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256" r:id="rId3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it-IT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-684" y="-78"/>
      </p:cViewPr>
      <p:guideLst>
        <p:guide orient="horz" pos="2160"/>
        <p:guide pos="2880"/>
      </p:guideLst>
    </p:cSldViewPr>
  </p:slideViewPr>
  <p:gridSpacing cx="45006" cy="45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vmlDrawing" Target="../drawings/vmlDrawing1.vml"/><Relationship Id="rId14" Type="http://schemas.openxmlformats.org/officeDocument/2006/relationships/oleObject" Target="../embeddings/oleObject2.bin"/><Relationship Id="rId13" Type="http://schemas.openxmlformats.org/officeDocument/2006/relationships/image" Target="../media/image1.wmf"/><Relationship Id="rId12" Type="http://schemas.openxmlformats.org/officeDocument/2006/relationships/oleObject" Target="../embeddings/oleObject1.bin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Fare clic per modificare lo stile del titolo dello schema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Fare clic per modificare gli stili del testo dello schema</a:t>
            </a:r>
            <a:endParaRPr dirty="0"/>
          </a:p>
          <a:p>
            <a:pPr lvl="1"/>
            <a:r>
              <a:rPr dirty="0"/>
              <a:t>Secondo livello</a:t>
            </a:r>
            <a:endParaRPr dirty="0"/>
          </a:p>
          <a:p>
            <a:pPr lvl="2"/>
            <a:r>
              <a:rPr dirty="0"/>
              <a:t>Terzo livello</a:t>
            </a:r>
            <a:endParaRPr dirty="0"/>
          </a:p>
          <a:p>
            <a:pPr lvl="3"/>
            <a:r>
              <a:rPr dirty="0"/>
              <a:t>Quarto livello</a:t>
            </a:r>
            <a:endParaRPr dirty="0"/>
          </a:p>
          <a:p>
            <a:pPr lvl="4"/>
            <a:r>
              <a:rPr dirty="0"/>
              <a:t>Quinto livello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it-IT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it-IT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it-IT"/>
            </a:fld>
            <a:endParaRPr lang="it-IT"/>
          </a:p>
        </p:txBody>
      </p:sp>
      <p:graphicFrame>
        <p:nvGraphicFramePr>
          <p:cNvPr id="1031" name="Object 1030"/>
          <p:cNvGraphicFramePr/>
          <p:nvPr/>
        </p:nvGraphicFramePr>
        <p:xfrm>
          <a:off x="7932738" y="0"/>
          <a:ext cx="12112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2" imgW="3946525" imgH="3970655" progId="MS_ClipArt_Gallery.2">
                  <p:embed/>
                </p:oleObj>
              </mc:Choice>
              <mc:Fallback>
                <p:oleObj name="" r:id="rId12" imgW="3946525" imgH="3970655" progId="MS_ClipArt_Gallery.2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932738" y="0"/>
                        <a:ext cx="1211262" cy="1219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031"/>
          <p:cNvGraphicFramePr/>
          <p:nvPr/>
        </p:nvGraphicFramePr>
        <p:xfrm>
          <a:off x="0" y="0"/>
          <a:ext cx="12874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4" imgW="3946525" imgH="3970655" progId="MS_ClipArt_Gallery.2">
                  <p:embed/>
                </p:oleObj>
              </mc:Choice>
              <mc:Fallback>
                <p:oleObj name="" r:id="rId14" imgW="3946525" imgH="3970655" progId="MS_ClipArt_Gallery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87463" cy="1295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anchor="ctr" anchorCtr="0"/>
          <a:p>
            <a:r>
              <a:t>Future Time (1)</a:t>
            </a:r>
          </a:p>
        </p:txBody>
      </p:sp>
      <p:sp>
        <p:nvSpPr>
          <p:cNvPr id="2051" name="Text Placeholder 2050"/>
          <p:cNvSpPr>
            <a:spLocks noGrp="1"/>
          </p:cNvSpPr>
          <p:nvPr>
            <p:ph type="body" sz="half" idx="1"/>
          </p:nvPr>
        </p:nvSpPr>
        <p:spPr>
          <a:xfrm>
            <a:off x="611505" y="1449070"/>
            <a:ext cx="3810000" cy="4114800"/>
          </a:xfrm>
        </p:spPr>
        <p:txBody>
          <a:bodyPr/>
          <a:p>
            <a:pPr>
              <a:buClrTx/>
              <a:buSzTx/>
              <a:buFontTx/>
            </a:pPr>
            <a:r>
              <a:rPr sz="2800" b="1"/>
              <a:t>WILL</a:t>
            </a:r>
            <a:r>
              <a:rPr sz="2800"/>
              <a:t> </a:t>
            </a:r>
            <a:endParaRPr sz="2800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predictive</a:t>
            </a:r>
            <a:r>
              <a:rPr sz="2400"/>
              <a:t> future</a:t>
            </a:r>
            <a:endParaRPr sz="2400"/>
          </a:p>
          <a:p>
            <a:pPr lvl="1">
              <a:buFont typeface="Monotype Sorts" pitchFamily="2" charset="2"/>
              <a:buChar char="Ý"/>
            </a:pPr>
            <a:r>
              <a:rPr sz="2000" err="1"/>
              <a:t>describes known facts </a:t>
            </a:r>
            <a:r>
              <a:rPr sz="2000"/>
              <a:t>or </a:t>
            </a:r>
            <a:r>
              <a:rPr sz="2000" err="1"/>
              <a:t>what we </a:t>
            </a:r>
            <a:r>
              <a:rPr sz="2000"/>
              <a:t>suppose </a:t>
            </a:r>
            <a:r>
              <a:rPr sz="2000" err="1"/>
              <a:t>is true</a:t>
            </a:r>
            <a:endParaRPr sz="2000" err="1"/>
          </a:p>
          <a:p>
            <a:pPr lvl="1">
              <a:buFont typeface="Monotype Sorts" pitchFamily="2" charset="2"/>
              <a:buNone/>
            </a:pPr>
            <a:r>
              <a:rPr sz="2000"/>
              <a:t>(ex. </a:t>
            </a:r>
            <a:r>
              <a:rPr sz="2000" i="1" err="1"/>
              <a:t>We won’t be there before dinner</a:t>
            </a:r>
            <a:r>
              <a:rPr sz="2000" i="1"/>
              <a:t>/I suppose </a:t>
            </a:r>
            <a:r>
              <a:rPr sz="2000" i="1" err="1"/>
              <a:t>you’ll be tired after such </a:t>
            </a:r>
            <a:r>
              <a:rPr sz="2000" i="1"/>
              <a:t>a hard </a:t>
            </a:r>
            <a:r>
              <a:rPr sz="2000" i="1" err="1"/>
              <a:t>day</a:t>
            </a:r>
            <a:r>
              <a:rPr sz="2000" i="1"/>
              <a:t>)</a:t>
            </a:r>
            <a:endParaRPr sz="2000"/>
          </a:p>
          <a:p>
            <a:pPr lvl="1">
              <a:buFont typeface="Monotype Sorts" pitchFamily="2" charset="2"/>
              <a:buChar char="Ý"/>
            </a:pPr>
            <a:r>
              <a:rPr sz="2000" err="1"/>
              <a:t>an assumption</a:t>
            </a:r>
            <a:endParaRPr sz="2000" err="1"/>
          </a:p>
          <a:p>
            <a:pPr lvl="1">
              <a:buFont typeface="Monotype Sorts" pitchFamily="2" charset="2"/>
              <a:buNone/>
            </a:pPr>
            <a:r>
              <a:rPr sz="2000"/>
              <a:t>(ex. </a:t>
            </a:r>
            <a:r>
              <a:rPr sz="2000" i="1" err="1"/>
              <a:t>That will be Jim at the door</a:t>
            </a:r>
            <a:r>
              <a:rPr sz="2000" i="1"/>
              <a:t>)</a:t>
            </a:r>
            <a:endParaRPr sz="2000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an </a:t>
            </a:r>
            <a:r>
              <a:rPr sz="2400"/>
              <a:t>immediate </a:t>
            </a:r>
            <a:r>
              <a:rPr sz="2400" err="1"/>
              <a:t>decision</a:t>
            </a:r>
            <a:endParaRPr sz="2400" err="1"/>
          </a:p>
          <a:p>
            <a:pPr>
              <a:buClrTx/>
              <a:buSzTx/>
              <a:buFont typeface="Monotype Sorts" pitchFamily="2" charset="2"/>
              <a:buNone/>
            </a:pPr>
            <a:r>
              <a:rPr sz="2000"/>
              <a:t>(ex.</a:t>
            </a:r>
            <a:r>
              <a:rPr sz="2000" i="1"/>
              <a:t> </a:t>
            </a:r>
            <a:r>
              <a:rPr sz="2000" i="1" err="1"/>
              <a:t>Someone is knocking at the door</a:t>
            </a:r>
            <a:r>
              <a:rPr sz="2000" i="1"/>
              <a:t>. </a:t>
            </a:r>
            <a:r>
              <a:rPr sz="2000" i="1" err="1"/>
              <a:t>I’ll go</a:t>
            </a:r>
            <a:r>
              <a:rPr sz="2000" i="1"/>
              <a:t>!)</a:t>
            </a:r>
            <a:endParaRPr sz="2000"/>
          </a:p>
          <a:p>
            <a:pPr>
              <a:buClrTx/>
              <a:buSzTx/>
              <a:buFont typeface="Monotype Sorts" pitchFamily="2" charset="2"/>
              <a:buChar char="Ý"/>
            </a:pPr>
            <a:endParaRPr sz="2800"/>
          </a:p>
          <a:p>
            <a:pPr>
              <a:buClrTx/>
              <a:buSzTx/>
              <a:buFontTx/>
            </a:pPr>
            <a:endParaRPr sz="2800"/>
          </a:p>
        </p:txBody>
      </p:sp>
      <p:sp>
        <p:nvSpPr>
          <p:cNvPr id="2052" name="Text Placeholder 2051"/>
          <p:cNvSpPr>
            <a:spLocks noGrp="1"/>
          </p:cNvSpPr>
          <p:nvPr>
            <p:ph type="body" sz="half" idx="2"/>
          </p:nvPr>
        </p:nvSpPr>
        <p:spPr>
          <a:xfrm>
            <a:off x="4572000" y="1371600"/>
            <a:ext cx="3810000" cy="4114800"/>
          </a:xfrm>
        </p:spPr>
        <p:txBody>
          <a:bodyPr/>
          <a:p>
            <a:pPr>
              <a:buClrTx/>
              <a:buSzTx/>
              <a:buFontTx/>
            </a:pPr>
            <a:r>
              <a:rPr sz="2800" b="1"/>
              <a:t>BE GOING TO</a:t>
            </a:r>
            <a:endParaRPr sz="2800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intentions </a:t>
            </a:r>
            <a:endParaRPr sz="2400" err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decided to </a:t>
            </a:r>
            <a:r>
              <a:rPr sz="2400"/>
              <a:t>do </a:t>
            </a:r>
            <a:r>
              <a:rPr sz="2400" err="1"/>
              <a:t>but nothing is organized</a:t>
            </a:r>
            <a:endParaRPr sz="2400"/>
          </a:p>
          <a:p>
            <a:pPr lvl="1">
              <a:buFont typeface="Monotype Sorts" pitchFamily="2" charset="2"/>
              <a:buNone/>
            </a:pPr>
            <a:r>
              <a:rPr sz="2000"/>
              <a:t>(ex. </a:t>
            </a:r>
            <a:r>
              <a:rPr sz="2000" i="1" err="1"/>
              <a:t>I’m going to wait here until </a:t>
            </a:r>
            <a:r>
              <a:rPr sz="2000" i="1"/>
              <a:t>Simone </a:t>
            </a:r>
            <a:r>
              <a:rPr sz="2000" i="1" err="1"/>
              <a:t>gets back</a:t>
            </a:r>
            <a:r>
              <a:rPr sz="2000" i="1"/>
              <a:t>)</a:t>
            </a:r>
            <a:endParaRPr sz="2000" i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prediction based on present evidence</a:t>
            </a:r>
            <a:endParaRPr sz="2800"/>
          </a:p>
          <a:p>
            <a:pPr lvl="1">
              <a:buFont typeface="Monotype Sorts" pitchFamily="2" charset="2"/>
              <a:buNone/>
            </a:pPr>
            <a:r>
              <a:rPr sz="2000"/>
              <a:t>(ex. </a:t>
            </a:r>
            <a:r>
              <a:rPr sz="2000" i="1"/>
              <a:t>Look </a:t>
            </a:r>
            <a:r>
              <a:rPr sz="2000" i="1" err="1"/>
              <a:t>at those</a:t>
            </a:r>
            <a:r>
              <a:rPr sz="2000" i="1"/>
              <a:t> </a:t>
            </a:r>
            <a:r>
              <a:rPr sz="2000" i="1" err="1"/>
              <a:t>clouds</a:t>
            </a:r>
            <a:r>
              <a:rPr sz="2000" i="1"/>
              <a:t>. </a:t>
            </a:r>
            <a:r>
              <a:rPr sz="2000" i="1" err="1"/>
              <a:t>It’s going to rain</a:t>
            </a:r>
            <a:r>
              <a:rPr sz="2000" i="1"/>
              <a:t>!)</a:t>
            </a:r>
            <a:endParaRPr sz="2000" i="1"/>
          </a:p>
          <a:p>
            <a:pPr lvl="1">
              <a:buFont typeface="Monotype Sorts" pitchFamily="2" charset="2"/>
              <a:buNone/>
            </a:pPr>
            <a:endParaRPr sz="2000"/>
          </a:p>
          <a:p>
            <a:pPr lvl="1">
              <a:buFont typeface="Monotype Sorts" pitchFamily="2" charset="2"/>
              <a:buChar char="Ý"/>
            </a:pPr>
            <a:endParaRPr sz="1600"/>
          </a:p>
        </p:txBody>
      </p:sp>
      <p:graphicFrame>
        <p:nvGraphicFramePr>
          <p:cNvPr id="2055" name="Object 2054"/>
          <p:cNvGraphicFramePr/>
          <p:nvPr/>
        </p:nvGraphicFramePr>
        <p:xfrm>
          <a:off x="7162800" y="5029200"/>
          <a:ext cx="1195388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195070" imgH="1202690" progId="MS_ClipArt_Gallery.2">
                  <p:embed/>
                </p:oleObj>
              </mc:Choice>
              <mc:Fallback>
                <p:oleObj name="" r:id="rId1" imgW="1195070" imgH="1202690" progId="MS_ClipArt_Gallery.2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162800" y="5029200"/>
                        <a:ext cx="1195388" cy="1201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20" y="6230938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anchor="ctr" anchorCtr="0"/>
          <a:p>
            <a:r>
              <a:t>Future time (2)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p>
            <a:pPr>
              <a:buClrTx/>
              <a:buSzTx/>
              <a:buFontTx/>
            </a:pPr>
            <a:r>
              <a:rPr sz="2800" b="1" err="1"/>
              <a:t>Present Continuous</a:t>
            </a:r>
            <a:endParaRPr sz="2800" err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fixed arrangements</a:t>
            </a:r>
            <a:r>
              <a:rPr sz="2400"/>
              <a:t>:</a:t>
            </a:r>
            <a:endParaRPr sz="2400"/>
          </a:p>
          <a:p>
            <a:pPr lvl="1">
              <a:buFont typeface="Monotype Sorts" pitchFamily="2" charset="2"/>
              <a:buChar char="Ý"/>
            </a:pPr>
            <a:r>
              <a:rPr sz="2000"/>
              <a:t>ex.  </a:t>
            </a:r>
            <a:r>
              <a:rPr sz="2000" i="1" err="1"/>
              <a:t>On Saturday I’m </a:t>
            </a:r>
            <a:r>
              <a:rPr sz="2000" i="1"/>
              <a:t>flying </a:t>
            </a:r>
            <a:r>
              <a:rPr sz="2000" i="1" err="1"/>
              <a:t>to </a:t>
            </a:r>
            <a:r>
              <a:rPr sz="2000" i="1"/>
              <a:t>London</a:t>
            </a:r>
            <a:endParaRPr sz="2000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/>
              <a:t>A time </a:t>
            </a:r>
            <a:r>
              <a:rPr sz="2400" err="1"/>
              <a:t>reference is usually included</a:t>
            </a:r>
            <a:r>
              <a:rPr sz="2000" b="1" err="1"/>
              <a:t> </a:t>
            </a:r>
            <a:endParaRPr sz="2400" err="1"/>
          </a:p>
        </p:txBody>
      </p:sp>
      <p:sp>
        <p:nvSpPr>
          <p:cNvPr id="4100" name="Text Placeholder 4099"/>
          <p:cNvSpPr>
            <a:spLocks noGrp="1"/>
          </p:cNvSpPr>
          <p:nvPr>
            <p:ph type="body" sz="half" idx="2"/>
          </p:nvPr>
        </p:nvSpPr>
        <p:spPr>
          <a:xfrm>
            <a:off x="4572000" y="1371600"/>
            <a:ext cx="3810000" cy="4114800"/>
          </a:xfrm>
        </p:spPr>
        <p:txBody>
          <a:bodyPr/>
          <a:p>
            <a:pPr>
              <a:buClrTx/>
              <a:buSzTx/>
              <a:buFontTx/>
              <a:buChar char="•"/>
            </a:pPr>
            <a:r>
              <a:rPr sz="2800" b="1" err="1"/>
              <a:t>Simple present</a:t>
            </a:r>
            <a:endParaRPr sz="2800" b="1" err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000" b="1" err="1"/>
              <a:t>refers to</a:t>
            </a:r>
            <a:r>
              <a:rPr sz="2000" b="1"/>
              <a:t> future time in future time</a:t>
            </a:r>
            <a:r>
              <a:rPr sz="2000" b="1" err="1"/>
              <a:t> clauses</a:t>
            </a:r>
            <a:r>
              <a:rPr sz="2000" b="1"/>
              <a:t>:</a:t>
            </a:r>
            <a:endParaRPr sz="2000" b="1"/>
          </a:p>
          <a:p>
            <a:pPr lvl="1">
              <a:buFont typeface="Monotype Sorts" pitchFamily="2" charset="2"/>
              <a:buChar char="Ý"/>
            </a:pPr>
            <a:r>
              <a:rPr sz="1800" b="1"/>
              <a:t>ex.</a:t>
            </a:r>
            <a:r>
              <a:rPr sz="1800" err="1"/>
              <a:t> </a:t>
            </a:r>
            <a:r>
              <a:rPr sz="1800" i="1" err="1"/>
              <a:t>When we get there</a:t>
            </a:r>
            <a:r>
              <a:rPr sz="1800" i="1"/>
              <a:t>,</a:t>
            </a:r>
            <a:r>
              <a:rPr sz="1800" i="1" err="1"/>
              <a:t> we’ll have dinner</a:t>
            </a:r>
            <a:r>
              <a:rPr sz="1800" b="1" err="1"/>
              <a:t> </a:t>
            </a:r>
            <a:endParaRPr sz="1800" b="1" err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000" b="1" err="1"/>
              <a:t>with scheduled</a:t>
            </a:r>
            <a:r>
              <a:rPr sz="2000" b="1"/>
              <a:t> time:</a:t>
            </a:r>
            <a:endParaRPr sz="2000" b="1"/>
          </a:p>
          <a:p>
            <a:pPr lvl="1">
              <a:buFont typeface="Monotype Sorts" pitchFamily="2" charset="2"/>
              <a:buChar char="Ý"/>
            </a:pPr>
            <a:r>
              <a:rPr sz="2000"/>
              <a:t>ex.</a:t>
            </a:r>
            <a:r>
              <a:rPr sz="2000" err="1"/>
              <a:t> </a:t>
            </a:r>
            <a:r>
              <a:rPr sz="2000" i="1" err="1"/>
              <a:t>The train leaves at</a:t>
            </a:r>
            <a:r>
              <a:rPr sz="2000" i="1"/>
              <a:t> 8.30</a:t>
            </a:r>
            <a:endParaRPr sz="2000" i="1" err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fixed events which</a:t>
            </a:r>
            <a:r>
              <a:rPr sz="2400"/>
              <a:t> are</a:t>
            </a:r>
            <a:r>
              <a:rPr sz="2400" err="1"/>
              <a:t> not simply wishes of the</a:t>
            </a:r>
            <a:r>
              <a:rPr sz="2400"/>
              <a:t> speaker</a:t>
            </a:r>
            <a:endParaRPr sz="2400"/>
          </a:p>
          <a:p>
            <a:pPr lvl="1">
              <a:buFont typeface="Monotype Sorts" pitchFamily="2" charset="2"/>
              <a:buChar char="Ý"/>
            </a:pPr>
            <a:r>
              <a:rPr sz="2000"/>
              <a:t>ex.</a:t>
            </a:r>
            <a:r>
              <a:rPr sz="2000" err="1"/>
              <a:t> </a:t>
            </a:r>
            <a:r>
              <a:rPr sz="2000" i="1" err="1"/>
              <a:t>Tom retires</a:t>
            </a:r>
            <a:r>
              <a:rPr sz="2000" i="1"/>
              <a:t> in 3</a:t>
            </a:r>
            <a:r>
              <a:rPr sz="2000" i="1" err="1"/>
              <a:t> years</a:t>
            </a:r>
            <a:endParaRPr sz="2000" i="1" err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for calendar references</a:t>
            </a:r>
            <a:endParaRPr sz="2400"/>
          </a:p>
          <a:p>
            <a:pPr lvl="1">
              <a:buFont typeface="Monotype Sorts" pitchFamily="2" charset="2"/>
              <a:buChar char="Ý"/>
            </a:pPr>
            <a:r>
              <a:rPr sz="2000"/>
              <a:t>ex.</a:t>
            </a:r>
            <a:r>
              <a:rPr sz="2000" err="1"/>
              <a:t> </a:t>
            </a:r>
            <a:r>
              <a:rPr sz="2000" i="1" err="1"/>
              <a:t>Christmas is on</a:t>
            </a:r>
            <a:r>
              <a:rPr sz="2000" i="1"/>
              <a:t> a</a:t>
            </a:r>
            <a:r>
              <a:rPr sz="2000" i="1" err="1"/>
              <a:t> Tuesday next year</a:t>
            </a:r>
            <a:endParaRPr sz="2000" err="1"/>
          </a:p>
          <a:p>
            <a:pPr>
              <a:buClrTx/>
              <a:buSzTx/>
              <a:buFontTx/>
            </a:pPr>
            <a:endParaRPr sz="2800"/>
          </a:p>
        </p:txBody>
      </p:sp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6420" y="6230938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3073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 anchor="ctr" anchorCtr="0"/>
          <a:p>
            <a:r>
              <a:t>Future Time (3)</a:t>
            </a:r>
          </a:p>
        </p:txBody>
      </p:sp>
      <p:sp>
        <p:nvSpPr>
          <p:cNvPr id="3075" name="Text Placeholder 3074"/>
          <p:cNvSpPr>
            <a:spLocks noGrp="1"/>
          </p:cNvSpPr>
          <p:nvPr>
            <p:ph type="body" sz="half" idx="1"/>
          </p:nvPr>
        </p:nvSpPr>
        <p:spPr>
          <a:xfrm>
            <a:off x="609600" y="1066800"/>
            <a:ext cx="3810000" cy="4114800"/>
          </a:xfrm>
        </p:spPr>
        <p:txBody>
          <a:bodyPr/>
          <a:p>
            <a:pPr>
              <a:buClrTx/>
              <a:buSzTx/>
              <a:buFontTx/>
            </a:pPr>
            <a:r>
              <a:rPr sz="2800" b="1"/>
              <a:t>Future</a:t>
            </a:r>
            <a:r>
              <a:rPr sz="2800" b="1" err="1"/>
              <a:t> Continuous</a:t>
            </a:r>
            <a:endParaRPr sz="2800" b="1" err="1"/>
          </a:p>
          <a:p>
            <a:pPr>
              <a:lnSpc>
                <a:spcPct val="70000"/>
              </a:lnSpc>
              <a:buClrTx/>
              <a:buSzTx/>
              <a:buFont typeface="Monotype Sorts" pitchFamily="2" charset="2"/>
              <a:buChar char="Ý"/>
            </a:pPr>
            <a:r>
              <a:rPr sz="2400" err="1"/>
              <a:t>Event which will be</a:t>
            </a:r>
            <a:r>
              <a:rPr sz="2400"/>
              <a:t> in </a:t>
            </a:r>
            <a:r>
              <a:rPr sz="2400" err="1"/>
              <a:t>progress at</a:t>
            </a:r>
            <a:r>
              <a:rPr sz="2400"/>
              <a:t> a future</a:t>
            </a:r>
            <a:r>
              <a:rPr sz="2400" err="1"/>
              <a:t> point</a:t>
            </a:r>
            <a:endParaRPr sz="2400"/>
          </a:p>
          <a:p>
            <a:pPr lvl="1">
              <a:lnSpc>
                <a:spcPct val="70000"/>
              </a:lnSpc>
              <a:buFont typeface="Monotype Sorts" pitchFamily="2" charset="2"/>
              <a:buChar char="Ý"/>
            </a:pPr>
            <a:r>
              <a:rPr sz="2000"/>
              <a:t>ex.</a:t>
            </a:r>
            <a:r>
              <a:rPr sz="2000" err="1"/>
              <a:t> </a:t>
            </a:r>
            <a:r>
              <a:rPr sz="2000" i="1" err="1"/>
              <a:t>This</a:t>
            </a:r>
            <a:r>
              <a:rPr sz="2000" i="1"/>
              <a:t> time</a:t>
            </a:r>
            <a:r>
              <a:rPr sz="2000" i="1" err="1"/>
              <a:t> tomorrow I’ll be travelling</a:t>
            </a:r>
            <a:r>
              <a:rPr sz="2000" i="1"/>
              <a:t> home</a:t>
            </a:r>
            <a:endParaRPr sz="2000" err="1"/>
          </a:p>
          <a:p>
            <a:pPr>
              <a:lnSpc>
                <a:spcPct val="70000"/>
              </a:lnSpc>
              <a:buClrTx/>
              <a:buSzTx/>
              <a:buFont typeface="Monotype Sorts" pitchFamily="2" charset="2"/>
              <a:buChar char="Ý"/>
            </a:pPr>
            <a:r>
              <a:rPr sz="2400" err="1"/>
              <a:t>events which</a:t>
            </a:r>
            <a:r>
              <a:rPr sz="2400"/>
              <a:t> are</a:t>
            </a:r>
            <a:r>
              <a:rPr sz="2400" err="1"/>
              <a:t> going to happen anyway</a:t>
            </a:r>
            <a:r>
              <a:rPr sz="2400"/>
              <a:t>,</a:t>
            </a:r>
            <a:r>
              <a:rPr sz="2400" err="1"/>
              <a:t> rather than events which we choose to make happen</a:t>
            </a:r>
            <a:endParaRPr sz="2400"/>
          </a:p>
          <a:p>
            <a:pPr lvl="1">
              <a:lnSpc>
                <a:spcPct val="70000"/>
              </a:lnSpc>
              <a:buFont typeface="Monotype Sorts" pitchFamily="2" charset="2"/>
              <a:buChar char="Ý"/>
            </a:pPr>
            <a:r>
              <a:rPr sz="2000"/>
              <a:t>ex. </a:t>
            </a:r>
            <a:r>
              <a:rPr sz="2000" i="1"/>
              <a:t>He</a:t>
            </a:r>
            <a:r>
              <a:rPr sz="2000" i="1" err="1"/>
              <a:t> will be falling</a:t>
            </a:r>
            <a:r>
              <a:rPr sz="2000" i="1"/>
              <a:t> in love</a:t>
            </a:r>
            <a:r>
              <a:rPr sz="2000" i="1" err="1"/>
              <a:t> with</a:t>
            </a:r>
            <a:r>
              <a:rPr sz="2000" i="1"/>
              <a:t> me</a:t>
            </a:r>
            <a:endParaRPr sz="2000"/>
          </a:p>
          <a:p>
            <a:pPr>
              <a:lnSpc>
                <a:spcPct val="70000"/>
              </a:lnSpc>
              <a:buClrTx/>
              <a:buSzTx/>
              <a:buFont typeface="Monotype Sorts" pitchFamily="2" charset="2"/>
              <a:buChar char="Ý"/>
            </a:pPr>
            <a:r>
              <a:rPr sz="2400" err="1"/>
              <a:t>if you want</a:t>
            </a:r>
            <a:r>
              <a:rPr sz="2400"/>
              <a:t> a</a:t>
            </a:r>
            <a:r>
              <a:rPr sz="2400" err="1"/>
              <a:t> person to give you permission</a:t>
            </a:r>
            <a:r>
              <a:rPr sz="2400"/>
              <a:t>, </a:t>
            </a:r>
            <a:r>
              <a:rPr sz="1800" b="1" err="1"/>
              <a:t>it sounds</a:t>
            </a:r>
            <a:r>
              <a:rPr sz="1800" b="1"/>
              <a:t> more polite</a:t>
            </a:r>
            <a:r>
              <a:rPr sz="1800" b="1" err="1"/>
              <a:t> than</a:t>
            </a:r>
            <a:r>
              <a:rPr sz="1800" b="1"/>
              <a:t> “</a:t>
            </a:r>
            <a:r>
              <a:rPr sz="1800" b="1" err="1"/>
              <a:t>Will</a:t>
            </a:r>
            <a:r>
              <a:rPr sz="1800"/>
              <a:t>”:</a:t>
            </a:r>
            <a:endParaRPr sz="2400"/>
          </a:p>
          <a:p>
            <a:pPr lvl="1">
              <a:lnSpc>
                <a:spcPct val="70000"/>
              </a:lnSpc>
              <a:buFont typeface="Monotype Sorts" pitchFamily="2" charset="2"/>
              <a:buChar char="Ý"/>
            </a:pPr>
            <a:r>
              <a:rPr sz="1800"/>
              <a:t>ex.</a:t>
            </a:r>
            <a:r>
              <a:rPr sz="1800" err="1"/>
              <a:t> </a:t>
            </a:r>
            <a:r>
              <a:rPr sz="1800" i="1" err="1"/>
              <a:t>Will you be using your car tomorrow</a:t>
            </a:r>
            <a:r>
              <a:rPr sz="1800" i="1"/>
              <a:t>? Can I</a:t>
            </a:r>
            <a:r>
              <a:rPr sz="1800" i="1" err="1"/>
              <a:t> borrow it</a:t>
            </a:r>
            <a:r>
              <a:rPr sz="1800" i="1"/>
              <a:t>?</a:t>
            </a:r>
            <a:endParaRPr sz="2000" err="1"/>
          </a:p>
          <a:p>
            <a:pPr>
              <a:lnSpc>
                <a:spcPct val="70000"/>
              </a:lnSpc>
              <a:buClrTx/>
              <a:buSzTx/>
              <a:buFont typeface="Monotype Sorts" pitchFamily="2" charset="2"/>
              <a:buChar char="Ý"/>
            </a:pPr>
            <a:r>
              <a:rPr sz="2400" err="1"/>
              <a:t>Also used for fixed arrangements and plans</a:t>
            </a:r>
            <a:endParaRPr sz="2400"/>
          </a:p>
          <a:p>
            <a:pPr lvl="1">
              <a:lnSpc>
                <a:spcPct val="70000"/>
              </a:lnSpc>
              <a:buFont typeface="Monotype Sorts" pitchFamily="2" charset="2"/>
              <a:buChar char="Ý"/>
            </a:pPr>
            <a:r>
              <a:rPr sz="2000"/>
              <a:t>ex.</a:t>
            </a:r>
            <a:r>
              <a:rPr sz="2400" err="1"/>
              <a:t> </a:t>
            </a:r>
            <a:r>
              <a:rPr sz="2000" i="1" err="1"/>
              <a:t>The</a:t>
            </a:r>
            <a:r>
              <a:rPr sz="2000" i="1"/>
              <a:t> band</a:t>
            </a:r>
            <a:r>
              <a:rPr sz="2000" i="1" err="1"/>
              <a:t> will be performing live</a:t>
            </a:r>
            <a:r>
              <a:rPr sz="2000" i="1"/>
              <a:t> in Paris</a:t>
            </a:r>
            <a:r>
              <a:rPr sz="2000" i="1" err="1"/>
              <a:t> this Summer</a:t>
            </a:r>
            <a:endParaRPr sz="2400" err="1"/>
          </a:p>
          <a:p>
            <a:pPr>
              <a:buClrTx/>
              <a:buSzTx/>
              <a:buFontTx/>
            </a:pPr>
            <a:endParaRPr sz="2800" i="1" err="1"/>
          </a:p>
        </p:txBody>
      </p:sp>
      <p:sp>
        <p:nvSpPr>
          <p:cNvPr id="3076" name="Text Placeholder 3075"/>
          <p:cNvSpPr>
            <a:spLocks noGrp="1"/>
          </p:cNvSpPr>
          <p:nvPr>
            <p:ph type="body" sz="half" idx="2"/>
          </p:nvPr>
        </p:nvSpPr>
        <p:spPr>
          <a:xfrm>
            <a:off x="4572000" y="1219200"/>
            <a:ext cx="3810000" cy="4114800"/>
          </a:xfrm>
        </p:spPr>
        <p:txBody>
          <a:bodyPr/>
          <a:p>
            <a:pPr>
              <a:buClrTx/>
              <a:buSzTx/>
              <a:buFontTx/>
            </a:pPr>
            <a:r>
              <a:rPr sz="2800" b="1"/>
              <a:t>Future</a:t>
            </a:r>
            <a:r>
              <a:rPr sz="2800" b="1" err="1"/>
              <a:t> Perfect</a:t>
            </a:r>
            <a:endParaRPr sz="2800" err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800" err="1"/>
              <a:t> </a:t>
            </a:r>
            <a:r>
              <a:rPr sz="2400" err="1"/>
              <a:t>Has both simple and continuous form</a:t>
            </a:r>
            <a:endParaRPr sz="2400" err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to</a:t>
            </a:r>
            <a:r>
              <a:rPr sz="2400"/>
              <a:t> </a:t>
            </a:r>
            <a:r>
              <a:rPr sz="2400" err="1"/>
              <a:t>say</a:t>
            </a:r>
            <a:r>
              <a:rPr sz="2400"/>
              <a:t> </a:t>
            </a:r>
            <a:r>
              <a:rPr sz="2400" err="1"/>
              <a:t>that</a:t>
            </a:r>
            <a:r>
              <a:rPr sz="2400"/>
              <a:t> </a:t>
            </a:r>
            <a:r>
              <a:rPr sz="2400" err="1"/>
              <a:t>something</a:t>
            </a:r>
            <a:r>
              <a:rPr sz="2400"/>
              <a:t> </a:t>
            </a:r>
            <a:r>
              <a:rPr sz="2400" err="1"/>
              <a:t>will</a:t>
            </a:r>
            <a:r>
              <a:rPr sz="2400"/>
              <a:t> </a:t>
            </a:r>
            <a:r>
              <a:rPr sz="2400" err="1"/>
              <a:t>have</a:t>
            </a:r>
            <a:r>
              <a:rPr sz="2400"/>
              <a:t> </a:t>
            </a:r>
            <a:r>
              <a:rPr sz="2400" err="1"/>
              <a:t>happened</a:t>
            </a:r>
            <a:r>
              <a:rPr sz="2400"/>
              <a:t> by a </a:t>
            </a:r>
            <a:r>
              <a:rPr sz="2400" err="1"/>
              <a:t>certain</a:t>
            </a:r>
            <a:r>
              <a:rPr sz="2400"/>
              <a:t> time in </a:t>
            </a:r>
            <a:r>
              <a:rPr sz="2400" err="1"/>
              <a:t>the</a:t>
            </a:r>
            <a:r>
              <a:rPr sz="2400"/>
              <a:t> future: </a:t>
            </a:r>
            <a:r>
              <a:rPr sz="2400" err="1"/>
              <a:t>used with</a:t>
            </a:r>
            <a:r>
              <a:rPr sz="2400"/>
              <a:t> “by”</a:t>
            </a:r>
            <a:endParaRPr sz="2400"/>
          </a:p>
          <a:p>
            <a:pPr lvl="1">
              <a:buFont typeface="Monotype Sorts" pitchFamily="2" charset="2"/>
              <a:buChar char="Ý"/>
            </a:pPr>
            <a:r>
              <a:rPr sz="1800" b="1"/>
              <a:t> ex.</a:t>
            </a:r>
            <a:r>
              <a:rPr sz="1800" b="1" i="1"/>
              <a:t> By</a:t>
            </a:r>
            <a:r>
              <a:rPr sz="1800" i="1" err="1"/>
              <a:t> the end of the month I’ll have been working </a:t>
            </a:r>
            <a:endParaRPr sz="1800" i="1" err="1"/>
          </a:p>
          <a:p>
            <a:pPr>
              <a:buClrTx/>
              <a:buSzTx/>
              <a:buFont typeface="Monotype Sorts" pitchFamily="2" charset="2"/>
              <a:buChar char="Ý"/>
            </a:pPr>
            <a:r>
              <a:rPr sz="2400" err="1"/>
              <a:t>an assumption on the</a:t>
            </a:r>
            <a:r>
              <a:rPr sz="2400"/>
              <a:t> part</a:t>
            </a:r>
            <a:r>
              <a:rPr sz="2400" err="1"/>
              <a:t> of the</a:t>
            </a:r>
            <a:r>
              <a:rPr sz="2400"/>
              <a:t> speaker </a:t>
            </a:r>
            <a:endParaRPr sz="2400"/>
          </a:p>
          <a:p>
            <a:pPr lvl="1">
              <a:buFont typeface="Monotype Sorts" pitchFamily="2" charset="2"/>
              <a:buChar char="Ý"/>
            </a:pPr>
            <a:r>
              <a:rPr sz="2000"/>
              <a:t>ex.</a:t>
            </a:r>
            <a:r>
              <a:rPr sz="2000" err="1"/>
              <a:t> </a:t>
            </a:r>
            <a:r>
              <a:rPr sz="2000" i="1" err="1"/>
              <a:t>you won’t have heard the news</a:t>
            </a:r>
            <a:r>
              <a:rPr sz="2000" i="1"/>
              <a:t>,</a:t>
            </a:r>
            <a:r>
              <a:rPr sz="2000" i="1" err="1"/>
              <a:t> of course</a:t>
            </a:r>
            <a:endParaRPr sz="2400" i="1" err="1"/>
          </a:p>
          <a:p>
            <a:pPr>
              <a:lnSpc>
                <a:spcPct val="80000"/>
              </a:lnSpc>
              <a:buClrTx/>
              <a:buSzTx/>
              <a:buFontTx/>
            </a:pPr>
            <a:endParaRPr sz="2800" err="1"/>
          </a:p>
        </p:txBody>
      </p:sp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22440" y="6354128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le 6145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anchor="ctr" anchorCtr="0"/>
          <a:p>
            <a:r>
              <a:t>Future time (4) </a:t>
            </a:r>
          </a:p>
        </p:txBody>
      </p:sp>
      <p:sp>
        <p:nvSpPr>
          <p:cNvPr id="6147" name="Text Placeholder 6146"/>
          <p:cNvSpPr>
            <a:spLocks noGrp="1"/>
          </p:cNvSpPr>
          <p:nvPr>
            <p:ph type="body" sz="half" idx="1"/>
          </p:nvPr>
        </p:nvSpPr>
        <p:spPr>
          <a:xfrm>
            <a:off x="762000" y="1066800"/>
            <a:ext cx="3810000" cy="4114800"/>
          </a:xfrm>
        </p:spPr>
        <p:txBody>
          <a:bodyPr/>
          <a:p>
            <a:pPr>
              <a:lnSpc>
                <a:spcPct val="80000"/>
              </a:lnSpc>
              <a:buClrTx/>
              <a:buSzTx/>
              <a:buFontTx/>
            </a:pPr>
            <a:r>
              <a:rPr sz="2800" err="1"/>
              <a:t>Is</a:t>
            </a:r>
            <a:r>
              <a:rPr sz="2800"/>
              <a:t>/are</a:t>
            </a:r>
            <a:r>
              <a:rPr sz="2800" err="1"/>
              <a:t> to be</a:t>
            </a:r>
            <a:endParaRPr sz="2800" err="1"/>
          </a:p>
          <a:p>
            <a:pPr lvl="1">
              <a:lnSpc>
                <a:spcPct val="80000"/>
              </a:lnSpc>
              <a:buFont typeface="Monotype Sorts" pitchFamily="2" charset="2"/>
              <a:buChar char="Ý"/>
            </a:pPr>
            <a:r>
              <a:rPr sz="2400" err="1"/>
              <a:t>formal arrangements</a:t>
            </a:r>
            <a:endParaRPr sz="2400"/>
          </a:p>
          <a:p>
            <a:pPr lvl="2">
              <a:lnSpc>
                <a:spcPct val="80000"/>
              </a:lnSpc>
              <a:buFont typeface="Monotype Sorts" pitchFamily="2" charset="2"/>
              <a:buChar char="Ý"/>
            </a:pPr>
            <a:r>
              <a:rPr sz="2000"/>
              <a:t>ex. </a:t>
            </a:r>
            <a:r>
              <a:rPr sz="2000" i="1"/>
              <a:t>All</a:t>
            </a:r>
            <a:r>
              <a:rPr sz="2000" i="1" err="1"/>
              <a:t> students</a:t>
            </a:r>
            <a:r>
              <a:rPr sz="2000" i="1"/>
              <a:t> are</a:t>
            </a:r>
            <a:r>
              <a:rPr sz="2000" i="1" err="1"/>
              <a:t> to assemble</a:t>
            </a:r>
            <a:r>
              <a:rPr sz="2000" i="1"/>
              <a:t> in</a:t>
            </a:r>
            <a:r>
              <a:rPr sz="2000" i="1" err="1"/>
              <a:t> the</a:t>
            </a:r>
            <a:r>
              <a:rPr sz="2000" i="1"/>
              <a:t> hall</a:t>
            </a:r>
            <a:r>
              <a:rPr sz="2000" i="1" err="1"/>
              <a:t> at</a:t>
            </a:r>
            <a:r>
              <a:rPr sz="2000" i="1"/>
              <a:t> 9.00</a:t>
            </a:r>
            <a:endParaRPr sz="2000" i="1"/>
          </a:p>
          <a:p>
            <a:pPr>
              <a:lnSpc>
                <a:spcPct val="80000"/>
              </a:lnSpc>
              <a:buClrTx/>
              <a:buSzTx/>
              <a:buFontTx/>
              <a:buChar char="•"/>
            </a:pPr>
            <a:r>
              <a:rPr sz="2800"/>
              <a:t>Be</a:t>
            </a:r>
            <a:r>
              <a:rPr sz="2800" err="1"/>
              <a:t> about to</a:t>
            </a:r>
            <a:r>
              <a:rPr sz="2800"/>
              <a:t>/</a:t>
            </a:r>
            <a:r>
              <a:rPr sz="2800" err="1"/>
              <a:t>be on the point of</a:t>
            </a:r>
            <a:endParaRPr sz="2800" err="1"/>
          </a:p>
          <a:p>
            <a:pPr lvl="1">
              <a:lnSpc>
                <a:spcPct val="80000"/>
              </a:lnSpc>
              <a:buFont typeface="Monotype Sorts" pitchFamily="2" charset="2"/>
              <a:buChar char="Ý"/>
            </a:pPr>
            <a:r>
              <a:rPr sz="2400" err="1"/>
              <a:t> refers to the next moment</a:t>
            </a:r>
            <a:endParaRPr sz="2400"/>
          </a:p>
          <a:p>
            <a:pPr lvl="2">
              <a:lnSpc>
                <a:spcPct val="80000"/>
              </a:lnSpc>
              <a:buFont typeface="Monotype Sorts" pitchFamily="2" charset="2"/>
              <a:buChar char="Ý"/>
            </a:pPr>
            <a:r>
              <a:rPr sz="2000"/>
              <a:t>ex. </a:t>
            </a:r>
            <a:r>
              <a:rPr sz="2000" i="1"/>
              <a:t>I</a:t>
            </a:r>
            <a:r>
              <a:rPr sz="2000" i="1" err="1"/>
              <a:t> think the</a:t>
            </a:r>
            <a:r>
              <a:rPr sz="2000" i="1"/>
              <a:t> play</a:t>
            </a:r>
            <a:r>
              <a:rPr sz="2000" i="1" err="1"/>
              <a:t> is about to</a:t>
            </a:r>
            <a:r>
              <a:rPr sz="2000" i="1"/>
              <a:t> start</a:t>
            </a:r>
            <a:r>
              <a:rPr sz="2000" i="1" err="1"/>
              <a:t> now</a:t>
            </a:r>
            <a:endParaRPr sz="2000" i="1"/>
          </a:p>
          <a:p>
            <a:pPr>
              <a:lnSpc>
                <a:spcPct val="80000"/>
              </a:lnSpc>
              <a:buClrTx/>
              <a:buSzTx/>
              <a:buFontTx/>
              <a:buChar char="•"/>
            </a:pPr>
            <a:r>
              <a:rPr sz="2800"/>
              <a:t>Be due (</a:t>
            </a:r>
            <a:r>
              <a:rPr sz="2800" err="1"/>
              <a:t>to</a:t>
            </a:r>
            <a:r>
              <a:rPr sz="2800"/>
              <a:t>)</a:t>
            </a:r>
            <a:endParaRPr sz="2800"/>
          </a:p>
          <a:p>
            <a:pPr lvl="1">
              <a:lnSpc>
                <a:spcPct val="80000"/>
              </a:lnSpc>
              <a:buFont typeface="Monotype Sorts" pitchFamily="2" charset="2"/>
              <a:buChar char="Ý"/>
            </a:pPr>
            <a:r>
              <a:rPr sz="2400" err="1"/>
              <a:t>refers to scheduled times</a:t>
            </a:r>
            <a:endParaRPr sz="2400"/>
          </a:p>
          <a:p>
            <a:pPr lvl="2">
              <a:lnSpc>
                <a:spcPct val="80000"/>
              </a:lnSpc>
              <a:buFont typeface="Monotype Sorts" pitchFamily="2" charset="2"/>
              <a:buChar char="Ý"/>
            </a:pPr>
            <a:r>
              <a:rPr sz="2000"/>
              <a:t> ex.</a:t>
            </a:r>
            <a:r>
              <a:rPr sz="2000" err="1"/>
              <a:t> </a:t>
            </a:r>
            <a:r>
              <a:rPr sz="2000" i="1" err="1"/>
              <a:t>Simone’s flight is</a:t>
            </a:r>
            <a:r>
              <a:rPr sz="2000" i="1"/>
              <a:t> due </a:t>
            </a:r>
            <a:r>
              <a:rPr sz="2000" i="1" err="1"/>
              <a:t>to arrive at</a:t>
            </a:r>
            <a:r>
              <a:rPr sz="2000" i="1"/>
              <a:t> 6.20</a:t>
            </a:r>
            <a:endParaRPr sz="2000" i="1"/>
          </a:p>
        </p:txBody>
      </p:sp>
      <p:sp>
        <p:nvSpPr>
          <p:cNvPr id="6148" name="Text Placeholder 6147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3810000" cy="4114800"/>
          </a:xfrm>
        </p:spPr>
        <p:txBody>
          <a:bodyPr/>
          <a:p>
            <a:pPr>
              <a:lnSpc>
                <a:spcPct val="70000"/>
              </a:lnSpc>
              <a:buClrTx/>
              <a:buSzTx/>
              <a:buFontTx/>
            </a:pPr>
            <a:r>
              <a:rPr sz="2800" err="1"/>
              <a:t>Hope</a:t>
            </a:r>
            <a:endParaRPr sz="2800" err="1"/>
          </a:p>
          <a:p>
            <a:pPr lvl="1">
              <a:lnSpc>
                <a:spcPct val="70000"/>
              </a:lnSpc>
              <a:buFont typeface="Monotype Sorts" pitchFamily="2" charset="2"/>
              <a:buChar char="Þ"/>
            </a:pPr>
            <a:r>
              <a:rPr sz="2400"/>
              <a:t> can </a:t>
            </a:r>
            <a:r>
              <a:rPr sz="2400" err="1"/>
              <a:t>be followed </a:t>
            </a:r>
            <a:r>
              <a:rPr sz="2400"/>
              <a:t>by </a:t>
            </a:r>
            <a:r>
              <a:rPr sz="2400" err="1"/>
              <a:t>either present </a:t>
            </a:r>
            <a:r>
              <a:rPr sz="2400"/>
              <a:t>or future </a:t>
            </a:r>
            <a:r>
              <a:rPr sz="2400" err="1"/>
              <a:t>tenses</a:t>
            </a:r>
            <a:endParaRPr sz="2400" err="1"/>
          </a:p>
          <a:p>
            <a:pPr lvl="2">
              <a:lnSpc>
                <a:spcPct val="70000"/>
              </a:lnSpc>
              <a:buFont typeface="Monotype Sorts" pitchFamily="2" charset="2"/>
              <a:buChar char="Þ"/>
            </a:pPr>
            <a:r>
              <a:rPr sz="1800"/>
              <a:t>ex. </a:t>
            </a:r>
            <a:r>
              <a:rPr sz="1800" i="1"/>
              <a:t>I </a:t>
            </a:r>
            <a:r>
              <a:rPr sz="1800" i="1" err="1"/>
              <a:t>hope it doesn’t rain</a:t>
            </a:r>
            <a:r>
              <a:rPr sz="1800" i="1"/>
              <a:t>/ I </a:t>
            </a:r>
            <a:r>
              <a:rPr sz="1800" i="1" err="1"/>
              <a:t>hope it won’t rain</a:t>
            </a:r>
            <a:endParaRPr sz="1800" i="1" err="1"/>
          </a:p>
          <a:p>
            <a:pPr>
              <a:lnSpc>
                <a:spcPct val="70000"/>
              </a:lnSpc>
              <a:buClrTx/>
              <a:buSzTx/>
              <a:buFontTx/>
              <a:buChar char="•"/>
            </a:pPr>
            <a:r>
              <a:rPr sz="2800" err="1"/>
              <a:t>Just</a:t>
            </a:r>
            <a:r>
              <a:rPr sz="2800"/>
              <a:t>/</a:t>
            </a:r>
            <a:r>
              <a:rPr sz="2800" err="1"/>
              <a:t>Just about to</a:t>
            </a:r>
            <a:endParaRPr sz="2800" err="1"/>
          </a:p>
          <a:p>
            <a:pPr lvl="1">
              <a:lnSpc>
                <a:spcPct val="70000"/>
              </a:lnSpc>
              <a:buFont typeface="Monotype Sorts" pitchFamily="2" charset="2"/>
              <a:buChar char="Þ"/>
            </a:pPr>
            <a:r>
              <a:rPr sz="2000"/>
              <a:t> </a:t>
            </a:r>
            <a:r>
              <a:rPr sz="2400" err="1"/>
              <a:t>to describe something on the point of </a:t>
            </a:r>
            <a:r>
              <a:rPr sz="2400"/>
              <a:t>happening</a:t>
            </a:r>
            <a:endParaRPr sz="2400"/>
          </a:p>
          <a:p>
            <a:pPr lvl="2">
              <a:lnSpc>
                <a:spcPct val="70000"/>
              </a:lnSpc>
              <a:buFont typeface="Monotype Sorts" pitchFamily="2" charset="2"/>
              <a:buChar char="Þ"/>
            </a:pPr>
            <a:r>
              <a:rPr sz="1800"/>
              <a:t>ex. </a:t>
            </a:r>
            <a:r>
              <a:rPr sz="1800" i="1" err="1"/>
              <a:t>I’m just about to go</a:t>
            </a:r>
            <a:endParaRPr sz="1800" i="1" err="1"/>
          </a:p>
          <a:p>
            <a:pPr>
              <a:lnSpc>
                <a:spcPct val="70000"/>
              </a:lnSpc>
              <a:buClrTx/>
              <a:buSzTx/>
              <a:buFontTx/>
              <a:buChar char="•"/>
            </a:pPr>
            <a:r>
              <a:rPr sz="2800" err="1"/>
              <a:t>Shall</a:t>
            </a:r>
            <a:endParaRPr sz="2800" err="1"/>
          </a:p>
          <a:p>
            <a:pPr lvl="1">
              <a:lnSpc>
                <a:spcPct val="70000"/>
              </a:lnSpc>
              <a:buFont typeface="Monotype Sorts" pitchFamily="2" charset="2"/>
              <a:buChar char="Þ"/>
            </a:pPr>
            <a:r>
              <a:rPr sz="2400" err="1"/>
              <a:t>offering to help someone</a:t>
            </a:r>
            <a:endParaRPr sz="2400" err="1"/>
          </a:p>
          <a:p>
            <a:pPr lvl="1">
              <a:lnSpc>
                <a:spcPct val="70000"/>
              </a:lnSpc>
              <a:buFont typeface="Monotype Sorts" pitchFamily="2" charset="2"/>
              <a:buChar char="Þ"/>
            </a:pPr>
            <a:r>
              <a:rPr sz="2400" err="1"/>
              <a:t>making suggestions</a:t>
            </a:r>
            <a:endParaRPr sz="2400" err="1"/>
          </a:p>
          <a:p>
            <a:pPr lvl="1">
              <a:lnSpc>
                <a:spcPct val="70000"/>
              </a:lnSpc>
              <a:buFont typeface="Monotype Sorts" pitchFamily="2" charset="2"/>
              <a:buChar char="Þ"/>
            </a:pPr>
            <a:r>
              <a:rPr sz="2000" b="1" err="1"/>
              <a:t>formal speech and written language</a:t>
            </a:r>
            <a:endParaRPr sz="2400" err="1"/>
          </a:p>
          <a:p>
            <a:pPr lvl="2">
              <a:lnSpc>
                <a:spcPct val="70000"/>
              </a:lnSpc>
              <a:buFont typeface="Monotype Sorts" pitchFamily="2" charset="2"/>
              <a:buChar char="Þ"/>
            </a:pPr>
            <a:r>
              <a:rPr sz="2000"/>
              <a:t>ex. </a:t>
            </a:r>
            <a:r>
              <a:rPr sz="2000" i="1" err="1"/>
              <a:t>Shall </a:t>
            </a:r>
            <a:r>
              <a:rPr sz="2000" i="1"/>
              <a:t>I/ </a:t>
            </a:r>
            <a:r>
              <a:rPr sz="2000" i="1" err="1"/>
              <a:t>Shall we close the door</a:t>
            </a:r>
            <a:r>
              <a:rPr sz="2000" i="1"/>
              <a:t>?</a:t>
            </a:r>
            <a:endParaRPr sz="2000" i="1"/>
          </a:p>
          <a:p>
            <a:pPr lvl="1">
              <a:lnSpc>
                <a:spcPct val="80000"/>
              </a:lnSpc>
              <a:buFont typeface="Monotype Sorts" pitchFamily="2" charset="2"/>
              <a:buChar char="Þ"/>
            </a:pPr>
            <a:endParaRPr sz="2400" i="1"/>
          </a:p>
        </p:txBody>
      </p:sp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6420" y="6230938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2250</Words>
  <Application>WPS Presentation</Application>
  <PresentationFormat>Presentazione su schermo</PresentationFormat>
  <Paragraphs>86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Monotype Sorts</vt:lpstr>
      <vt:lpstr>Wingdings</vt:lpstr>
      <vt:lpstr>Microsoft YaHei</vt:lpstr>
      <vt:lpstr>Arial Unicode MS</vt:lpstr>
      <vt:lpstr>Calibri</vt:lpstr>
      <vt:lpstr/>
      <vt:lpstr>MS_ClipArt_Gallery.2</vt:lpstr>
      <vt:lpstr>MS_ClipArt_Gallery.2</vt:lpstr>
      <vt:lpstr>MS_ClipArt_Gallery.2</vt:lpstr>
      <vt:lpstr>Future Time (1)</vt:lpstr>
      <vt:lpstr>Future time (2)</vt:lpstr>
      <vt:lpstr>Future Time (3)</vt:lpstr>
      <vt:lpstr>Future time (4) </vt:lpstr>
    </vt:vector>
  </TitlesOfParts>
  <Company>Opening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Time</dc:title>
  <dc:creator>Opening</dc:creator>
  <cp:lastModifiedBy>Rossana Ruggiero</cp:lastModifiedBy>
  <cp:revision>13</cp:revision>
  <dcterms:created xsi:type="dcterms:W3CDTF">2002-10-29T11:51:00Z</dcterms:created>
  <dcterms:modified xsi:type="dcterms:W3CDTF">2021-10-14T13:11:06Z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1033-11.2.0.10323</vt:lpwstr>
  </property>
  <property fmtid="{D5CDD505-2E9C-101B-9397-08002B2CF9AE}" pid="3" name="ICV">
    <vt:lpwstr>E6855DD65FD04C11AD38EB7CC5F15293</vt:lpwstr>
  </property>
</Properties>
</file>