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9" r:id="rId3"/>
    <p:sldId id="260" r:id="rId4"/>
    <p:sldId id="291" r:id="rId5"/>
    <p:sldId id="293" r:id="rId7"/>
    <p:sldId id="294" r:id="rId8"/>
    <p:sldId id="289" r:id="rId9"/>
    <p:sldId id="290" r:id="rId10"/>
    <p:sldId id="292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510A"/>
    <a:srgbClr val="000000"/>
    <a:srgbClr val="FF4297"/>
    <a:srgbClr val="43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6" autoAdjust="0"/>
    <p:restoredTop sz="92834" autoAdjust="0"/>
  </p:normalViewPr>
  <p:slideViewPr>
    <p:cSldViewPr snapToGrid="0">
      <p:cViewPr varScale="1">
        <p:scale>
          <a:sx n="79" d="100"/>
          <a:sy n="79" d="100"/>
        </p:scale>
        <p:origin x="48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75D57-9639-4CCB-A28C-A962858EA767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1734F-EB82-4D99-90DE-C8DD439B4D78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 each verb one at a time. Get them to repeat after you then ask them to write the English translation into the </a:t>
            </a:r>
            <a:r>
              <a:rPr lang="en-GB" dirty="0" err="1"/>
              <a:t>chatbox</a:t>
            </a:r>
            <a:r>
              <a:rPr lang="en-GB" dirty="0"/>
              <a:t> before moving onto the next picture.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1734F-EB82-4D99-90DE-C8DD439B4D78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1734F-EB82-4D99-90DE-C8DD439B4D78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 through the answers together. Get the students to type in the answer as you move down the list.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1734F-EB82-4D99-90DE-C8DD439B4D78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1734F-EB82-4D99-90DE-C8DD439B4D78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5E64-8306-41DB-ABC3-A5E420B791FD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CCB2-26D5-47EB-892E-8E21D1FE9D8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5E64-8306-41DB-ABC3-A5E420B791FD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CCB2-26D5-47EB-892E-8E21D1FE9D8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5E64-8306-41DB-ABC3-A5E420B791FD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CCB2-26D5-47EB-892E-8E21D1FE9D8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5E64-8306-41DB-ABC3-A5E420B791FD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CCB2-26D5-47EB-892E-8E21D1FE9D8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5E64-8306-41DB-ABC3-A5E420B791FD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CCB2-26D5-47EB-892E-8E21D1FE9D8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5E64-8306-41DB-ABC3-A5E420B791FD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CCB2-26D5-47EB-892E-8E21D1FE9D8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5E64-8306-41DB-ABC3-A5E420B791FD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CCB2-26D5-47EB-892E-8E21D1FE9D8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5E64-8306-41DB-ABC3-A5E420B791FD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CCB2-26D5-47EB-892E-8E21D1FE9D8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5E64-8306-41DB-ABC3-A5E420B791FD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CCB2-26D5-47EB-892E-8E21D1FE9D8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5E64-8306-41DB-ABC3-A5E420B791FD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CCB2-26D5-47EB-892E-8E21D1FE9D8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5E64-8306-41DB-ABC3-A5E420B791FD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CCB2-26D5-47EB-892E-8E21D1FE9D8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75E64-8306-41DB-ABC3-A5E420B791FD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BCCB2-26D5-47EB-892E-8E21D1FE9D87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1.sv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775" y="88776"/>
            <a:ext cx="11959978" cy="66834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77585" y="139683"/>
            <a:ext cx="7395090" cy="1067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Broadway" panose="04040905080B02020502" pitchFamily="82" charset="0"/>
              </a:rPr>
              <a:t>Zum</a:t>
            </a:r>
            <a:r>
              <a:rPr lang="en-GB" sz="2400" dirty="0">
                <a:latin typeface="Broadway" panose="04040905080B02020502" pitchFamily="82" charset="0"/>
              </a:rPr>
              <a:t> </a:t>
            </a:r>
            <a:r>
              <a:rPr lang="en-GB" sz="2400" dirty="0" err="1">
                <a:latin typeface="Broadway" panose="04040905080B02020502" pitchFamily="82" charset="0"/>
              </a:rPr>
              <a:t>Einstieg</a:t>
            </a:r>
            <a:endParaRPr lang="en-GB" sz="2400" dirty="0">
              <a:latin typeface="Broadway" panose="04040905080B02020502" pitchFamily="82" charset="0"/>
            </a:endParaRPr>
          </a:p>
          <a:p>
            <a:pPr algn="ctr"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You have 5 minutes to complete as many of the boxes below as you can. Aim to get the highest number of points possible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57287" y="1257613"/>
          <a:ext cx="9877425" cy="506271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92475"/>
                <a:gridCol w="3292475"/>
                <a:gridCol w="3292475"/>
              </a:tblGrid>
              <a:tr h="119766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omfortaa"/>
                          <a:cs typeface="Comfortaa"/>
                          <a:sym typeface="Comfortaa"/>
                        </a:rPr>
                        <a:t>List 3 school facilities</a:t>
                      </a:r>
                      <a:endParaRPr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29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Comfortaa"/>
                          <a:cs typeface="Comfortaa"/>
                          <a:sym typeface="Comfortaa"/>
                        </a:rPr>
                        <a:t>Translate: I like to </a:t>
                      </a:r>
                      <a:r>
                        <a:rPr lang="de-DE" sz="2000" dirty="0" err="1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Comfortaa"/>
                          <a:cs typeface="Comfortaa"/>
                          <a:sym typeface="Comfortaa"/>
                        </a:rPr>
                        <a:t>meet</a:t>
                      </a:r>
                      <a:r>
                        <a:rPr lang="de-DE" sz="20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GB" sz="20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Comfortaa"/>
                          <a:cs typeface="Comfortaa"/>
                          <a:sym typeface="Comfortaa"/>
                        </a:rPr>
                        <a:t>my friends because it’s fun</a:t>
                      </a:r>
                      <a:endParaRPr sz="2000" dirty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54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omfortaa"/>
                          <a:cs typeface="Comfortaa"/>
                          <a:sym typeface="Comfortaa"/>
                        </a:rPr>
                        <a:t>Translate: In my school there is a pool but there isn’t a gym.</a:t>
                      </a:r>
                      <a:endParaRPr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297"/>
                    </a:solidFill>
                  </a:tcPr>
                </a:tc>
              </a:tr>
              <a:tr h="119766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Comfortaa"/>
                          <a:cs typeface="Comfortaa"/>
                          <a:sym typeface="Comfortaa"/>
                        </a:rPr>
                        <a:t>Translate: </a:t>
                      </a:r>
                      <a:r>
                        <a:rPr lang="de-DE" sz="20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Comfortaa"/>
                          <a:cs typeface="Comfortaa"/>
                          <a:sym typeface="Comfortaa"/>
                        </a:rPr>
                        <a:t>Meine Freunde und ich haben Fotos gemacht.</a:t>
                      </a:r>
                      <a:endParaRPr sz="2000" dirty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54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Comfortaa"/>
                          <a:cs typeface="Comfortaa"/>
                          <a:sym typeface="Comfortaa"/>
                        </a:rPr>
                        <a:t>Translate: On Fridays </a:t>
                      </a:r>
                      <a:r>
                        <a:rPr lang="en-GB" sz="20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Comfortaa"/>
                          <a:cs typeface="Comfortaa"/>
                          <a:sym typeface="Comfortaa"/>
                        </a:rPr>
                        <a:t>I</a:t>
                      </a:r>
                      <a:r>
                        <a:rPr lang="en-GB" sz="20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Comfortaa"/>
                          <a:cs typeface="Comfortaa"/>
                          <a:sym typeface="Comfortaa"/>
                        </a:rPr>
                        <a:t>learn</a:t>
                      </a:r>
                      <a:r>
                        <a:rPr lang="en-GB" sz="20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Comfortaa"/>
                          <a:cs typeface="Comfortaa"/>
                          <a:sym typeface="Comfortaa"/>
                        </a:rPr>
                        <a:t> drama and music.</a:t>
                      </a:r>
                      <a:endParaRPr sz="2000" dirty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5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omfortaa"/>
                          <a:cs typeface="Comfortaa"/>
                          <a:sym typeface="Comfortaa"/>
                        </a:rPr>
                        <a:t>Translate: </a:t>
                      </a:r>
                      <a:r>
                        <a:rPr lang="de-DE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omfortaa"/>
                          <a:cs typeface="Comfortaa"/>
                          <a:sym typeface="Comfortaa"/>
                        </a:rPr>
                        <a:t>Meine Schwester surft im Internet.</a:t>
                      </a:r>
                      <a:endParaRPr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5494"/>
                    </a:solidFill>
                  </a:tcPr>
                </a:tc>
              </a:tr>
              <a:tr h="119766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omfortaa"/>
                          <a:cs typeface="Comfortaa"/>
                          <a:sym typeface="Comfortaa"/>
                        </a:rPr>
                        <a:t>List 5 school subjects</a:t>
                      </a:r>
                      <a:endParaRPr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510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omfortaa"/>
                          <a:cs typeface="Comfortaa"/>
                          <a:sym typeface="Comfortaa"/>
                        </a:rPr>
                        <a:t>Translate: </a:t>
                      </a:r>
                      <a:r>
                        <a:rPr lang="de-DE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omfortaa"/>
                          <a:cs typeface="Comfortaa"/>
                          <a:sym typeface="Comfortaa"/>
                        </a:rPr>
                        <a:t>Am wenigsten gefällt mir, dass es keinen Fußballplatz gibt.</a:t>
                      </a:r>
                      <a:endParaRPr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29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Comfortaa"/>
                          <a:cs typeface="Comfortaa"/>
                          <a:sym typeface="Comfortaa"/>
                        </a:rPr>
                        <a:t>Answer: </a:t>
                      </a:r>
                      <a:r>
                        <a:rPr lang="de-DE" sz="2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omfortaa"/>
                          <a:cs typeface="Comfortaa"/>
                          <a:sym typeface="Comfortaa"/>
                        </a:rPr>
                        <a:t>Was ist dein Lieblingstag?</a:t>
                      </a:r>
                      <a:endParaRPr sz="2000" dirty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5100"/>
                    </a:solidFill>
                  </a:tcPr>
                </a:tc>
              </a:tr>
              <a:tr h="56729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024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Last Lesson</a:t>
                      </a:r>
                      <a:endParaRPr lang="en-GB" sz="2000" dirty="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 points</a:t>
                      </a:r>
                      <a:endParaRPr sz="2000" dirty="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29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Last Week</a:t>
                      </a:r>
                      <a:endParaRPr lang="en-GB" sz="2000" dirty="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 points</a:t>
                      </a:r>
                      <a:endParaRPr sz="2000" dirty="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5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Way Back</a:t>
                      </a:r>
                      <a:endParaRPr lang="en-GB" sz="2000" dirty="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 points</a:t>
                      </a:r>
                      <a:endParaRPr sz="2000" dirty="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5494"/>
                    </a:solidFill>
                  </a:tcPr>
                </a:tc>
              </a:tr>
            </a:tbl>
          </a:graphicData>
        </a:graphic>
      </p:graphicFrame>
      <p:pic>
        <p:nvPicPr>
          <p:cNvPr id="22" name="Picture 22" descr="la-logo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" y="234633"/>
            <a:ext cx="1898650" cy="4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775" y="88776"/>
            <a:ext cx="11959978" cy="66834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27248" y="616018"/>
            <a:ext cx="5455054" cy="5133521"/>
          </a:xfrm>
          <a:prstGeom prst="rect">
            <a:avLst/>
          </a:prstGeom>
          <a:noFill/>
          <a:ln w="28575">
            <a:solidFill>
              <a:srgbClr val="FF42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Broadway" panose="04040905080B02020502" pitchFamily="82" charset="0"/>
              </a:rPr>
              <a:t>Lessson</a:t>
            </a:r>
            <a:r>
              <a:rPr lang="en-GB" sz="2400" dirty="0">
                <a:latin typeface="Broadway" panose="04040905080B02020502" pitchFamily="82" charset="0"/>
              </a:rPr>
              <a:t> Objective</a:t>
            </a:r>
            <a:endParaRPr lang="en-GB" sz="2400" dirty="0">
              <a:latin typeface="Broadway" panose="04040905080B02020502" pitchFamily="82" charset="0"/>
            </a:endParaRPr>
          </a:p>
          <a:p>
            <a:pPr algn="ctr"/>
            <a:endParaRPr lang="en-GB" sz="2400" dirty="0">
              <a:latin typeface="Broadway" panose="04040905080B02020502" pitchFamily="82" charset="0"/>
            </a:endParaRPr>
          </a:p>
          <a:p>
            <a:pPr algn="ctr">
              <a:lnSpc>
                <a:spcPct val="200000"/>
              </a:lnSpc>
            </a:pPr>
            <a:r>
              <a:rPr lang="en-GB" sz="1600" b="1" dirty="0">
                <a:latin typeface="Century Gothic" panose="020B0502020202020204" pitchFamily="34" charset="0"/>
              </a:rPr>
              <a:t>Together</a:t>
            </a:r>
            <a:r>
              <a:rPr lang="en-GB" sz="1600" dirty="0">
                <a:latin typeface="Century Gothic" panose="020B0502020202020204" pitchFamily="34" charset="0"/>
              </a:rPr>
              <a:t> we are going to</a:t>
            </a:r>
            <a:endParaRPr lang="en-GB" sz="1600" dirty="0">
              <a:latin typeface="Century Gothic" panose="020B0502020202020204" pitchFamily="34" charset="0"/>
            </a:endParaRP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to learn how to conjugate some common irregular verbs in the present tense.</a:t>
            </a:r>
            <a:endParaRPr lang="en-GB" sz="1600" dirty="0">
              <a:latin typeface="Century Gothic" panose="020B0502020202020204" pitchFamily="34" charset="0"/>
            </a:endParaRP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use the present tense to talk about what we do during break time.</a:t>
            </a:r>
            <a:endParaRPr lang="en-GB" sz="1600" dirty="0"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GB" sz="1600" b="1" dirty="0">
                <a:latin typeface="Century Gothic" panose="020B0502020202020204" pitchFamily="34" charset="0"/>
              </a:rPr>
              <a:t>You</a:t>
            </a:r>
            <a:r>
              <a:rPr lang="en-GB" sz="1600" dirty="0">
                <a:latin typeface="Century Gothic" panose="020B0502020202020204" pitchFamily="34" charset="0"/>
              </a:rPr>
              <a:t> will then complete independent work to practise what we have covered together.</a:t>
            </a:r>
            <a:endParaRPr lang="en-GB" sz="1600" dirty="0"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GB" sz="1600" b="1" dirty="0">
                <a:latin typeface="Century Gothic" panose="020B0502020202020204" pitchFamily="34" charset="0"/>
              </a:rPr>
              <a:t>I</a:t>
            </a:r>
            <a:r>
              <a:rPr lang="en-GB" sz="1600" dirty="0">
                <a:latin typeface="Century Gothic" panose="020B0502020202020204" pitchFamily="34" charset="0"/>
              </a:rPr>
              <a:t> will be available through chat if you need any help.</a:t>
            </a:r>
            <a:endParaRPr lang="en-GB" sz="1600" dirty="0"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7597" y="1314450"/>
            <a:ext cx="5987459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2" descr="la-logo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920" y="398463"/>
            <a:ext cx="1898650" cy="4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Bitmoji Imag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862" y="4079027"/>
            <a:ext cx="2171235" cy="2171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53" y="4063615"/>
            <a:ext cx="2237133" cy="2237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lf liste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0" y="4063615"/>
            <a:ext cx="2220042" cy="2220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2549" y="115478"/>
            <a:ext cx="11915481" cy="66270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2958830" y="337346"/>
            <a:ext cx="6274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Broadway" panose="04040905080B02020502" pitchFamily="82" charset="0"/>
              </a:rPr>
              <a:t>Was </a:t>
            </a:r>
            <a:r>
              <a:rPr lang="en-GB" sz="2400" dirty="0" err="1">
                <a:latin typeface="Broadway" panose="04040905080B02020502" pitchFamily="82" charset="0"/>
              </a:rPr>
              <a:t>machst</a:t>
            </a:r>
            <a:r>
              <a:rPr lang="en-GB" sz="2400" dirty="0">
                <a:latin typeface="Broadway" panose="04040905080B02020502" pitchFamily="82" charset="0"/>
              </a:rPr>
              <a:t> du in der Pause?</a:t>
            </a:r>
            <a:endParaRPr lang="en-GB" sz="2400" dirty="0">
              <a:latin typeface="Broadway" panose="04040905080B020205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4119" y="813450"/>
            <a:ext cx="9313660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Listen and repeat after me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4" y="1422860"/>
            <a:ext cx="2181891" cy="2181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34" y="3441759"/>
            <a:ext cx="2052637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ich </a:t>
            </a:r>
            <a:r>
              <a:rPr lang="en-GB" dirty="0" err="1">
                <a:latin typeface="Century Gothic" panose="020B0502020202020204" pitchFamily="34" charset="0"/>
              </a:rPr>
              <a:t>esse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mein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Pausenbrot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f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52" y="1422860"/>
            <a:ext cx="2181891" cy="2181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54492" y="3428999"/>
            <a:ext cx="2052637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ich </a:t>
            </a:r>
            <a:r>
              <a:rPr lang="en-GB" dirty="0" err="1">
                <a:latin typeface="Century Gothic" panose="020B0502020202020204" pitchFamily="34" charset="0"/>
              </a:rPr>
              <a:t>esse</a:t>
            </a:r>
            <a:r>
              <a:rPr lang="en-GB" dirty="0">
                <a:latin typeface="Century Gothic" panose="020B0502020202020204" pitchFamily="34" charset="0"/>
              </a:rPr>
              <a:t> Pommes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30" name="Picture 6" descr="drinking wa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59" y="1422860"/>
            <a:ext cx="2181891" cy="2181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11900" y="3471047"/>
            <a:ext cx="2052637" cy="4086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ich </a:t>
            </a:r>
            <a:r>
              <a:rPr lang="en-GB" dirty="0" err="1">
                <a:latin typeface="Century Gothic" panose="020B0502020202020204" pitchFamily="34" charset="0"/>
              </a:rPr>
              <a:t>trinke</a:t>
            </a:r>
            <a:r>
              <a:rPr lang="en-GB" dirty="0">
                <a:latin typeface="Century Gothic" panose="020B0502020202020204" pitchFamily="34" charset="0"/>
              </a:rPr>
              <a:t> Wasser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32" name="Picture 8" descr="Bitmoji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625" y="1422860"/>
            <a:ext cx="2181891" cy="2181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920251" y="3428998"/>
            <a:ext cx="2052637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ich </a:t>
            </a:r>
            <a:r>
              <a:rPr lang="en-GB" dirty="0" err="1">
                <a:latin typeface="Century Gothic" panose="020B0502020202020204" pitchFamily="34" charset="0"/>
              </a:rPr>
              <a:t>trinke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Orangensaft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838" y="6226863"/>
            <a:ext cx="2312752" cy="4086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ich </a:t>
            </a:r>
            <a:r>
              <a:rPr lang="en-GB">
                <a:latin typeface="Century Gothic" panose="020B0502020202020204" pitchFamily="34" charset="0"/>
              </a:rPr>
              <a:t>lese SMS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60856" y="6135520"/>
            <a:ext cx="2052637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ich </a:t>
            </a:r>
            <a:r>
              <a:rPr lang="en-GB" dirty="0" err="1">
                <a:latin typeface="Century Gothic" panose="020B0502020202020204" pitchFamily="34" charset="0"/>
              </a:rPr>
              <a:t>spiele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Fußball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38" name="Picture 14" descr="bean bag chair chi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371" y="4082690"/>
            <a:ext cx="2181891" cy="2181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886002" y="6135520"/>
            <a:ext cx="2584628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ich lese in der </a:t>
            </a:r>
            <a:r>
              <a:rPr lang="en-GB" dirty="0" err="1">
                <a:latin typeface="Century Gothic" panose="020B0502020202020204" pitchFamily="34" charset="0"/>
              </a:rPr>
              <a:t>Bibliothek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47707" y="6135519"/>
            <a:ext cx="2949388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ich </a:t>
            </a:r>
            <a:r>
              <a:rPr lang="en-GB" dirty="0" err="1">
                <a:latin typeface="Century Gothic" panose="020B0502020202020204" pitchFamily="34" charset="0"/>
              </a:rPr>
              <a:t>plaudere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mit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meinen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Freunden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22" name="Picture 22" descr="la-logo-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75" y="336868"/>
            <a:ext cx="1898650" cy="4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Bitmoji Imag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862" y="4079027"/>
            <a:ext cx="2171235" cy="2171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53" y="4063615"/>
            <a:ext cx="2237133" cy="2237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lf liste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0" y="4063615"/>
            <a:ext cx="2220042" cy="2220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2549" y="115478"/>
            <a:ext cx="11915481" cy="66270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2943119" y="167138"/>
            <a:ext cx="62743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Broadway" panose="04040905080B02020502" pitchFamily="82" charset="0"/>
              </a:rPr>
              <a:t>Was </a:t>
            </a:r>
            <a:r>
              <a:rPr lang="en-GB" sz="2400" dirty="0" err="1">
                <a:latin typeface="Broadway" panose="04040905080B02020502" pitchFamily="82" charset="0"/>
              </a:rPr>
              <a:t>machst</a:t>
            </a:r>
            <a:r>
              <a:rPr lang="en-GB" sz="2400" dirty="0">
                <a:latin typeface="Broadway" panose="04040905080B02020502" pitchFamily="82" charset="0"/>
              </a:rPr>
              <a:t> du in der Pause?</a:t>
            </a:r>
            <a:endParaRPr lang="en-GB" sz="2400" dirty="0">
              <a:latin typeface="Broadway" panose="04040905080B02020502" pitchFamily="82" charset="0"/>
            </a:endParaRPr>
          </a:p>
          <a:p>
            <a:pPr algn="ctr"/>
            <a:endParaRPr lang="en-GB" sz="2400" dirty="0">
              <a:latin typeface="Broadway" panose="04040905080B020205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3302" y="571901"/>
            <a:ext cx="9313660" cy="78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I’m going to say in German one of the activities, type the letter of the corresponding image in the chat box. 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4" y="1422860"/>
            <a:ext cx="2181891" cy="2181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52" y="1422860"/>
            <a:ext cx="2181891" cy="2181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7910" y="1422860"/>
            <a:ext cx="42084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A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30" name="Picture 6" descr="drinking wa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59" y="1422860"/>
            <a:ext cx="2181891" cy="2181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tmoji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625" y="1422860"/>
            <a:ext cx="2181891" cy="2181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ean bag chair chi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371" y="4082690"/>
            <a:ext cx="2181891" cy="2181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196051" y="1422860"/>
            <a:ext cx="42084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B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41940" y="1422860"/>
            <a:ext cx="42084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C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12323" y="1422860"/>
            <a:ext cx="42084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D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4467" y="4063615"/>
            <a:ext cx="42084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E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70552" y="4063615"/>
            <a:ext cx="42084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F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87371" y="4063615"/>
            <a:ext cx="42084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G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72464" y="4063615"/>
            <a:ext cx="42084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H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549" y="115478"/>
            <a:ext cx="11915481" cy="66270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2943119" y="167138"/>
            <a:ext cx="6274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Broadway" panose="04040905080B02020502" pitchFamily="82" charset="0"/>
              </a:rPr>
              <a:t>Was </a:t>
            </a:r>
            <a:r>
              <a:rPr lang="en-GB" sz="2400" dirty="0" err="1">
                <a:latin typeface="Broadway" panose="04040905080B02020502" pitchFamily="82" charset="0"/>
              </a:rPr>
              <a:t>machst</a:t>
            </a:r>
            <a:r>
              <a:rPr lang="en-GB" sz="2400" dirty="0">
                <a:latin typeface="Broadway" panose="04040905080B02020502" pitchFamily="82" charset="0"/>
              </a:rPr>
              <a:t> du in der Pause?</a:t>
            </a:r>
            <a:endParaRPr lang="en-GB" sz="2400" dirty="0">
              <a:latin typeface="Broadway" panose="04040905080B020205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178" y="1054814"/>
            <a:ext cx="3515975" cy="263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600" dirty="0">
                <a:latin typeface="Century Gothic" panose="020B0502020202020204" pitchFamily="34" charset="0"/>
              </a:rPr>
              <a:t>In der Pause </a:t>
            </a:r>
            <a:r>
              <a:rPr lang="en-GB" sz="1600" dirty="0" err="1">
                <a:latin typeface="Century Gothic" panose="020B0502020202020204" pitchFamily="34" charset="0"/>
              </a:rPr>
              <a:t>esse</a:t>
            </a:r>
            <a:r>
              <a:rPr lang="en-GB" sz="1600" dirty="0">
                <a:latin typeface="Century Gothic" panose="020B0502020202020204" pitchFamily="34" charset="0"/>
              </a:rPr>
              <a:t> ich…</a:t>
            </a:r>
            <a:endParaRPr lang="en-GB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600" dirty="0" err="1">
                <a:latin typeface="Century Gothic" panose="020B0502020202020204" pitchFamily="34" charset="0"/>
              </a:rPr>
              <a:t>Manchmal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esse</a:t>
            </a:r>
            <a:r>
              <a:rPr lang="en-GB" sz="1600" dirty="0">
                <a:latin typeface="Century Gothic" panose="020B0502020202020204" pitchFamily="34" charset="0"/>
              </a:rPr>
              <a:t> ich …</a:t>
            </a:r>
            <a:endParaRPr lang="en-GB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600" dirty="0">
                <a:latin typeface="Century Gothic" panose="020B0502020202020204" pitchFamily="34" charset="0"/>
              </a:rPr>
              <a:t>Ich </a:t>
            </a:r>
            <a:r>
              <a:rPr lang="en-GB" sz="1600" dirty="0" err="1">
                <a:latin typeface="Century Gothic" panose="020B0502020202020204" pitchFamily="34" charset="0"/>
              </a:rPr>
              <a:t>trinke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auch</a:t>
            </a:r>
            <a:r>
              <a:rPr lang="en-GB" sz="1600" dirty="0">
                <a:latin typeface="Century Gothic" panose="020B0502020202020204" pitchFamily="34" charset="0"/>
              </a:rPr>
              <a:t> Wasser </a:t>
            </a:r>
            <a:r>
              <a:rPr lang="en-GB" sz="1600" dirty="0" err="1">
                <a:latin typeface="Century Gothic" panose="020B0502020202020204" pitchFamily="34" charset="0"/>
              </a:rPr>
              <a:t>oder</a:t>
            </a:r>
            <a:r>
              <a:rPr lang="en-GB" sz="1600" dirty="0">
                <a:latin typeface="Century Gothic" panose="020B0502020202020204" pitchFamily="34" charset="0"/>
              </a:rPr>
              <a:t>…</a:t>
            </a:r>
            <a:endParaRPr lang="en-GB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600" dirty="0">
                <a:latin typeface="Century Gothic" panose="020B0502020202020204" pitchFamily="34" charset="0"/>
              </a:rPr>
              <a:t>Dann </a:t>
            </a:r>
            <a:r>
              <a:rPr lang="en-GB" sz="1600" dirty="0" err="1">
                <a:latin typeface="Century Gothic" panose="020B0502020202020204" pitchFamily="34" charset="0"/>
              </a:rPr>
              <a:t>spiele</a:t>
            </a:r>
            <a:r>
              <a:rPr lang="en-GB" sz="1600" dirty="0">
                <a:latin typeface="Century Gothic" panose="020B0502020202020204" pitchFamily="34" charset="0"/>
              </a:rPr>
              <a:t> ich…</a:t>
            </a:r>
            <a:endParaRPr lang="en-GB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600" dirty="0" err="1">
                <a:latin typeface="Century Gothic" panose="020B0502020202020204" pitchFamily="34" charset="0"/>
              </a:rPr>
              <a:t>Manchmal</a:t>
            </a:r>
            <a:r>
              <a:rPr lang="en-GB" sz="1600" dirty="0">
                <a:latin typeface="Century Gothic" panose="020B0502020202020204" pitchFamily="34" charset="0"/>
              </a:rPr>
              <a:t> lese ich…</a:t>
            </a:r>
            <a:endParaRPr lang="en-GB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600" dirty="0" err="1">
                <a:latin typeface="Century Gothic" panose="020B0502020202020204" pitchFamily="34" charset="0"/>
              </a:rPr>
              <a:t>Jede</a:t>
            </a:r>
            <a:r>
              <a:rPr lang="en-GB" sz="1600" dirty="0">
                <a:latin typeface="Century Gothic" panose="020B0502020202020204" pitchFamily="34" charset="0"/>
              </a:rPr>
              <a:t> Tag </a:t>
            </a:r>
            <a:r>
              <a:rPr lang="en-GB" sz="1600" dirty="0" err="1">
                <a:latin typeface="Century Gothic" panose="020B0502020202020204" pitchFamily="34" charset="0"/>
              </a:rPr>
              <a:t>plaudere</a:t>
            </a:r>
            <a:r>
              <a:rPr lang="en-GB" sz="1600" dirty="0">
                <a:latin typeface="Century Gothic" panose="020B0502020202020204" pitchFamily="34" charset="0"/>
              </a:rPr>
              <a:t>…</a:t>
            </a:r>
            <a:endParaRPr lang="en-GB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600" dirty="0">
                <a:latin typeface="Century Gothic" panose="020B0502020202020204" pitchFamily="34" charset="0"/>
              </a:rPr>
              <a:t>Ich </a:t>
            </a:r>
            <a:r>
              <a:rPr lang="en-GB" sz="1600" dirty="0" err="1">
                <a:latin typeface="Century Gothic" panose="020B0502020202020204" pitchFamily="34" charset="0"/>
              </a:rPr>
              <a:t>höre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latin typeface="Century Gothic" panose="020B0502020202020204" pitchFamily="34" charset="0"/>
              </a:rPr>
              <a:t>nie</a:t>
            </a:r>
            <a:r>
              <a:rPr lang="en-GB" sz="1600" dirty="0">
                <a:latin typeface="Century Gothic" panose="020B0502020202020204" pitchFamily="34" charset="0"/>
              </a:rPr>
              <a:t> …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6741" y="3685662"/>
            <a:ext cx="4199106" cy="263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lnSpc>
                <a:spcPct val="150000"/>
              </a:lnSpc>
              <a:buFont typeface="+mj-lt"/>
              <a:buAutoNum type="alphaLcParenR"/>
            </a:pPr>
            <a:r>
              <a:rPr lang="en-GB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… </a:t>
            </a:r>
            <a:r>
              <a:rPr lang="en-GB" sz="16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eine</a:t>
            </a:r>
            <a:r>
              <a:rPr lang="en-GB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 Limo.</a:t>
            </a:r>
            <a:endParaRPr lang="en-GB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 algn="r">
              <a:lnSpc>
                <a:spcPct val="150000"/>
              </a:lnSpc>
              <a:buFont typeface="+mj-lt"/>
              <a:buAutoNum type="alphaLcParenR"/>
            </a:pPr>
            <a:r>
              <a:rPr lang="en-GB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… in der </a:t>
            </a:r>
            <a:r>
              <a:rPr lang="en-GB" sz="16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Bibliothek</a:t>
            </a:r>
            <a:r>
              <a:rPr lang="en-GB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GB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 algn="r">
              <a:lnSpc>
                <a:spcPct val="150000"/>
              </a:lnSpc>
              <a:buFont typeface="+mj-lt"/>
              <a:buAutoNum type="alphaLcParenR"/>
            </a:pPr>
            <a:r>
              <a:rPr lang="en-GB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… </a:t>
            </a:r>
            <a:r>
              <a:rPr lang="en-GB" sz="16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Musik</a:t>
            </a:r>
            <a:r>
              <a:rPr lang="en-GB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GB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 algn="r">
              <a:lnSpc>
                <a:spcPct val="150000"/>
              </a:lnSpc>
              <a:buFont typeface="+mj-lt"/>
              <a:buAutoNum type="alphaLcParenR"/>
            </a:pPr>
            <a:r>
              <a:rPr lang="en-GB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… </a:t>
            </a:r>
            <a:r>
              <a:rPr lang="en-GB" sz="16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mein</a:t>
            </a:r>
            <a:r>
              <a:rPr lang="en-GB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Pausenbrot</a:t>
            </a:r>
            <a:r>
              <a:rPr lang="en-GB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 und Pommes</a:t>
            </a:r>
            <a:endParaRPr lang="en-GB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 algn="r">
              <a:lnSpc>
                <a:spcPct val="150000"/>
              </a:lnSpc>
              <a:buFont typeface="+mj-lt"/>
              <a:buAutoNum type="alphaLcParenR"/>
            </a:pPr>
            <a:r>
              <a:rPr lang="en-GB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… Basketball </a:t>
            </a:r>
            <a:r>
              <a:rPr lang="en-GB" sz="16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mit</a:t>
            </a:r>
            <a:r>
              <a:rPr lang="en-GB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meinen</a:t>
            </a:r>
            <a:r>
              <a:rPr lang="en-GB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Freunden</a:t>
            </a:r>
            <a:r>
              <a:rPr lang="en-GB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GB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 algn="r">
              <a:lnSpc>
                <a:spcPct val="150000"/>
              </a:lnSpc>
              <a:buFont typeface="+mj-lt"/>
              <a:buAutoNum type="alphaLcParenR"/>
            </a:pPr>
            <a:r>
              <a:rPr lang="en-GB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… ich </a:t>
            </a:r>
            <a:r>
              <a:rPr lang="en-GB" sz="16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mit</a:t>
            </a:r>
            <a:r>
              <a:rPr lang="en-GB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meinen</a:t>
            </a:r>
            <a:r>
              <a:rPr lang="en-GB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Freunden</a:t>
            </a:r>
            <a:r>
              <a:rPr lang="en-GB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GB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 algn="r">
              <a:lnSpc>
                <a:spcPct val="150000"/>
              </a:lnSpc>
              <a:buFont typeface="+mj-lt"/>
              <a:buAutoNum type="alphaLcParenR"/>
            </a:pPr>
            <a:r>
              <a:rPr lang="en-GB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… </a:t>
            </a:r>
            <a:r>
              <a:rPr lang="en-GB" sz="16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Süßigkeiten</a:t>
            </a:r>
            <a:r>
              <a:rPr lang="en-GB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GB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34003" y="2667572"/>
            <a:ext cx="3515975" cy="152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b="1" dirty="0">
                <a:latin typeface="Century Gothic" panose="020B0502020202020204" pitchFamily="34" charset="0"/>
              </a:rPr>
              <a:t>Match the sentence halves together. You have 2 minutes to work it out. We’ll then go through our answers together.</a:t>
            </a:r>
            <a:endParaRPr lang="en-GB" sz="16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3825" y="1083997"/>
            <a:ext cx="476655" cy="3745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d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0435" y="1486509"/>
            <a:ext cx="476655" cy="3745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g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9127" y="1861080"/>
            <a:ext cx="476655" cy="3745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a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3155" y="2191160"/>
            <a:ext cx="476655" cy="3745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e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61000" y="2604597"/>
            <a:ext cx="476655" cy="3745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b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12957" y="2858787"/>
            <a:ext cx="476655" cy="3745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f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00116" y="3333811"/>
            <a:ext cx="476655" cy="3745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c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pic>
        <p:nvPicPr>
          <p:cNvPr id="22" name="Picture 22" descr="la-logo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085" y="385763"/>
            <a:ext cx="1898650" cy="4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3" grpId="0"/>
      <p:bldP spid="2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549" y="115478"/>
            <a:ext cx="11915481" cy="66270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2958830" y="337346"/>
            <a:ext cx="6274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Broadway" panose="04040905080B02020502" pitchFamily="82" charset="0"/>
              </a:rPr>
              <a:t>Present Tense Verbs</a:t>
            </a:r>
            <a:endParaRPr lang="en-GB" sz="2400" dirty="0">
              <a:latin typeface="Broadway" panose="04040905080B02020502" pitchFamily="82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140038" y="2556851"/>
            <a:ext cx="573497" cy="3907478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Group 72"/>
          <p:cNvGrpSpPr/>
          <p:nvPr/>
        </p:nvGrpSpPr>
        <p:grpSpPr>
          <a:xfrm>
            <a:off x="534308" y="478011"/>
            <a:ext cx="3613979" cy="3251039"/>
            <a:chOff x="44852" y="1418419"/>
            <a:chExt cx="3775289" cy="3601448"/>
          </a:xfrm>
        </p:grpSpPr>
        <p:sp>
          <p:nvSpPr>
            <p:cNvPr id="74" name="Oval 73"/>
            <p:cNvSpPr/>
            <p:nvPr/>
          </p:nvSpPr>
          <p:spPr>
            <a:xfrm rot="18688255">
              <a:off x="514652" y="1780392"/>
              <a:ext cx="1013953" cy="1919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245624" y="1418419"/>
              <a:ext cx="3574517" cy="3601448"/>
              <a:chOff x="245624" y="1418419"/>
              <a:chExt cx="3574517" cy="3601448"/>
            </a:xfrm>
          </p:grpSpPr>
          <p:sp>
            <p:nvSpPr>
              <p:cNvPr id="80" name="Oval 79"/>
              <p:cNvSpPr/>
              <p:nvPr/>
            </p:nvSpPr>
            <p:spPr>
              <a:xfrm rot="2897891">
                <a:off x="725107" y="2927093"/>
                <a:ext cx="1007004" cy="196597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/>
              <p:cNvSpPr/>
              <p:nvPr/>
            </p:nvSpPr>
            <p:spPr>
              <a:xfrm rot="7603698">
                <a:off x="2295111" y="2832210"/>
                <a:ext cx="968745" cy="208131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/>
              <p:cNvSpPr/>
              <p:nvPr/>
            </p:nvSpPr>
            <p:spPr>
              <a:xfrm rot="2897891">
                <a:off x="2247897" y="1820217"/>
                <a:ext cx="1003460" cy="189511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479346" y="1533789"/>
                <a:ext cx="946554" cy="1694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514648" y="3325232"/>
                <a:ext cx="994179" cy="1694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577621" y="2883125"/>
                <a:ext cx="828675" cy="8382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433378" y="1418419"/>
                <a:ext cx="942879" cy="906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GB" sz="2800" dirty="0">
                    <a:latin typeface="Century Gothic" panose="020B0502020202020204" pitchFamily="34" charset="0"/>
                  </a:rPr>
                  <a:t>ich</a:t>
                </a:r>
                <a:endParaRPr lang="en-GB" sz="28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471868" y="1920015"/>
                <a:ext cx="1213383" cy="619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GB" dirty="0">
                    <a:latin typeface="Century Gothic" panose="020B0502020202020204" pitchFamily="34" charset="0"/>
                  </a:rPr>
                  <a:t>du</a:t>
                </a:r>
                <a:endParaRPr lang="en-GB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471189" y="3853373"/>
                <a:ext cx="1084130" cy="647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err="1">
                    <a:latin typeface="Century Gothic" panose="020B0502020202020204" pitchFamily="34" charset="0"/>
                  </a:rPr>
                  <a:t>er</a:t>
                </a:r>
                <a:r>
                  <a:rPr lang="en-GB" sz="1600" dirty="0">
                    <a:latin typeface="Century Gothic" panose="020B0502020202020204" pitchFamily="34" charset="0"/>
                  </a:rPr>
                  <a:t>/</a:t>
                </a:r>
                <a:r>
                  <a:rPr lang="en-GB" sz="1600" dirty="0" err="1">
                    <a:latin typeface="Century Gothic" panose="020B0502020202020204" pitchFamily="34" charset="0"/>
                  </a:rPr>
                  <a:t>sie</a:t>
                </a:r>
                <a:r>
                  <a:rPr lang="en-GB" sz="1600" dirty="0">
                    <a:latin typeface="Century Gothic" panose="020B0502020202020204" pitchFamily="34" charset="0"/>
                  </a:rPr>
                  <a:t>/es</a:t>
                </a:r>
                <a:endParaRPr lang="en-GB" sz="1600" dirty="0"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GB" sz="1600" dirty="0">
                    <a:latin typeface="Century Gothic" panose="020B0502020202020204" pitchFamily="34" charset="0"/>
                  </a:rPr>
                  <a:t>man</a:t>
                </a:r>
                <a:endParaRPr lang="en-GB" sz="16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1405045" y="4316872"/>
                <a:ext cx="1213383" cy="619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GB" dirty="0" err="1">
                    <a:latin typeface="Century Gothic" panose="020B0502020202020204" pitchFamily="34" charset="0"/>
                  </a:rPr>
                  <a:t>wir</a:t>
                </a:r>
                <a:endParaRPr lang="en-GB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80897" y="3893017"/>
                <a:ext cx="1213383" cy="619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GB" dirty="0" err="1">
                    <a:latin typeface="Century Gothic" panose="020B0502020202020204" pitchFamily="34" charset="0"/>
                  </a:rPr>
                  <a:t>ihr</a:t>
                </a:r>
                <a:endParaRPr lang="en-GB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44852" y="1922718"/>
              <a:ext cx="1213383" cy="619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GB" dirty="0" err="1">
                  <a:latin typeface="Century Gothic" panose="020B0502020202020204" pitchFamily="34" charset="0"/>
                </a:rPr>
                <a:t>sie</a:t>
              </a:r>
              <a:r>
                <a:rPr lang="en-GB" dirty="0">
                  <a:latin typeface="Century Gothic" panose="020B0502020202020204" pitchFamily="34" charset="0"/>
                </a:rPr>
                <a:t>/Sie</a:t>
              </a:r>
              <a:endParaRPr lang="en-GB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277347" y="3829064"/>
            <a:ext cx="314325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r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n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188307" y="2003230"/>
            <a:ext cx="42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entury Gothic" panose="020B0502020202020204" pitchFamily="34" charset="0"/>
              </a:rPr>
              <a:t>ar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943144" y="3722695"/>
            <a:ext cx="264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endParaRPr lang="en-GB" sz="20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771458" y="1911852"/>
            <a:ext cx="607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ST</a:t>
            </a:r>
            <a:endParaRPr lang="en-GB" sz="20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771458" y="2414125"/>
            <a:ext cx="607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T</a:t>
            </a:r>
            <a:endParaRPr lang="en-GB" sz="20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583961" y="4235750"/>
            <a:ext cx="991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EN</a:t>
            </a:r>
            <a:endParaRPr lang="en-GB" sz="20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579390" y="3291810"/>
            <a:ext cx="991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T</a:t>
            </a:r>
            <a:endParaRPr lang="en-GB" sz="20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579390" y="2816397"/>
            <a:ext cx="991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EN</a:t>
            </a:r>
            <a:endParaRPr lang="en-GB" sz="20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0811" y="970740"/>
            <a:ext cx="5730274" cy="152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We’ve already learnt how to conjugate regular verbs in the present tense.</a:t>
            </a:r>
            <a:endParaRPr lang="en-GB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Can you remember the correct order of the endings?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37802" y="1150877"/>
            <a:ext cx="264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endParaRPr lang="en-GB" sz="20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08561" y="1494660"/>
            <a:ext cx="607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ST</a:t>
            </a:r>
            <a:endParaRPr lang="en-GB" sz="20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89807" y="2293538"/>
            <a:ext cx="607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T</a:t>
            </a:r>
            <a:endParaRPr lang="en-GB" sz="20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7509" y="2695118"/>
            <a:ext cx="991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EN</a:t>
            </a:r>
            <a:endParaRPr lang="en-GB" sz="20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4157" y="2422147"/>
            <a:ext cx="991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T</a:t>
            </a:r>
            <a:endParaRPr lang="en-GB" sz="20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5727" y="1503083"/>
            <a:ext cx="991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EN</a:t>
            </a:r>
            <a:endParaRPr lang="en-GB" sz="20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60776" y="2555937"/>
            <a:ext cx="5826952" cy="410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So how would we say the following using the verb ‘</a:t>
            </a:r>
            <a:r>
              <a:rPr lang="en-GB" sz="1600" dirty="0" err="1">
                <a:latin typeface="Century Gothic" panose="020B0502020202020204" pitchFamily="34" charset="0"/>
              </a:rPr>
              <a:t>lernen</a:t>
            </a:r>
            <a:r>
              <a:rPr lang="en-GB" sz="1600" dirty="0">
                <a:latin typeface="Century Gothic" panose="020B0502020202020204" pitchFamily="34" charset="0"/>
              </a:rPr>
              <a:t> – learn/study’. Type your answer into the chat box.</a:t>
            </a:r>
            <a:endParaRPr lang="en-GB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1. We study</a:t>
            </a:r>
            <a:endParaRPr lang="en-GB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wir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lernen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2. They study</a:t>
            </a:r>
            <a:endParaRPr lang="en-GB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sie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lernen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3. You all study</a:t>
            </a:r>
            <a:endParaRPr lang="en-GB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ihr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lernt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4. She studies</a:t>
            </a:r>
            <a:endParaRPr lang="en-GB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sie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lernt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2" descr="la-logo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" y="225743"/>
            <a:ext cx="1898650" cy="4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04" grpId="0"/>
      <p:bldP spid="105" grpId="0"/>
      <p:bldP spid="3" grpId="0"/>
      <p:bldP spid="31" grpId="0"/>
      <p:bldP spid="32" grpId="0"/>
      <p:bldP spid="33" grpId="0"/>
      <p:bldP spid="34" grpId="0"/>
      <p:bldP spid="35" grpId="0"/>
      <p:bldP spid="36" grpId="0"/>
      <p:bldP spid="3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549" y="115478"/>
            <a:ext cx="11915481" cy="66270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2958830" y="337346"/>
            <a:ext cx="6274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Broadway" panose="04040905080B02020502" pitchFamily="82" charset="0"/>
              </a:rPr>
              <a:t>Irregular Verbs in the Present Tense</a:t>
            </a:r>
            <a:endParaRPr lang="en-GB" sz="2400" dirty="0">
              <a:latin typeface="Broadway" panose="04040905080B020205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271" y="1033084"/>
            <a:ext cx="10203963" cy="78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Using our knowledge of regular verbs, can you conjugate the following irregular verbs?</a:t>
            </a:r>
            <a:endParaRPr lang="en-GB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b="1" dirty="0">
                <a:latin typeface="Century Gothic" panose="020B0502020202020204" pitchFamily="34" charset="0"/>
              </a:rPr>
              <a:t>REMEMBER</a:t>
            </a:r>
            <a:r>
              <a:rPr lang="en-GB" sz="1600" dirty="0">
                <a:latin typeface="Century Gothic" panose="020B0502020202020204" pitchFamily="34" charset="0"/>
              </a:rPr>
              <a:t>: Irregular verbs in the present tense are only irregular in the </a:t>
            </a:r>
            <a:r>
              <a:rPr lang="en-GB" sz="1600" b="1" i="1" dirty="0">
                <a:latin typeface="Century Gothic" panose="020B0502020202020204" pitchFamily="34" charset="0"/>
              </a:rPr>
              <a:t>du</a:t>
            </a:r>
            <a:r>
              <a:rPr lang="en-GB" sz="1600" dirty="0">
                <a:latin typeface="Century Gothic" panose="020B0502020202020204" pitchFamily="34" charset="0"/>
              </a:rPr>
              <a:t> and </a:t>
            </a:r>
            <a:r>
              <a:rPr lang="en-GB" sz="1600" b="1" i="1" dirty="0" err="1">
                <a:latin typeface="Century Gothic" panose="020B0502020202020204" pitchFamily="34" charset="0"/>
              </a:rPr>
              <a:t>er</a:t>
            </a:r>
            <a:r>
              <a:rPr lang="en-GB" sz="1600" b="1" i="1" dirty="0">
                <a:latin typeface="Century Gothic" panose="020B0502020202020204" pitchFamily="34" charset="0"/>
              </a:rPr>
              <a:t>/</a:t>
            </a:r>
            <a:r>
              <a:rPr lang="en-GB" sz="1600" b="1" i="1" dirty="0" err="1">
                <a:latin typeface="Century Gothic" panose="020B0502020202020204" pitchFamily="34" charset="0"/>
              </a:rPr>
              <a:t>sie</a:t>
            </a:r>
            <a:r>
              <a:rPr lang="en-GB" sz="1600" b="1" i="1" dirty="0">
                <a:latin typeface="Century Gothic" panose="020B0502020202020204" pitchFamily="34" charset="0"/>
              </a:rPr>
              <a:t>/es/man </a:t>
            </a:r>
            <a:r>
              <a:rPr lang="en-GB" sz="1600" dirty="0">
                <a:latin typeface="Century Gothic" panose="020B0502020202020204" pitchFamily="34" charset="0"/>
              </a:rPr>
              <a:t>forms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8" name="Table 3"/>
          <p:cNvGraphicFramePr>
            <a:graphicFrameLocks noGrp="1"/>
          </p:cNvGraphicFramePr>
          <p:nvPr/>
        </p:nvGraphicFramePr>
        <p:xfrm>
          <a:off x="1633451" y="2090618"/>
          <a:ext cx="8925098" cy="3743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3589"/>
                <a:gridCol w="2440503"/>
                <a:gridCol w="2440503"/>
                <a:gridCol w="2440503"/>
              </a:tblGrid>
              <a:tr h="710544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essen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to eat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lesen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to read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fahren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to travel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</a:tr>
              <a:tr h="5085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Century Gothic" panose="020B0502020202020204" pitchFamily="34" charset="0"/>
                        </a:rPr>
                        <a:t>ich ess</a:t>
                      </a:r>
                      <a:r>
                        <a:rPr lang="de-DE" sz="1400" b="1" dirty="0">
                          <a:latin typeface="Century Gothic" panose="020B0502020202020204" pitchFamily="34" charset="0"/>
                        </a:rPr>
                        <a:t>e</a:t>
                      </a:r>
                      <a:endParaRPr lang="de-DE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entury Gothic" panose="020B0502020202020204" pitchFamily="34" charset="0"/>
                        </a:rPr>
                        <a:t>ich lese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entury Gothic" panose="020B0502020202020204" pitchFamily="34" charset="0"/>
                        </a:rPr>
                        <a:t>ich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fahr</a:t>
                      </a:r>
                      <a:r>
                        <a:rPr lang="en-GB" sz="1400" b="1" dirty="0" err="1">
                          <a:latin typeface="Century Gothic" panose="020B0502020202020204" pitchFamily="34" charset="0"/>
                        </a:rPr>
                        <a:t>e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1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You sg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de-DE" sz="1400" b="1" dirty="0">
                          <a:latin typeface="Century Gothic" panose="020B0502020202020204" pitchFamily="34" charset="0"/>
                        </a:rPr>
                        <a:t>isst</a:t>
                      </a:r>
                      <a:endParaRPr lang="de-DE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1400" b="1" dirty="0" err="1">
                          <a:latin typeface="Century Gothic" panose="020B0502020202020204" pitchFamily="34" charset="0"/>
                        </a:rPr>
                        <a:t>liest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1400" b="1" dirty="0" err="1">
                          <a:latin typeface="Century Gothic" panose="020B0502020202020204" pitchFamily="34" charset="0"/>
                        </a:rPr>
                        <a:t>fährst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He/she/it/one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er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/es/man </a:t>
                      </a:r>
                      <a:r>
                        <a:rPr lang="en-GB" sz="1400" b="1" dirty="0" err="1">
                          <a:latin typeface="Century Gothic" panose="020B0502020202020204" pitchFamily="34" charset="0"/>
                        </a:rPr>
                        <a:t>isst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er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/es/man </a:t>
                      </a:r>
                      <a:r>
                        <a:rPr lang="en-GB" sz="1400" b="1" dirty="0" err="1">
                          <a:latin typeface="Century Gothic" panose="020B0502020202020204" pitchFamily="34" charset="0"/>
                        </a:rPr>
                        <a:t>liest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er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/es/man </a:t>
                      </a:r>
                      <a:r>
                        <a:rPr lang="en-GB" sz="1400" b="1" dirty="0" err="1">
                          <a:latin typeface="Century Gothic" panose="020B0502020202020204" pitchFamily="34" charset="0"/>
                        </a:rPr>
                        <a:t>fährt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We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wir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ess</a:t>
                      </a:r>
                      <a:r>
                        <a:rPr lang="en-GB" sz="1400" b="1" dirty="0" err="1">
                          <a:latin typeface="Century Gothic" panose="020B0502020202020204" pitchFamily="34" charset="0"/>
                        </a:rPr>
                        <a:t>en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wir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les</a:t>
                      </a:r>
                      <a:r>
                        <a:rPr lang="en-GB" sz="1400" b="1" dirty="0" err="1">
                          <a:latin typeface="Century Gothic" panose="020B0502020202020204" pitchFamily="34" charset="0"/>
                        </a:rPr>
                        <a:t>en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wir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fahr</a:t>
                      </a:r>
                      <a:r>
                        <a:rPr lang="en-GB" sz="1400" b="1" dirty="0" err="1">
                          <a:latin typeface="Century Gothic" panose="020B0502020202020204" pitchFamily="34" charset="0"/>
                        </a:rPr>
                        <a:t>en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You all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ihr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ess</a:t>
                      </a:r>
                      <a:r>
                        <a:rPr lang="en-GB" sz="1400" b="1" dirty="0" err="1">
                          <a:latin typeface="Century Gothic" panose="020B0502020202020204" pitchFamily="34" charset="0"/>
                        </a:rPr>
                        <a:t>t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latin typeface="Century Gothic" panose="020B0502020202020204" pitchFamily="34" charset="0"/>
                        </a:rPr>
                        <a:t>ihr</a:t>
                      </a:r>
                      <a:r>
                        <a:rPr lang="en-GB" sz="1400" b="0" dirty="0">
                          <a:latin typeface="Century Gothic" panose="020B0502020202020204" pitchFamily="34" charset="0"/>
                        </a:rPr>
                        <a:t> les</a:t>
                      </a:r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t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ihr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fahr</a:t>
                      </a:r>
                      <a:r>
                        <a:rPr lang="en-GB" sz="1400" b="1" dirty="0" err="1">
                          <a:latin typeface="Century Gothic" panose="020B0502020202020204" pitchFamily="34" charset="0"/>
                        </a:rPr>
                        <a:t>t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They/you (formal) 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/Sie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ess</a:t>
                      </a:r>
                      <a:r>
                        <a:rPr lang="en-GB" sz="1400" b="1" dirty="0" err="1">
                          <a:latin typeface="Century Gothic" panose="020B0502020202020204" pitchFamily="34" charset="0"/>
                        </a:rPr>
                        <a:t>en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400" dirty="0">
                          <a:latin typeface="Century Gothic" panose="020B0502020202020204" pitchFamily="34" charset="0"/>
                        </a:rPr>
                        <a:t>/Sie </a:t>
                      </a:r>
                      <a:r>
                        <a:rPr lang="en-GB" sz="1400" dirty="0" err="1">
                          <a:latin typeface="Century Gothic" panose="020B0502020202020204" pitchFamily="34" charset="0"/>
                        </a:rPr>
                        <a:t>les</a:t>
                      </a:r>
                      <a:r>
                        <a:rPr lang="en-GB" sz="1400" b="1" dirty="0" err="1">
                          <a:latin typeface="Century Gothic" panose="020B0502020202020204" pitchFamily="34" charset="0"/>
                        </a:rPr>
                        <a:t>en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400" b="0" dirty="0">
                          <a:latin typeface="Century Gothic" panose="020B0502020202020204" pitchFamily="34" charset="0"/>
                        </a:rPr>
                        <a:t>/Sie </a:t>
                      </a:r>
                      <a:r>
                        <a:rPr lang="en-GB" sz="1400" b="0" dirty="0" err="1">
                          <a:latin typeface="Century Gothic" panose="020B0502020202020204" pitchFamily="34" charset="0"/>
                        </a:rPr>
                        <a:t>fahren</a:t>
                      </a:r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 </a:t>
                      </a:r>
                      <a:endParaRPr lang="en-GB" sz="1400" b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: Rounded Corners 1"/>
          <p:cNvSpPr/>
          <p:nvPr/>
        </p:nvSpPr>
        <p:spPr>
          <a:xfrm>
            <a:off x="6501317" y="2872866"/>
            <a:ext cx="875489" cy="2772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/>
          <p:cNvSpPr/>
          <p:nvPr/>
        </p:nvSpPr>
        <p:spPr>
          <a:xfrm>
            <a:off x="6378103" y="4442120"/>
            <a:ext cx="1121923" cy="2772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: Rounded Corners 39"/>
          <p:cNvSpPr/>
          <p:nvPr/>
        </p:nvSpPr>
        <p:spPr>
          <a:xfrm>
            <a:off x="6378101" y="5400703"/>
            <a:ext cx="1121923" cy="2772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/>
          <p:cNvSpPr/>
          <p:nvPr/>
        </p:nvSpPr>
        <p:spPr>
          <a:xfrm>
            <a:off x="8737950" y="2902409"/>
            <a:ext cx="1121923" cy="2772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: Rounded Corners 41"/>
          <p:cNvSpPr/>
          <p:nvPr/>
        </p:nvSpPr>
        <p:spPr>
          <a:xfrm>
            <a:off x="8917243" y="4908284"/>
            <a:ext cx="1121923" cy="2772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2" descr="la-logo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495" y="327343"/>
            <a:ext cx="1898650" cy="4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549" y="115478"/>
            <a:ext cx="11915481" cy="66270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2958830" y="337346"/>
            <a:ext cx="6274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Broadway" panose="04040905080B02020502" pitchFamily="82" charset="0"/>
              </a:rPr>
              <a:t>Present Tense Verbs</a:t>
            </a:r>
            <a:endParaRPr lang="en-GB" sz="2400" dirty="0">
              <a:latin typeface="Broadway" panose="04040905080B020205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362" y="1374911"/>
            <a:ext cx="10267072" cy="4077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Are these sentences correct? As they pop up type a             if you think it’s correct or a              if you think it’s incorrect.</a:t>
            </a:r>
            <a:endParaRPr lang="en-GB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de-DE" sz="1600" dirty="0">
                <a:latin typeface="Century Gothic" panose="020B0502020202020204" pitchFamily="34" charset="0"/>
              </a:rPr>
              <a:t>Jeden Tag esst meine Freunde und ich Pommes.</a:t>
            </a:r>
            <a:endParaRPr lang="de-DE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de-DE" sz="1600" dirty="0">
                <a:latin typeface="Century Gothic" panose="020B0502020202020204" pitchFamily="34" charset="0"/>
              </a:rPr>
              <a:t>Manchmal liest mein Bruder in der Bibliothek.</a:t>
            </a:r>
            <a:endParaRPr lang="de-DE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de-DE" sz="1600" dirty="0">
                <a:latin typeface="Century Gothic" panose="020B0502020202020204" pitchFamily="34" charset="0"/>
              </a:rPr>
              <a:t>In der Pause fährt meine Schwester Rad.</a:t>
            </a:r>
            <a:endParaRPr lang="de-DE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de-DE" sz="1600" dirty="0">
                <a:latin typeface="Century Gothic" panose="020B0502020202020204" pitchFamily="34" charset="0"/>
              </a:rPr>
              <a:t>Manchmal lest ich SMS am Handy.</a:t>
            </a:r>
            <a:endParaRPr lang="de-DE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de-DE" sz="1600" dirty="0">
                <a:latin typeface="Century Gothic" panose="020B0502020202020204" pitchFamily="34" charset="0"/>
              </a:rPr>
              <a:t>Manchmal isst mein Lehrer im Hof sein Pausenbrot.</a:t>
            </a:r>
            <a:endParaRPr lang="de-DE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de-DE" sz="1600" dirty="0">
                <a:latin typeface="Century Gothic" panose="020B0502020202020204" pitchFamily="34" charset="0"/>
              </a:rPr>
              <a:t>Nach der Schule fährt meine Freunde mit dem Auto nach Hause.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pic>
        <p:nvPicPr>
          <p:cNvPr id="5" name="Graphic 4" descr="Thumbs up sign with solid fill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11174" y="1240320"/>
            <a:ext cx="652753" cy="652753"/>
          </a:xfrm>
          <a:prstGeom prst="rect">
            <a:avLst/>
          </a:prstGeom>
        </p:spPr>
      </p:pic>
      <p:pic>
        <p:nvPicPr>
          <p:cNvPr id="9" name="Graphic 8" descr="Thumbs up sign with solid fill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9233170" y="1326816"/>
            <a:ext cx="652753" cy="652753"/>
          </a:xfrm>
          <a:prstGeom prst="rect">
            <a:avLst/>
          </a:prstGeom>
        </p:spPr>
      </p:pic>
      <p:pic>
        <p:nvPicPr>
          <p:cNvPr id="22" name="Picture 22" descr="la-logo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" y="395288"/>
            <a:ext cx="1898650" cy="4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775" y="88776"/>
            <a:ext cx="11959978" cy="66834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973245" y="2483368"/>
            <a:ext cx="4026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roadway" panose="04040905080B02020502" pitchFamily="82" charset="0"/>
              </a:rPr>
              <a:t>Independent Work</a:t>
            </a:r>
            <a:endParaRPr lang="en-GB" sz="2400" dirty="0">
              <a:latin typeface="Broadway" panose="04040905080B02020502" pitchFamily="82" charset="0"/>
            </a:endParaRPr>
          </a:p>
          <a:p>
            <a:pPr algn="ctr"/>
            <a:endParaRPr lang="en-GB" sz="2400" dirty="0">
              <a:latin typeface="Broadway" panose="04040905080B02020502" pitchFamily="82" charset="0"/>
            </a:endParaRPr>
          </a:p>
          <a:p>
            <a:pPr algn="ctr"/>
            <a:r>
              <a:rPr lang="en-GB" sz="1600" dirty="0">
                <a:latin typeface="Century Gothic" panose="020B0502020202020204" pitchFamily="34" charset="0"/>
              </a:rPr>
              <a:t>Complete the worksheet. I am available if you need any help.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012" y="1152525"/>
            <a:ext cx="7686675" cy="476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2" descr="la-logo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5" y="361633"/>
            <a:ext cx="1898650" cy="4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3097</Words>
  <Application>WPS Presentation</Application>
  <PresentationFormat>Widescreen</PresentationFormat>
  <Paragraphs>254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SimSun</vt:lpstr>
      <vt:lpstr>Wingdings</vt:lpstr>
      <vt:lpstr>Century Gothic</vt:lpstr>
      <vt:lpstr>Broadway</vt:lpstr>
      <vt:lpstr>Comfortaa</vt:lpstr>
      <vt:lpstr>Segoe Print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Peacock</dc:creator>
  <cp:lastModifiedBy>Rossana Ruggiero</cp:lastModifiedBy>
  <cp:revision>42</cp:revision>
  <dcterms:created xsi:type="dcterms:W3CDTF">2021-01-05T10:02:00Z</dcterms:created>
  <dcterms:modified xsi:type="dcterms:W3CDTF">2022-02-17T10:25:27Z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0x0101006FCBE002CC380745B9748A55578EDD82</vt:lpwstr>
  </property>
  <property fmtid="{D5CDD505-2E9C-101B-9397-08002B2CF9AE}" pid="3" name="KSOProductBuildVer">
    <vt:lpwstr>1033-11.2.0.10463</vt:lpwstr>
  </property>
  <property fmtid="{D5CDD505-2E9C-101B-9397-08002B2CF9AE}" pid="4" name="ICV">
    <vt:lpwstr>D73C08FC0D1A4225A812848EB045F002</vt:lpwstr>
  </property>
</Properties>
</file>