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510A"/>
    <a:srgbClr val="435494"/>
    <a:srgbClr val="FA957A"/>
    <a:srgbClr val="0066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32" autoAdjust="0"/>
    <p:restoredTop sz="94660"/>
  </p:normalViewPr>
  <p:slideViewPr>
    <p:cSldViewPr snapToGrid="0">
      <p:cViewPr varScale="1">
        <p:scale>
          <a:sx n="81" d="100"/>
          <a:sy n="81" d="100"/>
        </p:scale>
        <p:origin x="5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42E1B-E151-4048-8297-F0A5086114B3}" type="datetimeFigureOut">
              <a:rPr lang="en-GB" smtClean="0"/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BF6C7-A394-48D8-853A-84ACEEA61D3A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r>
              <a:rPr lang="en-GB" dirty="0"/>
              <a:t>  </a:t>
            </a:r>
            <a:endParaRPr lang="en-US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71CFED-502B-49D7-9CE9-E23E3B35A860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4E462-5F09-41FB-A416-DBC477B65A9D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06D1B-875F-4B73-9C02-DFFC4B69A34C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83235" y="1529420"/>
          <a:ext cx="1461586" cy="1051561"/>
        </p:xfrm>
        <a:graphic>
          <a:graphicData uri="http://schemas.openxmlformats.org/drawingml/2006/table">
            <a:tbl>
              <a:tblPr/>
              <a:tblGrid>
                <a:gridCol w="1461586"/>
              </a:tblGrid>
              <a:tr h="2980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echt</a:t>
                      </a: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 </a:t>
                      </a: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gut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4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blendend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0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baseline="0" noProof="0" dirty="0" err="1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fantastisch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20" name="Rectangle 1"/>
          <p:cNvSpPr>
            <a:spLocks noChangeArrowheads="1"/>
          </p:cNvSpPr>
          <p:nvPr/>
        </p:nvSpPr>
        <p:spPr bwMode="auto">
          <a:xfrm>
            <a:off x="86691" y="1689876"/>
            <a:ext cx="282689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GB" sz="24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Ich </a:t>
            </a:r>
            <a:r>
              <a:rPr lang="en-GB" sz="2400" b="1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verstehe</a:t>
            </a:r>
            <a:r>
              <a:rPr lang="en-GB" sz="24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mich</a:t>
            </a:r>
            <a:endParaRPr lang="en-GB" sz="20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34" name="Rectangle 1"/>
          <p:cNvSpPr>
            <a:spLocks noChangeArrowheads="1"/>
          </p:cNvSpPr>
          <p:nvPr/>
        </p:nvSpPr>
        <p:spPr bwMode="auto">
          <a:xfrm>
            <a:off x="4330773" y="1664021"/>
            <a:ext cx="176522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s-AR" sz="2400" b="1" dirty="0" err="1">
                <a:latin typeface="Century Gothic" panose="020B0502020202020204" pitchFamily="34" charset="0"/>
              </a:rPr>
              <a:t>mit</a:t>
            </a:r>
            <a:r>
              <a:rPr lang="es-AR" sz="2400" b="1" dirty="0">
                <a:latin typeface="Century Gothic" panose="020B0502020202020204" pitchFamily="34" charset="0"/>
              </a:rPr>
              <a:t> </a:t>
            </a:r>
            <a:r>
              <a:rPr lang="es-AR" sz="2400" b="1" dirty="0" err="1">
                <a:latin typeface="Century Gothic" panose="020B0502020202020204" pitchFamily="34" charset="0"/>
              </a:rPr>
              <a:t>meiner</a:t>
            </a:r>
            <a:endParaRPr lang="es-AR" sz="24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233964" y="4355609"/>
          <a:ext cx="1707113" cy="1033479"/>
        </p:xfrm>
        <a:graphic>
          <a:graphicData uri="http://schemas.openxmlformats.org/drawingml/2006/table">
            <a:tbl>
              <a:tblPr/>
              <a:tblGrid>
                <a:gridCol w="1707113"/>
              </a:tblGrid>
              <a:tr h="3324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Vater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Bruder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Großvater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5350" y="2987204"/>
            <a:ext cx="821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err="1">
                <a:latin typeface="Century Gothic" panose="020B0502020202020204" pitchFamily="34" charset="0"/>
                <a:cs typeface="Aharoni" pitchFamily="2" charset="-79"/>
              </a:rPr>
              <a:t>und</a:t>
            </a:r>
            <a:endParaRPr lang="es-AR" sz="2400" b="1" dirty="0">
              <a:latin typeface="Century Gothic" panose="020B0502020202020204" pitchFamily="34" charset="0"/>
              <a:cs typeface="Aharoni" pitchFamily="2" charset="-79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829207" y="2788905"/>
          <a:ext cx="3294132" cy="1051560"/>
        </p:xfrm>
        <a:graphic>
          <a:graphicData uri="http://schemas.openxmlformats.org/drawingml/2006/table">
            <a:tbl>
              <a:tblPr/>
              <a:tblGrid>
                <a:gridCol w="3294132"/>
              </a:tblGrid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sie</a:t>
                      </a: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 </a:t>
                      </a: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unterstützt</a:t>
                      </a: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 </a:t>
                      </a: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mich</a:t>
                      </a: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.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AR" sz="1800" b="0" baseline="0" noProof="0" dirty="0" err="1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sie</a:t>
                      </a:r>
                      <a:r>
                        <a:rPr lang="es-AR" sz="1800" b="0" baseline="0" noProof="0" dirty="0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 </a:t>
                      </a:r>
                      <a:r>
                        <a:rPr lang="es-AR" sz="1800" b="0" baseline="0" noProof="0" dirty="0" err="1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hört</a:t>
                      </a:r>
                      <a:r>
                        <a:rPr lang="es-AR" sz="1800" b="0" baseline="0" noProof="0" dirty="0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 mir </a:t>
                      </a:r>
                      <a:r>
                        <a:rPr lang="es-AR" sz="1800" b="0" baseline="0" noProof="0" dirty="0" err="1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immer</a:t>
                      </a:r>
                      <a:r>
                        <a:rPr lang="es-AR" sz="1800" b="0" baseline="0" noProof="0" dirty="0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 </a:t>
                      </a:r>
                      <a:r>
                        <a:rPr lang="es-AR" sz="1800" b="0" baseline="0" noProof="0" dirty="0" err="1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zu</a:t>
                      </a:r>
                      <a:r>
                        <a:rPr lang="es-AR" sz="1800" b="0" baseline="0" noProof="0" dirty="0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.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baseline="0" noProof="0" dirty="0" err="1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wir</a:t>
                      </a:r>
                      <a:r>
                        <a:rPr lang="es-AR" sz="1800" b="0" baseline="0" noProof="0" dirty="0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 </a:t>
                      </a:r>
                      <a:r>
                        <a:rPr lang="es-AR" sz="1800" b="0" baseline="0" noProof="0" dirty="0" err="1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haben</a:t>
                      </a:r>
                      <a:r>
                        <a:rPr lang="es-AR" sz="1800" b="0" baseline="0" noProof="0" dirty="0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 </a:t>
                      </a:r>
                      <a:r>
                        <a:rPr lang="es-AR" sz="1800" b="0" baseline="0" noProof="0" dirty="0" err="1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viel</a:t>
                      </a:r>
                      <a:r>
                        <a:rPr lang="es-AR" sz="1800" b="0" baseline="0" noProof="0" dirty="0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 </a:t>
                      </a:r>
                      <a:r>
                        <a:rPr lang="es-AR" sz="1800" b="0" baseline="0" noProof="0" dirty="0" err="1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gemeinsam</a:t>
                      </a:r>
                      <a:r>
                        <a:rPr lang="es-AR" sz="1800" b="0" baseline="0" noProof="0" dirty="0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.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337745" y="191464"/>
            <a:ext cx="11349990" cy="537210"/>
            <a:chOff x="400050" y="240030"/>
            <a:chExt cx="11349990" cy="537210"/>
          </a:xfrm>
        </p:grpSpPr>
        <p:sp>
          <p:nvSpPr>
            <p:cNvPr id="24" name="Rectangle: Rounded Corners 23"/>
            <p:cNvSpPr/>
            <p:nvPr/>
          </p:nvSpPr>
          <p:spPr>
            <a:xfrm>
              <a:off x="400050" y="240030"/>
              <a:ext cx="11349990" cy="537210"/>
            </a:xfrm>
            <a:prstGeom prst="roundRect">
              <a:avLst/>
            </a:prstGeom>
            <a:solidFill>
              <a:srgbClr val="4354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0100" y="315575"/>
              <a:ext cx="105498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Menschliche</a:t>
              </a:r>
              <a:r>
                <a:rPr lang="en-GB" sz="2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</a:t>
              </a:r>
              <a:r>
                <a:rPr lang="en-GB" sz="2400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Beziehungen</a:t>
              </a:r>
              <a:endParaRPr lang="en-GB" sz="24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21004" y="784206"/>
            <a:ext cx="3702335" cy="408623"/>
          </a:xfrm>
          <a:prstGeom prst="roundRect">
            <a:avLst/>
          </a:prstGeom>
          <a:solidFill>
            <a:srgbClr val="F6510A"/>
          </a:solidFill>
          <a:ln>
            <a:solidFill>
              <a:srgbClr val="F6510A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Trapdoor – </a:t>
            </a:r>
            <a:r>
              <a:rPr lang="en-GB" b="1" dirty="0" err="1">
                <a:latin typeface="Century Gothic" panose="020B0502020202020204" pitchFamily="34" charset="0"/>
              </a:rPr>
              <a:t>Meine</a:t>
            </a:r>
            <a:r>
              <a:rPr lang="en-GB" b="1" dirty="0">
                <a:latin typeface="Century Gothic" panose="020B0502020202020204" pitchFamily="34" charset="0"/>
              </a:rPr>
              <a:t> </a:t>
            </a:r>
            <a:r>
              <a:rPr lang="en-GB" b="1" dirty="0" err="1">
                <a:latin typeface="Century Gothic" panose="020B0502020202020204" pitchFamily="34" charset="0"/>
              </a:rPr>
              <a:t>Familie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847182" y="1699885"/>
            <a:ext cx="2375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err="1">
                <a:latin typeface="Century Gothic" panose="020B0502020202020204" pitchFamily="34" charset="0"/>
                <a:cs typeface="Aharoni" pitchFamily="2" charset="-79"/>
              </a:rPr>
              <a:t>denn</a:t>
            </a:r>
            <a:r>
              <a:rPr lang="es-AR" sz="2400" b="1" dirty="0">
                <a:latin typeface="Century Gothic" panose="020B0502020202020204" pitchFamily="34" charset="0"/>
                <a:cs typeface="Aharoni" pitchFamily="2" charset="-79"/>
              </a:rPr>
              <a:t> </a:t>
            </a:r>
            <a:r>
              <a:rPr lang="es-AR" sz="2400" b="1" dirty="0" err="1">
                <a:latin typeface="Century Gothic" panose="020B0502020202020204" pitchFamily="34" charset="0"/>
                <a:cs typeface="Aharoni" pitchFamily="2" charset="-79"/>
              </a:rPr>
              <a:t>sie</a:t>
            </a:r>
            <a:r>
              <a:rPr lang="es-AR" sz="2400" b="1" dirty="0">
                <a:latin typeface="Century Gothic" panose="020B0502020202020204" pitchFamily="34" charset="0"/>
                <a:cs typeface="Aharoni" pitchFamily="2" charset="-79"/>
              </a:rPr>
              <a:t> </a:t>
            </a:r>
            <a:r>
              <a:rPr lang="es-AR" sz="2400" b="1" dirty="0" err="1">
                <a:latin typeface="Century Gothic" panose="020B0502020202020204" pitchFamily="34" charset="0"/>
                <a:cs typeface="Aharoni" pitchFamily="2" charset="-79"/>
              </a:rPr>
              <a:t>ist</a:t>
            </a:r>
            <a:endParaRPr lang="es-AR" sz="2400" b="1" dirty="0">
              <a:latin typeface="Century Gothic" panose="020B0502020202020204" pitchFamily="34" charset="0"/>
              <a:cs typeface="Aharoni" pitchFamily="2" charset="-79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6140068" y="1501510"/>
          <a:ext cx="1707113" cy="1079471"/>
        </p:xfrm>
        <a:graphic>
          <a:graphicData uri="http://schemas.openxmlformats.org/drawingml/2006/table">
            <a:tbl>
              <a:tblPr/>
              <a:tblGrid>
                <a:gridCol w="1707113"/>
              </a:tblGrid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Mutter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Schwester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Großmutter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8251771" y="2796852"/>
          <a:ext cx="1755513" cy="1051560"/>
        </p:xfrm>
        <a:graphic>
          <a:graphicData uri="http://schemas.openxmlformats.org/drawingml/2006/table">
            <a:tbl>
              <a:tblPr/>
              <a:tblGrid>
                <a:gridCol w="1755513"/>
              </a:tblGrid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immer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regelmäßig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manchmal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4152544" y="3091800"/>
            <a:ext cx="2214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err="1">
                <a:latin typeface="Century Gothic" panose="020B0502020202020204" pitchFamily="34" charset="0"/>
                <a:cs typeface="Aharoni" pitchFamily="2" charset="-79"/>
              </a:rPr>
              <a:t>Allerdings</a:t>
            </a:r>
            <a:endParaRPr lang="es-AR" sz="2400" b="1" dirty="0">
              <a:latin typeface="Century Gothic" panose="020B0502020202020204" pitchFamily="34" charset="0"/>
              <a:cs typeface="Aharoni" pitchFamily="2" charset="-79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96624" y="4595396"/>
            <a:ext cx="160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err="1">
                <a:latin typeface="Century Gothic" panose="020B0502020202020204" pitchFamily="34" charset="0"/>
                <a:cs typeface="Aharoni" pitchFamily="2" charset="-79"/>
              </a:rPr>
              <a:t>weil</a:t>
            </a:r>
            <a:r>
              <a:rPr lang="es-AR" sz="2400" b="1" dirty="0">
                <a:latin typeface="Century Gothic" panose="020B0502020202020204" pitchFamily="34" charset="0"/>
                <a:cs typeface="Aharoni" pitchFamily="2" charset="-79"/>
              </a:rPr>
              <a:t> </a:t>
            </a:r>
            <a:r>
              <a:rPr lang="es-AR" sz="2400" b="1" dirty="0" err="1">
                <a:latin typeface="Century Gothic" panose="020B0502020202020204" pitchFamily="34" charset="0"/>
                <a:cs typeface="Aharoni" pitchFamily="2" charset="-79"/>
              </a:rPr>
              <a:t>er</a:t>
            </a:r>
            <a:endParaRPr lang="es-AR" sz="2400" b="1" dirty="0">
              <a:latin typeface="Century Gothic" panose="020B0502020202020204" pitchFamily="34" charset="0"/>
              <a:cs typeface="Aharoni" pitchFamily="2" charset="-79"/>
            </a:endParaRPr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3311976" y="4384981"/>
          <a:ext cx="2065690" cy="1051560"/>
        </p:xfrm>
        <a:graphic>
          <a:graphicData uri="http://schemas.openxmlformats.org/drawingml/2006/table">
            <a:tbl>
              <a:tblPr/>
              <a:tblGrid>
                <a:gridCol w="2065690"/>
              </a:tblGrid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mich</a:t>
                      </a: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 </a:t>
                      </a: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nervt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frech</a:t>
                      </a: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 </a:t>
                      </a: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ist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mit</a:t>
                      </a: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 mir </a:t>
                      </a: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schimpft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9899376" y="1369074"/>
          <a:ext cx="2001657" cy="1051560"/>
        </p:xfrm>
        <a:graphic>
          <a:graphicData uri="http://schemas.openxmlformats.org/drawingml/2006/table">
            <a:tbl>
              <a:tblPr/>
              <a:tblGrid>
                <a:gridCol w="2001657"/>
              </a:tblGrid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verständnisvoll</a:t>
                      </a: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 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großzügig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geduldig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5714137" y="3078978"/>
            <a:ext cx="2958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err="1">
                <a:latin typeface="Century Gothic" panose="020B0502020202020204" pitchFamily="34" charset="0"/>
                <a:cs typeface="Aharoni" pitchFamily="2" charset="-79"/>
              </a:rPr>
              <a:t>streite</a:t>
            </a:r>
            <a:r>
              <a:rPr lang="es-AR" sz="2400" b="1" dirty="0">
                <a:latin typeface="Century Gothic" panose="020B0502020202020204" pitchFamily="34" charset="0"/>
                <a:cs typeface="Aharoni" pitchFamily="2" charset="-79"/>
              </a:rPr>
              <a:t> </a:t>
            </a:r>
            <a:r>
              <a:rPr lang="es-AR" sz="2400" b="1" dirty="0" err="1">
                <a:latin typeface="Century Gothic" panose="020B0502020202020204" pitchFamily="34" charset="0"/>
                <a:cs typeface="Aharoni" pitchFamily="2" charset="-79"/>
              </a:rPr>
              <a:t>ich</a:t>
            </a:r>
            <a:r>
              <a:rPr lang="es-AR" sz="2400" b="1" dirty="0">
                <a:latin typeface="Century Gothic" panose="020B0502020202020204" pitchFamily="34" charset="0"/>
                <a:cs typeface="Aharoni" pitchFamily="2" charset="-79"/>
              </a:rPr>
              <a:t> </a:t>
            </a:r>
            <a:r>
              <a:rPr lang="es-AR" sz="2400" b="1" dirty="0" err="1">
                <a:latin typeface="Century Gothic" panose="020B0502020202020204" pitchFamily="34" charset="0"/>
                <a:cs typeface="Aharoni" pitchFamily="2" charset="-79"/>
              </a:rPr>
              <a:t>mich</a:t>
            </a:r>
            <a:endParaRPr lang="es-AR" sz="2400" b="1" dirty="0">
              <a:latin typeface="Century Gothic" panose="020B0502020202020204" pitchFamily="34" charset="0"/>
              <a:cs typeface="Aharoni" pitchFamily="2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29605" y="4641515"/>
            <a:ext cx="792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err="1">
                <a:latin typeface="Century Gothic" panose="020B0502020202020204" pitchFamily="34" charset="0"/>
                <a:cs typeface="Aharoni" pitchFamily="2" charset="-79"/>
              </a:rPr>
              <a:t>und</a:t>
            </a:r>
            <a:endParaRPr lang="es-AR" sz="2400" b="1" dirty="0">
              <a:latin typeface="Century Gothic" panose="020B0502020202020204" pitchFamily="34" charset="0"/>
              <a:cs typeface="Aharoni" pitchFamily="2" charset="-79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6274078" y="4430789"/>
          <a:ext cx="2702694" cy="1051560"/>
        </p:xfrm>
        <a:graphic>
          <a:graphicData uri="http://schemas.openxmlformats.org/drawingml/2006/table">
            <a:tbl>
              <a:tblPr/>
              <a:tblGrid>
                <a:gridCol w="2702694"/>
              </a:tblGrid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mich</a:t>
                      </a: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 </a:t>
                      </a: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kritisiert</a:t>
                      </a: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.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AR" sz="1800" b="0" baseline="0" noProof="0" dirty="0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mir nie </a:t>
                      </a:r>
                      <a:r>
                        <a:rPr lang="es-AR" sz="1800" b="0" baseline="0" noProof="0" dirty="0" err="1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zuhört</a:t>
                      </a:r>
                      <a:r>
                        <a:rPr lang="es-AR" sz="1800" b="0" baseline="0" noProof="0" dirty="0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.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baseline="0" noProof="0" dirty="0" err="1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meine</a:t>
                      </a:r>
                      <a:r>
                        <a:rPr lang="es-AR" sz="1800" b="0" baseline="0" noProof="0" dirty="0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 Sachen </a:t>
                      </a:r>
                      <a:r>
                        <a:rPr lang="es-AR" sz="1800" b="0" baseline="0" noProof="0" dirty="0" err="1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stiehlt</a:t>
                      </a:r>
                      <a:r>
                        <a:rPr lang="es-AR" sz="1800" b="0" baseline="0" noProof="0" dirty="0">
                          <a:latin typeface="Century Gothic" panose="020B0502020202020204" pitchFamily="34" charset="0"/>
                          <a:ea typeface="Calibri" panose="020F0502020204030204"/>
                          <a:cs typeface="Times New Roman" panose="02020603050405020304"/>
                        </a:rPr>
                        <a:t>.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2" name="Picture 4" descr="https://render.bitstrips.com/v2/cpanel/3b50d12a-b523-47dd-812b-92b481afcd32-b4b017e1-3bcf-4dc6-9300-71e4b8a6bc9a-v1.png?transparent=1&amp;palette=1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4" y="5436541"/>
            <a:ext cx="1380521" cy="1380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render.bitstrips.com/v2/cpanel/90fcb788-fc72-4c15-941a-112ad54e94cf-b4b017e1-3bcf-4dc6-9300-71e4b8a6bc9a-v1.png?transparent=1&amp;palette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6622" y="3507924"/>
            <a:ext cx="3401922" cy="3401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1"/>
          <p:cNvSpPr txBox="1"/>
          <p:nvPr/>
        </p:nvSpPr>
        <p:spPr>
          <a:xfrm>
            <a:off x="10072814" y="3017593"/>
            <a:ext cx="208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err="1">
                <a:latin typeface="Century Gothic" panose="020B0502020202020204" pitchFamily="34" charset="0"/>
                <a:cs typeface="Aharoni" pitchFamily="2" charset="-79"/>
              </a:rPr>
              <a:t>mit</a:t>
            </a:r>
            <a:r>
              <a:rPr lang="es-AR" sz="2400" b="1" dirty="0">
                <a:latin typeface="Century Gothic" panose="020B0502020202020204" pitchFamily="34" charset="0"/>
                <a:cs typeface="Aharoni" pitchFamily="2" charset="-79"/>
              </a:rPr>
              <a:t> </a:t>
            </a:r>
            <a:r>
              <a:rPr lang="es-AR" sz="2400" b="1" dirty="0" err="1">
                <a:latin typeface="Century Gothic" panose="020B0502020202020204" pitchFamily="34" charset="0"/>
                <a:cs typeface="Aharoni" pitchFamily="2" charset="-79"/>
              </a:rPr>
              <a:t>meinem</a:t>
            </a:r>
            <a:endParaRPr lang="es-AR" sz="2400" b="1" dirty="0">
              <a:latin typeface="Century Gothic" panose="020B0502020202020204" pitchFamily="34" charset="0"/>
              <a:cs typeface="Aharoni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22" descr="la-logo-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165" y="6190933"/>
            <a:ext cx="1898650" cy="40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418</Words>
  <Application>WPS Presentation</Application>
  <PresentationFormat>Widescreen</PresentationFormat>
  <Paragraphs>70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5" baseType="lpstr">
      <vt:lpstr>Arial</vt:lpstr>
      <vt:lpstr>SimSun</vt:lpstr>
      <vt:lpstr>Wingdings</vt:lpstr>
      <vt:lpstr>Century Gothic</vt:lpstr>
      <vt:lpstr>Calibri</vt:lpstr>
      <vt:lpstr>Times New Roman</vt:lpstr>
      <vt:lpstr>Calibri</vt:lpstr>
      <vt:lpstr>Times New Roman</vt:lpstr>
      <vt:lpstr>Aharoni</vt:lpstr>
      <vt:lpstr>Segoe Print</vt:lpstr>
      <vt:lpstr>Microsoft YaHei</vt:lpstr>
      <vt:lpstr>Arial Unicode MS</vt:lpstr>
      <vt:lpstr>Calibri Light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 1: Identity &amp; Culture Leer es un placer By the end of the lesson I will be able to: Talk about my reading preferences Use a wide range of connectives</dc:title>
  <dc:creator>Kirsty Peacock</dc:creator>
  <cp:lastModifiedBy>Rossana Ruggiero</cp:lastModifiedBy>
  <cp:revision>77</cp:revision>
  <dcterms:created xsi:type="dcterms:W3CDTF">2018-04-30T12:53:00Z</dcterms:created>
  <dcterms:modified xsi:type="dcterms:W3CDTF">2022-02-17T12:02:20Z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0x0101006FCBE002CC380745B9748A55578EDD82</vt:lpwstr>
  </property>
  <property fmtid="{D5CDD505-2E9C-101B-9397-08002B2CF9AE}" pid="3" name="KSOProductBuildVer">
    <vt:lpwstr>1033-11.2.0.10463</vt:lpwstr>
  </property>
  <property fmtid="{D5CDD505-2E9C-101B-9397-08002B2CF9AE}" pid="4" name="ICV">
    <vt:lpwstr>F0D28C37E51B419EBB66088F2166E064</vt:lpwstr>
  </property>
</Properties>
</file>