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y="6858000" cx="9144000"/>
  <p:notesSz cx="6807200" cy="993932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  <p15:guide id="3">
          <p15:clr>
            <a:srgbClr val="000000"/>
          </p15:clr>
        </p15:guide>
      </p15:sldGuideLst>
    </p:ext>
    <p:ext uri="{2D200454-40CA-4A62-9FC3-DE9A4176ACB9}">
      <p15:notes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31">
          <p15:clr>
            <a:srgbClr val="000000"/>
          </p15:clr>
        </p15:guide>
        <p15:guide id="4" pos="2144">
          <p15:clr>
            <a:srgbClr val="000000"/>
          </p15:clr>
        </p15:guide>
      </p15:notesGuideLst>
    </p:ext>
    <p:ext uri="http://customooxmlschemas.google.com/">
      <go:slidesCustomData xmlns:go="http://customooxmlschemas.google.com/" r:id="rId30" roundtripDataSignature="AMtx7mg7fJ2vwPE2ZnVoE/R6qLtAPUt2G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47FB7E2-DDA4-47D2-9BFE-EE64274EFD01}">
  <a:tblStyle styleId="{A47FB7E2-DDA4-47D2-9BFE-EE64274EFD01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7F8E6"/>
          </a:solidFill>
        </a:fill>
      </a:tcStyle>
    </a:wholeTbl>
    <a:band1H>
      <a:tcTxStyle/>
      <a:tcStyle>
        <a:fill>
          <a:solidFill>
            <a:srgbClr val="EEF1CA"/>
          </a:solidFill>
        </a:fill>
      </a:tcStyle>
    </a:band1H>
    <a:band2H>
      <a:tcTxStyle/>
    </a:band2H>
    <a:band1V>
      <a:tcTxStyle/>
      <a:tcStyle>
        <a:fill>
          <a:solidFill>
            <a:srgbClr val="EEF1CA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3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3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3"/>
          </a:solidFill>
        </a:fill>
      </a:tcStyle>
    </a:firstRow>
    <a:neCell>
      <a:tcTxStyle/>
    </a:neCell>
    <a:nwCell>
      <a:tcTxStyle/>
    </a:nwCell>
  </a:tblStyle>
  <a:tblStyle styleId="{4FCC189F-DDAB-48D8-91CC-86295BA07073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6ECF0"/>
          </a:solidFill>
        </a:fill>
      </a:tcStyle>
    </a:wholeTbl>
    <a:band1H>
      <a:tcTxStyle/>
      <a:tcStyle>
        <a:fill>
          <a:solidFill>
            <a:srgbClr val="CAD7E0"/>
          </a:solidFill>
        </a:fill>
      </a:tcStyle>
    </a:band1H>
    <a:band2H>
      <a:tcTxStyle/>
    </a:band2H>
    <a:band1V>
      <a:tcTxStyle/>
      <a:tcStyle>
        <a:fill>
          <a:solidFill>
            <a:srgbClr val="CAD7E0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/>
        <p:guide pos="5759"/>
        <p:guide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  <p:guide pos="3131" orient="horz"/>
        <p:guide pos="2144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0" Type="http://customschemas.google.com/relationships/presentationmetadata" Target="meta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116413" y="4721186"/>
            <a:ext cx="4574375" cy="44727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 txBox="1"/>
          <p:nvPr>
            <p:ph idx="12" type="sldNum"/>
          </p:nvPr>
        </p:nvSpPr>
        <p:spPr>
          <a:xfrm>
            <a:off x="5978262" y="9442371"/>
            <a:ext cx="828938" cy="49696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" name="Google Shape;50;p1:notes"/>
          <p:cNvSpPr txBox="1"/>
          <p:nvPr>
            <p:ph idx="1" type="body"/>
          </p:nvPr>
        </p:nvSpPr>
        <p:spPr>
          <a:xfrm>
            <a:off x="1116413" y="4721186"/>
            <a:ext cx="4574375" cy="44727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1:notes"/>
          <p:cNvSpPr txBox="1"/>
          <p:nvPr>
            <p:ph idx="12" type="sldNum"/>
          </p:nvPr>
        </p:nvSpPr>
        <p:spPr>
          <a:xfrm>
            <a:off x="5978262" y="9442371"/>
            <a:ext cx="828938" cy="49696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0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p10:notes"/>
          <p:cNvSpPr txBox="1"/>
          <p:nvPr>
            <p:ph idx="1" type="body"/>
          </p:nvPr>
        </p:nvSpPr>
        <p:spPr>
          <a:xfrm>
            <a:off x="1116413" y="4721186"/>
            <a:ext cx="4574375" cy="44727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 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monkeys are talking. Let’s see what they are saying.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[Point at the left monkey] Ask 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Does this monkey want to eat the bananas? (Yes.)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That’s right. He is hungry. 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[Click to highlight the word‘hungry’] Rub your stomach with your hand and mime a hungry expression. [Click to show the question] Ask 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the monkeys eat the bananas? (No.) Why not? Can people feed them? (No.) 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[Click to underline the answer] 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locating specific information / inferring</a:t>
            </a:r>
            <a:endParaRPr/>
          </a:p>
        </p:txBody>
      </p:sp>
      <p:sp>
        <p:nvSpPr>
          <p:cNvPr id="127" name="Google Shape;127;p10:notes"/>
          <p:cNvSpPr txBox="1"/>
          <p:nvPr>
            <p:ph idx="12" type="sldNum"/>
          </p:nvPr>
        </p:nvSpPr>
        <p:spPr>
          <a:xfrm>
            <a:off x="5978262" y="9442371"/>
            <a:ext cx="828938" cy="49696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p11:notes"/>
          <p:cNvSpPr txBox="1"/>
          <p:nvPr>
            <p:ph idx="1" type="body"/>
          </p:nvPr>
        </p:nvSpPr>
        <p:spPr>
          <a:xfrm>
            <a:off x="1116413" y="4721186"/>
            <a:ext cx="4574375" cy="44727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Later at night, it rains! The wind blows. 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[Click to show the animation]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leaf falls on the sign. 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Ask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What does the sign say now? (Feed the animals.) Which words can’t we see? (DO NOT.) – observing / recalling</a:t>
            </a:r>
            <a:endParaRPr/>
          </a:p>
        </p:txBody>
      </p:sp>
      <p:sp>
        <p:nvSpPr>
          <p:cNvPr id="139" name="Google Shape;139;p11:notes"/>
          <p:cNvSpPr txBox="1"/>
          <p:nvPr>
            <p:ph idx="12" type="sldNum"/>
          </p:nvPr>
        </p:nvSpPr>
        <p:spPr>
          <a:xfrm>
            <a:off x="5978262" y="9442371"/>
            <a:ext cx="828938" cy="49696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2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" name="Google Shape;150;p12:notes"/>
          <p:cNvSpPr txBox="1"/>
          <p:nvPr>
            <p:ph idx="1" type="body"/>
          </p:nvPr>
        </p:nvSpPr>
        <p:spPr>
          <a:xfrm>
            <a:off x="1116413" y="4721186"/>
            <a:ext cx="4574375" cy="44727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 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next day, some people are in the park.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[Click to show the question] Ask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What sign do they see? (Feed the animals.) Can they see the words ‘DO NOT’? (No.) 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Point at the sign and ask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Does this mean they can feed the monkeys? (Yes.) – observing / inferring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Rub your stomach with your hand and say 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monkeys are hungry!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children feed the monkeys some bananas.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[Click to circle the bananas] Mime a satisfied expression and say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monkeys say ‘Mmm. This fruit’s yummy.’  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Make a thumbs-up gesture when you say the word ‘yummy’.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51" name="Google Shape;151;p12:notes"/>
          <p:cNvSpPr txBox="1"/>
          <p:nvPr>
            <p:ph idx="12" type="sldNum"/>
          </p:nvPr>
        </p:nvSpPr>
        <p:spPr>
          <a:xfrm>
            <a:off x="5978262" y="9442371"/>
            <a:ext cx="828938" cy="49696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3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p13:notes"/>
          <p:cNvSpPr txBox="1"/>
          <p:nvPr>
            <p:ph idx="1" type="body"/>
          </p:nvPr>
        </p:nvSpPr>
        <p:spPr>
          <a:xfrm>
            <a:off x="1116413" y="4721186"/>
            <a:ext cx="4574375" cy="44727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 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monkeys like the bananas very much. They eat lots and lots of bananas.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Look at the monkeys. They eat too much and can’t move.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[Click to show the question] Ask 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Are the monkeys hungry now? (No.)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[Click to underline the answer] Use your hand to outline a full belly and say, 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monkeys are full. They don’t want any more bananas.– inferring unknown words</a:t>
            </a:r>
            <a:endParaRPr/>
          </a:p>
        </p:txBody>
      </p:sp>
      <p:sp>
        <p:nvSpPr>
          <p:cNvPr id="162" name="Google Shape;162;p13:notes"/>
          <p:cNvSpPr txBox="1"/>
          <p:nvPr>
            <p:ph idx="12" type="sldNum"/>
          </p:nvPr>
        </p:nvSpPr>
        <p:spPr>
          <a:xfrm>
            <a:off x="5978262" y="9442371"/>
            <a:ext cx="828938" cy="49696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p14:notes"/>
          <p:cNvSpPr txBox="1"/>
          <p:nvPr>
            <p:ph idx="1" type="body"/>
          </p:nvPr>
        </p:nvSpPr>
        <p:spPr>
          <a:xfrm>
            <a:off x="1116413" y="4721186"/>
            <a:ext cx="4574375" cy="44727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21st century skill: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Critical thinking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park keepers are going to feed the monkeys. They have lots of fruit for the monkeys. 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[Click to circle the fruit]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Ask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Are the monkeys eating the fruit? (No.) Why not? Are they hungry? (No.)  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That’s right. The monkeys are full! 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 your hand to outline a full belly when you say the word ‘full’.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observing / inferring 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[Click to show an arrow pointing towards the park keeper on the right]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Scratch your head and mime a puzzled expression. Ask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Does this park keeper know why the monkeys aren’t hungry? (No.) – inferring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[Click to show an arrow pointing towards the park keeper on the left]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Ask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What is this park keeper looking at? (The sign.) What does he say? (I know why.) Does he know why the monkeys are full? (Yes.) – observing / locating specific information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Click to show the post-reading question and read it aloud,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How does the park keeper know?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For less able pupils, you may prompt them by asking 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does he see? (The sign.)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72" name="Google Shape;172;p14:notes"/>
          <p:cNvSpPr txBox="1"/>
          <p:nvPr>
            <p:ph idx="12" type="sldNum"/>
          </p:nvPr>
        </p:nvSpPr>
        <p:spPr>
          <a:xfrm>
            <a:off x="5978262" y="9442371"/>
            <a:ext cx="828938" cy="49696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6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p16:notes"/>
          <p:cNvSpPr txBox="1"/>
          <p:nvPr>
            <p:ph idx="1" type="body"/>
          </p:nvPr>
        </p:nvSpPr>
        <p:spPr>
          <a:xfrm>
            <a:off x="1116413" y="4721186"/>
            <a:ext cx="4574375" cy="44727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Instruct pupils to complete Part D individually in their books. The activity can be completed in class or for homework.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inferring unknown words 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16:notes"/>
          <p:cNvSpPr txBox="1"/>
          <p:nvPr>
            <p:ph idx="12" type="sldNum"/>
          </p:nvPr>
        </p:nvSpPr>
        <p:spPr>
          <a:xfrm>
            <a:off x="5978262" y="9442371"/>
            <a:ext cx="828938" cy="49696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7:notes"/>
          <p:cNvSpPr txBox="1"/>
          <p:nvPr>
            <p:ph idx="1" type="body"/>
          </p:nvPr>
        </p:nvSpPr>
        <p:spPr>
          <a:xfrm>
            <a:off x="1116413" y="4721186"/>
            <a:ext cx="4574375" cy="447270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7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8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p18:notes"/>
          <p:cNvSpPr txBox="1"/>
          <p:nvPr>
            <p:ph idx="1" type="body"/>
          </p:nvPr>
        </p:nvSpPr>
        <p:spPr>
          <a:xfrm>
            <a:off x="1116413" y="4721186"/>
            <a:ext cx="4574375" cy="44727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Put pupils into groups and assign each group a character. Ask each group to read their part aloud.</a:t>
            </a:r>
            <a:endParaRPr/>
          </a:p>
        </p:txBody>
      </p:sp>
      <p:sp>
        <p:nvSpPr>
          <p:cNvPr id="199" name="Google Shape;199;p18:notes"/>
          <p:cNvSpPr txBox="1"/>
          <p:nvPr>
            <p:ph idx="12" type="sldNum"/>
          </p:nvPr>
        </p:nvSpPr>
        <p:spPr>
          <a:xfrm>
            <a:off x="5978262" y="9442371"/>
            <a:ext cx="828938" cy="49696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9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p19:notes"/>
          <p:cNvSpPr txBox="1"/>
          <p:nvPr>
            <p:ph idx="1" type="body"/>
          </p:nvPr>
        </p:nvSpPr>
        <p:spPr>
          <a:xfrm>
            <a:off x="1116413" y="4721186"/>
            <a:ext cx="4574375" cy="44727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 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Oh no!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Look at the other signs in this park. We can’t see some words on them. Let’s see if you can remember the words!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Ask pupils to guess what each sign says. [Click to show each answer]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9:notes"/>
          <p:cNvSpPr txBox="1"/>
          <p:nvPr>
            <p:ph idx="12" type="sldNum"/>
          </p:nvPr>
        </p:nvSpPr>
        <p:spPr>
          <a:xfrm>
            <a:off x="5978262" y="9442371"/>
            <a:ext cx="828938" cy="49696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0:notes"/>
          <p:cNvSpPr txBox="1"/>
          <p:nvPr>
            <p:ph idx="1" type="body"/>
          </p:nvPr>
        </p:nvSpPr>
        <p:spPr>
          <a:xfrm>
            <a:off x="1116413" y="4721186"/>
            <a:ext cx="4574375" cy="447270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0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 txBox="1"/>
          <p:nvPr>
            <p:ph idx="1" type="body"/>
          </p:nvPr>
        </p:nvSpPr>
        <p:spPr>
          <a:xfrm>
            <a:off x="1116413" y="4721186"/>
            <a:ext cx="4574375" cy="447270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2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1:notes"/>
          <p:cNvSpPr txBox="1"/>
          <p:nvPr>
            <p:ph idx="1" type="body"/>
          </p:nvPr>
        </p:nvSpPr>
        <p:spPr>
          <a:xfrm>
            <a:off x="1116413" y="4721186"/>
            <a:ext cx="4574375" cy="447270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1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2:notes"/>
          <p:cNvSpPr txBox="1"/>
          <p:nvPr>
            <p:ph idx="1" type="body"/>
          </p:nvPr>
        </p:nvSpPr>
        <p:spPr>
          <a:xfrm>
            <a:off x="1116413" y="4721186"/>
            <a:ext cx="4574375" cy="447270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2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3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1" name="Google Shape;251;p23:notes"/>
          <p:cNvSpPr txBox="1"/>
          <p:nvPr>
            <p:ph idx="1" type="body"/>
          </p:nvPr>
        </p:nvSpPr>
        <p:spPr>
          <a:xfrm>
            <a:off x="1116413" y="4721186"/>
            <a:ext cx="4574375" cy="44727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 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Beeno goes to a park. He sees some signs in the park. He doesn’t know what they mean. Let’s look at the signs. </a:t>
            </a:r>
            <a:endParaRPr/>
          </a:p>
        </p:txBody>
      </p:sp>
      <p:sp>
        <p:nvSpPr>
          <p:cNvPr id="252" name="Google Shape;252;p23:notes"/>
          <p:cNvSpPr txBox="1"/>
          <p:nvPr>
            <p:ph idx="12" type="sldNum"/>
          </p:nvPr>
        </p:nvSpPr>
        <p:spPr>
          <a:xfrm>
            <a:off x="5978262" y="9442371"/>
            <a:ext cx="828938" cy="49696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4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p24:notes"/>
          <p:cNvSpPr txBox="1"/>
          <p:nvPr>
            <p:ph idx="1" type="body"/>
          </p:nvPr>
        </p:nvSpPr>
        <p:spPr>
          <a:xfrm>
            <a:off x="1116413" y="4721186"/>
            <a:ext cx="4574375" cy="44727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 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 you know what all of the signs mean?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you tell Beeno what they mean?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Elicit the meanings of the signs from pupils. Allow pupils to guess the meanings of the new signs. [Click to show the meaning of each sign]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can wrap up this activity by asking pupils if they know any other park rules. </a:t>
            </a:r>
            <a:endParaRPr/>
          </a:p>
        </p:txBody>
      </p:sp>
      <p:sp>
        <p:nvSpPr>
          <p:cNvPr id="271" name="Google Shape;271;p24:notes"/>
          <p:cNvSpPr txBox="1"/>
          <p:nvPr>
            <p:ph idx="12" type="sldNum"/>
          </p:nvPr>
        </p:nvSpPr>
        <p:spPr>
          <a:xfrm>
            <a:off x="5978262" y="9442371"/>
            <a:ext cx="828938" cy="49696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:notes"/>
          <p:cNvSpPr txBox="1"/>
          <p:nvPr>
            <p:ph idx="1" type="body"/>
          </p:nvPr>
        </p:nvSpPr>
        <p:spPr>
          <a:xfrm>
            <a:off x="1116413" y="4721186"/>
            <a:ext cx="4574375" cy="447270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3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" name="Google Shape;68;p4:notes"/>
          <p:cNvSpPr txBox="1"/>
          <p:nvPr>
            <p:ph idx="1" type="body"/>
          </p:nvPr>
        </p:nvSpPr>
        <p:spPr>
          <a:xfrm>
            <a:off x="1116413" y="4721186"/>
            <a:ext cx="4574375" cy="44727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4:notes"/>
          <p:cNvSpPr txBox="1"/>
          <p:nvPr>
            <p:ph idx="12" type="sldNum"/>
          </p:nvPr>
        </p:nvSpPr>
        <p:spPr>
          <a:xfrm>
            <a:off x="5978262" y="9442371"/>
            <a:ext cx="828938" cy="49696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" name="Google Shape;75;p5:notes"/>
          <p:cNvSpPr txBox="1"/>
          <p:nvPr>
            <p:ph idx="1" type="body"/>
          </p:nvPr>
        </p:nvSpPr>
        <p:spPr>
          <a:xfrm>
            <a:off x="1116413" y="4721186"/>
            <a:ext cx="4574375" cy="44727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 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boy and his father are in the park today. When we are in the park, we must follow the rules. Do you remember any park rules? – recalling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 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Let’s look at this picture. This boy has some bananas.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[Click to circle the bananas]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Ask 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Does he want to feed the monkeys? (Yes.) 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Look at his father. 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Mime the boy’s father’s body actions and point at the sign. 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 is pointing to a sign. 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[Click to show the question]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Can you guess what the sign says? 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[Click to show the answer and read it aloud.] 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observing / guessing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 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Look at the monkeys.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They really want to eat the bananas. 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[Click to show the question]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Ask 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 you know why we can’t feed them? Let’s find out why. – eliciting information</a:t>
            </a:r>
            <a:endParaRPr/>
          </a:p>
        </p:txBody>
      </p:sp>
      <p:sp>
        <p:nvSpPr>
          <p:cNvPr id="76" name="Google Shape;76;p5:notes"/>
          <p:cNvSpPr txBox="1"/>
          <p:nvPr>
            <p:ph idx="12" type="sldNum"/>
          </p:nvPr>
        </p:nvSpPr>
        <p:spPr>
          <a:xfrm>
            <a:off x="5978262" y="9442371"/>
            <a:ext cx="828938" cy="49696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6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" name="Google Shape;89;p6:notes"/>
          <p:cNvSpPr txBox="1"/>
          <p:nvPr>
            <p:ph idx="1" type="body"/>
          </p:nvPr>
        </p:nvSpPr>
        <p:spPr>
          <a:xfrm>
            <a:off x="1116413" y="4721186"/>
            <a:ext cx="4574375" cy="44727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 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monkey is eating a banana. It likes the banana, and eats more and more and more. 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[Click to show a sick monkey] 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Oh no!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monkey eats too many bananas. 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Ask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Do you know how much the animals in the park can eat? (No.) 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[Click to show the explanation]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You may give them too much food. The animals may eat too much and get sick. 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Ask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that good or bad? (Bad.) Do you want to make the animals sick? (No.) So can we feed them? (No.) – relating the text to self / giving personal responses</a:t>
            </a:r>
            <a:endParaRPr/>
          </a:p>
        </p:txBody>
      </p:sp>
      <p:sp>
        <p:nvSpPr>
          <p:cNvPr id="90" name="Google Shape;90;p6:notes"/>
          <p:cNvSpPr txBox="1"/>
          <p:nvPr>
            <p:ph idx="12" type="sldNum"/>
          </p:nvPr>
        </p:nvSpPr>
        <p:spPr>
          <a:xfrm>
            <a:off x="5978262" y="9442371"/>
            <a:ext cx="828938" cy="49696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p7:notes"/>
          <p:cNvSpPr txBox="1"/>
          <p:nvPr>
            <p:ph idx="1" type="body"/>
          </p:nvPr>
        </p:nvSpPr>
        <p:spPr>
          <a:xfrm>
            <a:off x="1116413" y="4721186"/>
            <a:ext cx="4574375" cy="44727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 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Look at this picture now.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Ask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What are the children doing? (Feeding the animals / monkeys.) Is that good or bad? (Bad.) 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That’s right. The monkeys may eat too much and get sick. 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[Click to show the questions]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Ask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Why are they feeding the monkeys? Are they following the rules? (No.)  – observing  / inferring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Let’s read the story and find out why the children are feeding the monkeys.</a:t>
            </a:r>
            <a:endParaRPr/>
          </a:p>
        </p:txBody>
      </p:sp>
      <p:sp>
        <p:nvSpPr>
          <p:cNvPr id="102" name="Google Shape;102;p7:notes"/>
          <p:cNvSpPr txBox="1"/>
          <p:nvPr>
            <p:ph idx="12" type="sldNum"/>
          </p:nvPr>
        </p:nvSpPr>
        <p:spPr>
          <a:xfrm>
            <a:off x="5978262" y="9442371"/>
            <a:ext cx="828938" cy="49696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:notes"/>
          <p:cNvSpPr txBox="1"/>
          <p:nvPr>
            <p:ph idx="1" type="body"/>
          </p:nvPr>
        </p:nvSpPr>
        <p:spPr>
          <a:xfrm>
            <a:off x="1116413" y="4721186"/>
            <a:ext cx="4574375" cy="4472702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8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:notes"/>
          <p:cNvSpPr/>
          <p:nvPr>
            <p:ph idx="2" type="sldImg"/>
          </p:nvPr>
        </p:nvSpPr>
        <p:spPr>
          <a:xfrm>
            <a:off x="920750" y="746125"/>
            <a:ext cx="496570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p9:notes"/>
          <p:cNvSpPr txBox="1"/>
          <p:nvPr>
            <p:ph idx="1" type="body"/>
          </p:nvPr>
        </p:nvSpPr>
        <p:spPr>
          <a:xfrm>
            <a:off x="1116413" y="4721186"/>
            <a:ext cx="4574375" cy="44727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 </a:t>
            </a:r>
            <a:r>
              <a:rPr i="1"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boy and his father are in the park today! Let’s see what they are saying.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9:notes"/>
          <p:cNvSpPr txBox="1"/>
          <p:nvPr>
            <p:ph idx="12" type="sldNum"/>
          </p:nvPr>
        </p:nvSpPr>
        <p:spPr>
          <a:xfrm>
            <a:off x="5978262" y="9442371"/>
            <a:ext cx="828938" cy="49696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6"/>
          <p:cNvSpPr txBox="1"/>
          <p:nvPr/>
        </p:nvSpPr>
        <p:spPr>
          <a:xfrm>
            <a:off x="71438" y="442913"/>
            <a:ext cx="141577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Activity</a:t>
            </a:r>
            <a:r>
              <a:rPr lang="en-GB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4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37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4762" y="-4762"/>
            <a:ext cx="3000375" cy="50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8"/>
          <p:cNvSpPr txBox="1"/>
          <p:nvPr/>
        </p:nvSpPr>
        <p:spPr>
          <a:xfrm>
            <a:off x="71438" y="442913"/>
            <a:ext cx="141577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Activity</a:t>
            </a:r>
            <a:r>
              <a:rPr lang="en-GB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5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41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4762" y="-4762"/>
            <a:ext cx="3000375" cy="50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al Slide Option1" showMasterSp="0" type="blank">
  <p:cSld name="BLANK">
    <p:bg>
      <p:bgPr>
        <a:solidFill>
          <a:schemeClr val="dk2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900930" y="3558921"/>
            <a:ext cx="3380239" cy="216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al Slide Option2" showMasterSp="0">
  <p:cSld name="Final Slide Option2">
    <p:bg>
      <p:bgPr>
        <a:solidFill>
          <a:schemeClr val="accent6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900930" y="3558921"/>
            <a:ext cx="3380239" cy="216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al Slide Option3" showMasterSp="0">
  <p:cSld name="Final Slide Option3">
    <p:bg>
      <p:bgPr>
        <a:solidFill>
          <a:srgbClr val="505759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900930" y="3558921"/>
            <a:ext cx="3380239" cy="216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8"/>
          <p:cNvSpPr txBox="1"/>
          <p:nvPr/>
        </p:nvSpPr>
        <p:spPr>
          <a:xfrm>
            <a:off x="71438" y="442913"/>
            <a:ext cx="162256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Objectives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3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4762" y="-4762"/>
            <a:ext cx="3000375" cy="50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heading">
  <p:cSld name="Title and Subheading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9"/>
          <p:cNvSpPr txBox="1"/>
          <p:nvPr/>
        </p:nvSpPr>
        <p:spPr>
          <a:xfrm>
            <a:off x="71438" y="442913"/>
            <a:ext cx="146867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Overview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6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4762" y="-4762"/>
            <a:ext cx="3000375" cy="50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Option 1" showMasterSp="0">
  <p:cSld name="Divider Option 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0"/>
          <p:cNvSpPr/>
          <p:nvPr/>
        </p:nvSpPr>
        <p:spPr>
          <a:xfrm>
            <a:off x="1971675" y="784223"/>
            <a:ext cx="5210175" cy="5422209"/>
          </a:xfrm>
          <a:custGeom>
            <a:rect b="b" l="l" r="r" t="t"/>
            <a:pathLst>
              <a:path extrusionOk="0" h="1512" w="1453">
                <a:moveTo>
                  <a:pt x="1414" y="926"/>
                </a:moveTo>
                <a:cubicBezTo>
                  <a:pt x="1447" y="801"/>
                  <a:pt x="1453" y="674"/>
                  <a:pt x="1429" y="558"/>
                </a:cubicBezTo>
                <a:cubicBezTo>
                  <a:pt x="1421" y="519"/>
                  <a:pt x="1409" y="480"/>
                  <a:pt x="1394" y="444"/>
                </a:cubicBezTo>
                <a:cubicBezTo>
                  <a:pt x="1309" y="243"/>
                  <a:pt x="1115" y="93"/>
                  <a:pt x="874" y="42"/>
                </a:cubicBezTo>
                <a:cubicBezTo>
                  <a:pt x="675" y="0"/>
                  <a:pt x="472" y="34"/>
                  <a:pt x="305" y="138"/>
                </a:cubicBezTo>
                <a:cubicBezTo>
                  <a:pt x="199" y="204"/>
                  <a:pt x="118" y="289"/>
                  <a:pt x="71" y="383"/>
                </a:cubicBezTo>
                <a:cubicBezTo>
                  <a:pt x="18" y="489"/>
                  <a:pt x="0" y="624"/>
                  <a:pt x="18" y="775"/>
                </a:cubicBezTo>
                <a:cubicBezTo>
                  <a:pt x="30" y="861"/>
                  <a:pt x="52" y="946"/>
                  <a:pt x="86" y="1025"/>
                </a:cubicBezTo>
                <a:cubicBezTo>
                  <a:pt x="86" y="1026"/>
                  <a:pt x="86" y="1026"/>
                  <a:pt x="86" y="1026"/>
                </a:cubicBezTo>
                <a:cubicBezTo>
                  <a:pt x="159" y="1199"/>
                  <a:pt x="277" y="1333"/>
                  <a:pt x="426" y="1412"/>
                </a:cubicBezTo>
                <a:cubicBezTo>
                  <a:pt x="601" y="1505"/>
                  <a:pt x="797" y="1512"/>
                  <a:pt x="978" y="1433"/>
                </a:cubicBezTo>
                <a:cubicBezTo>
                  <a:pt x="1190" y="1342"/>
                  <a:pt x="1353" y="1152"/>
                  <a:pt x="1414" y="926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30"/>
          <p:cNvSpPr txBox="1"/>
          <p:nvPr>
            <p:ph type="ctrTitle"/>
          </p:nvPr>
        </p:nvSpPr>
        <p:spPr>
          <a:xfrm>
            <a:off x="2431050" y="2973675"/>
            <a:ext cx="4284000" cy="104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mes New Roman"/>
              <a:buNone/>
              <a:defRPr sz="3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1"/>
          <p:cNvSpPr txBox="1"/>
          <p:nvPr/>
        </p:nvSpPr>
        <p:spPr>
          <a:xfrm>
            <a:off x="71438" y="442913"/>
            <a:ext cx="321434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Introducing the setting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Google Shape;22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4762" y="-4762"/>
            <a:ext cx="3000375" cy="50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ed">
  <p:cSld name="Numbered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2"/>
          <p:cNvSpPr txBox="1"/>
          <p:nvPr/>
        </p:nvSpPr>
        <p:spPr>
          <a:xfrm>
            <a:off x="71438" y="442913"/>
            <a:ext cx="229261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Shared</a:t>
            </a:r>
            <a:r>
              <a:rPr lang="en-GB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</a:t>
            </a:r>
            <a:r>
              <a:rPr lang="en-GB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eading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Google Shape;25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4762" y="-4762"/>
            <a:ext cx="3000375" cy="50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3"/>
          <p:cNvSpPr txBox="1"/>
          <p:nvPr/>
        </p:nvSpPr>
        <p:spPr>
          <a:xfrm>
            <a:off x="71438" y="442913"/>
            <a:ext cx="141577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Activity</a:t>
            </a:r>
            <a:r>
              <a:rPr lang="en-GB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1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" name="Google Shape;28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4762" y="-4762"/>
            <a:ext cx="3000375" cy="50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Custom Layout">
  <p:cSld name="6_Custom Layou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4"/>
          <p:cNvSpPr txBox="1"/>
          <p:nvPr/>
        </p:nvSpPr>
        <p:spPr>
          <a:xfrm>
            <a:off x="71438" y="442913"/>
            <a:ext cx="141577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Activity 2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" name="Google Shape;31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4762" y="-4762"/>
            <a:ext cx="3000375" cy="50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5"/>
          <p:cNvSpPr txBox="1"/>
          <p:nvPr/>
        </p:nvSpPr>
        <p:spPr>
          <a:xfrm>
            <a:off x="71438" y="442913"/>
            <a:ext cx="141577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Activity</a:t>
            </a:r>
            <a:r>
              <a:rPr lang="en-GB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3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4762" y="-4762"/>
            <a:ext cx="3000375" cy="50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6"/>
          <p:cNvSpPr txBox="1"/>
          <p:nvPr>
            <p:ph type="title"/>
          </p:nvPr>
        </p:nvSpPr>
        <p:spPr>
          <a:xfrm>
            <a:off x="541337" y="417599"/>
            <a:ext cx="5983288" cy="906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Times New Roman"/>
              <a:buNone/>
              <a:defRPr b="1" i="0" sz="3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" name="Google Shape;8;p26"/>
          <p:cNvSpPr txBox="1"/>
          <p:nvPr>
            <p:ph idx="1" type="body"/>
          </p:nvPr>
        </p:nvSpPr>
        <p:spPr>
          <a:xfrm>
            <a:off x="534899" y="1704975"/>
            <a:ext cx="6001130" cy="42851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rtl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‒"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" name="Google Shape;9;p2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500410" y="6376789"/>
            <a:ext cx="918000" cy="27991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Relationship Id="rId6" Type="http://schemas.openxmlformats.org/officeDocument/2006/relationships/image" Target="../media/image22.png"/><Relationship Id="rId7" Type="http://schemas.openxmlformats.org/officeDocument/2006/relationships/image" Target="../media/image25.png"/><Relationship Id="rId8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Relationship Id="rId4" Type="http://schemas.openxmlformats.org/officeDocument/2006/relationships/image" Target="../media/image24.png"/><Relationship Id="rId5" Type="http://schemas.openxmlformats.org/officeDocument/2006/relationships/image" Target="../media/image3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6.png"/><Relationship Id="rId7" Type="http://schemas.openxmlformats.org/officeDocument/2006/relationships/image" Target="../media/image3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2.png"/><Relationship Id="rId4" Type="http://schemas.openxmlformats.org/officeDocument/2006/relationships/image" Target="../media/image57.png"/><Relationship Id="rId5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image" Target="../media/image41.png"/><Relationship Id="rId6" Type="http://schemas.openxmlformats.org/officeDocument/2006/relationships/image" Target="../media/image49.png"/><Relationship Id="rId7" Type="http://schemas.openxmlformats.org/officeDocument/2006/relationships/image" Target="../media/image39.png"/></Relationships>
</file>

<file path=ppt/slides/_rels/slide22.xml.rels><?xml version="1.0" encoding="UTF-8" standalone="yes"?><Relationships xmlns="http://schemas.openxmlformats.org/package/2006/relationships"><Relationship Id="rId11" Type="http://schemas.openxmlformats.org/officeDocument/2006/relationships/image" Target="../media/image52.png"/><Relationship Id="rId10" Type="http://schemas.openxmlformats.org/officeDocument/2006/relationships/image" Target="../media/image56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1.png"/><Relationship Id="rId4" Type="http://schemas.openxmlformats.org/officeDocument/2006/relationships/image" Target="../media/image40.png"/><Relationship Id="rId9" Type="http://schemas.openxmlformats.org/officeDocument/2006/relationships/image" Target="../media/image54.png"/><Relationship Id="rId5" Type="http://schemas.openxmlformats.org/officeDocument/2006/relationships/image" Target="../media/image58.png"/><Relationship Id="rId6" Type="http://schemas.openxmlformats.org/officeDocument/2006/relationships/image" Target="../media/image43.png"/><Relationship Id="rId7" Type="http://schemas.openxmlformats.org/officeDocument/2006/relationships/image" Target="../media/image45.png"/><Relationship Id="rId8" Type="http://schemas.openxmlformats.org/officeDocument/2006/relationships/image" Target="../media/image4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8.jpg"/><Relationship Id="rId4" Type="http://schemas.openxmlformats.org/officeDocument/2006/relationships/image" Target="../media/image55.png"/><Relationship Id="rId9" Type="http://schemas.openxmlformats.org/officeDocument/2006/relationships/image" Target="../media/image59.png"/><Relationship Id="rId5" Type="http://schemas.openxmlformats.org/officeDocument/2006/relationships/image" Target="../media/image46.png"/><Relationship Id="rId6" Type="http://schemas.openxmlformats.org/officeDocument/2006/relationships/image" Target="../media/image50.png"/><Relationship Id="rId7" Type="http://schemas.openxmlformats.org/officeDocument/2006/relationships/image" Target="../media/image47.png"/><Relationship Id="rId8" Type="http://schemas.openxmlformats.org/officeDocument/2006/relationships/image" Target="../media/image5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5" Type="http://schemas.openxmlformats.org/officeDocument/2006/relationships/image" Target="../media/image9.png"/><Relationship Id="rId6" Type="http://schemas.openxmlformats.org/officeDocument/2006/relationships/image" Target="../media/image3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"/>
          <p:cNvSpPr txBox="1"/>
          <p:nvPr/>
        </p:nvSpPr>
        <p:spPr>
          <a:xfrm>
            <a:off x="1304630" y="3107875"/>
            <a:ext cx="6689725" cy="1238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Arial"/>
              <a:buNone/>
            </a:pPr>
            <a:r>
              <a:rPr b="1" i="0" lang="en-GB" sz="44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Reading Courseware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ts val="4400"/>
              <a:buFont typeface="Arial"/>
              <a:buNone/>
            </a:pPr>
            <a:r>
              <a:rPr b="1" i="0" lang="en-GB" sz="44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for Teachers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t/>
            </a:r>
            <a:endParaRPr b="1" i="0" sz="32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Chapter 5 Signs we see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Learn to Read</a:t>
            </a:r>
            <a:endParaRPr b="1" i="0" sz="32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" name="Google Shape;5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3661" y="0"/>
            <a:ext cx="4270195" cy="2921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1726" y="5496916"/>
            <a:ext cx="1486926" cy="1361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7433" y="961039"/>
            <a:ext cx="6439351" cy="5336723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0"/>
          <p:cNvSpPr/>
          <p:nvPr/>
        </p:nvSpPr>
        <p:spPr>
          <a:xfrm>
            <a:off x="3127463" y="1258071"/>
            <a:ext cx="1183280" cy="431283"/>
          </a:xfrm>
          <a:prstGeom prst="rect">
            <a:avLst/>
          </a:prstGeom>
          <a:solidFill>
            <a:srgbClr val="FFFF00">
              <a:alpha val="49803"/>
            </a:srgbClr>
          </a:solidFill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629400"/>
            <a:ext cx="2602247" cy="2837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2" name="Google Shape;132;p10"/>
          <p:cNvGrpSpPr/>
          <p:nvPr/>
        </p:nvGrpSpPr>
        <p:grpSpPr>
          <a:xfrm>
            <a:off x="5849272" y="5279145"/>
            <a:ext cx="2850454" cy="1225841"/>
            <a:chOff x="3166681" y="5285243"/>
            <a:chExt cx="2835325" cy="1194187"/>
          </a:xfrm>
        </p:grpSpPr>
        <p:sp>
          <p:nvSpPr>
            <p:cNvPr id="133" name="Google Shape;133;p10"/>
            <p:cNvSpPr/>
            <p:nvPr/>
          </p:nvSpPr>
          <p:spPr>
            <a:xfrm>
              <a:off x="3166681" y="5285243"/>
              <a:ext cx="2835325" cy="1194187"/>
            </a:xfrm>
            <a:prstGeom prst="cloudCallout">
              <a:avLst>
                <a:gd fmla="val 51498" name="adj1"/>
                <a:gd fmla="val 53858" name="adj2"/>
              </a:avLst>
            </a:prstGeom>
            <a:solidFill>
              <a:srgbClr val="B6DBD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10"/>
            <p:cNvSpPr txBox="1"/>
            <p:nvPr/>
          </p:nvSpPr>
          <p:spPr>
            <a:xfrm>
              <a:off x="3417025" y="5621543"/>
              <a:ext cx="2370840" cy="5996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Can they eat the bananas?</a:t>
              </a:r>
              <a:endParaRPr sz="2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35" name="Google Shape;135;p10"/>
          <p:cNvCxnSpPr/>
          <p:nvPr/>
        </p:nvCxnSpPr>
        <p:spPr>
          <a:xfrm>
            <a:off x="3127463" y="3300618"/>
            <a:ext cx="3396429" cy="0"/>
          </a:xfrm>
          <a:prstGeom prst="straightConnector1">
            <a:avLst/>
          </a:prstGeom>
          <a:noFill/>
          <a:ln cap="flat" cmpd="sng" w="508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5007" y="1058722"/>
            <a:ext cx="6465423" cy="524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34890" y="1692674"/>
            <a:ext cx="5898529" cy="1740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30143" y="2552492"/>
            <a:ext cx="2496626" cy="1336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94280" y="2602155"/>
            <a:ext cx="2496626" cy="1336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77881" y="2928336"/>
            <a:ext cx="1847048" cy="988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1"/>
          <p:cNvPicPr preferRelativeResize="0"/>
          <p:nvPr/>
        </p:nvPicPr>
        <p:blipFill rotWithShape="1">
          <a:blip r:embed="rId7">
            <a:alphaModFix/>
          </a:blip>
          <a:srcRect b="34197" l="0" r="0" t="0"/>
          <a:stretch/>
        </p:blipFill>
        <p:spPr>
          <a:xfrm>
            <a:off x="2978620" y="3889269"/>
            <a:ext cx="3248149" cy="2330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698867" y="1830173"/>
            <a:ext cx="1887266" cy="1098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526" y="1538907"/>
            <a:ext cx="8918905" cy="364649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2"/>
          <p:cNvSpPr/>
          <p:nvPr/>
        </p:nvSpPr>
        <p:spPr>
          <a:xfrm>
            <a:off x="3731655" y="3613355"/>
            <a:ext cx="619119" cy="560439"/>
          </a:xfrm>
          <a:prstGeom prst="ellipse">
            <a:avLst/>
          </a:prstGeom>
          <a:noFill/>
          <a:ln cap="flat" cmpd="sng" w="508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2"/>
          <p:cNvSpPr/>
          <p:nvPr/>
        </p:nvSpPr>
        <p:spPr>
          <a:xfrm>
            <a:off x="3264936" y="4326194"/>
            <a:ext cx="619119" cy="560439"/>
          </a:xfrm>
          <a:prstGeom prst="ellipse">
            <a:avLst/>
          </a:prstGeom>
          <a:noFill/>
          <a:ln cap="flat" cmpd="sng" w="508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6" name="Google Shape;156;p12"/>
          <p:cNvGrpSpPr/>
          <p:nvPr/>
        </p:nvGrpSpPr>
        <p:grpSpPr>
          <a:xfrm>
            <a:off x="5828006" y="5162182"/>
            <a:ext cx="2850454" cy="1225841"/>
            <a:chOff x="3166681" y="5285243"/>
            <a:chExt cx="2835325" cy="1194187"/>
          </a:xfrm>
        </p:grpSpPr>
        <p:sp>
          <p:nvSpPr>
            <p:cNvPr id="157" name="Google Shape;157;p12"/>
            <p:cNvSpPr/>
            <p:nvPr/>
          </p:nvSpPr>
          <p:spPr>
            <a:xfrm>
              <a:off x="3166681" y="5285243"/>
              <a:ext cx="2835325" cy="1194187"/>
            </a:xfrm>
            <a:prstGeom prst="cloudCallout">
              <a:avLst>
                <a:gd fmla="val 51498" name="adj1"/>
                <a:gd fmla="val 53858" name="adj2"/>
              </a:avLst>
            </a:prstGeom>
            <a:solidFill>
              <a:srgbClr val="B6DBD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2"/>
            <p:cNvSpPr txBox="1"/>
            <p:nvPr/>
          </p:nvSpPr>
          <p:spPr>
            <a:xfrm>
              <a:off x="3417025" y="5621543"/>
              <a:ext cx="2370840" cy="5996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What sign do the people see?</a:t>
              </a:r>
              <a:endParaRPr sz="2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0316" y="902737"/>
            <a:ext cx="6271446" cy="53837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5" name="Google Shape;165;p13"/>
          <p:cNvGrpSpPr/>
          <p:nvPr/>
        </p:nvGrpSpPr>
        <p:grpSpPr>
          <a:xfrm>
            <a:off x="5849272" y="5204714"/>
            <a:ext cx="2850454" cy="1225841"/>
            <a:chOff x="3166681" y="5285243"/>
            <a:chExt cx="2835325" cy="1194187"/>
          </a:xfrm>
        </p:grpSpPr>
        <p:sp>
          <p:nvSpPr>
            <p:cNvPr id="166" name="Google Shape;166;p13"/>
            <p:cNvSpPr/>
            <p:nvPr/>
          </p:nvSpPr>
          <p:spPr>
            <a:xfrm>
              <a:off x="3166681" y="5285243"/>
              <a:ext cx="2835325" cy="1194187"/>
            </a:xfrm>
            <a:prstGeom prst="cloudCallout">
              <a:avLst>
                <a:gd fmla="val 51498" name="adj1"/>
                <a:gd fmla="val 53858" name="adj2"/>
              </a:avLst>
            </a:prstGeom>
            <a:solidFill>
              <a:srgbClr val="B6DBD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3"/>
            <p:cNvSpPr txBox="1"/>
            <p:nvPr/>
          </p:nvSpPr>
          <p:spPr>
            <a:xfrm>
              <a:off x="3417025" y="5621543"/>
              <a:ext cx="2370840" cy="5996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Are the monkeys hungry now?</a:t>
              </a:r>
              <a:endParaRPr sz="2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68" name="Google Shape;168;p13"/>
          <p:cNvCxnSpPr/>
          <p:nvPr/>
        </p:nvCxnSpPr>
        <p:spPr>
          <a:xfrm>
            <a:off x="1755863" y="2667572"/>
            <a:ext cx="2077583" cy="0"/>
          </a:xfrm>
          <a:prstGeom prst="straightConnector1">
            <a:avLst/>
          </a:prstGeom>
          <a:noFill/>
          <a:ln cap="flat" cmpd="sng" w="508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2736" y="914372"/>
            <a:ext cx="5837421" cy="4974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06680" y="5589283"/>
            <a:ext cx="870251" cy="892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99110" y="5888962"/>
            <a:ext cx="4484671" cy="617236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4"/>
          <p:cNvSpPr/>
          <p:nvPr/>
        </p:nvSpPr>
        <p:spPr>
          <a:xfrm>
            <a:off x="5217555" y="3618815"/>
            <a:ext cx="1248559" cy="1306286"/>
          </a:xfrm>
          <a:prstGeom prst="ellipse">
            <a:avLst/>
          </a:prstGeom>
          <a:noFill/>
          <a:ln cap="flat" cmpd="sng" w="508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14"/>
          <p:cNvSpPr/>
          <p:nvPr/>
        </p:nvSpPr>
        <p:spPr>
          <a:xfrm rot="5400000">
            <a:off x="6030036" y="2878483"/>
            <a:ext cx="298276" cy="674681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14"/>
          <p:cNvSpPr/>
          <p:nvPr/>
        </p:nvSpPr>
        <p:spPr>
          <a:xfrm rot="-3425138">
            <a:off x="2890319" y="2755825"/>
            <a:ext cx="298276" cy="674681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847" y="1544591"/>
            <a:ext cx="8520731" cy="362276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6"/>
          <p:cNvSpPr txBox="1"/>
          <p:nvPr/>
        </p:nvSpPr>
        <p:spPr>
          <a:xfrm>
            <a:off x="5795318" y="2273643"/>
            <a:ext cx="1952368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rgbClr val="006AC0"/>
                </a:solidFill>
                <a:latin typeface="Arial"/>
                <a:ea typeface="Arial"/>
                <a:cs typeface="Arial"/>
                <a:sym typeface="Arial"/>
              </a:rPr>
              <a:t>hungry</a:t>
            </a:r>
            <a:endParaRPr sz="3200">
              <a:solidFill>
                <a:srgbClr val="006A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16"/>
          <p:cNvSpPr txBox="1"/>
          <p:nvPr/>
        </p:nvSpPr>
        <p:spPr>
          <a:xfrm>
            <a:off x="5227628" y="2979472"/>
            <a:ext cx="1952368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rgbClr val="006AC0"/>
                </a:solidFill>
                <a:latin typeface="Arial"/>
                <a:ea typeface="Arial"/>
                <a:cs typeface="Arial"/>
                <a:sym typeface="Arial"/>
              </a:rPr>
              <a:t>yummy</a:t>
            </a:r>
            <a:endParaRPr sz="3200">
              <a:solidFill>
                <a:srgbClr val="006A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6"/>
          <p:cNvSpPr txBox="1"/>
          <p:nvPr/>
        </p:nvSpPr>
        <p:spPr>
          <a:xfrm>
            <a:off x="4819134" y="4400602"/>
            <a:ext cx="1952368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rgbClr val="006AC0"/>
                </a:solidFill>
                <a:latin typeface="Arial"/>
                <a:ea typeface="Arial"/>
                <a:cs typeface="Arial"/>
                <a:sym typeface="Arial"/>
              </a:rPr>
              <a:t>full</a:t>
            </a:r>
            <a:endParaRPr sz="3200">
              <a:solidFill>
                <a:srgbClr val="006A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6"/>
          <p:cNvSpPr/>
          <p:nvPr/>
        </p:nvSpPr>
        <p:spPr>
          <a:xfrm>
            <a:off x="7976912" y="6229349"/>
            <a:ext cx="838367" cy="371475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Answers</a:t>
            </a:r>
            <a:endParaRPr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7"/>
          <p:cNvSpPr txBox="1"/>
          <p:nvPr>
            <p:ph type="ctrTitle"/>
          </p:nvPr>
        </p:nvSpPr>
        <p:spPr>
          <a:xfrm>
            <a:off x="2431050" y="2973675"/>
            <a:ext cx="4284000" cy="104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Let’s do some more activities!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7"/>
          <p:cNvSpPr txBox="1"/>
          <p:nvPr/>
        </p:nvSpPr>
        <p:spPr>
          <a:xfrm>
            <a:off x="3317631" y="1436718"/>
            <a:ext cx="2540000" cy="49244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Post-reading</a:t>
            </a:r>
            <a:endParaRPr b="1" sz="3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"/>
          <p:cNvSpPr/>
          <p:nvPr/>
        </p:nvSpPr>
        <p:spPr>
          <a:xfrm>
            <a:off x="1851591" y="1848369"/>
            <a:ext cx="5241957" cy="677108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10525">
                  <a:solidFill>
                    <a:srgbClr val="007BA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accent1"/>
                </a:solidFill>
                <a:latin typeface="Arial"/>
              </a:rPr>
              <a:t>Readers’ theatre</a:t>
            </a:r>
          </a:p>
        </p:txBody>
      </p:sp>
      <p:pic>
        <p:nvPicPr>
          <p:cNvPr id="202" name="Google Shape;20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2474" y="2309062"/>
            <a:ext cx="7515225" cy="3030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8"/>
          <p:cNvPicPr preferRelativeResize="0"/>
          <p:nvPr/>
        </p:nvPicPr>
        <p:blipFill rotWithShape="1">
          <a:blip r:embed="rId4">
            <a:alphaModFix/>
          </a:blip>
          <a:srcRect b="0" l="5770" r="6249" t="12712"/>
          <a:stretch/>
        </p:blipFill>
        <p:spPr>
          <a:xfrm flipH="1" rot="-8234406">
            <a:off x="990816" y="3648013"/>
            <a:ext cx="1550697" cy="1309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8"/>
          <p:cNvPicPr preferRelativeResize="0"/>
          <p:nvPr/>
        </p:nvPicPr>
        <p:blipFill rotWithShape="1">
          <a:blip r:embed="rId4">
            <a:alphaModFix/>
          </a:blip>
          <a:srcRect b="0" l="5770" r="6249" t="12712"/>
          <a:stretch/>
        </p:blipFill>
        <p:spPr>
          <a:xfrm flipH="1" rot="-8340264">
            <a:off x="2682602" y="3655721"/>
            <a:ext cx="1550697" cy="1309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8"/>
          <p:cNvPicPr preferRelativeResize="0"/>
          <p:nvPr/>
        </p:nvPicPr>
        <p:blipFill rotWithShape="1">
          <a:blip r:embed="rId4">
            <a:alphaModFix/>
          </a:blip>
          <a:srcRect b="0" l="5770" r="6249" t="12712"/>
          <a:stretch/>
        </p:blipFill>
        <p:spPr>
          <a:xfrm flipH="1" rot="-7813370">
            <a:off x="4311000" y="3655721"/>
            <a:ext cx="1550697" cy="1309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8"/>
          <p:cNvPicPr preferRelativeResize="0"/>
          <p:nvPr/>
        </p:nvPicPr>
        <p:blipFill rotWithShape="1">
          <a:blip r:embed="rId4">
            <a:alphaModFix/>
          </a:blip>
          <a:srcRect b="0" l="5770" r="6249" t="12712"/>
          <a:stretch/>
        </p:blipFill>
        <p:spPr>
          <a:xfrm flipH="1" rot="-7813370">
            <a:off x="5682601" y="3670323"/>
            <a:ext cx="1550697" cy="1309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8187" y="1104226"/>
            <a:ext cx="4710642" cy="5161378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9"/>
          <p:cNvSpPr txBox="1"/>
          <p:nvPr/>
        </p:nvSpPr>
        <p:spPr>
          <a:xfrm>
            <a:off x="5174954" y="3018679"/>
            <a:ext cx="2773875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GB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DO NOT THROW</a:t>
            </a:r>
            <a:br>
              <a:rPr b="1" lang="en-GB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GB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	LITTER.</a:t>
            </a:r>
            <a:endParaRPr b="1" sz="24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4" name="Google Shape;214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5882017" y="2578933"/>
            <a:ext cx="2066812" cy="1282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647435">
            <a:off x="3539868" y="4856775"/>
            <a:ext cx="1517463" cy="139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-430659">
            <a:off x="1199099" y="3079043"/>
            <a:ext cx="2750329" cy="321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966987" y="4541658"/>
            <a:ext cx="1457166" cy="1844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8187" y="1104226"/>
            <a:ext cx="4710642" cy="5161378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0"/>
          <p:cNvSpPr txBox="1"/>
          <p:nvPr/>
        </p:nvSpPr>
        <p:spPr>
          <a:xfrm>
            <a:off x="5225082" y="2919827"/>
            <a:ext cx="2568102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1" lang="en-GB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DO NOT CLIMB </a:t>
            </a:r>
            <a:br>
              <a:rPr b="1" lang="en-GB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GB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   THE TREES.</a:t>
            </a:r>
            <a:endParaRPr b="1" sz="24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234" y="1605065"/>
            <a:ext cx="4793739" cy="4769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4938198" y="2536926"/>
            <a:ext cx="3141869" cy="1282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" name="Google Shape;60;p2"/>
          <p:cNvGraphicFramePr/>
          <p:nvPr/>
        </p:nvGraphicFramePr>
        <p:xfrm>
          <a:off x="423513" y="130072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{A47FB7E2-DDA4-47D2-9BFE-EE64274EFD01}</a:tableStyleId>
              </a:tblPr>
              <a:tblGrid>
                <a:gridCol w="2772075"/>
                <a:gridCol w="2772075"/>
                <a:gridCol w="2772075"/>
              </a:tblGrid>
              <a:tr h="4992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u="none" cap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Functions</a:t>
                      </a:r>
                      <a:endParaRPr sz="1500" u="none" cap="none" strike="noStrike">
                        <a:solidFill>
                          <a:schemeClr val="lt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u="none" cap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21</a:t>
                      </a:r>
                      <a:r>
                        <a:rPr baseline="30000" lang="en-GB" sz="1500" u="none" cap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</a:t>
                      </a:r>
                      <a:r>
                        <a:rPr lang="en-GB" sz="1500" u="none" cap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Century Knowledge and Skills</a:t>
                      </a:r>
                      <a:endParaRPr sz="1500" u="none" cap="none" strike="noStrike">
                        <a:solidFill>
                          <a:schemeClr val="lt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solidFill>
                      <a:srgbClr val="49958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u="none" cap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Values and Attitudes</a:t>
                      </a:r>
                      <a:endParaRPr sz="1500" u="none" cap="none" strike="noStrike">
                        <a:solidFill>
                          <a:schemeClr val="lt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solidFill>
                      <a:schemeClr val="accent3"/>
                    </a:solidFill>
                  </a:tcPr>
                </a:tc>
              </a:tr>
              <a:tr h="465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b="0" sz="1500" u="none" cap="none" strike="noStrike">
                        <a:solidFill>
                          <a:schemeClr val="lt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500"/>
                        <a:buFont typeface="Arial"/>
                        <a:buNone/>
                      </a:pPr>
                      <a:r>
                        <a:rPr b="0" lang="en-GB" sz="1500" u="none" cap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Talking about rules</a:t>
                      </a:r>
                      <a:endParaRPr b="0" sz="1500" u="none" cap="none" strike="noStrike">
                        <a:solidFill>
                          <a:schemeClr val="lt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b="0" sz="1500" u="none" cap="none" strike="noStrike">
                        <a:solidFill>
                          <a:schemeClr val="lt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FBFCC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b="0" sz="1500" u="none" cap="none" strike="noStrike">
                        <a:solidFill>
                          <a:schemeClr val="lt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500"/>
                        <a:buFont typeface="Arial"/>
                        <a:buNone/>
                      </a:pPr>
                      <a:r>
                        <a:rPr lang="en-GB" sz="1500" u="none" cap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Critical thinking</a:t>
                      </a:r>
                      <a:endParaRPr sz="1500" u="none" cap="none" strike="noStrike">
                        <a:solidFill>
                          <a:schemeClr val="lt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u="none" cap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Civic literacy</a:t>
                      </a:r>
                      <a:endParaRPr sz="1500" u="none" cap="none" strike="noStrike">
                        <a:solidFill>
                          <a:schemeClr val="lt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b="0" sz="1500" u="none" cap="none" strike="noStrike">
                        <a:solidFill>
                          <a:schemeClr val="lt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500"/>
                        <a:buFont typeface="Arial"/>
                        <a:buNone/>
                      </a:pPr>
                      <a:r>
                        <a:rPr b="0" lang="en-GB" sz="1500" u="none" cap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Following rules</a:t>
                      </a:r>
                      <a:endParaRPr b="0" sz="1500" u="none" cap="none" strike="noStrike">
                        <a:solidFill>
                          <a:schemeClr val="lt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b="0" sz="1500" u="none" cap="none" strike="noStrike">
                        <a:solidFill>
                          <a:schemeClr val="lt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FBFCC8"/>
                    </a:solidFill>
                  </a:tcPr>
                </a:tc>
              </a:tr>
              <a:tr h="465575">
                <a:tc gridSpan="3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500" u="none" cap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Reading Skills</a:t>
                      </a:r>
                      <a:endParaRPr b="1" sz="1500" u="none" cap="none" strike="noStrike">
                        <a:solidFill>
                          <a:schemeClr val="lt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solidFill>
                      <a:srgbClr val="499580"/>
                    </a:solidFill>
                  </a:tcPr>
                </a:tc>
                <a:tc hMerge="1"/>
                <a:tc hMerge="1"/>
              </a:tr>
              <a:tr h="465575">
                <a:tc gridSpan="3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b="0" sz="1500" u="none" cap="none" strike="noStrike">
                        <a:solidFill>
                          <a:schemeClr val="lt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500" u="none" cap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Making guesses/observations about the text/pictures</a:t>
                      </a:r>
                      <a:br>
                        <a:rPr b="0" lang="en-GB" sz="1500" u="none" cap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lang="en-GB" sz="1500" u="none" cap="none" strike="noStrike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Relating the text to self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500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Giving personal responses to the text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500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Locating specific information in response to questions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500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Inferring unknown words from contextual/pictorial cues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b="0" lang="en-GB" sz="1500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endParaRPr b="0" sz="1500">
                        <a:solidFill>
                          <a:schemeClr val="lt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solidFill>
                      <a:schemeClr val="accent6"/>
                    </a:solidFill>
                  </a:tcPr>
                </a:tc>
                <a:tc hMerge="1"/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8187" y="1104226"/>
            <a:ext cx="4710642" cy="5161378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1"/>
          <p:cNvSpPr txBox="1"/>
          <p:nvPr/>
        </p:nvSpPr>
        <p:spPr>
          <a:xfrm>
            <a:off x="5095984" y="2992251"/>
            <a:ext cx="2852845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1" lang="en-GB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DO NOT PICK  </a:t>
            </a:r>
            <a:br>
              <a:rPr b="1" lang="en-GB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GB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   THE FLOWERS. </a:t>
            </a:r>
            <a:endParaRPr b="1" sz="24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5687051" y="2601701"/>
            <a:ext cx="2261778" cy="115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0150" y="3700022"/>
            <a:ext cx="3032852" cy="2565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122653">
            <a:off x="3763309" y="5458538"/>
            <a:ext cx="488425" cy="504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2946479">
            <a:off x="4537926" y="5242834"/>
            <a:ext cx="515956" cy="533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729678">
            <a:off x="5234380" y="5551287"/>
            <a:ext cx="448043" cy="462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122653">
            <a:off x="7114074" y="5459409"/>
            <a:ext cx="494964" cy="51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2571309">
            <a:off x="5854132" y="5267744"/>
            <a:ext cx="494697" cy="511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8187" y="1104226"/>
            <a:ext cx="4710642" cy="5161378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2"/>
          <p:cNvSpPr txBox="1"/>
          <p:nvPr/>
        </p:nvSpPr>
        <p:spPr>
          <a:xfrm>
            <a:off x="5078325" y="3075938"/>
            <a:ext cx="2870504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 DO NOT WALK  </a:t>
            </a:r>
            <a:br>
              <a:rPr b="1" lang="en-GB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GB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   ON THE GRASS.</a:t>
            </a:r>
            <a:endParaRPr b="1" sz="24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-389344">
            <a:off x="5693096" y="2524048"/>
            <a:ext cx="2444998" cy="126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010340">
            <a:off x="1582219" y="5301253"/>
            <a:ext cx="2199583" cy="1284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344353">
            <a:off x="164255" y="5237310"/>
            <a:ext cx="2178703" cy="1272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65952" y="3071327"/>
            <a:ext cx="2172235" cy="2989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23"/>
          <p:cNvPicPr preferRelativeResize="0"/>
          <p:nvPr/>
        </p:nvPicPr>
        <p:blipFill rotWithShape="1">
          <a:blip r:embed="rId3">
            <a:alphaModFix/>
          </a:blip>
          <a:srcRect b="0" l="18123" r="0" t="0"/>
          <a:stretch/>
        </p:blipFill>
        <p:spPr>
          <a:xfrm>
            <a:off x="424606" y="894800"/>
            <a:ext cx="8192992" cy="5351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3"/>
          <p:cNvPicPr preferRelativeResize="0"/>
          <p:nvPr/>
        </p:nvPicPr>
        <p:blipFill rotWithShape="1">
          <a:blip r:embed="rId4">
            <a:alphaModFix/>
          </a:blip>
          <a:srcRect b="25262" l="0" r="0" t="0"/>
          <a:stretch/>
        </p:blipFill>
        <p:spPr>
          <a:xfrm>
            <a:off x="3664090" y="1890799"/>
            <a:ext cx="5068823" cy="4590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93293" y="2672952"/>
            <a:ext cx="1275136" cy="1222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22006" y="3701053"/>
            <a:ext cx="1588931" cy="1588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31412" y="2672952"/>
            <a:ext cx="1290335" cy="1222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588278" y="2672952"/>
            <a:ext cx="1246208" cy="1208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942429" y="3938463"/>
            <a:ext cx="1184486" cy="1178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293312" y="3895914"/>
            <a:ext cx="1213987" cy="12214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2" name="Google Shape;262;p23"/>
          <p:cNvGrpSpPr/>
          <p:nvPr/>
        </p:nvGrpSpPr>
        <p:grpSpPr>
          <a:xfrm>
            <a:off x="853663" y="3212876"/>
            <a:ext cx="2850454" cy="1225841"/>
            <a:chOff x="2534434" y="4736310"/>
            <a:chExt cx="2835325" cy="1194187"/>
          </a:xfrm>
        </p:grpSpPr>
        <p:sp>
          <p:nvSpPr>
            <p:cNvPr id="263" name="Google Shape;263;p23"/>
            <p:cNvSpPr/>
            <p:nvPr/>
          </p:nvSpPr>
          <p:spPr>
            <a:xfrm>
              <a:off x="2534434" y="4736310"/>
              <a:ext cx="2835325" cy="1194187"/>
            </a:xfrm>
            <a:prstGeom prst="cloudCallout">
              <a:avLst>
                <a:gd fmla="val -30020" name="adj1"/>
                <a:gd fmla="val 70830" name="adj2"/>
              </a:avLst>
            </a:prstGeom>
            <a:solidFill>
              <a:srgbClr val="B6DBD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23"/>
            <p:cNvSpPr txBox="1"/>
            <p:nvPr/>
          </p:nvSpPr>
          <p:spPr>
            <a:xfrm>
              <a:off x="2766676" y="5084668"/>
              <a:ext cx="2370840" cy="5996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Do you know these signs?</a:t>
              </a:r>
              <a:endParaRPr sz="2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65" name="Google Shape;265;p2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12058" y="4291601"/>
            <a:ext cx="1283211" cy="1847092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3"/>
          <p:cNvSpPr/>
          <p:nvPr/>
        </p:nvSpPr>
        <p:spPr>
          <a:xfrm>
            <a:off x="6923881" y="3911173"/>
            <a:ext cx="1190893" cy="1190893"/>
          </a:xfrm>
          <a:prstGeom prst="donut">
            <a:avLst>
              <a:gd fmla="val 4809" name="adj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23"/>
          <p:cNvSpPr/>
          <p:nvPr/>
        </p:nvSpPr>
        <p:spPr>
          <a:xfrm>
            <a:off x="5603056" y="3891452"/>
            <a:ext cx="1190893" cy="1190893"/>
          </a:xfrm>
          <a:prstGeom prst="donut">
            <a:avLst>
              <a:gd fmla="val 4809" name="adj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4"/>
          <p:cNvSpPr/>
          <p:nvPr/>
        </p:nvSpPr>
        <p:spPr>
          <a:xfrm>
            <a:off x="328614" y="862886"/>
            <a:ext cx="8448397" cy="5490822"/>
          </a:xfrm>
          <a:prstGeom prst="rect">
            <a:avLst/>
          </a:prstGeom>
          <a:blipFill rotWithShape="1">
            <a:blip r:embed="rId3">
              <a:alphaModFix amt="82000"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4"/>
          <p:cNvSpPr/>
          <p:nvPr/>
        </p:nvSpPr>
        <p:spPr>
          <a:xfrm>
            <a:off x="6864140" y="1126435"/>
            <a:ext cx="1431721" cy="1391477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5" name="Google Shape;275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20963" y="932159"/>
            <a:ext cx="1897242" cy="1819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4"/>
          <p:cNvPicPr preferRelativeResize="0"/>
          <p:nvPr/>
        </p:nvPicPr>
        <p:blipFill rotWithShape="1">
          <a:blip r:embed="rId5">
            <a:alphaModFix/>
          </a:blip>
          <a:srcRect b="8952" l="10754" r="10754" t="9112"/>
          <a:stretch/>
        </p:blipFill>
        <p:spPr>
          <a:xfrm>
            <a:off x="3758992" y="3573084"/>
            <a:ext cx="1894635" cy="1977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6468" y="961525"/>
            <a:ext cx="1888871" cy="1790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733235" y="932159"/>
            <a:ext cx="1923683" cy="1865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665112" y="3704379"/>
            <a:ext cx="1757672" cy="1749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09807" y="3679925"/>
            <a:ext cx="1805532" cy="1816576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4"/>
          <p:cNvSpPr txBox="1"/>
          <p:nvPr/>
        </p:nvSpPr>
        <p:spPr>
          <a:xfrm>
            <a:off x="963702" y="5452321"/>
            <a:ext cx="1759374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Do not ride a bicycle.</a:t>
            </a:r>
            <a:endParaRPr sz="24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24"/>
          <p:cNvSpPr txBox="1"/>
          <p:nvPr/>
        </p:nvSpPr>
        <p:spPr>
          <a:xfrm>
            <a:off x="930207" y="2744267"/>
            <a:ext cx="1759374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Do not pick the flowers.</a:t>
            </a:r>
            <a:endParaRPr sz="24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24"/>
          <p:cNvSpPr txBox="1"/>
          <p:nvPr/>
        </p:nvSpPr>
        <p:spPr>
          <a:xfrm>
            <a:off x="3837500" y="2744267"/>
            <a:ext cx="1759374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Do not bring your pets.</a:t>
            </a:r>
            <a:endParaRPr sz="24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24"/>
          <p:cNvSpPr txBox="1"/>
          <p:nvPr/>
        </p:nvSpPr>
        <p:spPr>
          <a:xfrm>
            <a:off x="6647467" y="2744267"/>
            <a:ext cx="1897242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Do not walk on the grass.</a:t>
            </a:r>
            <a:endParaRPr sz="24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24"/>
          <p:cNvSpPr txBox="1"/>
          <p:nvPr/>
        </p:nvSpPr>
        <p:spPr>
          <a:xfrm>
            <a:off x="3945756" y="5452321"/>
            <a:ext cx="1759374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Do not feed the animals.</a:t>
            </a:r>
            <a:endParaRPr sz="24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24"/>
          <p:cNvSpPr txBox="1"/>
          <p:nvPr/>
        </p:nvSpPr>
        <p:spPr>
          <a:xfrm>
            <a:off x="6682166" y="5452321"/>
            <a:ext cx="1759374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Do not throw litter.</a:t>
            </a:r>
            <a:endParaRPr sz="24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" name="Google Shape;65;p3"/>
          <p:cNvGraphicFramePr/>
          <p:nvPr/>
        </p:nvGraphicFramePr>
        <p:xfrm>
          <a:off x="404262" y="117987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{4FCC189F-DDAB-48D8-91CC-86295BA07073}</a:tableStyleId>
              </a:tblPr>
              <a:tblGrid>
                <a:gridCol w="2446650"/>
                <a:gridCol w="5899800"/>
              </a:tblGrid>
              <a:tr h="372825"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Reading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499580"/>
                    </a:solidFill>
                  </a:tcPr>
                </a:tc>
                <a:tc hMerge="1"/>
              </a:tr>
              <a:tr h="504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Pre-reading</a:t>
                      </a:r>
                      <a:r>
                        <a:rPr lang="en-GB" sz="1800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  </a:t>
                      </a:r>
                      <a:endParaRPr sz="1800">
                        <a:solidFill>
                          <a:schemeClr val="lt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– </a:t>
                      </a:r>
                      <a:r>
                        <a:rPr lang="en-GB" sz="1800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Introducing the setting</a:t>
                      </a:r>
                      <a:endParaRPr/>
                    </a:p>
                  </a:txBody>
                  <a:tcPr marT="45725" marB="45725" marR="91450" marL="91450">
                    <a:solidFill>
                      <a:schemeClr val="accent6"/>
                    </a:solidFill>
                  </a:tcPr>
                </a:tc>
              </a:tr>
              <a:tr h="483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First reading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FBFCC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– </a:t>
                      </a:r>
                      <a:r>
                        <a:rPr lang="en-GB" sz="1800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Shared reading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FBFCC8"/>
                    </a:solidFill>
                  </a:tcPr>
                </a:tc>
              </a:tr>
              <a:tr h="679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Second reading</a:t>
                      </a:r>
                      <a:endParaRPr/>
                    </a:p>
                  </a:txBody>
                  <a:tcPr marT="45725" marB="45725" marR="91450" marL="9145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– </a:t>
                      </a:r>
                      <a:r>
                        <a:rPr lang="en-GB" sz="1800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Reading aloud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– </a:t>
                      </a:r>
                      <a:r>
                        <a:rPr lang="en-GB" sz="1800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Activity 1</a:t>
                      </a:r>
                      <a:r>
                        <a:rPr lang="en-GB" sz="1800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: Assessment for learning</a:t>
                      </a:r>
                      <a:br>
                        <a:rPr lang="en-GB" sz="1800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endParaRPr sz="1800">
                        <a:solidFill>
                          <a:schemeClr val="lt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chemeClr val="accent6"/>
                    </a:solidFill>
                  </a:tcPr>
                </a:tc>
              </a:tr>
              <a:tr h="736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Post-reading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FBFCC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– </a:t>
                      </a:r>
                      <a:r>
                        <a:rPr lang="en-GB" sz="1800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Activity 2</a:t>
                      </a:r>
                      <a:r>
                        <a:rPr lang="en-GB" sz="1800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: </a:t>
                      </a:r>
                      <a:r>
                        <a:rPr lang="en-GB" sz="1800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Readers’ theatre</a:t>
                      </a:r>
                      <a:endParaRPr sz="1800">
                        <a:solidFill>
                          <a:schemeClr val="lt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– Activity 3: Guess the signs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>
                          <a:solidFill>
                            <a:schemeClr val="l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– Activity 4: More park signs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lt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FBFCC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"/>
          <p:cNvSpPr txBox="1"/>
          <p:nvPr>
            <p:ph type="ctrTitle"/>
          </p:nvPr>
        </p:nvSpPr>
        <p:spPr>
          <a:xfrm>
            <a:off x="2431050" y="1929160"/>
            <a:ext cx="4284000" cy="345173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Today we are going to read a story.</a:t>
            </a:r>
            <a:br>
              <a:rPr lang="en-GB">
                <a:latin typeface="Arial"/>
                <a:ea typeface="Arial"/>
                <a:cs typeface="Arial"/>
                <a:sym typeface="Arial"/>
              </a:rPr>
            </a:br>
            <a:br>
              <a:rPr lang="en-GB">
                <a:latin typeface="Arial"/>
                <a:ea typeface="Arial"/>
                <a:cs typeface="Arial"/>
                <a:sym typeface="Arial"/>
              </a:rPr>
            </a:br>
            <a:r>
              <a:rPr lang="en-GB">
                <a:latin typeface="Arial"/>
                <a:ea typeface="Arial"/>
                <a:cs typeface="Arial"/>
                <a:sym typeface="Arial"/>
              </a:rPr>
              <a:t>Let’s look at some pictures!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4"/>
          <p:cNvSpPr txBox="1"/>
          <p:nvPr/>
        </p:nvSpPr>
        <p:spPr>
          <a:xfrm>
            <a:off x="3317631" y="1436718"/>
            <a:ext cx="2540000" cy="49244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Pre-reading</a:t>
            </a:r>
            <a:endParaRPr b="1" sz="3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5"/>
          <p:cNvPicPr preferRelativeResize="0"/>
          <p:nvPr/>
        </p:nvPicPr>
        <p:blipFill rotWithShape="1">
          <a:blip r:embed="rId3">
            <a:alphaModFix/>
          </a:blip>
          <a:srcRect b="0" l="13532" r="9359" t="0"/>
          <a:stretch/>
        </p:blipFill>
        <p:spPr>
          <a:xfrm>
            <a:off x="0" y="937589"/>
            <a:ext cx="9144000" cy="4310183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5"/>
          <p:cNvSpPr/>
          <p:nvPr/>
        </p:nvSpPr>
        <p:spPr>
          <a:xfrm>
            <a:off x="3998268" y="3411591"/>
            <a:ext cx="957553" cy="959556"/>
          </a:xfrm>
          <a:prstGeom prst="ellipse">
            <a:avLst/>
          </a:prstGeom>
          <a:noFill/>
          <a:ln cap="flat" cmpd="sng" w="508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0" name="Google Shape;80;p5"/>
          <p:cNvGrpSpPr/>
          <p:nvPr/>
        </p:nvGrpSpPr>
        <p:grpSpPr>
          <a:xfrm>
            <a:off x="1552360" y="5010276"/>
            <a:ext cx="3001428" cy="1344073"/>
            <a:chOff x="3166681" y="5285243"/>
            <a:chExt cx="2835325" cy="1194187"/>
          </a:xfrm>
        </p:grpSpPr>
        <p:sp>
          <p:nvSpPr>
            <p:cNvPr id="81" name="Google Shape;81;p5"/>
            <p:cNvSpPr/>
            <p:nvPr/>
          </p:nvSpPr>
          <p:spPr>
            <a:xfrm>
              <a:off x="3166681" y="5285243"/>
              <a:ext cx="2835325" cy="1194187"/>
            </a:xfrm>
            <a:prstGeom prst="cloudCallout">
              <a:avLst>
                <a:gd fmla="val -59660" name="adj1"/>
                <a:gd fmla="val 47423" name="adj2"/>
              </a:avLst>
            </a:prstGeom>
            <a:solidFill>
              <a:srgbClr val="B6DBD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5"/>
            <p:cNvSpPr txBox="1"/>
            <p:nvPr/>
          </p:nvSpPr>
          <p:spPr>
            <a:xfrm>
              <a:off x="3417025" y="5616638"/>
              <a:ext cx="2370840" cy="5469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Can you guess what the sign says?</a:t>
              </a:r>
              <a:endParaRPr sz="2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3" name="Google Shape;83;p5"/>
          <p:cNvGrpSpPr/>
          <p:nvPr/>
        </p:nvGrpSpPr>
        <p:grpSpPr>
          <a:xfrm>
            <a:off x="4793542" y="5010277"/>
            <a:ext cx="3001428" cy="1344073"/>
            <a:chOff x="3166681" y="5285243"/>
            <a:chExt cx="2835325" cy="1194187"/>
          </a:xfrm>
        </p:grpSpPr>
        <p:sp>
          <p:nvSpPr>
            <p:cNvPr id="84" name="Google Shape;84;p5"/>
            <p:cNvSpPr/>
            <p:nvPr/>
          </p:nvSpPr>
          <p:spPr>
            <a:xfrm>
              <a:off x="3166681" y="5285243"/>
              <a:ext cx="2835325" cy="1194187"/>
            </a:xfrm>
            <a:prstGeom prst="cloudCallout">
              <a:avLst>
                <a:gd fmla="val 53145" name="adj1"/>
                <a:gd fmla="val 51099" name="adj2"/>
              </a:avLst>
            </a:prstGeom>
            <a:solidFill>
              <a:srgbClr val="B6DBD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 txBox="1"/>
            <p:nvPr/>
          </p:nvSpPr>
          <p:spPr>
            <a:xfrm>
              <a:off x="3417025" y="5616638"/>
              <a:ext cx="2370840" cy="5469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Why can’t we feed the animals?</a:t>
              </a:r>
              <a:endParaRPr sz="2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6" name="Google Shape;86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456" y="2528937"/>
            <a:ext cx="2346189" cy="262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0421" y="1448798"/>
            <a:ext cx="2642085" cy="3176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74506" y="450144"/>
            <a:ext cx="3028736" cy="40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31441" y="2950394"/>
            <a:ext cx="2855350" cy="3113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6"/>
          <p:cNvPicPr preferRelativeResize="0"/>
          <p:nvPr/>
        </p:nvPicPr>
        <p:blipFill rotWithShape="1">
          <a:blip r:embed="rId6">
            <a:alphaModFix/>
          </a:blip>
          <a:srcRect b="17455" l="13748" r="16106" t="21994"/>
          <a:stretch/>
        </p:blipFill>
        <p:spPr>
          <a:xfrm>
            <a:off x="347729" y="2453304"/>
            <a:ext cx="2946777" cy="2543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" name="Google Shape;96;p6"/>
          <p:cNvGrpSpPr/>
          <p:nvPr/>
        </p:nvGrpSpPr>
        <p:grpSpPr>
          <a:xfrm>
            <a:off x="5450868" y="5206805"/>
            <a:ext cx="3378509" cy="1225842"/>
            <a:chOff x="3166681" y="5285243"/>
            <a:chExt cx="2835325" cy="1194187"/>
          </a:xfrm>
        </p:grpSpPr>
        <p:sp>
          <p:nvSpPr>
            <p:cNvPr id="97" name="Google Shape;97;p6"/>
            <p:cNvSpPr/>
            <p:nvPr/>
          </p:nvSpPr>
          <p:spPr>
            <a:xfrm>
              <a:off x="3166681" y="5285243"/>
              <a:ext cx="2835325" cy="1194187"/>
            </a:xfrm>
            <a:prstGeom prst="cloudCallout">
              <a:avLst>
                <a:gd fmla="val 51498" name="adj1"/>
                <a:gd fmla="val 53858" name="adj2"/>
              </a:avLst>
            </a:prstGeom>
            <a:solidFill>
              <a:srgbClr val="B6DBD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 txBox="1"/>
            <p:nvPr/>
          </p:nvSpPr>
          <p:spPr>
            <a:xfrm>
              <a:off x="3441608" y="5586114"/>
              <a:ext cx="2370840" cy="5996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The animals may eat too much and be sick!</a:t>
              </a:r>
              <a:endParaRPr sz="2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7"/>
          <p:cNvPicPr preferRelativeResize="0"/>
          <p:nvPr/>
        </p:nvPicPr>
        <p:blipFill rotWithShape="1">
          <a:blip r:embed="rId3">
            <a:alphaModFix/>
          </a:blip>
          <a:srcRect b="0" l="0" r="7203" t="0"/>
          <a:stretch/>
        </p:blipFill>
        <p:spPr>
          <a:xfrm>
            <a:off x="1363636" y="922820"/>
            <a:ext cx="6571596" cy="48902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" name="Google Shape;105;p7"/>
          <p:cNvGrpSpPr/>
          <p:nvPr/>
        </p:nvGrpSpPr>
        <p:grpSpPr>
          <a:xfrm>
            <a:off x="4793542" y="5089789"/>
            <a:ext cx="3001428" cy="1344073"/>
            <a:chOff x="3166681" y="5285243"/>
            <a:chExt cx="2835325" cy="1194187"/>
          </a:xfrm>
        </p:grpSpPr>
        <p:sp>
          <p:nvSpPr>
            <p:cNvPr id="106" name="Google Shape;106;p7"/>
            <p:cNvSpPr/>
            <p:nvPr/>
          </p:nvSpPr>
          <p:spPr>
            <a:xfrm>
              <a:off x="3166681" y="5285243"/>
              <a:ext cx="2835325" cy="1194187"/>
            </a:xfrm>
            <a:prstGeom prst="cloudCallout">
              <a:avLst>
                <a:gd fmla="val 53145" name="adj1"/>
                <a:gd fmla="val 51099" name="adj2"/>
              </a:avLst>
            </a:prstGeom>
            <a:solidFill>
              <a:srgbClr val="B6DBD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7"/>
            <p:cNvSpPr txBox="1"/>
            <p:nvPr/>
          </p:nvSpPr>
          <p:spPr>
            <a:xfrm>
              <a:off x="3417025" y="5557766"/>
              <a:ext cx="2370840" cy="5469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Are the children following the rules?</a:t>
              </a:r>
              <a:endParaRPr sz="2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8" name="Google Shape;10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4067" y="3276608"/>
            <a:ext cx="2061343" cy="22210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" name="Google Shape;109;p7"/>
          <p:cNvGrpSpPr/>
          <p:nvPr/>
        </p:nvGrpSpPr>
        <p:grpSpPr>
          <a:xfrm>
            <a:off x="1552360" y="5089788"/>
            <a:ext cx="3001428" cy="1344073"/>
            <a:chOff x="3166681" y="5285243"/>
            <a:chExt cx="2835325" cy="1194187"/>
          </a:xfrm>
        </p:grpSpPr>
        <p:sp>
          <p:nvSpPr>
            <p:cNvPr id="110" name="Google Shape;110;p7"/>
            <p:cNvSpPr/>
            <p:nvPr/>
          </p:nvSpPr>
          <p:spPr>
            <a:xfrm>
              <a:off x="3166681" y="5285243"/>
              <a:ext cx="2835325" cy="1194187"/>
            </a:xfrm>
            <a:prstGeom prst="cloudCallout">
              <a:avLst>
                <a:gd fmla="val -59660" name="adj1"/>
                <a:gd fmla="val 47423" name="adj2"/>
              </a:avLst>
            </a:prstGeom>
            <a:solidFill>
              <a:srgbClr val="B6DBD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7"/>
            <p:cNvSpPr txBox="1"/>
            <p:nvPr/>
          </p:nvSpPr>
          <p:spPr>
            <a:xfrm>
              <a:off x="3417025" y="5581314"/>
              <a:ext cx="2370840" cy="5469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Why are the children feeding the monkeys?</a:t>
              </a:r>
              <a:endParaRPr sz="2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"/>
          <p:cNvSpPr txBox="1"/>
          <p:nvPr>
            <p:ph type="ctrTitle"/>
          </p:nvPr>
        </p:nvSpPr>
        <p:spPr>
          <a:xfrm>
            <a:off x="2431050" y="2973675"/>
            <a:ext cx="4284000" cy="104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Let’s read the story!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8"/>
          <p:cNvSpPr txBox="1"/>
          <p:nvPr/>
        </p:nvSpPr>
        <p:spPr>
          <a:xfrm>
            <a:off x="2895600" y="1436718"/>
            <a:ext cx="3259015" cy="49244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First reading</a:t>
            </a:r>
            <a:endParaRPr b="1" sz="3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0413" y="1595336"/>
            <a:ext cx="9176660" cy="3413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earson">
  <a:themeElements>
    <a:clrScheme name="Pearson">
      <a:dk1>
        <a:srgbClr val="007FA3"/>
      </a:dk1>
      <a:lt1>
        <a:srgbClr val="FFFFFF"/>
      </a:lt1>
      <a:dk2>
        <a:srgbClr val="003057"/>
      </a:dk2>
      <a:lt2>
        <a:srgbClr val="000000"/>
      </a:lt2>
      <a:accent1>
        <a:srgbClr val="007FA3"/>
      </a:accent1>
      <a:accent2>
        <a:srgbClr val="008638"/>
      </a:accent2>
      <a:accent3>
        <a:srgbClr val="D2DB0E"/>
      </a:accent3>
      <a:accent4>
        <a:srgbClr val="505759"/>
      </a:accent4>
      <a:accent5>
        <a:srgbClr val="005A70"/>
      </a:accent5>
      <a:accent6>
        <a:srgbClr val="D4EAE4"/>
      </a:accent6>
      <a:hlink>
        <a:srgbClr val="007FA3"/>
      </a:hlink>
      <a:folHlink>
        <a:srgbClr val="007FA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2015-06-15T13:50:26Z</dcterms:created>
  <dc:creator>Coulthard, Sue</dc:creator>
</cp:coreProperties>
</file>