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9144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000000"/>
          </p15:clr>
        </p15:guide>
        <p15:guide id="4" pos="2144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40" roundtripDataSignature="AMtx7mivbUzgdHRHjVAlten3tdoGl0Ql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1463F6-3636-4D0B-BA2E-757A59006FC2}">
  <a:tblStyle styleId="{671463F6-3636-4D0B-BA2E-757A59006FC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F8E6"/>
          </a:solidFill>
        </a:fill>
      </a:tcStyle>
    </a:wholeTbl>
    <a:band1H>
      <a:tcTxStyle/>
      <a:tcStyle>
        <a:fill>
          <a:solidFill>
            <a:srgbClr val="EEF1CA"/>
          </a:solidFill>
        </a:fill>
      </a:tcStyle>
    </a:band1H>
    <a:band2H>
      <a:tcTxStyle/>
    </a:band2H>
    <a:band1V>
      <a:tcTxStyle/>
      <a:tcStyle>
        <a:fill>
          <a:solidFill>
            <a:srgbClr val="EEF1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C9DEDC88-1032-490A-A34C-132F9A45201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CF0"/>
          </a:solidFill>
        </a:fill>
      </a:tcStyle>
    </a:wholeTbl>
    <a:band1H>
      <a:tcTxStyle/>
      <a:tcStyle>
        <a:fill>
          <a:solidFill>
            <a:srgbClr val="CAD7E0"/>
          </a:solidFill>
        </a:fill>
      </a:tcStyle>
    </a:band1H>
    <a:band2H>
      <a:tcTxStyle/>
    </a:band2H>
    <a:band1V>
      <a:tcTxStyle/>
      <a:tcStyle>
        <a:fill>
          <a:solidFill>
            <a:srgbClr val="CAD7E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5759"/>
        <p:guide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  <p:guide pos="3131" orient="horz"/>
        <p:guide pos="214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day, Mike goes to work at the fire station. The alarm rings.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animation]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Mime the alarm ringing.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you know what that means? 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means there is a fire! Now the firemen are getting ready for work.– eliciting information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Where’s the fire? (At Sunny Building.)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firemen going there? (Yes.) What will the firemen do at Sunny Building? (e.g. put out the fire, save people.)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locating specific information / verifying / predicting </a:t>
            </a:r>
            <a:endParaRPr/>
          </a:p>
        </p:txBody>
      </p:sp>
      <p:sp>
        <p:nvSpPr>
          <p:cNvPr id="122" name="Google Shape;122;p10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firemen are at Sunny Building.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helping the people inside the building.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zoom in on the people]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How do the people feel? (Afraid.) Why are they afraid? (There is a fire.)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the firemen help them?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inferring / locating specific information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Look. There is a nurse with the firemen. He is helping the people too.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draw an arrow pointing towards the nurse]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circle the woman] 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Look at this woman.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she OK? (No.)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 is hurt – because of the fire.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at her wounds. Then touch your own face and mime a pained expression. [Click to show the question]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the nurse help her?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underline the answer] 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A nurse helps people who are sick or hurt. – observing / locating specific information</a:t>
            </a:r>
            <a:endParaRPr/>
          </a:p>
        </p:txBody>
      </p:sp>
      <p:sp>
        <p:nvSpPr>
          <p:cNvPr id="152" name="Google Shape;152;p12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firemen help the people get out of the building.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fireman says there is no one else inside. But Mike hears a noise.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does he hear? (Help!)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</a:t>
            </a:r>
            <a:r>
              <a:rPr i="0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animation and the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someone else inside the building? (Yes.) Can the person get out? (No.) Is that why the person says ‘Help’? (Yes.)– locating specific information / inferring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will Mike do? Will he save the person inside? (Yes. / No.)– predicting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second picture]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Mike goes inside the building and saves a little boy!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Mike brave? (Yes.) – inferring</a:t>
            </a:r>
            <a:endParaRPr/>
          </a:p>
        </p:txBody>
      </p:sp>
      <p:sp>
        <p:nvSpPr>
          <p:cNvPr id="166" name="Google Shape;166;p13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Look. Mike is on TV! Cindy and her mother are at home. They see him on TV.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questions]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How do Cindy and her mother feel? (Happy.) Why are they happy? (Mike is brave. / They see Mike saving a little boy.) – inferring </a:t>
            </a:r>
            <a:endParaRPr/>
          </a:p>
        </p:txBody>
      </p:sp>
      <p:sp>
        <p:nvSpPr>
          <p:cNvPr id="178" name="Google Shape;178;p14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post-reading question aloud. Point at the highlighted words to elicit the answer.  [Click to show the answer]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inferring unknown words</a:t>
            </a:r>
            <a:endParaRPr i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 pupils to complete Part D individually in their books. The activity can be completed in class or for homework.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locating specific information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7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into groups and assign each group a character. Ask each group to read their part aloud.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children’s parents are at school to talk about their jobs! Let’s see what their jobs are.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Cindy’s father is a … (Fireman.)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he help others? (Yes.) He saves people.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speech bubble]</a:t>
            </a:r>
            <a:endParaRPr/>
          </a:p>
        </p:txBody>
      </p:sp>
      <p:sp>
        <p:nvSpPr>
          <p:cNvPr id="231" name="Google Shape;231;p20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Peter’s father is a … (Waiter.)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he help people?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waiter serves food to people.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show the speech bubble]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Peter’s mother]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Peter’s mother is a ... (Nurse.)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 does a nurse help? (Sick people.)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speech bubble]</a:t>
            </a:r>
            <a:endParaRPr/>
          </a:p>
        </p:txBody>
      </p:sp>
      <p:sp>
        <p:nvSpPr>
          <p:cNvPr id="242" name="Google Shape;242;p21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Sally’s father is a … (Cook.)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he help people?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A cook cooks food for people.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show the speech bubble]</a:t>
            </a:r>
            <a:endParaRPr/>
          </a:p>
        </p:txBody>
      </p:sp>
      <p:sp>
        <p:nvSpPr>
          <p:cNvPr id="259" name="Google Shape;259;p22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Tom’s mother is a … (Doctor.)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she help people?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That’s right. A doctor helps sick people.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[Click to show the speech bubble]</a:t>
            </a:r>
            <a:endParaRPr/>
          </a:p>
        </p:txBody>
      </p:sp>
      <p:sp>
        <p:nvSpPr>
          <p:cNvPr id="270" name="Google Shape;270;p23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Mary’s father is a … (Policeman.)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How does he help people? He catches … (Bad people.)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speech bubble]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Mary’s mother]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Mary’s mother is a … (Housewife.)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Does she help people?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housewife looks after her family. She helps her family.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speech bubble]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Peter, Sally, Tom and Mary’s parents aren’t firemen. They have other jobs.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they help people? (Yes.)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don’t have to be a fireman to help people. You can help people in other jobs!</a:t>
            </a:r>
            <a:endParaRPr/>
          </a:p>
        </p:txBody>
      </p:sp>
      <p:sp>
        <p:nvSpPr>
          <p:cNvPr id="281" name="Google Shape;281;p24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sets of cutouts of the characters as shown on slide 25.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pupils into groups of four to five. Distribute to each group a set of cutouts. When you read aloud the job descriptions listed below, each group has to hold up the matching character. Award the groups a point for each correct answer. The group with the most points wins the game.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1. I catch bad people.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2. I help sick people.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3. I cook food for people.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4. I put out fires.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5. I serve food to people.</a:t>
            </a:r>
            <a:endParaRPr/>
          </a:p>
        </p:txBody>
      </p:sp>
      <p:sp>
        <p:nvSpPr>
          <p:cNvPr id="297" name="Google Shape;297;p2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are going to read a story about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Cindy’s father, Mike. Look at this picture. This is Cindy and this is her father, Mike.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going to find out what Mike does in his job.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questions] 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Mike’s job? Can you guess?– guessing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look at some clues!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each clue] Read the clues aloud,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save people. / I work in a fire station. / I put out fires. 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question] Ask pupils if they know what Mike’s job is now.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read the story and find out more about Mike’s job.</a:t>
            </a:r>
            <a:endParaRPr/>
          </a:p>
        </p:txBody>
      </p:sp>
      <p:sp>
        <p:nvSpPr>
          <p:cNvPr id="84" name="Google Shape;84;p6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Cindy is asking her father, Mike, about his job.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he say?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pupils to complete the sentence. 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I’m a … (Fireman.)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Say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right. He says, ‘I'm a </a:t>
            </a:r>
            <a:r>
              <a:rPr i="1" lang="en-GB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fireman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.’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[Click to show the answer] </a:t>
            </a:r>
            <a:endParaRPr/>
          </a:p>
        </p:txBody>
      </p:sp>
      <p:sp>
        <p:nvSpPr>
          <p:cNvPr id="109" name="Google Shape;109;p8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920750" y="746125"/>
            <a:ext cx="496570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1116413" y="4721186"/>
            <a:ext cx="4574375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Mike work? (In a fire station.)</a:t>
            </a: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locating specific information</a:t>
            </a:r>
            <a:endParaRPr/>
          </a:p>
        </p:txBody>
      </p:sp>
      <p:sp>
        <p:nvSpPr>
          <p:cNvPr id="116" name="Google Shape;116;p9:notes"/>
          <p:cNvSpPr txBox="1"/>
          <p:nvPr>
            <p:ph idx="12" type="sldNum"/>
          </p:nvPr>
        </p:nvSpPr>
        <p:spPr>
          <a:xfrm>
            <a:off x="5978262" y="9442371"/>
            <a:ext cx="828938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6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/>
          </a:p>
        </p:txBody>
      </p:sp>
      <p:pic>
        <p:nvPicPr>
          <p:cNvPr id="37" name="Google Shape;3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930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8"/>
          <p:cNvSpPr txBox="1"/>
          <p:nvPr/>
        </p:nvSpPr>
        <p:spPr>
          <a:xfrm>
            <a:off x="71438" y="442913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heading">
  <p:cSld name="Title and Subheading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 txBox="1"/>
          <p:nvPr/>
        </p:nvSpPr>
        <p:spPr>
          <a:xfrm>
            <a:off x="71438" y="442913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/>
          <p:nvPr/>
        </p:nvSpPr>
        <p:spPr>
          <a:xfrm>
            <a:off x="1971675" y="784223"/>
            <a:ext cx="5210175" cy="5422209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0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/>
          <p:nvPr/>
        </p:nvSpPr>
        <p:spPr>
          <a:xfrm>
            <a:off x="71438" y="442913"/>
            <a:ext cx="32993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">
  <p:cSld name="Numbere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/>
          <p:nvPr/>
        </p:nvSpPr>
        <p:spPr>
          <a:xfrm>
            <a:off x="71438" y="442913"/>
            <a:ext cx="2292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/>
          </a:p>
        </p:txBody>
      </p:sp>
      <p:pic>
        <p:nvPicPr>
          <p:cNvPr id="28" name="Google Shape;2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/>
          </a:p>
        </p:txBody>
      </p:sp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/>
          <p:nvPr/>
        </p:nvSpPr>
        <p:spPr>
          <a:xfrm>
            <a:off x="71438" y="44291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/>
          </a:p>
        </p:txBody>
      </p:sp>
      <p:pic>
        <p:nvPicPr>
          <p:cNvPr id="34" name="Google Shape;3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6"/>
          <p:cNvSpPr txBox="1"/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6"/>
          <p:cNvSpPr txBox="1"/>
          <p:nvPr>
            <p:ph idx="1" type="body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410" y="6376789"/>
            <a:ext cx="918000" cy="2799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4.png"/><Relationship Id="rId5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Relationship Id="rId5" Type="http://schemas.openxmlformats.org/officeDocument/2006/relationships/image" Target="../media/image5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9.png"/><Relationship Id="rId4" Type="http://schemas.openxmlformats.org/officeDocument/2006/relationships/image" Target="../media/image59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0.png"/><Relationship Id="rId4" Type="http://schemas.openxmlformats.org/officeDocument/2006/relationships/image" Target="../media/image57.png"/><Relationship Id="rId5" Type="http://schemas.openxmlformats.org/officeDocument/2006/relationships/image" Target="../media/image61.png"/><Relationship Id="rId6" Type="http://schemas.openxmlformats.org/officeDocument/2006/relationships/image" Target="../media/image55.png"/><Relationship Id="rId7" Type="http://schemas.openxmlformats.org/officeDocument/2006/relationships/image" Target="../media/image6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9.png"/><Relationship Id="rId4" Type="http://schemas.openxmlformats.org/officeDocument/2006/relationships/image" Target="../media/image59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0.png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9.png"/><Relationship Id="rId4" Type="http://schemas.openxmlformats.org/officeDocument/2006/relationships/image" Target="../media/image59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8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61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image" Target="../media/image57.png"/><Relationship Id="rId5" Type="http://schemas.openxmlformats.org/officeDocument/2006/relationships/image" Target="../media/image66.png"/><Relationship Id="rId6" Type="http://schemas.openxmlformats.org/officeDocument/2006/relationships/image" Target="../media/image65.png"/><Relationship Id="rId7" Type="http://schemas.openxmlformats.org/officeDocument/2006/relationships/image" Target="../media/image63.png"/><Relationship Id="rId8" Type="http://schemas.openxmlformats.org/officeDocument/2006/relationships/image" Target="../media/image6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9.png"/><Relationship Id="rId4" Type="http://schemas.openxmlformats.org/officeDocument/2006/relationships/image" Target="../media/image59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62.png"/><Relationship Id="rId7" Type="http://schemas.openxmlformats.org/officeDocument/2006/relationships/image" Target="../media/image6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9.png"/><Relationship Id="rId4" Type="http://schemas.openxmlformats.org/officeDocument/2006/relationships/image" Target="../media/image59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0.png"/><Relationship Id="rId4" Type="http://schemas.openxmlformats.org/officeDocument/2006/relationships/image" Target="../media/image57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5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1304630" y="3107875"/>
            <a:ext cx="66897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Reading Courseware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Chapter 4 People at work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Learn to Read</a:t>
            </a:r>
            <a:endParaRPr b="1" i="0" sz="3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659" y="0"/>
            <a:ext cx="4270194" cy="292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1726" y="5508205"/>
            <a:ext cx="1486926" cy="1361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1990" l="1874" r="0" t="0"/>
          <a:stretch/>
        </p:blipFill>
        <p:spPr>
          <a:xfrm>
            <a:off x="1248032" y="956830"/>
            <a:ext cx="5177466" cy="54439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0"/>
          <p:cNvCxnSpPr/>
          <p:nvPr/>
        </p:nvCxnSpPr>
        <p:spPr>
          <a:xfrm>
            <a:off x="3007895" y="6283855"/>
            <a:ext cx="2271582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4186" y="2101553"/>
            <a:ext cx="1784394" cy="1632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0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28" name="Google Shape;128;p10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3398923" y="5745608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Where’s the fire?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12248" l="0" r="0" t="14010"/>
          <a:stretch/>
        </p:blipFill>
        <p:spPr>
          <a:xfrm>
            <a:off x="1299288" y="1069141"/>
            <a:ext cx="6519658" cy="523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088" y="1069141"/>
            <a:ext cx="5024191" cy="168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9119" y="2225148"/>
            <a:ext cx="1960172" cy="93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/>
          <p:nvPr/>
        </p:nvSpPr>
        <p:spPr>
          <a:xfrm>
            <a:off x="3763481" y="3104209"/>
            <a:ext cx="1349347" cy="1163048"/>
          </a:xfrm>
          <a:prstGeom prst="ellipse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1"/>
          <p:cNvGrpSpPr/>
          <p:nvPr/>
        </p:nvGrpSpPr>
        <p:grpSpPr>
          <a:xfrm>
            <a:off x="4275438" y="2932147"/>
            <a:ext cx="3554292" cy="2529327"/>
            <a:chOff x="4552092" y="2880621"/>
            <a:chExt cx="3554292" cy="2529327"/>
          </a:xfrm>
        </p:grpSpPr>
        <p:grpSp>
          <p:nvGrpSpPr>
            <p:cNvPr id="140" name="Google Shape;140;p11"/>
            <p:cNvGrpSpPr/>
            <p:nvPr/>
          </p:nvGrpSpPr>
          <p:grpSpPr>
            <a:xfrm>
              <a:off x="5720233" y="2880621"/>
              <a:ext cx="2386151" cy="2529327"/>
              <a:chOff x="5860910" y="3015825"/>
              <a:chExt cx="2386151" cy="2529327"/>
            </a:xfrm>
          </p:grpSpPr>
          <p:pic>
            <p:nvPicPr>
              <p:cNvPr id="141" name="Google Shape;141;p1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860910" y="3015825"/>
                <a:ext cx="2375367" cy="2529327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142" name="Google Shape;142;p11"/>
              <p:cNvSpPr/>
              <p:nvPr/>
            </p:nvSpPr>
            <p:spPr>
              <a:xfrm>
                <a:off x="5871694" y="3114707"/>
                <a:ext cx="2375367" cy="2299457"/>
              </a:xfrm>
              <a:prstGeom prst="ellipse">
                <a:avLst/>
              </a:prstGeom>
              <a:noFill/>
              <a:ln cap="flat" cmpd="sng" w="412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3" name="Google Shape;143;p11"/>
            <p:cNvCxnSpPr>
              <a:stCxn id="138" idx="0"/>
            </p:cNvCxnSpPr>
            <p:nvPr/>
          </p:nvCxnSpPr>
          <p:spPr>
            <a:xfrm flipH="1" rot="10800000">
              <a:off x="4714808" y="2979483"/>
              <a:ext cx="2203800" cy="73200"/>
            </a:xfrm>
            <a:prstGeom prst="straightConnector1">
              <a:avLst/>
            </a:prstGeom>
            <a:noFill/>
            <a:ln cap="flat" cmpd="sng" w="412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11"/>
            <p:cNvCxnSpPr/>
            <p:nvPr/>
          </p:nvCxnSpPr>
          <p:spPr>
            <a:xfrm>
              <a:off x="4552092" y="4215731"/>
              <a:ext cx="1827044" cy="897867"/>
            </a:xfrm>
            <a:prstGeom prst="straightConnector1">
              <a:avLst/>
            </a:prstGeom>
            <a:noFill/>
            <a:ln cap="flat" cmpd="sng" w="412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45" name="Google Shape;145;p11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46" name="Google Shape;146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1"/>
            <p:cNvSpPr txBox="1"/>
            <p:nvPr/>
          </p:nvSpPr>
          <p:spPr>
            <a:xfrm>
              <a:off x="3473856" y="5605081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Can the firemen help them?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8" name="Google Shape;148;p11"/>
          <p:cNvCxnSpPr/>
          <p:nvPr/>
        </p:nvCxnSpPr>
        <p:spPr>
          <a:xfrm>
            <a:off x="3763481" y="1639666"/>
            <a:ext cx="2637319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0" t="12718"/>
          <a:stretch/>
        </p:blipFill>
        <p:spPr>
          <a:xfrm>
            <a:off x="248504" y="0"/>
            <a:ext cx="7594271" cy="61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6630" y="4483552"/>
            <a:ext cx="4299480" cy="140116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/>
          <p:nvPr/>
        </p:nvSpPr>
        <p:spPr>
          <a:xfrm>
            <a:off x="5517359" y="1279908"/>
            <a:ext cx="359546" cy="65975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5327475" y="3268980"/>
            <a:ext cx="1701478" cy="2293376"/>
          </a:xfrm>
          <a:prstGeom prst="ellipse">
            <a:avLst/>
          </a:prstGeom>
          <a:noFill/>
          <a:ln cap="flat" cmpd="sng" w="412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2881124" y="5070741"/>
            <a:ext cx="856115" cy="309999"/>
          </a:xfrm>
          <a:prstGeom prst="rect">
            <a:avLst/>
          </a:prstGeom>
          <a:solidFill>
            <a:srgbClr val="FFFF00">
              <a:alpha val="49803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12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60" name="Google Shape;160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2"/>
            <p:cNvSpPr txBox="1"/>
            <p:nvPr/>
          </p:nvSpPr>
          <p:spPr>
            <a:xfrm>
              <a:off x="3417025" y="5652376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Can the nurse help her?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2" name="Google Shape;162;p12"/>
          <p:cNvCxnSpPr/>
          <p:nvPr/>
        </p:nvCxnSpPr>
        <p:spPr>
          <a:xfrm>
            <a:off x="1504571" y="5736954"/>
            <a:ext cx="2423160" cy="0"/>
          </a:xfrm>
          <a:prstGeom prst="straightConnector1">
            <a:avLst/>
          </a:prstGeom>
          <a:noFill/>
          <a:ln cap="flat" cmpd="sng" w="50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 b="2575" l="3979" r="0" t="0"/>
          <a:stretch/>
        </p:blipFill>
        <p:spPr>
          <a:xfrm>
            <a:off x="185336" y="927563"/>
            <a:ext cx="4763065" cy="538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0056" y="3357703"/>
            <a:ext cx="1728426" cy="162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5">
            <a:alphaModFix/>
          </a:blip>
          <a:srcRect b="0" l="2939" r="0" t="0"/>
          <a:stretch/>
        </p:blipFill>
        <p:spPr>
          <a:xfrm>
            <a:off x="5497322" y="2298971"/>
            <a:ext cx="3469391" cy="211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/>
          <p:nvPr/>
        </p:nvSpPr>
        <p:spPr>
          <a:xfrm>
            <a:off x="4670839" y="2952211"/>
            <a:ext cx="784664" cy="810983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13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73" name="Google Shape;173;p13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3463718" y="5638596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Is someone inside the building?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015" y="909871"/>
            <a:ext cx="5162467" cy="55031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4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182" name="Google Shape;182;p14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3417025" y="5509846"/>
              <a:ext cx="2370840" cy="820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How do Cindy and her mother feel? Why?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9536" y="4156452"/>
            <a:ext cx="2164923" cy="21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/>
        </p:nvSpPr>
        <p:spPr>
          <a:xfrm>
            <a:off x="5204326" y="6184661"/>
            <a:ext cx="19129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police </a:t>
            </a: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station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4">
            <a:alphaModFix/>
          </a:blip>
          <a:srcRect b="0" l="0" r="5195" t="0"/>
          <a:stretch/>
        </p:blipFill>
        <p:spPr>
          <a:xfrm>
            <a:off x="-1" y="996610"/>
            <a:ext cx="8995719" cy="906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/>
          <p:nvPr/>
        </p:nvSpPr>
        <p:spPr>
          <a:xfrm>
            <a:off x="2307185" y="3623410"/>
            <a:ext cx="1293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fire</a:t>
            </a: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men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5215901" y="3623410"/>
            <a:ext cx="1842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fire</a:t>
            </a: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station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178276" y="6185726"/>
            <a:ext cx="1607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police</a:t>
            </a: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men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5132740" y="6185726"/>
            <a:ext cx="204356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8888" y="1783974"/>
            <a:ext cx="1405895" cy="189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4604" y="4300006"/>
            <a:ext cx="1512184" cy="1886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5"/>
          <p:cNvGrpSpPr/>
          <p:nvPr/>
        </p:nvGrpSpPr>
        <p:grpSpPr>
          <a:xfrm>
            <a:off x="4977863" y="1825616"/>
            <a:ext cx="2272332" cy="1802045"/>
            <a:chOff x="4898774" y="184025"/>
            <a:chExt cx="3375329" cy="3135936"/>
          </a:xfrm>
        </p:grpSpPr>
        <p:pic>
          <p:nvPicPr>
            <p:cNvPr id="199" name="Google Shape;199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98774" y="184025"/>
              <a:ext cx="3375329" cy="2821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97480" y="1640010"/>
              <a:ext cx="2284629" cy="1679951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32" y="1772167"/>
            <a:ext cx="8763602" cy="310875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7"/>
          <p:cNvSpPr txBox="1"/>
          <p:nvPr/>
        </p:nvSpPr>
        <p:spPr>
          <a:xfrm>
            <a:off x="5939126" y="3166594"/>
            <a:ext cx="154459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fireman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5749049" y="3636393"/>
            <a:ext cx="18319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fire station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5680953" y="4086736"/>
            <a:ext cx="18319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fires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7976912" y="6229349"/>
            <a:ext cx="838367" cy="371475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 sz="1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do some more activities!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234406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340264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007BA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Readers’ theatre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nsu\AppData\Local\Microsoft\Windows\Temporary Internet Files\Content.IE5\FOY222S2\6833123861_50d8295b1b_b[1].jpg" id="233" name="Google Shape;233;p20"/>
          <p:cNvPicPr preferRelativeResize="0"/>
          <p:nvPr/>
        </p:nvPicPr>
        <p:blipFill rotWithShape="1">
          <a:blip r:embed="rId3">
            <a:alphaModFix/>
          </a:blip>
          <a:srcRect b="9646" l="8319" r="10596" t="0"/>
          <a:stretch/>
        </p:blipFill>
        <p:spPr>
          <a:xfrm>
            <a:off x="796824" y="1058779"/>
            <a:ext cx="7414381" cy="481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2869097" y="3003749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fireman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549" y="2367643"/>
            <a:ext cx="3957557" cy="350252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/>
          <p:nvPr/>
        </p:nvSpPr>
        <p:spPr>
          <a:xfrm>
            <a:off x="3242566" y="1286175"/>
            <a:ext cx="3101546" cy="766119"/>
          </a:xfrm>
          <a:prstGeom prst="wedgeRoundRectCallout">
            <a:avLst>
              <a:gd fmla="val 46089" name="adj1"/>
              <a:gd fmla="val 157622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save people.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811" y="3695915"/>
            <a:ext cx="1872868" cy="198959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760728" y="5792510"/>
            <a:ext cx="1380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Cindy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Google Shape;57;p2"/>
          <p:cNvGraphicFramePr/>
          <p:nvPr/>
        </p:nvGraphicFramePr>
        <p:xfrm>
          <a:off x="423513" y="1300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{671463F6-3636-4D0B-BA2E-757A59006FC2}</a:tableStyleId>
              </a:tblPr>
              <a:tblGrid>
                <a:gridCol w="2772075"/>
                <a:gridCol w="2772075"/>
                <a:gridCol w="2772075"/>
              </a:tblGrid>
              <a:tr h="49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  <a:r>
                        <a:rPr baseline="3000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Century Knowledge and Skills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Values and Attitudes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Describing jobs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Civic literacy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Helping others at work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4655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Skills</a:t>
                      </a:r>
                      <a:endParaRPr b="1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  <a:tc hMerge="1"/>
                <a:tc hMerge="1"/>
              </a:tr>
              <a:tr h="465575">
                <a:tc grid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guesses/predictions about the text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5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Locating specific information in response to questions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5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Inferring meaning/unknown words from contextual/pictorial cues or base words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5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observations from pictures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5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Giving personal responses to the text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5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nsu\AppData\Local\Microsoft\Windows\Temporary Internet Files\Content.IE5\FOY222S2\6833123861_50d8295b1b_b[1].jpg" id="244" name="Google Shape;244;p21"/>
          <p:cNvPicPr preferRelativeResize="0"/>
          <p:nvPr/>
        </p:nvPicPr>
        <p:blipFill rotWithShape="1">
          <a:blip r:embed="rId3">
            <a:alphaModFix/>
          </a:blip>
          <a:srcRect b="9646" l="8319" r="10596" t="0"/>
          <a:stretch/>
        </p:blipFill>
        <p:spPr>
          <a:xfrm>
            <a:off x="796824" y="1058779"/>
            <a:ext cx="7414381" cy="481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1063952" y="2395915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waiter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0850" y="2446666"/>
            <a:ext cx="3796858" cy="350252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/>
          <p:nvPr/>
        </p:nvSpPr>
        <p:spPr>
          <a:xfrm>
            <a:off x="3031559" y="1235170"/>
            <a:ext cx="4481685" cy="766119"/>
          </a:xfrm>
          <a:prstGeom prst="wedgeRoundRectCallout">
            <a:avLst>
              <a:gd fmla="val 18386" name="adj1"/>
              <a:gd fmla="val 113091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serve food to people.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692932" y="3631206"/>
            <a:ext cx="1914453" cy="2355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/>
          <p:nvPr/>
        </p:nvSpPr>
        <p:spPr>
          <a:xfrm>
            <a:off x="2357609" y="4771081"/>
            <a:ext cx="3768321" cy="886098"/>
          </a:xfrm>
          <a:prstGeom prst="wedgeRoundRectCallout">
            <a:avLst>
              <a:gd fmla="val 63723" name="adj1"/>
              <a:gd fmla="val -13934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help sick people.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1017513" y="3134579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nurse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073" y="4106896"/>
            <a:ext cx="1768044" cy="171191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/>
          <p:nvPr/>
        </p:nvSpPr>
        <p:spPr>
          <a:xfrm>
            <a:off x="684505" y="5802242"/>
            <a:ext cx="1380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Peter</a:t>
            </a:r>
            <a:endParaRPr/>
          </a:p>
        </p:txBody>
      </p:sp>
      <p:grpSp>
        <p:nvGrpSpPr>
          <p:cNvPr id="253" name="Google Shape;253;p21"/>
          <p:cNvGrpSpPr/>
          <p:nvPr/>
        </p:nvGrpSpPr>
        <p:grpSpPr>
          <a:xfrm>
            <a:off x="7423499" y="1618230"/>
            <a:ext cx="1575412" cy="1446082"/>
            <a:chOff x="7423499" y="1618230"/>
            <a:chExt cx="1575412" cy="1446082"/>
          </a:xfrm>
        </p:grpSpPr>
        <p:sp>
          <p:nvSpPr>
            <p:cNvPr id="254" name="Google Shape;254;p21"/>
            <p:cNvSpPr/>
            <p:nvPr/>
          </p:nvSpPr>
          <p:spPr>
            <a:xfrm>
              <a:off x="7423499" y="1618230"/>
              <a:ext cx="1575412" cy="1446082"/>
            </a:xfrm>
            <a:prstGeom prst="cloudCallout">
              <a:avLst>
                <a:gd fmla="val -8945" name="adj1"/>
                <a:gd fmla="val 85688" name="adj2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Google Shape;255;p21"/>
            <p:cNvPicPr preferRelativeResize="0"/>
            <p:nvPr/>
          </p:nvPicPr>
          <p:blipFill rotWithShape="1">
            <a:blip r:embed="rId7">
              <a:alphaModFix/>
            </a:blip>
            <a:srcRect b="10531" l="68068" r="11755" t="59231"/>
            <a:stretch/>
          </p:blipFill>
          <p:spPr>
            <a:xfrm rot="302613">
              <a:off x="7791902" y="1664974"/>
              <a:ext cx="861004" cy="11961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nsu\AppData\Local\Microsoft\Windows\Temporary Internet Files\Content.IE5\FOY222S2\6833123861_50d8295b1b_b[1].jpg" id="261" name="Google Shape;261;p22"/>
          <p:cNvPicPr preferRelativeResize="0"/>
          <p:nvPr/>
        </p:nvPicPr>
        <p:blipFill rotWithShape="1">
          <a:blip r:embed="rId3">
            <a:alphaModFix/>
          </a:blip>
          <a:srcRect b="9646" l="8319" r="10596" t="0"/>
          <a:stretch/>
        </p:blipFill>
        <p:spPr>
          <a:xfrm>
            <a:off x="796824" y="1058779"/>
            <a:ext cx="7414381" cy="481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2"/>
          <p:cNvSpPr txBox="1"/>
          <p:nvPr/>
        </p:nvSpPr>
        <p:spPr>
          <a:xfrm>
            <a:off x="2692883" y="3003749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cook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2"/>
          <p:cNvSpPr/>
          <p:nvPr/>
        </p:nvSpPr>
        <p:spPr>
          <a:xfrm>
            <a:off x="2210676" y="1645155"/>
            <a:ext cx="4311852" cy="766119"/>
          </a:xfrm>
          <a:prstGeom prst="wedgeRoundRectCallout">
            <a:avLst>
              <a:gd fmla="val 40148" name="adj1"/>
              <a:gd fmla="val 135246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cook food for people.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272513" y="3145930"/>
            <a:ext cx="1948206" cy="2627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/>
        </p:nvSpPr>
        <p:spPr>
          <a:xfrm>
            <a:off x="830424" y="5773054"/>
            <a:ext cx="1380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Sally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621" y="3865505"/>
            <a:ext cx="1710214" cy="196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nsu\AppData\Local\Microsoft\Windows\Temporary Internet Files\Content.IE5\FOY222S2\6833123861_50d8295b1b_b[1].jpg" id="272" name="Google Shape;272;p23"/>
          <p:cNvPicPr preferRelativeResize="0"/>
          <p:nvPr/>
        </p:nvPicPr>
        <p:blipFill rotWithShape="1">
          <a:blip r:embed="rId3">
            <a:alphaModFix/>
          </a:blip>
          <a:srcRect b="9646" l="8319" r="10596" t="0"/>
          <a:stretch/>
        </p:blipFill>
        <p:spPr>
          <a:xfrm>
            <a:off x="796824" y="1058779"/>
            <a:ext cx="7414381" cy="481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3"/>
          <p:cNvSpPr txBox="1"/>
          <p:nvPr/>
        </p:nvSpPr>
        <p:spPr>
          <a:xfrm>
            <a:off x="2830079" y="3001651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doctor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3"/>
          <p:cNvSpPr/>
          <p:nvPr/>
        </p:nvSpPr>
        <p:spPr>
          <a:xfrm>
            <a:off x="2491788" y="1557606"/>
            <a:ext cx="3744097" cy="766119"/>
          </a:xfrm>
          <a:prstGeom prst="wedgeRoundRectCallout">
            <a:avLst>
              <a:gd fmla="val 45344" name="adj1"/>
              <a:gd fmla="val 145404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help sick people.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6358958" y="2901245"/>
            <a:ext cx="1705265" cy="278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5">
            <a:alphaModFix/>
          </a:blip>
          <a:srcRect b="22532" l="0" r="0" t="0"/>
          <a:stretch/>
        </p:blipFill>
        <p:spPr>
          <a:xfrm flipH="1">
            <a:off x="482957" y="3655131"/>
            <a:ext cx="1866934" cy="20303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 txBox="1"/>
          <p:nvPr/>
        </p:nvSpPr>
        <p:spPr>
          <a:xfrm>
            <a:off x="760728" y="5763328"/>
            <a:ext cx="1380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Tom 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nsu\AppData\Local\Microsoft\Windows\Temporary Internet Files\Content.IE5\FOY222S2\6833123861_50d8295b1b_b[1].jpg" id="283" name="Google Shape;283;p24"/>
          <p:cNvPicPr preferRelativeResize="0"/>
          <p:nvPr/>
        </p:nvPicPr>
        <p:blipFill rotWithShape="1">
          <a:blip r:embed="rId3">
            <a:alphaModFix/>
          </a:blip>
          <a:srcRect b="9646" l="8319" r="10596" t="0"/>
          <a:stretch/>
        </p:blipFill>
        <p:spPr>
          <a:xfrm>
            <a:off x="796824" y="1058779"/>
            <a:ext cx="7414381" cy="481139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 txBox="1"/>
          <p:nvPr/>
        </p:nvSpPr>
        <p:spPr>
          <a:xfrm>
            <a:off x="760728" y="5742875"/>
            <a:ext cx="13802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Mary</a:t>
            </a:r>
            <a:endParaRPr sz="2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127863" y="2994579"/>
            <a:ext cx="2360678" cy="293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4"/>
          <p:cNvSpPr txBox="1"/>
          <p:nvPr/>
        </p:nvSpPr>
        <p:spPr>
          <a:xfrm>
            <a:off x="1884939" y="2314532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policeman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1872367" y="3041907"/>
            <a:ext cx="340580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housewife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4004840" y="1064827"/>
            <a:ext cx="4606725" cy="766119"/>
          </a:xfrm>
          <a:prstGeom prst="wedgeRoundRectCallout">
            <a:avLst>
              <a:gd fmla="val 24212" name="adj1"/>
              <a:gd fmla="val 160952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look after my family.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2460978" y="3907449"/>
            <a:ext cx="2819301" cy="1146465"/>
          </a:xfrm>
          <a:prstGeom prst="wedgeRoundRectCallout">
            <a:avLst>
              <a:gd fmla="val 58929" name="adj1"/>
              <a:gd fmla="val -14053" name="adj2"/>
              <a:gd fmla="val 16667" name="adj3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catch bad  people.</a:t>
            </a:r>
            <a:endParaRPr sz="3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968891" y="4028794"/>
            <a:ext cx="1172088" cy="1086416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4"/>
          <p:cNvPicPr preferRelativeResize="0"/>
          <p:nvPr/>
        </p:nvPicPr>
        <p:blipFill rotWithShape="1">
          <a:blip r:embed="rId5">
            <a:alphaModFix/>
          </a:blip>
          <a:srcRect b="5615" l="0" r="0" t="0"/>
          <a:stretch/>
        </p:blipFill>
        <p:spPr>
          <a:xfrm flipH="1">
            <a:off x="526710" y="3907449"/>
            <a:ext cx="1934268" cy="177805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/>
          <p:nvPr/>
        </p:nvSpPr>
        <p:spPr>
          <a:xfrm>
            <a:off x="6762940" y="3213193"/>
            <a:ext cx="1203940" cy="1276541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236857" y="3053196"/>
            <a:ext cx="2503368" cy="28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catch bad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catch bad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help sick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help sick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cook food for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cook food for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352001"/>
            <a:ext cx="1750040" cy="343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1934" y="2761969"/>
            <a:ext cx="1401606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8160" y="2783199"/>
            <a:ext cx="1194072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91512" y="2744969"/>
            <a:ext cx="1282992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9192" y="2721957"/>
            <a:ext cx="1614150" cy="302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oogle Shape;62;p3"/>
          <p:cNvGraphicFramePr/>
          <p:nvPr/>
        </p:nvGraphicFramePr>
        <p:xfrm>
          <a:off x="404262" y="11798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{C9DEDC88-1032-490A-A34C-132F9A452015}</a:tableStyleId>
              </a:tblPr>
              <a:tblGrid>
                <a:gridCol w="2446650"/>
                <a:gridCol w="5899800"/>
              </a:tblGrid>
              <a:tr h="372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499580"/>
                    </a:solidFill>
                  </a:tcPr>
                </a:tc>
                <a:tc hMerge="1"/>
              </a:tr>
              <a:tr h="50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Pre-reading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</a:t>
                      </a:r>
                      <a:endParaRPr sz="18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Introducing the setting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Shared 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reading</a:t>
                      </a:r>
                      <a:endParaRPr sz="18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aloud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1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Assessment for learning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Post-reading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2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Readers’ theatre</a:t>
                      </a:r>
                      <a:endParaRPr sz="18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3: Help others at work</a:t>
                      </a:r>
                      <a:b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4: Who am I?</a:t>
                      </a:r>
                      <a:br>
                        <a:rPr lang="en-GB" sz="1800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put out fires.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put out fires.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serve food to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/>
          <p:nvPr/>
        </p:nvSpPr>
        <p:spPr>
          <a:xfrm>
            <a:off x="1359250" y="1087395"/>
            <a:ext cx="6388435" cy="667264"/>
          </a:xfrm>
          <a:prstGeom prst="wedgeRoundRectCallout">
            <a:avLst>
              <a:gd fmla="val 57697" name="adj1"/>
              <a:gd fmla="val 49167" name="adj2"/>
              <a:gd fmla="val 1666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 serve food to people.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496" y="2622884"/>
            <a:ext cx="1694633" cy="29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2607" y="2617585"/>
            <a:ext cx="1240259" cy="299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8603" y="2783199"/>
            <a:ext cx="1053185" cy="28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1024" y="2744969"/>
            <a:ext cx="1063968" cy="288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1768" y="2649765"/>
            <a:ext cx="1168997" cy="302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ctrTitle"/>
          </p:nvPr>
        </p:nvSpPr>
        <p:spPr>
          <a:xfrm>
            <a:off x="2431050" y="1929160"/>
            <a:ext cx="4284000" cy="34517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Today we are going to read a story.</a:t>
            </a: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br>
              <a:rPr lang="en-GB" sz="3200">
                <a:latin typeface="Arial"/>
                <a:ea typeface="Arial"/>
                <a:cs typeface="Arial"/>
                <a:sym typeface="Arial"/>
              </a:rPr>
            </a:b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look at some pictures!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/>
          <p:nvPr/>
        </p:nvSpPr>
        <p:spPr>
          <a:xfrm>
            <a:off x="3317631" y="1436718"/>
            <a:ext cx="2540000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29327"/>
          <a:stretch/>
        </p:blipFill>
        <p:spPr>
          <a:xfrm>
            <a:off x="1582872" y="1207852"/>
            <a:ext cx="6183252" cy="48331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/>
        </p:nvSpPr>
        <p:spPr>
          <a:xfrm>
            <a:off x="2986037" y="1871081"/>
            <a:ext cx="1390735" cy="5232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Cindy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5922529" y="1397289"/>
            <a:ext cx="1206276" cy="52322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Mike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5"/>
          <p:cNvGrpSpPr/>
          <p:nvPr/>
        </p:nvGrpSpPr>
        <p:grpSpPr>
          <a:xfrm>
            <a:off x="5837472" y="5275615"/>
            <a:ext cx="3001428" cy="1344073"/>
            <a:chOff x="3166681" y="5285243"/>
            <a:chExt cx="2835325" cy="1194187"/>
          </a:xfrm>
        </p:grpSpPr>
        <p:sp>
          <p:nvSpPr>
            <p:cNvPr id="79" name="Google Shape;79;p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 txBox="1"/>
            <p:nvPr/>
          </p:nvSpPr>
          <p:spPr>
            <a:xfrm>
              <a:off x="3398923" y="5615619"/>
              <a:ext cx="2370840" cy="546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is Mike’s job? Can you guess?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191919" y="4058918"/>
            <a:ext cx="2930781" cy="2593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6"/>
          <p:cNvGrpSpPr/>
          <p:nvPr/>
        </p:nvGrpSpPr>
        <p:grpSpPr>
          <a:xfrm>
            <a:off x="2959769" y="892864"/>
            <a:ext cx="2875548" cy="2295644"/>
            <a:chOff x="4898774" y="184025"/>
            <a:chExt cx="3375329" cy="3156874"/>
          </a:xfrm>
        </p:grpSpPr>
        <p:pic>
          <p:nvPicPr>
            <p:cNvPr id="88" name="Google Shape;8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98774" y="184025"/>
              <a:ext cx="3375329" cy="2821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97481" y="1660948"/>
              <a:ext cx="2284629" cy="1679951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</p:grpSp>
      <p:pic>
        <p:nvPicPr>
          <p:cNvPr id="90" name="Google Shape;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88804" y="3828955"/>
            <a:ext cx="2318198" cy="103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9243" y="3828955"/>
            <a:ext cx="2274967" cy="101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3164" y="1180366"/>
            <a:ext cx="1360803" cy="251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6"/>
          <p:cNvGrpSpPr/>
          <p:nvPr/>
        </p:nvGrpSpPr>
        <p:grpSpPr>
          <a:xfrm>
            <a:off x="5952180" y="1174322"/>
            <a:ext cx="3123344" cy="2473573"/>
            <a:chOff x="6188757" y="1459942"/>
            <a:chExt cx="2781570" cy="2196992"/>
          </a:xfrm>
        </p:grpSpPr>
        <p:pic>
          <p:nvPicPr>
            <p:cNvPr id="94" name="Google Shape;94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>
              <a:off x="6188757" y="1459942"/>
              <a:ext cx="2490372" cy="2196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636523" y="2706391"/>
              <a:ext cx="1333804" cy="9379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6"/>
          <p:cNvGrpSpPr/>
          <p:nvPr/>
        </p:nvGrpSpPr>
        <p:grpSpPr>
          <a:xfrm>
            <a:off x="6188804" y="5177481"/>
            <a:ext cx="2650096" cy="1442207"/>
            <a:chOff x="3166681" y="5285243"/>
            <a:chExt cx="2835325" cy="1194187"/>
          </a:xfrm>
        </p:grpSpPr>
        <p:sp>
          <p:nvSpPr>
            <p:cNvPr id="97" name="Google Shape;97;p6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3145" name="adj1"/>
                <a:gd fmla="val 5109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 txBox="1"/>
            <p:nvPr/>
          </p:nvSpPr>
          <p:spPr>
            <a:xfrm>
              <a:off x="3417025" y="5726428"/>
              <a:ext cx="2370840" cy="2734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What is Mike’s job?</a:t>
              </a:r>
              <a:endPara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33784" y="3102800"/>
            <a:ext cx="3248047" cy="174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Let’s read the story!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2895600" y="1436718"/>
            <a:ext cx="3259015" cy="4924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reading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9696" y="1058964"/>
            <a:ext cx="4649934" cy="536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b="4610" l="4359" r="2991" t="0"/>
          <a:stretch/>
        </p:blipFill>
        <p:spPr>
          <a:xfrm>
            <a:off x="5546659" y="2014385"/>
            <a:ext cx="1181760" cy="840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423" y="1029890"/>
            <a:ext cx="4780998" cy="54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2015-06-15T13:50:26Z</dcterms:created>
  <dc:creator>Coulthard, Sue</dc:creator>
</cp:coreProperties>
</file>