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5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hOHV0hsD7YWuwN3IzatpUWc6Cw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B27E99-CC11-4C23-87D1-ED9A1974FDA5}">
  <a:tblStyle styleId="{E5B27E99-CC11-4C23-87D1-ED9A1974FD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F8E6"/>
          </a:solidFill>
        </a:fill>
      </a:tcStyle>
    </a:wholeTbl>
    <a:band1H>
      <a:tcTxStyle/>
      <a:tcStyle>
        <a:fill>
          <a:solidFill>
            <a:srgbClr val="EEF1CA"/>
          </a:solidFill>
        </a:fill>
      </a:tcStyle>
    </a:band1H>
    <a:band2H>
      <a:tcTxStyle/>
    </a:band2H>
    <a:band1V>
      <a:tcTxStyle/>
      <a:tcStyle>
        <a:fill>
          <a:solidFill>
            <a:srgbClr val="EEF1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741911CC-9A15-4418-A5C8-0BD23684E73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0" Type="http://customschemas.google.com/relationships/presentationmetadata" Target="meta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in Dad’s video now? (Grandpa.) What is Grandpa doing? (Watching TV.) Where is he watching TV? (In the living room.)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observing / locating specific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Grandpa want to be in the video? (No.) How do you know? What does he say? (Go away.)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underline the answer]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right. Grandpa just wants to watch TV. – inferring / supporting</a:t>
            </a:r>
            <a:endParaRPr/>
          </a:p>
        </p:txBody>
      </p:sp>
      <p:sp>
        <p:nvSpPr>
          <p:cNvPr id="296" name="Google Shape;29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evening now.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family are watching Dad’s home video in the living room.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Charlie and his family!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they look happy? (Yes).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questions]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in the video? Do you remember? (Grandma, Mum, Cherry, Grandpa.)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Dad in the video? (No.)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Right. Dad shot the video.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recalling / inferring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Oh! Dad isn’t in the living room. Charlie wants to find him.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Mime thinking aloud and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Dad?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find out!</a:t>
            </a:r>
            <a:endParaRPr/>
          </a:p>
        </p:txBody>
      </p:sp>
      <p:sp>
        <p:nvSpPr>
          <p:cNvPr id="309" name="Google Shape;30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21st century skill: Critical thinking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children see Dad.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Dad? (In the garden.)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[Click to show the question]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Dad doing? (Sleeping.)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[Click to underline the answer] 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right. Dad is sleeping. Charlie thinks Dad is funny, so he is filming Dad.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[Click to show the narration] Say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Now Dad is also in the video.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locating specific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post-reading questions] Read the questions aloud,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not in the video? Why?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(Charlie. He is helping Dad make the video.)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21" name="Google Shape;321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 pupils to complete Part D individually in their books. The activity can be completed in class or for homework.</a:t>
            </a:r>
            <a:endParaRPr/>
          </a:p>
        </p:txBody>
      </p:sp>
      <p:sp>
        <p:nvSpPr>
          <p:cNvPr id="335" name="Google Shape;33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5" name="Google Shape;3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pupils into groups and assign each group a character / paragraph / section / scene. Ask each group to read their part aloud.</a:t>
            </a:r>
            <a:endParaRPr/>
          </a:p>
        </p:txBody>
      </p:sp>
      <p:sp>
        <p:nvSpPr>
          <p:cNvPr id="353" name="Google Shape;35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going to read the story again.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carefully.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‘Stop’ if you hear anything wrong.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Retell the story with mistakes in each picture, e.g.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Grandma. She is cooking.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Make sure that pupils 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Elicit the correct sentence from pupils, e.g.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is singing.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correct answer]</a:t>
            </a:r>
            <a:endParaRPr/>
          </a:p>
        </p:txBody>
      </p:sp>
      <p:sp>
        <p:nvSpPr>
          <p:cNvPr id="364" name="Google Shape;364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not in the video? Do you remember? (Charlie.)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 is making a video of Charlie now.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Charlie doing in the video?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Elicit responses from pupils, e.g.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Dancing, running, playing football.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Now draw and write your answer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the template for each pupil. Instruct pupils to write their answers in the blanks. When pupils have finished writing, instruct them to draw their answers in the box.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the activity, you may invite some pupils to come to the front of the class to present their work. You may also choose to display pupils’work.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5" name="Google Shape;2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we are going to read a story about Charlie and his family.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Look! Here is Dad.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an arrow pointing towards the video recorder]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this? Do you know?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recorder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picture of a video recorder]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observing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people like using a video recorder to make videos. We can also use a camera or mobile phone to make videos.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pupils a camera / mobile phone. 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camera / mobile phone.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Start shooting a video. 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I am making a video!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have pupils wave their hands and say ‘Hi’ to the camera. 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like making videos because I can watch them anytime I want to.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like watching videos?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(Yes. / No.)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may show pupils the video you made. 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giving personal responses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look at Dad.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[Click to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Dad doing? (Making a video.)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right. He is making a video at home. – observing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look at another picture in the story.</a:t>
            </a:r>
            <a:endParaRPr/>
          </a:p>
        </p:txBody>
      </p:sp>
      <p:sp>
        <p:nvSpPr>
          <p:cNvPr id="233" name="Google Shape;23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Look! This is Dad’s home video. The family are watching it.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circle the TV screen] Ask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 is that? (Grandpa.)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narration]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Grandpa! Who is in Dad’s home video too? Can you guess? (e.g. Mum, Dad.) – guessing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read the story and find out!</a:t>
            </a:r>
            <a:endParaRPr/>
          </a:p>
        </p:txBody>
      </p:sp>
      <p:sp>
        <p:nvSpPr>
          <p:cNvPr id="250" name="Google Shape;25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Oh! Grandma is in the video.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Grandma doing? (Singing.)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underline the answer]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locating specific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Grandma happy to be in the video? (Yes.)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observing</a:t>
            </a:r>
            <a:endParaRPr/>
          </a:p>
        </p:txBody>
      </p:sp>
      <p:sp>
        <p:nvSpPr>
          <p:cNvPr id="269" name="Google Shape;26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Oh! Mum and Cherry are in the video too.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Mum and Cherry are in the kitchen.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Mum and Cherry doing? (Cooking.)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underline the answer]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Look! Who is in the kitchen too? (Charlie.)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circle Charlie and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Charlie cooking? (No. He is eating.) – locating specific information</a:t>
            </a:r>
            <a:endParaRPr/>
          </a:p>
        </p:txBody>
      </p:sp>
      <p:sp>
        <p:nvSpPr>
          <p:cNvPr id="282" name="Google Shape;28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4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1" showMasterSp="0" type="blank">
  <p:cSld name="BLANK">
    <p:bg>
      <p:bgPr>
        <a:solidFill>
          <a:schemeClr val="dk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2" showMasterSp="0">
  <p:cSld name="Final Slide Option2">
    <p:bg>
      <p:bgPr>
        <a:solidFill>
          <a:schemeClr val="accent6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3" showMasterSp="0">
  <p:cSld name="Final Slide Option3">
    <p:bg>
      <p:bgPr>
        <a:solidFill>
          <a:srgbClr val="505759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9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/>
        </p:nvSpPr>
        <p:spPr>
          <a:xfrm>
            <a:off x="71438" y="442913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reading">
  <p:cSld name="Pre-reading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/>
        </p:nvSpPr>
        <p:spPr>
          <a:xfrm>
            <a:off x="71438" y="442913"/>
            <a:ext cx="32988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Introducing the setting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">
  <p:cSld name="Objective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 txBox="1"/>
          <p:nvPr/>
        </p:nvSpPr>
        <p:spPr>
          <a:xfrm>
            <a:off x="71438" y="442913"/>
            <a:ext cx="16224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">
  <p:cSld name="Objective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/>
        </p:nvSpPr>
        <p:spPr>
          <a:xfrm>
            <a:off x="71438" y="442913"/>
            <a:ext cx="16224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reading">
  <p:cSld name="First reading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/>
        </p:nvSpPr>
        <p:spPr>
          <a:xfrm>
            <a:off x="71438" y="442913"/>
            <a:ext cx="2292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reading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1">
  <p:cSld name="Activity 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1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2">
  <p:cSld name="Activity 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3">
  <p:cSld name="Activity 3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4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1" showMasterSp="0">
  <p:cSld name="Divid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7"/>
          <p:cNvSpPr/>
          <p:nvPr/>
        </p:nvSpPr>
        <p:spPr>
          <a:xfrm>
            <a:off x="1971675" y="784225"/>
            <a:ext cx="5210175" cy="5422900"/>
          </a:xfrm>
          <a:custGeom>
            <a:rect b="b" l="l" r="r" t="t"/>
            <a:pathLst>
              <a:path extrusionOk="0" h="1512" w="1453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F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7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5" name="Google Shape;105;p4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6" name="Google Shape;106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5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3" name="Google Shape;113;p5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5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0" name="Google Shape;130;p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1" showMasterSp="0">
  <p:cSld name="Divid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/>
          <p:nvPr/>
        </p:nvSpPr>
        <p:spPr>
          <a:xfrm>
            <a:off x="1971675" y="784225"/>
            <a:ext cx="5210175" cy="5422900"/>
          </a:xfrm>
          <a:custGeom>
            <a:rect b="b" l="l" r="r" t="t"/>
            <a:pathLst>
              <a:path extrusionOk="0" h="1512" w="1453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7F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reading">
  <p:cSld name="First reading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/>
        </p:nvSpPr>
        <p:spPr>
          <a:xfrm>
            <a:off x="71438" y="442913"/>
            <a:ext cx="2292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reading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8"/>
          <p:cNvSpPr txBox="1"/>
          <p:nvPr/>
        </p:nvSpPr>
        <p:spPr>
          <a:xfrm>
            <a:off x="71438" y="442913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1">
  <p:cSld name="Activity 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5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3">
  <p:cSld name="Activity 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">
  <p:cSld name="Objective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2"/>
          <p:cNvSpPr txBox="1"/>
          <p:nvPr/>
        </p:nvSpPr>
        <p:spPr>
          <a:xfrm>
            <a:off x="71438" y="442913"/>
            <a:ext cx="16224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3"/>
          <p:cNvSpPr txBox="1"/>
          <p:nvPr/>
        </p:nvSpPr>
        <p:spPr>
          <a:xfrm>
            <a:off x="71438" y="442913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reading">
  <p:cSld name="Pre-reading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4"/>
          <p:cNvSpPr txBox="1"/>
          <p:nvPr/>
        </p:nvSpPr>
        <p:spPr>
          <a:xfrm>
            <a:off x="71438" y="442913"/>
            <a:ext cx="32988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Introducing the setting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2">
  <p:cSld name="Activity 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5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1" showMasterSp="0" type="blank">
  <p:cSld name="BLANK">
    <p:bg>
      <p:bgPr>
        <a:solidFill>
          <a:schemeClr val="dk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reading">
  <p:cSld name="Pre-reading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9"/>
          <p:cNvSpPr txBox="1"/>
          <p:nvPr/>
        </p:nvSpPr>
        <p:spPr>
          <a:xfrm>
            <a:off x="71438" y="442913"/>
            <a:ext cx="32988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Introducing the setting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2" showMasterSp="0">
  <p:cSld name="Final Slide Option2">
    <p:bg>
      <p:bgPr>
        <a:solidFill>
          <a:schemeClr val="accent6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3" showMasterSp="0">
  <p:cSld name="Final Slide Option3">
    <p:bg>
      <p:bgPr>
        <a:solidFill>
          <a:srgbClr val="505759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3" y="6376988"/>
            <a:ext cx="917575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0"/>
          <p:cNvSpPr txBox="1"/>
          <p:nvPr/>
        </p:nvSpPr>
        <p:spPr>
          <a:xfrm>
            <a:off x="71438" y="442913"/>
            <a:ext cx="2360612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1"/>
          <p:cNvSpPr txBox="1"/>
          <p:nvPr>
            <p:ph type="ctrTitle"/>
          </p:nvPr>
        </p:nvSpPr>
        <p:spPr>
          <a:xfrm>
            <a:off x="685800" y="213836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81"/>
          <p:cNvSpPr txBox="1"/>
          <p:nvPr>
            <p:ph idx="1" type="subTitle"/>
          </p:nvPr>
        </p:nvSpPr>
        <p:spPr>
          <a:xfrm>
            <a:off x="1371600" y="3727450"/>
            <a:ext cx="6400800" cy="411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>
                <a:solidFill>
                  <a:schemeClr val="accent2"/>
                </a:solidFill>
              </a:defRPr>
            </a:lvl1pPr>
            <a:lvl2pPr lvl="1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800"/>
              <a:buChar char="‒"/>
              <a:defRPr/>
            </a:lvl3pPr>
            <a:lvl4pPr lvl="3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8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8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reading">
  <p:cSld name="First reading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0"/>
          <p:cNvSpPr txBox="1"/>
          <p:nvPr/>
        </p:nvSpPr>
        <p:spPr>
          <a:xfrm>
            <a:off x="71438" y="442913"/>
            <a:ext cx="2292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reading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1">
  <p:cSld name="Activity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1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2">
  <p:cSld name="Activity 2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2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3">
  <p:cSld name="Activity 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3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27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5.xml"/><Relationship Id="rId6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541338" y="417513"/>
            <a:ext cx="598328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534988" y="1704975"/>
            <a:ext cx="6000750" cy="4284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063" y="6376988"/>
            <a:ext cx="917575" cy="279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541338" y="417513"/>
            <a:ext cx="598328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534988" y="1704975"/>
            <a:ext cx="6000750" cy="4284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063" y="6376988"/>
            <a:ext cx="917575" cy="279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" y="98425"/>
            <a:ext cx="40894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800" y="5408613"/>
            <a:ext cx="16256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"/>
          <p:cNvSpPr txBox="1"/>
          <p:nvPr/>
        </p:nvSpPr>
        <p:spPr>
          <a:xfrm>
            <a:off x="1227138" y="2978150"/>
            <a:ext cx="6689725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505759"/>
                </a:solidFill>
                <a:latin typeface="Arial"/>
                <a:ea typeface="Arial"/>
                <a:cs typeface="Arial"/>
                <a:sym typeface="Arial"/>
              </a:rPr>
              <a:t>Reading Courseware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05759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505759"/>
                </a:solidFill>
                <a:latin typeface="Arial"/>
                <a:ea typeface="Arial"/>
                <a:cs typeface="Arial"/>
                <a:sym typeface="Arial"/>
              </a:rPr>
              <a:t>for Teachers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rgbClr val="5057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0575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05759"/>
                </a:solidFill>
                <a:latin typeface="Arial"/>
                <a:ea typeface="Arial"/>
                <a:cs typeface="Arial"/>
                <a:sym typeface="Arial"/>
              </a:rPr>
              <a:t>Chapter 5 Happy moments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0575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05759"/>
                </a:solidFill>
                <a:latin typeface="Arial"/>
                <a:ea typeface="Arial"/>
                <a:cs typeface="Arial"/>
                <a:sym typeface="Arial"/>
              </a:rPr>
              <a:t>Learn to Read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55621"/>
            <a:ext cx="8534400" cy="4114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0"/>
          <p:cNvGrpSpPr/>
          <p:nvPr/>
        </p:nvGrpSpPr>
        <p:grpSpPr>
          <a:xfrm>
            <a:off x="4714419" y="5123792"/>
            <a:ext cx="3210381" cy="1344073"/>
            <a:chOff x="3166681" y="5285243"/>
            <a:chExt cx="2835325" cy="1194187"/>
          </a:xfrm>
        </p:grpSpPr>
        <p:sp>
          <p:nvSpPr>
            <p:cNvPr id="300" name="Google Shape;300;p10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 txBox="1"/>
            <p:nvPr/>
          </p:nvSpPr>
          <p:spPr>
            <a:xfrm>
              <a:off x="3331626" y="5627331"/>
              <a:ext cx="2603082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Does Grandpa want to </a:t>
              </a:r>
              <a:b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be in the video? </a:t>
              </a:r>
              <a:endParaRPr/>
            </a:p>
          </p:txBody>
        </p:sp>
      </p:grpSp>
      <p:grpSp>
        <p:nvGrpSpPr>
          <p:cNvPr id="302" name="Google Shape;302;p10"/>
          <p:cNvGrpSpPr/>
          <p:nvPr/>
        </p:nvGrpSpPr>
        <p:grpSpPr>
          <a:xfrm>
            <a:off x="1447800" y="5123792"/>
            <a:ext cx="3001428" cy="1344073"/>
            <a:chOff x="3166681" y="5285243"/>
            <a:chExt cx="2835325" cy="1194187"/>
          </a:xfrm>
        </p:grpSpPr>
        <p:sp>
          <p:nvSpPr>
            <p:cNvPr id="303" name="Google Shape;303;p10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48525" name="adj1"/>
                <a:gd fmla="val 5821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0"/>
            <p:cNvSpPr txBox="1"/>
            <p:nvPr/>
          </p:nvSpPr>
          <p:spPr>
            <a:xfrm>
              <a:off x="3344813" y="5602125"/>
              <a:ext cx="2603083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Who is in </a:t>
              </a:r>
              <a:b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Dad’s video now?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5" name="Google Shape;305;p10"/>
          <p:cNvCxnSpPr/>
          <p:nvPr/>
        </p:nvCxnSpPr>
        <p:spPr>
          <a:xfrm>
            <a:off x="6019800" y="2030819"/>
            <a:ext cx="1219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9320" y="849968"/>
            <a:ext cx="5265360" cy="4632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11"/>
          <p:cNvGrpSpPr/>
          <p:nvPr/>
        </p:nvGrpSpPr>
        <p:grpSpPr>
          <a:xfrm>
            <a:off x="4714419" y="5123792"/>
            <a:ext cx="3210381" cy="1344073"/>
            <a:chOff x="3166681" y="5285243"/>
            <a:chExt cx="2835325" cy="1194187"/>
          </a:xfrm>
        </p:grpSpPr>
        <p:sp>
          <p:nvSpPr>
            <p:cNvPr id="313" name="Google Shape;313;p11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 txBox="1"/>
            <p:nvPr/>
          </p:nvSpPr>
          <p:spPr>
            <a:xfrm>
              <a:off x="3310092" y="5564917"/>
              <a:ext cx="2603082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Who is in the video?</a:t>
              </a:r>
              <a:b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Do you remember?</a:t>
              </a:r>
              <a:endParaRPr/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447800" y="5123792"/>
            <a:ext cx="3001428" cy="1344073"/>
            <a:chOff x="3166681" y="5285243"/>
            <a:chExt cx="2835325" cy="1194187"/>
          </a:xfrm>
        </p:grpSpPr>
        <p:sp>
          <p:nvSpPr>
            <p:cNvPr id="316" name="Google Shape;316;p11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48525" name="adj1"/>
                <a:gd fmla="val 5821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 txBox="1"/>
            <p:nvPr/>
          </p:nvSpPr>
          <p:spPr>
            <a:xfrm>
              <a:off x="3344813" y="5602125"/>
              <a:ext cx="2603083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family are watching the video.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098533"/>
            <a:ext cx="5008833" cy="422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5407204"/>
            <a:ext cx="3876016" cy="9509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12"/>
          <p:cNvGrpSpPr/>
          <p:nvPr/>
        </p:nvGrpSpPr>
        <p:grpSpPr>
          <a:xfrm>
            <a:off x="5620160" y="5113159"/>
            <a:ext cx="3210381" cy="1344073"/>
            <a:chOff x="3166681" y="5285243"/>
            <a:chExt cx="2835325" cy="1194187"/>
          </a:xfrm>
        </p:grpSpPr>
        <p:sp>
          <p:nvSpPr>
            <p:cNvPr id="326" name="Google Shape;326;p12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 txBox="1"/>
            <p:nvPr/>
          </p:nvSpPr>
          <p:spPr>
            <a:xfrm>
              <a:off x="3310092" y="5681919"/>
              <a:ext cx="2603082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Now Dad is also in </a:t>
              </a:r>
              <a:b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vide.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2"/>
          <p:cNvGrpSpPr/>
          <p:nvPr/>
        </p:nvGrpSpPr>
        <p:grpSpPr>
          <a:xfrm>
            <a:off x="5620160" y="3581400"/>
            <a:ext cx="3210381" cy="1344073"/>
            <a:chOff x="3166681" y="5285243"/>
            <a:chExt cx="2835325" cy="1194187"/>
          </a:xfrm>
        </p:grpSpPr>
        <p:sp>
          <p:nvSpPr>
            <p:cNvPr id="329" name="Google Shape;329;p12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 txBox="1"/>
            <p:nvPr/>
          </p:nvSpPr>
          <p:spPr>
            <a:xfrm>
              <a:off x="3310090" y="5753871"/>
              <a:ext cx="2603082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is Dad doing?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1" name="Google Shape;331;p12"/>
          <p:cNvCxnSpPr/>
          <p:nvPr/>
        </p:nvCxnSpPr>
        <p:spPr>
          <a:xfrm>
            <a:off x="2133600" y="2743200"/>
            <a:ext cx="205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"/>
          <p:cNvSpPr/>
          <p:nvPr/>
        </p:nvSpPr>
        <p:spPr>
          <a:xfrm>
            <a:off x="7977188" y="6229350"/>
            <a:ext cx="838200" cy="371475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Answers</a:t>
            </a:r>
            <a:endParaRPr/>
          </a:p>
        </p:txBody>
      </p:sp>
      <p:pic>
        <p:nvPicPr>
          <p:cNvPr id="338" name="Google Shape;338;p14"/>
          <p:cNvPicPr preferRelativeResize="0"/>
          <p:nvPr/>
        </p:nvPicPr>
        <p:blipFill rotWithShape="1">
          <a:blip r:embed="rId3">
            <a:alphaModFix/>
          </a:blip>
          <a:srcRect b="0" l="1650" r="0" t="0"/>
          <a:stretch/>
        </p:blipFill>
        <p:spPr>
          <a:xfrm>
            <a:off x="1" y="1447800"/>
            <a:ext cx="9144000" cy="375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399" y="2724316"/>
            <a:ext cx="5238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3733800"/>
            <a:ext cx="5238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8502" y="3244038"/>
            <a:ext cx="5238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4267200"/>
            <a:ext cx="523875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/>
          <p:nvPr>
            <p:ph type="ctrTitle"/>
          </p:nvPr>
        </p:nvSpPr>
        <p:spPr>
          <a:xfrm>
            <a:off x="2430463" y="2973388"/>
            <a:ext cx="4284662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Let’s do some more activities!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5"/>
          <p:cNvSpPr txBox="1"/>
          <p:nvPr/>
        </p:nvSpPr>
        <p:spPr>
          <a:xfrm>
            <a:off x="3317875" y="1436688"/>
            <a:ext cx="2540000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Post-reading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4" y="2309062"/>
            <a:ext cx="7515225" cy="30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6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234406">
            <a:off x="990816" y="3648013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6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340264">
            <a:off x="2682602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6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4311000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6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5682601" y="3670323"/>
            <a:ext cx="1550697" cy="130919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6"/>
          <p:cNvSpPr/>
          <p:nvPr/>
        </p:nvSpPr>
        <p:spPr>
          <a:xfrm>
            <a:off x="1851591" y="1848369"/>
            <a:ext cx="5241957" cy="6771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0525">
                  <a:solidFill>
                    <a:srgbClr val="007BA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Arial"/>
              </a:rPr>
              <a:t>Readers’ theatre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15834"/>
            <a:ext cx="9144001" cy="371286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7"/>
          <p:cNvSpPr txBox="1"/>
          <p:nvPr/>
        </p:nvSpPr>
        <p:spPr>
          <a:xfrm>
            <a:off x="981722" y="2206823"/>
            <a:ext cx="365760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you doing, Dad?</a:t>
            </a:r>
            <a:endParaRPr sz="20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8" name="Google Shape;368;p17"/>
          <p:cNvSpPr txBox="1"/>
          <p:nvPr/>
        </p:nvSpPr>
        <p:spPr>
          <a:xfrm>
            <a:off x="5889170" y="2200872"/>
            <a:ext cx="2873830" cy="923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making a video.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is Grandma.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is cooking.</a:t>
            </a:r>
            <a:endParaRPr sz="20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69" name="Google Shape;369;p17"/>
          <p:cNvCxnSpPr/>
          <p:nvPr/>
        </p:nvCxnSpPr>
        <p:spPr>
          <a:xfrm>
            <a:off x="7193280" y="2987336"/>
            <a:ext cx="960120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0" name="Google Shape;370;p17"/>
          <p:cNvSpPr txBox="1"/>
          <p:nvPr/>
        </p:nvSpPr>
        <p:spPr>
          <a:xfrm>
            <a:off x="7063740" y="3047999"/>
            <a:ext cx="12192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singing</a:t>
            </a:r>
            <a:endParaRPr sz="180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178" y="1718930"/>
            <a:ext cx="914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8"/>
          <p:cNvSpPr txBox="1"/>
          <p:nvPr/>
        </p:nvSpPr>
        <p:spPr>
          <a:xfrm>
            <a:off x="798786" y="1981200"/>
            <a:ext cx="529721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are Mum and Cherry. </a:t>
            </a:r>
            <a:endParaRPr sz="20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are in the kitchen. They are eating.</a:t>
            </a:r>
            <a:endParaRPr sz="20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8" name="Google Shape;378;p18"/>
          <p:cNvSpPr txBox="1"/>
          <p:nvPr/>
        </p:nvSpPr>
        <p:spPr>
          <a:xfrm>
            <a:off x="5965370" y="3048000"/>
            <a:ext cx="28738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and I am eating.</a:t>
            </a:r>
            <a:endParaRPr sz="20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79" name="Google Shape;379;p18"/>
          <p:cNvCxnSpPr/>
          <p:nvPr/>
        </p:nvCxnSpPr>
        <p:spPr>
          <a:xfrm>
            <a:off x="5029200" y="2438400"/>
            <a:ext cx="786384" cy="0"/>
          </a:xfrm>
          <a:prstGeom prst="straightConnector1">
            <a:avLst/>
          </a:prstGeom>
          <a:noFill/>
          <a:ln cap="flat" cmpd="sng" w="29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0" name="Google Shape;380;p18"/>
          <p:cNvSpPr txBox="1"/>
          <p:nvPr/>
        </p:nvSpPr>
        <p:spPr>
          <a:xfrm>
            <a:off x="4800600" y="2514600"/>
            <a:ext cx="12192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cooking</a:t>
            </a:r>
            <a:endParaRPr sz="180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24968"/>
            <a:ext cx="9144000" cy="440806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9"/>
          <p:cNvSpPr txBox="1"/>
          <p:nvPr/>
        </p:nvSpPr>
        <p:spPr>
          <a:xfrm>
            <a:off x="838200" y="1591270"/>
            <a:ext cx="3048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is Grandpa.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is in the living room. </a:t>
            </a:r>
            <a:endParaRPr sz="20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is sleeping.</a:t>
            </a:r>
            <a:endParaRPr/>
          </a:p>
        </p:txBody>
      </p:sp>
      <p:sp>
        <p:nvSpPr>
          <p:cNvPr id="387" name="Google Shape;387;p19"/>
          <p:cNvSpPr txBox="1"/>
          <p:nvPr/>
        </p:nvSpPr>
        <p:spPr>
          <a:xfrm>
            <a:off x="6096000" y="1670448"/>
            <a:ext cx="1828800" cy="615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Go away.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can’t see.</a:t>
            </a:r>
            <a:endParaRPr sz="20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88" name="Google Shape;388;p19"/>
          <p:cNvCxnSpPr/>
          <p:nvPr/>
        </p:nvCxnSpPr>
        <p:spPr>
          <a:xfrm>
            <a:off x="2152650" y="2376307"/>
            <a:ext cx="990600" cy="0"/>
          </a:xfrm>
          <a:prstGeom prst="straightConnector1">
            <a:avLst/>
          </a:prstGeom>
          <a:noFill/>
          <a:ln cap="flat" cmpd="sng" w="29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19"/>
          <p:cNvSpPr txBox="1"/>
          <p:nvPr/>
        </p:nvSpPr>
        <p:spPr>
          <a:xfrm>
            <a:off x="1905000" y="2466201"/>
            <a:ext cx="14859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watching TV</a:t>
            </a:r>
            <a:endParaRPr sz="180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8437" y="838199"/>
            <a:ext cx="6324600" cy="556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20"/>
          <p:cNvGrpSpPr/>
          <p:nvPr/>
        </p:nvGrpSpPr>
        <p:grpSpPr>
          <a:xfrm>
            <a:off x="2537636" y="2011978"/>
            <a:ext cx="3733800" cy="688776"/>
            <a:chOff x="914400" y="2133600"/>
            <a:chExt cx="3733800" cy="688776"/>
          </a:xfrm>
        </p:grpSpPr>
        <p:sp>
          <p:nvSpPr>
            <p:cNvPr id="396" name="Google Shape;396;p20"/>
            <p:cNvSpPr/>
            <p:nvPr/>
          </p:nvSpPr>
          <p:spPr>
            <a:xfrm>
              <a:off x="914400" y="2133600"/>
              <a:ext cx="3657599" cy="4455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7" name="Google Shape;397;p20"/>
            <p:cNvSpPr txBox="1"/>
            <p:nvPr/>
          </p:nvSpPr>
          <p:spPr>
            <a:xfrm>
              <a:off x="990600" y="2206823"/>
              <a:ext cx="3657600" cy="6155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 can’t see Dad in the video.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Let’s find him.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2"/>
          <p:cNvGraphicFramePr/>
          <p:nvPr/>
        </p:nvGraphicFramePr>
        <p:xfrm>
          <a:off x="423513" y="13007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{E5B27E99-CC11-4C23-87D1-ED9A1974FDA5}</a:tableStyleId>
              </a:tblPr>
              <a:tblGrid>
                <a:gridCol w="4158125"/>
                <a:gridCol w="4158125"/>
              </a:tblGrid>
              <a:tr h="49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r>
                        <a:rPr baseline="3000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Century Knowledge and Skills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499580"/>
                    </a:solidFill>
                  </a:tcPr>
                </a:tc>
              </a:tr>
              <a:tr h="46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br>
                        <a:rPr b="0" i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Talking about activities at home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Talking about places at home</a:t>
                      </a:r>
                      <a:b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 thinking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</a:tr>
              <a:tr h="4655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Skills</a:t>
                      </a:r>
                      <a:endParaRPr b="1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499580"/>
                    </a:solidFill>
                  </a:tcPr>
                </a:tc>
                <a:tc hMerge="1"/>
              </a:tr>
              <a:tr h="4655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Giving personal responses to the text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Inferring meaning from the text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guesses about the text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Identifying pronoun references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Supporting inferences or judgments about the text with reasoning</a:t>
                      </a:r>
                      <a:endParaRPr b="0" i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6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990600"/>
            <a:ext cx="5778648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1"/>
          <p:cNvSpPr txBox="1"/>
          <p:nvPr/>
        </p:nvSpPr>
        <p:spPr>
          <a:xfrm>
            <a:off x="1981200" y="1828800"/>
            <a:ext cx="2514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he is! </a:t>
            </a:r>
            <a:b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is in the kitchen.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is sleeping.</a:t>
            </a:r>
            <a:endParaRPr/>
          </a:p>
        </p:txBody>
      </p:sp>
      <p:cxnSp>
        <p:nvCxnSpPr>
          <p:cNvPr id="404" name="Google Shape;404;p21"/>
          <p:cNvCxnSpPr/>
          <p:nvPr/>
        </p:nvCxnSpPr>
        <p:spPr>
          <a:xfrm>
            <a:off x="3429000" y="2290465"/>
            <a:ext cx="990600" cy="0"/>
          </a:xfrm>
          <a:prstGeom prst="straightConnector1">
            <a:avLst/>
          </a:prstGeom>
          <a:noFill/>
          <a:ln cap="flat" cmpd="sng" w="29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21"/>
          <p:cNvSpPr txBox="1"/>
          <p:nvPr/>
        </p:nvSpPr>
        <p:spPr>
          <a:xfrm>
            <a:off x="4178594" y="2326550"/>
            <a:ext cx="11545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garden</a:t>
            </a:r>
            <a:endParaRPr sz="180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"/>
          <p:cNvSpPr/>
          <p:nvPr/>
        </p:nvSpPr>
        <p:spPr>
          <a:xfrm>
            <a:off x="879764" y="983706"/>
            <a:ext cx="7708900" cy="5257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22"/>
          <p:cNvPicPr preferRelativeResize="0"/>
          <p:nvPr/>
        </p:nvPicPr>
        <p:blipFill rotWithShape="1">
          <a:blip r:embed="rId3">
            <a:alphaModFix/>
          </a:blip>
          <a:srcRect b="4588" l="67601" r="9507" t="46206"/>
          <a:stretch/>
        </p:blipFill>
        <p:spPr>
          <a:xfrm>
            <a:off x="5167745" y="3255852"/>
            <a:ext cx="3388830" cy="295794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2"/>
          <p:cNvSpPr/>
          <p:nvPr/>
        </p:nvSpPr>
        <p:spPr>
          <a:xfrm>
            <a:off x="1143000" y="4876800"/>
            <a:ext cx="3854450" cy="1161505"/>
          </a:xfrm>
          <a:prstGeom prst="wedgeRoundRectCallout">
            <a:avLst>
              <a:gd fmla="val 57169" name="adj1"/>
              <a:gd fmla="val -28609" name="adj2"/>
              <a:gd fmla="val 16667" name="adj3"/>
            </a:avLst>
          </a:prstGeom>
          <a:solidFill>
            <a:schemeClr val="lt1"/>
          </a:solidFill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Here is Charlie.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 is in the _____________.</a:t>
            </a:r>
            <a:b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 is ___________.</a:t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Google Shape;222;p3"/>
          <p:cNvGraphicFramePr/>
          <p:nvPr/>
        </p:nvGraphicFramePr>
        <p:xfrm>
          <a:off x="404813" y="1179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{741911CC-9A15-4418-A5C8-0BD23684E732}</a:tableStyleId>
              </a:tblPr>
              <a:tblGrid>
                <a:gridCol w="2446650"/>
                <a:gridCol w="5899800"/>
              </a:tblGrid>
              <a:tr h="372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99580"/>
                    </a:solidFill>
                  </a:tcPr>
                </a:tc>
                <a:tc hMerge="1"/>
              </a:tr>
              <a:tr h="50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Pre-reading    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Introducing the setting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AE4"/>
                    </a:solidFill>
                  </a:tcPr>
                </a:tc>
              </a:tr>
              <a:tr h="48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First reading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Shared reading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C8"/>
                    </a:solidFill>
                  </a:tcPr>
                </a:tc>
              </a:tr>
              <a:tr h="67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 reading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Reading aloud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1: Assessment for learning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AE4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Post-reading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2: Readers’ theatre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3: Retell the story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4: What is Charlie doing?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C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"/>
          <p:cNvSpPr txBox="1"/>
          <p:nvPr>
            <p:ph type="ctrTitle"/>
          </p:nvPr>
        </p:nvSpPr>
        <p:spPr>
          <a:xfrm>
            <a:off x="2430463" y="1928813"/>
            <a:ext cx="4284662" cy="3452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Today we are going to read a story.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Let’s look at some pictures! </a:t>
            </a:r>
            <a:endParaRPr/>
          </a:p>
        </p:txBody>
      </p:sp>
      <p:sp>
        <p:nvSpPr>
          <p:cNvPr id="229" name="Google Shape;229;p4"/>
          <p:cNvSpPr txBox="1"/>
          <p:nvPr/>
        </p:nvSpPr>
        <p:spPr>
          <a:xfrm>
            <a:off x="3317875" y="1436688"/>
            <a:ext cx="2540000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Pre-reading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 b="0" l="67601" r="0" t="46206"/>
          <a:stretch/>
        </p:blipFill>
        <p:spPr>
          <a:xfrm>
            <a:off x="3810000" y="2223873"/>
            <a:ext cx="5851359" cy="39449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"/>
          <p:cNvCxnSpPr>
            <a:endCxn id="237" idx="6"/>
          </p:cNvCxnSpPr>
          <p:nvPr/>
        </p:nvCxnSpPr>
        <p:spPr>
          <a:xfrm rot="10800000">
            <a:off x="4267200" y="2290505"/>
            <a:ext cx="685800" cy="12975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8" name="Google Shape;238;p5"/>
          <p:cNvGrpSpPr/>
          <p:nvPr/>
        </p:nvGrpSpPr>
        <p:grpSpPr>
          <a:xfrm>
            <a:off x="990600" y="993154"/>
            <a:ext cx="3276600" cy="2594702"/>
            <a:chOff x="990600" y="1215299"/>
            <a:chExt cx="3276600" cy="2594702"/>
          </a:xfrm>
        </p:grpSpPr>
        <p:pic>
          <p:nvPicPr>
            <p:cNvPr id="239" name="Google Shape;239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5399" y="1547785"/>
              <a:ext cx="2971801" cy="1652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5"/>
            <p:cNvSpPr/>
            <p:nvPr/>
          </p:nvSpPr>
          <p:spPr>
            <a:xfrm>
              <a:off x="990600" y="1215299"/>
              <a:ext cx="3276600" cy="2594702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240;p5"/>
          <p:cNvCxnSpPr/>
          <p:nvPr/>
        </p:nvCxnSpPr>
        <p:spPr>
          <a:xfrm rot="10800000">
            <a:off x="3048000" y="3587856"/>
            <a:ext cx="1066800" cy="9144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1" name="Google Shape;241;p5"/>
          <p:cNvGrpSpPr/>
          <p:nvPr/>
        </p:nvGrpSpPr>
        <p:grpSpPr>
          <a:xfrm>
            <a:off x="457200" y="4887130"/>
            <a:ext cx="3001428" cy="1208870"/>
            <a:chOff x="3166681" y="5285243"/>
            <a:chExt cx="2835325" cy="1194187"/>
          </a:xfrm>
        </p:grpSpPr>
        <p:sp>
          <p:nvSpPr>
            <p:cNvPr id="242" name="Google Shape;242;p5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46316" name="adj1"/>
                <a:gd fmla="val 65106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 txBox="1"/>
            <p:nvPr/>
          </p:nvSpPr>
          <p:spPr>
            <a:xfrm>
              <a:off x="3318403" y="5738068"/>
              <a:ext cx="2603083" cy="304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is Dad doing?</a:t>
              </a:r>
              <a:endParaRPr/>
            </a:p>
          </p:txBody>
        </p:sp>
      </p:grpSp>
      <p:sp>
        <p:nvSpPr>
          <p:cNvPr id="244" name="Google Shape;244;p5"/>
          <p:cNvSpPr txBox="1"/>
          <p:nvPr/>
        </p:nvSpPr>
        <p:spPr>
          <a:xfrm>
            <a:off x="6553200" y="2223873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"/>
          <p:cNvSpPr txBox="1"/>
          <p:nvPr/>
        </p:nvSpPr>
        <p:spPr>
          <a:xfrm>
            <a:off x="1600200" y="2919154"/>
            <a:ext cx="228599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video recorder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"/>
          <p:cNvSpPr/>
          <p:nvPr/>
        </p:nvSpPr>
        <p:spPr>
          <a:xfrm rot="697608">
            <a:off x="4091192" y="2690271"/>
            <a:ext cx="447675" cy="7524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780" y="1066800"/>
            <a:ext cx="7052441" cy="487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6"/>
          <p:cNvGrpSpPr/>
          <p:nvPr/>
        </p:nvGrpSpPr>
        <p:grpSpPr>
          <a:xfrm>
            <a:off x="551202" y="4973763"/>
            <a:ext cx="3001428" cy="1344073"/>
            <a:chOff x="3166681" y="5285243"/>
            <a:chExt cx="2835325" cy="1194187"/>
          </a:xfrm>
        </p:grpSpPr>
        <p:sp>
          <p:nvSpPr>
            <p:cNvPr id="254" name="Google Shape;254;p6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46316" name="adj1"/>
                <a:gd fmla="val 65106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 txBox="1"/>
            <p:nvPr/>
          </p:nvSpPr>
          <p:spPr>
            <a:xfrm>
              <a:off x="3318403" y="5711074"/>
              <a:ext cx="2603083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Look! This is Dad’s home video.</a:t>
              </a:r>
              <a:endParaRPr/>
            </a:p>
          </p:txBody>
        </p:sp>
      </p:grpSp>
      <p:sp>
        <p:nvSpPr>
          <p:cNvPr id="256" name="Google Shape;256;p6"/>
          <p:cNvSpPr/>
          <p:nvPr/>
        </p:nvSpPr>
        <p:spPr>
          <a:xfrm>
            <a:off x="2895600" y="1981200"/>
            <a:ext cx="1676400" cy="1676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6"/>
          <p:cNvGrpSpPr/>
          <p:nvPr/>
        </p:nvGrpSpPr>
        <p:grpSpPr>
          <a:xfrm>
            <a:off x="5404929" y="4856080"/>
            <a:ext cx="3162714" cy="1579437"/>
            <a:chOff x="3131081" y="5217540"/>
            <a:chExt cx="2987685" cy="1403304"/>
          </a:xfrm>
        </p:grpSpPr>
        <p:sp>
          <p:nvSpPr>
            <p:cNvPr id="258" name="Google Shape;258;p6"/>
            <p:cNvSpPr/>
            <p:nvPr/>
          </p:nvSpPr>
          <p:spPr>
            <a:xfrm>
              <a:off x="3131081" y="5217540"/>
              <a:ext cx="2987685" cy="1403304"/>
            </a:xfrm>
            <a:prstGeom prst="cloudCallout">
              <a:avLst>
                <a:gd fmla="val 54880" name="adj1"/>
                <a:gd fmla="val 44464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 txBox="1"/>
            <p:nvPr/>
          </p:nvSpPr>
          <p:spPr>
            <a:xfrm>
              <a:off x="3318403" y="5667720"/>
              <a:ext cx="2603083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Grandpa! Who is in 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Dad</a:t>
              </a: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’s home video too?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/>
          <p:nvPr>
            <p:ph type="ctrTitle"/>
          </p:nvPr>
        </p:nvSpPr>
        <p:spPr>
          <a:xfrm>
            <a:off x="2430463" y="2973388"/>
            <a:ext cx="4284662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Let’s read the story!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2895600" y="1436688"/>
            <a:ext cx="3259138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First reading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2" y="1295400"/>
            <a:ext cx="9007898" cy="365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8"/>
          <p:cNvGrpSpPr/>
          <p:nvPr/>
        </p:nvGrpSpPr>
        <p:grpSpPr>
          <a:xfrm>
            <a:off x="4857153" y="5123792"/>
            <a:ext cx="3001428" cy="1344073"/>
            <a:chOff x="3166681" y="5285243"/>
            <a:chExt cx="2835325" cy="1194187"/>
          </a:xfrm>
        </p:grpSpPr>
        <p:sp>
          <p:nvSpPr>
            <p:cNvPr id="273" name="Google Shape;273;p8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3318403" y="5627331"/>
              <a:ext cx="2603083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is Grandma doing?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8"/>
          <p:cNvGrpSpPr/>
          <p:nvPr/>
        </p:nvGrpSpPr>
        <p:grpSpPr>
          <a:xfrm>
            <a:off x="1524000" y="5123792"/>
            <a:ext cx="3001428" cy="1344073"/>
            <a:chOff x="3166681" y="5285243"/>
            <a:chExt cx="2835325" cy="1194187"/>
          </a:xfrm>
        </p:grpSpPr>
        <p:sp>
          <p:nvSpPr>
            <p:cNvPr id="276" name="Google Shape;276;p8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48525" name="adj1"/>
                <a:gd fmla="val 5821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8"/>
            <p:cNvSpPr txBox="1"/>
            <p:nvPr/>
          </p:nvSpPr>
          <p:spPr>
            <a:xfrm>
              <a:off x="3344813" y="5669828"/>
              <a:ext cx="2603083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Oh! Grandma is in the video.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8" name="Google Shape;278;p8"/>
          <p:cNvCxnSpPr/>
          <p:nvPr/>
        </p:nvCxnSpPr>
        <p:spPr>
          <a:xfrm>
            <a:off x="5866457" y="2667000"/>
            <a:ext cx="1905943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9"/>
          <p:cNvPicPr preferRelativeResize="0"/>
          <p:nvPr/>
        </p:nvPicPr>
        <p:blipFill rotWithShape="1">
          <a:blip r:embed="rId3">
            <a:alphaModFix/>
          </a:blip>
          <a:srcRect b="0" l="0" r="821" t="0"/>
          <a:stretch/>
        </p:blipFill>
        <p:spPr>
          <a:xfrm>
            <a:off x="7088" y="1447800"/>
            <a:ext cx="9136912" cy="3604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9"/>
          <p:cNvGrpSpPr/>
          <p:nvPr/>
        </p:nvGrpSpPr>
        <p:grpSpPr>
          <a:xfrm>
            <a:off x="4857153" y="5123792"/>
            <a:ext cx="3001428" cy="1344073"/>
            <a:chOff x="3166681" y="5285243"/>
            <a:chExt cx="2835325" cy="1194187"/>
          </a:xfrm>
        </p:grpSpPr>
        <p:sp>
          <p:nvSpPr>
            <p:cNvPr id="286" name="Google Shape;286;p9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 txBox="1"/>
            <p:nvPr/>
          </p:nvSpPr>
          <p:spPr>
            <a:xfrm>
              <a:off x="3318403" y="5765380"/>
              <a:ext cx="2603083" cy="273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Is Charlie cooking?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9"/>
          <p:cNvGrpSpPr/>
          <p:nvPr/>
        </p:nvGrpSpPr>
        <p:grpSpPr>
          <a:xfrm>
            <a:off x="1524000" y="5123792"/>
            <a:ext cx="3001428" cy="1344073"/>
            <a:chOff x="3166681" y="5285243"/>
            <a:chExt cx="2835325" cy="1194187"/>
          </a:xfrm>
        </p:grpSpPr>
        <p:sp>
          <p:nvSpPr>
            <p:cNvPr id="289" name="Google Shape;289;p9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48525" name="adj1"/>
                <a:gd fmla="val 5821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3298952" y="5602125"/>
              <a:ext cx="2603083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are Mum and Cherry doing?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9"/>
          <p:cNvSpPr/>
          <p:nvPr/>
        </p:nvSpPr>
        <p:spPr>
          <a:xfrm>
            <a:off x="5334000" y="3249854"/>
            <a:ext cx="2057400" cy="1703146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9"/>
          <p:cNvCxnSpPr/>
          <p:nvPr/>
        </p:nvCxnSpPr>
        <p:spPr>
          <a:xfrm>
            <a:off x="4036714" y="2362200"/>
            <a:ext cx="2211686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2017-08-14T07:35:12Z</dcterms:created>
</cp:coreProperties>
</file>