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65" r:id="rId6"/>
    <p:sldMasterId id="214748368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g+1NZ/Y4idrSpy0iFWCrUaKehf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88F276F-D892-461C-AC6D-DD062F1C462D}">
  <a:tblStyle styleId="{A88F276F-D892-461C-AC6D-DD062F1C462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7F8E6"/>
          </a:solidFill>
        </a:fill>
      </a:tcStyle>
    </a:wholeTbl>
    <a:band1H>
      <a:tcTxStyle/>
      <a:tcStyle>
        <a:fill>
          <a:solidFill>
            <a:srgbClr val="EEF1CA"/>
          </a:solidFill>
        </a:fill>
      </a:tcStyle>
    </a:band1H>
    <a:band2H>
      <a:tcTxStyle/>
    </a:band2H>
    <a:band1V>
      <a:tcTxStyle/>
      <a:tcStyle>
        <a:fill>
          <a:solidFill>
            <a:srgbClr val="EEF1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41990805-9254-4AEB-B2DF-6E0D3758CA4C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customschemas.google.com/relationships/presentationmetadata" Target="metadata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0" name="Google Shape;2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Charlie is looking for Dad’s new T-shirt and jeans.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colour is Dad’s new T-shirt? (Blue.) What colour are Dad’s new jeans? (Blue.)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locating specific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an arrow pointing towards Grandma] 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Look! There is Grandma.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children doing? (Having a fashion show.)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underline the answer and show the question]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they having fun? (Yes.)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locating specific information / inferring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 Ask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does Grandma want to do? (Join in the fashion show.)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That’s right. She asks, ‘Can I play too?’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wants to join in the fashion show!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Grandma wear? (Mum’s new dress and Cherry’s hat.)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[Click to underline the answer] 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locating specific information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Look! The fashion show is taking place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living room. Grandma is showing her clothes.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 pupils to complete the sentences.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Her … is white and pink. (Hat.)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reveal the answer]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Her … is purple. (Dress.)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reveal the answer]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Wow,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Grandma!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she look nice? (Yes.) Grandma looks young and beautiful!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Cherry, Charlie and Grandma having fun? (Yes.)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circle Mum and Dad] Say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Look! Mum and Dad are home now. How do they feel? (Surprised.)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Mum and Dad are surprised to see the fashion show! – observing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 pupils to complete Part D individually in their books. The activity can be completed in class or for homework.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3" name="Google Shape;3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pupils into groups and assign each group a character / paragraph / section / scene. Ask each group to read their part aloud.</a:t>
            </a:r>
            <a:endParaRPr/>
          </a:p>
        </p:txBody>
      </p:sp>
      <p:sp>
        <p:nvSpPr>
          <p:cNvPr id="361" name="Google Shape;361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Charlie and Cherry are guessing the colour of the children’s clothes. Do you want to join them?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colour are her jeans? (Blue.)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Elicit guesses from pupils. [Click to make the photo clear and show the answer] Provide feedback for pupils, e.g.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work!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 the above steps for the next four photos.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going to have our own fashion show!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Prepare several sets of clothing for pupils, e.g. T-shirts, shirts, skirts, shorts, hats, caps.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several pupils to take part in the fashion show. Prepare a ‘backstage area’, e.g. outside the classroom, where you can have the pupils put on the clothing.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invite the pupils to come into the classroom one at a time. Invite the class to say something about each pupil, e.g.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is wearing a hat. Her hat is white and red.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we are going to read a story about Cherry and Charlie.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Cherry and this is Charlie.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an arrow pointing towards the skirt] 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Look! What is Cherry wearing? (A skirt.)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answer]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an arrow towards the T-shirt]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Charlie wearing? (A T-shirt.)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[Click to show the answer]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observing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Hmm … do their clothes look funny? (Yes.) Are their clothes too big? (Yes.)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narration]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Cherry and Charlie are wearing Mum and Dad’s clothes! They like doing that. – observing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about you? Do you like wearing your mum and dad’s clothes? – giving personal responses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Look! Cherry and Charlie are having a fashion show at home.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circle Grandma]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Oh! Who is this old lady? (Grandma.)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she in the fashion show too? (Yes.) – inferring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Let’s read the story and find out about the fashion show!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Mime making a phone call and 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Charlie and Cherry are calling Mum and Dad.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Charlie and Cherry? (At home.) Are Mum and Dad at home? (No.)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Charlie calling? (He and Cherry want to try on Mum and Dad’s new clothes.)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locating specific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Mum and Dad say? (All right.)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highlight ‘All right.’]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this phrase mean ‘yes’ or ‘no’? (Yes.) That’s right. ‘All right’ means ‘yes’. – locating specific information / inferring unknown words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Charlie and Cherry are talking about what clothes they can wear.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Charlie wear? (Dad’s new T-shirt and jeans.)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[Click to underline the answer] 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locating specific information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[Click to show the question and an arrow pointing towards the skirt] Ask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about Cherry? What can she wear? (A skirt.) That’s right. Look! Cherry is holding the skirt that she likes. Whose skirt is it?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guess? (Mum’s skirt.)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observing / inferring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5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1" showMasterSp="0" type="blank">
  <p:cSld name="BLANK">
    <p:bg>
      <p:bgPr>
        <a:solidFill>
          <a:schemeClr val="dk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2" showMasterSp="0">
  <p:cSld name="Final Slide Option2">
    <p:bg>
      <p:bgPr>
        <a:solidFill>
          <a:schemeClr val="accent6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3" showMasterSp="0">
  <p:cSld name="Final Slide Option3">
    <p:bg>
      <p:bgPr>
        <a:solidFill>
          <a:srgbClr val="505759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0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/>
        </p:nvSpPr>
        <p:spPr>
          <a:xfrm>
            <a:off x="71438" y="442913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reading">
  <p:cSld name="Pre-reading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/>
        </p:nvSpPr>
        <p:spPr>
          <a:xfrm>
            <a:off x="71438" y="442913"/>
            <a:ext cx="32988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Introducing the setting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">
  <p:cSld name="Objective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 txBox="1"/>
          <p:nvPr/>
        </p:nvSpPr>
        <p:spPr>
          <a:xfrm>
            <a:off x="71438" y="442913"/>
            <a:ext cx="16224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">
  <p:cSld name="Objective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/>
        </p:nvSpPr>
        <p:spPr>
          <a:xfrm>
            <a:off x="71438" y="442913"/>
            <a:ext cx="16224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reading">
  <p:cSld name="First reading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/>
          <p:nvPr/>
        </p:nvSpPr>
        <p:spPr>
          <a:xfrm>
            <a:off x="71438" y="442913"/>
            <a:ext cx="2292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reading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1">
  <p:cSld name="Activity 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2">
  <p:cSld name="Activity 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3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3">
  <p:cSld name="Activity 3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4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5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4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1" showMasterSp="0">
  <p:cSld name="Divid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8"/>
          <p:cNvSpPr/>
          <p:nvPr/>
        </p:nvSpPr>
        <p:spPr>
          <a:xfrm>
            <a:off x="1971675" y="784225"/>
            <a:ext cx="5210175" cy="5422900"/>
          </a:xfrm>
          <a:custGeom>
            <a:rect b="b" l="l" r="r" t="t"/>
            <a:pathLst>
              <a:path extrusionOk="0" h="1512" w="1453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F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8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5" name="Google Shape;105;p5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6" name="Google Shape;106;p5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5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3" name="Google Shape;113;p5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5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p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0" name="Google Shape;130;p5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5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5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8" name="Google Shape;138;p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5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5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Option 1" showMasterSp="0">
  <p:cSld name="Divider Option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/>
          <p:nvPr/>
        </p:nvSpPr>
        <p:spPr>
          <a:xfrm>
            <a:off x="1971675" y="784225"/>
            <a:ext cx="5210175" cy="5422900"/>
          </a:xfrm>
          <a:custGeom>
            <a:rect b="b" l="l" r="r" t="t"/>
            <a:pathLst>
              <a:path extrusionOk="0" h="1512" w="1453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7FA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2"/>
          <p:cNvSpPr txBox="1"/>
          <p:nvPr>
            <p:ph type="ctrTitle"/>
          </p:nvPr>
        </p:nvSpPr>
        <p:spPr>
          <a:xfrm>
            <a:off x="2431050" y="2973675"/>
            <a:ext cx="42840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reading">
  <p:cSld name="First reading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/>
          <p:nvPr/>
        </p:nvSpPr>
        <p:spPr>
          <a:xfrm>
            <a:off x="71438" y="442913"/>
            <a:ext cx="2292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reading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9"/>
          <p:cNvSpPr txBox="1"/>
          <p:nvPr/>
        </p:nvSpPr>
        <p:spPr>
          <a:xfrm>
            <a:off x="71438" y="442913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1">
  <p:cSld name="Activity 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6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3">
  <p:cSld name="Activity 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">
  <p:cSld name="Objectives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3"/>
          <p:cNvSpPr txBox="1"/>
          <p:nvPr/>
        </p:nvSpPr>
        <p:spPr>
          <a:xfrm>
            <a:off x="71438" y="442913"/>
            <a:ext cx="16224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4"/>
          <p:cNvSpPr txBox="1"/>
          <p:nvPr/>
        </p:nvSpPr>
        <p:spPr>
          <a:xfrm>
            <a:off x="71438" y="442913"/>
            <a:ext cx="1468437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reading">
  <p:cSld name="Pre-reading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5"/>
          <p:cNvSpPr txBox="1"/>
          <p:nvPr/>
        </p:nvSpPr>
        <p:spPr>
          <a:xfrm>
            <a:off x="71438" y="442913"/>
            <a:ext cx="32988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Introducing the setting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2">
  <p:cSld name="Activity 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6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1" showMasterSp="0" type="blank">
  <p:cSld name="BLANK">
    <p:bg>
      <p:bgPr>
        <a:solidFill>
          <a:schemeClr val="dk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reading">
  <p:cSld name="Pre-reading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0"/>
          <p:cNvSpPr txBox="1"/>
          <p:nvPr/>
        </p:nvSpPr>
        <p:spPr>
          <a:xfrm>
            <a:off x="71438" y="442913"/>
            <a:ext cx="3298825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Introducing the setting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2" showMasterSp="0">
  <p:cSld name="Final Slide Option2">
    <p:bg>
      <p:bgPr>
        <a:solidFill>
          <a:schemeClr val="accent6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Option3" showMasterSp="0">
  <p:cSld name="Final Slide Option3">
    <p:bg>
      <p:bgPr>
        <a:solidFill>
          <a:srgbClr val="505759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00363" y="3559175"/>
            <a:ext cx="338137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63" y="6376988"/>
            <a:ext cx="917575" cy="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1"/>
          <p:cNvSpPr txBox="1"/>
          <p:nvPr/>
        </p:nvSpPr>
        <p:spPr>
          <a:xfrm>
            <a:off x="71438" y="442913"/>
            <a:ext cx="2360612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Pre-reading</a:t>
            </a:r>
            <a:endParaRPr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2" y="-4762"/>
            <a:ext cx="3000375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reading">
  <p:cSld name="First reading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1"/>
          <p:cNvSpPr txBox="1"/>
          <p:nvPr/>
        </p:nvSpPr>
        <p:spPr>
          <a:xfrm>
            <a:off x="71438" y="442913"/>
            <a:ext cx="22923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Shared reading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1">
  <p:cSld name="Activity 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2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2">
  <p:cSld name="Activity 2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3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 3">
  <p:cSld name="Activity 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4"/>
          <p:cNvSpPr txBox="1"/>
          <p:nvPr/>
        </p:nvSpPr>
        <p:spPr>
          <a:xfrm>
            <a:off x="71438" y="442913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3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763" y="-4763"/>
            <a:ext cx="3000376" cy="50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27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5.xml"/><Relationship Id="rId6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541338" y="417513"/>
            <a:ext cx="598328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534988" y="1704975"/>
            <a:ext cx="6000750" cy="4284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" name="Google Shape;12;p2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063" y="6376988"/>
            <a:ext cx="917575" cy="279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541338" y="417513"/>
            <a:ext cx="5983287" cy="906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5" name="Google Shape;155;p31"/>
          <p:cNvSpPr txBox="1"/>
          <p:nvPr>
            <p:ph idx="1" type="body"/>
          </p:nvPr>
        </p:nvSpPr>
        <p:spPr>
          <a:xfrm>
            <a:off x="534988" y="1704975"/>
            <a:ext cx="6000750" cy="4284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1600"/>
              <a:buFont typeface="Arial"/>
              <a:buChar char="‒"/>
              <a:defRPr b="0" i="0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6" name="Google Shape;156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0063" y="6376988"/>
            <a:ext cx="917575" cy="279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25.jpg"/><Relationship Id="rId5" Type="http://schemas.openxmlformats.org/officeDocument/2006/relationships/image" Target="../media/image20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0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Relationship Id="rId4" Type="http://schemas.openxmlformats.org/officeDocument/2006/relationships/image" Target="../media/image35.jpg"/><Relationship Id="rId5" Type="http://schemas.openxmlformats.org/officeDocument/2006/relationships/image" Target="../media/image27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Relationship Id="rId4" Type="http://schemas.openxmlformats.org/officeDocument/2006/relationships/image" Target="../media/image26.jpg"/><Relationship Id="rId5" Type="http://schemas.openxmlformats.org/officeDocument/2006/relationships/image" Target="../media/image20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jpg"/><Relationship Id="rId4" Type="http://schemas.openxmlformats.org/officeDocument/2006/relationships/image" Target="../media/image31.jpg"/><Relationship Id="rId5" Type="http://schemas.openxmlformats.org/officeDocument/2006/relationships/image" Target="../media/image20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" y="98425"/>
            <a:ext cx="408940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3800" y="5408613"/>
            <a:ext cx="1625600" cy="14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"/>
          <p:cNvSpPr txBox="1"/>
          <p:nvPr/>
        </p:nvSpPr>
        <p:spPr>
          <a:xfrm>
            <a:off x="1227138" y="2978150"/>
            <a:ext cx="6689725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759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505759"/>
                </a:solidFill>
                <a:latin typeface="Arial"/>
                <a:ea typeface="Arial"/>
                <a:cs typeface="Arial"/>
                <a:sym typeface="Arial"/>
              </a:rPr>
              <a:t>Reading Courseware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05759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505759"/>
                </a:solidFill>
                <a:latin typeface="Arial"/>
                <a:ea typeface="Arial"/>
                <a:cs typeface="Arial"/>
                <a:sym typeface="Arial"/>
              </a:rPr>
              <a:t>for Teachers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1" i="0" sz="3200" u="none" cap="none" strike="noStrike">
              <a:solidFill>
                <a:srgbClr val="5057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0575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05759"/>
                </a:solidFill>
                <a:latin typeface="Arial"/>
                <a:ea typeface="Arial"/>
                <a:cs typeface="Arial"/>
                <a:sym typeface="Arial"/>
              </a:rPr>
              <a:t>Chapter 6 A fashion show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05759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505759"/>
                </a:solidFill>
                <a:latin typeface="Arial"/>
                <a:ea typeface="Arial"/>
                <a:cs typeface="Arial"/>
                <a:sym typeface="Arial"/>
              </a:rPr>
              <a:t>Learn to Read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59" y="1576551"/>
            <a:ext cx="8865841" cy="3668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10"/>
          <p:cNvGrpSpPr/>
          <p:nvPr/>
        </p:nvGrpSpPr>
        <p:grpSpPr>
          <a:xfrm>
            <a:off x="5638800" y="5286683"/>
            <a:ext cx="3212533" cy="1212575"/>
            <a:chOff x="3141919" y="5285243"/>
            <a:chExt cx="2989766" cy="1194187"/>
          </a:xfrm>
        </p:grpSpPr>
        <p:sp>
          <p:nvSpPr>
            <p:cNvPr id="294" name="Google Shape;294;p10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48953" name="adj1"/>
                <a:gd fmla="val 54214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 txBox="1"/>
            <p:nvPr/>
          </p:nvSpPr>
          <p:spPr>
            <a:xfrm>
              <a:off x="3141919" y="5428801"/>
              <a:ext cx="2989766" cy="90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Charlie is looking for 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Dad’s new T-shirt 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and jeans.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10"/>
          <p:cNvSpPr/>
          <p:nvPr/>
        </p:nvSpPr>
        <p:spPr>
          <a:xfrm rot="893884">
            <a:off x="7890786" y="2099427"/>
            <a:ext cx="214740" cy="60277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7162800" y="1712657"/>
            <a:ext cx="19395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Grandma</a:t>
            </a:r>
            <a:endParaRPr b="0" i="0" sz="2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8419" y="914400"/>
            <a:ext cx="5231482" cy="44425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11"/>
          <p:cNvGrpSpPr/>
          <p:nvPr/>
        </p:nvGrpSpPr>
        <p:grpSpPr>
          <a:xfrm>
            <a:off x="1573241" y="5264426"/>
            <a:ext cx="3011543" cy="1212574"/>
            <a:chOff x="3141919" y="5285243"/>
            <a:chExt cx="2989766" cy="1194187"/>
          </a:xfrm>
        </p:grpSpPr>
        <p:sp>
          <p:nvSpPr>
            <p:cNvPr id="305" name="Google Shape;305;p11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44890" name="adj1"/>
                <a:gd fmla="val 59415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3141919" y="5573033"/>
              <a:ext cx="2989766" cy="60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are the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children doing?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11"/>
          <p:cNvGrpSpPr/>
          <p:nvPr/>
        </p:nvGrpSpPr>
        <p:grpSpPr>
          <a:xfrm>
            <a:off x="4800113" y="5246907"/>
            <a:ext cx="3011543" cy="1212574"/>
            <a:chOff x="3141919" y="5285243"/>
            <a:chExt cx="2989766" cy="1194187"/>
          </a:xfrm>
        </p:grpSpPr>
        <p:sp>
          <p:nvSpPr>
            <p:cNvPr id="308" name="Google Shape;308;p11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47117" name="adj1"/>
                <a:gd fmla="val 5385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1"/>
            <p:cNvSpPr txBox="1"/>
            <p:nvPr/>
          </p:nvSpPr>
          <p:spPr>
            <a:xfrm>
              <a:off x="3141919" y="5671193"/>
              <a:ext cx="2989766" cy="303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Are they having fun?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0" name="Google Shape;310;p11"/>
          <p:cNvCxnSpPr/>
          <p:nvPr/>
        </p:nvCxnSpPr>
        <p:spPr>
          <a:xfrm>
            <a:off x="3505200" y="4953000"/>
            <a:ext cx="3200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914400"/>
            <a:ext cx="5552144" cy="4601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2"/>
          <p:cNvCxnSpPr/>
          <p:nvPr/>
        </p:nvCxnSpPr>
        <p:spPr>
          <a:xfrm>
            <a:off x="5344490" y="4776952"/>
            <a:ext cx="9906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12"/>
          <p:cNvCxnSpPr/>
          <p:nvPr/>
        </p:nvCxnSpPr>
        <p:spPr>
          <a:xfrm>
            <a:off x="2667000" y="5181600"/>
            <a:ext cx="40386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19" name="Google Shape;319;p12"/>
          <p:cNvGrpSpPr/>
          <p:nvPr/>
        </p:nvGrpSpPr>
        <p:grpSpPr>
          <a:xfrm>
            <a:off x="5839790" y="5416825"/>
            <a:ext cx="3011543" cy="1212575"/>
            <a:chOff x="3141919" y="5285243"/>
            <a:chExt cx="2989766" cy="1194187"/>
          </a:xfrm>
        </p:grpSpPr>
        <p:sp>
          <p:nvSpPr>
            <p:cNvPr id="320" name="Google Shape;320;p12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48953" name="adj1"/>
                <a:gd fmla="val 54214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2"/>
            <p:cNvSpPr txBox="1"/>
            <p:nvPr/>
          </p:nvSpPr>
          <p:spPr>
            <a:xfrm>
              <a:off x="3141919" y="5632020"/>
              <a:ext cx="2989766" cy="606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can Grandma 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wear?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2"/>
          <p:cNvGrpSpPr/>
          <p:nvPr/>
        </p:nvGrpSpPr>
        <p:grpSpPr>
          <a:xfrm>
            <a:off x="1712857" y="5454287"/>
            <a:ext cx="3011543" cy="1212575"/>
            <a:chOff x="3141919" y="5285243"/>
            <a:chExt cx="2989766" cy="1194187"/>
          </a:xfrm>
        </p:grpSpPr>
        <p:sp>
          <p:nvSpPr>
            <p:cNvPr id="323" name="Google Shape;323;p12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56420" name="adj1"/>
                <a:gd fmla="val 50396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 txBox="1"/>
            <p:nvPr/>
          </p:nvSpPr>
          <p:spPr>
            <a:xfrm>
              <a:off x="3141919" y="5617047"/>
              <a:ext cx="2989766" cy="606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does Grandma 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want to do?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43000"/>
            <a:ext cx="8686800" cy="4087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13"/>
          <p:cNvGrpSpPr/>
          <p:nvPr/>
        </p:nvGrpSpPr>
        <p:grpSpPr>
          <a:xfrm>
            <a:off x="838199" y="5264426"/>
            <a:ext cx="4038601" cy="1212574"/>
            <a:chOff x="2725139" y="5285243"/>
            <a:chExt cx="3559122" cy="1194187"/>
          </a:xfrm>
        </p:grpSpPr>
        <p:sp>
          <p:nvSpPr>
            <p:cNvPr id="332" name="Google Shape;332;p13"/>
            <p:cNvSpPr/>
            <p:nvPr/>
          </p:nvSpPr>
          <p:spPr>
            <a:xfrm>
              <a:off x="2725139" y="5285243"/>
              <a:ext cx="3559122" cy="1194187"/>
            </a:xfrm>
            <a:prstGeom prst="cloudCallout">
              <a:avLst>
                <a:gd fmla="val -48616" name="adj1"/>
                <a:gd fmla="val 47006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3"/>
            <p:cNvSpPr txBox="1"/>
            <p:nvPr/>
          </p:nvSpPr>
          <p:spPr>
            <a:xfrm>
              <a:off x="2926600" y="5497988"/>
              <a:ext cx="3156201" cy="60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Look! The fashion show is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taking place in the living room.</a:t>
              </a:r>
              <a:endParaRPr/>
            </a:p>
          </p:txBody>
        </p:sp>
      </p:grpSp>
      <p:grpSp>
        <p:nvGrpSpPr>
          <p:cNvPr id="334" name="Google Shape;334;p13"/>
          <p:cNvGrpSpPr/>
          <p:nvPr/>
        </p:nvGrpSpPr>
        <p:grpSpPr>
          <a:xfrm>
            <a:off x="5029201" y="5230723"/>
            <a:ext cx="3810000" cy="1212574"/>
            <a:chOff x="3010662" y="5285243"/>
            <a:chExt cx="3342889" cy="1194187"/>
          </a:xfrm>
        </p:grpSpPr>
        <p:sp>
          <p:nvSpPr>
            <p:cNvPr id="335" name="Google Shape;335;p13"/>
            <p:cNvSpPr/>
            <p:nvPr/>
          </p:nvSpPr>
          <p:spPr>
            <a:xfrm>
              <a:off x="3010662" y="5285243"/>
              <a:ext cx="3342889" cy="1194187"/>
            </a:xfrm>
            <a:prstGeom prst="cloudCallout">
              <a:avLst>
                <a:gd fmla="val 48940" name="adj1"/>
                <a:gd fmla="val 4335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3"/>
            <p:cNvSpPr txBox="1"/>
            <p:nvPr/>
          </p:nvSpPr>
          <p:spPr>
            <a:xfrm>
              <a:off x="3296926" y="5612088"/>
              <a:ext cx="2989766" cy="60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Mum and Dad are home now. 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How do they feel?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7" name="Google Shape;33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0095" y="1981200"/>
            <a:ext cx="66970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78799" y="1981200"/>
            <a:ext cx="11430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3"/>
          <p:cNvSpPr/>
          <p:nvPr/>
        </p:nvSpPr>
        <p:spPr>
          <a:xfrm>
            <a:off x="6172200" y="2667000"/>
            <a:ext cx="2076116" cy="1905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"/>
          <p:cNvSpPr/>
          <p:nvPr/>
        </p:nvSpPr>
        <p:spPr>
          <a:xfrm>
            <a:off x="7977188" y="6229350"/>
            <a:ext cx="838200" cy="371475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Answers</a:t>
            </a:r>
            <a:endParaRPr/>
          </a:p>
        </p:txBody>
      </p:sp>
      <p:pic>
        <p:nvPicPr>
          <p:cNvPr id="346" name="Google Shape;346;p15"/>
          <p:cNvPicPr preferRelativeResize="0"/>
          <p:nvPr/>
        </p:nvPicPr>
        <p:blipFill rotWithShape="1">
          <a:blip r:embed="rId3">
            <a:alphaModFix/>
          </a:blip>
          <a:srcRect b="20309" l="13157" r="23215" t="29562"/>
          <a:stretch/>
        </p:blipFill>
        <p:spPr>
          <a:xfrm>
            <a:off x="115942" y="1371600"/>
            <a:ext cx="8723258" cy="3832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15"/>
          <p:cNvCxnSpPr/>
          <p:nvPr/>
        </p:nvCxnSpPr>
        <p:spPr>
          <a:xfrm>
            <a:off x="1524000" y="3276600"/>
            <a:ext cx="3276600" cy="762000"/>
          </a:xfrm>
          <a:prstGeom prst="straightConnector1">
            <a:avLst/>
          </a:prstGeom>
          <a:noFill/>
          <a:ln cap="flat" cmpd="sng" w="28575">
            <a:solidFill>
              <a:srgbClr val="007EA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15"/>
          <p:cNvCxnSpPr/>
          <p:nvPr/>
        </p:nvCxnSpPr>
        <p:spPr>
          <a:xfrm>
            <a:off x="3505200" y="3276600"/>
            <a:ext cx="1295400" cy="762000"/>
          </a:xfrm>
          <a:prstGeom prst="straightConnector1">
            <a:avLst/>
          </a:prstGeom>
          <a:noFill/>
          <a:ln cap="flat" cmpd="sng" w="28575">
            <a:solidFill>
              <a:srgbClr val="007EA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15"/>
          <p:cNvCxnSpPr/>
          <p:nvPr/>
        </p:nvCxnSpPr>
        <p:spPr>
          <a:xfrm>
            <a:off x="5410200" y="3276600"/>
            <a:ext cx="1143000" cy="762000"/>
          </a:xfrm>
          <a:prstGeom prst="straightConnector1">
            <a:avLst/>
          </a:prstGeom>
          <a:noFill/>
          <a:ln cap="flat" cmpd="sng" w="28575">
            <a:solidFill>
              <a:srgbClr val="007EA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15"/>
          <p:cNvCxnSpPr/>
          <p:nvPr/>
        </p:nvCxnSpPr>
        <p:spPr>
          <a:xfrm flipH="1" rot="10800000">
            <a:off x="1219200" y="3276600"/>
            <a:ext cx="6172200" cy="762000"/>
          </a:xfrm>
          <a:prstGeom prst="straightConnector1">
            <a:avLst/>
          </a:prstGeom>
          <a:noFill/>
          <a:ln cap="flat" cmpd="sng" w="28575">
            <a:solidFill>
              <a:srgbClr val="007EA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6"/>
          <p:cNvSpPr txBox="1"/>
          <p:nvPr>
            <p:ph type="ctrTitle"/>
          </p:nvPr>
        </p:nvSpPr>
        <p:spPr>
          <a:xfrm>
            <a:off x="2430463" y="2973388"/>
            <a:ext cx="4284662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Let’s do some more activities!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3317875" y="1436688"/>
            <a:ext cx="2540000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Post-reading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4" y="2309062"/>
            <a:ext cx="7515225" cy="30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7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234406">
            <a:off x="990816" y="3648013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7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8340264">
            <a:off x="2682602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7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4311000" y="3655721"/>
            <a:ext cx="1550697" cy="130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7"/>
          <p:cNvPicPr preferRelativeResize="0"/>
          <p:nvPr/>
        </p:nvPicPr>
        <p:blipFill rotWithShape="1">
          <a:blip r:embed="rId4">
            <a:alphaModFix/>
          </a:blip>
          <a:srcRect b="0" l="5770" r="6249" t="12712"/>
          <a:stretch/>
        </p:blipFill>
        <p:spPr>
          <a:xfrm flipH="1" rot="-7813370">
            <a:off x="5682601" y="3670323"/>
            <a:ext cx="1550697" cy="130919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7"/>
          <p:cNvSpPr/>
          <p:nvPr/>
        </p:nvSpPr>
        <p:spPr>
          <a:xfrm>
            <a:off x="1851591" y="1848369"/>
            <a:ext cx="5241957" cy="6771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0525">
                  <a:solidFill>
                    <a:srgbClr val="007BA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1"/>
                </a:solidFill>
                <a:latin typeface="Arial"/>
              </a:rPr>
              <a:t>Readers’ theatre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:\Art-SP\Literacy\HomeEd_ELT\LWTE-Gold\Page-making\Courseware 1A-3B\1BC6\AL1136211_High Res.jpg" id="374" name="Google Shape;37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9132" y="592200"/>
            <a:ext cx="4285735" cy="56736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S:\Art-SP\Literacy\HomeEd_ELT\LWTE-Gold\Page-making\Courseware 1A-3B\1BC6\AL1136211_High Res.jpg" id="375" name="Google Shape;37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6058" y="574800"/>
            <a:ext cx="4285735" cy="56736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S:\Art-SP\Literacy\HomeEd_ELT\LWTE-Gold\Page-making\Courseware 1A-3B\1BC4\AL1039209_High Res.jpg" id="376" name="Google Shape;37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600000">
            <a:off x="4149126" y="5796600"/>
            <a:ext cx="1102323" cy="90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18"/>
          <p:cNvGrpSpPr/>
          <p:nvPr/>
        </p:nvGrpSpPr>
        <p:grpSpPr>
          <a:xfrm>
            <a:off x="873648" y="4464926"/>
            <a:ext cx="7813685" cy="2128778"/>
            <a:chOff x="873648" y="4464926"/>
            <a:chExt cx="7813685" cy="2128778"/>
          </a:xfrm>
        </p:grpSpPr>
        <p:pic>
          <p:nvPicPr>
            <p:cNvPr id="378" name="Google Shape;378;p18"/>
            <p:cNvPicPr preferRelativeResize="0"/>
            <p:nvPr/>
          </p:nvPicPr>
          <p:blipFill rotWithShape="1">
            <a:blip r:embed="rId6">
              <a:alphaModFix/>
            </a:blip>
            <a:srcRect b="49548" l="38548" r="28780" t="16547"/>
            <a:stretch/>
          </p:blipFill>
          <p:spPr>
            <a:xfrm>
              <a:off x="5924838" y="4464926"/>
              <a:ext cx="2762495" cy="2128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8"/>
            <p:cNvPicPr preferRelativeResize="0"/>
            <p:nvPr/>
          </p:nvPicPr>
          <p:blipFill rotWithShape="1">
            <a:blip r:embed="rId7">
              <a:alphaModFix/>
            </a:blip>
            <a:srcRect b="32053" l="8364" r="59608" t="27801"/>
            <a:stretch/>
          </p:blipFill>
          <p:spPr>
            <a:xfrm>
              <a:off x="873648" y="4699719"/>
              <a:ext cx="2407608" cy="18939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0" name="Google Shape;380;p18"/>
          <p:cNvSpPr/>
          <p:nvPr/>
        </p:nvSpPr>
        <p:spPr>
          <a:xfrm>
            <a:off x="228600" y="3884711"/>
            <a:ext cx="3429000" cy="702140"/>
          </a:xfrm>
          <a:prstGeom prst="wedgeRoundRectCallout">
            <a:avLst>
              <a:gd fmla="val -5976" name="adj1"/>
              <a:gd fmla="val 111866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colour are her jeans?</a:t>
            </a:r>
            <a:endParaRPr b="0" i="0" sz="2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 txBox="1"/>
          <p:nvPr/>
        </p:nvSpPr>
        <p:spPr>
          <a:xfrm>
            <a:off x="1219200" y="501713"/>
            <a:ext cx="331257" cy="361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2" name="Google Shape;382;p18"/>
          <p:cNvGrpSpPr/>
          <p:nvPr/>
        </p:nvGrpSpPr>
        <p:grpSpPr>
          <a:xfrm>
            <a:off x="6172199" y="3580441"/>
            <a:ext cx="1447801" cy="610559"/>
            <a:chOff x="6172199" y="3580441"/>
            <a:chExt cx="1447801" cy="610559"/>
          </a:xfrm>
        </p:grpSpPr>
        <p:sp>
          <p:nvSpPr>
            <p:cNvPr id="383" name="Google Shape;383;p18"/>
            <p:cNvSpPr/>
            <p:nvPr/>
          </p:nvSpPr>
          <p:spPr>
            <a:xfrm>
              <a:off x="6172199" y="3580441"/>
              <a:ext cx="1447801" cy="6105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76" y="49841"/>
                  </a:moveTo>
                  <a:lnTo>
                    <a:pt x="-79184" y="351281"/>
                  </a:lnTo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 txBox="1"/>
            <p:nvPr/>
          </p:nvSpPr>
          <p:spPr>
            <a:xfrm>
              <a:off x="6650583" y="3730823"/>
              <a:ext cx="4857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blue</a:t>
              </a:r>
              <a:endPara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:\Art-SP\Literacy\HomeEd_ELT\LWTE-Gold\Page-making\Courseware 1A-3B\1BC6\AL1312110_High Res.jpg" id="389" name="Google Shape;3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00000">
            <a:off x="2801834" y="756000"/>
            <a:ext cx="3540333" cy="53460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S:\Art-SP\Literacy\HomeEd_ELT\LWTE-Gold\Page-making\Courseware 1A-3B\1BC6\AL1312110_High Res.jpg" id="390" name="Google Shape;39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00000">
            <a:off x="2801834" y="756000"/>
            <a:ext cx="3540333" cy="53460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S:\Art-SP\Literacy\HomeEd_ELT\LWTE-Gold\Page-making\Courseware 1A-3B\1BC4\AL1039209_High Res.jpg" id="391" name="Google Shape;39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600000">
            <a:off x="4149126" y="5796600"/>
            <a:ext cx="1102323" cy="90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19"/>
          <p:cNvGrpSpPr/>
          <p:nvPr/>
        </p:nvGrpSpPr>
        <p:grpSpPr>
          <a:xfrm>
            <a:off x="873648" y="4464926"/>
            <a:ext cx="7813685" cy="2128778"/>
            <a:chOff x="873648" y="4464926"/>
            <a:chExt cx="7813685" cy="2128778"/>
          </a:xfrm>
        </p:grpSpPr>
        <p:pic>
          <p:nvPicPr>
            <p:cNvPr id="393" name="Google Shape;393;p19"/>
            <p:cNvPicPr preferRelativeResize="0"/>
            <p:nvPr/>
          </p:nvPicPr>
          <p:blipFill rotWithShape="1">
            <a:blip r:embed="rId6">
              <a:alphaModFix/>
            </a:blip>
            <a:srcRect b="49548" l="38548" r="28780" t="16547"/>
            <a:stretch/>
          </p:blipFill>
          <p:spPr>
            <a:xfrm>
              <a:off x="5924838" y="4464926"/>
              <a:ext cx="2762495" cy="2128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19"/>
            <p:cNvPicPr preferRelativeResize="0"/>
            <p:nvPr/>
          </p:nvPicPr>
          <p:blipFill rotWithShape="1">
            <a:blip r:embed="rId7">
              <a:alphaModFix/>
            </a:blip>
            <a:srcRect b="32053" l="8364" r="59608" t="27801"/>
            <a:stretch/>
          </p:blipFill>
          <p:spPr>
            <a:xfrm>
              <a:off x="873648" y="4699719"/>
              <a:ext cx="2407608" cy="18939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19"/>
          <p:cNvSpPr txBox="1"/>
          <p:nvPr/>
        </p:nvSpPr>
        <p:spPr>
          <a:xfrm>
            <a:off x="1219200" y="501713"/>
            <a:ext cx="331257" cy="361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228600" y="3884711"/>
            <a:ext cx="3200400" cy="702140"/>
          </a:xfrm>
          <a:prstGeom prst="wedgeRoundRectCallout">
            <a:avLst>
              <a:gd fmla="val -5976" name="adj1"/>
              <a:gd fmla="val 111866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colour is his shirt?</a:t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19"/>
          <p:cNvGrpSpPr/>
          <p:nvPr/>
        </p:nvGrpSpPr>
        <p:grpSpPr>
          <a:xfrm>
            <a:off x="6135546" y="2133600"/>
            <a:ext cx="2696561" cy="914400"/>
            <a:chOff x="6172199" y="3580441"/>
            <a:chExt cx="2696561" cy="914400"/>
          </a:xfrm>
        </p:grpSpPr>
        <p:sp>
          <p:nvSpPr>
            <p:cNvPr id="398" name="Google Shape;398;p19"/>
            <p:cNvSpPr/>
            <p:nvPr/>
          </p:nvSpPr>
          <p:spPr>
            <a:xfrm>
              <a:off x="6172199" y="3580441"/>
              <a:ext cx="2551787" cy="914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76" y="49841"/>
                  </a:moveTo>
                  <a:lnTo>
                    <a:pt x="-48568" y="131042"/>
                  </a:lnTo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9"/>
            <p:cNvSpPr txBox="1"/>
            <p:nvPr/>
          </p:nvSpPr>
          <p:spPr>
            <a:xfrm>
              <a:off x="6285053" y="3726888"/>
              <a:ext cx="2583707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purple, red, yellow, white, grey and blue</a:t>
              </a:r>
              <a:endPara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:\Art-SP\Literacy\HomeEd_ELT\LWTE-Gold\Page-making\Courseware 1A-3B\1BC6\AL1302225_High Res.jpg" id="404" name="Google Shape;40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685800"/>
            <a:ext cx="3661959" cy="54864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S:\Art-SP\Literacy\HomeEd_ELT\LWTE-Gold\Page-making\Courseware 1A-3B\1BC6\AL1302225_High Res.jpg" id="405" name="Google Shape;40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00" y="685800"/>
            <a:ext cx="3661959" cy="54864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grpSp>
        <p:nvGrpSpPr>
          <p:cNvPr id="406" name="Google Shape;406;p20"/>
          <p:cNvGrpSpPr/>
          <p:nvPr/>
        </p:nvGrpSpPr>
        <p:grpSpPr>
          <a:xfrm>
            <a:off x="873648" y="4464926"/>
            <a:ext cx="7813685" cy="2128778"/>
            <a:chOff x="873648" y="4464926"/>
            <a:chExt cx="7813685" cy="2128778"/>
          </a:xfrm>
        </p:grpSpPr>
        <p:pic>
          <p:nvPicPr>
            <p:cNvPr id="407" name="Google Shape;407;p20"/>
            <p:cNvPicPr preferRelativeResize="0"/>
            <p:nvPr/>
          </p:nvPicPr>
          <p:blipFill rotWithShape="1">
            <a:blip r:embed="rId5">
              <a:alphaModFix/>
            </a:blip>
            <a:srcRect b="49548" l="38548" r="28780" t="16547"/>
            <a:stretch/>
          </p:blipFill>
          <p:spPr>
            <a:xfrm>
              <a:off x="5924838" y="4464926"/>
              <a:ext cx="2762495" cy="2128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20"/>
            <p:cNvPicPr preferRelativeResize="0"/>
            <p:nvPr/>
          </p:nvPicPr>
          <p:blipFill rotWithShape="1">
            <a:blip r:embed="rId6">
              <a:alphaModFix/>
            </a:blip>
            <a:srcRect b="32053" l="8364" r="59608" t="27801"/>
            <a:stretch/>
          </p:blipFill>
          <p:spPr>
            <a:xfrm>
              <a:off x="873648" y="4699719"/>
              <a:ext cx="2407608" cy="189398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S:\Art-SP\Literacy\HomeEd_ELT\LWTE-Gold\Page-making\Courseware 1A-3B\1BC4\AL1039209_High Res.jpg" id="409" name="Google Shape;40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600000">
            <a:off x="4149126" y="5796600"/>
            <a:ext cx="1102323" cy="9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0"/>
          <p:cNvSpPr txBox="1"/>
          <p:nvPr/>
        </p:nvSpPr>
        <p:spPr>
          <a:xfrm>
            <a:off x="1219200" y="501713"/>
            <a:ext cx="331257" cy="361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0"/>
          <p:cNvSpPr/>
          <p:nvPr/>
        </p:nvSpPr>
        <p:spPr>
          <a:xfrm>
            <a:off x="228600" y="3884711"/>
            <a:ext cx="3200400" cy="702140"/>
          </a:xfrm>
          <a:prstGeom prst="wedgeRoundRectCallout">
            <a:avLst>
              <a:gd fmla="val -5976" name="adj1"/>
              <a:gd fmla="val 111866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colour is his T-shirt?</a:t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" name="Google Shape;412;p20"/>
          <p:cNvGrpSpPr/>
          <p:nvPr/>
        </p:nvGrpSpPr>
        <p:grpSpPr>
          <a:xfrm>
            <a:off x="6135546" y="2133600"/>
            <a:ext cx="2856054" cy="609600"/>
            <a:chOff x="6172199" y="3580441"/>
            <a:chExt cx="2703654" cy="914400"/>
          </a:xfrm>
        </p:grpSpPr>
        <p:sp>
          <p:nvSpPr>
            <p:cNvPr id="413" name="Google Shape;413;p20"/>
            <p:cNvSpPr/>
            <p:nvPr/>
          </p:nvSpPr>
          <p:spPr>
            <a:xfrm>
              <a:off x="6172199" y="3580441"/>
              <a:ext cx="2551787" cy="914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76" y="49841"/>
                  </a:moveTo>
                  <a:lnTo>
                    <a:pt x="-48568" y="206232"/>
                  </a:lnTo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 txBox="1"/>
            <p:nvPr/>
          </p:nvSpPr>
          <p:spPr>
            <a:xfrm>
              <a:off x="6292146" y="3809041"/>
              <a:ext cx="2583707" cy="3077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white, blue and yellow</a:t>
              </a:r>
              <a:endPara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10;p2"/>
          <p:cNvGraphicFramePr/>
          <p:nvPr/>
        </p:nvGraphicFramePr>
        <p:xfrm>
          <a:off x="444500" y="11842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{A88F276F-D892-461C-AC6D-DD062F1C462D}</a:tableStyleId>
              </a:tblPr>
              <a:tblGrid>
                <a:gridCol w="4158125"/>
                <a:gridCol w="4158125"/>
              </a:tblGrid>
              <a:tr h="499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Values and Attitudes</a:t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499580"/>
                    </a:solidFill>
                  </a:tcPr>
                </a:tc>
              </a:tr>
              <a:tr h="46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Talking about what people are wearing</a:t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Being polite</a:t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solidFill>
                      <a:schemeClr val="accent6"/>
                    </a:solidFill>
                  </a:tcPr>
                </a:tc>
              </a:tr>
              <a:tr h="4655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 Skills</a:t>
                      </a:r>
                      <a:endParaRPr b="1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499580"/>
                    </a:solidFill>
                  </a:tcPr>
                </a:tc>
                <a:tc hMerge="1"/>
              </a:tr>
              <a:tr h="4655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500"/>
                        <a:buFont typeface="Arial"/>
                        <a:buNone/>
                      </a:pP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Evaluating the text</a:t>
                      </a:r>
                      <a:b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Giving personal responses to the text</a:t>
                      </a:r>
                      <a:b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Inferring meaning from the text</a:t>
                      </a:r>
                      <a:b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Locating specific information in response to questions</a:t>
                      </a:r>
                      <a:b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lang="en-US" sz="15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Making predictions about the text</a:t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l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chemeClr val="accent6"/>
                    </a:solidFill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:\Art-SP\Literacy\HomeEd_ELT\LWTE-Gold\Page-making\Courseware 1A-3B\1BC6\AL476300_High Res.jpg" id="419" name="Google Shape;41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00000">
            <a:off x="2647271" y="732600"/>
            <a:ext cx="4048695" cy="53928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S:\Art-SP\Literacy\HomeEd_ELT\LWTE-Gold\Page-making\Courseware 1A-3B\1BC6\AL476300_High Res.jpg" id="420" name="Google Shape;42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00000">
            <a:off x="2647271" y="732600"/>
            <a:ext cx="4048695" cy="53928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S:\Art-SP\Literacy\HomeEd_ELT\LWTE-Gold\Page-making\Courseware 1A-3B\1BC4\AL1039209_High Res.jpg" id="421" name="Google Shape;42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600000">
            <a:off x="4149126" y="5796600"/>
            <a:ext cx="1102323" cy="90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21"/>
          <p:cNvGrpSpPr/>
          <p:nvPr/>
        </p:nvGrpSpPr>
        <p:grpSpPr>
          <a:xfrm>
            <a:off x="873648" y="4464926"/>
            <a:ext cx="7813685" cy="2128778"/>
            <a:chOff x="873648" y="4464926"/>
            <a:chExt cx="7813685" cy="2128778"/>
          </a:xfrm>
        </p:grpSpPr>
        <p:pic>
          <p:nvPicPr>
            <p:cNvPr id="423" name="Google Shape;423;p21"/>
            <p:cNvPicPr preferRelativeResize="0"/>
            <p:nvPr/>
          </p:nvPicPr>
          <p:blipFill rotWithShape="1">
            <a:blip r:embed="rId6">
              <a:alphaModFix/>
            </a:blip>
            <a:srcRect b="49548" l="38548" r="28780" t="16547"/>
            <a:stretch/>
          </p:blipFill>
          <p:spPr>
            <a:xfrm>
              <a:off x="5924838" y="4464926"/>
              <a:ext cx="2762495" cy="2128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21"/>
            <p:cNvPicPr preferRelativeResize="0"/>
            <p:nvPr/>
          </p:nvPicPr>
          <p:blipFill rotWithShape="1">
            <a:blip r:embed="rId7">
              <a:alphaModFix/>
            </a:blip>
            <a:srcRect b="32053" l="8364" r="59608" t="27801"/>
            <a:stretch/>
          </p:blipFill>
          <p:spPr>
            <a:xfrm>
              <a:off x="873648" y="4699719"/>
              <a:ext cx="2407608" cy="18939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5" name="Google Shape;425;p21"/>
          <p:cNvSpPr txBox="1"/>
          <p:nvPr/>
        </p:nvSpPr>
        <p:spPr>
          <a:xfrm>
            <a:off x="1219200" y="501713"/>
            <a:ext cx="331257" cy="361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228600" y="3884711"/>
            <a:ext cx="3200400" cy="702140"/>
          </a:xfrm>
          <a:prstGeom prst="wedgeRoundRectCallout">
            <a:avLst>
              <a:gd fmla="val -5976" name="adj1"/>
              <a:gd fmla="val 111866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colour is her dress?</a:t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21"/>
          <p:cNvGrpSpPr/>
          <p:nvPr/>
        </p:nvGrpSpPr>
        <p:grpSpPr>
          <a:xfrm>
            <a:off x="6629401" y="2133600"/>
            <a:ext cx="1447800" cy="609600"/>
            <a:chOff x="6666054" y="3580441"/>
            <a:chExt cx="1447800" cy="609600"/>
          </a:xfrm>
        </p:grpSpPr>
        <p:sp>
          <p:nvSpPr>
            <p:cNvPr id="428" name="Google Shape;428;p21"/>
            <p:cNvSpPr/>
            <p:nvPr/>
          </p:nvSpPr>
          <p:spPr>
            <a:xfrm>
              <a:off x="6666054" y="3580441"/>
              <a:ext cx="1447800" cy="6096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76" y="49841"/>
                  </a:moveTo>
                  <a:lnTo>
                    <a:pt x="-161772" y="151549"/>
                  </a:lnTo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005F7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1"/>
            <p:cNvSpPr txBox="1"/>
            <p:nvPr/>
          </p:nvSpPr>
          <p:spPr>
            <a:xfrm>
              <a:off x="7105192" y="3726722"/>
              <a:ext cx="685800" cy="3107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black</a:t>
              </a:r>
              <a:endPara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:\Art-SP\Literacy\HomeEd_ELT\LWTE-Gold\Page-making\Courseware 1A-3B\1BC6\AL1224754_High Res.jpg" id="434" name="Google Shape;4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784800"/>
            <a:ext cx="3386548" cy="52884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S:\Art-SP\Literacy\HomeEd_ELT\LWTE-Gold\Page-making\Courseware 1A-3B\1BC6\AL1224754_High Res.jpg" id="435" name="Google Shape;43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600" y="784800"/>
            <a:ext cx="3386548" cy="52884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  <p:pic>
        <p:nvPicPr>
          <p:cNvPr descr="S:\Art-SP\Literacy\HomeEd_ELT\LWTE-Gold\Page-making\Courseware 1A-3B\1BC4\AL1039209_High Res.jpg" id="436" name="Google Shape;43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600000">
            <a:off x="4009196" y="5796600"/>
            <a:ext cx="1102323" cy="90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22"/>
          <p:cNvGrpSpPr/>
          <p:nvPr/>
        </p:nvGrpSpPr>
        <p:grpSpPr>
          <a:xfrm>
            <a:off x="873648" y="4464926"/>
            <a:ext cx="7813685" cy="2128778"/>
            <a:chOff x="873648" y="4464926"/>
            <a:chExt cx="7813685" cy="2128778"/>
          </a:xfrm>
        </p:grpSpPr>
        <p:pic>
          <p:nvPicPr>
            <p:cNvPr id="438" name="Google Shape;438;p22"/>
            <p:cNvPicPr preferRelativeResize="0"/>
            <p:nvPr/>
          </p:nvPicPr>
          <p:blipFill rotWithShape="1">
            <a:blip r:embed="rId6">
              <a:alphaModFix/>
            </a:blip>
            <a:srcRect b="49548" l="38548" r="28780" t="16547"/>
            <a:stretch/>
          </p:blipFill>
          <p:spPr>
            <a:xfrm>
              <a:off x="5924838" y="4464926"/>
              <a:ext cx="2762495" cy="2128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22"/>
            <p:cNvPicPr preferRelativeResize="0"/>
            <p:nvPr/>
          </p:nvPicPr>
          <p:blipFill rotWithShape="1">
            <a:blip r:embed="rId7">
              <a:alphaModFix/>
            </a:blip>
            <a:srcRect b="32053" l="8364" r="59608" t="27801"/>
            <a:stretch/>
          </p:blipFill>
          <p:spPr>
            <a:xfrm>
              <a:off x="873648" y="4699719"/>
              <a:ext cx="2407608" cy="18939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0" name="Google Shape;440;p22"/>
          <p:cNvSpPr txBox="1"/>
          <p:nvPr/>
        </p:nvSpPr>
        <p:spPr>
          <a:xfrm>
            <a:off x="1219200" y="501713"/>
            <a:ext cx="331257" cy="361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2"/>
          <p:cNvSpPr/>
          <p:nvPr/>
        </p:nvSpPr>
        <p:spPr>
          <a:xfrm>
            <a:off x="228600" y="3884711"/>
            <a:ext cx="3200400" cy="702140"/>
          </a:xfrm>
          <a:prstGeom prst="wedgeRoundRectCallout">
            <a:avLst>
              <a:gd fmla="val -5976" name="adj1"/>
              <a:gd fmla="val 111866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What colour is her dress?</a:t>
            </a:r>
            <a:endParaRPr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" name="Google Shape;442;p22"/>
          <p:cNvGrpSpPr/>
          <p:nvPr/>
        </p:nvGrpSpPr>
        <p:grpSpPr>
          <a:xfrm>
            <a:off x="6172200" y="2133600"/>
            <a:ext cx="2246454" cy="762000"/>
            <a:chOff x="6208853" y="3580441"/>
            <a:chExt cx="2246454" cy="762000"/>
          </a:xfrm>
        </p:grpSpPr>
        <p:sp>
          <p:nvSpPr>
            <p:cNvPr id="443" name="Google Shape;443;p22"/>
            <p:cNvSpPr/>
            <p:nvPr/>
          </p:nvSpPr>
          <p:spPr>
            <a:xfrm>
              <a:off x="6208853" y="3580441"/>
              <a:ext cx="2246454" cy="7620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76" y="49841"/>
                  </a:moveTo>
                  <a:lnTo>
                    <a:pt x="-96794" y="222181"/>
                  </a:lnTo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FFC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2"/>
            <p:cNvSpPr txBox="1"/>
            <p:nvPr/>
          </p:nvSpPr>
          <p:spPr>
            <a:xfrm>
              <a:off x="6437453" y="3809041"/>
              <a:ext cx="1905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brown and white</a:t>
              </a:r>
              <a:endPara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7548" y="2473294"/>
            <a:ext cx="5048904" cy="1911412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3"/>
          <p:cNvSpPr/>
          <p:nvPr/>
        </p:nvSpPr>
        <p:spPr>
          <a:xfrm>
            <a:off x="2590800" y="3352800"/>
            <a:ext cx="4038600" cy="59723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84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4781"/>
                </a:solidFill>
                <a:latin typeface="Comic Sans MS"/>
              </a:rPr>
              <a:t>Fashion show</a:t>
            </a:r>
          </a:p>
        </p:txBody>
      </p:sp>
      <p:pic>
        <p:nvPicPr>
          <p:cNvPr id="452" name="Google Shape;45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790" y="212690"/>
            <a:ext cx="1857790" cy="171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762" y="1295400"/>
            <a:ext cx="2098438" cy="153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34482" y="4510385"/>
            <a:ext cx="2860676" cy="166261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3"/>
          <p:cNvSpPr/>
          <p:nvPr/>
        </p:nvSpPr>
        <p:spPr>
          <a:xfrm rot="1005208">
            <a:off x="1990835" y="2529678"/>
            <a:ext cx="537415" cy="513126"/>
          </a:xfrm>
          <a:prstGeom prst="star4">
            <a:avLst>
              <a:gd fmla="val 12500" name="adj"/>
            </a:avLst>
          </a:prstGeom>
          <a:gradFill>
            <a:gsLst>
              <a:gs pos="0">
                <a:srgbClr val="FFE0C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3"/>
          <p:cNvSpPr/>
          <p:nvPr/>
        </p:nvSpPr>
        <p:spPr>
          <a:xfrm rot="-2002872">
            <a:off x="6335599" y="3920982"/>
            <a:ext cx="539527" cy="474208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E0C1"/>
              </a:gs>
              <a:gs pos="45000">
                <a:srgbClr val="FF7A00"/>
              </a:gs>
              <a:gs pos="100000">
                <a:srgbClr val="FF0300"/>
              </a:gs>
            </a:gsLst>
            <a:lin ang="540000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3"/>
          <p:cNvSpPr/>
          <p:nvPr/>
        </p:nvSpPr>
        <p:spPr>
          <a:xfrm flipH="1" rot="-9794792">
            <a:off x="5853650" y="2285543"/>
            <a:ext cx="537415" cy="466297"/>
          </a:xfrm>
          <a:prstGeom prst="star4">
            <a:avLst>
              <a:gd fmla="val 12500" name="adj"/>
            </a:avLst>
          </a:prstGeom>
          <a:gradFill>
            <a:gsLst>
              <a:gs pos="0">
                <a:srgbClr val="FFE0C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3"/>
          <p:cNvSpPr/>
          <p:nvPr/>
        </p:nvSpPr>
        <p:spPr>
          <a:xfrm rot="1005208">
            <a:off x="2395651" y="3890159"/>
            <a:ext cx="539527" cy="474208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E0C1"/>
              </a:gs>
              <a:gs pos="45000">
                <a:srgbClr val="FF7A00"/>
              </a:gs>
              <a:gs pos="100000">
                <a:srgbClr val="FF0300"/>
              </a:gs>
            </a:gsLst>
            <a:lin ang="540000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3"/>
          <p:cNvSpPr/>
          <p:nvPr/>
        </p:nvSpPr>
        <p:spPr>
          <a:xfrm rot="-2002872">
            <a:off x="2803520" y="2235881"/>
            <a:ext cx="539527" cy="474208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gradFill>
            <a:gsLst>
              <a:gs pos="0">
                <a:srgbClr val="FFE0C1"/>
              </a:gs>
              <a:gs pos="45000">
                <a:srgbClr val="FF7A00"/>
              </a:gs>
              <a:gs pos="100000">
                <a:srgbClr val="FF0300"/>
              </a:gs>
            </a:gsLst>
            <a:lin ang="5400000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1800" y="212690"/>
            <a:ext cx="2039077" cy="27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93415" y="3261894"/>
            <a:ext cx="2415845" cy="34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200723" y="3822462"/>
            <a:ext cx="2539478" cy="23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3"/>
          <p:cNvSpPr txBox="1"/>
          <p:nvPr/>
        </p:nvSpPr>
        <p:spPr>
          <a:xfrm>
            <a:off x="1219200" y="501713"/>
            <a:ext cx="331257" cy="3616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3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3"/>
          <p:cNvGraphicFramePr/>
          <p:nvPr/>
        </p:nvGraphicFramePr>
        <p:xfrm>
          <a:off x="404813" y="1179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{41990805-9254-4AEB-B2DF-6E0D3758CA4C}</a:tableStyleId>
              </a:tblPr>
              <a:tblGrid>
                <a:gridCol w="2446650"/>
                <a:gridCol w="5899800"/>
              </a:tblGrid>
              <a:tr h="372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99580"/>
                    </a:solidFill>
                  </a:tcPr>
                </a:tc>
                <a:tc hMerge="1"/>
              </a:tr>
              <a:tr h="50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Pre-reading    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Introducing the setting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AE4"/>
                    </a:solidFill>
                  </a:tcPr>
                </a:tc>
              </a:tr>
              <a:tr h="483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First reading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Shared reading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C8"/>
                    </a:solidFill>
                  </a:tcPr>
                </a:tc>
              </a:tr>
              <a:tr h="679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Second reading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AE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Reading aloud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1: Assessment for learning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4EAE4"/>
                    </a:solidFill>
                  </a:tcPr>
                </a:tc>
              </a:tr>
              <a:tr h="73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Post-reading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C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2: Readers’ theatre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3: What colour are the clothes?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– Activity 4: Fashion show</a:t>
                      </a:r>
                      <a:br>
                        <a:rPr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FCC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/>
          <p:nvPr>
            <p:ph type="ctrTitle"/>
          </p:nvPr>
        </p:nvSpPr>
        <p:spPr>
          <a:xfrm>
            <a:off x="2430463" y="1928813"/>
            <a:ext cx="4284662" cy="3452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Today we are going to read a story.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Let’s look at some pictures! </a:t>
            </a:r>
            <a:endParaRPr/>
          </a:p>
        </p:txBody>
      </p:sp>
      <p:sp>
        <p:nvSpPr>
          <p:cNvPr id="222" name="Google Shape;222;p4"/>
          <p:cNvSpPr txBox="1"/>
          <p:nvPr/>
        </p:nvSpPr>
        <p:spPr>
          <a:xfrm>
            <a:off x="3317875" y="1436688"/>
            <a:ext cx="2540000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Pre-reading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5"/>
          <p:cNvPicPr preferRelativeResize="0"/>
          <p:nvPr/>
        </p:nvPicPr>
        <p:blipFill rotWithShape="1">
          <a:blip r:embed="rId3">
            <a:alphaModFix/>
          </a:blip>
          <a:srcRect b="22567" l="38548" r="0" t="16546"/>
          <a:stretch/>
        </p:blipFill>
        <p:spPr>
          <a:xfrm>
            <a:off x="1631095" y="697924"/>
            <a:ext cx="6387919" cy="470015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/>
          <p:nvPr/>
        </p:nvSpPr>
        <p:spPr>
          <a:xfrm rot="-3069123">
            <a:off x="2004077" y="3209636"/>
            <a:ext cx="322461" cy="75245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"/>
          <p:cNvSpPr/>
          <p:nvPr/>
        </p:nvSpPr>
        <p:spPr>
          <a:xfrm rot="3330080">
            <a:off x="6923127" y="3131953"/>
            <a:ext cx="322461" cy="75245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5"/>
          <p:cNvGrpSpPr/>
          <p:nvPr/>
        </p:nvGrpSpPr>
        <p:grpSpPr>
          <a:xfrm>
            <a:off x="292016" y="5155638"/>
            <a:ext cx="3746584" cy="1359527"/>
            <a:chOff x="3141919" y="5285243"/>
            <a:chExt cx="2989766" cy="1194187"/>
          </a:xfrm>
        </p:grpSpPr>
        <p:sp>
          <p:nvSpPr>
            <p:cNvPr id="232" name="Google Shape;232;p5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-44890" name="adj1"/>
                <a:gd fmla="val 59415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 txBox="1"/>
            <p:nvPr/>
          </p:nvSpPr>
          <p:spPr>
            <a:xfrm>
              <a:off x="3141919" y="5514368"/>
              <a:ext cx="2989766" cy="8110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Cherry and Charlie are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wearing Mum and Dad’s 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clothes!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5"/>
          <p:cNvSpPr txBox="1"/>
          <p:nvPr/>
        </p:nvSpPr>
        <p:spPr>
          <a:xfrm>
            <a:off x="2371959" y="838200"/>
            <a:ext cx="193956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Cherry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 txBox="1"/>
          <p:nvPr/>
        </p:nvSpPr>
        <p:spPr>
          <a:xfrm>
            <a:off x="5299440" y="1321713"/>
            <a:ext cx="193956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Charlie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5"/>
          <p:cNvGrpSpPr/>
          <p:nvPr/>
        </p:nvGrpSpPr>
        <p:grpSpPr>
          <a:xfrm>
            <a:off x="5156264" y="5198386"/>
            <a:ext cx="3746584" cy="1359527"/>
            <a:chOff x="3141919" y="5285243"/>
            <a:chExt cx="2989766" cy="1194187"/>
          </a:xfrm>
        </p:grpSpPr>
        <p:sp>
          <p:nvSpPr>
            <p:cNvPr id="237" name="Google Shape;237;p5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52432" name="adj1"/>
                <a:gd fmla="val 49365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3141919" y="5538230"/>
              <a:ext cx="2989766" cy="540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 you like wearing 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your mum and dad’s clothes?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5"/>
          <p:cNvSpPr txBox="1"/>
          <p:nvPr/>
        </p:nvSpPr>
        <p:spPr>
          <a:xfrm>
            <a:off x="838200" y="3134810"/>
            <a:ext cx="1140372" cy="46166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skirt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5"/>
          <p:cNvSpPr txBox="1"/>
          <p:nvPr/>
        </p:nvSpPr>
        <p:spPr>
          <a:xfrm>
            <a:off x="7353550" y="3108767"/>
            <a:ext cx="1330928" cy="46166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T-shirt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6"/>
          <p:cNvPicPr preferRelativeResize="0"/>
          <p:nvPr/>
        </p:nvPicPr>
        <p:blipFill rotWithShape="1">
          <a:blip r:embed="rId3">
            <a:alphaModFix/>
          </a:blip>
          <a:srcRect b="0" l="0" r="29074" t="0"/>
          <a:stretch/>
        </p:blipFill>
        <p:spPr>
          <a:xfrm>
            <a:off x="762000" y="914400"/>
            <a:ext cx="7543800" cy="5064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6"/>
          <p:cNvGrpSpPr/>
          <p:nvPr/>
        </p:nvGrpSpPr>
        <p:grpSpPr>
          <a:xfrm>
            <a:off x="1295400" y="5264426"/>
            <a:ext cx="3289385" cy="1212574"/>
            <a:chOff x="3012011" y="5285243"/>
            <a:chExt cx="3060668" cy="1194187"/>
          </a:xfrm>
        </p:grpSpPr>
        <p:sp>
          <p:nvSpPr>
            <p:cNvPr id="248" name="Google Shape;248;p6"/>
            <p:cNvSpPr/>
            <p:nvPr/>
          </p:nvSpPr>
          <p:spPr>
            <a:xfrm>
              <a:off x="3012011" y="5285243"/>
              <a:ext cx="2989995" cy="1194187"/>
            </a:xfrm>
            <a:prstGeom prst="cloudCallout">
              <a:avLst>
                <a:gd fmla="val -44890" name="adj1"/>
                <a:gd fmla="val 59415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"/>
            <p:cNvSpPr txBox="1"/>
            <p:nvPr/>
          </p:nvSpPr>
          <p:spPr>
            <a:xfrm>
              <a:off x="3082913" y="5446060"/>
              <a:ext cx="2989766" cy="90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Cherry and Charlie are having a fashion show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at home!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6"/>
          <p:cNvGrpSpPr/>
          <p:nvPr/>
        </p:nvGrpSpPr>
        <p:grpSpPr>
          <a:xfrm>
            <a:off x="4913744" y="5264426"/>
            <a:ext cx="3011543" cy="1212574"/>
            <a:chOff x="3141919" y="5285243"/>
            <a:chExt cx="2989766" cy="1194187"/>
          </a:xfrm>
        </p:grpSpPr>
        <p:sp>
          <p:nvSpPr>
            <p:cNvPr id="251" name="Google Shape;251;p6"/>
            <p:cNvSpPr/>
            <p:nvPr/>
          </p:nvSpPr>
          <p:spPr>
            <a:xfrm>
              <a:off x="3166681" y="5285243"/>
              <a:ext cx="2835325" cy="1194187"/>
            </a:xfrm>
            <a:prstGeom prst="cloudCallout">
              <a:avLst>
                <a:gd fmla="val 47117" name="adj1"/>
                <a:gd fmla="val 5385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 txBox="1"/>
            <p:nvPr/>
          </p:nvSpPr>
          <p:spPr>
            <a:xfrm>
              <a:off x="3141919" y="5514368"/>
              <a:ext cx="2989766" cy="60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 she in the </a:t>
              </a:r>
              <a:b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fashion show too?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6"/>
          <p:cNvSpPr/>
          <p:nvPr/>
        </p:nvSpPr>
        <p:spPr>
          <a:xfrm>
            <a:off x="4343400" y="2362200"/>
            <a:ext cx="2076116" cy="2902226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"/>
          <p:cNvSpPr txBox="1"/>
          <p:nvPr>
            <p:ph type="ctrTitle"/>
          </p:nvPr>
        </p:nvSpPr>
        <p:spPr>
          <a:xfrm>
            <a:off x="2430463" y="2973388"/>
            <a:ext cx="4284662" cy="104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Let’s read the story!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2895600" y="1436688"/>
            <a:ext cx="3259138" cy="4921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First reading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875192"/>
            <a:ext cx="6135414" cy="43311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8"/>
          <p:cNvGrpSpPr/>
          <p:nvPr/>
        </p:nvGrpSpPr>
        <p:grpSpPr>
          <a:xfrm>
            <a:off x="1295399" y="5323107"/>
            <a:ext cx="3276601" cy="1230093"/>
            <a:chOff x="3012010" y="5343033"/>
            <a:chExt cx="3048774" cy="1211440"/>
          </a:xfrm>
        </p:grpSpPr>
        <p:sp>
          <p:nvSpPr>
            <p:cNvPr id="267" name="Google Shape;267;p8"/>
            <p:cNvSpPr/>
            <p:nvPr/>
          </p:nvSpPr>
          <p:spPr>
            <a:xfrm>
              <a:off x="3012010" y="5343033"/>
              <a:ext cx="2989996" cy="1211440"/>
            </a:xfrm>
            <a:prstGeom prst="cloudCallout">
              <a:avLst>
                <a:gd fmla="val -44890" name="adj1"/>
                <a:gd fmla="val 59415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8"/>
            <p:cNvSpPr txBox="1"/>
            <p:nvPr/>
          </p:nvSpPr>
          <p:spPr>
            <a:xfrm>
              <a:off x="3071018" y="5578894"/>
              <a:ext cx="2989766" cy="60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Charlie and Cherry are calling Mum and Dad.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8"/>
          <p:cNvGrpSpPr/>
          <p:nvPr/>
        </p:nvGrpSpPr>
        <p:grpSpPr>
          <a:xfrm>
            <a:off x="4825055" y="5246907"/>
            <a:ext cx="3175945" cy="1212574"/>
            <a:chOff x="3166680" y="5285243"/>
            <a:chExt cx="3152979" cy="1194187"/>
          </a:xfrm>
        </p:grpSpPr>
        <p:sp>
          <p:nvSpPr>
            <p:cNvPr id="270" name="Google Shape;270;p8"/>
            <p:cNvSpPr/>
            <p:nvPr/>
          </p:nvSpPr>
          <p:spPr>
            <a:xfrm>
              <a:off x="3166680" y="5285243"/>
              <a:ext cx="3077330" cy="1194187"/>
            </a:xfrm>
            <a:prstGeom prst="cloudCallout">
              <a:avLst>
                <a:gd fmla="val 47117" name="adj1"/>
                <a:gd fmla="val 5385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8"/>
            <p:cNvSpPr txBox="1"/>
            <p:nvPr/>
          </p:nvSpPr>
          <p:spPr>
            <a:xfrm>
              <a:off x="3329893" y="5596149"/>
              <a:ext cx="2989766" cy="606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Does this phrase mean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‘yes’ or ‘no’?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8"/>
          <p:cNvSpPr/>
          <p:nvPr/>
        </p:nvSpPr>
        <p:spPr>
          <a:xfrm>
            <a:off x="2913376" y="4419600"/>
            <a:ext cx="1671408" cy="540112"/>
          </a:xfrm>
          <a:prstGeom prst="rect">
            <a:avLst/>
          </a:prstGeom>
          <a:solidFill>
            <a:srgbClr val="FFFF00">
              <a:alpha val="49803"/>
            </a:srgbClr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914400"/>
            <a:ext cx="6449199" cy="4190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9"/>
          <p:cNvGrpSpPr/>
          <p:nvPr/>
        </p:nvGrpSpPr>
        <p:grpSpPr>
          <a:xfrm>
            <a:off x="1447800" y="5264426"/>
            <a:ext cx="3011543" cy="1212574"/>
            <a:chOff x="3017384" y="5285243"/>
            <a:chExt cx="2989766" cy="1194187"/>
          </a:xfrm>
        </p:grpSpPr>
        <p:sp>
          <p:nvSpPr>
            <p:cNvPr id="280" name="Google Shape;280;p9"/>
            <p:cNvSpPr/>
            <p:nvPr/>
          </p:nvSpPr>
          <p:spPr>
            <a:xfrm>
              <a:off x="3017385" y="5285243"/>
              <a:ext cx="2984621" cy="1194187"/>
            </a:xfrm>
            <a:prstGeom prst="cloudCallout">
              <a:avLst>
                <a:gd fmla="val -44890" name="adj1"/>
                <a:gd fmla="val 59415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 txBox="1"/>
            <p:nvPr/>
          </p:nvSpPr>
          <p:spPr>
            <a:xfrm>
              <a:off x="3017384" y="5728985"/>
              <a:ext cx="2989766" cy="303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can Charlie wear?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9"/>
          <p:cNvGrpSpPr/>
          <p:nvPr/>
        </p:nvGrpSpPr>
        <p:grpSpPr>
          <a:xfrm>
            <a:off x="4825056" y="5246907"/>
            <a:ext cx="3071944" cy="1212574"/>
            <a:chOff x="3166681" y="5285243"/>
            <a:chExt cx="3049730" cy="1194187"/>
          </a:xfrm>
        </p:grpSpPr>
        <p:sp>
          <p:nvSpPr>
            <p:cNvPr id="283" name="Google Shape;283;p9"/>
            <p:cNvSpPr/>
            <p:nvPr/>
          </p:nvSpPr>
          <p:spPr>
            <a:xfrm>
              <a:off x="3166681" y="5285243"/>
              <a:ext cx="3049730" cy="1194187"/>
            </a:xfrm>
            <a:prstGeom prst="cloudCallout">
              <a:avLst>
                <a:gd fmla="val 47117" name="adj1"/>
                <a:gd fmla="val 53859" name="adj2"/>
              </a:avLst>
            </a:prstGeom>
            <a:solidFill>
              <a:srgbClr val="B6DB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9"/>
            <p:cNvSpPr txBox="1"/>
            <p:nvPr/>
          </p:nvSpPr>
          <p:spPr>
            <a:xfrm>
              <a:off x="3218051" y="5746238"/>
              <a:ext cx="2989766" cy="303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What can Cherry wear?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5" name="Google Shape;285;p9"/>
          <p:cNvSpPr/>
          <p:nvPr/>
        </p:nvSpPr>
        <p:spPr>
          <a:xfrm rot="3689659">
            <a:off x="6973884" y="3951998"/>
            <a:ext cx="278391" cy="60277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6" name="Google Shape;286;p9"/>
          <p:cNvCxnSpPr/>
          <p:nvPr/>
        </p:nvCxnSpPr>
        <p:spPr>
          <a:xfrm>
            <a:off x="2375338" y="2209800"/>
            <a:ext cx="486366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2017-08-14T07:35:12Z</dcterms:created>
</cp:coreProperties>
</file>