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000000"/>
          </p15:clr>
        </p15:guide>
        <p15:guide id="4" pos="2144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4" roundtripDataSignature="AMtx7mjxb5bHH8dawX4hEwz6KoPk0gs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1C1A12-B0D7-4C42-A299-E3DD51656521}">
  <a:tblStyle styleId="{401C1A12-B0D7-4C42-A299-E3DD5165652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F8E6"/>
          </a:solidFill>
        </a:fill>
      </a:tcStyle>
    </a:wholeTbl>
    <a:band1H>
      <a:tcTxStyle/>
      <a:tcStyle>
        <a:fill>
          <a:solidFill>
            <a:srgbClr val="EEF1CA"/>
          </a:solidFill>
        </a:fill>
      </a:tcStyle>
    </a:band1H>
    <a:band2H>
      <a:tcTxStyle/>
    </a:band2H>
    <a:band1V>
      <a:tcTxStyle/>
      <a:tcStyle>
        <a:fill>
          <a:solidFill>
            <a:srgbClr val="EEF1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645BA64D-C6A2-4DC5-A5C5-F72E635766D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CF0"/>
          </a:solidFill>
        </a:fill>
      </a:tcStyle>
    </a:wholeTbl>
    <a:band1H>
      <a:tcTxStyle/>
      <a:tcStyle>
        <a:fill>
          <a:solidFill>
            <a:srgbClr val="CAD7E0"/>
          </a:solidFill>
        </a:fill>
      </a:tcStyle>
    </a:band1H>
    <a:band2H>
      <a:tcTxStyle/>
    </a:band2H>
    <a:band1V>
      <a:tcTxStyle/>
      <a:tcStyle>
        <a:fill>
          <a:solidFill>
            <a:srgbClr val="CAD7E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5759"/>
        <p:guide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  <p:guide pos="3131" orient="horz"/>
        <p:guide pos="2144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girls and their mothers are going home. Kitty and her mother see a taxi.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they go home? (By taxi.) – inferring</a:t>
            </a:r>
            <a:endParaRPr/>
          </a:p>
        </p:txBody>
      </p:sp>
      <p:sp>
        <p:nvSpPr>
          <p:cNvPr id="134" name="Google Shape;134;p10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Kitty and her mother are home. They get out of the taxi.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Mime a surprised face and say,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see Mary and her mother! Mary and her mother are getting out of another … (Taxi.)– 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does Kitty live? (Pudong.) Where does Mary live? (Pudong.)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That’s right. They live in Pudong. They live in the same place!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explanation]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recalling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Kitty happy to see Mary? (Yes.) How do you know? (She is smiling. / She looks happy.) That’s right. She also says ‘Nice to see you again.’ – inferring / supporting</a:t>
            </a:r>
            <a:endParaRPr/>
          </a:p>
        </p:txBody>
      </p:sp>
      <p:sp>
        <p:nvSpPr>
          <p:cNvPr id="143" name="Google Shape;143;p11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21st Century Skill: Critical thinking</a:t>
            </a:r>
            <a:b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Mary and Kitty live in the same place. They can play together!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they going to do tomorrow?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(Play with Mary’s new toys.)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specific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guiding question]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Mary ask? (‘What’s your telephone number?’)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she call Kitty and talk to her? (Yes.) – locating specific information / inferring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 the cutout of‘What’s your telephone number?’ on the board under ‘Where do you live?’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post-reading questions] Read the post-reading question aloud. Elicit answers from pupils. You may prompt them by asking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want to ask a new friend?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less able pupils, you may point to the cutouts on the board and ask them to recall how Mary makes friends with Kitty, e.g.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Mary ask Kitty? Do you want to ask a new friend these questions? (What else do you want to ask?)</a:t>
            </a:r>
            <a:endParaRPr/>
          </a:p>
        </p:txBody>
      </p:sp>
      <p:sp>
        <p:nvSpPr>
          <p:cNvPr id="152" name="Google Shape;152;p12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 pupils to complete Part D individually in their books. The activity can be completed in class or for homework.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locating specific information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pupils into groups and assign each group a character. Ask each group to read their part aloud.</a:t>
            </a:r>
            <a:endParaRPr/>
          </a:p>
        </p:txBody>
      </p:sp>
      <p:sp>
        <p:nvSpPr>
          <p:cNvPr id="182" name="Google Shape;182;p16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pupils into groups of four or five. Instruct pupils to find out where their friends live by asking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 you live?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Each group then makes a chart.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groups have finished their charts, invite them to come to the front of the class to present their chart, e.g.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pupil lives in Pudong. Two pupils live in Puxi.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also choose to display pupils’ work.</a:t>
            </a:r>
            <a:endParaRPr/>
          </a:p>
        </p:txBody>
      </p:sp>
      <p:sp>
        <p:nvSpPr>
          <p:cNvPr id="193" name="Google Shape;193;p17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character cards with each character’s name, age and living place as shown in the slide.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Invite a pupil to come to the front of the class to sit in a ‘hot seat’ that faces the class. Give the pupil a character card.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the character profiles. The class has to figure out which character the pupil is by taking turns to ask questions, i.e.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old are you? Where do you live?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pupil should respond with the information on the character card, e.g.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seven.</a:t>
            </a:r>
            <a:endParaRPr/>
          </a:p>
        </p:txBody>
      </p:sp>
      <p:sp>
        <p:nvSpPr>
          <p:cNvPr id="217" name="Google Shape;217;p18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 will read a story about two girls, Mary and Kitty.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name‘Mary’]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Mary. She is living in a new place. Today she goes to a new dance school.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 pupils’ attention to the dancing figures on the wall, and the dancing shoes in Mary’s bag.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narration]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story, Mary makes a new friend at the dance school.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name ‘Kitty’]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is Mary’s new friend, Kitty.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guiding question]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Mary ask her new friend? Can you guess?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 the cutout of the guiding question at the top of the board. Write pupils’ responses on one side of the board, e.g.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your name?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predicting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read the story and find out what Mary asks her new friend!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0" name="Google Shape;80;p5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Mary and Kitty finish dancing. They are going home with their mothers. Mary sees Kitty and says ‘Hello’.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guiding question]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Mary ask? (What’s your name?)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 Explain that ‘What’s your name?’ means ‘What is your name?’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locating specific information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 the cutout of‘What’s your name?’ on the board under the guiding question ‘What does Mary ask her new friend?’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highlight ‘I’m’] Explain that ‘I’m Mary.’ means ‘I am Mary.’ </a:t>
            </a:r>
            <a:endParaRPr/>
          </a:p>
        </p:txBody>
      </p:sp>
      <p:sp>
        <p:nvSpPr>
          <p:cNvPr id="100" name="Google Shape;100;p7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guiding question]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Mary ask? (How old are you [,Kitty]?)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How old is Kitty? (Seven.) – locating specific information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 the cutout of‘How old are you?’ on the board under ‘What’s your name?’</a:t>
            </a:r>
            <a:endParaRPr/>
          </a:p>
        </p:txBody>
      </p:sp>
      <p:sp>
        <p:nvSpPr>
          <p:cNvPr id="114" name="Google Shape;114;p8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guiding question]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Mary ask? (Where do you live?)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underline the answer]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locating specific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 a cutout of ‘Where do you live?’ on the board under ‘How old are you?’</a:t>
            </a:r>
            <a:endParaRPr/>
          </a:p>
        </p:txBody>
      </p:sp>
      <p:sp>
        <p:nvSpPr>
          <p:cNvPr id="124" name="Google Shape;124;p9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/>
          </a:p>
        </p:txBody>
      </p:sp>
      <p:pic>
        <p:nvPicPr>
          <p:cNvPr id="44" name="Google Shape;4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/>
        </p:nvSpPr>
        <p:spPr>
          <a:xfrm>
            <a:off x="71438" y="442913"/>
            <a:ext cx="16225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heading">
  <p:cSld name="Title and Subheading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/>
        </p:nvSpPr>
        <p:spPr>
          <a:xfrm>
            <a:off x="71438" y="442913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/>
        </p:nvSpPr>
        <p:spPr>
          <a:xfrm>
            <a:off x="1971675" y="784223"/>
            <a:ext cx="5210175" cy="5422209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4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/>
        </p:nvSpPr>
        <p:spPr>
          <a:xfrm>
            <a:off x="71438" y="442913"/>
            <a:ext cx="32993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setting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">
  <p:cSld name="Numbered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/>
        </p:nvSpPr>
        <p:spPr>
          <a:xfrm>
            <a:off x="71438" y="442913"/>
            <a:ext cx="2292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0"/>
          <p:cNvSpPr txBox="1"/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0"/>
          <p:cNvSpPr txBox="1"/>
          <p:nvPr>
            <p:ph idx="1" type="body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410" y="6376789"/>
            <a:ext cx="918000" cy="2799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659" y="0"/>
            <a:ext cx="4270194" cy="292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3921" y="5496916"/>
            <a:ext cx="1486926" cy="136108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227138" y="2977606"/>
            <a:ext cx="6689725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Reading Courseware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for Teachers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Chapter 2 About me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Learn to Read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444" y="873378"/>
            <a:ext cx="5952530" cy="5034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0"/>
          <p:cNvGrpSpPr/>
          <p:nvPr/>
        </p:nvGrpSpPr>
        <p:grpSpPr>
          <a:xfrm>
            <a:off x="5837472" y="5275624"/>
            <a:ext cx="3023190" cy="1344075"/>
            <a:chOff x="3166681" y="5285243"/>
            <a:chExt cx="2855884" cy="1194187"/>
          </a:xfrm>
        </p:grpSpPr>
        <p:sp>
          <p:nvSpPr>
            <p:cNvPr id="138" name="Google Shape;138;p10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0"/>
            <p:cNvSpPr txBox="1"/>
            <p:nvPr/>
          </p:nvSpPr>
          <p:spPr>
            <a:xfrm>
              <a:off x="3212187" y="5547982"/>
              <a:ext cx="2810378" cy="546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girls and their mothers are going home.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 rotWithShape="1">
          <a:blip r:embed="rId3">
            <a:alphaModFix/>
          </a:blip>
          <a:srcRect b="0" l="0" r="3941" t="0"/>
          <a:stretch/>
        </p:blipFill>
        <p:spPr>
          <a:xfrm>
            <a:off x="1536821" y="924626"/>
            <a:ext cx="6070358" cy="51117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1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47" name="Google Shape;147;p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1"/>
            <p:cNvSpPr txBox="1"/>
            <p:nvPr/>
          </p:nvSpPr>
          <p:spPr>
            <a:xfrm>
              <a:off x="3429191" y="5605195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Mary and Kitty live in the same place!  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b="0" l="0" r="44610" t="0"/>
          <a:stretch/>
        </p:blipFill>
        <p:spPr>
          <a:xfrm>
            <a:off x="77274" y="5126561"/>
            <a:ext cx="5591017" cy="96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 b="0" l="54946" r="0" t="0"/>
          <a:stretch/>
        </p:blipFill>
        <p:spPr>
          <a:xfrm>
            <a:off x="915266" y="5549696"/>
            <a:ext cx="4547751" cy="962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hamdo\Desktop\TBU.jpg" id="156" name="Google Shape;1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705" y="1038386"/>
            <a:ext cx="8550943" cy="408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2"/>
          <p:cNvCxnSpPr/>
          <p:nvPr/>
        </p:nvCxnSpPr>
        <p:spPr>
          <a:xfrm>
            <a:off x="739558" y="1768072"/>
            <a:ext cx="3892276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8" name="Google Shape;158;p12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59" name="Google Shape;159;p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2"/>
            <p:cNvSpPr txBox="1"/>
            <p:nvPr/>
          </p:nvSpPr>
          <p:spPr>
            <a:xfrm>
              <a:off x="3429191" y="5708180"/>
              <a:ext cx="2370840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does Mary ask?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/>
          <p:nvPr/>
        </p:nvSpPr>
        <p:spPr>
          <a:xfrm>
            <a:off x="7976912" y="6229349"/>
            <a:ext cx="838367" cy="371475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 sz="1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5" y="1835781"/>
            <a:ext cx="9098211" cy="318643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/>
          <p:nvPr/>
        </p:nvSpPr>
        <p:spPr>
          <a:xfrm>
            <a:off x="1326524" y="3513854"/>
            <a:ext cx="14810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Kitty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1210613" y="4075190"/>
            <a:ext cx="16871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1823 3440 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7218298" y="3606290"/>
            <a:ext cx="14810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Mary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7102388" y="4118187"/>
            <a:ext cx="16871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1832 3454 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do some more activities!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/>
          <p:nvPr/>
        </p:nvSpPr>
        <p:spPr>
          <a:xfrm>
            <a:off x="1851591" y="1848369"/>
            <a:ext cx="5241957" cy="6771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525">
                  <a:solidFill>
                    <a:srgbClr val="007BA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"/>
              </a:rPr>
              <a:t>Readers’ theatre</a:t>
            </a:r>
          </a:p>
        </p:txBody>
      </p:sp>
      <p:pic>
        <p:nvPicPr>
          <p:cNvPr id="185" name="Google Shape;1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4" y="2309062"/>
            <a:ext cx="7515225" cy="30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234406">
            <a:off x="990816" y="3648013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340264">
            <a:off x="2682602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4311000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5682601" y="3670323"/>
            <a:ext cx="1550697" cy="130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765" y="1607127"/>
            <a:ext cx="8150470" cy="4889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7"/>
          <p:cNvCxnSpPr/>
          <p:nvPr/>
        </p:nvCxnSpPr>
        <p:spPr>
          <a:xfrm>
            <a:off x="1361293" y="5312442"/>
            <a:ext cx="6714516" cy="0"/>
          </a:xfrm>
          <a:prstGeom prst="straightConnector1">
            <a:avLst/>
          </a:prstGeom>
          <a:noFill/>
          <a:ln cap="flat" cmpd="sng" w="25400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7"/>
          <p:cNvSpPr txBox="1"/>
          <p:nvPr/>
        </p:nvSpPr>
        <p:spPr>
          <a:xfrm>
            <a:off x="1523630" y="2053457"/>
            <a:ext cx="631387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we live</a:t>
            </a:r>
            <a:endParaRPr sz="28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1848244" y="5464839"/>
            <a:ext cx="217922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Pudong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3464711" y="5464839"/>
            <a:ext cx="217922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Puxi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5081178" y="5464839"/>
            <a:ext cx="2179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Baoshan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1710" y="4052091"/>
            <a:ext cx="986987" cy="71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724" y="2790927"/>
            <a:ext cx="986987" cy="71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4177" y="3945837"/>
            <a:ext cx="975646" cy="8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2968" y="2689387"/>
            <a:ext cx="975646" cy="8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7471" y="2790927"/>
            <a:ext cx="986987" cy="71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>
            <a:off x="1482191" y="880911"/>
            <a:ext cx="6472719" cy="863029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Get into groups. Make a chart!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5815780" y="3513995"/>
            <a:ext cx="897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1591" y="3945837"/>
            <a:ext cx="975646" cy="8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7"/>
          <p:cNvSpPr txBox="1"/>
          <p:nvPr/>
        </p:nvSpPr>
        <p:spPr>
          <a:xfrm>
            <a:off x="5844403" y="4830791"/>
            <a:ext cx="897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4216835" y="3513995"/>
            <a:ext cx="897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2574092" y="3513995"/>
            <a:ext cx="897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2574092" y="4830791"/>
            <a:ext cx="897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4216835" y="4830791"/>
            <a:ext cx="897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/>
          <p:nvPr/>
        </p:nvSpPr>
        <p:spPr>
          <a:xfrm>
            <a:off x="472611" y="1068512"/>
            <a:ext cx="2578823" cy="24144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092" y="1119880"/>
            <a:ext cx="1357780" cy="147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585626" y="2517244"/>
            <a:ext cx="2506904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Name: Peter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Age: eight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I live: Baoshan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3357932" y="2517168"/>
            <a:ext cx="2455535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Name: Mary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Age: seven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I live: Pudong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6181025" y="2506968"/>
            <a:ext cx="2432741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Name: Beeno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Age: seven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I live: Baoshan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3357932" y="5128158"/>
            <a:ext cx="2291145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Name: Betty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Age: eight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I live: Pudong 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6181025" y="5128158"/>
            <a:ext cx="2291145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Name: Cherry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Age: seven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I live: Puxi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585626" y="5128158"/>
            <a:ext cx="2291145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Name: Tom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Age: eight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I live: Puxi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9831" y="1175958"/>
            <a:ext cx="1192934" cy="117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9349" y="3812421"/>
            <a:ext cx="1516091" cy="119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2914" y="1175958"/>
            <a:ext cx="1152245" cy="125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1296" y="3758231"/>
            <a:ext cx="933372" cy="125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42503" y="3769031"/>
            <a:ext cx="893066" cy="124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/>
          <p:nvPr/>
        </p:nvSpPr>
        <p:spPr>
          <a:xfrm>
            <a:off x="3269749" y="1068511"/>
            <a:ext cx="2578823" cy="24144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6066887" y="1068512"/>
            <a:ext cx="2578823" cy="24144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472609" y="3691506"/>
            <a:ext cx="2578823" cy="24144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3269749" y="3691506"/>
            <a:ext cx="2578823" cy="24144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6066888" y="3691505"/>
            <a:ext cx="2578823" cy="24144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2"/>
          <p:cNvGraphicFramePr/>
          <p:nvPr/>
        </p:nvGraphicFramePr>
        <p:xfrm>
          <a:off x="423513" y="1300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{401C1A12-B0D7-4C42-A299-E3DD51656521}</a:tableStyleId>
              </a:tblPr>
              <a:tblGrid>
                <a:gridCol w="3813200"/>
                <a:gridCol w="4503025"/>
              </a:tblGrid>
              <a:tr h="49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r>
                        <a:rPr baseline="3000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Century Knowledge and Skills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499580"/>
                    </a:solidFill>
                  </a:tcPr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Talking about where people live</a:t>
                      </a:r>
                      <a:b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Talking about telephone numbers</a:t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 thinking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accent6"/>
                    </a:solidFill>
                  </a:tcPr>
                </a:tc>
              </a:tr>
              <a:tr h="4655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Skills</a:t>
                      </a:r>
                      <a:endParaRPr b="1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99580"/>
                    </a:solidFill>
                  </a:tcPr>
                </a:tc>
                <a:tc hMerge="1"/>
              </a:tr>
              <a:tr h="4655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predictions about the text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Locating specific information in response to questions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Inferring meaning from the text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observations from pictures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Supporting inferences or judgments about the text with reasoning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6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3"/>
          <p:cNvGraphicFramePr/>
          <p:nvPr/>
        </p:nvGraphicFramePr>
        <p:xfrm>
          <a:off x="404262" y="11798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{645BA64D-C6A2-4DC5-A5C5-F72E635766DB}</a:tableStyleId>
              </a:tblPr>
              <a:tblGrid>
                <a:gridCol w="2446650"/>
                <a:gridCol w="5899800"/>
              </a:tblGrid>
              <a:tr h="372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99580"/>
                    </a:solidFill>
                  </a:tcPr>
                </a:tc>
                <a:tc hMerge="1"/>
              </a:tr>
              <a:tr h="50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Pre-reading    </a:t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Introducing the setting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Shared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  <a:tr h="6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reading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Reading aloud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1: Assessment for learning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2: Readers’ theatre</a:t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3: Make a chart</a:t>
                      </a:r>
                      <a:b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4: Guess the character</a:t>
                      </a:r>
                      <a:b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5: Pass the number</a:t>
                      </a:r>
                      <a:br>
                        <a:rPr lang="en-GB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ctrTitle"/>
          </p:nvPr>
        </p:nvSpPr>
        <p:spPr>
          <a:xfrm>
            <a:off x="2431050" y="1929160"/>
            <a:ext cx="4284000" cy="345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Today we are going to read a story.</a:t>
            </a: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look at some pictures!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6" y="1014482"/>
            <a:ext cx="9116587" cy="3953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5"/>
          <p:cNvGrpSpPr/>
          <p:nvPr/>
        </p:nvGrpSpPr>
        <p:grpSpPr>
          <a:xfrm>
            <a:off x="4794904" y="5118230"/>
            <a:ext cx="3001428" cy="1344073"/>
            <a:chOff x="3166681" y="5285243"/>
            <a:chExt cx="2835325" cy="1194187"/>
          </a:xfrm>
        </p:grpSpPr>
        <p:sp>
          <p:nvSpPr>
            <p:cNvPr id="84" name="Google Shape;84;p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 txBox="1"/>
            <p:nvPr/>
          </p:nvSpPr>
          <p:spPr>
            <a:xfrm>
              <a:off x="3429191" y="5623899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does Mary ask her new friend?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5"/>
          <p:cNvSpPr txBox="1"/>
          <p:nvPr/>
        </p:nvSpPr>
        <p:spPr>
          <a:xfrm>
            <a:off x="2949259" y="4563471"/>
            <a:ext cx="103031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Mary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5278185" y="4563471"/>
            <a:ext cx="103327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Kitty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5"/>
          <p:cNvGrpSpPr/>
          <p:nvPr/>
        </p:nvGrpSpPr>
        <p:grpSpPr>
          <a:xfrm>
            <a:off x="1570571" y="5118231"/>
            <a:ext cx="3001428" cy="1344073"/>
            <a:chOff x="3065433" y="5285243"/>
            <a:chExt cx="2835325" cy="1194187"/>
          </a:xfrm>
        </p:grpSpPr>
        <p:sp>
          <p:nvSpPr>
            <p:cNvPr id="89" name="Google Shape;89;p5"/>
            <p:cNvSpPr/>
            <p:nvPr/>
          </p:nvSpPr>
          <p:spPr>
            <a:xfrm>
              <a:off x="3065433" y="5285243"/>
              <a:ext cx="2835325" cy="1194187"/>
            </a:xfrm>
            <a:prstGeom prst="cloudCallout">
              <a:avLst>
                <a:gd fmla="val -52841" name="adj1"/>
                <a:gd fmla="val 57806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3295361" y="5616638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Mary makes </a:t>
              </a:r>
              <a:b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a new friend.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read the story!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2895600" y="1436718"/>
            <a:ext cx="3259015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7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03" name="Google Shape;103;p7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 txBox="1"/>
            <p:nvPr/>
          </p:nvSpPr>
          <p:spPr>
            <a:xfrm>
              <a:off x="3429191" y="5708180"/>
              <a:ext cx="2370840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does Mary ask?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4818" r="3248" t="0"/>
          <a:stretch/>
        </p:blipFill>
        <p:spPr>
          <a:xfrm>
            <a:off x="0" y="1193368"/>
            <a:ext cx="9144000" cy="407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74" y="1397929"/>
            <a:ext cx="566928" cy="5669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7"/>
          <p:cNvCxnSpPr/>
          <p:nvPr/>
        </p:nvCxnSpPr>
        <p:spPr>
          <a:xfrm>
            <a:off x="2244076" y="1807316"/>
            <a:ext cx="2727170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7"/>
          <p:cNvSpPr/>
          <p:nvPr/>
        </p:nvSpPr>
        <p:spPr>
          <a:xfrm>
            <a:off x="1880315" y="4234232"/>
            <a:ext cx="525057" cy="373654"/>
          </a:xfrm>
          <a:prstGeom prst="rect">
            <a:avLst/>
          </a:prstGeom>
          <a:solidFill>
            <a:srgbClr val="FFFF00">
              <a:alpha val="49803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2124831" y="5023147"/>
            <a:ext cx="1237605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lang="en-GB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am</a:t>
            </a: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 flipH="1" rot="-6170139">
            <a:off x="1231915" y="4675528"/>
            <a:ext cx="903746" cy="513847"/>
          </a:xfrm>
          <a:custGeom>
            <a:rect b="b" l="l" r="r" t="t"/>
            <a:pathLst>
              <a:path extrusionOk="0" h="426750" w="1933303">
                <a:moveTo>
                  <a:pt x="0" y="409333"/>
                </a:moveTo>
                <a:cubicBezTo>
                  <a:pt x="304800" y="203230"/>
                  <a:pt x="609600" y="-2873"/>
                  <a:pt x="931817" y="30"/>
                </a:cubicBezTo>
                <a:cubicBezTo>
                  <a:pt x="1254034" y="2933"/>
                  <a:pt x="1593668" y="214841"/>
                  <a:pt x="1933303" y="42675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423" y="995560"/>
            <a:ext cx="6537154" cy="4969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8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18" name="Google Shape;118;p8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 txBox="1"/>
            <p:nvPr/>
          </p:nvSpPr>
          <p:spPr>
            <a:xfrm>
              <a:off x="3429191" y="5708180"/>
              <a:ext cx="2370840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does Mary ask?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0" name="Google Shape;120;p8"/>
          <p:cNvCxnSpPr/>
          <p:nvPr/>
        </p:nvCxnSpPr>
        <p:spPr>
          <a:xfrm>
            <a:off x="3010801" y="1777041"/>
            <a:ext cx="4188489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442" y="915932"/>
            <a:ext cx="6256730" cy="4539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9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28" name="Google Shape;128;p9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 txBox="1"/>
            <p:nvPr/>
          </p:nvSpPr>
          <p:spPr>
            <a:xfrm>
              <a:off x="3429191" y="5708180"/>
              <a:ext cx="2370840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does Mary ask?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0" name="Google Shape;130;p9"/>
          <p:cNvCxnSpPr/>
          <p:nvPr/>
        </p:nvCxnSpPr>
        <p:spPr>
          <a:xfrm>
            <a:off x="1710034" y="2189165"/>
            <a:ext cx="3106664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2015-06-15T13:50:26Z</dcterms:created>
</cp:coreProperties>
</file>