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3" r:id="rId2"/>
    <p:sldId id="260" r:id="rId3"/>
    <p:sldId id="261" r:id="rId4"/>
    <p:sldId id="256" r:id="rId5"/>
    <p:sldId id="262" r:id="rId6"/>
    <p:sldId id="263" r:id="rId7"/>
    <p:sldId id="266" r:id="rId8"/>
    <p:sldId id="286" r:id="rId9"/>
    <p:sldId id="267" r:id="rId10"/>
    <p:sldId id="287" r:id="rId11"/>
    <p:sldId id="268" r:id="rId12"/>
    <p:sldId id="264" r:id="rId13"/>
    <p:sldId id="269" r:id="rId14"/>
    <p:sldId id="277" r:id="rId15"/>
    <p:sldId id="270" r:id="rId16"/>
    <p:sldId id="278" r:id="rId17"/>
    <p:sldId id="272" r:id="rId18"/>
    <p:sldId id="279" r:id="rId19"/>
    <p:sldId id="276" r:id="rId20"/>
    <p:sldId id="271" r:id="rId21"/>
    <p:sldId id="280" r:id="rId22"/>
    <p:sldId id="273" r:id="rId23"/>
    <p:sldId id="282" r:id="rId24"/>
    <p:sldId id="283" r:id="rId25"/>
    <p:sldId id="284" r:id="rId26"/>
    <p:sldId id="288" r:id="rId27"/>
    <p:sldId id="289" r:id="rId28"/>
    <p:sldId id="290" r:id="rId29"/>
    <p:sldId id="291" r:id="rId30"/>
    <p:sldId id="292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C3B"/>
    <a:srgbClr val="915E46"/>
    <a:srgbClr val="FFC004"/>
    <a:srgbClr val="FFC85F"/>
    <a:srgbClr val="FFF2CC"/>
    <a:srgbClr val="F0EAD8"/>
    <a:srgbClr val="066E9C"/>
    <a:srgbClr val="0FAEF5"/>
    <a:srgbClr val="0594FF"/>
    <a:srgbClr val="008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444" autoAdjust="0"/>
  </p:normalViewPr>
  <p:slideViewPr>
    <p:cSldViewPr snapToGrid="0" snapToObjects="1">
      <p:cViewPr varScale="1">
        <p:scale>
          <a:sx n="66" d="100"/>
          <a:sy n="66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93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630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78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122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693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671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11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5246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458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8883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69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6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445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24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5113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361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153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175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118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728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4011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3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34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990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122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61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047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467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903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624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295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600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168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97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  <a:t>2020/10/12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47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55.png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tiff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tiff"/><Relationship Id="rId7" Type="http://schemas.openxmlformats.org/officeDocument/2006/relationships/image" Target="../media/image62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tiff"/><Relationship Id="rId7" Type="http://schemas.openxmlformats.org/officeDocument/2006/relationships/image" Target="../media/image64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4.tiff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.tiff"/><Relationship Id="rId5" Type="http://schemas.openxmlformats.org/officeDocument/2006/relationships/image" Target="../media/image55.png"/><Relationship Id="rId10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19.png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7.png"/><Relationship Id="rId5" Type="http://schemas.openxmlformats.org/officeDocument/2006/relationships/image" Target="../media/image12.tiff"/><Relationship Id="rId10" Type="http://schemas.openxmlformats.org/officeDocument/2006/relationships/image" Target="../media/image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7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4.tiff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73.png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23.png"/><Relationship Id="rId3" Type="http://schemas.openxmlformats.org/officeDocument/2006/relationships/image" Target="../media/image54.tiff"/><Relationship Id="rId7" Type="http://schemas.openxmlformats.org/officeDocument/2006/relationships/image" Target="../media/image77.jpeg"/><Relationship Id="rId12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17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16.tiff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.tiff"/><Relationship Id="rId3" Type="http://schemas.openxmlformats.org/officeDocument/2006/relationships/image" Target="../media/image81.png"/><Relationship Id="rId7" Type="http://schemas.openxmlformats.org/officeDocument/2006/relationships/image" Target="../media/image83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16.tiff"/><Relationship Id="rId15" Type="http://schemas.openxmlformats.org/officeDocument/2006/relationships/image" Target="../media/image89.png"/><Relationship Id="rId10" Type="http://schemas.openxmlformats.org/officeDocument/2006/relationships/image" Target="../media/image86.jpeg"/><Relationship Id="rId4" Type="http://schemas.openxmlformats.org/officeDocument/2006/relationships/image" Target="../media/image54.tiff"/><Relationship Id="rId9" Type="http://schemas.openxmlformats.org/officeDocument/2006/relationships/image" Target="../media/image85.jpeg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5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tiff"/><Relationship Id="rId4" Type="http://schemas.openxmlformats.org/officeDocument/2006/relationships/image" Target="../media/image16.tiff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9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16.tiff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7.tif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98.png"/><Relationship Id="rId4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97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50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58.png"/><Relationship Id="rId9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1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tiff"/><Relationship Id="rId4" Type="http://schemas.openxmlformats.org/officeDocument/2006/relationships/image" Target="../media/image11.tif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16.tiff"/><Relationship Id="rId4" Type="http://schemas.openxmlformats.org/officeDocument/2006/relationships/image" Target="../media/image21.tiff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2.tif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7.tif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11" Type="http://schemas.openxmlformats.org/officeDocument/2006/relationships/image" Target="../media/image28.png"/><Relationship Id="rId5" Type="http://schemas.openxmlformats.org/officeDocument/2006/relationships/image" Target="../media/image10.tiff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0.jpeg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35.png"/><Relationship Id="rId5" Type="http://schemas.openxmlformats.org/officeDocument/2006/relationships/image" Target="../media/image16.tiff"/><Relationship Id="rId10" Type="http://schemas.openxmlformats.org/officeDocument/2006/relationships/image" Target="../media/image34.png"/><Relationship Id="rId4" Type="http://schemas.openxmlformats.org/officeDocument/2006/relationships/image" Target="../media/image31.tiff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1.tiff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6.tiff"/><Relationship Id="rId15" Type="http://schemas.openxmlformats.org/officeDocument/2006/relationships/image" Target="../media/image17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7.png"/><Relationship Id="rId7" Type="http://schemas.openxmlformats.org/officeDocument/2006/relationships/image" Target="../media/image1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51.png"/><Relationship Id="rId5" Type="http://schemas.openxmlformats.org/officeDocument/2006/relationships/image" Target="../media/image16.tiff"/><Relationship Id="rId10" Type="http://schemas.openxmlformats.org/officeDocument/2006/relationships/image" Target="../media/image50.png"/><Relationship Id="rId4" Type="http://schemas.openxmlformats.org/officeDocument/2006/relationships/image" Target="../media/image31.tiff"/><Relationship Id="rId9" Type="http://schemas.openxmlformats.org/officeDocument/2006/relationships/image" Target="../media/image4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55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16.tiff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2807964"/>
            <a:ext cx="4872661" cy="358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59" b="50488"/>
          <a:stretch/>
        </p:blipFill>
        <p:spPr>
          <a:xfrm>
            <a:off x="-1" y="6394213"/>
            <a:ext cx="12191999" cy="4707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841" y="3694827"/>
            <a:ext cx="3466677" cy="26993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867" y="1268440"/>
            <a:ext cx="5915989" cy="382821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647167" y="-11544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06222" y="22725"/>
            <a:ext cx="3839216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LO: Get to know their partners; get a basic idea about 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the topic of today’s lesson;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Say hello to </a:t>
            </a:r>
            <a:r>
              <a:rPr lang="en-US" altLang="zh-CN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ask </a:t>
            </a:r>
            <a:r>
              <a:rPr lang="en-US" altLang="zh-CN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introduce themselves and 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greet each other.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Introduce the topic of the lesson. </a:t>
            </a:r>
          </a:p>
        </p:txBody>
      </p:sp>
      <p:grpSp>
        <p:nvGrpSpPr>
          <p:cNvPr id="15" name="组合 22"/>
          <p:cNvGrpSpPr/>
          <p:nvPr/>
        </p:nvGrpSpPr>
        <p:grpSpPr>
          <a:xfrm>
            <a:off x="136962" y="6490223"/>
            <a:ext cx="936238" cy="294424"/>
            <a:chOff x="11014501" y="6514787"/>
            <a:chExt cx="936238" cy="29442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5DFDD72-4570-4865-8D7C-A291E8F2BF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6" t="28450" r="26767" b="24759"/>
          <a:stretch/>
        </p:blipFill>
        <p:spPr>
          <a:xfrm>
            <a:off x="10351002" y="1665838"/>
            <a:ext cx="1448555" cy="12222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869" y="971035"/>
            <a:ext cx="5435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99627" y="179611"/>
            <a:ext cx="381757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1500461" y="473789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FFC004"/>
                </a:solidFill>
                <a:latin typeface="Futura Std Medium" panose="020B0702020204020203" pitchFamily="34" charset="0"/>
              </a:rPr>
              <a:t>Let’s predict!</a:t>
            </a:r>
            <a:endParaRPr lang="zh-CN" altLang="en-US" sz="3600" b="1" dirty="0">
              <a:solidFill>
                <a:srgbClr val="FFC004"/>
              </a:solidFill>
              <a:latin typeface="Futura Std Medium" panose="020B0702020204020203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69699" y="16029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342955" y="1020261"/>
            <a:ext cx="3494839" cy="2812150"/>
            <a:chOff x="8179001" y="1044651"/>
            <a:chExt cx="3494839" cy="2812150"/>
          </a:xfrm>
        </p:grpSpPr>
        <p:sp>
          <p:nvSpPr>
            <p:cNvPr id="9" name="文本框 8"/>
            <p:cNvSpPr txBox="1"/>
            <p:nvPr/>
          </p:nvSpPr>
          <p:spPr>
            <a:xfrm>
              <a:off x="8190810" y="1548477"/>
              <a:ext cx="3483030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you see in the picture?</a:t>
              </a:r>
            </a:p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Biff,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 Chip will do?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179001" y="1044651"/>
              <a:ext cx="349483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68" y="1852710"/>
            <a:ext cx="7550864" cy="3478052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647167" y="-6722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直角三角形 32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703296" y="-29805"/>
            <a:ext cx="4063721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Make predictions about the story using the pictures;  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motivate Ss’ interest in reading the story.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Explain the concept of predicting and ask them to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make guesses prior to reading the story by looking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at the pictures.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Model how to use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I 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see . . .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I 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think . . .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to make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predictions.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3.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given questions with the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given sentence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structures. </a:t>
            </a:r>
            <a:endParaRPr lang="zh-CN" altLang="zh-CN" sz="1100" b="1" dirty="0"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37" name="组合 36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1:30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10/30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1" y="334862"/>
            <a:ext cx="1378092" cy="918728"/>
          </a:xfrm>
          <a:prstGeom prst="rect">
            <a:avLst/>
          </a:prstGeom>
        </p:spPr>
      </p:pic>
      <p:sp>
        <p:nvSpPr>
          <p:cNvPr id="31" name="剪去单角的矩形 30"/>
          <p:cNvSpPr/>
          <p:nvPr/>
        </p:nvSpPr>
        <p:spPr>
          <a:xfrm>
            <a:off x="8766297" y="4702975"/>
            <a:ext cx="2625180" cy="1033428"/>
          </a:xfrm>
          <a:prstGeom prst="snip1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 rot="21218335">
            <a:off x="10815390" y="4366779"/>
            <a:ext cx="3751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FFBF00"/>
                </a:solidFill>
                <a:effectLst/>
                <a:uFillTx/>
                <a:latin typeface="Allgemeine" pitchFamily="2" charset="2"/>
                <a:sym typeface="Helvetica Light"/>
              </a:rPr>
              <a:t>?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BF00"/>
              </a:solidFill>
              <a:effectLst/>
              <a:uFillTx/>
              <a:latin typeface="Allgemeine" pitchFamily="2" charset="2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925940" y="4572645"/>
            <a:ext cx="254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see _______.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think ______.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18549" y="1937260"/>
            <a:ext cx="7441399" cy="332280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5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8006720" y="180020"/>
            <a:ext cx="3933979" cy="6463741"/>
            <a:chOff x="7982830" y="215015"/>
            <a:chExt cx="3993001" cy="6486846"/>
          </a:xfrm>
        </p:grpSpPr>
        <p:sp>
          <p:nvSpPr>
            <p:cNvPr id="14" name="矩形 13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45"/>
            <p:cNvCxnSpPr/>
            <p:nvPr/>
          </p:nvCxnSpPr>
          <p:spPr>
            <a:xfrm>
              <a:off x="798283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2827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2" t="3739" r="5291" b="6245"/>
          <a:stretch/>
        </p:blipFill>
        <p:spPr>
          <a:xfrm>
            <a:off x="1742245" y="1485907"/>
            <a:ext cx="4762122" cy="431850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4650" y="5869751"/>
            <a:ext cx="6950300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Biff and Chip went to the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farm with Mum.</a:t>
            </a:r>
          </a:p>
        </p:txBody>
      </p:sp>
      <p:grpSp>
        <p:nvGrpSpPr>
          <p:cNvPr id="17" name="组合 51"/>
          <p:cNvGrpSpPr/>
          <p:nvPr/>
        </p:nvGrpSpPr>
        <p:grpSpPr>
          <a:xfrm>
            <a:off x="8384742" y="1453279"/>
            <a:ext cx="3279994" cy="1464226"/>
            <a:chOff x="8423643" y="1044651"/>
            <a:chExt cx="3279994" cy="1464226"/>
          </a:xfrm>
        </p:grpSpPr>
        <p:sp>
          <p:nvSpPr>
            <p:cNvPr id="18" name="文本框 17"/>
            <p:cNvSpPr txBox="1"/>
            <p:nvPr/>
          </p:nvSpPr>
          <p:spPr>
            <a:xfrm>
              <a:off x="8433864" y="1573877"/>
              <a:ext cx="3239976" cy="935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Biff and Chip go?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23643" y="1044651"/>
              <a:ext cx="327999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47"/>
          <p:cNvGrpSpPr/>
          <p:nvPr/>
        </p:nvGrpSpPr>
        <p:grpSpPr>
          <a:xfrm>
            <a:off x="8688813" y="5644357"/>
            <a:ext cx="2236437" cy="896709"/>
            <a:chOff x="8204604" y="5536234"/>
            <a:chExt cx="2901063" cy="1162128"/>
          </a:xfrm>
        </p:grpSpPr>
        <p:sp>
          <p:nvSpPr>
            <p:cNvPr id="24" name="圆角矩形 23"/>
            <p:cNvSpPr/>
            <p:nvPr/>
          </p:nvSpPr>
          <p:spPr>
            <a:xfrm>
              <a:off x="8426126" y="5838322"/>
              <a:ext cx="2679541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farm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04604" y="5536234"/>
              <a:ext cx="762540" cy="860434"/>
            </a:xfrm>
            <a:prstGeom prst="rect">
              <a:avLst/>
            </a:prstGeom>
          </p:spPr>
        </p:pic>
      </p:grpSp>
      <p:grpSp>
        <p:nvGrpSpPr>
          <p:cNvPr id="37" name="组合 51"/>
          <p:cNvGrpSpPr/>
          <p:nvPr/>
        </p:nvGrpSpPr>
        <p:grpSpPr>
          <a:xfrm>
            <a:off x="8414539" y="3377119"/>
            <a:ext cx="3250197" cy="1882024"/>
            <a:chOff x="8423643" y="1044651"/>
            <a:chExt cx="3250197" cy="1882024"/>
          </a:xfrm>
        </p:grpSpPr>
        <p:sp>
          <p:nvSpPr>
            <p:cNvPr id="38" name="文本框 37"/>
            <p:cNvSpPr txBox="1"/>
            <p:nvPr/>
          </p:nvSpPr>
          <p:spPr>
            <a:xfrm>
              <a:off x="8433864" y="1548477"/>
              <a:ext cx="3239976" cy="13781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they would see in this place? </a:t>
              </a: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8423643" y="1044651"/>
              <a:ext cx="3233851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8264078" y="1066466"/>
            <a:ext cx="3501745" cy="4512147"/>
            <a:chOff x="13048403" y="1200074"/>
            <a:chExt cx="3501745" cy="4214105"/>
          </a:xfrm>
        </p:grpSpPr>
        <p:grpSp>
          <p:nvGrpSpPr>
            <p:cNvPr id="21" name="组合 31"/>
            <p:cNvGrpSpPr/>
            <p:nvPr/>
          </p:nvGrpSpPr>
          <p:grpSpPr>
            <a:xfrm>
              <a:off x="13048403" y="1200074"/>
              <a:ext cx="3501745" cy="4214105"/>
              <a:chOff x="4906808" y="1576389"/>
              <a:chExt cx="3501745" cy="4214105"/>
            </a:xfrm>
          </p:grpSpPr>
          <p:grpSp>
            <p:nvGrpSpPr>
              <p:cNvPr id="27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30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34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1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2" name="图片 31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8" name="流程图: 过程 34"/>
              <p:cNvSpPr/>
              <p:nvPr/>
            </p:nvSpPr>
            <p:spPr>
              <a:xfrm>
                <a:off x="5506910" y="4556185"/>
                <a:ext cx="2597145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My grandpa lives on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farm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240275" y="3855438"/>
                <a:ext cx="976549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farm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72281" y="2029417"/>
              <a:ext cx="2253987" cy="1502830"/>
            </a:xfrm>
            <a:prstGeom prst="round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6435744" y="1322"/>
            <a:ext cx="5741292" cy="19492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直角三角形 43"/>
          <p:cNvSpPr/>
          <p:nvPr/>
        </p:nvSpPr>
        <p:spPr>
          <a:xfrm rot="10800000">
            <a:off x="11374021" y="1190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1317118" y="-47452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550420" y="250620"/>
            <a:ext cx="530261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meaning of the key vocabulary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farm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make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 sentences with it; identify key details with prompts and support.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Read the text aloud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;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observe the illustration and discuss the details questions.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one S to find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farm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 and the other S to find the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farm </a:t>
            </a:r>
            <a:r>
              <a:rPr lang="en-US" altLang="zh-CN" sz="1100" b="1" dirty="0">
                <a:latin typeface="Century Gothic" panose="020B0502020202020204" pitchFamily="34" charset="0"/>
              </a:rPr>
              <a:t>in the illustration; click the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button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explain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it;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read the word and make sentences with it.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Ss the comprehension question and have them make predictions. </a:t>
            </a:r>
          </a:p>
        </p:txBody>
      </p:sp>
      <p:sp>
        <p:nvSpPr>
          <p:cNvPr id="59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52" name="组合 51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55" name="文本框 54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11/30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81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/>
      <p:bldP spid="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265281" y="173505"/>
            <a:ext cx="11828375" cy="6589750"/>
            <a:chOff x="153619" y="175417"/>
            <a:chExt cx="11828375" cy="6589750"/>
          </a:xfrm>
        </p:grpSpPr>
        <p:sp>
          <p:nvSpPr>
            <p:cNvPr id="11" name="矩形 10"/>
            <p:cNvSpPr/>
            <p:nvPr/>
          </p:nvSpPr>
          <p:spPr>
            <a:xfrm>
              <a:off x="7336430" y="215015"/>
              <a:ext cx="4639402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619" y="175417"/>
              <a:ext cx="11828375" cy="6589750"/>
            </a:xfrm>
            <a:prstGeom prst="rect">
              <a:avLst/>
            </a:prstGeom>
          </p:spPr>
        </p:pic>
        <p:cxnSp>
          <p:nvCxnSpPr>
            <p:cNvPr id="13" name="直接连接符 45"/>
            <p:cNvCxnSpPr/>
            <p:nvPr/>
          </p:nvCxnSpPr>
          <p:spPr>
            <a:xfrm>
              <a:off x="7336429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53753" y="5054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0" y="1501150"/>
            <a:ext cx="7055057" cy="34244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58994" y="5230661"/>
            <a:ext cx="28915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The farm had chicks to sell.</a:t>
            </a:r>
          </a:p>
        </p:txBody>
      </p:sp>
      <p:grpSp>
        <p:nvGrpSpPr>
          <p:cNvPr id="14" name="组合 51"/>
          <p:cNvGrpSpPr/>
          <p:nvPr/>
        </p:nvGrpSpPr>
        <p:grpSpPr>
          <a:xfrm>
            <a:off x="7817606" y="968119"/>
            <a:ext cx="3885964" cy="1690507"/>
            <a:chOff x="8078543" y="1044651"/>
            <a:chExt cx="3885964" cy="1690507"/>
          </a:xfrm>
        </p:grpSpPr>
        <p:sp>
          <p:nvSpPr>
            <p:cNvPr id="15" name="文本框 14"/>
            <p:cNvSpPr txBox="1"/>
            <p:nvPr/>
          </p:nvSpPr>
          <p:spPr>
            <a:xfrm>
              <a:off x="8078543" y="1534829"/>
              <a:ext cx="3885964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farm have? Look for clues in the illustration.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078543" y="1044651"/>
              <a:ext cx="388596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47"/>
          <p:cNvGrpSpPr/>
          <p:nvPr/>
        </p:nvGrpSpPr>
        <p:grpSpPr>
          <a:xfrm>
            <a:off x="9054950" y="6034929"/>
            <a:ext cx="1631213" cy="610655"/>
            <a:chOff x="8369311" y="5524307"/>
            <a:chExt cx="2736358" cy="1174055"/>
          </a:xfrm>
        </p:grpSpPr>
        <p:sp>
          <p:nvSpPr>
            <p:cNvPr id="18" name="圆角矩形 17"/>
            <p:cNvSpPr/>
            <p:nvPr/>
          </p:nvSpPr>
          <p:spPr>
            <a:xfrm>
              <a:off x="8426127" y="5838322"/>
              <a:ext cx="2679542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chick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69311" y="5524307"/>
              <a:ext cx="743894" cy="918953"/>
            </a:xfrm>
            <a:prstGeom prst="rect">
              <a:avLst/>
            </a:prstGeom>
          </p:spPr>
        </p:pic>
      </p:grpSp>
      <p:grpSp>
        <p:nvGrpSpPr>
          <p:cNvPr id="24" name="组合 51"/>
          <p:cNvGrpSpPr/>
          <p:nvPr/>
        </p:nvGrpSpPr>
        <p:grpSpPr>
          <a:xfrm>
            <a:off x="7794729" y="2801358"/>
            <a:ext cx="3944837" cy="1693928"/>
            <a:chOff x="8867893" y="1139102"/>
            <a:chExt cx="3944837" cy="1693928"/>
          </a:xfrm>
        </p:grpSpPr>
        <p:sp>
          <p:nvSpPr>
            <p:cNvPr id="25" name="文本框 24"/>
            <p:cNvSpPr txBox="1"/>
            <p:nvPr/>
          </p:nvSpPr>
          <p:spPr>
            <a:xfrm>
              <a:off x="8886238" y="1632701"/>
              <a:ext cx="3890954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pen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mean? Where is the pen in the picture?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67893" y="1139102"/>
              <a:ext cx="394483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543271" y="5219527"/>
            <a:ext cx="2260553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It had chicks in a pen.</a:t>
            </a:r>
          </a:p>
        </p:txBody>
      </p:sp>
      <p:grpSp>
        <p:nvGrpSpPr>
          <p:cNvPr id="39" name="组合 29"/>
          <p:cNvGrpSpPr/>
          <p:nvPr/>
        </p:nvGrpSpPr>
        <p:grpSpPr>
          <a:xfrm>
            <a:off x="8421863" y="4657732"/>
            <a:ext cx="2899300" cy="1310886"/>
            <a:chOff x="8623800" y="944674"/>
            <a:chExt cx="2868791" cy="1649375"/>
          </a:xfrm>
        </p:grpSpPr>
        <p:sp>
          <p:nvSpPr>
            <p:cNvPr id="40" name="文本框 39"/>
            <p:cNvSpPr txBox="1"/>
            <p:nvPr/>
          </p:nvSpPr>
          <p:spPr>
            <a:xfrm>
              <a:off x="8623800" y="1548477"/>
              <a:ext cx="2860108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</a:t>
              </a: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8623801" y="944674"/>
              <a:ext cx="2868790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7842908" y="1118550"/>
            <a:ext cx="4028787" cy="4848364"/>
            <a:chOff x="12394469" y="1206175"/>
            <a:chExt cx="3501745" cy="4214105"/>
          </a:xfrm>
        </p:grpSpPr>
        <p:grpSp>
          <p:nvGrpSpPr>
            <p:cNvPr id="28" name="组合 31"/>
            <p:cNvGrpSpPr/>
            <p:nvPr/>
          </p:nvGrpSpPr>
          <p:grpSpPr>
            <a:xfrm>
              <a:off x="12394469" y="1206175"/>
              <a:ext cx="3501745" cy="4214105"/>
              <a:chOff x="4906808" y="1576389"/>
              <a:chExt cx="3501745" cy="4214105"/>
            </a:xfrm>
          </p:grpSpPr>
          <p:grpSp>
            <p:nvGrpSpPr>
              <p:cNvPr id="30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33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37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4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5" name="图片 34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1" name="流程图: 过程 34"/>
              <p:cNvSpPr/>
              <p:nvPr/>
            </p:nvSpPr>
            <p:spPr>
              <a:xfrm>
                <a:off x="5429977" y="4606095"/>
                <a:ext cx="2597145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 have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chick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at home.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152110" y="3855438"/>
                <a:ext cx="1152880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chick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0405" y="2156899"/>
              <a:ext cx="2185475" cy="1456983"/>
            </a:xfrm>
            <a:prstGeom prst="round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1096299" y="6371732"/>
            <a:ext cx="1059864" cy="316569"/>
            <a:chOff x="12533126" y="7275289"/>
            <a:chExt cx="1177872" cy="351816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108709" y="-2816"/>
            <a:ext cx="6084263" cy="231858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直角三角形 45"/>
          <p:cNvSpPr/>
          <p:nvPr/>
        </p:nvSpPr>
        <p:spPr>
          <a:xfrm rot="10800000">
            <a:off x="11380563" y="-7134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323660" y="-55776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164314" y="11482"/>
            <a:ext cx="5766729" cy="2303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LO: Understand the meaning of the key vocabulary word </a:t>
            </a:r>
            <a:r>
              <a:rPr lang="en-US" altLang="zh-CN" sz="1100" b="1" i="1" dirty="0">
                <a:latin typeface="Century Gothic" charset="0"/>
                <a:ea typeface="Century Gothic" charset="0"/>
                <a:cs typeface="Century Gothic" charset="0"/>
              </a:rPr>
              <a:t>chick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and make </a:t>
            </a:r>
          </a:p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  sentences with it; understand the meaning of the word </a:t>
            </a:r>
            <a:r>
              <a:rPr lang="en-US" altLang="zh-CN" sz="1100" b="1" i="1" dirty="0">
                <a:latin typeface="Century Gothic" charset="0"/>
                <a:ea typeface="Century Gothic" charset="0"/>
                <a:cs typeface="Century Gothic" charset="0"/>
              </a:rPr>
              <a:t>pen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and identify </a:t>
            </a:r>
          </a:p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  unfamiliar words with the use of pictures; identify key details with prompts and </a:t>
            </a:r>
          </a:p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  support; read at an appropriate rate.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Ask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look at the picture; read the text aloud. </a:t>
            </a:r>
            <a:endParaRPr lang="en-US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Have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talk about the details 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question.</a:t>
            </a:r>
            <a:endParaRPr lang="en-US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Lead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find the word </a:t>
            </a:r>
            <a:r>
              <a:rPr lang="en-US" altLang="zh-CN" sz="1100" b="1" i="1" dirty="0">
                <a:latin typeface="Century Gothic" charset="0"/>
                <a:ea typeface="Century Gothic" charset="0"/>
                <a:cs typeface="Century Gothic" charset="0"/>
              </a:rPr>
              <a:t>chick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in the text. After that, click</a:t>
            </a:r>
            <a:r>
              <a:rPr lang="zh-CN" altLang="en-US" sz="11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zh-CN" altLang="en-US" sz="11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button and explain it; then have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read the word and make sentences with it. </a:t>
            </a:r>
            <a:endParaRPr lang="en-US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Guide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guess the meaning of </a:t>
            </a:r>
            <a:r>
              <a:rPr lang="en-US" altLang="zh-CN" sz="1100" b="1" i="1" dirty="0">
                <a:latin typeface="Century Gothic" charset="0"/>
                <a:ea typeface="Century Gothic" charset="0"/>
                <a:cs typeface="Century Gothic" charset="0"/>
              </a:rPr>
              <a:t>pen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by using the illustration and context clues.  </a:t>
            </a:r>
            <a:endParaRPr lang="en-US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Model reading aloud the first sentence two times: the first time with quite a slow pace, and the second time with a more natural pace; ask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which way is better; tell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that they should read at an appropriate rate to sound natural; have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take turns reading the story at an appropriate rate, and then give feedback.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32856" y="6180164"/>
            <a:ext cx="996019" cy="294424"/>
            <a:chOff x="7096468" y="6283317"/>
            <a:chExt cx="996019" cy="294424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2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4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45" grpId="0" animBg="1"/>
      <p:bldP spid="45" grpId="1" animBg="1"/>
      <p:bldP spid="48" grpId="0"/>
      <p:bldP spid="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81430" y="171401"/>
            <a:ext cx="11828375" cy="6589750"/>
            <a:chOff x="181430" y="171401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30" y="171401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798283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2827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52" y="1600943"/>
            <a:ext cx="7478094" cy="346561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20779" y="5261337"/>
            <a:ext cx="3271366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“Can we get chicks, Mum?”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said Biff.</a:t>
            </a:r>
          </a:p>
        </p:txBody>
      </p:sp>
      <p:grpSp>
        <p:nvGrpSpPr>
          <p:cNvPr id="13" name="组合 47"/>
          <p:cNvGrpSpPr/>
          <p:nvPr/>
        </p:nvGrpSpPr>
        <p:grpSpPr>
          <a:xfrm>
            <a:off x="8891622" y="5320583"/>
            <a:ext cx="2236437" cy="896709"/>
            <a:chOff x="8204604" y="5536234"/>
            <a:chExt cx="2901063" cy="1162128"/>
          </a:xfrm>
        </p:grpSpPr>
        <p:sp>
          <p:nvSpPr>
            <p:cNvPr id="14" name="圆角矩形 13"/>
            <p:cNvSpPr/>
            <p:nvPr/>
          </p:nvSpPr>
          <p:spPr>
            <a:xfrm>
              <a:off x="8426126" y="5838322"/>
              <a:ext cx="2679541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hatch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04604" y="5536234"/>
              <a:ext cx="762540" cy="860434"/>
            </a:xfrm>
            <a:prstGeom prst="rect">
              <a:avLst/>
            </a:prstGeom>
          </p:spPr>
        </p:pic>
      </p:grpSp>
      <p:grpSp>
        <p:nvGrpSpPr>
          <p:cNvPr id="17" name="组合 51"/>
          <p:cNvGrpSpPr/>
          <p:nvPr/>
        </p:nvGrpSpPr>
        <p:grpSpPr>
          <a:xfrm>
            <a:off x="8446949" y="1685100"/>
            <a:ext cx="3250197" cy="2368952"/>
            <a:chOff x="8423643" y="1044651"/>
            <a:chExt cx="3250197" cy="2368952"/>
          </a:xfrm>
        </p:grpSpPr>
        <p:sp>
          <p:nvSpPr>
            <p:cNvPr id="18" name="文本框 17"/>
            <p:cNvSpPr txBox="1"/>
            <p:nvPr/>
          </p:nvSpPr>
          <p:spPr>
            <a:xfrm>
              <a:off x="8433864" y="1548477"/>
              <a:ext cx="3239976" cy="18651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Chip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want to do?</a:t>
              </a:r>
            </a:p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want to do?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23643" y="1044651"/>
              <a:ext cx="3233851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56373" y="5261337"/>
            <a:ext cx="3278468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“We can hatch chicks,”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said Mum.</a:t>
            </a:r>
          </a:p>
        </p:txBody>
      </p:sp>
      <p:grpSp>
        <p:nvGrpSpPr>
          <p:cNvPr id="33" name="组 32"/>
          <p:cNvGrpSpPr/>
          <p:nvPr/>
        </p:nvGrpSpPr>
        <p:grpSpPr>
          <a:xfrm>
            <a:off x="8376909" y="990575"/>
            <a:ext cx="3501745" cy="4214105"/>
            <a:chOff x="12394469" y="1206175"/>
            <a:chExt cx="3501745" cy="4214105"/>
          </a:xfrm>
        </p:grpSpPr>
        <p:grpSp>
          <p:nvGrpSpPr>
            <p:cNvPr id="23" name="组合 31"/>
            <p:cNvGrpSpPr/>
            <p:nvPr/>
          </p:nvGrpSpPr>
          <p:grpSpPr>
            <a:xfrm>
              <a:off x="12394469" y="1206175"/>
              <a:ext cx="3501745" cy="4214105"/>
              <a:chOff x="4906808" y="1576389"/>
              <a:chExt cx="3501745" cy="4214105"/>
            </a:xfrm>
          </p:grpSpPr>
          <p:grpSp>
            <p:nvGrpSpPr>
              <p:cNvPr id="24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2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3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2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5" name="流程图: 过程 34"/>
              <p:cNvSpPr/>
              <p:nvPr/>
            </p:nvSpPr>
            <p:spPr>
              <a:xfrm>
                <a:off x="5506910" y="4556185"/>
                <a:ext cx="2597145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egg is going to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hatch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134475" y="3855438"/>
                <a:ext cx="1188146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hatch</a:t>
                </a: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66537" y="2156899"/>
              <a:ext cx="2157608" cy="1438405"/>
            </a:xfrm>
            <a:prstGeom prst="round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11096299" y="6466732"/>
            <a:ext cx="1059864" cy="316569"/>
            <a:chOff x="12533126" y="7275289"/>
            <a:chExt cx="1177872" cy="35181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7647167" y="-322"/>
            <a:ext cx="4553981" cy="19492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直角三角形 37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716945" y="76623"/>
            <a:ext cx="4066038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meaning of the key vocabulary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hatch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make sentences with it; identify key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details with prompts and support; read the text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look at the illustration; read the text aloud.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Lead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find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hatch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text; click the</a:t>
            </a:r>
            <a:r>
              <a:rPr lang="zh-CN" altLang="en-US" sz="1100" b="1" dirty="0">
                <a:latin typeface="Century Gothic" panose="020B0502020202020204" pitchFamily="34" charset="0"/>
              </a:rPr>
              <a:t>  </a:t>
            </a:r>
            <a:endParaRPr lang="en-US" altLang="zh-CN" sz="1100" b="1" dirty="0">
              <a:latin typeface="Century Gothic" panose="020B0502020202020204" pitchFamily="34" charset="0"/>
            </a:endParaRPr>
          </a:p>
          <a:p>
            <a:r>
              <a:rPr lang="zh-CN" altLang="en-US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>
                <a:latin typeface="Century Gothic" panose="020B0502020202020204" pitchFamily="34" charset="0"/>
              </a:rPr>
              <a:t>button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explain it;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read the word and </a:t>
            </a:r>
            <a:r>
              <a:rPr lang="zh-CN" altLang="en-US" sz="1100" b="1" dirty="0">
                <a:latin typeface="Century Gothic" panose="020B0502020202020204" pitchFamily="34" charset="0"/>
              </a:rPr>
              <a:t>  </a:t>
            </a:r>
            <a:endParaRPr lang="en-US" altLang="zh-CN" sz="1100" b="1" dirty="0">
              <a:latin typeface="Century Gothic" panose="020B0502020202020204" pitchFamily="34" charset="0"/>
            </a:endParaRPr>
          </a:p>
          <a:p>
            <a:r>
              <a:rPr lang="zh-CN" altLang="en-US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>
                <a:latin typeface="Century Gothic" panose="020B0502020202020204" pitchFamily="34" charset="0"/>
              </a:rPr>
              <a:t>make sentences with it.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3.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given questions;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do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the role play and read the text aloud, and then give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feedback.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6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9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47457" y="165425"/>
            <a:ext cx="11828375" cy="6589750"/>
            <a:chOff x="147457" y="165425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7818808" y="215015"/>
              <a:ext cx="4157024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457" y="165425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7791758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2827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578" y="1170250"/>
            <a:ext cx="5017186" cy="46831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46509" y="5862563"/>
            <a:ext cx="6132265" cy="501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Mum got the eggs.</a:t>
            </a:r>
          </a:p>
        </p:txBody>
      </p:sp>
      <p:grpSp>
        <p:nvGrpSpPr>
          <p:cNvPr id="14" name="组合 51"/>
          <p:cNvGrpSpPr/>
          <p:nvPr/>
        </p:nvGrpSpPr>
        <p:grpSpPr>
          <a:xfrm>
            <a:off x="7981506" y="1122719"/>
            <a:ext cx="3801190" cy="2368952"/>
            <a:chOff x="8233147" y="1044651"/>
            <a:chExt cx="3648814" cy="2368952"/>
          </a:xfrm>
        </p:grpSpPr>
        <p:sp>
          <p:nvSpPr>
            <p:cNvPr id="15" name="文本框 14"/>
            <p:cNvSpPr txBox="1"/>
            <p:nvPr/>
          </p:nvSpPr>
          <p:spPr>
            <a:xfrm>
              <a:off x="8233147" y="1548477"/>
              <a:ext cx="3614841" cy="18651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with the eggs? 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the eggs turn into in the end? 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233147" y="1044651"/>
              <a:ext cx="364881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1" name="组合 51"/>
          <p:cNvGrpSpPr/>
          <p:nvPr/>
        </p:nvGrpSpPr>
        <p:grpSpPr>
          <a:xfrm>
            <a:off x="7994469" y="4064338"/>
            <a:ext cx="3788227" cy="1832375"/>
            <a:chOff x="8222925" y="575242"/>
            <a:chExt cx="3614841" cy="1832375"/>
          </a:xfrm>
        </p:grpSpPr>
        <p:sp>
          <p:nvSpPr>
            <p:cNvPr id="22" name="文本框 21"/>
            <p:cNvSpPr txBox="1"/>
            <p:nvPr/>
          </p:nvSpPr>
          <p:spPr>
            <a:xfrm>
              <a:off x="8222925" y="1030124"/>
              <a:ext cx="3614841" cy="13774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Biff or Chip, would you hatch chicks or buy chicks to keep?  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8222926" y="575242"/>
              <a:ext cx="361484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096299" y="6466732"/>
            <a:ext cx="1059864" cy="316569"/>
            <a:chOff x="12533126" y="7275289"/>
            <a:chExt cx="1177872" cy="35181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647167" y="520"/>
            <a:ext cx="4553981" cy="121058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76940" y="-37953"/>
            <a:ext cx="3906113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Identify key details with prompts and support; read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the text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Ask one S to read the text aloud and the other S to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look at the illustration.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answer the comprehension questions in turns.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3. Encourage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questions in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connections </a:t>
            </a:r>
            <a:r>
              <a:rPr lang="en-US" altLang="zh-CN" sz="1100" b="1" dirty="0">
                <a:latin typeface="Century Gothic" panose="020B0502020202020204" pitchFamily="34" charset="0"/>
              </a:rPr>
              <a:t>section in pairs.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54478" y="182614"/>
            <a:ext cx="11828375" cy="6589750"/>
            <a:chOff x="181430" y="171401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30" y="171401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8023774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82868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577" y="1336891"/>
            <a:ext cx="4720085" cy="4387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46509" y="5842590"/>
            <a:ext cx="6132265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She got an incubator to put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the eggs in.</a:t>
            </a:r>
          </a:p>
        </p:txBody>
      </p:sp>
      <p:grpSp>
        <p:nvGrpSpPr>
          <p:cNvPr id="14" name="组合 51"/>
          <p:cNvGrpSpPr/>
          <p:nvPr/>
        </p:nvGrpSpPr>
        <p:grpSpPr>
          <a:xfrm>
            <a:off x="8215532" y="2044790"/>
            <a:ext cx="3615397" cy="3366148"/>
            <a:chOff x="8198327" y="1044651"/>
            <a:chExt cx="3615397" cy="3366148"/>
          </a:xfrm>
        </p:grpSpPr>
        <p:sp>
          <p:nvSpPr>
            <p:cNvPr id="15" name="文本框 14"/>
            <p:cNvSpPr txBox="1"/>
            <p:nvPr/>
          </p:nvSpPr>
          <p:spPr>
            <a:xfrm>
              <a:off x="8198327" y="1548477"/>
              <a:ext cx="3615397" cy="28623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</a:t>
              </a:r>
              <a:r>
                <a:rPr lang="zh-CN" altLang="en-US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get?  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want to put the eggs in it? Look for clues in the illustration.   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198327" y="1044651"/>
              <a:ext cx="361539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025049" y="6419232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7647167" y="-6722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71537" y="-29805"/>
            <a:ext cx="3839216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unfamiliar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incubator</a:t>
            </a:r>
            <a:r>
              <a:rPr lang="en-US" altLang="zh-CN" sz="1100" b="1" dirty="0">
                <a:latin typeface="Century Gothic" panose="020B0502020202020204" pitchFamily="34" charset="0"/>
              </a:rPr>
              <a:t> using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illustration; </a:t>
            </a:r>
            <a:r>
              <a:rPr lang="en-US" altLang="zh-CN" sz="1100" b="1" dirty="0">
                <a:latin typeface="Century Gothic" panose="020B0502020202020204" pitchFamily="34" charset="0"/>
              </a:rPr>
              <a:t>identify key details with prompts and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support; read the text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Read the text aloud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observe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illustration and talk about the given questions;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explain the meaning of 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incubator</a:t>
            </a:r>
            <a:r>
              <a:rPr lang="en-US" altLang="zh-CN" sz="1100" b="1" dirty="0">
                <a:latin typeface="Century Gothic" panose="020B0502020202020204" pitchFamily="34" charset="0"/>
              </a:rPr>
              <a:t>;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e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look for more clues in the illustration.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read the text aloud in unison, and then give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feedback. </a:t>
            </a:r>
            <a:endParaRPr lang="en-US" altLang="zh-CN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312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>
            <a:off x="245565" y="146844"/>
            <a:ext cx="11828375" cy="6589750"/>
            <a:chOff x="138985" y="175555"/>
            <a:chExt cx="11828375" cy="6589750"/>
          </a:xfrm>
        </p:grpSpPr>
        <p:sp>
          <p:nvSpPr>
            <p:cNvPr id="14" name="矩形 13"/>
            <p:cNvSpPr/>
            <p:nvPr/>
          </p:nvSpPr>
          <p:spPr>
            <a:xfrm>
              <a:off x="6919362" y="215015"/>
              <a:ext cx="5047998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85" y="175555"/>
              <a:ext cx="11828375" cy="6589750"/>
            </a:xfrm>
            <a:prstGeom prst="rect">
              <a:avLst/>
            </a:prstGeom>
          </p:spPr>
        </p:pic>
        <p:cxnSp>
          <p:nvCxnSpPr>
            <p:cNvPr id="16" name="直接连接符 45"/>
            <p:cNvCxnSpPr>
              <a:cxnSpLocks/>
            </p:cNvCxnSpPr>
            <p:nvPr/>
          </p:nvCxnSpPr>
          <p:spPr>
            <a:xfrm>
              <a:off x="6923535" y="195285"/>
              <a:ext cx="27049" cy="6524852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57" y="1573922"/>
            <a:ext cx="6664751" cy="31158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07209" y="4990691"/>
            <a:ext cx="2965452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“It’s fun to </a:t>
            </a:r>
            <a:r>
              <a:rPr lang="en-US" altLang="zh-CN" sz="2400" b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hatch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chicks,”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said Dad.</a:t>
            </a:r>
          </a:p>
        </p:txBody>
      </p:sp>
      <p:grpSp>
        <p:nvGrpSpPr>
          <p:cNvPr id="22" name="组合 51"/>
          <p:cNvGrpSpPr/>
          <p:nvPr/>
        </p:nvGrpSpPr>
        <p:grpSpPr>
          <a:xfrm>
            <a:off x="7085336" y="1166821"/>
            <a:ext cx="4872487" cy="1307669"/>
            <a:chOff x="10440778" y="2319531"/>
            <a:chExt cx="5436408" cy="1307669"/>
          </a:xfrm>
        </p:grpSpPr>
        <p:sp>
          <p:nvSpPr>
            <p:cNvPr id="23" name="文本框 22"/>
            <p:cNvSpPr txBox="1"/>
            <p:nvPr/>
          </p:nvSpPr>
          <p:spPr>
            <a:xfrm>
              <a:off x="10456018" y="2796203"/>
              <a:ext cx="5406899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have in her hands? What were they like? 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0440778" y="2319531"/>
              <a:ext cx="543640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51"/>
          <p:cNvGrpSpPr/>
          <p:nvPr/>
        </p:nvGrpSpPr>
        <p:grpSpPr>
          <a:xfrm>
            <a:off x="7079063" y="2903938"/>
            <a:ext cx="4878760" cy="1334823"/>
            <a:chOff x="7990243" y="1044651"/>
            <a:chExt cx="4834223" cy="1334823"/>
          </a:xfrm>
        </p:grpSpPr>
        <p:sp>
          <p:nvSpPr>
            <p:cNvPr id="26" name="文本框 25"/>
            <p:cNvSpPr txBox="1"/>
            <p:nvPr/>
          </p:nvSpPr>
          <p:spPr>
            <a:xfrm>
              <a:off x="7990243" y="1548477"/>
              <a:ext cx="4821534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odd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mean? Look for clues in the illustration. </a:t>
              </a: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7990246" y="1044651"/>
              <a:ext cx="483422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681188" y="4991044"/>
            <a:ext cx="3187841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“This is an odd egg,” said Biff.</a:t>
            </a:r>
          </a:p>
        </p:txBody>
      </p:sp>
      <p:grpSp>
        <p:nvGrpSpPr>
          <p:cNvPr id="21" name="组合 51"/>
          <p:cNvGrpSpPr/>
          <p:nvPr/>
        </p:nvGrpSpPr>
        <p:grpSpPr>
          <a:xfrm>
            <a:off x="7109061" y="4627885"/>
            <a:ext cx="4848762" cy="1347042"/>
            <a:chOff x="8226148" y="1032432"/>
            <a:chExt cx="4841013" cy="1347042"/>
          </a:xfrm>
        </p:grpSpPr>
        <p:sp>
          <p:nvSpPr>
            <p:cNvPr id="28" name="文本框 27"/>
            <p:cNvSpPr txBox="1"/>
            <p:nvPr/>
          </p:nvSpPr>
          <p:spPr>
            <a:xfrm>
              <a:off x="8248864" y="1548477"/>
              <a:ext cx="4818296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spc="-5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Chip, how would you feel about hatching chicks? 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226148" y="1032432"/>
              <a:ext cx="484101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969884" y="824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43799" y="6371732"/>
            <a:ext cx="1059864" cy="316569"/>
            <a:chOff x="12533126" y="7275289"/>
            <a:chExt cx="1177872" cy="35181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408598" y="20104"/>
            <a:ext cx="5768973" cy="19492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直角三角形 36"/>
          <p:cNvSpPr/>
          <p:nvPr/>
        </p:nvSpPr>
        <p:spPr>
          <a:xfrm rot="10800000">
            <a:off x="11365162" y="197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507658" y="57073"/>
            <a:ext cx="5481285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meaning of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odd</a:t>
            </a:r>
            <a:r>
              <a:rPr lang="en-US" altLang="zh-CN" sz="1100" b="1" dirty="0">
                <a:latin typeface="Century Gothic" panose="020B0502020202020204" pitchFamily="34" charset="0"/>
              </a:rPr>
              <a:t> using the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illustration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text; identify key details with prompts and support; read the text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Read the first sentence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look at the illustration closely;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first question;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read the second sentence in unison; have them talk about the second details question.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find out the meaning of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odd</a:t>
            </a:r>
            <a:r>
              <a:rPr lang="en-US" altLang="zh-CN" sz="1100" b="1" dirty="0">
                <a:latin typeface="Century Gothic" panose="020B0502020202020204" pitchFamily="34" charset="0"/>
              </a:rPr>
              <a:t> by observing the illustration and by listening to the guiding questions.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work in pairs to talk about the questions in the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connections </a:t>
            </a:r>
            <a:r>
              <a:rPr lang="en-US" altLang="zh-CN" sz="1100" b="1" dirty="0">
                <a:latin typeface="Century Gothic" panose="020B0502020202020204" pitchFamily="34" charset="0"/>
              </a:rPr>
              <a:t>section.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do the role play and read the text fluently.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93667" y="6180164"/>
            <a:ext cx="996019" cy="294424"/>
            <a:chOff x="7096468" y="6283317"/>
            <a:chExt cx="996019" cy="29442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9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308259" y="-46670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425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/>
      <p:bldP spid="3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>
            <a:off x="216258" y="117679"/>
            <a:ext cx="11828375" cy="6589750"/>
            <a:chOff x="218344" y="199850"/>
            <a:chExt cx="11828375" cy="6589750"/>
          </a:xfrm>
        </p:grpSpPr>
        <p:sp>
          <p:nvSpPr>
            <p:cNvPr id="14" name="矩形 13"/>
            <p:cNvSpPr/>
            <p:nvPr/>
          </p:nvSpPr>
          <p:spPr>
            <a:xfrm>
              <a:off x="7690481" y="262515"/>
              <a:ext cx="4320975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44" y="199850"/>
              <a:ext cx="11828375" cy="6589750"/>
            </a:xfrm>
            <a:prstGeom prst="rect">
              <a:avLst/>
            </a:prstGeom>
          </p:spPr>
        </p:pic>
        <p:cxnSp>
          <p:nvCxnSpPr>
            <p:cNvPr id="16" name="直接连接符 45"/>
            <p:cNvCxnSpPr/>
            <p:nvPr/>
          </p:nvCxnSpPr>
          <p:spPr>
            <a:xfrm>
              <a:off x="7654856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78481" y="-34450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96" y="1525572"/>
            <a:ext cx="6985799" cy="321777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52299" y="5051540"/>
            <a:ext cx="3098802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The incubator had a lamp and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a fan.</a:t>
            </a:r>
          </a:p>
        </p:txBody>
      </p:sp>
      <p:grpSp>
        <p:nvGrpSpPr>
          <p:cNvPr id="18" name="组合 47"/>
          <p:cNvGrpSpPr/>
          <p:nvPr/>
        </p:nvGrpSpPr>
        <p:grpSpPr>
          <a:xfrm>
            <a:off x="9916835" y="5562534"/>
            <a:ext cx="1663809" cy="896709"/>
            <a:chOff x="8204604" y="5536234"/>
            <a:chExt cx="2158259" cy="1162128"/>
          </a:xfrm>
        </p:grpSpPr>
        <p:sp>
          <p:nvSpPr>
            <p:cNvPr id="19" name="圆角矩形 18"/>
            <p:cNvSpPr/>
            <p:nvPr/>
          </p:nvSpPr>
          <p:spPr>
            <a:xfrm>
              <a:off x="8426121" y="5838322"/>
              <a:ext cx="1936742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lamp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04604" y="5536234"/>
              <a:ext cx="762540" cy="860434"/>
            </a:xfrm>
            <a:prstGeom prst="rect">
              <a:avLst/>
            </a:prstGeom>
          </p:spPr>
        </p:pic>
      </p:grpSp>
      <p:grpSp>
        <p:nvGrpSpPr>
          <p:cNvPr id="21" name="组合 47"/>
          <p:cNvGrpSpPr/>
          <p:nvPr/>
        </p:nvGrpSpPr>
        <p:grpSpPr>
          <a:xfrm>
            <a:off x="8022160" y="5595895"/>
            <a:ext cx="1637421" cy="896709"/>
            <a:chOff x="8204604" y="5536234"/>
            <a:chExt cx="2124031" cy="1162128"/>
          </a:xfrm>
        </p:grpSpPr>
        <p:sp>
          <p:nvSpPr>
            <p:cNvPr id="22" name="圆角矩形 21"/>
            <p:cNvSpPr/>
            <p:nvPr/>
          </p:nvSpPr>
          <p:spPr>
            <a:xfrm>
              <a:off x="8426127" y="5838322"/>
              <a:ext cx="1902508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fan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04604" y="5536234"/>
              <a:ext cx="762540" cy="860434"/>
            </a:xfrm>
            <a:prstGeom prst="rect">
              <a:avLst/>
            </a:prstGeom>
          </p:spPr>
        </p:pic>
      </p:grpSp>
      <p:grpSp>
        <p:nvGrpSpPr>
          <p:cNvPr id="24" name="组合 29"/>
          <p:cNvGrpSpPr/>
          <p:nvPr/>
        </p:nvGrpSpPr>
        <p:grpSpPr>
          <a:xfrm>
            <a:off x="8312767" y="4105441"/>
            <a:ext cx="3205439" cy="1414889"/>
            <a:chOff x="7992704" y="944674"/>
            <a:chExt cx="3936241" cy="1780233"/>
          </a:xfrm>
        </p:grpSpPr>
        <p:sp>
          <p:nvSpPr>
            <p:cNvPr id="25" name="文本框 24"/>
            <p:cNvSpPr txBox="1"/>
            <p:nvPr/>
          </p:nvSpPr>
          <p:spPr>
            <a:xfrm>
              <a:off x="8001017" y="1548477"/>
              <a:ext cx="3880270" cy="11764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7992704" y="944674"/>
              <a:ext cx="3936241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8" name="组合 51"/>
          <p:cNvGrpSpPr/>
          <p:nvPr/>
        </p:nvGrpSpPr>
        <p:grpSpPr>
          <a:xfrm>
            <a:off x="7890768" y="906968"/>
            <a:ext cx="3967459" cy="2587798"/>
            <a:chOff x="8181639" y="1084337"/>
            <a:chExt cx="3967459" cy="2587798"/>
          </a:xfrm>
        </p:grpSpPr>
        <p:sp>
          <p:nvSpPr>
            <p:cNvPr id="29" name="文本框 28"/>
            <p:cNvSpPr txBox="1"/>
            <p:nvPr/>
          </p:nvSpPr>
          <p:spPr>
            <a:xfrm>
              <a:off x="8181639" y="1548477"/>
              <a:ext cx="3967459" cy="21236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1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incubator have?</a:t>
              </a:r>
            </a:p>
            <a:p>
              <a:pPr marL="457200" indent="-457200">
                <a:lnSpc>
                  <a:spcPct val="11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happen to the eggs in the incubator? 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8181639" y="1084337"/>
              <a:ext cx="396745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485529" y="5062318"/>
            <a:ext cx="2799302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“It will turn the eggs,”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said Mum.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8008666" y="1267482"/>
            <a:ext cx="3630119" cy="4214105"/>
            <a:chOff x="12266095" y="1206175"/>
            <a:chExt cx="3630119" cy="4214105"/>
          </a:xfrm>
        </p:grpSpPr>
        <p:grpSp>
          <p:nvGrpSpPr>
            <p:cNvPr id="32" name="组合 31"/>
            <p:cNvGrpSpPr/>
            <p:nvPr/>
          </p:nvGrpSpPr>
          <p:grpSpPr>
            <a:xfrm>
              <a:off x="12394469" y="1206175"/>
              <a:ext cx="3501745" cy="4214105"/>
              <a:chOff x="4906808" y="1576389"/>
              <a:chExt cx="3501745" cy="4214105"/>
            </a:xfrm>
          </p:grpSpPr>
          <p:grpSp>
            <p:nvGrpSpPr>
              <p:cNvPr id="34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2" name="矩形 41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9" name="图片 38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5" name="流程图: 过程 34"/>
              <p:cNvSpPr/>
              <p:nvPr/>
            </p:nvSpPr>
            <p:spPr>
              <a:xfrm>
                <a:off x="5602723" y="4641469"/>
                <a:ext cx="2244323" cy="54965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Let’s turn on the </a:t>
                </a:r>
                <a:r>
                  <a:rPr lang="en-US" altLang="zh-CN" sz="2400" b="1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fan</a:t>
                </a:r>
                <a:r>
                  <a:rPr lang="en-US" altLang="zh-CN" sz="2400" b="1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359695" y="3855438"/>
                <a:ext cx="737702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fan</a:t>
                </a: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6095" y="1774281"/>
              <a:ext cx="3162521" cy="2108347"/>
            </a:xfrm>
            <a:prstGeom prst="rect">
              <a:avLst/>
            </a:prstGeom>
          </p:spPr>
        </p:pic>
      </p:grpSp>
      <p:grpSp>
        <p:nvGrpSpPr>
          <p:cNvPr id="10" name="组 9"/>
          <p:cNvGrpSpPr/>
          <p:nvPr/>
        </p:nvGrpSpPr>
        <p:grpSpPr>
          <a:xfrm>
            <a:off x="8123299" y="1308982"/>
            <a:ext cx="3501745" cy="4214105"/>
            <a:chOff x="-4163873" y="1358362"/>
            <a:chExt cx="3501745" cy="4214105"/>
          </a:xfrm>
        </p:grpSpPr>
        <p:grpSp>
          <p:nvGrpSpPr>
            <p:cNvPr id="43" name="组合 31"/>
            <p:cNvGrpSpPr/>
            <p:nvPr/>
          </p:nvGrpSpPr>
          <p:grpSpPr>
            <a:xfrm>
              <a:off x="-4163873" y="1358362"/>
              <a:ext cx="3501745" cy="4214105"/>
              <a:chOff x="4906808" y="1576389"/>
              <a:chExt cx="3501745" cy="4214105"/>
            </a:xfrm>
          </p:grpSpPr>
          <p:grpSp>
            <p:nvGrpSpPr>
              <p:cNvPr id="44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5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9" name="图片 48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5" name="流程图: 过程 34"/>
              <p:cNvSpPr/>
              <p:nvPr/>
            </p:nvSpPr>
            <p:spPr>
              <a:xfrm>
                <a:off x="5261443" y="4577578"/>
                <a:ext cx="2946539" cy="54965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It is a table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lamp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6186571" y="3912588"/>
                <a:ext cx="1083951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lamp</a:t>
                </a: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369522" y="2077520"/>
              <a:ext cx="1945131" cy="1648526"/>
            </a:xfrm>
            <a:prstGeom prst="roundRect">
              <a:avLst/>
            </a:prstGeom>
          </p:spPr>
        </p:pic>
      </p:grpSp>
      <p:grpSp>
        <p:nvGrpSpPr>
          <p:cNvPr id="53" name="组合 29"/>
          <p:cNvGrpSpPr/>
          <p:nvPr/>
        </p:nvGrpSpPr>
        <p:grpSpPr>
          <a:xfrm>
            <a:off x="8978481" y="-34450"/>
            <a:ext cx="2549675" cy="773220"/>
            <a:chOff x="9514965" y="230021"/>
            <a:chExt cx="2549675" cy="773220"/>
          </a:xfrm>
        </p:grpSpPr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143799" y="6371732"/>
            <a:ext cx="1059864" cy="316569"/>
            <a:chOff x="12533126" y="7275289"/>
            <a:chExt cx="1177872" cy="351816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7632186" y="5198"/>
            <a:ext cx="4553981" cy="19492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直角三角形 59"/>
          <p:cNvSpPr/>
          <p:nvPr/>
        </p:nvSpPr>
        <p:spPr>
          <a:xfrm rot="10800000">
            <a:off x="11373759" y="-6006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647371" y="-16143"/>
            <a:ext cx="4316206" cy="1964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meaning of key vocabulary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words </a:t>
            </a:r>
            <a:endParaRPr lang="en-US" altLang="zh-CN" sz="1100" b="1" dirty="0">
              <a:latin typeface="Century Gothic" panose="020B0502020202020204" pitchFamily="34" charset="0"/>
            </a:endParaRPr>
          </a:p>
          <a:p>
            <a:r>
              <a:rPr lang="en-US" altLang="zh-CN" sz="1100" b="1" i="1" dirty="0">
                <a:latin typeface="Century Gothic" panose="020B0502020202020204" pitchFamily="34" charset="0"/>
              </a:rPr>
              <a:t>      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lamp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fan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make sentences with them; identify </a:t>
            </a:r>
            <a:endParaRPr lang="en-US" altLang="zh-CN" sz="1100" b="1" dirty="0" smtClean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    key details </a:t>
            </a:r>
            <a:r>
              <a:rPr lang="en-US" altLang="zh-CN" sz="1100" b="1" dirty="0">
                <a:latin typeface="Century Gothic" panose="020B0502020202020204" pitchFamily="34" charset="0"/>
              </a:rPr>
              <a:t>with prompts and support; read the text at an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appropriate rate.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Read the text aloud; ask each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S </a:t>
            </a:r>
            <a:r>
              <a:rPr lang="en-US" altLang="zh-CN" sz="1100" b="1" dirty="0">
                <a:latin typeface="Century Gothic" panose="020B0502020202020204" pitchFamily="34" charset="0"/>
              </a:rPr>
              <a:t>to find one key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word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(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fan</a:t>
            </a:r>
            <a:r>
              <a:rPr lang="en-US" altLang="zh-CN" sz="1100" b="1" dirty="0">
                <a:latin typeface="Century Gothic" panose="020B0502020202020204" pitchFamily="34" charset="0"/>
              </a:rPr>
              <a:t> or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lamp</a:t>
            </a:r>
            <a:r>
              <a:rPr lang="en-US" altLang="zh-CN" sz="1100" b="1" dirty="0">
                <a:latin typeface="Century Gothic" panose="020B0502020202020204" pitchFamily="34" charset="0"/>
              </a:rPr>
              <a:t>); click the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buttons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explain them; have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read the words and make sentences with them.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given questions; have them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take turns reading the first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sentence </a:t>
            </a:r>
            <a:r>
              <a:rPr lang="en-US" altLang="zh-CN" sz="1100" b="1" dirty="0">
                <a:latin typeface="Century Gothic" panose="020B0502020202020204" pitchFamily="34" charset="0"/>
              </a:rPr>
              <a:t>at an 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appropriate rate to get familiar with the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__ had __</a:t>
            </a:r>
            <a:r>
              <a:rPr lang="en-US" altLang="zh-CN" sz="1100" b="1" dirty="0">
                <a:latin typeface="Century Gothic" panose="020B0502020202020204" pitchFamily="34" charset="0"/>
              </a:rPr>
              <a:t>.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sentence structure, and then give feedback. </a:t>
            </a:r>
            <a:endParaRPr lang="en-US" altLang="zh-CN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219793" y="6180164"/>
            <a:ext cx="996019" cy="294424"/>
            <a:chOff x="7096468" y="6283317"/>
            <a:chExt cx="996019" cy="294424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1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1316856" y="-54648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688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7" grpId="0"/>
      <p:bldP spid="59" grpId="0" animBg="1"/>
      <p:bldP spid="59" grpId="1" animBg="1"/>
      <p:bldP spid="62" grpId="0"/>
      <p:bldP spid="6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>
            <a:off x="181430" y="171401"/>
            <a:ext cx="11828375" cy="6589750"/>
            <a:chOff x="181430" y="171401"/>
            <a:chExt cx="11828375" cy="6589750"/>
          </a:xfrm>
        </p:grpSpPr>
        <p:sp>
          <p:nvSpPr>
            <p:cNvPr id="14" name="矩形 13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30" y="171401"/>
              <a:ext cx="11828375" cy="6589750"/>
            </a:xfrm>
            <a:prstGeom prst="rect">
              <a:avLst/>
            </a:prstGeom>
          </p:spPr>
        </p:pic>
        <p:cxnSp>
          <p:nvCxnSpPr>
            <p:cNvPr id="16" name="直接连接符 45"/>
            <p:cNvCxnSpPr/>
            <p:nvPr/>
          </p:nvCxnSpPr>
          <p:spPr>
            <a:xfrm>
              <a:off x="798283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897149" y="5281012"/>
            <a:ext cx="3192539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Ten eggs did hatch.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77" y="1266335"/>
            <a:ext cx="7307360" cy="3601087"/>
          </a:xfrm>
          <a:prstGeom prst="rect">
            <a:avLst/>
          </a:prstGeom>
        </p:spPr>
      </p:pic>
      <p:grpSp>
        <p:nvGrpSpPr>
          <p:cNvPr id="19" name="组合 51"/>
          <p:cNvGrpSpPr/>
          <p:nvPr/>
        </p:nvGrpSpPr>
        <p:grpSpPr>
          <a:xfrm>
            <a:off x="8149164" y="1878207"/>
            <a:ext cx="3638685" cy="1438121"/>
            <a:chOff x="8195484" y="1044651"/>
            <a:chExt cx="3638685" cy="1438121"/>
          </a:xfrm>
        </p:grpSpPr>
        <p:sp>
          <p:nvSpPr>
            <p:cNvPr id="20" name="文本框 19"/>
            <p:cNvSpPr txBox="1"/>
            <p:nvPr/>
          </p:nvSpPr>
          <p:spPr>
            <a:xfrm>
              <a:off x="8267492" y="1548477"/>
              <a:ext cx="3535228" cy="9342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many chicks did Biff and Chip have? 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195484" y="1044651"/>
              <a:ext cx="3638685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49"/>
          <p:cNvGrpSpPr/>
          <p:nvPr/>
        </p:nvGrpSpPr>
        <p:grpSpPr>
          <a:xfrm>
            <a:off x="8675188" y="4381577"/>
            <a:ext cx="2627195" cy="971690"/>
            <a:chOff x="8425475" y="944674"/>
            <a:chExt cx="3326652" cy="1222594"/>
          </a:xfrm>
        </p:grpSpPr>
        <p:sp>
          <p:nvSpPr>
            <p:cNvPr id="23" name="文本框 22"/>
            <p:cNvSpPr txBox="1"/>
            <p:nvPr/>
          </p:nvSpPr>
          <p:spPr>
            <a:xfrm>
              <a:off x="8433863" y="1548477"/>
              <a:ext cx="3299669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8425475" y="944674"/>
              <a:ext cx="3326652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047889" y="5281012"/>
            <a:ext cx="3357009" cy="501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They had ten chicks.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560000" y="297965"/>
            <a:ext cx="493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</p:txBody>
      </p:sp>
      <p:grpSp>
        <p:nvGrpSpPr>
          <p:cNvPr id="26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989424" y="6347982"/>
            <a:ext cx="1059864" cy="316569"/>
            <a:chOff x="12533126" y="7275289"/>
            <a:chExt cx="1177872" cy="35181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624315" y="8766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3" name="直角三角形 32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739669" y="-26316"/>
            <a:ext cx="3839216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Identify key details with prompts and support;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decode the sight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did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text; read the text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take turns reading the text aloud. 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find the sight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did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 and guide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them to read it accurately;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3.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details questions using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illustrations. Encourage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look at the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illustration </a:t>
            </a:r>
            <a:endParaRPr lang="en-US" altLang="zh-CN" sz="1100" b="1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closely for clues, especially the calendar.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3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5" grpId="0"/>
      <p:bldP spid="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81430" y="171401"/>
            <a:ext cx="11828375" cy="6589750"/>
            <a:chOff x="181430" y="171401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30" y="171401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798283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" t="989" r="2517" b="3822"/>
          <a:stretch/>
        </p:blipFill>
        <p:spPr>
          <a:xfrm>
            <a:off x="1715911" y="1409592"/>
            <a:ext cx="4515556" cy="407031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88949" y="5673500"/>
            <a:ext cx="6132265" cy="501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But the odd egg did not</a:t>
            </a:r>
            <a:r>
              <a:rPr lang="zh-CN" altLang="en-US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hatch.</a:t>
            </a:r>
          </a:p>
        </p:txBody>
      </p:sp>
      <p:grpSp>
        <p:nvGrpSpPr>
          <p:cNvPr id="14" name="组合 51"/>
          <p:cNvGrpSpPr/>
          <p:nvPr/>
        </p:nvGrpSpPr>
        <p:grpSpPr>
          <a:xfrm>
            <a:off x="8133038" y="1356559"/>
            <a:ext cx="3691309" cy="1881319"/>
            <a:chOff x="8179358" y="1044651"/>
            <a:chExt cx="3691309" cy="1881319"/>
          </a:xfrm>
        </p:grpSpPr>
        <p:sp>
          <p:nvSpPr>
            <p:cNvPr id="15" name="文本框 14"/>
            <p:cNvSpPr txBox="1"/>
            <p:nvPr/>
          </p:nvSpPr>
          <p:spPr>
            <a:xfrm>
              <a:off x="8179358" y="1548477"/>
              <a:ext cx="3657335" cy="13774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left in the incubator? Did it look like other eggs?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179359" y="1044651"/>
              <a:ext cx="369130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51"/>
          <p:cNvGrpSpPr/>
          <p:nvPr/>
        </p:nvGrpSpPr>
        <p:grpSpPr>
          <a:xfrm>
            <a:off x="8233659" y="3934121"/>
            <a:ext cx="3556714" cy="1922000"/>
            <a:chOff x="8262398" y="1388138"/>
            <a:chExt cx="3556714" cy="1922000"/>
          </a:xfrm>
        </p:grpSpPr>
        <p:sp>
          <p:nvSpPr>
            <p:cNvPr id="18" name="文本框 17"/>
            <p:cNvSpPr txBox="1"/>
            <p:nvPr/>
          </p:nvSpPr>
          <p:spPr>
            <a:xfrm>
              <a:off x="8262398" y="1888210"/>
              <a:ext cx="3556714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B8CD6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Biff or Chip, what would you do with the egg?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62398" y="1388138"/>
              <a:ext cx="3556714" cy="522129"/>
            </a:xfrm>
            <a:prstGeom prst="roundRect">
              <a:avLst/>
            </a:prstGeom>
            <a:solidFill>
              <a:srgbClr val="6B8CD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989424" y="6419232"/>
            <a:ext cx="1059864" cy="316569"/>
            <a:chOff x="12533126" y="7275289"/>
            <a:chExt cx="1177872" cy="35181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647167" y="-1598"/>
            <a:ext cx="4553981" cy="121058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直角三角形 23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724239" y="44568"/>
            <a:ext cx="383921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Identify key details with prompts and support; read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the text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read the text in unison.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about the questions using the illustration.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3. Encourage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question </a:t>
            </a:r>
            <a:r>
              <a:rPr lang="en-US" altLang="zh-CN" sz="1100" b="1" dirty="0">
                <a:latin typeface="Century Gothic" panose="020B0502020202020204" pitchFamily="34" charset="0"/>
              </a:rPr>
              <a:t>in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connections </a:t>
            </a:r>
            <a:r>
              <a:rPr lang="en-US" altLang="zh-CN" sz="1100" b="1" dirty="0">
                <a:latin typeface="Century Gothic" panose="020B0502020202020204" pitchFamily="34" charset="0"/>
              </a:rPr>
              <a:t>section. </a:t>
            </a:r>
            <a:endParaRPr lang="en-US" altLang="zh-CN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9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085" y="909243"/>
            <a:ext cx="5843539" cy="466671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3F6B2C-3F3E-DF4A-8560-68EBDAF0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351" y="4737191"/>
            <a:ext cx="1037331" cy="12966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8427BFE-30CA-0B4A-A4DE-3D4439464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067" y="6188832"/>
            <a:ext cx="403093" cy="4478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727FF17-ECC3-CA4C-B3FD-25923A9E4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1353" y="5756319"/>
            <a:ext cx="341686" cy="5280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7241FA-3D77-3349-A604-BF05EDD9B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238" y="5992927"/>
            <a:ext cx="826936" cy="79937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26342" y="82483"/>
            <a:ext cx="2551726" cy="773220"/>
            <a:chOff x="9274378" y="230021"/>
            <a:chExt cx="2551726" cy="77322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51215" y="230021"/>
              <a:ext cx="2374889" cy="77322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9274378" y="290464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Class Rules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3588" y="827032"/>
            <a:ext cx="3457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E19A19"/>
                </a:solidFill>
                <a:latin typeface="Bodoni MT Black" panose="02070A03080606020203" pitchFamily="18" charset="0"/>
              </a:rPr>
              <a:t>P</a:t>
            </a:r>
            <a:r>
              <a:rPr lang="en-US" altLang="zh-CN" sz="72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l</a:t>
            </a:r>
            <a:r>
              <a:rPr lang="en-US" altLang="zh-CN" sz="7200" b="1" dirty="0">
                <a:solidFill>
                  <a:srgbClr val="0070C0"/>
                </a:solidFill>
                <a:latin typeface="Bodoni MT Black" panose="02070A03080606020203" pitchFamily="18" charset="0"/>
              </a:rPr>
              <a:t>e</a:t>
            </a:r>
            <a:r>
              <a:rPr lang="en-US" altLang="zh-CN" sz="7200" b="1" dirty="0">
                <a:solidFill>
                  <a:srgbClr val="7F17C2"/>
                </a:solidFill>
                <a:latin typeface="Bodoni MT Black" panose="02070A03080606020203" pitchFamily="18" charset="0"/>
              </a:rPr>
              <a:t>a</a:t>
            </a:r>
            <a:r>
              <a:rPr lang="en-US" altLang="zh-CN" sz="7200" b="1" dirty="0">
                <a:solidFill>
                  <a:srgbClr val="006120"/>
                </a:solidFill>
                <a:latin typeface="Bodoni MT Black" panose="02070A03080606020203" pitchFamily="18" charset="0"/>
              </a:rPr>
              <a:t>s</a:t>
            </a:r>
            <a:r>
              <a:rPr lang="en-US" altLang="zh-CN" sz="7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e</a:t>
            </a:r>
            <a:endParaRPr lang="zh-CN" altLang="en-US" sz="72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35330" y="1780678"/>
            <a:ext cx="3629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1. Listen carefully!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09530" y="2562972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2. Raise your hand!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09934" y="3344386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3. Speak loudly!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36962" y="6332566"/>
            <a:ext cx="936238" cy="294424"/>
            <a:chOff x="11014501" y="6514787"/>
            <a:chExt cx="936238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119651" y="6284379"/>
            <a:ext cx="998007" cy="312687"/>
            <a:chOff x="7707356" y="6408789"/>
            <a:chExt cx="998007" cy="3126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2/30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339" y="1901229"/>
            <a:ext cx="2581040" cy="495677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292" y="4253050"/>
            <a:ext cx="3619281" cy="2546342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7638019" y="-9252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直角三角形 35"/>
          <p:cNvSpPr/>
          <p:nvPr/>
        </p:nvSpPr>
        <p:spPr>
          <a:xfrm rot="10800000">
            <a:off x="11379592" y="4420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322689" y="-44222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762389" y="38080"/>
            <a:ext cx="4076474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LO: Get to know and understand the class rules.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Go through and explain the class rules by doing the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actions.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Demonstrate the actions and ask </a:t>
            </a:r>
            <a:r>
              <a:rPr lang="en-US" altLang="zh-CN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follow you.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Check Ss’ understanding of these rules by doing actions.</a:t>
            </a:r>
          </a:p>
        </p:txBody>
      </p:sp>
      <p:sp>
        <p:nvSpPr>
          <p:cNvPr id="33" name="椭圆 32"/>
          <p:cNvSpPr/>
          <p:nvPr/>
        </p:nvSpPr>
        <p:spPr>
          <a:xfrm>
            <a:off x="8704691" y="1766656"/>
            <a:ext cx="1819649" cy="18196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3811" r="53419" b="46284"/>
          <a:stretch/>
        </p:blipFill>
        <p:spPr>
          <a:xfrm flipH="1">
            <a:off x="8720042" y="1784137"/>
            <a:ext cx="1775534" cy="1802168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844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8" grpId="0"/>
      <p:bldP spid="3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81430" y="171401"/>
            <a:ext cx="11828375" cy="6589750"/>
            <a:chOff x="181430" y="171401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8043852" y="215015"/>
              <a:ext cx="3931979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30" y="171401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798283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93462" y="-91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425" y="1228037"/>
            <a:ext cx="4765042" cy="432437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701294" y="5376473"/>
            <a:ext cx="36445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At last it did hatch.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But it was not a chick.</a:t>
            </a:r>
          </a:p>
        </p:txBody>
      </p:sp>
      <p:grpSp>
        <p:nvGrpSpPr>
          <p:cNvPr id="14" name="组合 51"/>
          <p:cNvGrpSpPr/>
          <p:nvPr/>
        </p:nvGrpSpPr>
        <p:grpSpPr>
          <a:xfrm>
            <a:off x="8225886" y="923492"/>
            <a:ext cx="3700339" cy="4122237"/>
            <a:chOff x="8254011" y="1064159"/>
            <a:chExt cx="3700339" cy="4122237"/>
          </a:xfrm>
        </p:grpSpPr>
        <p:sp>
          <p:nvSpPr>
            <p:cNvPr id="15" name="文本框 14"/>
            <p:cNvSpPr txBox="1"/>
            <p:nvPr/>
          </p:nvSpPr>
          <p:spPr>
            <a:xfrm>
              <a:off x="8292453" y="1548477"/>
              <a:ext cx="3649143" cy="36379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 egg hatch? How did Chip and Biff feel about it? </a:t>
              </a:r>
            </a:p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many days did the egg take to hatch? Look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for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clues in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illustration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. 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254011" y="1064159"/>
              <a:ext cx="370033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49"/>
          <p:cNvGrpSpPr/>
          <p:nvPr/>
        </p:nvGrpSpPr>
        <p:grpSpPr>
          <a:xfrm>
            <a:off x="8943283" y="5204827"/>
            <a:ext cx="2377162" cy="949554"/>
            <a:chOff x="8379689" y="636326"/>
            <a:chExt cx="3337214" cy="1194742"/>
          </a:xfrm>
        </p:grpSpPr>
        <p:sp>
          <p:nvSpPr>
            <p:cNvPr id="18" name="文本框 17"/>
            <p:cNvSpPr txBox="1"/>
            <p:nvPr/>
          </p:nvSpPr>
          <p:spPr>
            <a:xfrm>
              <a:off x="8394661" y="1212277"/>
              <a:ext cx="3301618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9689" y="636326"/>
              <a:ext cx="3337214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989424" y="6288607"/>
            <a:ext cx="1059864" cy="316569"/>
            <a:chOff x="12533126" y="7275289"/>
            <a:chExt cx="1177872" cy="35181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637025" y="15021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直角三角形 23"/>
          <p:cNvSpPr/>
          <p:nvPr/>
        </p:nvSpPr>
        <p:spPr>
          <a:xfrm rot="10800000">
            <a:off x="11388740" y="275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331837" y="-211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761395" y="76576"/>
            <a:ext cx="407187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Identify key details with prompts and support;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decode the sight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did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text; read the text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take turns reading the text aloud.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given questions using the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illustration, </a:t>
            </a:r>
            <a:r>
              <a:rPr lang="en-US" altLang="zh-CN" sz="1100" b="1" dirty="0">
                <a:latin typeface="Century Gothic" panose="020B0502020202020204" pitchFamily="34" charset="0"/>
              </a:rPr>
              <a:t>especially the calendar.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find out the sight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did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text and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read the sight word accurately.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91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61704" y="168145"/>
            <a:ext cx="11828375" cy="6589750"/>
            <a:chOff x="161704" y="168145"/>
            <a:chExt cx="11828375" cy="6589750"/>
          </a:xfrm>
        </p:grpSpPr>
        <p:sp>
          <p:nvSpPr>
            <p:cNvPr id="9" name="矩形 8"/>
            <p:cNvSpPr/>
            <p:nvPr/>
          </p:nvSpPr>
          <p:spPr>
            <a:xfrm>
              <a:off x="7381230" y="215015"/>
              <a:ext cx="4594602" cy="6486846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45C149C-A3F8-BF48-93B0-DBEA898F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704" y="168145"/>
              <a:ext cx="11828375" cy="6589750"/>
            </a:xfrm>
            <a:prstGeom prst="rect">
              <a:avLst/>
            </a:prstGeom>
          </p:spPr>
        </p:pic>
        <p:cxnSp>
          <p:nvCxnSpPr>
            <p:cNvPr id="11" name="直接连接符 45"/>
            <p:cNvCxnSpPr/>
            <p:nvPr/>
          </p:nvCxnSpPr>
          <p:spPr>
            <a:xfrm>
              <a:off x="7354180" y="247171"/>
              <a:ext cx="27049" cy="642253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9"/>
          <p:cNvGrpSpPr/>
          <p:nvPr/>
        </p:nvGrpSpPr>
        <p:grpSpPr>
          <a:xfrm>
            <a:off x="8945575" y="-29064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064" y="1207252"/>
            <a:ext cx="5007165" cy="48244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9501" y="5773992"/>
            <a:ext cx="6132265" cy="501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It was a duckling.</a:t>
            </a:r>
          </a:p>
        </p:txBody>
      </p:sp>
      <p:grpSp>
        <p:nvGrpSpPr>
          <p:cNvPr id="13" name="组合 47"/>
          <p:cNvGrpSpPr/>
          <p:nvPr/>
        </p:nvGrpSpPr>
        <p:grpSpPr>
          <a:xfrm>
            <a:off x="8654812" y="5617520"/>
            <a:ext cx="2273013" cy="896709"/>
            <a:chOff x="8204604" y="5536234"/>
            <a:chExt cx="2948509" cy="1162128"/>
          </a:xfrm>
        </p:grpSpPr>
        <p:sp>
          <p:nvSpPr>
            <p:cNvPr id="14" name="圆角矩形 13"/>
            <p:cNvSpPr/>
            <p:nvPr/>
          </p:nvSpPr>
          <p:spPr>
            <a:xfrm>
              <a:off x="8473572" y="5838322"/>
              <a:ext cx="2679541" cy="86004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duckling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204604" y="5536234"/>
              <a:ext cx="762540" cy="860434"/>
            </a:xfrm>
            <a:prstGeom prst="rect">
              <a:avLst/>
            </a:prstGeom>
          </p:spPr>
        </p:pic>
      </p:grpSp>
      <p:grpSp>
        <p:nvGrpSpPr>
          <p:cNvPr id="17" name="组合 51"/>
          <p:cNvGrpSpPr/>
          <p:nvPr/>
        </p:nvGrpSpPr>
        <p:grpSpPr>
          <a:xfrm>
            <a:off x="7486236" y="905021"/>
            <a:ext cx="4279506" cy="2072658"/>
            <a:chOff x="7711459" y="1025601"/>
            <a:chExt cx="4279506" cy="2072658"/>
          </a:xfrm>
        </p:grpSpPr>
        <p:sp>
          <p:nvSpPr>
            <p:cNvPr id="18" name="文本框 17"/>
            <p:cNvSpPr txBox="1"/>
            <p:nvPr/>
          </p:nvSpPr>
          <p:spPr>
            <a:xfrm>
              <a:off x="7711459" y="1528599"/>
              <a:ext cx="4279506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egg hatch? 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 family like the duckling? How do you know?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711459" y="1025601"/>
              <a:ext cx="4279505" cy="53705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51"/>
          <p:cNvGrpSpPr/>
          <p:nvPr/>
        </p:nvGrpSpPr>
        <p:grpSpPr>
          <a:xfrm>
            <a:off x="7550381" y="3749546"/>
            <a:ext cx="4234186" cy="1722458"/>
            <a:chOff x="7567654" y="1044651"/>
            <a:chExt cx="4234186" cy="1722458"/>
          </a:xfrm>
        </p:grpSpPr>
        <p:sp>
          <p:nvSpPr>
            <p:cNvPr id="21" name="文本框 20"/>
            <p:cNvSpPr txBox="1"/>
            <p:nvPr/>
          </p:nvSpPr>
          <p:spPr>
            <a:xfrm>
              <a:off x="7567654" y="1566780"/>
              <a:ext cx="4234186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B8CD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hatch eggs or something similar? What was it like? 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7567655" y="1044651"/>
              <a:ext cx="4215360" cy="522129"/>
            </a:xfrm>
            <a:prstGeom prst="roundRect">
              <a:avLst/>
            </a:prstGeom>
            <a:solidFill>
              <a:srgbClr val="6B8CD6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78182" y="1213997"/>
            <a:ext cx="3501745" cy="4214105"/>
            <a:chOff x="12993884" y="1228037"/>
            <a:chExt cx="3501745" cy="4214105"/>
          </a:xfrm>
        </p:grpSpPr>
        <p:grpSp>
          <p:nvGrpSpPr>
            <p:cNvPr id="24" name="组合 31"/>
            <p:cNvGrpSpPr/>
            <p:nvPr/>
          </p:nvGrpSpPr>
          <p:grpSpPr>
            <a:xfrm>
              <a:off x="12993884" y="1228037"/>
              <a:ext cx="3501745" cy="4214105"/>
              <a:chOff x="4906808" y="1576389"/>
              <a:chExt cx="3501745" cy="4214105"/>
            </a:xfrm>
          </p:grpSpPr>
          <p:grpSp>
            <p:nvGrpSpPr>
              <p:cNvPr id="26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29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33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>
                    <a:off x="7240758" y="2020567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0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1" name="图片 30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7" name="流程图: 过程 34"/>
              <p:cNvSpPr/>
              <p:nvPr/>
            </p:nvSpPr>
            <p:spPr>
              <a:xfrm>
                <a:off x="5261444" y="4653951"/>
                <a:ext cx="2946539" cy="54965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duckling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 swimming.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878795" y="3912588"/>
                <a:ext cx="1699504" cy="6544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duckling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0313" y="1950538"/>
              <a:ext cx="2421117" cy="1613698"/>
            </a:xfrm>
            <a:prstGeom prst="round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989424" y="6288607"/>
            <a:ext cx="1059864" cy="316569"/>
            <a:chOff x="12533126" y="7275289"/>
            <a:chExt cx="1177872" cy="35181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618530" y="-1714"/>
            <a:ext cx="4563208" cy="194925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1379353" y="-620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303200" y="-49262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680101" y="130348"/>
            <a:ext cx="4190668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the meaning of the key vocabulary word </a:t>
            </a:r>
          </a:p>
          <a:p>
            <a:r>
              <a:rPr lang="en-US" altLang="zh-CN" sz="1100" b="1" i="1" dirty="0">
                <a:latin typeface="Century Gothic" panose="020B0502020202020204" pitchFamily="34" charset="0"/>
              </a:rPr>
              <a:t>      duckling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make sentences with it; identify key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details with prompts and support; read the text fluently.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take turns reading the text aloud.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Lead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find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duckling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the text; click the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button</a:t>
            </a:r>
            <a:r>
              <a:rPr lang="zh-CN" altLang="en-US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explain it, and then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read the word and make sentences with it.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talk about the details questions in turns. </a:t>
            </a:r>
            <a:endParaRPr lang="en-US" altLang="zh-CN" sz="1100" dirty="0">
              <a:latin typeface="Century Gothic" panose="020B0502020202020204" pitchFamily="34" charset="0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connections section.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54478" y="6180164"/>
            <a:ext cx="996019" cy="294424"/>
            <a:chOff x="7096468" y="6283317"/>
            <a:chExt cx="996019" cy="294424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96468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9" name="标题 1"/>
          <p:cNvSpPr txBox="1">
            <a:spLocks/>
          </p:cNvSpPr>
          <p:nvPr/>
        </p:nvSpPr>
        <p:spPr>
          <a:xfrm>
            <a:off x="435600" y="49344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Odd</a:t>
            </a:r>
            <a:r>
              <a:rPr lang="zh-CN" alt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Egg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5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/>
      <p:bldP spid="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87" y="152942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4957903" y="417776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16" y="1381397"/>
            <a:ext cx="3740681" cy="18156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727" y="1389749"/>
            <a:ext cx="1904230" cy="17774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069" y="1394139"/>
            <a:ext cx="1907302" cy="17730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16" y="4010232"/>
            <a:ext cx="3740681" cy="18434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" t="1142" r="2133" b="1929"/>
          <a:stretch/>
        </p:blipFill>
        <p:spPr>
          <a:xfrm>
            <a:off x="6985686" y="4043685"/>
            <a:ext cx="1826273" cy="16757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566" y="3990480"/>
            <a:ext cx="1954245" cy="1882923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92217" y="1934465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rPr>
              <a:t>1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58801" y="1925719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2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6144" y="4372578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3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63004" y="4298352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4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404" y="3146355"/>
            <a:ext cx="486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Where did Chip and Biff go? 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did Chip and Biff want?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15063" y="3155074"/>
            <a:ext cx="486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did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Mum </a:t>
            </a:r>
            <a:r>
              <a:rPr lang="en-US" altLang="zh-CN" sz="2400" b="1" dirty="0">
                <a:latin typeface="Century Gothic" panose="020B0502020202020204" pitchFamily="34" charset="0"/>
              </a:rPr>
              <a:t>get?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did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Mum </a:t>
            </a:r>
            <a:r>
              <a:rPr lang="en-US" altLang="zh-CN" sz="2400" b="1" dirty="0">
                <a:latin typeface="Century Gothic" panose="020B0502020202020204" pitchFamily="34" charset="0"/>
              </a:rPr>
              <a:t>want to do? 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01245" y="5719320"/>
            <a:ext cx="486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did the eggs hatch?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How many days did it take? 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08340" y="5798832"/>
            <a:ext cx="558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was left in the incubator?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400" b="1" dirty="0">
                <a:latin typeface="Century Gothic" panose="020B0502020202020204" pitchFamily="34" charset="0"/>
              </a:rPr>
              <a:t>What did it hatch? 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640742" y="6307815"/>
            <a:ext cx="1059864" cy="316569"/>
            <a:chOff x="12533126" y="7275289"/>
            <a:chExt cx="1177872" cy="35181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647167" y="1758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直角三角形 2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771536" y="27692"/>
            <a:ext cx="3771601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Retell the story with the visual support and 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assistance.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work in pairs to ask and answer the given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questions; have them work in pairs to recall the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details of the story in the correct sequence order;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model first.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work together to retell the story in turns 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using the given visual aid.</a:t>
            </a:r>
            <a:endParaRPr lang="en-US" altLang="zh-CN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54207" y="6240599"/>
            <a:ext cx="916761" cy="294424"/>
            <a:chOff x="11003890" y="6328672"/>
            <a:chExt cx="916761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3890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9" y="269974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9" grpId="0" animBg="1"/>
      <p:bldP spid="29" grpId="1" animBg="1"/>
      <p:bldP spid="35" grpId="0"/>
      <p:bldP spid="3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05" y="76200"/>
            <a:ext cx="12239279" cy="68837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5" y="102791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109350" y="316232"/>
            <a:ext cx="4052047" cy="1654024"/>
            <a:chOff x="4109350" y="316232"/>
            <a:chExt cx="4052047" cy="1654024"/>
          </a:xfrm>
        </p:grpSpPr>
        <p:sp>
          <p:nvSpPr>
            <p:cNvPr id="12" name="圆角矩形 11"/>
            <p:cNvSpPr/>
            <p:nvPr/>
          </p:nvSpPr>
          <p:spPr>
            <a:xfrm>
              <a:off x="4109350" y="316232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2235" y="486190"/>
              <a:ext cx="1550543" cy="1314107"/>
            </a:xfrm>
            <a:prstGeom prst="round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6316762" y="775762"/>
            <a:ext cx="15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lamp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109350" y="305818"/>
            <a:ext cx="4052047" cy="1654024"/>
            <a:chOff x="12549988" y="286768"/>
            <a:chExt cx="4052047" cy="1654024"/>
          </a:xfrm>
        </p:grpSpPr>
        <p:sp>
          <p:nvSpPr>
            <p:cNvPr id="15" name="圆角矩形 14"/>
            <p:cNvSpPr/>
            <p:nvPr/>
          </p:nvSpPr>
          <p:spPr>
            <a:xfrm>
              <a:off x="12549988" y="286768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4754" y="510749"/>
              <a:ext cx="1871257" cy="1247504"/>
            </a:xfrm>
            <a:prstGeom prst="round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6316762" y="790494"/>
            <a:ext cx="15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chick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098297" y="303513"/>
            <a:ext cx="4052047" cy="1654024"/>
            <a:chOff x="12549988" y="2383477"/>
            <a:chExt cx="4052047" cy="1654024"/>
          </a:xfrm>
        </p:grpSpPr>
        <p:sp>
          <p:nvSpPr>
            <p:cNvPr id="18" name="圆角矩形 17"/>
            <p:cNvSpPr/>
            <p:nvPr/>
          </p:nvSpPr>
          <p:spPr>
            <a:xfrm>
              <a:off x="12549988" y="2383477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425" y="2721395"/>
              <a:ext cx="1565252" cy="1043501"/>
            </a:xfrm>
            <a:prstGeom prst="round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6211231" y="792799"/>
            <a:ext cx="15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hatch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095241" y="313927"/>
            <a:ext cx="4052047" cy="1654024"/>
            <a:chOff x="12549988" y="4541346"/>
            <a:chExt cx="4052047" cy="1654024"/>
          </a:xfrm>
        </p:grpSpPr>
        <p:sp>
          <p:nvSpPr>
            <p:cNvPr id="20" name="圆角矩形 19"/>
            <p:cNvSpPr/>
            <p:nvPr/>
          </p:nvSpPr>
          <p:spPr>
            <a:xfrm>
              <a:off x="12549988" y="4541346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4771" y="4863685"/>
              <a:ext cx="1585767" cy="1057299"/>
            </a:xfrm>
            <a:prstGeom prst="round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6332009" y="796853"/>
            <a:ext cx="15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farm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742826" y="303952"/>
            <a:ext cx="4410035" cy="1654024"/>
            <a:chOff x="12192000" y="6692541"/>
            <a:chExt cx="4410035" cy="1654024"/>
          </a:xfrm>
        </p:grpSpPr>
        <p:sp>
          <p:nvSpPr>
            <p:cNvPr id="22" name="圆角矩形 21"/>
            <p:cNvSpPr/>
            <p:nvPr/>
          </p:nvSpPr>
          <p:spPr>
            <a:xfrm>
              <a:off x="12549988" y="6692541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0" y="6804500"/>
              <a:ext cx="2304871" cy="153658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6301515" y="811032"/>
            <a:ext cx="15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fan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111867" y="310016"/>
            <a:ext cx="4052047" cy="1654024"/>
            <a:chOff x="12614228" y="8843736"/>
            <a:chExt cx="4052047" cy="1654024"/>
          </a:xfrm>
        </p:grpSpPr>
        <p:sp>
          <p:nvSpPr>
            <p:cNvPr id="24" name="圆角矩形 23"/>
            <p:cNvSpPr/>
            <p:nvPr/>
          </p:nvSpPr>
          <p:spPr>
            <a:xfrm>
              <a:off x="12614228" y="8843736"/>
              <a:ext cx="4052047" cy="1654024"/>
            </a:xfrm>
            <a:prstGeom prst="roundRect">
              <a:avLst/>
            </a:prstGeom>
            <a:ln w="57150">
              <a:solidFill>
                <a:srgbClr val="FFA90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425" y="9093301"/>
              <a:ext cx="1646461" cy="1097382"/>
            </a:xfrm>
            <a:prstGeom prst="round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6005292" y="795015"/>
            <a:ext cx="2225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duckling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D3A9F0E6-D305-456C-9AE9-9B01EEAF0A8C}"/>
              </a:ext>
            </a:extLst>
          </p:cNvPr>
          <p:cNvSpPr txBox="1"/>
          <p:nvPr/>
        </p:nvSpPr>
        <p:spPr>
          <a:xfrm>
            <a:off x="1515784" y="187476"/>
            <a:ext cx="2886383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4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review the words!</a:t>
            </a:r>
            <a:endParaRPr lang="zh-CN" altLang="en-US" sz="34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510117" y="6189065"/>
            <a:ext cx="1059864" cy="316569"/>
            <a:chOff x="12533126" y="7275289"/>
            <a:chExt cx="1177872" cy="35181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89084" y="5960821"/>
            <a:ext cx="996019" cy="294424"/>
            <a:chOff x="10856740" y="6277239"/>
            <a:chExt cx="996019" cy="294424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5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397" y="3764687"/>
            <a:ext cx="2238703" cy="107205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517" y="4053526"/>
            <a:ext cx="2238703" cy="107205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920" y="4373466"/>
            <a:ext cx="2238703" cy="107205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78" y="5102800"/>
            <a:ext cx="2238703" cy="1072055"/>
          </a:xfrm>
          <a:prstGeom prst="rect">
            <a:avLst/>
          </a:prstGeom>
        </p:spPr>
      </p:pic>
      <p:grpSp>
        <p:nvGrpSpPr>
          <p:cNvPr id="41" name="组 30"/>
          <p:cNvGrpSpPr/>
          <p:nvPr/>
        </p:nvGrpSpPr>
        <p:grpSpPr>
          <a:xfrm>
            <a:off x="7588249" y="806586"/>
            <a:ext cx="3360667" cy="997543"/>
            <a:chOff x="2934205" y="1790927"/>
            <a:chExt cx="3248979" cy="987627"/>
          </a:xfrm>
        </p:grpSpPr>
        <p:sp>
          <p:nvSpPr>
            <p:cNvPr id="42" name="圆角矩形标注 41"/>
            <p:cNvSpPr/>
            <p:nvPr/>
          </p:nvSpPr>
          <p:spPr>
            <a:xfrm>
              <a:off x="2934205" y="1790927"/>
              <a:ext cx="3248979" cy="987627"/>
            </a:xfrm>
            <a:prstGeom prst="wedgeRoundRectCallout">
              <a:avLst>
                <a:gd name="adj1" fmla="val -5398"/>
                <a:gd name="adj2" fmla="val 67568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251080" y="1805659"/>
              <a:ext cx="2844651" cy="934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Please help me cross the river.  </a:t>
              </a:r>
            </a:p>
          </p:txBody>
        </p:sp>
      </p:grpSp>
      <p:sp>
        <p:nvSpPr>
          <p:cNvPr id="40" name="矩形 39"/>
          <p:cNvSpPr/>
          <p:nvPr/>
        </p:nvSpPr>
        <p:spPr>
          <a:xfrm>
            <a:off x="6975869" y="-11544"/>
            <a:ext cx="5225280" cy="96862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直角三角形 43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75307" y="-11509"/>
            <a:ext cx="4535446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Check the understanding of the words in this lesson.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Ask Ss to work together to help the frog cross the river.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Click and ask Ss to take turns to guess the words by looking at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the pictures.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3. Click to show the answer.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545" y="5266512"/>
            <a:ext cx="2238703" cy="1072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9516" y="1600646"/>
            <a:ext cx="1481959" cy="1734207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2" y="340423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-0.04745 L 0.01107 -0.04722 C 0.00847 -0.04421 0.00534 -0.04166 0.00326 -0.03727 C 0.00196 -0.03426 0.00222 -0.03009 0.00131 -0.02685 C 0.00053 -0.0243 -0.00065 -0.02222 -0.00156 -0.01991 C -0.00234 -0.01805 -0.00286 -0.01643 -0.00351 -0.01458 C -0.0039 -0.01227 -0.00403 -0.00995 -0.00455 -0.00764 C -0.00494 -0.00578 -0.00598 -0.0044 -0.00651 -0.00254 C -0.00729 0.00023 -0.00781 0.00324 -0.00833 0.00625 C -0.00807 0.01644 -0.00846 0.02709 -0.00742 0.03727 C -0.0069 0.04306 -0.00247 0.04607 -0.00065 0.04954 C 0.00014 0.05093 0.00053 0.05301 0.00131 0.05463 C 0.00248 0.05718 0.00404 0.05903 0.00521 0.06158 C 0.00782 0.06759 0.00808 0.07107 0.01003 0.07709 C 0.01068 0.07894 0.01133 0.08056 0.01198 0.08241 C 0.01224 0.08634 0.0129 0.09051 0.0129 0.09445 C 0.0129 0.11435 0.0099 0.11759 0.01394 0.13773 C 0.01459 0.14097 0.01654 0.14236 0.01784 0.14468 C 0.0181 0.14931 0.01836 0.15394 0.01876 0.15857 C 0.01902 0.16088 0.01902 0.16343 0.0198 0.16551 C 0.02006 0.16667 0.0211 0.16667 0.02175 0.16736 L 0.02175 0.16759 " pathEditMode="relative" rAng="0" ptsTypes="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0.19838 L 0.02175 0.19861 C 0.01849 0.19884 0.01537 0.19954 0.01211 0.2 C 0.00352 0.20139 0.01198 0.19977 0.00482 0.20093 C -0.00299 0.20232 0.00404 0.20139 -0.00364 0.20232 C -0.00507 0.20278 -0.00638 0.20324 -0.00794 0.20347 C -0.00924 0.20394 -0.0108 0.20394 -0.0121 0.20394 C -0.01315 0.20417 -0.01432 0.2044 -0.01523 0.2044 C -0.0164 0.20463 -0.01718 0.20509 -0.01848 0.20533 C -0.02044 0.20579 -0.02486 0.20625 -0.02486 0.20602 C -0.02682 0.20672 -0.02877 0.20741 -0.03112 0.20787 C -0.03242 0.2081 -0.03398 0.2081 -0.03528 0.20834 C -0.03658 0.20857 -0.0371 0.20926 -0.03854 0.20972 C -0.0401 0.20996 -0.04205 0.20996 -0.04374 0.21019 C -0.04492 0.21019 -0.04583 0.21042 -0.047 0.21042 C -0.04843 0.21088 -0.04973 0.21134 -0.05104 0.21181 C -0.05624 0.2132 -0.0539 0.21227 -0.05859 0.2132 C -0.06002 0.21343 -0.06119 0.21366 -0.06276 0.21389 C -0.06484 0.21435 -0.06796 0.21459 -0.07018 0.21482 C -0.07148 0.21528 -0.07278 0.21574 -0.07434 0.21621 C -0.07565 0.21644 -0.07721 0.21644 -0.07864 0.21667 C -0.07955 0.21667 -0.08072 0.2169 -0.08164 0.21713 C -0.09505 0.2169 -0.10847 0.2169 -0.12188 0.21667 C -0.12474 0.21644 -0.128 0.21574 -0.13021 0.21528 C -0.13139 0.21505 -0.13243 0.21482 -0.13347 0.21435 C -0.1349 0.21389 -0.13594 0.2132 -0.13764 0.21273 C -0.13881 0.21227 -0.1405 0.2125 -0.14193 0.21227 C -0.14284 0.21204 -0.14402 0.21158 -0.14506 0.21134 C -0.14636 0.21088 -0.14766 0.21042 -0.14922 0.21019 C -0.15027 0.20996 -0.15131 0.20972 -0.15235 0.20972 C -0.16068 0.20625 -0.15691 0.20741 -0.1629 0.20579 C -0.16563 0.20255 -0.16211 0.20648 -0.16615 0.20324 C -0.16654 0.20278 -0.16654 0.20232 -0.16719 0.20185 C -0.16797 0.20116 -0.17019 0.2 -0.17019 0.20023 L -0.17019 0.2 " pathEditMode="relative" rAng="0" ptsTypes="AAAAAAAAAAAAAAAAAAAAAAAAAAAAAAA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9 0.24746 L -0.17019 0.24815 C -0.17214 0.24259 -0.17409 0.23843 -0.17605 0.23426 C -0.17761 0.23079 -0.17982 0.22593 -0.18178 0.22384 C -0.18373 0.22176 -0.18568 0.21968 -0.1875 0.21759 C -0.18894 0.21621 -0.19024 0.21482 -0.19141 0.21343 C -0.19245 0.21204 -0.19323 0.20996 -0.19441 0.20926 C -0.19519 0.20857 -0.19623 0.20857 -0.19714 0.20787 C -0.1987 0.20579 -0.2056 0.19815 -0.20665 0.19746 L -0.21055 0.19607 C -0.21146 0.19468 -0.21237 0.19398 -0.21342 0.19329 C -0.21433 0.19259 -0.2155 0.19259 -0.21628 0.1919 C -0.22318 0.18426 -0.21498 0.18912 -0.22305 0.18565 C -0.22891 0.18009 -0.22253 0.18565 -0.22969 0.18148 C -0.23112 0.18079 -0.23217 0.1794 -0.23347 0.17801 C -0.23803 0.17616 -0.24662 0.17616 -0.24987 0.17616 C -0.26094 0.17616 -0.27201 0.17616 -0.28334 0.17662 C -0.28503 0.17732 -0.28816 0.1794 -0.28998 0.18009 C -0.30612 0.18704 -0.27891 0.17477 -0.29844 0.18426 C -0.30274 0.18634 -0.30378 0.18496 -0.30808 0.18843 C -0.31016 0.19051 -0.31185 0.19329 -0.31381 0.19468 C -0.32357 0.20232 -0.31159 0.19259 -0.32149 0.20162 C -0.32696 0.20718 -0.32474 0.20232 -0.33008 0.21065 C -0.33099 0.21204 -0.33125 0.21343 -0.33204 0.21482 C -0.33295 0.21621 -0.33412 0.2169 -0.3349 0.21759 C -0.33698 0.22107 -0.34063 0.22662 -0.34063 0.22732 C -0.34102 0.22801 -0.34115 0.2294 -0.34167 0.23079 C -0.34245 0.23287 -0.34375 0.23357 -0.34454 0.23565 C -0.34558 0.23704 -0.34636 0.23982 -0.3474 0.24121 C -0.34818 0.24259 -0.34948 0.24398 -0.35027 0.24607 C -0.35183 0.24815 -0.35391 0.2544 -0.35391 0.25509 L -0.35391 0.2544 " pathEditMode="relative" rAng="0" ptsTypes="AAAAAAAAAAAAAAAAAAAAAAAAAAAA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91 0.26806 L -0.35391 0.26829 C -0.35144 0.26297 -0.3487 0.2581 -0.34597 0.25255 C -0.34362 0.24769 -0.34167 0.24167 -0.33907 0.2375 C -0.3375 0.23472 -0.33594 0.23195 -0.33438 0.22963 C -0.33334 0.22778 -0.33204 0.22639 -0.33099 0.22431 C -0.32969 0.22199 -0.32878 0.21898 -0.32735 0.2169 C -0.32657 0.21505 -0.32527 0.21505 -0.32409 0.21412 C -0.32253 0.21273 -0.32097 0.21111 -0.31941 0.20903 C -0.31823 0.20764 -0.31706 0.20556 -0.31602 0.20371 C -0.30834 0.19422 -0.31433 0.20232 -0.30782 0.1963 C -0.29948 0.18797 -0.3073 0.19306 -0.2987 0.18843 C -0.29714 0.18658 -0.29571 0.18496 -0.29402 0.1831 C -0.2918 0.18148 -0.28711 0.17847 -0.28711 0.17871 C -0.275 0.17894 -0.26316 0.17894 -0.25131 0.18079 C -0.25 0.18079 -0.24896 0.18241 -0.24766 0.1831 C -0.2461 0.18426 -0.2448 0.18496 -0.24323 0.18588 C -0.24206 0.18658 -0.24089 0.18797 -0.23972 0.18843 C -0.23777 0.18959 -0.23581 0.19005 -0.23386 0.19097 C -0.23243 0.19352 -0.23112 0.19699 -0.2293 0.19861 C -0.22709 0.20093 -0.2224 0.20371 -0.2224 0.20417 C -0.22188 0.20648 -0.22214 0.20972 -0.2211 0.21158 C -0.22019 0.21343 -0.21875 0.21273 -0.21784 0.21412 C -0.21615 0.21621 -0.21485 0.21991 -0.21316 0.22199 C -0.21094 0.22431 -0.20612 0.22709 -0.20612 0.22755 C -0.20469 0.22963 -0.20339 0.23264 -0.20157 0.23472 C -0.19974 0.23704 -0.19766 0.2382 -0.19571 0.23982 C -0.19415 0.24167 -0.19271 0.24329 -0.19128 0.24491 C -0.18581 0.25695 -0.18985 0.24884 -0.18425 0.25764 C -0.18256 0.26042 -0.18112 0.2632 -0.17956 0.26574 C -0.17474 0.27222 -0.17292 0.27037 -0.16797 0.28102 C -0.1668 0.28357 -0.1655 0.28588 -0.16459 0.28866 C -0.1599 0.30139 -0.1586 0.30579 -0.15534 0.3169 C -0.15495 0.31968 -0.15456 0.32222 -0.15417 0.32477 C -0.15352 0.32824 -0.15209 0.33125 -0.15183 0.33496 C -0.15131 0.34491 -0.15183 0.35556 -0.15183 0.36597 L -0.15183 0.36644 " pathEditMode="relative" rAng="0" ptsTypes="AAAAAAAAAAAAAAAAAAAAAAAAAAAAAAAAAAA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83 0.41435 L -0.15183 0.41482 C -0.1487 0.4088 -0.14545 0.40371 -0.14232 0.39815 C -0.14089 0.3956 -0.13972 0.39259 -0.13829 0.39005 C -0.13464 0.38449 -0.13086 0.3794 -0.12722 0.37408 C -0.12461 0.37037 -0.11537 0.35648 -0.11342 0.35509 C -0.11198 0.35417 -0.11055 0.35371 -0.10925 0.35255 C -0.10092 0.34352 -0.10287 0.34213 -0.09544 0.33634 C -0.09283 0.33403 -0.08971 0.33403 -0.08723 0.33102 C -0.07552 0.31551 -0.09036 0.33403 -0.07903 0.32269 C -0.0776 0.32153 -0.07643 0.31875 -0.07486 0.31759 C -0.07213 0.31528 -0.06927 0.31435 -0.06653 0.31227 C -0.06432 0.31019 -0.06197 0.3081 -0.05963 0.30695 C -0.05781 0.30556 -0.05598 0.30509 -0.05416 0.30394 C -0.05273 0.30347 -0.05143 0.30209 -0.04999 0.30116 C -0.03854 0.28611 -0.04648 0.29445 -0.01848 0.29884 C -0.01315 0.29931 -0.0013 0.30463 0.00222 0.30926 C 0.00365 0.31134 0.00495 0.31343 0.00639 0.31459 C 0.01771 0.32593 0.0017 0.30625 0.01602 0.32269 C 0.01889 0.32616 0.0224 0.32847 0.02435 0.3338 C 0.02943 0.34676 0.02657 0.3419 0.03269 0.34977 C 0.03698 0.3625 0.03477 0.35463 0.03803 0.37408 C 0.03855 0.37662 0.03959 0.37917 0.03959 0.38195 L 0.03959 0.39005 L 0.03959 0.39028 " pathEditMode="relative" rAng="0" ptsTypes="AAAAAAAAAAAAAAAAAAAAAAAAA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0.44352 L 0.04297 0.44375 C 0.04623 0.44607 0.04974 0.44838 0.053 0.45139 C 0.05534 0.45371 0.05743 0.45672 0.05964 0.45926 L 0.06303 0.4632 L 0.06641 0.48125 L 0.06758 0.48727 C 0.0668 0.49514 0.06641 0.50324 0.06524 0.51111 C 0.06498 0.51343 0.06407 0.51551 0.06303 0.51713 C 0.05912 0.52315 0.05717 0.52477 0.053 0.52709 C 0.05144 0.52778 0.05001 0.52824 0.04844 0.52894 L 0.04402 0.53704 L 0.04402 0.53727 " pathEditMode="relative" rAng="0" ptsTypes="AAAAAAAAAAAAA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1" grpId="0"/>
      <p:bldP spid="23" grpId="0"/>
      <p:bldP spid="25" grpId="0"/>
      <p:bldP spid="40" grpId="0" animBg="1"/>
      <p:bldP spid="40" grpId="1" animBg="1"/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87" y="152942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6216" y="1537005"/>
            <a:ext cx="8543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latin typeface="Century Gothic" panose="020B0502020202020204" pitchFamily="34" charset="0"/>
              </a:rPr>
              <a:t>—What</a:t>
            </a:r>
            <a:r>
              <a:rPr kumimoji="1" lang="zh-CN" altLang="en-US" sz="2800" b="1" dirty="0" smtClean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did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the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______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have? 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（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farm, incubator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）</a:t>
            </a:r>
            <a:endParaRPr kumimoji="1" lang="en-US" altLang="zh-CN" sz="2800" b="1" dirty="0">
              <a:latin typeface="Century Gothic" panose="020B0502020202020204" pitchFamily="34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744587" y="434948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CF3BBCF-5D04-CB46-8F3D-AA891CCBF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13433" y="2919521"/>
            <a:ext cx="3728846" cy="33202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849583" y="3916917"/>
            <a:ext cx="442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duckling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chick</a:t>
            </a:r>
          </a:p>
        </p:txBody>
      </p:sp>
      <p:sp>
        <p:nvSpPr>
          <p:cNvPr id="15" name="矩形 14"/>
          <p:cNvSpPr/>
          <p:nvPr/>
        </p:nvSpPr>
        <p:spPr>
          <a:xfrm>
            <a:off x="1849583" y="4814663"/>
            <a:ext cx="2752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lamp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758" y="3107119"/>
            <a:ext cx="6162285" cy="28384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9079" y="2128849"/>
            <a:ext cx="5586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smtClean="0">
                <a:latin typeface="Century Gothic" panose="020B0502020202020204" pitchFamily="34" charset="0"/>
              </a:rPr>
              <a:t>—The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_____ had ____________.  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1265B1B-CD8F-4BBB-A1BC-B1C0F36AF5B4}"/>
              </a:ext>
            </a:extLst>
          </p:cNvPr>
          <p:cNvSpPr txBox="1"/>
          <p:nvPr/>
        </p:nvSpPr>
        <p:spPr>
          <a:xfrm>
            <a:off x="1994500" y="3461867"/>
            <a:ext cx="246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Helping Words</a:t>
            </a:r>
            <a:endParaRPr lang="zh-CN" altLang="en-US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510117" y="6189065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7647167" y="-11544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54800" y="-48848"/>
            <a:ext cx="415541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Talk about the words learned in this lesson using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given sentence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structures</a:t>
            </a:r>
            <a:r>
              <a:rPr lang="en-US" altLang="zh-CN" sz="1100" b="1" dirty="0">
                <a:latin typeface="Century Gothic" panose="020B0502020202020204" pitchFamily="34" charset="0"/>
              </a:rPr>
              <a:t>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Have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work in pairs to talk about the given illustration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using the sentence structure and helping words; model     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first.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Assist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if necessary.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89084" y="5960821"/>
            <a:ext cx="996019" cy="294424"/>
            <a:chOff x="10856740" y="6277239"/>
            <a:chExt cx="996019" cy="29442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6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00" y="311981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/>
      <p:bldP spid="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7" y="152942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88"/>
          <p:cNvGrpSpPr/>
          <p:nvPr/>
        </p:nvGrpSpPr>
        <p:grpSpPr>
          <a:xfrm>
            <a:off x="2694905" y="894715"/>
            <a:ext cx="7389771" cy="1427469"/>
            <a:chOff x="3052935" y="1039199"/>
            <a:chExt cx="5001635" cy="1427469"/>
          </a:xfrm>
        </p:grpSpPr>
        <p:sp>
          <p:nvSpPr>
            <p:cNvPr id="14" name="圆角矩形 13"/>
            <p:cNvSpPr/>
            <p:nvPr/>
          </p:nvSpPr>
          <p:spPr>
            <a:xfrm>
              <a:off x="3052935" y="1039199"/>
              <a:ext cx="5001635" cy="1427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13812" y="1128207"/>
              <a:ext cx="484075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does the shop have?</a:t>
              </a:r>
            </a:p>
            <a:p>
              <a:pPr lvl="0"/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—The </a:t>
              </a: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shop </a:t>
              </a:r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has _______________.  </a:t>
              </a:r>
              <a:endParaRPr kumimoji="1" lang="zh-CN" altLang="en-US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550628" y="2005003"/>
              <a:ext cx="4108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tomatoes     onions     carrots 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 .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521992" y="6294310"/>
            <a:ext cx="1059864" cy="316569"/>
            <a:chOff x="12533126" y="7275289"/>
            <a:chExt cx="1177872" cy="35181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9084" y="6339193"/>
            <a:ext cx="996019" cy="294424"/>
            <a:chOff x="10856740" y="6277239"/>
            <a:chExt cx="996019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标题 1"/>
          <p:cNvSpPr txBox="1">
            <a:spLocks/>
          </p:cNvSpPr>
          <p:nvPr/>
        </p:nvSpPr>
        <p:spPr>
          <a:xfrm>
            <a:off x="4961614" y="255426"/>
            <a:ext cx="2601796" cy="578839"/>
          </a:xfrm>
          <a:prstGeom prst="rect">
            <a:avLst/>
          </a:prstGeom>
          <a:solidFill>
            <a:srgbClr val="FFC00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647167" y="19729"/>
            <a:ext cx="4553981" cy="231858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35912" y="112065"/>
            <a:ext cx="4144266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Talk about what they can see at the farm shop using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the given sentence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structure.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what a shop has; encourage them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to look at the illustration closely and find as many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objects as they can in the shop.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Click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Let’s 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talk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!</a:t>
            </a:r>
            <a:r>
              <a:rPr lang="en-US" altLang="zh-CN" sz="1100" b="1" i="1" dirty="0" smtClean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show the sentence structure;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to work in pairs to ask and answer questions about the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given illustration using the given language structure;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model first; ask each S to ask and answer at least 3 times.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3. Assist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if necessary.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 smtClean="0">
                <a:latin typeface="Century Gothic" panose="020B0502020202020204" pitchFamily="34" charset="0"/>
              </a:rPr>
              <a:t>Note: </a:t>
            </a:r>
            <a:r>
              <a:rPr lang="en-US" altLang="zh-CN" sz="1100" b="1" dirty="0">
                <a:latin typeface="Century Gothic" panose="020B0502020202020204" pitchFamily="34" charset="0"/>
              </a:rPr>
              <a:t>T can click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Let’s Talk</a:t>
            </a:r>
            <a:r>
              <a:rPr lang="en-US" altLang="zh-CN" sz="1100" b="1" dirty="0">
                <a:latin typeface="Century Gothic" panose="020B0502020202020204" pitchFamily="34" charset="0"/>
              </a:rPr>
              <a:t> to present the sentence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        structure</a:t>
            </a:r>
            <a:r>
              <a:rPr lang="en-US" altLang="zh-CN" sz="1100" b="1" dirty="0">
                <a:latin typeface="Century Gothic" panose="020B0502020202020204" pitchFamily="34" charset="0"/>
              </a:rPr>
              <a:t>, and T can click again to make it disappear.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26" grpId="1" animBg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4" y="169056"/>
            <a:ext cx="11998559" cy="66200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991" y="49804"/>
            <a:ext cx="2374889" cy="7732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41" y="704611"/>
            <a:ext cx="8044116" cy="175260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562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2780436" y="1193523"/>
            <a:ext cx="7554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</a:t>
            </a:r>
            <a:r>
              <a:rPr lang="zh-CN" alt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should you</a:t>
            </a:r>
            <a:r>
              <a:rPr lang="zh-CN" alt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look after your</a:t>
            </a:r>
            <a:r>
              <a:rPr lang="zh-CN" alt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pet?</a:t>
            </a:r>
            <a:endParaRPr lang="zh-CN" altLang="en-US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90292" y="5395249"/>
            <a:ext cx="3491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feed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pet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time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81034" y="5392460"/>
            <a:ext cx="3729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spend time with the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pet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265" y="2803288"/>
            <a:ext cx="3265009" cy="2176673"/>
          </a:xfrm>
          <a:prstGeom prst="roundRect">
            <a:avLst/>
          </a:prstGeom>
          <a:ln w="76200">
            <a:solidFill>
              <a:srgbClr val="FFC004"/>
            </a:solidFill>
          </a:ln>
        </p:spPr>
      </p:pic>
      <p:grpSp>
        <p:nvGrpSpPr>
          <p:cNvPr id="15" name="组合 14"/>
          <p:cNvGrpSpPr/>
          <p:nvPr/>
        </p:nvGrpSpPr>
        <p:grpSpPr>
          <a:xfrm>
            <a:off x="10521992" y="5915938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7637520" y="-1800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379093" y="2247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322190" y="-46395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61890" y="29767"/>
            <a:ext cx="3839216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Talk about looking after pets.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1.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the given question; model first. 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2.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question with the help of </a:t>
            </a: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    the given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pictures; </a:t>
            </a:r>
            <a:r>
              <a:rPr lang="en-US" altLang="zh-CN" sz="1100" b="1" dirty="0">
                <a:latin typeface="Century Gothic" panose="020B0502020202020204" pitchFamily="34" charset="0"/>
              </a:rPr>
              <a:t>e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more about </a:t>
            </a:r>
          </a:p>
          <a:p>
            <a:pPr lvl="0"/>
            <a:r>
              <a:rPr lang="en-US" altLang="zh-CN" sz="1100" b="1" i="1" dirty="0">
                <a:latin typeface="Century Gothic" panose="020B0502020202020204" pitchFamily="34" charset="0"/>
              </a:rPr>
              <a:t>    loving animals</a:t>
            </a:r>
            <a:r>
              <a:rPr lang="en-US" altLang="zh-CN" sz="1100" b="1" dirty="0">
                <a:latin typeface="Century Gothic" panose="020B0502020202020204" pitchFamily="34" charset="0"/>
              </a:rPr>
              <a:t>.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89084" y="5960821"/>
            <a:ext cx="996019" cy="294424"/>
            <a:chOff x="10856740" y="6277239"/>
            <a:chExt cx="996019" cy="29442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884" y="2804022"/>
            <a:ext cx="3552556" cy="2180793"/>
          </a:xfrm>
          <a:prstGeom prst="roundRect">
            <a:avLst/>
          </a:prstGeom>
          <a:ln w="76200">
            <a:solidFill>
              <a:srgbClr val="FFC004"/>
            </a:solidFill>
          </a:ln>
        </p:spPr>
      </p:pic>
    </p:spTree>
    <p:extLst>
      <p:ext uri="{BB962C8B-B14F-4D97-AF65-F5344CB8AC3E}">
        <p14:creationId xmlns:p14="http://schemas.microsoft.com/office/powerpoint/2010/main" val="7241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14" y="-57921"/>
            <a:ext cx="12192000" cy="6813961"/>
          </a:xfrm>
          <a:prstGeom prst="rect">
            <a:avLst/>
          </a:prstGeom>
          <a:ln w="28575">
            <a:noFill/>
          </a:ln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180AC6A1-8867-4D96-BD5D-D2699480133E}"/>
              </a:ext>
            </a:extLst>
          </p:cNvPr>
          <p:cNvSpPr txBox="1"/>
          <p:nvPr/>
        </p:nvSpPr>
        <p:spPr>
          <a:xfrm>
            <a:off x="3038419" y="833529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497" y="12036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926" y="1171598"/>
            <a:ext cx="846817" cy="10080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36922" y="6292927"/>
            <a:ext cx="996019" cy="294424"/>
            <a:chOff x="10830344" y="6156713"/>
            <a:chExt cx="996019" cy="29442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303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7" t="877" r="2543" b="1412"/>
          <a:stretch/>
        </p:blipFill>
        <p:spPr>
          <a:xfrm>
            <a:off x="4623371" y="2524449"/>
            <a:ext cx="3031429" cy="28169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81AF255-0014-4BCE-B54F-5E7D0621C3A7}"/>
              </a:ext>
            </a:extLst>
          </p:cNvPr>
          <p:cNvSpPr/>
          <p:nvPr/>
        </p:nvSpPr>
        <p:spPr>
          <a:xfrm>
            <a:off x="2427684" y="1571880"/>
            <a:ext cx="73366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the odd egg in the story with your </a:t>
            </a:r>
            <a:r>
              <a:rPr lang="en-US" altLang="zh-CN" sz="2400" b="1">
                <a:latin typeface="Century Gothic" panose="020B0502020202020204" pitchFamily="34" charset="0"/>
                <a:sym typeface="Helvetica Light"/>
              </a:rPr>
              <a:t>partner </a:t>
            </a:r>
            <a:r>
              <a:rPr lang="en-US" altLang="zh-CN" sz="2400" b="1" smtClean="0">
                <a:latin typeface="Century Gothic" panose="020B0502020202020204" pitchFamily="34" charset="0"/>
                <a:sym typeface="Helvetica Light"/>
              </a:rPr>
              <a:t>by using </a:t>
            </a: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the following aid.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EFC973A-A01C-45A8-88EE-F0EE57B6458B}"/>
              </a:ext>
            </a:extLst>
          </p:cNvPr>
          <p:cNvSpPr/>
          <p:nvPr/>
        </p:nvSpPr>
        <p:spPr>
          <a:xfrm>
            <a:off x="930507" y="3345458"/>
            <a:ext cx="3274033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1. How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did they 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  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get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the odd egg?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293540B-8DEE-407A-8AC3-97AC26B1957A}"/>
              </a:ext>
            </a:extLst>
          </p:cNvPr>
          <p:cNvSpPr/>
          <p:nvPr/>
        </p:nvSpPr>
        <p:spPr>
          <a:xfrm>
            <a:off x="4495309" y="5495611"/>
            <a:ext cx="3526399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2. How was the odd 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   egg different?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F4CB2181-24E3-4BA3-BFB1-67BBF9151A0C}"/>
              </a:ext>
            </a:extLst>
          </p:cNvPr>
          <p:cNvSpPr/>
          <p:nvPr/>
        </p:nvSpPr>
        <p:spPr>
          <a:xfrm>
            <a:off x="8350245" y="3439679"/>
            <a:ext cx="3370096" cy="946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3. What happened to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   the odd egg at last? </a:t>
            </a:r>
            <a:endParaRPr lang="zh-CN" altLang="en-US" sz="2400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38AFCCA8-91E4-4052-BF5F-234E0465B016}"/>
              </a:ext>
            </a:extLst>
          </p:cNvPr>
          <p:cNvSpPr/>
          <p:nvPr/>
        </p:nvSpPr>
        <p:spPr>
          <a:xfrm>
            <a:off x="929078" y="3199148"/>
            <a:ext cx="3182080" cy="1306136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72D06985-2796-49E9-82E3-69FD69B0D5A3}"/>
              </a:ext>
            </a:extLst>
          </p:cNvPr>
          <p:cNvSpPr/>
          <p:nvPr/>
        </p:nvSpPr>
        <p:spPr>
          <a:xfrm>
            <a:off x="4451464" y="5433452"/>
            <a:ext cx="3570244" cy="1081642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7E03894-4719-4EE3-87C9-A87F58DF2858}"/>
              </a:ext>
            </a:extLst>
          </p:cNvPr>
          <p:cNvSpPr/>
          <p:nvPr/>
        </p:nvSpPr>
        <p:spPr>
          <a:xfrm>
            <a:off x="8350243" y="3218118"/>
            <a:ext cx="3501149" cy="139279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左弧形箭头 7"/>
          <p:cNvSpPr/>
          <p:nvPr/>
        </p:nvSpPr>
        <p:spPr>
          <a:xfrm rot="18691495">
            <a:off x="2770607" y="4572504"/>
            <a:ext cx="1116144" cy="2080324"/>
          </a:xfrm>
          <a:prstGeom prst="curvedRightArrow">
            <a:avLst>
              <a:gd name="adj1" fmla="val 14058"/>
              <a:gd name="adj2" fmla="val 50000"/>
              <a:gd name="adj3" fmla="val 25000"/>
            </a:avLst>
          </a:prstGeom>
          <a:solidFill>
            <a:srgbClr val="FFC85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左弧形箭头 24"/>
          <p:cNvSpPr/>
          <p:nvPr/>
        </p:nvSpPr>
        <p:spPr>
          <a:xfrm rot="13726435">
            <a:off x="8762530" y="4537854"/>
            <a:ext cx="1104992" cy="2284061"/>
          </a:xfrm>
          <a:prstGeom prst="curvedRightArrow">
            <a:avLst>
              <a:gd name="adj1" fmla="val 14058"/>
              <a:gd name="adj2" fmla="val 50000"/>
              <a:gd name="adj3" fmla="val 25000"/>
            </a:avLst>
          </a:prstGeom>
          <a:solidFill>
            <a:srgbClr val="FFC85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985117" y="6117813"/>
            <a:ext cx="1059864" cy="316569"/>
            <a:chOff x="12533126" y="7275289"/>
            <a:chExt cx="1177872" cy="35181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647167" y="-6723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直角三角形 2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54800" y="-29806"/>
            <a:ext cx="3915849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LO: Talk about what they’ve learned from the story using  </a:t>
            </a:r>
          </a:p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  the 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given 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support.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1. Guide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talk about what they’ve learned about the </a:t>
            </a: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odd egg.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2. Ask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think about the given questions; help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</a:t>
            </a: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organize ideas from the story with the given visual </a:t>
            </a: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support.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3. Model the first question, and then ask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take turns </a:t>
            </a:r>
          </a:p>
          <a:p>
            <a:pPr lvl="0" fontAlgn="base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presenting their answers.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5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94" y="-41391"/>
            <a:ext cx="12201022" cy="680282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C7BD1DAA-7C15-477D-B0F2-4B53C80423B7}"/>
              </a:ext>
            </a:extLst>
          </p:cNvPr>
          <p:cNvGrpSpPr/>
          <p:nvPr/>
        </p:nvGrpSpPr>
        <p:grpSpPr>
          <a:xfrm>
            <a:off x="5500249" y="630653"/>
            <a:ext cx="6330442" cy="1624521"/>
            <a:chOff x="5542771" y="998149"/>
            <a:chExt cx="6330442" cy="1624521"/>
          </a:xfrm>
        </p:grpSpPr>
        <p:sp>
          <p:nvSpPr>
            <p:cNvPr id="12" name="矩形 11"/>
            <p:cNvSpPr/>
            <p:nvPr/>
          </p:nvSpPr>
          <p:spPr>
            <a:xfrm>
              <a:off x="6571061" y="1718402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Let’s draw and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流程图: 终止 4"/>
            <p:cNvSpPr/>
            <p:nvPr/>
          </p:nvSpPr>
          <p:spPr>
            <a:xfrm>
              <a:off x="6010500" y="1363277"/>
              <a:ext cx="5862713" cy="1259393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4177 w 21605"/>
                <a:gd name="connsiteY0" fmla="*/ 0 h 25724"/>
                <a:gd name="connsiteX1" fmla="*/ 18130 w 21605"/>
                <a:gd name="connsiteY1" fmla="*/ 4124 h 25724"/>
                <a:gd name="connsiteX2" fmla="*/ 21605 w 21605"/>
                <a:gd name="connsiteY2" fmla="*/ 14924 h 25724"/>
                <a:gd name="connsiteX3" fmla="*/ 18130 w 21605"/>
                <a:gd name="connsiteY3" fmla="*/ 25724 h 25724"/>
                <a:gd name="connsiteX4" fmla="*/ 3480 w 21605"/>
                <a:gd name="connsiteY4" fmla="*/ 25724 h 25724"/>
                <a:gd name="connsiteX5" fmla="*/ 5 w 21605"/>
                <a:gd name="connsiteY5" fmla="*/ 14924 h 25724"/>
                <a:gd name="connsiteX6" fmla="*/ 4177 w 21605"/>
                <a:gd name="connsiteY6" fmla="*/ 0 h 25724"/>
                <a:gd name="connsiteX0" fmla="*/ 4177 w 21605"/>
                <a:gd name="connsiteY0" fmla="*/ 0 h 25724"/>
                <a:gd name="connsiteX1" fmla="*/ 18257 w 21605"/>
                <a:gd name="connsiteY1" fmla="*/ 458 h 25724"/>
                <a:gd name="connsiteX2" fmla="*/ 21605 w 21605"/>
                <a:gd name="connsiteY2" fmla="*/ 14924 h 25724"/>
                <a:gd name="connsiteX3" fmla="*/ 18130 w 21605"/>
                <a:gd name="connsiteY3" fmla="*/ 25724 h 25724"/>
                <a:gd name="connsiteX4" fmla="*/ 3480 w 21605"/>
                <a:gd name="connsiteY4" fmla="*/ 25724 h 25724"/>
                <a:gd name="connsiteX5" fmla="*/ 5 w 21605"/>
                <a:gd name="connsiteY5" fmla="*/ 14924 h 25724"/>
                <a:gd name="connsiteX6" fmla="*/ 4177 w 21605"/>
                <a:gd name="connsiteY6" fmla="*/ 0 h 25724"/>
                <a:gd name="connsiteX0" fmla="*/ 4177 w 21612"/>
                <a:gd name="connsiteY0" fmla="*/ 0 h 31223"/>
                <a:gd name="connsiteX1" fmla="*/ 18257 w 21612"/>
                <a:gd name="connsiteY1" fmla="*/ 458 h 31223"/>
                <a:gd name="connsiteX2" fmla="*/ 21605 w 21612"/>
                <a:gd name="connsiteY2" fmla="*/ 14924 h 31223"/>
                <a:gd name="connsiteX3" fmla="*/ 17497 w 21612"/>
                <a:gd name="connsiteY3" fmla="*/ 31223 h 31223"/>
                <a:gd name="connsiteX4" fmla="*/ 3480 w 21612"/>
                <a:gd name="connsiteY4" fmla="*/ 25724 h 31223"/>
                <a:gd name="connsiteX5" fmla="*/ 5 w 21612"/>
                <a:gd name="connsiteY5" fmla="*/ 14924 h 31223"/>
                <a:gd name="connsiteX6" fmla="*/ 4177 w 21612"/>
                <a:gd name="connsiteY6" fmla="*/ 0 h 31223"/>
                <a:gd name="connsiteX0" fmla="*/ 4177 w 21612"/>
                <a:gd name="connsiteY0" fmla="*/ 0 h 31223"/>
                <a:gd name="connsiteX1" fmla="*/ 18257 w 21612"/>
                <a:gd name="connsiteY1" fmla="*/ 458 h 31223"/>
                <a:gd name="connsiteX2" fmla="*/ 21605 w 21612"/>
                <a:gd name="connsiteY2" fmla="*/ 14924 h 31223"/>
                <a:gd name="connsiteX3" fmla="*/ 17497 w 21612"/>
                <a:gd name="connsiteY3" fmla="*/ 31223 h 31223"/>
                <a:gd name="connsiteX4" fmla="*/ 10307 w 21612"/>
                <a:gd name="connsiteY4" fmla="*/ 30204 h 31223"/>
                <a:gd name="connsiteX5" fmla="*/ 3480 w 21612"/>
                <a:gd name="connsiteY5" fmla="*/ 25724 h 31223"/>
                <a:gd name="connsiteX6" fmla="*/ 5 w 21612"/>
                <a:gd name="connsiteY6" fmla="*/ 14924 h 31223"/>
                <a:gd name="connsiteX7" fmla="*/ 4177 w 21612"/>
                <a:gd name="connsiteY7" fmla="*/ 0 h 31223"/>
                <a:gd name="connsiteX0" fmla="*/ 4177 w 21613"/>
                <a:gd name="connsiteY0" fmla="*/ 0 h 30224"/>
                <a:gd name="connsiteX1" fmla="*/ 18257 w 21613"/>
                <a:gd name="connsiteY1" fmla="*/ 458 h 30224"/>
                <a:gd name="connsiteX2" fmla="*/ 21605 w 21613"/>
                <a:gd name="connsiteY2" fmla="*/ 14924 h 30224"/>
                <a:gd name="connsiteX3" fmla="*/ 18954 w 21613"/>
                <a:gd name="connsiteY3" fmla="*/ 22516 h 30224"/>
                <a:gd name="connsiteX4" fmla="*/ 10307 w 21613"/>
                <a:gd name="connsiteY4" fmla="*/ 30204 h 30224"/>
                <a:gd name="connsiteX5" fmla="*/ 3480 w 21613"/>
                <a:gd name="connsiteY5" fmla="*/ 25724 h 30224"/>
                <a:gd name="connsiteX6" fmla="*/ 5 w 21613"/>
                <a:gd name="connsiteY6" fmla="*/ 14924 h 30224"/>
                <a:gd name="connsiteX7" fmla="*/ 4177 w 21613"/>
                <a:gd name="connsiteY7" fmla="*/ 0 h 30224"/>
                <a:gd name="connsiteX0" fmla="*/ 4177 w 22352"/>
                <a:gd name="connsiteY0" fmla="*/ 0 h 30233"/>
                <a:gd name="connsiteX1" fmla="*/ 18257 w 22352"/>
                <a:gd name="connsiteY1" fmla="*/ 458 h 30233"/>
                <a:gd name="connsiteX2" fmla="*/ 21605 w 22352"/>
                <a:gd name="connsiteY2" fmla="*/ 14924 h 30233"/>
                <a:gd name="connsiteX3" fmla="*/ 21361 w 22352"/>
                <a:gd name="connsiteY3" fmla="*/ 25265 h 30233"/>
                <a:gd name="connsiteX4" fmla="*/ 10307 w 22352"/>
                <a:gd name="connsiteY4" fmla="*/ 30204 h 30233"/>
                <a:gd name="connsiteX5" fmla="*/ 3480 w 22352"/>
                <a:gd name="connsiteY5" fmla="*/ 25724 h 30233"/>
                <a:gd name="connsiteX6" fmla="*/ 5 w 22352"/>
                <a:gd name="connsiteY6" fmla="*/ 14924 h 30233"/>
                <a:gd name="connsiteX7" fmla="*/ 4177 w 22352"/>
                <a:gd name="connsiteY7" fmla="*/ 0 h 30233"/>
                <a:gd name="connsiteX0" fmla="*/ 4177 w 22352"/>
                <a:gd name="connsiteY0" fmla="*/ 0 h 30283"/>
                <a:gd name="connsiteX1" fmla="*/ 18257 w 22352"/>
                <a:gd name="connsiteY1" fmla="*/ 458 h 30283"/>
                <a:gd name="connsiteX2" fmla="*/ 21605 w 22352"/>
                <a:gd name="connsiteY2" fmla="*/ 14924 h 30283"/>
                <a:gd name="connsiteX3" fmla="*/ 21361 w 22352"/>
                <a:gd name="connsiteY3" fmla="*/ 25265 h 30283"/>
                <a:gd name="connsiteX4" fmla="*/ 10307 w 22352"/>
                <a:gd name="connsiteY4" fmla="*/ 30204 h 30283"/>
                <a:gd name="connsiteX5" fmla="*/ 3480 w 22352"/>
                <a:gd name="connsiteY5" fmla="*/ 25724 h 30283"/>
                <a:gd name="connsiteX6" fmla="*/ 5 w 22352"/>
                <a:gd name="connsiteY6" fmla="*/ 14924 h 30283"/>
                <a:gd name="connsiteX7" fmla="*/ 4177 w 22352"/>
                <a:gd name="connsiteY7" fmla="*/ 0 h 30283"/>
                <a:gd name="connsiteX0" fmla="*/ 4177 w 22280"/>
                <a:gd name="connsiteY0" fmla="*/ 4583 h 34866"/>
                <a:gd name="connsiteX1" fmla="*/ 19714 w 22280"/>
                <a:gd name="connsiteY1" fmla="*/ 0 h 34866"/>
                <a:gd name="connsiteX2" fmla="*/ 21605 w 22280"/>
                <a:gd name="connsiteY2" fmla="*/ 19507 h 34866"/>
                <a:gd name="connsiteX3" fmla="*/ 21361 w 22280"/>
                <a:gd name="connsiteY3" fmla="*/ 29848 h 34866"/>
                <a:gd name="connsiteX4" fmla="*/ 10307 w 22280"/>
                <a:gd name="connsiteY4" fmla="*/ 34787 h 34866"/>
                <a:gd name="connsiteX5" fmla="*/ 3480 w 22280"/>
                <a:gd name="connsiteY5" fmla="*/ 30307 h 34866"/>
                <a:gd name="connsiteX6" fmla="*/ 5 w 22280"/>
                <a:gd name="connsiteY6" fmla="*/ 19507 h 34866"/>
                <a:gd name="connsiteX7" fmla="*/ 4177 w 22280"/>
                <a:gd name="connsiteY7" fmla="*/ 4583 h 34866"/>
                <a:gd name="connsiteX0" fmla="*/ 4177 w 23159"/>
                <a:gd name="connsiteY0" fmla="*/ 4583 h 34866"/>
                <a:gd name="connsiteX1" fmla="*/ 19714 w 23159"/>
                <a:gd name="connsiteY1" fmla="*/ 0 h 34866"/>
                <a:gd name="connsiteX2" fmla="*/ 23062 w 23159"/>
                <a:gd name="connsiteY2" fmla="*/ 17216 h 34866"/>
                <a:gd name="connsiteX3" fmla="*/ 21361 w 23159"/>
                <a:gd name="connsiteY3" fmla="*/ 29848 h 34866"/>
                <a:gd name="connsiteX4" fmla="*/ 10307 w 23159"/>
                <a:gd name="connsiteY4" fmla="*/ 34787 h 34866"/>
                <a:gd name="connsiteX5" fmla="*/ 3480 w 23159"/>
                <a:gd name="connsiteY5" fmla="*/ 30307 h 34866"/>
                <a:gd name="connsiteX6" fmla="*/ 5 w 23159"/>
                <a:gd name="connsiteY6" fmla="*/ 19507 h 34866"/>
                <a:gd name="connsiteX7" fmla="*/ 4177 w 23159"/>
                <a:gd name="connsiteY7" fmla="*/ 4583 h 34866"/>
                <a:gd name="connsiteX0" fmla="*/ 4247 w 23229"/>
                <a:gd name="connsiteY0" fmla="*/ 4583 h 34866"/>
                <a:gd name="connsiteX1" fmla="*/ 19784 w 23229"/>
                <a:gd name="connsiteY1" fmla="*/ 0 h 34866"/>
                <a:gd name="connsiteX2" fmla="*/ 23132 w 23229"/>
                <a:gd name="connsiteY2" fmla="*/ 17216 h 34866"/>
                <a:gd name="connsiteX3" fmla="*/ 21431 w 23229"/>
                <a:gd name="connsiteY3" fmla="*/ 29848 h 34866"/>
                <a:gd name="connsiteX4" fmla="*/ 10377 w 23229"/>
                <a:gd name="connsiteY4" fmla="*/ 34787 h 34866"/>
                <a:gd name="connsiteX5" fmla="*/ 2347 w 23229"/>
                <a:gd name="connsiteY5" fmla="*/ 33973 h 34866"/>
                <a:gd name="connsiteX6" fmla="*/ 75 w 23229"/>
                <a:gd name="connsiteY6" fmla="*/ 19507 h 34866"/>
                <a:gd name="connsiteX7" fmla="*/ 4247 w 23229"/>
                <a:gd name="connsiteY7" fmla="*/ 4583 h 34866"/>
                <a:gd name="connsiteX0" fmla="*/ 4247 w 23192"/>
                <a:gd name="connsiteY0" fmla="*/ 0 h 30283"/>
                <a:gd name="connsiteX1" fmla="*/ 20341 w 23192"/>
                <a:gd name="connsiteY1" fmla="*/ 2456 h 30283"/>
                <a:gd name="connsiteX2" fmla="*/ 23132 w 23192"/>
                <a:gd name="connsiteY2" fmla="*/ 12633 h 30283"/>
                <a:gd name="connsiteX3" fmla="*/ 21431 w 23192"/>
                <a:gd name="connsiteY3" fmla="*/ 25265 h 30283"/>
                <a:gd name="connsiteX4" fmla="*/ 10377 w 23192"/>
                <a:gd name="connsiteY4" fmla="*/ 30204 h 30283"/>
                <a:gd name="connsiteX5" fmla="*/ 2347 w 23192"/>
                <a:gd name="connsiteY5" fmla="*/ 29390 h 30283"/>
                <a:gd name="connsiteX6" fmla="*/ 75 w 23192"/>
                <a:gd name="connsiteY6" fmla="*/ 14924 h 30283"/>
                <a:gd name="connsiteX7" fmla="*/ 4247 w 23192"/>
                <a:gd name="connsiteY7" fmla="*/ 0 h 30283"/>
                <a:gd name="connsiteX0" fmla="*/ 4247 w 23351"/>
                <a:gd name="connsiteY0" fmla="*/ 0 h 31042"/>
                <a:gd name="connsiteX1" fmla="*/ 20341 w 23351"/>
                <a:gd name="connsiteY1" fmla="*/ 2456 h 31042"/>
                <a:gd name="connsiteX2" fmla="*/ 23132 w 23351"/>
                <a:gd name="connsiteY2" fmla="*/ 12633 h 31042"/>
                <a:gd name="connsiteX3" fmla="*/ 21988 w 23351"/>
                <a:gd name="connsiteY3" fmla="*/ 28784 h 31042"/>
                <a:gd name="connsiteX4" fmla="*/ 10377 w 23351"/>
                <a:gd name="connsiteY4" fmla="*/ 30204 h 31042"/>
                <a:gd name="connsiteX5" fmla="*/ 2347 w 23351"/>
                <a:gd name="connsiteY5" fmla="*/ 29390 h 31042"/>
                <a:gd name="connsiteX6" fmla="*/ 75 w 23351"/>
                <a:gd name="connsiteY6" fmla="*/ 14924 h 31042"/>
                <a:gd name="connsiteX7" fmla="*/ 4247 w 23351"/>
                <a:gd name="connsiteY7" fmla="*/ 0 h 31042"/>
                <a:gd name="connsiteX0" fmla="*/ 4173 w 23277"/>
                <a:gd name="connsiteY0" fmla="*/ 0 h 31042"/>
                <a:gd name="connsiteX1" fmla="*/ 20267 w 23277"/>
                <a:gd name="connsiteY1" fmla="*/ 2456 h 31042"/>
                <a:gd name="connsiteX2" fmla="*/ 23058 w 23277"/>
                <a:gd name="connsiteY2" fmla="*/ 12633 h 31042"/>
                <a:gd name="connsiteX3" fmla="*/ 21914 w 23277"/>
                <a:gd name="connsiteY3" fmla="*/ 28784 h 31042"/>
                <a:gd name="connsiteX4" fmla="*/ 10303 w 23277"/>
                <a:gd name="connsiteY4" fmla="*/ 30204 h 31042"/>
                <a:gd name="connsiteX5" fmla="*/ 4131 w 23277"/>
                <a:gd name="connsiteY5" fmla="*/ 27826 h 31042"/>
                <a:gd name="connsiteX6" fmla="*/ 1 w 23277"/>
                <a:gd name="connsiteY6" fmla="*/ 14924 h 31042"/>
                <a:gd name="connsiteX7" fmla="*/ 4173 w 23277"/>
                <a:gd name="connsiteY7" fmla="*/ 0 h 31042"/>
                <a:gd name="connsiteX0" fmla="*/ 4173 w 23277"/>
                <a:gd name="connsiteY0" fmla="*/ 0 h 31042"/>
                <a:gd name="connsiteX1" fmla="*/ 20267 w 23277"/>
                <a:gd name="connsiteY1" fmla="*/ 2456 h 31042"/>
                <a:gd name="connsiteX2" fmla="*/ 23058 w 23277"/>
                <a:gd name="connsiteY2" fmla="*/ 12633 h 31042"/>
                <a:gd name="connsiteX3" fmla="*/ 21914 w 23277"/>
                <a:gd name="connsiteY3" fmla="*/ 28784 h 31042"/>
                <a:gd name="connsiteX4" fmla="*/ 10303 w 23277"/>
                <a:gd name="connsiteY4" fmla="*/ 30204 h 31042"/>
                <a:gd name="connsiteX5" fmla="*/ 3883 w 23277"/>
                <a:gd name="connsiteY5" fmla="*/ 29390 h 31042"/>
                <a:gd name="connsiteX6" fmla="*/ 1 w 23277"/>
                <a:gd name="connsiteY6" fmla="*/ 14924 h 31042"/>
                <a:gd name="connsiteX7" fmla="*/ 4173 w 23277"/>
                <a:gd name="connsiteY7" fmla="*/ 0 h 31042"/>
                <a:gd name="connsiteX0" fmla="*/ 3987 w 23277"/>
                <a:gd name="connsiteY0" fmla="*/ 0 h 32215"/>
                <a:gd name="connsiteX1" fmla="*/ 20267 w 23277"/>
                <a:gd name="connsiteY1" fmla="*/ 3629 h 32215"/>
                <a:gd name="connsiteX2" fmla="*/ 23058 w 23277"/>
                <a:gd name="connsiteY2" fmla="*/ 13806 h 32215"/>
                <a:gd name="connsiteX3" fmla="*/ 21914 w 23277"/>
                <a:gd name="connsiteY3" fmla="*/ 29957 h 32215"/>
                <a:gd name="connsiteX4" fmla="*/ 10303 w 23277"/>
                <a:gd name="connsiteY4" fmla="*/ 31377 h 32215"/>
                <a:gd name="connsiteX5" fmla="*/ 3883 w 23277"/>
                <a:gd name="connsiteY5" fmla="*/ 30563 h 32215"/>
                <a:gd name="connsiteX6" fmla="*/ 1 w 23277"/>
                <a:gd name="connsiteY6" fmla="*/ 16097 h 32215"/>
                <a:gd name="connsiteX7" fmla="*/ 3987 w 23277"/>
                <a:gd name="connsiteY7" fmla="*/ 0 h 32215"/>
                <a:gd name="connsiteX0" fmla="*/ 3987 w 23166"/>
                <a:gd name="connsiteY0" fmla="*/ 0 h 32215"/>
                <a:gd name="connsiteX1" fmla="*/ 21801 w 23166"/>
                <a:gd name="connsiteY1" fmla="*/ 869 h 32215"/>
                <a:gd name="connsiteX2" fmla="*/ 23058 w 23166"/>
                <a:gd name="connsiteY2" fmla="*/ 13806 h 32215"/>
                <a:gd name="connsiteX3" fmla="*/ 21914 w 23166"/>
                <a:gd name="connsiteY3" fmla="*/ 29957 h 32215"/>
                <a:gd name="connsiteX4" fmla="*/ 10303 w 23166"/>
                <a:gd name="connsiteY4" fmla="*/ 31377 h 32215"/>
                <a:gd name="connsiteX5" fmla="*/ 3883 w 23166"/>
                <a:gd name="connsiteY5" fmla="*/ 30563 h 32215"/>
                <a:gd name="connsiteX6" fmla="*/ 1 w 23166"/>
                <a:gd name="connsiteY6" fmla="*/ 16097 h 32215"/>
                <a:gd name="connsiteX7" fmla="*/ 3987 w 23166"/>
                <a:gd name="connsiteY7" fmla="*/ 0 h 32215"/>
                <a:gd name="connsiteX0" fmla="*/ 3987 w 23507"/>
                <a:gd name="connsiteY0" fmla="*/ 0 h 32530"/>
                <a:gd name="connsiteX1" fmla="*/ 21801 w 23507"/>
                <a:gd name="connsiteY1" fmla="*/ 869 h 32530"/>
                <a:gd name="connsiteX2" fmla="*/ 23058 w 23507"/>
                <a:gd name="connsiteY2" fmla="*/ 13806 h 32530"/>
                <a:gd name="connsiteX3" fmla="*/ 22528 w 23507"/>
                <a:gd name="connsiteY3" fmla="*/ 30509 h 32530"/>
                <a:gd name="connsiteX4" fmla="*/ 10303 w 23507"/>
                <a:gd name="connsiteY4" fmla="*/ 31377 h 32530"/>
                <a:gd name="connsiteX5" fmla="*/ 3883 w 23507"/>
                <a:gd name="connsiteY5" fmla="*/ 30563 h 32530"/>
                <a:gd name="connsiteX6" fmla="*/ 1 w 23507"/>
                <a:gd name="connsiteY6" fmla="*/ 16097 h 32530"/>
                <a:gd name="connsiteX7" fmla="*/ 3987 w 23507"/>
                <a:gd name="connsiteY7" fmla="*/ 0 h 32530"/>
                <a:gd name="connsiteX0" fmla="*/ 3987 w 23250"/>
                <a:gd name="connsiteY0" fmla="*/ 0 h 32530"/>
                <a:gd name="connsiteX1" fmla="*/ 21801 w 23250"/>
                <a:gd name="connsiteY1" fmla="*/ 869 h 32530"/>
                <a:gd name="connsiteX2" fmla="*/ 22199 w 23250"/>
                <a:gd name="connsiteY2" fmla="*/ 13254 h 32530"/>
                <a:gd name="connsiteX3" fmla="*/ 22528 w 23250"/>
                <a:gd name="connsiteY3" fmla="*/ 30509 h 32530"/>
                <a:gd name="connsiteX4" fmla="*/ 10303 w 23250"/>
                <a:gd name="connsiteY4" fmla="*/ 31377 h 32530"/>
                <a:gd name="connsiteX5" fmla="*/ 3883 w 23250"/>
                <a:gd name="connsiteY5" fmla="*/ 30563 h 32530"/>
                <a:gd name="connsiteX6" fmla="*/ 1 w 23250"/>
                <a:gd name="connsiteY6" fmla="*/ 16097 h 32530"/>
                <a:gd name="connsiteX7" fmla="*/ 3987 w 23250"/>
                <a:gd name="connsiteY7" fmla="*/ 0 h 32530"/>
                <a:gd name="connsiteX0" fmla="*/ 3987 w 23678"/>
                <a:gd name="connsiteY0" fmla="*/ 0 h 32530"/>
                <a:gd name="connsiteX1" fmla="*/ 21801 w 23678"/>
                <a:gd name="connsiteY1" fmla="*/ 869 h 32530"/>
                <a:gd name="connsiteX2" fmla="*/ 23426 w 23678"/>
                <a:gd name="connsiteY2" fmla="*/ 3870 h 32530"/>
                <a:gd name="connsiteX3" fmla="*/ 22528 w 23678"/>
                <a:gd name="connsiteY3" fmla="*/ 30509 h 32530"/>
                <a:gd name="connsiteX4" fmla="*/ 10303 w 23678"/>
                <a:gd name="connsiteY4" fmla="*/ 31377 h 32530"/>
                <a:gd name="connsiteX5" fmla="*/ 3883 w 23678"/>
                <a:gd name="connsiteY5" fmla="*/ 30563 h 32530"/>
                <a:gd name="connsiteX6" fmla="*/ 1 w 23678"/>
                <a:gd name="connsiteY6" fmla="*/ 16097 h 32530"/>
                <a:gd name="connsiteX7" fmla="*/ 3987 w 23678"/>
                <a:gd name="connsiteY7" fmla="*/ 0 h 32530"/>
                <a:gd name="connsiteX0" fmla="*/ 3987 w 23678"/>
                <a:gd name="connsiteY0" fmla="*/ 0 h 33408"/>
                <a:gd name="connsiteX1" fmla="*/ 21801 w 23678"/>
                <a:gd name="connsiteY1" fmla="*/ 869 h 33408"/>
                <a:gd name="connsiteX2" fmla="*/ 23426 w 23678"/>
                <a:gd name="connsiteY2" fmla="*/ 3870 h 33408"/>
                <a:gd name="connsiteX3" fmla="*/ 22528 w 23678"/>
                <a:gd name="connsiteY3" fmla="*/ 30509 h 33408"/>
                <a:gd name="connsiteX4" fmla="*/ 9873 w 23678"/>
                <a:gd name="connsiteY4" fmla="*/ 33033 h 33408"/>
                <a:gd name="connsiteX5" fmla="*/ 3883 w 23678"/>
                <a:gd name="connsiteY5" fmla="*/ 30563 h 33408"/>
                <a:gd name="connsiteX6" fmla="*/ 1 w 23678"/>
                <a:gd name="connsiteY6" fmla="*/ 16097 h 33408"/>
                <a:gd name="connsiteX7" fmla="*/ 3987 w 23678"/>
                <a:gd name="connsiteY7" fmla="*/ 0 h 33408"/>
                <a:gd name="connsiteX0" fmla="*/ 3987 w 23827"/>
                <a:gd name="connsiteY0" fmla="*/ 0 h 33408"/>
                <a:gd name="connsiteX1" fmla="*/ 19592 w 23827"/>
                <a:gd name="connsiteY1" fmla="*/ 5837 h 33408"/>
                <a:gd name="connsiteX2" fmla="*/ 23426 w 23827"/>
                <a:gd name="connsiteY2" fmla="*/ 3870 h 33408"/>
                <a:gd name="connsiteX3" fmla="*/ 22528 w 23827"/>
                <a:gd name="connsiteY3" fmla="*/ 30509 h 33408"/>
                <a:gd name="connsiteX4" fmla="*/ 9873 w 23827"/>
                <a:gd name="connsiteY4" fmla="*/ 33033 h 33408"/>
                <a:gd name="connsiteX5" fmla="*/ 3883 w 23827"/>
                <a:gd name="connsiteY5" fmla="*/ 30563 h 33408"/>
                <a:gd name="connsiteX6" fmla="*/ 1 w 23827"/>
                <a:gd name="connsiteY6" fmla="*/ 16097 h 33408"/>
                <a:gd name="connsiteX7" fmla="*/ 3987 w 23827"/>
                <a:gd name="connsiteY7" fmla="*/ 0 h 33408"/>
                <a:gd name="connsiteX0" fmla="*/ 3987 w 23827"/>
                <a:gd name="connsiteY0" fmla="*/ 0 h 33408"/>
                <a:gd name="connsiteX1" fmla="*/ 19592 w 23827"/>
                <a:gd name="connsiteY1" fmla="*/ 5837 h 33408"/>
                <a:gd name="connsiteX2" fmla="*/ 23426 w 23827"/>
                <a:gd name="connsiteY2" fmla="*/ 3870 h 33408"/>
                <a:gd name="connsiteX3" fmla="*/ 22528 w 23827"/>
                <a:gd name="connsiteY3" fmla="*/ 30509 h 33408"/>
                <a:gd name="connsiteX4" fmla="*/ 9873 w 23827"/>
                <a:gd name="connsiteY4" fmla="*/ 33033 h 33408"/>
                <a:gd name="connsiteX5" fmla="*/ 3883 w 23827"/>
                <a:gd name="connsiteY5" fmla="*/ 30563 h 33408"/>
                <a:gd name="connsiteX6" fmla="*/ 1 w 23827"/>
                <a:gd name="connsiteY6" fmla="*/ 16097 h 33408"/>
                <a:gd name="connsiteX7" fmla="*/ 3987 w 23827"/>
                <a:gd name="connsiteY7" fmla="*/ 0 h 33408"/>
                <a:gd name="connsiteX0" fmla="*/ 3987 w 23827"/>
                <a:gd name="connsiteY0" fmla="*/ 0 h 31652"/>
                <a:gd name="connsiteX1" fmla="*/ 19592 w 23827"/>
                <a:gd name="connsiteY1" fmla="*/ 5837 h 31652"/>
                <a:gd name="connsiteX2" fmla="*/ 23426 w 23827"/>
                <a:gd name="connsiteY2" fmla="*/ 3870 h 31652"/>
                <a:gd name="connsiteX3" fmla="*/ 22528 w 23827"/>
                <a:gd name="connsiteY3" fmla="*/ 30509 h 31652"/>
                <a:gd name="connsiteX4" fmla="*/ 10241 w 23827"/>
                <a:gd name="connsiteY4" fmla="*/ 27513 h 31652"/>
                <a:gd name="connsiteX5" fmla="*/ 3883 w 23827"/>
                <a:gd name="connsiteY5" fmla="*/ 30563 h 31652"/>
                <a:gd name="connsiteX6" fmla="*/ 1 w 23827"/>
                <a:gd name="connsiteY6" fmla="*/ 16097 h 31652"/>
                <a:gd name="connsiteX7" fmla="*/ 3987 w 23827"/>
                <a:gd name="connsiteY7" fmla="*/ 0 h 31652"/>
                <a:gd name="connsiteX0" fmla="*/ 3987 w 23827"/>
                <a:gd name="connsiteY0" fmla="*/ 0 h 33323"/>
                <a:gd name="connsiteX1" fmla="*/ 19592 w 23827"/>
                <a:gd name="connsiteY1" fmla="*/ 5837 h 33323"/>
                <a:gd name="connsiteX2" fmla="*/ 23426 w 23827"/>
                <a:gd name="connsiteY2" fmla="*/ 3870 h 33323"/>
                <a:gd name="connsiteX3" fmla="*/ 22528 w 23827"/>
                <a:gd name="connsiteY3" fmla="*/ 30509 h 33323"/>
                <a:gd name="connsiteX4" fmla="*/ 10241 w 23827"/>
                <a:gd name="connsiteY4" fmla="*/ 27513 h 33323"/>
                <a:gd name="connsiteX5" fmla="*/ 3576 w 23827"/>
                <a:gd name="connsiteY5" fmla="*/ 33323 h 33323"/>
                <a:gd name="connsiteX6" fmla="*/ 1 w 23827"/>
                <a:gd name="connsiteY6" fmla="*/ 16097 h 33323"/>
                <a:gd name="connsiteX7" fmla="*/ 3987 w 23827"/>
                <a:gd name="connsiteY7" fmla="*/ 0 h 33323"/>
                <a:gd name="connsiteX0" fmla="*/ 3987 w 23827"/>
                <a:gd name="connsiteY0" fmla="*/ 801 h 34124"/>
                <a:gd name="connsiteX1" fmla="*/ 19592 w 23827"/>
                <a:gd name="connsiteY1" fmla="*/ 4982 h 34124"/>
                <a:gd name="connsiteX2" fmla="*/ 23426 w 23827"/>
                <a:gd name="connsiteY2" fmla="*/ 4671 h 34124"/>
                <a:gd name="connsiteX3" fmla="*/ 22528 w 23827"/>
                <a:gd name="connsiteY3" fmla="*/ 31310 h 34124"/>
                <a:gd name="connsiteX4" fmla="*/ 10241 w 23827"/>
                <a:gd name="connsiteY4" fmla="*/ 28314 h 34124"/>
                <a:gd name="connsiteX5" fmla="*/ 3576 w 23827"/>
                <a:gd name="connsiteY5" fmla="*/ 34124 h 34124"/>
                <a:gd name="connsiteX6" fmla="*/ 1 w 23827"/>
                <a:gd name="connsiteY6" fmla="*/ 16898 h 34124"/>
                <a:gd name="connsiteX7" fmla="*/ 3987 w 23827"/>
                <a:gd name="connsiteY7" fmla="*/ 801 h 34124"/>
                <a:gd name="connsiteX0" fmla="*/ 3987 w 23827"/>
                <a:gd name="connsiteY0" fmla="*/ 0 h 33323"/>
                <a:gd name="connsiteX1" fmla="*/ 19592 w 23827"/>
                <a:gd name="connsiteY1" fmla="*/ 4181 h 33323"/>
                <a:gd name="connsiteX2" fmla="*/ 23426 w 23827"/>
                <a:gd name="connsiteY2" fmla="*/ 3870 h 33323"/>
                <a:gd name="connsiteX3" fmla="*/ 22528 w 23827"/>
                <a:gd name="connsiteY3" fmla="*/ 30509 h 33323"/>
                <a:gd name="connsiteX4" fmla="*/ 10241 w 23827"/>
                <a:gd name="connsiteY4" fmla="*/ 27513 h 33323"/>
                <a:gd name="connsiteX5" fmla="*/ 3576 w 23827"/>
                <a:gd name="connsiteY5" fmla="*/ 33323 h 33323"/>
                <a:gd name="connsiteX6" fmla="*/ 1 w 23827"/>
                <a:gd name="connsiteY6" fmla="*/ 16097 h 33323"/>
                <a:gd name="connsiteX7" fmla="*/ 3987 w 23827"/>
                <a:gd name="connsiteY7" fmla="*/ 0 h 33323"/>
                <a:gd name="connsiteX0" fmla="*/ 3987 w 23827"/>
                <a:gd name="connsiteY0" fmla="*/ 348 h 33671"/>
                <a:gd name="connsiteX1" fmla="*/ 19592 w 23827"/>
                <a:gd name="connsiteY1" fmla="*/ 4529 h 33671"/>
                <a:gd name="connsiteX2" fmla="*/ 23426 w 23827"/>
                <a:gd name="connsiteY2" fmla="*/ 4218 h 33671"/>
                <a:gd name="connsiteX3" fmla="*/ 22528 w 23827"/>
                <a:gd name="connsiteY3" fmla="*/ 30857 h 33671"/>
                <a:gd name="connsiteX4" fmla="*/ 10241 w 23827"/>
                <a:gd name="connsiteY4" fmla="*/ 27861 h 33671"/>
                <a:gd name="connsiteX5" fmla="*/ 3576 w 23827"/>
                <a:gd name="connsiteY5" fmla="*/ 33671 h 33671"/>
                <a:gd name="connsiteX6" fmla="*/ 1 w 23827"/>
                <a:gd name="connsiteY6" fmla="*/ 16445 h 33671"/>
                <a:gd name="connsiteX7" fmla="*/ 3987 w 23827"/>
                <a:gd name="connsiteY7" fmla="*/ 348 h 33671"/>
                <a:gd name="connsiteX0" fmla="*/ 3987 w 23600"/>
                <a:gd name="connsiteY0" fmla="*/ 135 h 33458"/>
                <a:gd name="connsiteX1" fmla="*/ 19592 w 23600"/>
                <a:gd name="connsiteY1" fmla="*/ 4316 h 33458"/>
                <a:gd name="connsiteX2" fmla="*/ 23426 w 23600"/>
                <a:gd name="connsiteY2" fmla="*/ 4005 h 33458"/>
                <a:gd name="connsiteX3" fmla="*/ 21914 w 23600"/>
                <a:gd name="connsiteY3" fmla="*/ 26780 h 33458"/>
                <a:gd name="connsiteX4" fmla="*/ 10241 w 23600"/>
                <a:gd name="connsiteY4" fmla="*/ 27648 h 33458"/>
                <a:gd name="connsiteX5" fmla="*/ 3576 w 23600"/>
                <a:gd name="connsiteY5" fmla="*/ 33458 h 33458"/>
                <a:gd name="connsiteX6" fmla="*/ 1 w 23600"/>
                <a:gd name="connsiteY6" fmla="*/ 16232 h 33458"/>
                <a:gd name="connsiteX7" fmla="*/ 3987 w 23600"/>
                <a:gd name="connsiteY7" fmla="*/ 135 h 33458"/>
                <a:gd name="connsiteX0" fmla="*/ 3987 w 23600"/>
                <a:gd name="connsiteY0" fmla="*/ 135 h 33458"/>
                <a:gd name="connsiteX1" fmla="*/ 19592 w 23600"/>
                <a:gd name="connsiteY1" fmla="*/ 4316 h 33458"/>
                <a:gd name="connsiteX2" fmla="*/ 23426 w 23600"/>
                <a:gd name="connsiteY2" fmla="*/ 4005 h 33458"/>
                <a:gd name="connsiteX3" fmla="*/ 21914 w 23600"/>
                <a:gd name="connsiteY3" fmla="*/ 26780 h 33458"/>
                <a:gd name="connsiteX4" fmla="*/ 10241 w 23600"/>
                <a:gd name="connsiteY4" fmla="*/ 27648 h 33458"/>
                <a:gd name="connsiteX5" fmla="*/ 3576 w 23600"/>
                <a:gd name="connsiteY5" fmla="*/ 33458 h 33458"/>
                <a:gd name="connsiteX6" fmla="*/ 1 w 23600"/>
                <a:gd name="connsiteY6" fmla="*/ 16232 h 33458"/>
                <a:gd name="connsiteX7" fmla="*/ 3987 w 23600"/>
                <a:gd name="connsiteY7" fmla="*/ 135 h 33458"/>
                <a:gd name="connsiteX0" fmla="*/ 3987 w 23600"/>
                <a:gd name="connsiteY0" fmla="*/ 135 h 33458"/>
                <a:gd name="connsiteX1" fmla="*/ 19592 w 23600"/>
                <a:gd name="connsiteY1" fmla="*/ 4316 h 33458"/>
                <a:gd name="connsiteX2" fmla="*/ 23426 w 23600"/>
                <a:gd name="connsiteY2" fmla="*/ 4005 h 33458"/>
                <a:gd name="connsiteX3" fmla="*/ 21914 w 23600"/>
                <a:gd name="connsiteY3" fmla="*/ 26780 h 33458"/>
                <a:gd name="connsiteX4" fmla="*/ 10732 w 23600"/>
                <a:gd name="connsiteY4" fmla="*/ 28200 h 33458"/>
                <a:gd name="connsiteX5" fmla="*/ 3576 w 23600"/>
                <a:gd name="connsiteY5" fmla="*/ 33458 h 33458"/>
                <a:gd name="connsiteX6" fmla="*/ 1 w 23600"/>
                <a:gd name="connsiteY6" fmla="*/ 16232 h 33458"/>
                <a:gd name="connsiteX7" fmla="*/ 3987 w 23600"/>
                <a:gd name="connsiteY7" fmla="*/ 135 h 33458"/>
                <a:gd name="connsiteX0" fmla="*/ 3987 w 23820"/>
                <a:gd name="connsiteY0" fmla="*/ 8 h 33331"/>
                <a:gd name="connsiteX1" fmla="*/ 19592 w 23820"/>
                <a:gd name="connsiteY1" fmla="*/ 4189 h 33331"/>
                <a:gd name="connsiteX2" fmla="*/ 23426 w 23820"/>
                <a:gd name="connsiteY2" fmla="*/ 3878 h 33331"/>
                <a:gd name="connsiteX3" fmla="*/ 23526 w 23820"/>
                <a:gd name="connsiteY3" fmla="*/ 24263 h 33331"/>
                <a:gd name="connsiteX4" fmla="*/ 21914 w 23820"/>
                <a:gd name="connsiteY4" fmla="*/ 26653 h 33331"/>
                <a:gd name="connsiteX5" fmla="*/ 10732 w 23820"/>
                <a:gd name="connsiteY5" fmla="*/ 28073 h 33331"/>
                <a:gd name="connsiteX6" fmla="*/ 3576 w 23820"/>
                <a:gd name="connsiteY6" fmla="*/ 33331 h 33331"/>
                <a:gd name="connsiteX7" fmla="*/ 1 w 23820"/>
                <a:gd name="connsiteY7" fmla="*/ 16105 h 33331"/>
                <a:gd name="connsiteX8" fmla="*/ 3987 w 23820"/>
                <a:gd name="connsiteY8" fmla="*/ 8 h 33331"/>
                <a:gd name="connsiteX0" fmla="*/ 3987 w 23820"/>
                <a:gd name="connsiteY0" fmla="*/ 0 h 33323"/>
                <a:gd name="connsiteX1" fmla="*/ 19592 w 23820"/>
                <a:gd name="connsiteY1" fmla="*/ 4181 h 33323"/>
                <a:gd name="connsiteX2" fmla="*/ 23426 w 23820"/>
                <a:gd name="connsiteY2" fmla="*/ 3870 h 33323"/>
                <a:gd name="connsiteX3" fmla="*/ 23526 w 23820"/>
                <a:gd name="connsiteY3" fmla="*/ 18735 h 33323"/>
                <a:gd name="connsiteX4" fmla="*/ 21914 w 23820"/>
                <a:gd name="connsiteY4" fmla="*/ 26645 h 33323"/>
                <a:gd name="connsiteX5" fmla="*/ 10732 w 23820"/>
                <a:gd name="connsiteY5" fmla="*/ 28065 h 33323"/>
                <a:gd name="connsiteX6" fmla="*/ 3576 w 23820"/>
                <a:gd name="connsiteY6" fmla="*/ 33323 h 33323"/>
                <a:gd name="connsiteX7" fmla="*/ 1 w 23820"/>
                <a:gd name="connsiteY7" fmla="*/ 16097 h 33323"/>
                <a:gd name="connsiteX8" fmla="*/ 3987 w 23820"/>
                <a:gd name="connsiteY8" fmla="*/ 0 h 33323"/>
                <a:gd name="connsiteX0" fmla="*/ 3987 w 23820"/>
                <a:gd name="connsiteY0" fmla="*/ 0 h 33323"/>
                <a:gd name="connsiteX1" fmla="*/ 19592 w 23820"/>
                <a:gd name="connsiteY1" fmla="*/ 4181 h 33323"/>
                <a:gd name="connsiteX2" fmla="*/ 23426 w 23820"/>
                <a:gd name="connsiteY2" fmla="*/ 3870 h 33323"/>
                <a:gd name="connsiteX3" fmla="*/ 23526 w 23820"/>
                <a:gd name="connsiteY3" fmla="*/ 15975 h 33323"/>
                <a:gd name="connsiteX4" fmla="*/ 21914 w 23820"/>
                <a:gd name="connsiteY4" fmla="*/ 26645 h 33323"/>
                <a:gd name="connsiteX5" fmla="*/ 10732 w 23820"/>
                <a:gd name="connsiteY5" fmla="*/ 28065 h 33323"/>
                <a:gd name="connsiteX6" fmla="*/ 3576 w 23820"/>
                <a:gd name="connsiteY6" fmla="*/ 33323 h 33323"/>
                <a:gd name="connsiteX7" fmla="*/ 1 w 23820"/>
                <a:gd name="connsiteY7" fmla="*/ 16097 h 33323"/>
                <a:gd name="connsiteX8" fmla="*/ 3987 w 23820"/>
                <a:gd name="connsiteY8" fmla="*/ 0 h 33323"/>
                <a:gd name="connsiteX0" fmla="*/ 3987 w 23820"/>
                <a:gd name="connsiteY0" fmla="*/ 0 h 33323"/>
                <a:gd name="connsiteX1" fmla="*/ 19592 w 23820"/>
                <a:gd name="connsiteY1" fmla="*/ 4181 h 33323"/>
                <a:gd name="connsiteX2" fmla="*/ 23426 w 23820"/>
                <a:gd name="connsiteY2" fmla="*/ 3870 h 33323"/>
                <a:gd name="connsiteX3" fmla="*/ 23526 w 23820"/>
                <a:gd name="connsiteY3" fmla="*/ 15975 h 33323"/>
                <a:gd name="connsiteX4" fmla="*/ 21975 w 23820"/>
                <a:gd name="connsiteY4" fmla="*/ 24989 h 33323"/>
                <a:gd name="connsiteX5" fmla="*/ 10732 w 23820"/>
                <a:gd name="connsiteY5" fmla="*/ 28065 h 33323"/>
                <a:gd name="connsiteX6" fmla="*/ 3576 w 23820"/>
                <a:gd name="connsiteY6" fmla="*/ 33323 h 33323"/>
                <a:gd name="connsiteX7" fmla="*/ 1 w 23820"/>
                <a:gd name="connsiteY7" fmla="*/ 16097 h 33323"/>
                <a:gd name="connsiteX8" fmla="*/ 3987 w 23820"/>
                <a:gd name="connsiteY8" fmla="*/ 0 h 33323"/>
                <a:gd name="connsiteX0" fmla="*/ 3987 w 23718"/>
                <a:gd name="connsiteY0" fmla="*/ 0 h 33323"/>
                <a:gd name="connsiteX1" fmla="*/ 19592 w 23718"/>
                <a:gd name="connsiteY1" fmla="*/ 4181 h 33323"/>
                <a:gd name="connsiteX2" fmla="*/ 23426 w 23718"/>
                <a:gd name="connsiteY2" fmla="*/ 3870 h 33323"/>
                <a:gd name="connsiteX3" fmla="*/ 23281 w 23718"/>
                <a:gd name="connsiteY3" fmla="*/ 20943 h 33323"/>
                <a:gd name="connsiteX4" fmla="*/ 21975 w 23718"/>
                <a:gd name="connsiteY4" fmla="*/ 24989 h 33323"/>
                <a:gd name="connsiteX5" fmla="*/ 10732 w 23718"/>
                <a:gd name="connsiteY5" fmla="*/ 28065 h 33323"/>
                <a:gd name="connsiteX6" fmla="*/ 3576 w 23718"/>
                <a:gd name="connsiteY6" fmla="*/ 33323 h 33323"/>
                <a:gd name="connsiteX7" fmla="*/ 1 w 23718"/>
                <a:gd name="connsiteY7" fmla="*/ 16097 h 33323"/>
                <a:gd name="connsiteX8" fmla="*/ 3987 w 23718"/>
                <a:gd name="connsiteY8" fmla="*/ 0 h 33323"/>
                <a:gd name="connsiteX0" fmla="*/ 3987 w 23718"/>
                <a:gd name="connsiteY0" fmla="*/ 0 h 33323"/>
                <a:gd name="connsiteX1" fmla="*/ 19592 w 23718"/>
                <a:gd name="connsiteY1" fmla="*/ 4181 h 33323"/>
                <a:gd name="connsiteX2" fmla="*/ 23426 w 23718"/>
                <a:gd name="connsiteY2" fmla="*/ 3870 h 33323"/>
                <a:gd name="connsiteX3" fmla="*/ 23281 w 23718"/>
                <a:gd name="connsiteY3" fmla="*/ 20943 h 33323"/>
                <a:gd name="connsiteX4" fmla="*/ 21975 w 23718"/>
                <a:gd name="connsiteY4" fmla="*/ 24989 h 33323"/>
                <a:gd name="connsiteX5" fmla="*/ 14751 w 23718"/>
                <a:gd name="connsiteY5" fmla="*/ 24807 h 33323"/>
                <a:gd name="connsiteX6" fmla="*/ 10732 w 23718"/>
                <a:gd name="connsiteY6" fmla="*/ 28065 h 33323"/>
                <a:gd name="connsiteX7" fmla="*/ 3576 w 23718"/>
                <a:gd name="connsiteY7" fmla="*/ 33323 h 33323"/>
                <a:gd name="connsiteX8" fmla="*/ 1 w 23718"/>
                <a:gd name="connsiteY8" fmla="*/ 16097 h 33323"/>
                <a:gd name="connsiteX9" fmla="*/ 3987 w 23718"/>
                <a:gd name="connsiteY9" fmla="*/ 0 h 33323"/>
                <a:gd name="connsiteX0" fmla="*/ 3987 w 23581"/>
                <a:gd name="connsiteY0" fmla="*/ 0 h 33323"/>
                <a:gd name="connsiteX1" fmla="*/ 19592 w 23581"/>
                <a:gd name="connsiteY1" fmla="*/ 4181 h 33323"/>
                <a:gd name="connsiteX2" fmla="*/ 21440 w 23581"/>
                <a:gd name="connsiteY2" fmla="*/ 3279 h 33323"/>
                <a:gd name="connsiteX3" fmla="*/ 23426 w 23581"/>
                <a:gd name="connsiteY3" fmla="*/ 3870 h 33323"/>
                <a:gd name="connsiteX4" fmla="*/ 23281 w 23581"/>
                <a:gd name="connsiteY4" fmla="*/ 20943 h 33323"/>
                <a:gd name="connsiteX5" fmla="*/ 21975 w 23581"/>
                <a:gd name="connsiteY5" fmla="*/ 24989 h 33323"/>
                <a:gd name="connsiteX6" fmla="*/ 14751 w 23581"/>
                <a:gd name="connsiteY6" fmla="*/ 24807 h 33323"/>
                <a:gd name="connsiteX7" fmla="*/ 10732 w 23581"/>
                <a:gd name="connsiteY7" fmla="*/ 28065 h 33323"/>
                <a:gd name="connsiteX8" fmla="*/ 3576 w 23581"/>
                <a:gd name="connsiteY8" fmla="*/ 33323 h 33323"/>
                <a:gd name="connsiteX9" fmla="*/ 1 w 23581"/>
                <a:gd name="connsiteY9" fmla="*/ 16097 h 33323"/>
                <a:gd name="connsiteX10" fmla="*/ 3987 w 23581"/>
                <a:gd name="connsiteY10" fmla="*/ 0 h 33323"/>
                <a:gd name="connsiteX0" fmla="*/ 3987 w 23581"/>
                <a:gd name="connsiteY0" fmla="*/ 0 h 33323"/>
                <a:gd name="connsiteX1" fmla="*/ 19592 w 23581"/>
                <a:gd name="connsiteY1" fmla="*/ 4181 h 33323"/>
                <a:gd name="connsiteX2" fmla="*/ 21440 w 23581"/>
                <a:gd name="connsiteY2" fmla="*/ 3279 h 33323"/>
                <a:gd name="connsiteX3" fmla="*/ 23426 w 23581"/>
                <a:gd name="connsiteY3" fmla="*/ 3870 h 33323"/>
                <a:gd name="connsiteX4" fmla="*/ 23281 w 23581"/>
                <a:gd name="connsiteY4" fmla="*/ 20943 h 33323"/>
                <a:gd name="connsiteX5" fmla="*/ 21975 w 23581"/>
                <a:gd name="connsiteY5" fmla="*/ 24989 h 33323"/>
                <a:gd name="connsiteX6" fmla="*/ 14751 w 23581"/>
                <a:gd name="connsiteY6" fmla="*/ 24807 h 33323"/>
                <a:gd name="connsiteX7" fmla="*/ 10732 w 23581"/>
                <a:gd name="connsiteY7" fmla="*/ 28065 h 33323"/>
                <a:gd name="connsiteX8" fmla="*/ 3576 w 23581"/>
                <a:gd name="connsiteY8" fmla="*/ 33323 h 33323"/>
                <a:gd name="connsiteX9" fmla="*/ 1 w 23581"/>
                <a:gd name="connsiteY9" fmla="*/ 16097 h 33323"/>
                <a:gd name="connsiteX10" fmla="*/ 3987 w 23581"/>
                <a:gd name="connsiteY10" fmla="*/ 0 h 33323"/>
                <a:gd name="connsiteX0" fmla="*/ 3987 w 23581"/>
                <a:gd name="connsiteY0" fmla="*/ 0 h 33323"/>
                <a:gd name="connsiteX1" fmla="*/ 19592 w 23581"/>
                <a:gd name="connsiteY1" fmla="*/ 4181 h 33323"/>
                <a:gd name="connsiteX2" fmla="*/ 21440 w 23581"/>
                <a:gd name="connsiteY2" fmla="*/ 3279 h 33323"/>
                <a:gd name="connsiteX3" fmla="*/ 23426 w 23581"/>
                <a:gd name="connsiteY3" fmla="*/ 3870 h 33323"/>
                <a:gd name="connsiteX4" fmla="*/ 23281 w 23581"/>
                <a:gd name="connsiteY4" fmla="*/ 20943 h 33323"/>
                <a:gd name="connsiteX5" fmla="*/ 22466 w 23581"/>
                <a:gd name="connsiteY5" fmla="*/ 31613 h 33323"/>
                <a:gd name="connsiteX6" fmla="*/ 14751 w 23581"/>
                <a:gd name="connsiteY6" fmla="*/ 24807 h 33323"/>
                <a:gd name="connsiteX7" fmla="*/ 10732 w 23581"/>
                <a:gd name="connsiteY7" fmla="*/ 28065 h 33323"/>
                <a:gd name="connsiteX8" fmla="*/ 3576 w 23581"/>
                <a:gd name="connsiteY8" fmla="*/ 33323 h 33323"/>
                <a:gd name="connsiteX9" fmla="*/ 1 w 23581"/>
                <a:gd name="connsiteY9" fmla="*/ 16097 h 33323"/>
                <a:gd name="connsiteX10" fmla="*/ 3987 w 23581"/>
                <a:gd name="connsiteY10" fmla="*/ 0 h 33323"/>
                <a:gd name="connsiteX0" fmla="*/ 3987 w 23433"/>
                <a:gd name="connsiteY0" fmla="*/ 0 h 33323"/>
                <a:gd name="connsiteX1" fmla="*/ 19592 w 23433"/>
                <a:gd name="connsiteY1" fmla="*/ 4181 h 33323"/>
                <a:gd name="connsiteX2" fmla="*/ 21440 w 23433"/>
                <a:gd name="connsiteY2" fmla="*/ 3279 h 33323"/>
                <a:gd name="connsiteX3" fmla="*/ 23426 w 23433"/>
                <a:gd name="connsiteY3" fmla="*/ 3870 h 33323"/>
                <a:gd name="connsiteX4" fmla="*/ 22115 w 23433"/>
                <a:gd name="connsiteY4" fmla="*/ 14871 h 33323"/>
                <a:gd name="connsiteX5" fmla="*/ 22466 w 23433"/>
                <a:gd name="connsiteY5" fmla="*/ 31613 h 33323"/>
                <a:gd name="connsiteX6" fmla="*/ 14751 w 23433"/>
                <a:gd name="connsiteY6" fmla="*/ 24807 h 33323"/>
                <a:gd name="connsiteX7" fmla="*/ 10732 w 23433"/>
                <a:gd name="connsiteY7" fmla="*/ 28065 h 33323"/>
                <a:gd name="connsiteX8" fmla="*/ 3576 w 23433"/>
                <a:gd name="connsiteY8" fmla="*/ 33323 h 33323"/>
                <a:gd name="connsiteX9" fmla="*/ 1 w 23433"/>
                <a:gd name="connsiteY9" fmla="*/ 16097 h 33323"/>
                <a:gd name="connsiteX10" fmla="*/ 3987 w 23433"/>
                <a:gd name="connsiteY10" fmla="*/ 0 h 33323"/>
                <a:gd name="connsiteX0" fmla="*/ 3987 w 23843"/>
                <a:gd name="connsiteY0" fmla="*/ 0 h 33395"/>
                <a:gd name="connsiteX1" fmla="*/ 19592 w 23843"/>
                <a:gd name="connsiteY1" fmla="*/ 4181 h 33395"/>
                <a:gd name="connsiteX2" fmla="*/ 21440 w 23843"/>
                <a:gd name="connsiteY2" fmla="*/ 3279 h 33395"/>
                <a:gd name="connsiteX3" fmla="*/ 23426 w 23843"/>
                <a:gd name="connsiteY3" fmla="*/ 3870 h 33395"/>
                <a:gd name="connsiteX4" fmla="*/ 22115 w 23843"/>
                <a:gd name="connsiteY4" fmla="*/ 14871 h 33395"/>
                <a:gd name="connsiteX5" fmla="*/ 23448 w 23843"/>
                <a:gd name="connsiteY5" fmla="*/ 33269 h 33395"/>
                <a:gd name="connsiteX6" fmla="*/ 14751 w 23843"/>
                <a:gd name="connsiteY6" fmla="*/ 24807 h 33395"/>
                <a:gd name="connsiteX7" fmla="*/ 10732 w 23843"/>
                <a:gd name="connsiteY7" fmla="*/ 28065 h 33395"/>
                <a:gd name="connsiteX8" fmla="*/ 3576 w 23843"/>
                <a:gd name="connsiteY8" fmla="*/ 33323 h 33395"/>
                <a:gd name="connsiteX9" fmla="*/ 1 w 23843"/>
                <a:gd name="connsiteY9" fmla="*/ 16097 h 33395"/>
                <a:gd name="connsiteX10" fmla="*/ 3987 w 23843"/>
                <a:gd name="connsiteY10" fmla="*/ 0 h 33395"/>
                <a:gd name="connsiteX0" fmla="*/ 3987 w 23983"/>
                <a:gd name="connsiteY0" fmla="*/ 427 h 33822"/>
                <a:gd name="connsiteX1" fmla="*/ 19592 w 23983"/>
                <a:gd name="connsiteY1" fmla="*/ 4608 h 33822"/>
                <a:gd name="connsiteX2" fmla="*/ 21440 w 23983"/>
                <a:gd name="connsiteY2" fmla="*/ 3706 h 33822"/>
                <a:gd name="connsiteX3" fmla="*/ 23978 w 23983"/>
                <a:gd name="connsiteY3" fmla="*/ 433 h 33822"/>
                <a:gd name="connsiteX4" fmla="*/ 22115 w 23983"/>
                <a:gd name="connsiteY4" fmla="*/ 15298 h 33822"/>
                <a:gd name="connsiteX5" fmla="*/ 23448 w 23983"/>
                <a:gd name="connsiteY5" fmla="*/ 33696 h 33822"/>
                <a:gd name="connsiteX6" fmla="*/ 14751 w 23983"/>
                <a:gd name="connsiteY6" fmla="*/ 25234 h 33822"/>
                <a:gd name="connsiteX7" fmla="*/ 10732 w 23983"/>
                <a:gd name="connsiteY7" fmla="*/ 28492 h 33822"/>
                <a:gd name="connsiteX8" fmla="*/ 3576 w 23983"/>
                <a:gd name="connsiteY8" fmla="*/ 33750 h 33822"/>
                <a:gd name="connsiteX9" fmla="*/ 1 w 23983"/>
                <a:gd name="connsiteY9" fmla="*/ 16524 h 33822"/>
                <a:gd name="connsiteX10" fmla="*/ 3987 w 23983"/>
                <a:gd name="connsiteY10" fmla="*/ 427 h 33822"/>
                <a:gd name="connsiteX0" fmla="*/ 3987 w 23978"/>
                <a:gd name="connsiteY0" fmla="*/ 521 h 33916"/>
                <a:gd name="connsiteX1" fmla="*/ 19592 w 23978"/>
                <a:gd name="connsiteY1" fmla="*/ 4702 h 33916"/>
                <a:gd name="connsiteX2" fmla="*/ 21440 w 23978"/>
                <a:gd name="connsiteY2" fmla="*/ 3800 h 33916"/>
                <a:gd name="connsiteX3" fmla="*/ 23978 w 23978"/>
                <a:gd name="connsiteY3" fmla="*/ 527 h 33916"/>
                <a:gd name="connsiteX4" fmla="*/ 21747 w 23978"/>
                <a:gd name="connsiteY4" fmla="*/ 17048 h 33916"/>
                <a:gd name="connsiteX5" fmla="*/ 23448 w 23978"/>
                <a:gd name="connsiteY5" fmla="*/ 33790 h 33916"/>
                <a:gd name="connsiteX6" fmla="*/ 14751 w 23978"/>
                <a:gd name="connsiteY6" fmla="*/ 25328 h 33916"/>
                <a:gd name="connsiteX7" fmla="*/ 10732 w 23978"/>
                <a:gd name="connsiteY7" fmla="*/ 28586 h 33916"/>
                <a:gd name="connsiteX8" fmla="*/ 3576 w 23978"/>
                <a:gd name="connsiteY8" fmla="*/ 33844 h 33916"/>
                <a:gd name="connsiteX9" fmla="*/ 1 w 23978"/>
                <a:gd name="connsiteY9" fmla="*/ 16618 h 33916"/>
                <a:gd name="connsiteX10" fmla="*/ 3987 w 23978"/>
                <a:gd name="connsiteY10" fmla="*/ 521 h 33916"/>
                <a:gd name="connsiteX0" fmla="*/ 3987 w 23978"/>
                <a:gd name="connsiteY0" fmla="*/ 521 h 33916"/>
                <a:gd name="connsiteX1" fmla="*/ 19592 w 23978"/>
                <a:gd name="connsiteY1" fmla="*/ 4702 h 33916"/>
                <a:gd name="connsiteX2" fmla="*/ 21440 w 23978"/>
                <a:gd name="connsiteY2" fmla="*/ 3800 h 33916"/>
                <a:gd name="connsiteX3" fmla="*/ 23978 w 23978"/>
                <a:gd name="connsiteY3" fmla="*/ 527 h 33916"/>
                <a:gd name="connsiteX4" fmla="*/ 21747 w 23978"/>
                <a:gd name="connsiteY4" fmla="*/ 17048 h 33916"/>
                <a:gd name="connsiteX5" fmla="*/ 23448 w 23978"/>
                <a:gd name="connsiteY5" fmla="*/ 33790 h 33916"/>
                <a:gd name="connsiteX6" fmla="*/ 14751 w 23978"/>
                <a:gd name="connsiteY6" fmla="*/ 25328 h 33916"/>
                <a:gd name="connsiteX7" fmla="*/ 10671 w 23978"/>
                <a:gd name="connsiteY7" fmla="*/ 26378 h 33916"/>
                <a:gd name="connsiteX8" fmla="*/ 3576 w 23978"/>
                <a:gd name="connsiteY8" fmla="*/ 33844 h 33916"/>
                <a:gd name="connsiteX9" fmla="*/ 1 w 23978"/>
                <a:gd name="connsiteY9" fmla="*/ 16618 h 33916"/>
                <a:gd name="connsiteX10" fmla="*/ 3987 w 23978"/>
                <a:gd name="connsiteY10" fmla="*/ 521 h 33916"/>
                <a:gd name="connsiteX0" fmla="*/ 3987 w 23978"/>
                <a:gd name="connsiteY0" fmla="*/ 521 h 33916"/>
                <a:gd name="connsiteX1" fmla="*/ 19592 w 23978"/>
                <a:gd name="connsiteY1" fmla="*/ 5153 h 33916"/>
                <a:gd name="connsiteX2" fmla="*/ 21440 w 23978"/>
                <a:gd name="connsiteY2" fmla="*/ 3800 h 33916"/>
                <a:gd name="connsiteX3" fmla="*/ 23978 w 23978"/>
                <a:gd name="connsiteY3" fmla="*/ 527 h 33916"/>
                <a:gd name="connsiteX4" fmla="*/ 21747 w 23978"/>
                <a:gd name="connsiteY4" fmla="*/ 17048 h 33916"/>
                <a:gd name="connsiteX5" fmla="*/ 23448 w 23978"/>
                <a:gd name="connsiteY5" fmla="*/ 33790 h 33916"/>
                <a:gd name="connsiteX6" fmla="*/ 14751 w 23978"/>
                <a:gd name="connsiteY6" fmla="*/ 25328 h 33916"/>
                <a:gd name="connsiteX7" fmla="*/ 10671 w 23978"/>
                <a:gd name="connsiteY7" fmla="*/ 26378 h 33916"/>
                <a:gd name="connsiteX8" fmla="*/ 3576 w 23978"/>
                <a:gd name="connsiteY8" fmla="*/ 33844 h 33916"/>
                <a:gd name="connsiteX9" fmla="*/ 1 w 23978"/>
                <a:gd name="connsiteY9" fmla="*/ 16618 h 33916"/>
                <a:gd name="connsiteX10" fmla="*/ 3987 w 23978"/>
                <a:gd name="connsiteY10" fmla="*/ 521 h 33916"/>
                <a:gd name="connsiteX0" fmla="*/ 3987 w 23978"/>
                <a:gd name="connsiteY0" fmla="*/ 521 h 33916"/>
                <a:gd name="connsiteX1" fmla="*/ 19592 w 23978"/>
                <a:gd name="connsiteY1" fmla="*/ 5153 h 33916"/>
                <a:gd name="connsiteX2" fmla="*/ 21440 w 23978"/>
                <a:gd name="connsiteY2" fmla="*/ 3800 h 33916"/>
                <a:gd name="connsiteX3" fmla="*/ 23978 w 23978"/>
                <a:gd name="connsiteY3" fmla="*/ 527 h 33916"/>
                <a:gd name="connsiteX4" fmla="*/ 21747 w 23978"/>
                <a:gd name="connsiteY4" fmla="*/ 17048 h 33916"/>
                <a:gd name="connsiteX5" fmla="*/ 23448 w 23978"/>
                <a:gd name="connsiteY5" fmla="*/ 33790 h 33916"/>
                <a:gd name="connsiteX6" fmla="*/ 14751 w 23978"/>
                <a:gd name="connsiteY6" fmla="*/ 25328 h 33916"/>
                <a:gd name="connsiteX7" fmla="*/ 10731 w 23978"/>
                <a:gd name="connsiteY7" fmla="*/ 23670 h 33916"/>
                <a:gd name="connsiteX8" fmla="*/ 3576 w 23978"/>
                <a:gd name="connsiteY8" fmla="*/ 33844 h 33916"/>
                <a:gd name="connsiteX9" fmla="*/ 1 w 23978"/>
                <a:gd name="connsiteY9" fmla="*/ 16618 h 33916"/>
                <a:gd name="connsiteX10" fmla="*/ 3987 w 23978"/>
                <a:gd name="connsiteY10" fmla="*/ 521 h 33916"/>
                <a:gd name="connsiteX0" fmla="*/ 3987 w 23978"/>
                <a:gd name="connsiteY0" fmla="*/ 521 h 33916"/>
                <a:gd name="connsiteX1" fmla="*/ 19592 w 23978"/>
                <a:gd name="connsiteY1" fmla="*/ 5153 h 33916"/>
                <a:gd name="connsiteX2" fmla="*/ 21440 w 23978"/>
                <a:gd name="connsiteY2" fmla="*/ 3800 h 33916"/>
                <a:gd name="connsiteX3" fmla="*/ 23978 w 23978"/>
                <a:gd name="connsiteY3" fmla="*/ 527 h 33916"/>
                <a:gd name="connsiteX4" fmla="*/ 21747 w 23978"/>
                <a:gd name="connsiteY4" fmla="*/ 17048 h 33916"/>
                <a:gd name="connsiteX5" fmla="*/ 23448 w 23978"/>
                <a:gd name="connsiteY5" fmla="*/ 33790 h 33916"/>
                <a:gd name="connsiteX6" fmla="*/ 14751 w 23978"/>
                <a:gd name="connsiteY6" fmla="*/ 25328 h 33916"/>
                <a:gd name="connsiteX7" fmla="*/ 10731 w 23978"/>
                <a:gd name="connsiteY7" fmla="*/ 26378 h 33916"/>
                <a:gd name="connsiteX8" fmla="*/ 3576 w 23978"/>
                <a:gd name="connsiteY8" fmla="*/ 33844 h 33916"/>
                <a:gd name="connsiteX9" fmla="*/ 1 w 23978"/>
                <a:gd name="connsiteY9" fmla="*/ 16618 h 33916"/>
                <a:gd name="connsiteX10" fmla="*/ 3987 w 23978"/>
                <a:gd name="connsiteY10" fmla="*/ 521 h 33916"/>
                <a:gd name="connsiteX0" fmla="*/ 3987 w 23978"/>
                <a:gd name="connsiteY0" fmla="*/ 521 h 33916"/>
                <a:gd name="connsiteX1" fmla="*/ 13531 w 23978"/>
                <a:gd name="connsiteY1" fmla="*/ 6518 h 33916"/>
                <a:gd name="connsiteX2" fmla="*/ 19592 w 23978"/>
                <a:gd name="connsiteY2" fmla="*/ 5153 h 33916"/>
                <a:gd name="connsiteX3" fmla="*/ 21440 w 23978"/>
                <a:gd name="connsiteY3" fmla="*/ 3800 h 33916"/>
                <a:gd name="connsiteX4" fmla="*/ 23978 w 23978"/>
                <a:gd name="connsiteY4" fmla="*/ 527 h 33916"/>
                <a:gd name="connsiteX5" fmla="*/ 21747 w 23978"/>
                <a:gd name="connsiteY5" fmla="*/ 17048 h 33916"/>
                <a:gd name="connsiteX6" fmla="*/ 23448 w 23978"/>
                <a:gd name="connsiteY6" fmla="*/ 33790 h 33916"/>
                <a:gd name="connsiteX7" fmla="*/ 14751 w 23978"/>
                <a:gd name="connsiteY7" fmla="*/ 25328 h 33916"/>
                <a:gd name="connsiteX8" fmla="*/ 10731 w 23978"/>
                <a:gd name="connsiteY8" fmla="*/ 26378 h 33916"/>
                <a:gd name="connsiteX9" fmla="*/ 3576 w 23978"/>
                <a:gd name="connsiteY9" fmla="*/ 33844 h 33916"/>
                <a:gd name="connsiteX10" fmla="*/ 1 w 23978"/>
                <a:gd name="connsiteY10" fmla="*/ 16618 h 33916"/>
                <a:gd name="connsiteX11" fmla="*/ 3987 w 23978"/>
                <a:gd name="connsiteY11" fmla="*/ 521 h 33916"/>
                <a:gd name="connsiteX0" fmla="*/ 3987 w 24099"/>
                <a:gd name="connsiteY0" fmla="*/ 6590 h 39985"/>
                <a:gd name="connsiteX1" fmla="*/ 13531 w 24099"/>
                <a:gd name="connsiteY1" fmla="*/ 12587 h 39985"/>
                <a:gd name="connsiteX2" fmla="*/ 19592 w 24099"/>
                <a:gd name="connsiteY2" fmla="*/ 11222 h 39985"/>
                <a:gd name="connsiteX3" fmla="*/ 21440 w 24099"/>
                <a:gd name="connsiteY3" fmla="*/ 9869 h 39985"/>
                <a:gd name="connsiteX4" fmla="*/ 24099 w 24099"/>
                <a:gd name="connsiteY4" fmla="*/ 276 h 39985"/>
                <a:gd name="connsiteX5" fmla="*/ 21747 w 24099"/>
                <a:gd name="connsiteY5" fmla="*/ 23117 h 39985"/>
                <a:gd name="connsiteX6" fmla="*/ 23448 w 24099"/>
                <a:gd name="connsiteY6" fmla="*/ 39859 h 39985"/>
                <a:gd name="connsiteX7" fmla="*/ 14751 w 24099"/>
                <a:gd name="connsiteY7" fmla="*/ 31397 h 39985"/>
                <a:gd name="connsiteX8" fmla="*/ 10731 w 24099"/>
                <a:gd name="connsiteY8" fmla="*/ 32447 h 39985"/>
                <a:gd name="connsiteX9" fmla="*/ 3576 w 24099"/>
                <a:gd name="connsiteY9" fmla="*/ 39913 h 39985"/>
                <a:gd name="connsiteX10" fmla="*/ 1 w 24099"/>
                <a:gd name="connsiteY10" fmla="*/ 22687 h 39985"/>
                <a:gd name="connsiteX11" fmla="*/ 3987 w 24099"/>
                <a:gd name="connsiteY11" fmla="*/ 6590 h 39985"/>
                <a:gd name="connsiteX0" fmla="*/ 3987 w 24159"/>
                <a:gd name="connsiteY0" fmla="*/ 9251 h 42646"/>
                <a:gd name="connsiteX1" fmla="*/ 13531 w 24159"/>
                <a:gd name="connsiteY1" fmla="*/ 15248 h 42646"/>
                <a:gd name="connsiteX2" fmla="*/ 19592 w 24159"/>
                <a:gd name="connsiteY2" fmla="*/ 13883 h 42646"/>
                <a:gd name="connsiteX3" fmla="*/ 21440 w 24159"/>
                <a:gd name="connsiteY3" fmla="*/ 12530 h 42646"/>
                <a:gd name="connsiteX4" fmla="*/ 24159 w 24159"/>
                <a:gd name="connsiteY4" fmla="*/ 229 h 42646"/>
                <a:gd name="connsiteX5" fmla="*/ 21747 w 24159"/>
                <a:gd name="connsiteY5" fmla="*/ 25778 h 42646"/>
                <a:gd name="connsiteX6" fmla="*/ 23448 w 24159"/>
                <a:gd name="connsiteY6" fmla="*/ 42520 h 42646"/>
                <a:gd name="connsiteX7" fmla="*/ 14751 w 24159"/>
                <a:gd name="connsiteY7" fmla="*/ 34058 h 42646"/>
                <a:gd name="connsiteX8" fmla="*/ 10731 w 24159"/>
                <a:gd name="connsiteY8" fmla="*/ 35108 h 42646"/>
                <a:gd name="connsiteX9" fmla="*/ 3576 w 24159"/>
                <a:gd name="connsiteY9" fmla="*/ 42574 h 42646"/>
                <a:gd name="connsiteX10" fmla="*/ 1 w 24159"/>
                <a:gd name="connsiteY10" fmla="*/ 25348 h 42646"/>
                <a:gd name="connsiteX11" fmla="*/ 3987 w 24159"/>
                <a:gd name="connsiteY11" fmla="*/ 9251 h 42646"/>
                <a:gd name="connsiteX0" fmla="*/ 3987 w 24038"/>
                <a:gd name="connsiteY0" fmla="*/ 3082 h 36477"/>
                <a:gd name="connsiteX1" fmla="*/ 13531 w 24038"/>
                <a:gd name="connsiteY1" fmla="*/ 9079 h 36477"/>
                <a:gd name="connsiteX2" fmla="*/ 19592 w 24038"/>
                <a:gd name="connsiteY2" fmla="*/ 7714 h 36477"/>
                <a:gd name="connsiteX3" fmla="*/ 21440 w 24038"/>
                <a:gd name="connsiteY3" fmla="*/ 6361 h 36477"/>
                <a:gd name="connsiteX4" fmla="*/ 24038 w 24038"/>
                <a:gd name="connsiteY4" fmla="*/ 380 h 36477"/>
                <a:gd name="connsiteX5" fmla="*/ 21747 w 24038"/>
                <a:gd name="connsiteY5" fmla="*/ 19609 h 36477"/>
                <a:gd name="connsiteX6" fmla="*/ 23448 w 24038"/>
                <a:gd name="connsiteY6" fmla="*/ 36351 h 36477"/>
                <a:gd name="connsiteX7" fmla="*/ 14751 w 24038"/>
                <a:gd name="connsiteY7" fmla="*/ 27889 h 36477"/>
                <a:gd name="connsiteX8" fmla="*/ 10731 w 24038"/>
                <a:gd name="connsiteY8" fmla="*/ 28939 h 36477"/>
                <a:gd name="connsiteX9" fmla="*/ 3576 w 24038"/>
                <a:gd name="connsiteY9" fmla="*/ 36405 h 36477"/>
                <a:gd name="connsiteX10" fmla="*/ 1 w 24038"/>
                <a:gd name="connsiteY10" fmla="*/ 19179 h 36477"/>
                <a:gd name="connsiteX11" fmla="*/ 3987 w 24038"/>
                <a:gd name="connsiteY11" fmla="*/ 3082 h 36477"/>
                <a:gd name="connsiteX0" fmla="*/ 3987 w 23917"/>
                <a:gd name="connsiteY0" fmla="*/ 5706 h 39101"/>
                <a:gd name="connsiteX1" fmla="*/ 13531 w 23917"/>
                <a:gd name="connsiteY1" fmla="*/ 11703 h 39101"/>
                <a:gd name="connsiteX2" fmla="*/ 19592 w 23917"/>
                <a:gd name="connsiteY2" fmla="*/ 10338 h 39101"/>
                <a:gd name="connsiteX3" fmla="*/ 21440 w 23917"/>
                <a:gd name="connsiteY3" fmla="*/ 8985 h 39101"/>
                <a:gd name="connsiteX4" fmla="*/ 23917 w 23917"/>
                <a:gd name="connsiteY4" fmla="*/ 296 h 39101"/>
                <a:gd name="connsiteX5" fmla="*/ 21747 w 23917"/>
                <a:gd name="connsiteY5" fmla="*/ 22233 h 39101"/>
                <a:gd name="connsiteX6" fmla="*/ 23448 w 23917"/>
                <a:gd name="connsiteY6" fmla="*/ 38975 h 39101"/>
                <a:gd name="connsiteX7" fmla="*/ 14751 w 23917"/>
                <a:gd name="connsiteY7" fmla="*/ 30513 h 39101"/>
                <a:gd name="connsiteX8" fmla="*/ 10731 w 23917"/>
                <a:gd name="connsiteY8" fmla="*/ 31563 h 39101"/>
                <a:gd name="connsiteX9" fmla="*/ 3576 w 23917"/>
                <a:gd name="connsiteY9" fmla="*/ 39029 h 39101"/>
                <a:gd name="connsiteX10" fmla="*/ 1 w 23917"/>
                <a:gd name="connsiteY10" fmla="*/ 21803 h 39101"/>
                <a:gd name="connsiteX11" fmla="*/ 3987 w 23917"/>
                <a:gd name="connsiteY11" fmla="*/ 5706 h 39101"/>
                <a:gd name="connsiteX0" fmla="*/ 3987 w 23917"/>
                <a:gd name="connsiteY0" fmla="*/ 5706 h 39101"/>
                <a:gd name="connsiteX1" fmla="*/ 13531 w 23917"/>
                <a:gd name="connsiteY1" fmla="*/ 11703 h 39101"/>
                <a:gd name="connsiteX2" fmla="*/ 19592 w 23917"/>
                <a:gd name="connsiteY2" fmla="*/ 10338 h 39101"/>
                <a:gd name="connsiteX3" fmla="*/ 21440 w 23917"/>
                <a:gd name="connsiteY3" fmla="*/ 8985 h 39101"/>
                <a:gd name="connsiteX4" fmla="*/ 23917 w 23917"/>
                <a:gd name="connsiteY4" fmla="*/ 296 h 39101"/>
                <a:gd name="connsiteX5" fmla="*/ 21747 w 23917"/>
                <a:gd name="connsiteY5" fmla="*/ 22233 h 39101"/>
                <a:gd name="connsiteX6" fmla="*/ 23448 w 23917"/>
                <a:gd name="connsiteY6" fmla="*/ 38975 h 39101"/>
                <a:gd name="connsiteX7" fmla="*/ 14751 w 23917"/>
                <a:gd name="connsiteY7" fmla="*/ 30513 h 39101"/>
                <a:gd name="connsiteX8" fmla="*/ 10731 w 23917"/>
                <a:gd name="connsiteY8" fmla="*/ 31563 h 39101"/>
                <a:gd name="connsiteX9" fmla="*/ 3576 w 23917"/>
                <a:gd name="connsiteY9" fmla="*/ 39029 h 39101"/>
                <a:gd name="connsiteX10" fmla="*/ 1 w 23917"/>
                <a:gd name="connsiteY10" fmla="*/ 21803 h 39101"/>
                <a:gd name="connsiteX11" fmla="*/ 3987 w 23917"/>
                <a:gd name="connsiteY11" fmla="*/ 5706 h 39101"/>
                <a:gd name="connsiteX0" fmla="*/ 3987 w 23928"/>
                <a:gd name="connsiteY0" fmla="*/ 5706 h 39101"/>
                <a:gd name="connsiteX1" fmla="*/ 13531 w 23928"/>
                <a:gd name="connsiteY1" fmla="*/ 11703 h 39101"/>
                <a:gd name="connsiteX2" fmla="*/ 19592 w 23928"/>
                <a:gd name="connsiteY2" fmla="*/ 10338 h 39101"/>
                <a:gd name="connsiteX3" fmla="*/ 21440 w 23928"/>
                <a:gd name="connsiteY3" fmla="*/ 8985 h 39101"/>
                <a:gd name="connsiteX4" fmla="*/ 23917 w 23928"/>
                <a:gd name="connsiteY4" fmla="*/ 296 h 39101"/>
                <a:gd name="connsiteX5" fmla="*/ 22351 w 23928"/>
                <a:gd name="connsiteY5" fmla="*/ 22233 h 39101"/>
                <a:gd name="connsiteX6" fmla="*/ 23448 w 23928"/>
                <a:gd name="connsiteY6" fmla="*/ 38975 h 39101"/>
                <a:gd name="connsiteX7" fmla="*/ 14751 w 23928"/>
                <a:gd name="connsiteY7" fmla="*/ 30513 h 39101"/>
                <a:gd name="connsiteX8" fmla="*/ 10731 w 23928"/>
                <a:gd name="connsiteY8" fmla="*/ 31563 h 39101"/>
                <a:gd name="connsiteX9" fmla="*/ 3576 w 23928"/>
                <a:gd name="connsiteY9" fmla="*/ 39029 h 39101"/>
                <a:gd name="connsiteX10" fmla="*/ 1 w 23928"/>
                <a:gd name="connsiteY10" fmla="*/ 21803 h 39101"/>
                <a:gd name="connsiteX11" fmla="*/ 3987 w 23928"/>
                <a:gd name="connsiteY11" fmla="*/ 5706 h 39101"/>
                <a:gd name="connsiteX0" fmla="*/ 3987 w 24413"/>
                <a:gd name="connsiteY0" fmla="*/ 5706 h 39101"/>
                <a:gd name="connsiteX1" fmla="*/ 13531 w 24413"/>
                <a:gd name="connsiteY1" fmla="*/ 11703 h 39101"/>
                <a:gd name="connsiteX2" fmla="*/ 19592 w 24413"/>
                <a:gd name="connsiteY2" fmla="*/ 10338 h 39101"/>
                <a:gd name="connsiteX3" fmla="*/ 21440 w 24413"/>
                <a:gd name="connsiteY3" fmla="*/ 8985 h 39101"/>
                <a:gd name="connsiteX4" fmla="*/ 23917 w 24413"/>
                <a:gd name="connsiteY4" fmla="*/ 296 h 39101"/>
                <a:gd name="connsiteX5" fmla="*/ 22351 w 24413"/>
                <a:gd name="connsiteY5" fmla="*/ 22233 h 39101"/>
                <a:gd name="connsiteX6" fmla="*/ 24052 w 24413"/>
                <a:gd name="connsiteY6" fmla="*/ 38975 h 39101"/>
                <a:gd name="connsiteX7" fmla="*/ 14751 w 24413"/>
                <a:gd name="connsiteY7" fmla="*/ 30513 h 39101"/>
                <a:gd name="connsiteX8" fmla="*/ 10731 w 24413"/>
                <a:gd name="connsiteY8" fmla="*/ 31563 h 39101"/>
                <a:gd name="connsiteX9" fmla="*/ 3576 w 24413"/>
                <a:gd name="connsiteY9" fmla="*/ 39029 h 39101"/>
                <a:gd name="connsiteX10" fmla="*/ 1 w 24413"/>
                <a:gd name="connsiteY10" fmla="*/ 21803 h 39101"/>
                <a:gd name="connsiteX11" fmla="*/ 3987 w 24413"/>
                <a:gd name="connsiteY11" fmla="*/ 5706 h 39101"/>
                <a:gd name="connsiteX0" fmla="*/ 3987 w 24394"/>
                <a:gd name="connsiteY0" fmla="*/ 5815 h 39210"/>
                <a:gd name="connsiteX1" fmla="*/ 13531 w 24394"/>
                <a:gd name="connsiteY1" fmla="*/ 11812 h 39210"/>
                <a:gd name="connsiteX2" fmla="*/ 19592 w 24394"/>
                <a:gd name="connsiteY2" fmla="*/ 10447 h 39210"/>
                <a:gd name="connsiteX3" fmla="*/ 21440 w 24394"/>
                <a:gd name="connsiteY3" fmla="*/ 9094 h 39210"/>
                <a:gd name="connsiteX4" fmla="*/ 23917 w 24394"/>
                <a:gd name="connsiteY4" fmla="*/ 405 h 39210"/>
                <a:gd name="connsiteX5" fmla="*/ 22109 w 24394"/>
                <a:gd name="connsiteY5" fmla="*/ 25050 h 39210"/>
                <a:gd name="connsiteX6" fmla="*/ 24052 w 24394"/>
                <a:gd name="connsiteY6" fmla="*/ 39084 h 39210"/>
                <a:gd name="connsiteX7" fmla="*/ 14751 w 24394"/>
                <a:gd name="connsiteY7" fmla="*/ 30622 h 39210"/>
                <a:gd name="connsiteX8" fmla="*/ 10731 w 24394"/>
                <a:gd name="connsiteY8" fmla="*/ 31672 h 39210"/>
                <a:gd name="connsiteX9" fmla="*/ 3576 w 24394"/>
                <a:gd name="connsiteY9" fmla="*/ 39138 h 39210"/>
                <a:gd name="connsiteX10" fmla="*/ 1 w 24394"/>
                <a:gd name="connsiteY10" fmla="*/ 21912 h 39210"/>
                <a:gd name="connsiteX11" fmla="*/ 3987 w 24394"/>
                <a:gd name="connsiteY11" fmla="*/ 5815 h 39210"/>
                <a:gd name="connsiteX0" fmla="*/ 3987 w 24369"/>
                <a:gd name="connsiteY0" fmla="*/ 5834 h 39229"/>
                <a:gd name="connsiteX1" fmla="*/ 13531 w 24369"/>
                <a:gd name="connsiteY1" fmla="*/ 11831 h 39229"/>
                <a:gd name="connsiteX2" fmla="*/ 19592 w 24369"/>
                <a:gd name="connsiteY2" fmla="*/ 10466 h 39229"/>
                <a:gd name="connsiteX3" fmla="*/ 21440 w 24369"/>
                <a:gd name="connsiteY3" fmla="*/ 9113 h 39229"/>
                <a:gd name="connsiteX4" fmla="*/ 23917 w 24369"/>
                <a:gd name="connsiteY4" fmla="*/ 424 h 39229"/>
                <a:gd name="connsiteX5" fmla="*/ 21746 w 24369"/>
                <a:gd name="connsiteY5" fmla="*/ 25520 h 39229"/>
                <a:gd name="connsiteX6" fmla="*/ 24052 w 24369"/>
                <a:gd name="connsiteY6" fmla="*/ 39103 h 39229"/>
                <a:gd name="connsiteX7" fmla="*/ 14751 w 24369"/>
                <a:gd name="connsiteY7" fmla="*/ 30641 h 39229"/>
                <a:gd name="connsiteX8" fmla="*/ 10731 w 24369"/>
                <a:gd name="connsiteY8" fmla="*/ 31691 h 39229"/>
                <a:gd name="connsiteX9" fmla="*/ 3576 w 24369"/>
                <a:gd name="connsiteY9" fmla="*/ 39157 h 39229"/>
                <a:gd name="connsiteX10" fmla="*/ 1 w 24369"/>
                <a:gd name="connsiteY10" fmla="*/ 21931 h 39229"/>
                <a:gd name="connsiteX11" fmla="*/ 3987 w 24369"/>
                <a:gd name="connsiteY11" fmla="*/ 5834 h 39229"/>
                <a:gd name="connsiteX0" fmla="*/ 3987 w 24390"/>
                <a:gd name="connsiteY0" fmla="*/ 5707 h 39102"/>
                <a:gd name="connsiteX1" fmla="*/ 13531 w 24390"/>
                <a:gd name="connsiteY1" fmla="*/ 11704 h 39102"/>
                <a:gd name="connsiteX2" fmla="*/ 19592 w 24390"/>
                <a:gd name="connsiteY2" fmla="*/ 10339 h 39102"/>
                <a:gd name="connsiteX3" fmla="*/ 21440 w 24390"/>
                <a:gd name="connsiteY3" fmla="*/ 8986 h 39102"/>
                <a:gd name="connsiteX4" fmla="*/ 23917 w 24390"/>
                <a:gd name="connsiteY4" fmla="*/ 297 h 39102"/>
                <a:gd name="connsiteX5" fmla="*/ 22048 w 24390"/>
                <a:gd name="connsiteY5" fmla="*/ 22233 h 39102"/>
                <a:gd name="connsiteX6" fmla="*/ 24052 w 24390"/>
                <a:gd name="connsiteY6" fmla="*/ 38976 h 39102"/>
                <a:gd name="connsiteX7" fmla="*/ 14751 w 24390"/>
                <a:gd name="connsiteY7" fmla="*/ 30514 h 39102"/>
                <a:gd name="connsiteX8" fmla="*/ 10731 w 24390"/>
                <a:gd name="connsiteY8" fmla="*/ 31564 h 39102"/>
                <a:gd name="connsiteX9" fmla="*/ 3576 w 24390"/>
                <a:gd name="connsiteY9" fmla="*/ 39030 h 39102"/>
                <a:gd name="connsiteX10" fmla="*/ 1 w 24390"/>
                <a:gd name="connsiteY10" fmla="*/ 21804 h 39102"/>
                <a:gd name="connsiteX11" fmla="*/ 3987 w 24390"/>
                <a:gd name="connsiteY11" fmla="*/ 5707 h 39102"/>
                <a:gd name="connsiteX0" fmla="*/ 3987 w 24377"/>
                <a:gd name="connsiteY0" fmla="*/ 5853 h 39248"/>
                <a:gd name="connsiteX1" fmla="*/ 13531 w 24377"/>
                <a:gd name="connsiteY1" fmla="*/ 11850 h 39248"/>
                <a:gd name="connsiteX2" fmla="*/ 19592 w 24377"/>
                <a:gd name="connsiteY2" fmla="*/ 10485 h 39248"/>
                <a:gd name="connsiteX3" fmla="*/ 21440 w 24377"/>
                <a:gd name="connsiteY3" fmla="*/ 9132 h 39248"/>
                <a:gd name="connsiteX4" fmla="*/ 23917 w 24377"/>
                <a:gd name="connsiteY4" fmla="*/ 443 h 39248"/>
                <a:gd name="connsiteX5" fmla="*/ 21867 w 24377"/>
                <a:gd name="connsiteY5" fmla="*/ 25990 h 39248"/>
                <a:gd name="connsiteX6" fmla="*/ 24052 w 24377"/>
                <a:gd name="connsiteY6" fmla="*/ 39122 h 39248"/>
                <a:gd name="connsiteX7" fmla="*/ 14751 w 24377"/>
                <a:gd name="connsiteY7" fmla="*/ 30660 h 39248"/>
                <a:gd name="connsiteX8" fmla="*/ 10731 w 24377"/>
                <a:gd name="connsiteY8" fmla="*/ 31710 h 39248"/>
                <a:gd name="connsiteX9" fmla="*/ 3576 w 24377"/>
                <a:gd name="connsiteY9" fmla="*/ 39176 h 39248"/>
                <a:gd name="connsiteX10" fmla="*/ 1 w 24377"/>
                <a:gd name="connsiteY10" fmla="*/ 21950 h 39248"/>
                <a:gd name="connsiteX11" fmla="*/ 3987 w 24377"/>
                <a:gd name="connsiteY11" fmla="*/ 5853 h 39248"/>
                <a:gd name="connsiteX0" fmla="*/ 3988 w 24378"/>
                <a:gd name="connsiteY0" fmla="*/ 5853 h 40079"/>
                <a:gd name="connsiteX1" fmla="*/ 13532 w 24378"/>
                <a:gd name="connsiteY1" fmla="*/ 11850 h 40079"/>
                <a:gd name="connsiteX2" fmla="*/ 19593 w 24378"/>
                <a:gd name="connsiteY2" fmla="*/ 10485 h 40079"/>
                <a:gd name="connsiteX3" fmla="*/ 21441 w 24378"/>
                <a:gd name="connsiteY3" fmla="*/ 9132 h 40079"/>
                <a:gd name="connsiteX4" fmla="*/ 23918 w 24378"/>
                <a:gd name="connsiteY4" fmla="*/ 443 h 40079"/>
                <a:gd name="connsiteX5" fmla="*/ 21868 w 24378"/>
                <a:gd name="connsiteY5" fmla="*/ 25990 h 40079"/>
                <a:gd name="connsiteX6" fmla="*/ 24053 w 24378"/>
                <a:gd name="connsiteY6" fmla="*/ 39122 h 40079"/>
                <a:gd name="connsiteX7" fmla="*/ 14752 w 24378"/>
                <a:gd name="connsiteY7" fmla="*/ 30660 h 40079"/>
                <a:gd name="connsiteX8" fmla="*/ 10732 w 24378"/>
                <a:gd name="connsiteY8" fmla="*/ 31710 h 40079"/>
                <a:gd name="connsiteX9" fmla="*/ 3517 w 24378"/>
                <a:gd name="connsiteY9" fmla="*/ 40079 h 40079"/>
                <a:gd name="connsiteX10" fmla="*/ 2 w 24378"/>
                <a:gd name="connsiteY10" fmla="*/ 21950 h 40079"/>
                <a:gd name="connsiteX11" fmla="*/ 3988 w 24378"/>
                <a:gd name="connsiteY11" fmla="*/ 5853 h 40079"/>
                <a:gd name="connsiteX0" fmla="*/ 3987 w 24377"/>
                <a:gd name="connsiteY0" fmla="*/ 5853 h 39248"/>
                <a:gd name="connsiteX1" fmla="*/ 13531 w 24377"/>
                <a:gd name="connsiteY1" fmla="*/ 11850 h 39248"/>
                <a:gd name="connsiteX2" fmla="*/ 19592 w 24377"/>
                <a:gd name="connsiteY2" fmla="*/ 10485 h 39248"/>
                <a:gd name="connsiteX3" fmla="*/ 21440 w 24377"/>
                <a:gd name="connsiteY3" fmla="*/ 9132 h 39248"/>
                <a:gd name="connsiteX4" fmla="*/ 23917 w 24377"/>
                <a:gd name="connsiteY4" fmla="*/ 443 h 39248"/>
                <a:gd name="connsiteX5" fmla="*/ 21867 w 24377"/>
                <a:gd name="connsiteY5" fmla="*/ 25990 h 39248"/>
                <a:gd name="connsiteX6" fmla="*/ 24052 w 24377"/>
                <a:gd name="connsiteY6" fmla="*/ 39122 h 39248"/>
                <a:gd name="connsiteX7" fmla="*/ 14751 w 24377"/>
                <a:gd name="connsiteY7" fmla="*/ 30660 h 39248"/>
                <a:gd name="connsiteX8" fmla="*/ 10731 w 24377"/>
                <a:gd name="connsiteY8" fmla="*/ 31710 h 39248"/>
                <a:gd name="connsiteX9" fmla="*/ 4120 w 24377"/>
                <a:gd name="connsiteY9" fmla="*/ 36919 h 39248"/>
                <a:gd name="connsiteX10" fmla="*/ 1 w 24377"/>
                <a:gd name="connsiteY10" fmla="*/ 21950 h 39248"/>
                <a:gd name="connsiteX11" fmla="*/ 3987 w 24377"/>
                <a:gd name="connsiteY11" fmla="*/ 5853 h 39248"/>
                <a:gd name="connsiteX0" fmla="*/ 3988 w 24378"/>
                <a:gd name="connsiteY0" fmla="*/ 5853 h 39248"/>
                <a:gd name="connsiteX1" fmla="*/ 13532 w 24378"/>
                <a:gd name="connsiteY1" fmla="*/ 11850 h 39248"/>
                <a:gd name="connsiteX2" fmla="*/ 19593 w 24378"/>
                <a:gd name="connsiteY2" fmla="*/ 10485 h 39248"/>
                <a:gd name="connsiteX3" fmla="*/ 21441 w 24378"/>
                <a:gd name="connsiteY3" fmla="*/ 9132 h 39248"/>
                <a:gd name="connsiteX4" fmla="*/ 23918 w 24378"/>
                <a:gd name="connsiteY4" fmla="*/ 443 h 39248"/>
                <a:gd name="connsiteX5" fmla="*/ 21868 w 24378"/>
                <a:gd name="connsiteY5" fmla="*/ 25990 h 39248"/>
                <a:gd name="connsiteX6" fmla="*/ 24053 w 24378"/>
                <a:gd name="connsiteY6" fmla="*/ 39122 h 39248"/>
                <a:gd name="connsiteX7" fmla="*/ 14752 w 24378"/>
                <a:gd name="connsiteY7" fmla="*/ 30660 h 39248"/>
                <a:gd name="connsiteX8" fmla="*/ 10732 w 24378"/>
                <a:gd name="connsiteY8" fmla="*/ 31710 h 39248"/>
                <a:gd name="connsiteX9" fmla="*/ 4484 w 24378"/>
                <a:gd name="connsiteY9" fmla="*/ 34662 h 39248"/>
                <a:gd name="connsiteX10" fmla="*/ 2 w 24378"/>
                <a:gd name="connsiteY10" fmla="*/ 21950 h 39248"/>
                <a:gd name="connsiteX11" fmla="*/ 3988 w 24378"/>
                <a:gd name="connsiteY11" fmla="*/ 5853 h 39248"/>
                <a:gd name="connsiteX0" fmla="*/ 3988 w 24378"/>
                <a:gd name="connsiteY0" fmla="*/ 5707 h 39102"/>
                <a:gd name="connsiteX1" fmla="*/ 13532 w 24378"/>
                <a:gd name="connsiteY1" fmla="*/ 11704 h 39102"/>
                <a:gd name="connsiteX2" fmla="*/ 19593 w 24378"/>
                <a:gd name="connsiteY2" fmla="*/ 10339 h 39102"/>
                <a:gd name="connsiteX3" fmla="*/ 21441 w 24378"/>
                <a:gd name="connsiteY3" fmla="*/ 8986 h 39102"/>
                <a:gd name="connsiteX4" fmla="*/ 23918 w 24378"/>
                <a:gd name="connsiteY4" fmla="*/ 297 h 39102"/>
                <a:gd name="connsiteX5" fmla="*/ 21868 w 24378"/>
                <a:gd name="connsiteY5" fmla="*/ 22233 h 39102"/>
                <a:gd name="connsiteX6" fmla="*/ 24053 w 24378"/>
                <a:gd name="connsiteY6" fmla="*/ 38976 h 39102"/>
                <a:gd name="connsiteX7" fmla="*/ 14752 w 24378"/>
                <a:gd name="connsiteY7" fmla="*/ 30514 h 39102"/>
                <a:gd name="connsiteX8" fmla="*/ 10732 w 24378"/>
                <a:gd name="connsiteY8" fmla="*/ 31564 h 39102"/>
                <a:gd name="connsiteX9" fmla="*/ 4484 w 24378"/>
                <a:gd name="connsiteY9" fmla="*/ 34516 h 39102"/>
                <a:gd name="connsiteX10" fmla="*/ 2 w 24378"/>
                <a:gd name="connsiteY10" fmla="*/ 21804 h 39102"/>
                <a:gd name="connsiteX11" fmla="*/ 3988 w 24378"/>
                <a:gd name="connsiteY11" fmla="*/ 5707 h 39102"/>
                <a:gd name="connsiteX0" fmla="*/ 3988 w 24378"/>
                <a:gd name="connsiteY0" fmla="*/ 5591 h 38986"/>
                <a:gd name="connsiteX1" fmla="*/ 13532 w 24378"/>
                <a:gd name="connsiteY1" fmla="*/ 11588 h 38986"/>
                <a:gd name="connsiteX2" fmla="*/ 19593 w 24378"/>
                <a:gd name="connsiteY2" fmla="*/ 10223 h 38986"/>
                <a:gd name="connsiteX3" fmla="*/ 21683 w 24378"/>
                <a:gd name="connsiteY3" fmla="*/ 11127 h 38986"/>
                <a:gd name="connsiteX4" fmla="*/ 23918 w 24378"/>
                <a:gd name="connsiteY4" fmla="*/ 181 h 38986"/>
                <a:gd name="connsiteX5" fmla="*/ 21868 w 24378"/>
                <a:gd name="connsiteY5" fmla="*/ 22117 h 38986"/>
                <a:gd name="connsiteX6" fmla="*/ 24053 w 24378"/>
                <a:gd name="connsiteY6" fmla="*/ 38860 h 38986"/>
                <a:gd name="connsiteX7" fmla="*/ 14752 w 24378"/>
                <a:gd name="connsiteY7" fmla="*/ 30398 h 38986"/>
                <a:gd name="connsiteX8" fmla="*/ 10732 w 24378"/>
                <a:gd name="connsiteY8" fmla="*/ 31448 h 38986"/>
                <a:gd name="connsiteX9" fmla="*/ 4484 w 24378"/>
                <a:gd name="connsiteY9" fmla="*/ 34400 h 38986"/>
                <a:gd name="connsiteX10" fmla="*/ 2 w 24378"/>
                <a:gd name="connsiteY10" fmla="*/ 21688 h 38986"/>
                <a:gd name="connsiteX11" fmla="*/ 3988 w 24378"/>
                <a:gd name="connsiteY11" fmla="*/ 5591 h 38986"/>
                <a:gd name="connsiteX0" fmla="*/ 3988 w 24374"/>
                <a:gd name="connsiteY0" fmla="*/ 5722 h 39117"/>
                <a:gd name="connsiteX1" fmla="*/ 13532 w 24374"/>
                <a:gd name="connsiteY1" fmla="*/ 11719 h 39117"/>
                <a:gd name="connsiteX2" fmla="*/ 19593 w 24374"/>
                <a:gd name="connsiteY2" fmla="*/ 10354 h 39117"/>
                <a:gd name="connsiteX3" fmla="*/ 21683 w 24374"/>
                <a:gd name="connsiteY3" fmla="*/ 11258 h 39117"/>
                <a:gd name="connsiteX4" fmla="*/ 23918 w 24374"/>
                <a:gd name="connsiteY4" fmla="*/ 312 h 39117"/>
                <a:gd name="connsiteX5" fmla="*/ 21808 w 24374"/>
                <a:gd name="connsiteY5" fmla="*/ 26311 h 39117"/>
                <a:gd name="connsiteX6" fmla="*/ 24053 w 24374"/>
                <a:gd name="connsiteY6" fmla="*/ 38991 h 39117"/>
                <a:gd name="connsiteX7" fmla="*/ 14752 w 24374"/>
                <a:gd name="connsiteY7" fmla="*/ 30529 h 39117"/>
                <a:gd name="connsiteX8" fmla="*/ 10732 w 24374"/>
                <a:gd name="connsiteY8" fmla="*/ 31579 h 39117"/>
                <a:gd name="connsiteX9" fmla="*/ 4484 w 24374"/>
                <a:gd name="connsiteY9" fmla="*/ 34531 h 39117"/>
                <a:gd name="connsiteX10" fmla="*/ 2 w 24374"/>
                <a:gd name="connsiteY10" fmla="*/ 21819 h 39117"/>
                <a:gd name="connsiteX11" fmla="*/ 3988 w 24374"/>
                <a:gd name="connsiteY11" fmla="*/ 5722 h 39117"/>
                <a:gd name="connsiteX0" fmla="*/ 3988 w 24374"/>
                <a:gd name="connsiteY0" fmla="*/ 5910 h 39305"/>
                <a:gd name="connsiteX1" fmla="*/ 13532 w 24374"/>
                <a:gd name="connsiteY1" fmla="*/ 11907 h 39305"/>
                <a:gd name="connsiteX2" fmla="*/ 19593 w 24374"/>
                <a:gd name="connsiteY2" fmla="*/ 10542 h 39305"/>
                <a:gd name="connsiteX3" fmla="*/ 21502 w 24374"/>
                <a:gd name="connsiteY3" fmla="*/ 8738 h 39305"/>
                <a:gd name="connsiteX4" fmla="*/ 23918 w 24374"/>
                <a:gd name="connsiteY4" fmla="*/ 500 h 39305"/>
                <a:gd name="connsiteX5" fmla="*/ 21808 w 24374"/>
                <a:gd name="connsiteY5" fmla="*/ 26499 h 39305"/>
                <a:gd name="connsiteX6" fmla="*/ 24053 w 24374"/>
                <a:gd name="connsiteY6" fmla="*/ 39179 h 39305"/>
                <a:gd name="connsiteX7" fmla="*/ 14752 w 24374"/>
                <a:gd name="connsiteY7" fmla="*/ 30717 h 39305"/>
                <a:gd name="connsiteX8" fmla="*/ 10732 w 24374"/>
                <a:gd name="connsiteY8" fmla="*/ 31767 h 39305"/>
                <a:gd name="connsiteX9" fmla="*/ 4484 w 24374"/>
                <a:gd name="connsiteY9" fmla="*/ 34719 h 39305"/>
                <a:gd name="connsiteX10" fmla="*/ 2 w 24374"/>
                <a:gd name="connsiteY10" fmla="*/ 22007 h 39305"/>
                <a:gd name="connsiteX11" fmla="*/ 3988 w 24374"/>
                <a:gd name="connsiteY11" fmla="*/ 5910 h 39305"/>
                <a:gd name="connsiteX0" fmla="*/ 3988 w 24414"/>
                <a:gd name="connsiteY0" fmla="*/ 5773 h 39168"/>
                <a:gd name="connsiteX1" fmla="*/ 13532 w 24414"/>
                <a:gd name="connsiteY1" fmla="*/ 11770 h 39168"/>
                <a:gd name="connsiteX2" fmla="*/ 19593 w 24414"/>
                <a:gd name="connsiteY2" fmla="*/ 10405 h 39168"/>
                <a:gd name="connsiteX3" fmla="*/ 21502 w 24414"/>
                <a:gd name="connsiteY3" fmla="*/ 8601 h 39168"/>
                <a:gd name="connsiteX4" fmla="*/ 23918 w 24414"/>
                <a:gd name="connsiteY4" fmla="*/ 363 h 39168"/>
                <a:gd name="connsiteX5" fmla="*/ 22352 w 24414"/>
                <a:gd name="connsiteY5" fmla="*/ 23202 h 39168"/>
                <a:gd name="connsiteX6" fmla="*/ 24053 w 24414"/>
                <a:gd name="connsiteY6" fmla="*/ 39042 h 39168"/>
                <a:gd name="connsiteX7" fmla="*/ 14752 w 24414"/>
                <a:gd name="connsiteY7" fmla="*/ 30580 h 39168"/>
                <a:gd name="connsiteX8" fmla="*/ 10732 w 24414"/>
                <a:gd name="connsiteY8" fmla="*/ 31630 h 39168"/>
                <a:gd name="connsiteX9" fmla="*/ 4484 w 24414"/>
                <a:gd name="connsiteY9" fmla="*/ 34582 h 39168"/>
                <a:gd name="connsiteX10" fmla="*/ 2 w 24414"/>
                <a:gd name="connsiteY10" fmla="*/ 21870 h 39168"/>
                <a:gd name="connsiteX11" fmla="*/ 3988 w 24414"/>
                <a:gd name="connsiteY11" fmla="*/ 5773 h 3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414" h="39168">
                  <a:moveTo>
                    <a:pt x="3988" y="5773"/>
                  </a:moveTo>
                  <a:cubicBezTo>
                    <a:pt x="6334" y="3714"/>
                    <a:pt x="10931" y="10998"/>
                    <a:pt x="13532" y="11770"/>
                  </a:cubicBezTo>
                  <a:cubicBezTo>
                    <a:pt x="16133" y="12542"/>
                    <a:pt x="18366" y="10482"/>
                    <a:pt x="19593" y="10405"/>
                  </a:cubicBezTo>
                  <a:cubicBezTo>
                    <a:pt x="22481" y="10492"/>
                    <a:pt x="22090" y="4789"/>
                    <a:pt x="21502" y="8601"/>
                  </a:cubicBezTo>
                  <a:cubicBezTo>
                    <a:pt x="22141" y="8549"/>
                    <a:pt x="23776" y="-2070"/>
                    <a:pt x="23918" y="363"/>
                  </a:cubicBezTo>
                  <a:cubicBezTo>
                    <a:pt x="24060" y="2796"/>
                    <a:pt x="22604" y="19406"/>
                    <a:pt x="22352" y="23202"/>
                  </a:cubicBezTo>
                  <a:cubicBezTo>
                    <a:pt x="22100" y="26998"/>
                    <a:pt x="25505" y="37662"/>
                    <a:pt x="24053" y="39042"/>
                  </a:cubicBezTo>
                  <a:cubicBezTo>
                    <a:pt x="22601" y="40422"/>
                    <a:pt x="16626" y="30067"/>
                    <a:pt x="14752" y="30580"/>
                  </a:cubicBezTo>
                  <a:cubicBezTo>
                    <a:pt x="12878" y="31093"/>
                    <a:pt x="12564" y="30947"/>
                    <a:pt x="10732" y="31630"/>
                  </a:cubicBezTo>
                  <a:lnTo>
                    <a:pt x="4484" y="34582"/>
                  </a:lnTo>
                  <a:cubicBezTo>
                    <a:pt x="2565" y="34582"/>
                    <a:pt x="85" y="26671"/>
                    <a:pt x="2" y="21870"/>
                  </a:cubicBezTo>
                  <a:cubicBezTo>
                    <a:pt x="-81" y="17069"/>
                    <a:pt x="2069" y="5773"/>
                    <a:pt x="3988" y="5773"/>
                  </a:cubicBezTo>
                  <a:close/>
                </a:path>
              </a:pathLst>
            </a:custGeom>
            <a:noFill/>
            <a:ln w="28575" cap="flat">
              <a:solidFill>
                <a:srgbClr val="FFBF00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42771" y="998149"/>
              <a:ext cx="1123476" cy="1267706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89" y="111144"/>
            <a:ext cx="5586274" cy="6193612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866180" y="2047168"/>
            <a:ext cx="5858996" cy="3558320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homework and present it in the next class:</a:t>
            </a:r>
          </a:p>
          <a:p>
            <a:pPr marL="514350" lvl="0" indent="-514350">
              <a:lnSpc>
                <a:spcPct val="120000"/>
              </a:lnSpc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Draw a picture of a farm animal.</a:t>
            </a:r>
          </a:p>
          <a:p>
            <a:pPr marL="514350" marR="0" lvl="0" indent="-5143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Write three sentences about it.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8F62D77-74D9-4374-A02A-298C64A2603F}"/>
              </a:ext>
            </a:extLst>
          </p:cNvPr>
          <p:cNvSpPr/>
          <p:nvPr/>
        </p:nvSpPr>
        <p:spPr>
          <a:xfrm>
            <a:off x="1436479" y="2327273"/>
            <a:ext cx="3671198" cy="558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Let’s make a poster!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0985117" y="6117813"/>
            <a:ext cx="1059864" cy="316569"/>
            <a:chOff x="12533126" y="7275289"/>
            <a:chExt cx="1177872" cy="35181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28/30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647167" y="-6722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直角三角形 22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71537" y="54833"/>
            <a:ext cx="416095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Understand what the homework is.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1. Explain the writing task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check their </a:t>
            </a: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 </a:t>
            </a:r>
            <a:r>
              <a:rPr lang="en-US" altLang="zh-CN" sz="1100" b="1" dirty="0">
                <a:latin typeface="Century Gothic" panose="020B0502020202020204" pitchFamily="34" charset="0"/>
              </a:rPr>
              <a:t>understanding.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2. Tell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that they should finish their writing before next class. </a:t>
            </a: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    Make sure they know they can send their homework to </a:t>
            </a: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    the platform. They will present their work next class.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3. Remind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watch the post-class video and finish the </a:t>
            </a:r>
          </a:p>
          <a:p>
            <a:pPr lvl="0"/>
            <a:r>
              <a:rPr lang="en-US" altLang="zh-CN" sz="1100" b="1" dirty="0">
                <a:latin typeface="Century Gothic" panose="020B0502020202020204" pitchFamily="34" charset="0"/>
              </a:rPr>
              <a:t>    writing task.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880" y="2964883"/>
            <a:ext cx="1758289" cy="17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1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1" grpId="0"/>
      <p:bldP spid="3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711" y="1017994"/>
            <a:ext cx="4054204" cy="30794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0" y="1020012"/>
            <a:ext cx="4219544" cy="28549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736" y="3409779"/>
            <a:ext cx="4365889" cy="31819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2867" y="1254245"/>
            <a:ext cx="3441569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duckling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donkey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turkey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swimming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running/raining</a:t>
            </a:r>
            <a:endParaRPr lang="zh-CN" altLang="en-US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8146" y="4115329"/>
            <a:ext cx="4184176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farm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/chick/hatch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la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mp/duckling/fan</a:t>
            </a:r>
            <a:endParaRPr lang="zh-CN" altLang="en-US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11" name="矩形 10"/>
          <p:cNvSpPr/>
          <p:nvPr/>
        </p:nvSpPr>
        <p:spPr>
          <a:xfrm>
            <a:off x="3715642" y="518791"/>
            <a:ext cx="512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648" hangingPunct="0"/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Let’s</a:t>
            </a:r>
            <a:r>
              <a:rPr lang="en-US" altLang="zh-CN" sz="3239" b="1" kern="0" dirty="0">
                <a:solidFill>
                  <a:srgbClr val="FFC004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 </a:t>
            </a:r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review!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705181" y="2036861"/>
            <a:ext cx="3943550" cy="110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</a:t>
            </a:r>
            <a:r>
              <a:rPr lang="en-US" altLang="zh-CN" sz="2879" b="1" kern="0" dirty="0" smtClean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Structure: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 had _____.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747612" y="597531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29/30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026136"/>
            <a:ext cx="996019" cy="294424"/>
            <a:chOff x="10856740" y="6277239"/>
            <a:chExt cx="996019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407021" y="6983"/>
            <a:ext cx="3817695" cy="103340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595392" y="21007"/>
            <a:ext cx="3084696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LO: Review today’s lesson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1. Guide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review the phonics.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2. Guide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review the words.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3. Guide Ss to review the sentence </a:t>
            </a: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   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structure.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851" y="4034602"/>
            <a:ext cx="2843924" cy="22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345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341" y="909676"/>
            <a:ext cx="7629753" cy="592147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48079" y="2029755"/>
            <a:ext cx="697312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Identify and segment syllables in multi-syllable words.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Learn the key words </a:t>
            </a:r>
            <a:r>
              <a:rPr lang="en-US" altLang="zh-CN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farm, chick, hatch, lamp, </a:t>
            </a:r>
            <a:r>
              <a:rPr lang="en-US" altLang="zh-CN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fan</a:t>
            </a:r>
            <a:r>
              <a:rPr lang="en-US" altLang="zh-CN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en-US" altLang="zh-CN" sz="24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duckling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and make sentences with them.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The Odd Egg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and identify key details with prompts and support.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Practice using the sentence structure  </a:t>
            </a:r>
            <a:r>
              <a:rPr lang="en-US" altLang="zh-CN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_____ had ________. </a:t>
            </a:r>
            <a:endParaRPr lang="zh-CN" altLang="en-US" sz="2400" b="1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021112" y="933593"/>
            <a:ext cx="4909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</a:rPr>
              <a:t>We are going to </a:t>
            </a:r>
            <a:r>
              <a:rPr lang="en-US" altLang="zh-CN" sz="3600" b="1" dirty="0" smtClean="0">
                <a:solidFill>
                  <a:srgbClr val="FFC004"/>
                </a:solidFill>
                <a:latin typeface="Century Gothic" panose="020B0502020202020204" pitchFamily="34" charset="0"/>
              </a:rPr>
              <a:t>. . .</a:t>
            </a:r>
            <a:endParaRPr lang="en-US" altLang="zh-CN" sz="3600" b="1" dirty="0">
              <a:solidFill>
                <a:srgbClr val="FFC004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647167" y="11272"/>
            <a:ext cx="4553981" cy="84125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58474" y="126687"/>
            <a:ext cx="3839216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LO: Get to know and understand what will be learned   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in this lesson.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through the learning goals with Ss.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39484" y="6262194"/>
            <a:ext cx="11527534" cy="312687"/>
            <a:chOff x="188684" y="6378306"/>
            <a:chExt cx="11527534" cy="312687"/>
          </a:xfrm>
        </p:grpSpPr>
        <p:grpSp>
          <p:nvGrpSpPr>
            <p:cNvPr id="44" name="组合 43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1:00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3/30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491" y="3572139"/>
            <a:ext cx="4325870" cy="279925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764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4793">
            <a:off x="6783452" y="2802608"/>
            <a:ext cx="3529111" cy="32088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44" y="2913982"/>
            <a:ext cx="3078685" cy="288014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647167" y="-11544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直角三角形 9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71537" y="35788"/>
            <a:ext cx="3839216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LO: End the lesson and encourage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perform better  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     in 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the next class.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1. Give brief comments on Ss. 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2. Say goodbye to S</a:t>
            </a:r>
            <a:r>
              <a:rPr lang="en-US" altLang="zh-CN" sz="1100" b="1" dirty="0" smtClean="0">
                <a:latin typeface="Century Gothic" charset="0"/>
                <a:ea typeface="Century Gothic" charset="0"/>
                <a:cs typeface="Century Gothic" charset="0"/>
              </a:rPr>
              <a:t>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0"/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3. Ask </a:t>
            </a:r>
            <a:r>
              <a:rPr lang="en-US" altLang="zh-CN" sz="1100" b="1" dirty="0" err="1">
                <a:latin typeface="Century Gothic" charset="0"/>
                <a:ea typeface="Century Gothic" charset="0"/>
                <a:cs typeface="Century Gothic" charset="0"/>
              </a:rPr>
              <a:t>Ss</a:t>
            </a:r>
            <a:r>
              <a:rPr lang="en-US" altLang="zh-CN" sz="1100" b="1" dirty="0">
                <a:latin typeface="Century Gothic" charset="0"/>
                <a:ea typeface="Century Gothic" charset="0"/>
                <a:cs typeface="Century Gothic" charset="0"/>
              </a:rPr>
              <a:t> to preview the next lesson.</a:t>
            </a:r>
            <a:endParaRPr lang="zh-CN" altLang="zh-CN" sz="1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747612" y="5975313"/>
            <a:ext cx="1059864" cy="316569"/>
            <a:chOff x="12533126" y="7275289"/>
            <a:chExt cx="1177872" cy="35181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30</a:t>
              </a:r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/30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06202" y="6026136"/>
            <a:ext cx="996019" cy="294424"/>
            <a:chOff x="10856740" y="6277239"/>
            <a:chExt cx="996019" cy="2944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8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3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9833" y="4097522"/>
            <a:ext cx="1617185" cy="25939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34" y="3234557"/>
            <a:ext cx="2484853" cy="36819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3462" y="68934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Warm-up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224026" y="934331"/>
            <a:ext cx="2412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</a:rPr>
              <a:t>Let’s play!</a:t>
            </a:r>
          </a:p>
        </p:txBody>
      </p:sp>
      <p:grpSp>
        <p:nvGrpSpPr>
          <p:cNvPr id="11" name="组 10"/>
          <p:cNvGrpSpPr/>
          <p:nvPr/>
        </p:nvGrpSpPr>
        <p:grpSpPr>
          <a:xfrm>
            <a:off x="2233606" y="3130674"/>
            <a:ext cx="5535697" cy="749326"/>
            <a:chOff x="2934205" y="1790928"/>
            <a:chExt cx="5338268" cy="749326"/>
          </a:xfrm>
        </p:grpSpPr>
        <p:sp>
          <p:nvSpPr>
            <p:cNvPr id="3" name="圆角矩形标注 2"/>
            <p:cNvSpPr/>
            <p:nvPr/>
          </p:nvSpPr>
          <p:spPr>
            <a:xfrm>
              <a:off x="2934205" y="1790928"/>
              <a:ext cx="5338268" cy="749326"/>
            </a:xfrm>
            <a:prstGeom prst="wedgeRoundRectCallout">
              <a:avLst>
                <a:gd name="adj1" fmla="val -46650"/>
                <a:gd name="adj2" fmla="val 74750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989813" y="1908706"/>
              <a:ext cx="5282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What can you see on the farm?</a:t>
              </a:r>
            </a:p>
          </p:txBody>
        </p:sp>
      </p:grpSp>
      <p:sp>
        <p:nvSpPr>
          <p:cNvPr id="36" name="矩形 35"/>
          <p:cNvSpPr/>
          <p:nvPr/>
        </p:nvSpPr>
        <p:spPr>
          <a:xfrm>
            <a:off x="7647167" y="9488"/>
            <a:ext cx="4553981" cy="121058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直角三角形 36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645408" y="-42048"/>
            <a:ext cx="4264745" cy="1287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LO: Increase Ss’ attention in listening and speaking; talk  </a:t>
            </a:r>
          </a:p>
          <a:p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about what a farm has.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Ask Ss the given 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questions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 look at the 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picture;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ncourage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Ss to use the sentence 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structure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answer 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it.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object they answer and the object will fly into </a:t>
            </a: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basket. </a:t>
            </a:r>
            <a:endParaRPr lang="en-US" altLang="zh-CN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think about what else a farm has. 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39484" y="6262194"/>
            <a:ext cx="11527534" cy="312687"/>
            <a:chOff x="188684" y="6378306"/>
            <a:chExt cx="11527534" cy="312687"/>
          </a:xfrm>
        </p:grpSpPr>
        <p:grpSp>
          <p:nvGrpSpPr>
            <p:cNvPr id="44" name="组合 43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 smtClean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4/30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312" y="1289638"/>
            <a:ext cx="1976825" cy="14948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702" y="1385331"/>
            <a:ext cx="1834259" cy="1172447"/>
          </a:xfrm>
          <a:prstGeom prst="rect">
            <a:avLst/>
          </a:prstGeom>
        </p:spPr>
      </p:pic>
      <p:grpSp>
        <p:nvGrpSpPr>
          <p:cNvPr id="30" name="组 10"/>
          <p:cNvGrpSpPr/>
          <p:nvPr/>
        </p:nvGrpSpPr>
        <p:grpSpPr>
          <a:xfrm>
            <a:off x="2189103" y="3158762"/>
            <a:ext cx="6387939" cy="749326"/>
            <a:chOff x="2934204" y="1790928"/>
            <a:chExt cx="5338267" cy="749326"/>
          </a:xfrm>
        </p:grpSpPr>
        <p:sp>
          <p:nvSpPr>
            <p:cNvPr id="31" name="圆角矩形标注 30"/>
            <p:cNvSpPr/>
            <p:nvPr/>
          </p:nvSpPr>
          <p:spPr>
            <a:xfrm>
              <a:off x="2934204" y="1790928"/>
              <a:ext cx="5338267" cy="749326"/>
            </a:xfrm>
            <a:prstGeom prst="wedgeRoundRectCallout">
              <a:avLst>
                <a:gd name="adj1" fmla="val -53638"/>
                <a:gd name="adj2" fmla="val 53198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960006" y="1908706"/>
              <a:ext cx="5282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What else can you see on </a:t>
              </a:r>
              <a:r>
                <a:rPr kumimoji="1" lang="en-US" altLang="zh-CN" sz="2800" b="1" dirty="0" smtClean="0">
                  <a:latin typeface="Century Gothic" charset="0"/>
                  <a:ea typeface="Century Gothic" charset="0"/>
                  <a:cs typeface="Century Gothic" charset="0"/>
                </a:rPr>
                <a:t>the </a:t>
              </a:r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farm?</a:t>
              </a: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8645145" y="3165907"/>
            <a:ext cx="3391136" cy="749326"/>
            <a:chOff x="4881337" y="1790928"/>
            <a:chExt cx="3391136" cy="749326"/>
          </a:xfrm>
          <a:solidFill>
            <a:srgbClr val="FFA903"/>
          </a:solidFill>
        </p:grpSpPr>
        <p:sp>
          <p:nvSpPr>
            <p:cNvPr id="25" name="圆角矩形标注 24"/>
            <p:cNvSpPr/>
            <p:nvPr/>
          </p:nvSpPr>
          <p:spPr>
            <a:xfrm>
              <a:off x="4881337" y="1790928"/>
              <a:ext cx="3391136" cy="749326"/>
            </a:xfrm>
            <a:prstGeom prst="wedgeRoundRectCallout">
              <a:avLst>
                <a:gd name="adj1" fmla="val 26894"/>
                <a:gd name="adj2" fmla="val 74893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73841" y="1860218"/>
              <a:ext cx="305197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I</a:t>
              </a:r>
              <a:r>
                <a:rPr kumimoji="1" lang="zh-CN" altLang="en-US" sz="2800" b="1" dirty="0"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can</a:t>
              </a:r>
              <a:r>
                <a:rPr kumimoji="1" lang="zh-CN" altLang="en-US" sz="2800" b="1" dirty="0"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see ______. 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44" y="4316482"/>
            <a:ext cx="2257926" cy="2257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773" y="4334588"/>
            <a:ext cx="2257926" cy="225792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038" y="1345230"/>
            <a:ext cx="1651330" cy="13057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108" y="4307823"/>
            <a:ext cx="2257926" cy="225792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0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7 0 L 0.03907 0.00023 C 0.03802 0.00833 0.03607 0.01644 0.03607 0.025 C 0.03607 0.04074 0.03698 0.05671 0.03907 0.07222 C 0.0405 0.08218 0.04779 0.08171 0.05157 0.08333 C 0.07826 0.09421 0.05287 0.08796 0.1 0.09167 C 0.10209 0.09259 0.10443 0.09236 0.10625 0.09444 C 0.11224 0.10023 0.11042 0.10463 0.11407 0.11389 C 0.11537 0.1169 0.11719 0.11944 0.11875 0.12222 C 0.11927 0.125 0.11966 0.12778 0.12032 0.13056 C 0.12123 0.13426 0.12331 0.1375 0.12344 0.14167 C 0.12383 0.15139 0.12292 0.16713 0.12032 0.17778 C 0.1194 0.18148 0.11823 0.18519 0.11719 0.18889 C 0.11771 0.19537 0.11615 0.2037 0.11875 0.20833 C 0.12214 0.21412 0.14922 0.21644 0.15 0.21667 C 0.16107 0.22037 0.15534 0.21782 0.16719 0.225 C 0.16875 0.22593 0.17058 0.22593 0.17188 0.22778 L 0.17657 0.23333 C 0.17709 0.23704 0.17761 0.24074 0.17813 0.24444 C 0.17865 0.24722 0.17982 0.24977 0.17969 0.25278 C 0.1793 0.2713 0.17657 0.30833 0.17657 0.30856 C 0.17709 0.31481 0.1767 0.32176 0.17813 0.32778 C 0.17995 0.33472 0.19037 0.33542 0.19219 0.33611 C 0.19375 0.33796 0.19571 0.33889 0.19688 0.34167 C 0.20573 0.36019 0.1987 0.40764 0.19844 0.41667 C 0.19896 0.42593 0.19831 0.43542 0.2 0.44444 C 0.20065 0.44745 0.2043 0.44676 0.20469 0.45 C 0.20599 0.4588 0.20469 0.46852 0.20469 0.47755 L 0.20469 0.47778 " pathEditMode="relative" rAng="0" ptsTypes="AAAAAAAAAAAAAAAAAAAAAAAAAAA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7.40741E-7 L 0.05547 0.00023 C 0.0513 0.00648 0.04713 0.0132 0.04297 0.01945 C 0.0414 0.02153 0.03958 0.02269 0.03828 0.025 C 0.0207 0.05347 0.03125 0.04676 0.01797 0.05278 C 0.01536 0.05648 0.0125 0.05949 0.01015 0.06389 C 0.00481 0.07315 0.00716 0.07546 0.00078 0.08056 C -0.00131 0.08195 -0.00339 0.08241 -0.00547 0.08333 C -0.00808 0.08611 -0.01029 0.09097 -0.01328 0.09167 C -0.02461 0.09329 -0.02149 0.0875 -0.02422 0.07778 C -0.02644 0.06991 -0.02865 0.06713 -0.03203 0.06111 C -0.03412 0.06574 -0.03659 0.06991 -0.03828 0.075 C -0.04466 0.09375 -0.03894 0.08287 -0.04297 0.1 C -0.04375 0.10301 -0.04506 0.10556 -0.0461 0.10833 C -0.04662 0.11296 -0.04675 0.11782 -0.04766 0.12222 C -0.05013 0.1331 -0.05274 0.13495 -0.05547 0.14445 C -0.05782 0.15162 -0.05925 0.15972 -0.06172 0.16667 C -0.06576 0.17732 -0.06433 0.17176 -0.06641 0.18333 C -0.07097 0.18056 -0.07305 0.18079 -0.07578 0.17222 C -0.07696 0.16875 -0.07631 0.16435 -0.07735 0.16111 C -0.07852 0.15764 -0.08047 0.15556 -0.08203 0.15278 C -0.08321 0.14676 -0.08464 0.13773 -0.08672 0.13333 C -0.08802 0.13056 -0.08985 0.12963 -0.09141 0.12778 C -0.09349 0.13148 -0.09597 0.13449 -0.09766 0.13889 C -0.0987 0.1412 -0.09831 0.14468 -0.09922 0.14722 C -0.10052 0.15046 -0.10235 0.15278 -0.10391 0.15556 C -0.10443 0.15926 -0.10521 0.16273 -0.10547 0.16667 C -0.10625 0.17384 -0.10612 0.18148 -0.10703 0.18889 C -0.10769 0.19282 -0.10912 0.1963 -0.11016 0.2 C -0.11094 0.21157 -0.11016 0.22593 -0.11485 0.23611 C -0.11615 0.23866 -0.11797 0.23982 -0.11953 0.24167 C -0.1211 0.24074 -0.12292 0.24051 -0.12422 0.23889 C -0.13099 0.2294 -0.1336 0.22222 -0.13828 0.21111 C -0.14297 0.21296 -0.14818 0.2125 -0.15235 0.21667 C -0.15534 0.21945 -0.15664 0.2257 -0.1586 0.23056 C -0.16133 0.23681 -0.1642 0.2463 -0.16641 0.25278 C -0.16745 0.25556 -0.16862 0.2581 -0.16953 0.26111 C -0.17123 0.26551 -0.17266 0.27037 -0.17422 0.275 C -0.17526 0.28148 -0.17605 0.28796 -0.17735 0.29445 C -0.17813 0.29815 -0.17969 0.30162 -0.18047 0.30556 C -0.18125 0.30903 -0.18151 0.31296 -0.18203 0.31667 C -0.18334 0.32407 -0.18516 0.33148 -0.18672 0.33889 C -0.1862 0.34722 -0.18737 0.35625 -0.18516 0.36389 C -0.18451 0.36644 -0.18203 0.36227 -0.18047 0.36111 C -0.17631 0.35764 -0.16797 0.35 -0.16797 0.35023 C -0.16328 0.35093 -0.15834 0.34954 -0.15391 0.35278 C -0.15248 0.3537 -0.15235 0.3581 -0.15235 0.36111 C -0.15235 0.37037 -0.15209 0.38009 -0.15391 0.38889 C -0.15495 0.39306 -0.15821 0.39398 -0.16016 0.39722 C -0.16237 0.40046 -0.1642 0.40486 -0.16641 0.40833 C -0.16836 0.41134 -0.17084 0.4132 -0.17266 0.41667 C -0.17409 0.41898 -0.17448 0.42245 -0.17578 0.425 C -0.17813 0.42917 -0.18099 0.43241 -0.1836 0.43611 C -0.18711 0.44074 -0.1905 0.44398 -0.19453 0.44722 C -0.20612 0.45602 -0.19037 0.43935 -0.2086 0.46111 L -0.21328 0.46667 C -0.21615 0.48171 -0.21563 0.46991 -0.21016 0.47778 C -0.20873 0.47986 -0.20703 0.48611 -0.20703 0.48634 L -0.20703 0.48611 " pathEditMode="relative" rAng="0" ptsTypes="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34 -3.7037E-6 L 0.07734 0.00024 C 0.07253 0.00093 0.06784 0.00116 0.06315 0.00278 C 0.04336 0.0088 0.05794 0.00649 0.04128 0.01389 C 0.03867 0.01505 0.0332 0.01713 0.03034 0.01945 C 0.02617 0.02269 0.02226 0.02778 0.01784 0.03056 C 0.01628 0.03149 0.01484 0.03241 0.01315 0.03334 C 0.0112 0.03426 0.00898 0.03449 0.0069 0.03611 C 0.0026 0.03912 -0.00169 0.0426 -0.0056 0.04723 C -0.00716 0.04908 -0.00846 0.05139 -0.01029 0.05278 C -0.01276 0.0544 -0.0155 0.0544 -0.0181 0.05556 C -0.03268 0.06204 -0.00534 0.05486 -0.03685 0.06111 C -0.05912 0.07431 -0.03594 0.06088 -0.05247 0.06945 C -0.05404 0.07014 -0.05547 0.0713 -0.05716 0.07223 C -0.05912 0.07315 -0.06133 0.07385 -0.06341 0.075 C -0.06497 0.0757 -0.06641 0.07686 -0.0681 0.07778 C -0.07057 0.07871 -0.07331 0.07963 -0.07591 0.08056 C -0.07747 0.08241 -0.07891 0.08426 -0.0806 0.08611 C -0.08268 0.0882 -0.09154 0.09098 -0.08529 0.1 C -0.08359 0.10232 -0.08099 0.10162 -0.07904 0.10278 C -0.07734 0.10348 -0.07591 0.10533 -0.07435 0.10556 C -0.04622 0.10903 0.01003 0.11389 0.01003 0.11412 C 0.01315 0.11482 0.01641 0.11551 0.0194 0.11667 C 0.02917 0.11991 0.02226 0.11806 0.03034 0.12223 C 0.0345 0.12408 0.0388 0.12524 0.04284 0.12778 C 0.0444 0.12871 0.04609 0.12917 0.04753 0.13056 C 0.05976 0.14121 0.04518 0.13172 0.0569 0.13889 C 0.05586 0.14815 0.0556 0.15764 0.05378 0.16667 C 0.05247 0.17338 0.04635 0.18287 0.04284 0.18611 C 0.04101 0.18774 0.03867 0.18797 0.03659 0.18889 C 0.02643 0.20093 0.0375 0.18889 0.02721 0.19723 C 0.02305 0.20047 0.01471 0.20834 0.01471 0.20857 C 0.00364 0.23797 0.02096 0.19283 0.0069 0.225 C 0.00469 0.2301 0.00065 0.24167 0.00065 0.2419 C 0.00117 0.25371 0.0013 0.26574 0.00221 0.27778 C 0.00286 0.28426 0.0043 0.29074 0.00534 0.29723 C 0.00586 0.3 0.00625 0.30278 0.0069 0.30556 C 0.01302 0.32709 0.00768 0.30116 0.01159 0.32223 C 0.01107 0.33426 0.01133 0.3463 0.01003 0.35834 C 0.00976 0.36158 0.0082 0.36389 0.0069 0.36667 C 0.00078 0.37986 0.0043 0.37061 -0.00247 0.38056 C -0.00417 0.38287 -0.00573 0.38565 -0.00716 0.38889 C -0.00833 0.39144 -0.00872 0.39491 -0.01029 0.39723 C -0.01146 0.39885 -0.01341 0.39908 -0.01497 0.4 C -0.01224 0.43311 -0.01484 0.40834 -0.01185 0.42778 C -0.0112 0.43125 -0.01107 0.43519 -0.01029 0.43889 C -0.00951 0.4419 -0.00729 0.44375 -0.00716 0.44723 C -0.00612 0.47107 -0.00716 0.49537 -0.00716 0.51945 L -0.00716 0.51968 " pathEditMode="relative" rAng="0" ptsTypes="AAAAAAAAAAAAAAAAAAAAAAAAAAAAAAAAAAAAAAAAAAAAAAAAA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1" y="1892665"/>
            <a:ext cx="12193751" cy="49462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0172"/>
            <a:ext cx="12193751" cy="7050842"/>
          </a:xfrm>
          <a:prstGeom prst="rect">
            <a:avLst/>
          </a:prstGeom>
        </p:spPr>
      </p:pic>
      <p:grpSp>
        <p:nvGrpSpPr>
          <p:cNvPr id="31" name="组 30"/>
          <p:cNvGrpSpPr/>
          <p:nvPr/>
        </p:nvGrpSpPr>
        <p:grpSpPr>
          <a:xfrm>
            <a:off x="5803030" y="2386234"/>
            <a:ext cx="5691197" cy="749326"/>
            <a:chOff x="2934205" y="1790928"/>
            <a:chExt cx="5691197" cy="749326"/>
          </a:xfrm>
        </p:grpSpPr>
        <p:sp>
          <p:nvSpPr>
            <p:cNvPr id="32" name="圆角矩形标注 31"/>
            <p:cNvSpPr/>
            <p:nvPr/>
          </p:nvSpPr>
          <p:spPr>
            <a:xfrm>
              <a:off x="2934205" y="1790928"/>
              <a:ext cx="5338268" cy="749326"/>
            </a:xfrm>
            <a:prstGeom prst="wedgeRoundRectCallout">
              <a:avLst>
                <a:gd name="adj1" fmla="val -46650"/>
                <a:gd name="adj2" fmla="val 74750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42743" y="1911557"/>
              <a:ext cx="5282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What’s inside each egg?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085872" y="1151026"/>
            <a:ext cx="2167290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duckling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32855" y="1136648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duck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21794" y="1131976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ling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57078" y="1117594"/>
            <a:ext cx="2167290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donkey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81823" y="1135161"/>
            <a:ext cx="2167290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turkey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70399" y="1116374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don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828240" y="1119256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key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3470" y="1135161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tur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10098" y="1141802"/>
            <a:ext cx="136199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key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86436E8E-B0CE-4B3F-A9B4-48C6FD26AF2C}"/>
              </a:ext>
            </a:extLst>
          </p:cNvPr>
          <p:cNvSpPr txBox="1"/>
          <p:nvPr/>
        </p:nvSpPr>
        <p:spPr>
          <a:xfrm>
            <a:off x="1639003" y="289520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0" name="组 30"/>
          <p:cNvGrpSpPr/>
          <p:nvPr/>
        </p:nvGrpSpPr>
        <p:grpSpPr>
          <a:xfrm>
            <a:off x="5815210" y="2255635"/>
            <a:ext cx="4120785" cy="954107"/>
            <a:chOff x="2934205" y="1762696"/>
            <a:chExt cx="3326458" cy="1148853"/>
          </a:xfrm>
        </p:grpSpPr>
        <p:sp>
          <p:nvSpPr>
            <p:cNvPr id="41" name="圆角矩形标注 40"/>
            <p:cNvSpPr/>
            <p:nvPr/>
          </p:nvSpPr>
          <p:spPr>
            <a:xfrm>
              <a:off x="2934205" y="1790927"/>
              <a:ext cx="3326458" cy="1120145"/>
            </a:xfrm>
            <a:prstGeom prst="wedgeRoundRectCallout">
              <a:avLst>
                <a:gd name="adj1" fmla="val -46650"/>
                <a:gd name="adj2" fmla="val 74750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48967" y="1762696"/>
              <a:ext cx="3186116" cy="114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How many syllables does the word have? </a:t>
              </a:r>
            </a:p>
          </p:txBody>
        </p:sp>
      </p:grpSp>
      <p:grpSp>
        <p:nvGrpSpPr>
          <p:cNvPr id="35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7628252" y="22494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4" name="直角三角形 53"/>
          <p:cNvSpPr/>
          <p:nvPr/>
        </p:nvSpPr>
        <p:spPr>
          <a:xfrm rot="10800000">
            <a:off x="11369825" y="8470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1312922" y="-40172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658493" y="-588"/>
            <a:ext cx="3967942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altLang="zh-CN" sz="1100" b="1" dirty="0">
                <a:latin typeface="Century Gothic" panose="020B0502020202020204" pitchFamily="34" charset="0"/>
              </a:rPr>
              <a:t>LO: Identify and segment syllables in multi-syllable words.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1. Tell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help the girl discover what is inside each egg  </a:t>
            </a: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    by finding out how many syllables each word has.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2. Click and read the word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turkey</a:t>
            </a:r>
            <a:r>
              <a:rPr lang="en-US" altLang="zh-CN" sz="1100" b="1" dirty="0">
                <a:latin typeface="Century Gothic" panose="020B0502020202020204" pitchFamily="34" charset="0"/>
              </a:rPr>
              <a:t> like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tur-key, turkey</a:t>
            </a:r>
            <a:r>
              <a:rPr lang="en-US" altLang="zh-CN" sz="1100" b="1" dirty="0">
                <a:latin typeface="Century Gothic" panose="020B0502020202020204" pitchFamily="34" charset="0"/>
              </a:rPr>
              <a:t> to </a:t>
            </a: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;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count the number of syllables in this    </a:t>
            </a: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    word by clapping hands.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3. Read the rest of the two words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;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listen </a:t>
            </a: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    and count the number of syllables in each word.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algn="just" fontAlgn="base"/>
            <a:r>
              <a:rPr lang="en-US" altLang="zh-CN" sz="1100" b="1" dirty="0">
                <a:latin typeface="Century Gothic" panose="020B0502020202020204" pitchFamily="34" charset="0"/>
              </a:rPr>
              <a:t>4.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read each word in this way: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tur-key, turkey.</a:t>
            </a:r>
            <a:r>
              <a:rPr lang="en-US" altLang="zh-CN" sz="1100" b="1" dirty="0">
                <a:latin typeface="Century Gothic" panose="020B0502020202020204" pitchFamily="34" charset="0"/>
              </a:rPr>
              <a:t> </a:t>
            </a:r>
            <a:endParaRPr lang="zh-CN" altLang="zh-CN" sz="1100" b="1" dirty="0">
              <a:latin typeface="Century Gothic" panose="020B0502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39484" y="6262194"/>
            <a:ext cx="11527534" cy="312687"/>
            <a:chOff x="188684" y="6378306"/>
            <a:chExt cx="11527534" cy="312687"/>
          </a:xfrm>
        </p:grpSpPr>
        <p:grpSp>
          <p:nvGrpSpPr>
            <p:cNvPr id="63" name="组合 62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66" name="文本框 65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5/30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406" y="3869567"/>
            <a:ext cx="1752600" cy="20534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792" y="4234964"/>
            <a:ext cx="3359979" cy="19034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611" y="3941378"/>
            <a:ext cx="1608496" cy="18340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180" y="4580915"/>
            <a:ext cx="3049273" cy="16586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331" y="3759731"/>
            <a:ext cx="1915289" cy="21379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69" y="4033161"/>
            <a:ext cx="3397524" cy="19661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4" y="226567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4" grpId="0" animBg="1"/>
      <p:bldP spid="10" grpId="0" animBg="1"/>
      <p:bldP spid="10" grpId="1" animBg="1"/>
      <p:bldP spid="21" grpId="0" animBg="1"/>
      <p:bldP spid="21" grpId="1" animBg="1"/>
      <p:bldP spid="25" grpId="0" animBg="1"/>
      <p:bldP spid="26" grpId="0" animBg="1"/>
      <p:bldP spid="27" grpId="0" animBg="1"/>
      <p:bldP spid="28" grpId="0" animBg="1"/>
      <p:bldP spid="53" grpId="0" animBg="1"/>
      <p:bldP spid="53" grpId="1" animBg="1"/>
      <p:bldP spid="56" grpId="0"/>
      <p:bldP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72"/>
            <a:ext cx="12193751" cy="70508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790" y="2362086"/>
            <a:ext cx="7366069" cy="441652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061167"/>
              </p:ext>
            </p:extLst>
          </p:nvPr>
        </p:nvGraphicFramePr>
        <p:xfrm>
          <a:off x="1261137" y="-2483489"/>
          <a:ext cx="219410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0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4701990" y="1198434"/>
            <a:ext cx="2786715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raining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37152" y="1192731"/>
            <a:ext cx="2768772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running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68996" y="1198435"/>
            <a:ext cx="2778388" cy="584775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swimming</a:t>
            </a:r>
            <a:endParaRPr lang="zh-CN" alt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90338" y="1198435"/>
            <a:ext cx="2962594" cy="601789"/>
            <a:chOff x="962527" y="406509"/>
            <a:chExt cx="2962594" cy="601789"/>
          </a:xfrm>
        </p:grpSpPr>
        <p:sp>
          <p:nvSpPr>
            <p:cNvPr id="32" name="文本框 31"/>
            <p:cNvSpPr txBox="1"/>
            <p:nvPr/>
          </p:nvSpPr>
          <p:spPr>
            <a:xfrm>
              <a:off x="962527" y="406509"/>
              <a:ext cx="1428310" cy="601789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swim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535927" y="406509"/>
              <a:ext cx="1389194" cy="584775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Century Gothic" panose="020B0502020202020204" pitchFamily="34" charset="0"/>
                </a:rPr>
                <a:t>ming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01328" y="1201660"/>
            <a:ext cx="2962594" cy="601789"/>
            <a:chOff x="962527" y="406509"/>
            <a:chExt cx="2962594" cy="601789"/>
          </a:xfrm>
        </p:grpSpPr>
        <p:sp>
          <p:nvSpPr>
            <p:cNvPr id="43" name="文本框 42"/>
            <p:cNvSpPr txBox="1"/>
            <p:nvPr/>
          </p:nvSpPr>
          <p:spPr>
            <a:xfrm>
              <a:off x="962527" y="406509"/>
              <a:ext cx="1428310" cy="601789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rain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535927" y="406509"/>
              <a:ext cx="1389194" cy="584775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Century Gothic" panose="020B0502020202020204" pitchFamily="34" charset="0"/>
                </a:rPr>
                <a:t>ing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363939" y="1174121"/>
            <a:ext cx="2962594" cy="601789"/>
            <a:chOff x="962527" y="406509"/>
            <a:chExt cx="2962594" cy="601789"/>
          </a:xfrm>
        </p:grpSpPr>
        <p:sp>
          <p:nvSpPr>
            <p:cNvPr id="46" name="文本框 45"/>
            <p:cNvSpPr txBox="1"/>
            <p:nvPr/>
          </p:nvSpPr>
          <p:spPr>
            <a:xfrm>
              <a:off x="962527" y="406509"/>
              <a:ext cx="1428310" cy="601789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run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535927" y="406509"/>
              <a:ext cx="1389194" cy="584775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Century Gothic" panose="020B0502020202020204" pitchFamily="34" charset="0"/>
                </a:rPr>
                <a:t>ning</a:t>
              </a:r>
              <a:endParaRPr lang="zh-CN" altLang="en-US" sz="32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组 30"/>
          <p:cNvGrpSpPr/>
          <p:nvPr/>
        </p:nvGrpSpPr>
        <p:grpSpPr>
          <a:xfrm>
            <a:off x="2480274" y="1908602"/>
            <a:ext cx="3457894" cy="991303"/>
            <a:chOff x="2934205" y="1787251"/>
            <a:chExt cx="3457894" cy="991303"/>
          </a:xfrm>
        </p:grpSpPr>
        <p:sp>
          <p:nvSpPr>
            <p:cNvPr id="55" name="圆角矩形标注 54"/>
            <p:cNvSpPr/>
            <p:nvPr/>
          </p:nvSpPr>
          <p:spPr>
            <a:xfrm>
              <a:off x="2934205" y="1790927"/>
              <a:ext cx="3248979" cy="987627"/>
            </a:xfrm>
            <a:prstGeom prst="wedgeRoundRectCallout">
              <a:avLst>
                <a:gd name="adj1" fmla="val -46650"/>
                <a:gd name="adj2" fmla="val 74750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015790" y="1787251"/>
              <a:ext cx="3376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Can you help me fill the shelves?</a:t>
              </a:r>
            </a:p>
          </p:txBody>
        </p:sp>
      </p:grpSp>
      <p:grpSp>
        <p:nvGrpSpPr>
          <p:cNvPr id="58" name="组 30"/>
          <p:cNvGrpSpPr/>
          <p:nvPr/>
        </p:nvGrpSpPr>
        <p:grpSpPr>
          <a:xfrm>
            <a:off x="1618063" y="1843814"/>
            <a:ext cx="4340450" cy="977592"/>
            <a:chOff x="2934204" y="1754935"/>
            <a:chExt cx="3896535" cy="1023619"/>
          </a:xfrm>
        </p:grpSpPr>
        <p:sp>
          <p:nvSpPr>
            <p:cNvPr id="59" name="圆角矩形标注 58"/>
            <p:cNvSpPr/>
            <p:nvPr/>
          </p:nvSpPr>
          <p:spPr>
            <a:xfrm>
              <a:off x="2934204" y="1790927"/>
              <a:ext cx="3896535" cy="987627"/>
            </a:xfrm>
            <a:prstGeom prst="wedgeRoundRectCallout">
              <a:avLst>
                <a:gd name="adj1" fmla="val -35862"/>
                <a:gd name="adj2" fmla="val 68989"/>
                <a:gd name="adj3" fmla="val 16667"/>
              </a:avLst>
            </a:prstGeom>
            <a:solidFill>
              <a:srgbClr val="FFA90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029411" y="1754935"/>
              <a:ext cx="3590160" cy="99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latin typeface="Century Gothic" charset="0"/>
                  <a:ea typeface="Century Gothic" charset="0"/>
                  <a:cs typeface="Century Gothic" charset="0"/>
                </a:rPr>
                <a:t>How many syllables does each word have? 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93462" y="73430"/>
            <a:ext cx="254967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9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8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7647167" y="-6722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直角三角形 50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662352" y="-29806"/>
            <a:ext cx="4074871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Identify and segment syllables in multi-syllable words.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Tell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help the shop assistant fill the shop shelves by 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reading the words aloud and identifying the number of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syllables each word has.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Click each word that appears and read the words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(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swimming, raining &amp; donkey</a:t>
            </a:r>
            <a:r>
              <a:rPr lang="en-US" altLang="zh-CN" sz="1100" b="1" dirty="0">
                <a:latin typeface="Century Gothic" panose="020B0502020202020204" pitchFamily="34" charset="0"/>
              </a:rPr>
              <a:t>)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in this way: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swim-</a:t>
            </a:r>
          </a:p>
          <a:p>
            <a:pPr lvl="0" fontAlgn="base"/>
            <a:r>
              <a:rPr lang="en-US" altLang="zh-CN" sz="1100" b="1" i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i="1" dirty="0" err="1">
                <a:latin typeface="Century Gothic" panose="020B0502020202020204" pitchFamily="34" charset="0"/>
              </a:rPr>
              <a:t>ming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, swimming</a:t>
            </a:r>
            <a:r>
              <a:rPr lang="en-US" altLang="zh-CN" sz="1100" b="1" dirty="0">
                <a:latin typeface="Century Gothic" panose="020B0502020202020204" pitchFamily="34" charset="0"/>
              </a:rPr>
              <a:t>;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listen and count the number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of syllables in each word.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3.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read each word in this way: 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rain-</a:t>
            </a:r>
            <a:r>
              <a:rPr lang="en-US" altLang="zh-CN" sz="1100" b="1" i="1" dirty="0" err="1">
                <a:latin typeface="Century Gothic" panose="020B0502020202020204" pitchFamily="34" charset="0"/>
              </a:rPr>
              <a:t>ing</a:t>
            </a:r>
            <a:r>
              <a:rPr lang="en-US" altLang="zh-CN" sz="1100" b="1" i="1" dirty="0">
                <a:latin typeface="Century Gothic" panose="020B0502020202020204" pitchFamily="34" charset="0"/>
              </a:rPr>
              <a:t>, raining</a:t>
            </a:r>
            <a:r>
              <a:rPr lang="en-US" altLang="zh-CN" sz="1100" b="1" dirty="0">
                <a:latin typeface="Century Gothic" panose="020B0502020202020204" pitchFamily="34" charset="0"/>
              </a:rPr>
              <a:t>. </a:t>
            </a:r>
            <a:endParaRPr lang="zh-CN" altLang="zh-CN" sz="1100" b="1" dirty="0"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847" y="2819091"/>
            <a:ext cx="1605916" cy="3977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512" y="3672250"/>
            <a:ext cx="2108126" cy="935881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889" y="3435210"/>
            <a:ext cx="1180323" cy="100592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9488" y="4251093"/>
            <a:ext cx="1707589" cy="157381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524" y="4238602"/>
            <a:ext cx="1929165" cy="1979932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240" y="4073407"/>
            <a:ext cx="2000170" cy="2052806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574" y="3125972"/>
            <a:ext cx="1466843" cy="14668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250" y="4998220"/>
            <a:ext cx="6351603" cy="1595801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69" name="组合 68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72" name="文本框 71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6/30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xmlns="" id="{86436E8E-B0CE-4B3F-A9B4-48C6FD26AF2C}"/>
              </a:ext>
            </a:extLst>
          </p:cNvPr>
          <p:cNvSpPr txBox="1"/>
          <p:nvPr/>
        </p:nvSpPr>
        <p:spPr>
          <a:xfrm>
            <a:off x="1639003" y="289520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4" y="226567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2" grpId="0" animBg="1"/>
      <p:bldP spid="42" grpId="1" animBg="1"/>
      <p:bldP spid="57" grpId="0"/>
      <p:bldP spid="5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844" y="-94278"/>
            <a:ext cx="12284844" cy="71035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90158" y="1430756"/>
            <a:ext cx="6989381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Here comes 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donkey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Here comes 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turkey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Why are they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running</a:t>
            </a:r>
            <a:r>
              <a:rPr lang="en-US" altLang="zh-CN" sz="2800" b="1" dirty="0">
                <a:latin typeface="Century Gothic" panose="020B0502020202020204" pitchFamily="34" charset="0"/>
              </a:rPr>
              <a:t>?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Oh, it is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raining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Where are 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ducklings</a:t>
            </a:r>
            <a:r>
              <a:rPr lang="en-US" altLang="zh-CN" sz="2800" b="1" dirty="0"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They are still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swimming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13395" y="449861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647167" y="6926"/>
            <a:ext cx="4553981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直角三角形 22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57889" y="68481"/>
            <a:ext cx="383921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Read the chant fluently; decode the words learned 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 in the text.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Read the chant to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with rhythm; let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observe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the picture and the highlighted words. (Such as  </a:t>
            </a:r>
          </a:p>
          <a:p>
            <a:pPr lvl="0" fontAlgn="base"/>
            <a:r>
              <a:rPr lang="en-US" altLang="zh-CN" sz="1100" b="1" i="1" dirty="0">
                <a:latin typeface="Century Gothic" panose="020B0502020202020204" pitchFamily="34" charset="0"/>
              </a:rPr>
              <a:t>    donkey</a:t>
            </a:r>
            <a:r>
              <a:rPr lang="en-US" altLang="zh-CN" sz="1100" b="1" dirty="0">
                <a:latin typeface="Century Gothic" panose="020B0502020202020204" pitchFamily="34" charset="0"/>
              </a:rPr>
              <a:t> and donkey’s picture)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repeat after you; ask them to take turns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reading one sentence at a time. </a:t>
            </a:r>
            <a:endParaRPr lang="zh-CN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3. Give feedback. </a:t>
            </a:r>
            <a:endParaRPr lang="zh-CN" altLang="zh-CN" sz="1100" b="1" dirty="0"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31" name="组合 30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7/30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51" y="3400744"/>
            <a:ext cx="2755056" cy="2448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310" y="4388494"/>
            <a:ext cx="2261837" cy="21737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895" y="4729282"/>
            <a:ext cx="1758289" cy="179492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2328" y="895433"/>
            <a:ext cx="11229734" cy="3833849"/>
            <a:chOff x="532328" y="1021557"/>
            <a:chExt cx="11229734" cy="38338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328" y="1021557"/>
              <a:ext cx="3126253" cy="383384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3462" y="1230232"/>
              <a:ext cx="2768600" cy="339524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023" y="3686619"/>
            <a:ext cx="4856830" cy="294836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94" y="360388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6 L -1.45833E-6 -0.07223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33333E-6 L -1.45833E-6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4.44444E-6 L -2.5E-6 -0.07223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1.11111E-6 L -1.45833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59259E-6 L -1.45833E-6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build="allAtOnce"/>
      <p:bldP spid="22" grpId="0" animBg="1"/>
      <p:bldP spid="22" grpId="1" animBg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78623" y="-23287"/>
            <a:ext cx="2398123" cy="773220"/>
            <a:chOff x="9303473" y="-23287"/>
            <a:chExt cx="2398123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6707" y="-23287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303473" y="60054"/>
              <a:ext cx="21870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Introduction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542905" y="469728"/>
            <a:ext cx="62954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meet the characters!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195764" y="2563863"/>
            <a:ext cx="2187074" cy="3028943"/>
          </a:xfrm>
          <a:prstGeom prst="roundRect">
            <a:avLst/>
          </a:prstGeom>
          <a:noFill/>
          <a:ln w="28575" cap="flat">
            <a:solidFill>
              <a:srgbClr val="FFC00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10243" y="3056390"/>
            <a:ext cx="1323833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 smtClean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Mum</a:t>
            </a:r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Biff </a:t>
            </a: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Chip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51" y="2141318"/>
            <a:ext cx="7976610" cy="37035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42385" y="2213485"/>
            <a:ext cx="7894621" cy="354895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870983" y="1361099"/>
            <a:ext cx="4939170" cy="643056"/>
          </a:xfrm>
          <a:prstGeom prst="roundRect">
            <a:avLst/>
          </a:prstGeom>
          <a:solidFill>
            <a:srgbClr val="F0EAD8"/>
          </a:solidFill>
          <a:ln w="19050">
            <a:solidFill>
              <a:srgbClr val="FFC85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647167" y="-11544"/>
            <a:ext cx="4553981" cy="104364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20B3F35-6550-4F43-8A5E-D28FE9DEFA03}"/>
              </a:ext>
            </a:extLst>
          </p:cNvPr>
          <p:cNvSpPr/>
          <p:nvPr/>
        </p:nvSpPr>
        <p:spPr>
          <a:xfrm>
            <a:off x="2006548" y="1398468"/>
            <a:ext cx="4810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Who are they in the story? 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03296" y="-48850"/>
            <a:ext cx="391885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Get to know the main characters in the story . 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1.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recognize the main characters in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story.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2.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name the characters they know in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picture </a:t>
            </a:r>
            <a:r>
              <a:rPr lang="en-US" altLang="zh-CN" sz="1100" b="1" dirty="0">
                <a:latin typeface="Century Gothic" panose="020B0502020202020204" pitchFamily="34" charset="0"/>
              </a:rPr>
              <a:t>and match the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characters </a:t>
            </a:r>
            <a:r>
              <a:rPr lang="en-US" altLang="zh-CN" sz="1100" b="1" dirty="0">
                <a:latin typeface="Century Gothic" panose="020B0502020202020204" pitchFamily="34" charset="0"/>
              </a:rPr>
              <a:t>with their names on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the right.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24" name="组合 23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 smtClean="0">
                    <a:latin typeface="Century Gothic" panose="020B0502020202020204" pitchFamily="34" charset="0"/>
                  </a:rPr>
                  <a:t>1:00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8/30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9" y="378293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70" y="520299"/>
            <a:ext cx="4439729" cy="5190408"/>
          </a:xfrm>
          <a:prstGeom prst="rect">
            <a:avLst/>
          </a:prstGeom>
        </p:spPr>
      </p:pic>
      <p:grpSp>
        <p:nvGrpSpPr>
          <p:cNvPr id="10" name="组合 19"/>
          <p:cNvGrpSpPr/>
          <p:nvPr/>
        </p:nvGrpSpPr>
        <p:grpSpPr>
          <a:xfrm>
            <a:off x="6130371" y="5010425"/>
            <a:ext cx="5242012" cy="1283226"/>
            <a:chOff x="6863702" y="2868095"/>
            <a:chExt cx="5065652" cy="860566"/>
          </a:xfrm>
        </p:grpSpPr>
        <p:sp>
          <p:nvSpPr>
            <p:cNvPr id="11" name="文本框 10"/>
            <p:cNvSpPr txBox="1"/>
            <p:nvPr/>
          </p:nvSpPr>
          <p:spPr>
            <a:xfrm>
              <a:off x="6917579" y="3170303"/>
              <a:ext cx="5011775" cy="558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863702" y="2868095"/>
              <a:ext cx="2385558" cy="350154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445589" y="5538523"/>
            <a:ext cx="491986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</a:t>
            </a:r>
            <a:r>
              <a:rPr lang="en-US" altLang="zh-CN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animals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 you know come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from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eggs?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14379" y="2946867"/>
            <a:ext cx="5351075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What</a:t>
            </a:r>
            <a:r>
              <a:rPr kumimoji="1" lang="zh-CN" altLang="en-US" sz="2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are</a:t>
            </a:r>
            <a:r>
              <a:rPr kumimoji="1" lang="zh-CN" altLang="en-US" sz="2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Biff</a:t>
            </a:r>
            <a:r>
              <a:rPr kumimoji="1" lang="zh-CN" altLang="en-US" sz="2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and</a:t>
            </a:r>
            <a:r>
              <a:rPr kumimoji="1" lang="zh-CN" altLang="en-US" sz="2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Chip</a:t>
            </a:r>
            <a:r>
              <a:rPr kumimoji="1" lang="zh-CN" altLang="en-US" sz="2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doing on the cover?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kumimoji="1" lang="en-US" altLang="zh-CN" sz="2400" b="1" dirty="0">
                <a:latin typeface="Century Gothic" charset="0"/>
                <a:ea typeface="Century Gothic" charset="0"/>
                <a:cs typeface="Century Gothic" charset="0"/>
              </a:rPr>
              <a:t>Look at the title. What will the story be about?</a:t>
            </a:r>
          </a:p>
        </p:txBody>
      </p:sp>
      <p:grpSp>
        <p:nvGrpSpPr>
          <p:cNvPr id="2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361863" y="569052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102436" y="640725"/>
            <a:ext cx="5918577" cy="2035828"/>
          </a:xfrm>
          <a:prstGeom prst="roundRect">
            <a:avLst/>
          </a:prstGeom>
          <a:noFill/>
          <a:ln w="38100">
            <a:noFill/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Title:            _______________</a:t>
            </a:r>
          </a:p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Author:       _______________</a:t>
            </a:r>
          </a:p>
          <a:p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Illustrator:   _______________</a:t>
            </a:r>
            <a:endParaRPr lang="en-US" altLang="zh-CN" sz="2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B3E30529-F6B9-0545-8455-6B74A53B4865}"/>
              </a:ext>
            </a:extLst>
          </p:cNvPr>
          <p:cNvSpPr txBox="1"/>
          <p:nvPr/>
        </p:nvSpPr>
        <p:spPr>
          <a:xfrm>
            <a:off x="7768975" y="941526"/>
            <a:ext cx="289781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The Odd Egg</a:t>
            </a:r>
            <a:endParaRPr lang="zh-CN" altLang="en-US" sz="2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B3E30529-F6B9-0545-8455-6B74A53B4865}"/>
              </a:ext>
            </a:extLst>
          </p:cNvPr>
          <p:cNvSpPr txBox="1"/>
          <p:nvPr/>
        </p:nvSpPr>
        <p:spPr>
          <a:xfrm>
            <a:off x="7857500" y="1351309"/>
            <a:ext cx="289781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Roderick Hunt</a:t>
            </a:r>
            <a:endParaRPr lang="zh-CN" altLang="en-US" sz="2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B3E30529-F6B9-0545-8455-6B74A53B4865}"/>
              </a:ext>
            </a:extLst>
          </p:cNvPr>
          <p:cNvSpPr txBox="1"/>
          <p:nvPr/>
        </p:nvSpPr>
        <p:spPr>
          <a:xfrm>
            <a:off x="7752372" y="1741185"/>
            <a:ext cx="289781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Alex </a:t>
            </a:r>
            <a:r>
              <a:rPr lang="en-US" altLang="zh-CN" sz="26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Brychta</a:t>
            </a:r>
            <a:endParaRPr lang="zh-CN" altLang="en-US" sz="2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30371" y="771221"/>
            <a:ext cx="5257650" cy="1725011"/>
          </a:xfrm>
          <a:prstGeom prst="rect">
            <a:avLst/>
          </a:prstGeom>
          <a:noFill/>
          <a:ln w="28575" cap="flat">
            <a:solidFill>
              <a:srgbClr val="0C77C3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662203" y="-6133"/>
            <a:ext cx="4529797" cy="157992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874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331837" y="-46514"/>
            <a:ext cx="1302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30888" y="-38912"/>
            <a:ext cx="3936130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Get to know the title, author, and illustrator of the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 book; use pictures to identify details and make </a:t>
            </a:r>
          </a:p>
          <a:p>
            <a:r>
              <a:rPr lang="en-US" altLang="zh-CN" sz="1100" b="1" dirty="0">
                <a:latin typeface="Century Gothic" panose="020B0502020202020204" pitchFamily="34" charset="0"/>
              </a:rPr>
              <a:t>       predictions.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1. Explain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what the </a:t>
            </a:r>
            <a:r>
              <a:rPr lang="en-US" altLang="zh-CN" sz="1100" b="1" dirty="0">
                <a:latin typeface="Century Gothic" panose="020B0502020202020204" pitchFamily="34" charset="0"/>
              </a:rPr>
              <a:t>author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and the </a:t>
            </a:r>
            <a:r>
              <a:rPr lang="en-US" altLang="zh-CN" sz="1100" b="1" dirty="0">
                <a:latin typeface="Century Gothic" panose="020B0502020202020204" pitchFamily="34" charset="0"/>
              </a:rPr>
              <a:t>illustrator refer to in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a</a:t>
            </a:r>
            <a:endParaRPr lang="en-US" altLang="zh-CN" sz="1100" b="1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 smtClean="0">
                <a:latin typeface="Century Gothic" panose="020B0502020202020204" pitchFamily="34" charset="0"/>
              </a:rPr>
              <a:t>    </a:t>
            </a:r>
            <a:r>
              <a:rPr lang="en-US" altLang="zh-CN" sz="1100" b="1" dirty="0">
                <a:latin typeface="Century Gothic" panose="020B0502020202020204" pitchFamily="34" charset="0"/>
              </a:rPr>
              <a:t>book and ask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point them out; click and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display 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</a:rPr>
              <a:t>   the answer</a:t>
            </a:r>
            <a:r>
              <a:rPr lang="en-US" altLang="zh-CN" sz="1100" b="1" dirty="0">
                <a:latin typeface="Century Gothic" panose="020B0502020202020204" pitchFamily="34" charset="0"/>
              </a:rPr>
              <a:t>. 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2. Guide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look at the book cover closely and to </a:t>
            </a: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    share with the class everything they see.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lvl="0" fontAlgn="base"/>
            <a:r>
              <a:rPr lang="en-US" altLang="zh-CN" sz="1100" b="1" dirty="0">
                <a:latin typeface="Century Gothic" panose="020B0502020202020204" pitchFamily="34" charset="0"/>
              </a:rPr>
              <a:t>3. Encourage </a:t>
            </a:r>
            <a:r>
              <a:rPr lang="en-US" altLang="zh-CN" sz="1100" b="1" dirty="0" err="1"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</a:rPr>
              <a:t> to talk about the given questions.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39484" y="6267466"/>
            <a:ext cx="11527534" cy="312687"/>
            <a:chOff x="188684" y="6378306"/>
            <a:chExt cx="11527534" cy="312687"/>
          </a:xfrm>
        </p:grpSpPr>
        <p:grpSp>
          <p:nvGrpSpPr>
            <p:cNvPr id="40" name="组合 39"/>
            <p:cNvGrpSpPr/>
            <p:nvPr/>
          </p:nvGrpSpPr>
          <p:grpSpPr>
            <a:xfrm>
              <a:off x="188684" y="6387437"/>
              <a:ext cx="936238" cy="294424"/>
              <a:chOff x="11014501" y="6514787"/>
              <a:chExt cx="936238" cy="294424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xmlns="" id="{AD5EA7F3-ABAB-2E48-AE5C-40EA9ED1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1295" y="6514787"/>
                <a:ext cx="749444" cy="294424"/>
              </a:xfrm>
              <a:prstGeom prst="rect">
                <a:avLst/>
              </a:prstGeom>
            </p:spPr>
          </p:pic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xmlns="" id="{68BCB880-31DC-7346-B6D5-01DAA156375E}"/>
                  </a:ext>
                </a:extLst>
              </p:cNvPr>
              <p:cNvSpPr txBox="1"/>
              <p:nvPr/>
            </p:nvSpPr>
            <p:spPr>
              <a:xfrm>
                <a:off x="11014501" y="6520059"/>
                <a:ext cx="79036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Century Gothic" panose="020B0502020202020204" pitchFamily="34" charset="0"/>
                  </a:rPr>
                  <a:t>2:00</a:t>
                </a:r>
                <a:endParaRPr lang="zh-CN" altLang="en-US" sz="11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0718211" y="6378306"/>
              <a:ext cx="998007" cy="312687"/>
              <a:chOff x="7707356" y="6408789"/>
              <a:chExt cx="998007" cy="312687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954" y="6408789"/>
                <a:ext cx="751545" cy="312687"/>
              </a:xfrm>
              <a:prstGeom prst="rect">
                <a:avLst/>
              </a:prstGeom>
            </p:spPr>
          </p:pic>
          <p:sp>
            <p:nvSpPr>
              <p:cNvPr id="43" name="文本框 42"/>
              <p:cNvSpPr txBox="1"/>
              <p:nvPr/>
            </p:nvSpPr>
            <p:spPr>
              <a:xfrm>
                <a:off x="7707356" y="6418491"/>
                <a:ext cx="998007" cy="261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0" tIns="45710" rIns="45710" bIns="45710" numCol="1" spcCol="38100" rtlCol="0" anchor="ctr">
                <a:spAutoFit/>
              </a:bodyPr>
              <a:lstStyle/>
              <a:p>
                <a:pPr algn="ctr" defTabSz="525663" hangingPunct="0"/>
                <a:r>
                  <a:rPr lang="en-US" altLang="zh-CN" sz="11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sym typeface="Helvetica Light"/>
                  </a:rPr>
                  <a:t>9/30</a:t>
                </a:r>
                <a:endParaRPr lang="zh-CN" altLang="en-US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204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27" grpId="0" animBg="1"/>
      <p:bldP spid="27" grpId="1" animBg="1"/>
      <p:bldP spid="30" grpId="0"/>
      <p:bldP spid="30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3634</Words>
  <Application>Microsoft Office PowerPoint</Application>
  <PresentationFormat>宽屏</PresentationFormat>
  <Paragraphs>633</Paragraphs>
  <Slides>30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Allgemeine</vt:lpstr>
      <vt:lpstr>Arial Unicode MS</vt:lpstr>
      <vt:lpstr>DengXian</vt:lpstr>
      <vt:lpstr>DengXian Light</vt:lpstr>
      <vt:lpstr>Futura Medium</vt:lpstr>
      <vt:lpstr>Futura Std Book</vt:lpstr>
      <vt:lpstr>Futura Std Medium</vt:lpstr>
      <vt:lpstr>Helvetica Light</vt:lpstr>
      <vt:lpstr>宋体</vt:lpstr>
      <vt:lpstr>Arial</vt:lpstr>
      <vt:lpstr>Arial Rounded MT Bold</vt:lpstr>
      <vt:lpstr>Bodoni MT Black</vt:lpstr>
      <vt:lpstr>Calibri</vt:lpstr>
      <vt:lpstr>Century Gothic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admin</cp:lastModifiedBy>
  <cp:revision>356</cp:revision>
  <dcterms:created xsi:type="dcterms:W3CDTF">2019-10-08T07:43:51Z</dcterms:created>
  <dcterms:modified xsi:type="dcterms:W3CDTF">2020-10-12T08:43:40Z</dcterms:modified>
</cp:coreProperties>
</file>