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2175">
          <p15:clr>
            <a:srgbClr val="000000"/>
          </p15:clr>
        </p15:guide>
        <p15:guide id="4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000000"/>
          </p15:clr>
        </p15:guide>
        <p15:guide id="4" pos="2144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8" roundtripDataSignature="AMtx7mgI8Q5noRA7xAs3AbhD+IaGE85T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667AF0-FA2B-40D0-85D3-9E6560C86B3F}">
  <a:tblStyle styleId="{A7667AF0-FA2B-40D0-85D3-9E6560C86B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F8E6"/>
          </a:solidFill>
        </a:fill>
      </a:tcStyle>
    </a:wholeTbl>
    <a:band1H>
      <a:tcTxStyle/>
      <a:tcStyle>
        <a:fill>
          <a:solidFill>
            <a:srgbClr val="EEF1CA"/>
          </a:solidFill>
        </a:fill>
      </a:tcStyle>
    </a:band1H>
    <a:band2H>
      <a:tcTxStyle/>
    </a:band2H>
    <a:band1V>
      <a:tcTxStyle/>
      <a:tcStyle>
        <a:fill>
          <a:solidFill>
            <a:srgbClr val="EEF1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040FE774-338D-4236-80FA-7B925A20FA7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CF0"/>
          </a:solidFill>
        </a:fill>
      </a:tcStyle>
    </a:wholeTbl>
    <a:band1H>
      <a:tcTxStyle/>
      <a:tcStyle>
        <a:fill>
          <a:solidFill>
            <a:srgbClr val="CAD7E0"/>
          </a:solidFill>
        </a:fill>
      </a:tcStyle>
    </a:band1H>
    <a:band2H>
      <a:tcTxStyle/>
    </a:band2H>
    <a:band1V>
      <a:tcTxStyle/>
      <a:tcStyle>
        <a:fill>
          <a:solidFill>
            <a:srgbClr val="CAD7E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5759"/>
        <p:guide pos="2175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  <p:guide pos="3131" orient="horz"/>
        <p:guide pos="2144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Here come another pair. [Click to highlight ‘They’] Say ‘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They’refers to … (The girls.)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underline the answer]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girls have big glasses.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highlight ‘glasses’] Invite a pupil to come to the screen to point at the girls’ glasses. [Click to show an arrow pointing towards the glasses] You may bring a pair of glasses and put them on when teaching the word. –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pronoun references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inferring unknown words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the third pair come.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Beeno says, ‘Look at the fat boys.’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underline the sentence]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nice to say this?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That’s right. It isn’t nice to say this. It is rude.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highlight ‘rude’ and show the explanation]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‘Rude’ means ‘not nice’ or ‘not polite’. – inferring / inferring unknown words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Tom. He says, ‘Ssh!  Don’t be rude …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Place a finger against your lips. [Click to highlight ‘Don’t’]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‘Don’t’ means‘ Do not’.</a:t>
            </a:r>
            <a:endParaRPr/>
          </a:p>
        </p:txBody>
      </p:sp>
      <p:sp>
        <p:nvSpPr>
          <p:cNvPr id="146" name="Google Shape;146;p11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Beeno says sorry to the boys.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boys angry with Beeno? (No.) How do you know? (They are smiling.)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They also say, ‘That is all right.’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highlight ‘That is all right.’]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means ‘That is OK.’ They aren’t angry with Beeno. – inferring </a:t>
            </a:r>
            <a:endParaRPr/>
          </a:p>
        </p:txBody>
      </p:sp>
      <p:sp>
        <p:nvSpPr>
          <p:cNvPr id="160" name="Google Shape;160;p12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all the pairs are on the stage.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Tom say? Can you guess?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Prompt pupils by asking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 can be in the Twins Show? (Twins.) Can Beeno and Tom be in the show? (No.) Why? (They aren’t twins.)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That’s right. They aren’t twins! They are just friends. – recalling / inferring </a:t>
            </a:r>
            <a:endParaRPr/>
          </a:p>
        </p:txBody>
      </p:sp>
      <p:sp>
        <p:nvSpPr>
          <p:cNvPr id="170" name="Google Shape;170;p13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 pupils to complete Part D individually in their books. The activity can be completed in class or for homework. –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specific information</a:t>
            </a:r>
            <a:endParaRPr/>
          </a:p>
        </p:txBody>
      </p:sp>
      <p:sp>
        <p:nvSpPr>
          <p:cNvPr id="180" name="Google Shape;180;p15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pupils into groups and assign each group a character. Ask each group to read their part aloud.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pupils that they are going to have their own Twins Show. Prepare props for the show, e.g. wigs, glasses (two items per prop).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Invite six to ten pupils to take part in the Twins Show.  Prepare a ‘backstage area’, e.g. outside the classroom, where you can assign pupils into pairs of ‘twins’ and have them put on the props such as wigs, glasses,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invite each pair of ‘twins’ to come into the classroom, one pair at a time. Instruct the class to say something about the ‘twins, </a:t>
            </a: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curly hair.</a:t>
            </a:r>
            <a:endParaRPr/>
          </a:p>
        </p:txBody>
      </p:sp>
      <p:sp>
        <p:nvSpPr>
          <p:cNvPr id="208" name="Google Shape;208;p18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pupils that they are going to play a guessing game now.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each sentence in each riddle] Read aloud each riddle, one sentence at a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Invite a pupil to come to the screen to point at the matching character after you have finished reading each riddle.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 for each riddle] </a:t>
            </a:r>
            <a:endParaRPr/>
          </a:p>
        </p:txBody>
      </p:sp>
      <p:sp>
        <p:nvSpPr>
          <p:cNvPr id="218" name="Google Shape;218;p19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look at some children.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Point at each picture.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 brother and sister / brothers / sisters? (Yes.)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right. They look like each other!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you have any brothers or sisters? Do you look like your brother / sister?– observing / inferring / giving personal responses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Now let’s look at some special brothers and sisters.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they look like each other? (Yes.) Yes, they look the same!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pupils’ attention to each pair of twins and ask pupils to describe each pair of twins, e.g.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small eyes. – 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pupils’ attention to the second pair of twins.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these girls.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Make circles around your eyes to indicate glasses.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do the girls have? Do you know? (Yes. / No.)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They have glasses.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Write the word ‘glasses’ on the board. You may bring a pair of glasses and put them on when teaching the word. You may also ask pupils if they wear glasses.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pupils’ attention to the third pair of twins and 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Look at these girls’ hair. They have curly hair.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Twirl your hair to indicate ‘curly’.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‘curly hair’ on the board. You may bring a wig with curly hair and put it on when teaching the words. You may also ask pupils if they have curly hair.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Mime thinking aloud and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Why do they look the same? Do you know? 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These children are special brothers and sisters. They have the same birthday! We call them ‘twins’.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explanation]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you know any twins? – eliciting information / giving personal responses</a:t>
            </a:r>
            <a:endParaRPr/>
          </a:p>
        </p:txBody>
      </p:sp>
      <p:sp>
        <p:nvSpPr>
          <p:cNvPr id="94" name="Google Shape;94;p6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story, Beeno and Tom are watching a show.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see Beeno and Tom?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Invite a pupil to come to the screen to point at Beeno and Tom.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show is this? Can you guess? (Twins Show.)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circle the banner] [Click to show the question]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Yes, it is a Twins Show! What is the show about?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you want to watch the show?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Ssh! Be quiet. The show will start soon. – observing / guessing </a:t>
            </a:r>
            <a:endParaRPr/>
          </a:p>
        </p:txBody>
      </p:sp>
      <p:sp>
        <p:nvSpPr>
          <p:cNvPr id="106" name="Google Shape;106;p7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pair of children come.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highlight ‘curly hair’]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Look. The children have curly hair.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Twirl your hair to indicate ‘curly’.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bring a wig with curly hair and put it on when teaching the words.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5" name="Google Shape;125;p9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4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/>
          <p:nvPr/>
        </p:nvSpPr>
        <p:spPr>
          <a:xfrm>
            <a:off x="71438" y="442913"/>
            <a:ext cx="24641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8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5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/>
        </p:nvSpPr>
        <p:spPr>
          <a:xfrm>
            <a:off x="71438" y="442913"/>
            <a:ext cx="16225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heading">
  <p:cSld name="Title and Subheading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/>
          <p:nvPr/>
        </p:nvSpPr>
        <p:spPr>
          <a:xfrm>
            <a:off x="71438" y="442913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/>
          <p:nvPr/>
        </p:nvSpPr>
        <p:spPr>
          <a:xfrm>
            <a:off x="1971675" y="784223"/>
            <a:ext cx="5210175" cy="5422209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8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/>
        </p:nvSpPr>
        <p:spPr>
          <a:xfrm>
            <a:off x="71438" y="442913"/>
            <a:ext cx="32993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setting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">
  <p:cSld name="Numbered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/>
        </p:nvSpPr>
        <p:spPr>
          <a:xfrm>
            <a:off x="71438" y="442913"/>
            <a:ext cx="2292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3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4"/>
          <p:cNvSpPr txBox="1"/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4"/>
          <p:cNvSpPr txBox="1"/>
          <p:nvPr>
            <p:ph idx="1" type="body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410" y="6376789"/>
            <a:ext cx="918000" cy="2799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1.jpg"/><Relationship Id="rId5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nsu\Desktop\L1A.png" id="59" name="Google Shape;59;p1"/>
          <p:cNvPicPr preferRelativeResize="0"/>
          <p:nvPr/>
        </p:nvPicPr>
        <p:blipFill rotWithShape="1">
          <a:blip r:embed="rId3">
            <a:alphaModFix/>
          </a:blip>
          <a:srcRect b="29512" l="41396" r="31411" t="53384"/>
          <a:stretch/>
        </p:blipFill>
        <p:spPr>
          <a:xfrm>
            <a:off x="7543800" y="5446182"/>
            <a:ext cx="1695450" cy="1507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unsu\Desktop\1A.png" id="60" name="Google Shape;60;p1"/>
          <p:cNvPicPr preferRelativeResize="0"/>
          <p:nvPr/>
        </p:nvPicPr>
        <p:blipFill rotWithShape="1">
          <a:blip r:embed="rId4">
            <a:alphaModFix/>
          </a:blip>
          <a:srcRect b="25714" l="2865" r="4857" t="29391"/>
          <a:stretch/>
        </p:blipFill>
        <p:spPr>
          <a:xfrm>
            <a:off x="114299" y="63660"/>
            <a:ext cx="4063037" cy="27938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1227138" y="2977606"/>
            <a:ext cx="6689725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Reading Courseware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for Teachers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Chapter 6 Look at me!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Learn to Read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/>
          <p:cNvPicPr preferRelativeResize="0"/>
          <p:nvPr/>
        </p:nvPicPr>
        <p:blipFill rotWithShape="1">
          <a:blip r:embed="rId3">
            <a:alphaModFix/>
          </a:blip>
          <a:srcRect b="0" l="0" r="3315" t="0"/>
          <a:stretch/>
        </p:blipFill>
        <p:spPr>
          <a:xfrm>
            <a:off x="0" y="1862138"/>
            <a:ext cx="9039225" cy="351884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/>
          <p:nvPr/>
        </p:nvSpPr>
        <p:spPr>
          <a:xfrm>
            <a:off x="4819650" y="4608576"/>
            <a:ext cx="752475" cy="447675"/>
          </a:xfrm>
          <a:prstGeom prst="rect">
            <a:avLst/>
          </a:prstGeom>
          <a:solidFill>
            <a:srgbClr val="FFFF00">
              <a:alpha val="41960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0"/>
          <p:cNvCxnSpPr/>
          <p:nvPr/>
        </p:nvCxnSpPr>
        <p:spPr>
          <a:xfrm>
            <a:off x="1840989" y="2641516"/>
            <a:ext cx="1287423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0"/>
          <p:cNvSpPr/>
          <p:nvPr/>
        </p:nvSpPr>
        <p:spPr>
          <a:xfrm rot="-8381499">
            <a:off x="1897527" y="3700778"/>
            <a:ext cx="3207258" cy="527150"/>
          </a:xfrm>
          <a:custGeom>
            <a:rect b="b" l="l" r="r" t="t"/>
            <a:pathLst>
              <a:path extrusionOk="0" h="426750" w="1933303">
                <a:moveTo>
                  <a:pt x="0" y="409333"/>
                </a:moveTo>
                <a:cubicBezTo>
                  <a:pt x="304800" y="203230"/>
                  <a:pt x="609600" y="-2873"/>
                  <a:pt x="931817" y="30"/>
                </a:cubicBezTo>
                <a:cubicBezTo>
                  <a:pt x="1254034" y="2933"/>
                  <a:pt x="1593668" y="214841"/>
                  <a:pt x="1933303" y="426750"/>
                </a:cubicBezTo>
              </a:path>
            </a:pathLst>
          </a:custGeom>
          <a:noFill/>
          <a:ln cap="flat" cmpd="sng" w="571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/>
          <p:nvPr/>
        </p:nvSpPr>
        <p:spPr>
          <a:xfrm rot="8211725">
            <a:off x="6905919" y="2879050"/>
            <a:ext cx="817679" cy="3108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7522860" y="2361914"/>
            <a:ext cx="1229825" cy="46166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glasses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6888876" y="4608576"/>
            <a:ext cx="1097280" cy="447675"/>
          </a:xfrm>
          <a:prstGeom prst="rect">
            <a:avLst/>
          </a:prstGeom>
          <a:solidFill>
            <a:srgbClr val="FFFF00">
              <a:alpha val="41960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40" y="1032300"/>
            <a:ext cx="5851605" cy="52404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1"/>
          <p:cNvCxnSpPr/>
          <p:nvPr/>
        </p:nvCxnSpPr>
        <p:spPr>
          <a:xfrm>
            <a:off x="1088292" y="1950621"/>
            <a:ext cx="355686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11"/>
          <p:cNvSpPr/>
          <p:nvPr/>
        </p:nvSpPr>
        <p:spPr>
          <a:xfrm>
            <a:off x="3854225" y="5368017"/>
            <a:ext cx="748074" cy="466725"/>
          </a:xfrm>
          <a:prstGeom prst="rect">
            <a:avLst/>
          </a:prstGeom>
          <a:solidFill>
            <a:srgbClr val="FFFF00">
              <a:alpha val="41960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2259168" y="5368017"/>
            <a:ext cx="983904" cy="466725"/>
          </a:xfrm>
          <a:prstGeom prst="rect">
            <a:avLst/>
          </a:prstGeom>
          <a:solidFill>
            <a:srgbClr val="FFFF00">
              <a:alpha val="41960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 rot="-1274156">
            <a:off x="2689200" y="4701595"/>
            <a:ext cx="1587199" cy="392291"/>
          </a:xfrm>
          <a:custGeom>
            <a:rect b="b" l="l" r="r" t="t"/>
            <a:pathLst>
              <a:path extrusionOk="0" h="426750" w="1933303">
                <a:moveTo>
                  <a:pt x="0" y="409333"/>
                </a:moveTo>
                <a:cubicBezTo>
                  <a:pt x="304800" y="203230"/>
                  <a:pt x="609600" y="-2873"/>
                  <a:pt x="931817" y="30"/>
                </a:cubicBezTo>
                <a:cubicBezTo>
                  <a:pt x="1254034" y="2933"/>
                  <a:pt x="1593668" y="214841"/>
                  <a:pt x="1933303" y="426750"/>
                </a:cubicBezTo>
              </a:path>
            </a:pathLst>
          </a:custGeom>
          <a:noFill/>
          <a:ln cap="flat" cmpd="sng" w="571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4421747" y="4538960"/>
            <a:ext cx="1893154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lang="en-GB" sz="3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endParaRPr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1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55" name="Google Shape;155;p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1"/>
            <p:cNvSpPr txBox="1"/>
            <p:nvPr/>
          </p:nvSpPr>
          <p:spPr>
            <a:xfrm>
              <a:off x="3445472" y="5600936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It is rude to say the boys are fat.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834" y="1012052"/>
            <a:ext cx="6048010" cy="5193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2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64" name="Google Shape;164;p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2"/>
            <p:cNvSpPr txBox="1"/>
            <p:nvPr/>
          </p:nvSpPr>
          <p:spPr>
            <a:xfrm>
              <a:off x="3468507" y="5618485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Are the boys angry with Beeno?</a:t>
              </a:r>
              <a:endParaRPr/>
            </a:p>
          </p:txBody>
        </p:sp>
      </p:grpSp>
      <p:sp>
        <p:nvSpPr>
          <p:cNvPr id="166" name="Google Shape;166;p12"/>
          <p:cNvSpPr/>
          <p:nvPr/>
        </p:nvSpPr>
        <p:spPr>
          <a:xfrm>
            <a:off x="2523860" y="5271765"/>
            <a:ext cx="3010665" cy="603697"/>
          </a:xfrm>
          <a:prstGeom prst="rect">
            <a:avLst/>
          </a:prstGeom>
          <a:solidFill>
            <a:srgbClr val="FFFF00">
              <a:alpha val="41960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9" y="1605076"/>
            <a:ext cx="9063039" cy="39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/>
          <p:nvPr/>
        </p:nvSpPr>
        <p:spPr>
          <a:xfrm>
            <a:off x="5772150" y="2331833"/>
            <a:ext cx="2809875" cy="619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3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75" name="Google Shape;175;p13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3456990" y="5715976"/>
              <a:ext cx="2370840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does Tom say?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1" y="1490662"/>
            <a:ext cx="8648700" cy="4010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15"/>
          <p:cNvCxnSpPr/>
          <p:nvPr/>
        </p:nvCxnSpPr>
        <p:spPr>
          <a:xfrm>
            <a:off x="3000375" y="2800350"/>
            <a:ext cx="3733800" cy="1028700"/>
          </a:xfrm>
          <a:prstGeom prst="straightConnector1">
            <a:avLst/>
          </a:prstGeom>
          <a:noFill/>
          <a:ln cap="flat" cmpd="sng" w="28575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15"/>
          <p:cNvCxnSpPr/>
          <p:nvPr/>
        </p:nvCxnSpPr>
        <p:spPr>
          <a:xfrm>
            <a:off x="3000375" y="3829050"/>
            <a:ext cx="3733800" cy="1028700"/>
          </a:xfrm>
          <a:prstGeom prst="straightConnector1">
            <a:avLst/>
          </a:prstGeom>
          <a:noFill/>
          <a:ln cap="flat" cmpd="sng" w="28575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15"/>
          <p:cNvCxnSpPr/>
          <p:nvPr/>
        </p:nvCxnSpPr>
        <p:spPr>
          <a:xfrm flipH="1" rot="10800000">
            <a:off x="3000375" y="2800350"/>
            <a:ext cx="3733800" cy="2057400"/>
          </a:xfrm>
          <a:prstGeom prst="straightConnector1">
            <a:avLst/>
          </a:prstGeom>
          <a:noFill/>
          <a:ln cap="flat" cmpd="sng" w="28575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15"/>
          <p:cNvSpPr/>
          <p:nvPr/>
        </p:nvSpPr>
        <p:spPr>
          <a:xfrm>
            <a:off x="7976912" y="6229349"/>
            <a:ext cx="838367" cy="371475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 sz="1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do some more activities!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1851591" y="1848369"/>
            <a:ext cx="5241957" cy="6771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525">
                  <a:solidFill>
                    <a:srgbClr val="007BA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"/>
              </a:rPr>
              <a:t>Readers’ theatre</a:t>
            </a:r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4" y="2309062"/>
            <a:ext cx="7515225" cy="30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234406">
            <a:off x="990816" y="3648013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340264">
            <a:off x="2682602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4311000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5682601" y="3670323"/>
            <a:ext cx="1550697" cy="130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847" y="1515292"/>
            <a:ext cx="6160105" cy="497915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/>
          <p:nvPr/>
        </p:nvSpPr>
        <p:spPr>
          <a:xfrm>
            <a:off x="1789684" y="755904"/>
            <a:ext cx="5742432" cy="97536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Twins Show</a:t>
            </a:r>
            <a:endParaRPr b="1"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3090672" y="0"/>
            <a:ext cx="109728" cy="755904"/>
          </a:xfrm>
          <a:prstGeom prst="flowChartProcess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1975104" y="853440"/>
            <a:ext cx="5425440" cy="78028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6205728" y="0"/>
            <a:ext cx="109728" cy="755904"/>
          </a:xfrm>
          <a:prstGeom prst="flowChartProcess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/>
          <p:nvPr/>
        </p:nvSpPr>
        <p:spPr>
          <a:xfrm>
            <a:off x="0" y="5882864"/>
            <a:ext cx="9144000" cy="432680"/>
          </a:xfrm>
          <a:prstGeom prst="rect">
            <a:avLst/>
          </a:prstGeom>
          <a:solidFill>
            <a:srgbClr val="C5AC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1533414" y="705331"/>
            <a:ext cx="6022848" cy="2694432"/>
          </a:xfrm>
          <a:prstGeom prst="cloudCallout">
            <a:avLst>
              <a:gd fmla="val 54268" name="adj1"/>
              <a:gd fmla="val 45758" name="adj2"/>
            </a:avLst>
          </a:prstGeom>
          <a:solidFill>
            <a:schemeClr val="lt1"/>
          </a:solidFill>
          <a:ln cap="flat" cmpd="sng" w="19050">
            <a:solidFill>
              <a:srgbClr val="003F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2403693" y="1205203"/>
            <a:ext cx="4282290" cy="16946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am short.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have black hair.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1762" y="3896080"/>
            <a:ext cx="1525260" cy="238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1430" y="3932292"/>
            <a:ext cx="1334434" cy="238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0272" y="3297801"/>
            <a:ext cx="1735196" cy="298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/>
          <p:nvPr/>
        </p:nvSpPr>
        <p:spPr>
          <a:xfrm>
            <a:off x="0" y="5882864"/>
            <a:ext cx="9144000" cy="432680"/>
          </a:xfrm>
          <a:prstGeom prst="rect">
            <a:avLst/>
          </a:prstGeom>
          <a:solidFill>
            <a:srgbClr val="C5AC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1533414" y="705331"/>
            <a:ext cx="6022848" cy="2694432"/>
          </a:xfrm>
          <a:prstGeom prst="cloudCallout">
            <a:avLst>
              <a:gd fmla="val 54268" name="adj1"/>
              <a:gd fmla="val 45758" name="adj2"/>
            </a:avLst>
          </a:prstGeom>
          <a:solidFill>
            <a:schemeClr val="lt1"/>
          </a:solidFill>
          <a:ln cap="flat" cmpd="sng" w="19050">
            <a:solidFill>
              <a:srgbClr val="003F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2403693" y="1168991"/>
            <a:ext cx="4282290" cy="16946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have curly hair.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have big glasses.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2305" y="3622659"/>
            <a:ext cx="1364227" cy="269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6008" y="3934315"/>
            <a:ext cx="1334434" cy="238325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/>
          <p:nvPr/>
        </p:nvSpPr>
        <p:spPr>
          <a:xfrm>
            <a:off x="2438321" y="4127206"/>
            <a:ext cx="392403" cy="259698"/>
          </a:xfrm>
          <a:prstGeom prst="ellipse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2830630" y="4127206"/>
            <a:ext cx="392403" cy="259698"/>
          </a:xfrm>
          <a:prstGeom prst="ellipse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3672" y="3344726"/>
            <a:ext cx="1735196" cy="298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2"/>
          <p:cNvGraphicFramePr/>
          <p:nvPr/>
        </p:nvGraphicFramePr>
        <p:xfrm>
          <a:off x="444781" y="11837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{A7667AF0-FA2B-40D0-85D3-9E6560C86B3F}</a:tableStyleId>
              </a:tblPr>
              <a:tblGrid>
                <a:gridCol w="8316225"/>
              </a:tblGrid>
              <a:tr h="49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Describing physical appearances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Skills</a:t>
                      </a:r>
                      <a:endParaRPr b="1"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observations from pictures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Inferring meaning / unknown words from the text</a:t>
                      </a:r>
                      <a:b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Giving personal responses to the text </a:t>
                      </a:r>
                      <a:b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guesses about the text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Identifying pronoun references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/>
          <p:nvPr/>
        </p:nvSpPr>
        <p:spPr>
          <a:xfrm>
            <a:off x="0" y="5882864"/>
            <a:ext cx="9144000" cy="432680"/>
          </a:xfrm>
          <a:prstGeom prst="rect">
            <a:avLst/>
          </a:prstGeom>
          <a:solidFill>
            <a:srgbClr val="C5AC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1533414" y="705331"/>
            <a:ext cx="6022848" cy="2694432"/>
          </a:xfrm>
          <a:prstGeom prst="cloudCallout">
            <a:avLst>
              <a:gd fmla="val 54268" name="adj1"/>
              <a:gd fmla="val 45758" name="adj2"/>
            </a:avLst>
          </a:prstGeom>
          <a:solidFill>
            <a:schemeClr val="lt1"/>
          </a:solidFill>
          <a:ln cap="flat" cmpd="sng" w="19050">
            <a:solidFill>
              <a:srgbClr val="003F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2403693" y="1168991"/>
            <a:ext cx="4282290" cy="16946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have long hair.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have big eyes.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206" y="3298340"/>
            <a:ext cx="1594213" cy="31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1940" y="3769639"/>
            <a:ext cx="1740717" cy="256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3066" y="3641463"/>
            <a:ext cx="1364227" cy="269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>
            <a:off x="0" y="5882864"/>
            <a:ext cx="9144000" cy="432680"/>
          </a:xfrm>
          <a:prstGeom prst="rect">
            <a:avLst/>
          </a:prstGeom>
          <a:solidFill>
            <a:srgbClr val="C5AC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1688839" y="714381"/>
            <a:ext cx="6022800" cy="2694300"/>
          </a:xfrm>
          <a:prstGeom prst="cloudCallout">
            <a:avLst>
              <a:gd fmla="val 54268" name="adj1"/>
              <a:gd fmla="val 45758" name="adj2"/>
            </a:avLst>
          </a:prstGeom>
          <a:solidFill>
            <a:schemeClr val="lt1"/>
          </a:solidFill>
          <a:ln cap="flat" cmpd="sng" w="19050">
            <a:solidFill>
              <a:srgbClr val="003F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2403693" y="1178044"/>
            <a:ext cx="4282290" cy="16946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am tall.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have black hair.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have red glasses.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4106" y="3793402"/>
            <a:ext cx="1364656" cy="25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5425" y="3702865"/>
            <a:ext cx="1740717" cy="256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 rotWithShape="1">
          <a:blip r:embed="rId5">
            <a:alphaModFix/>
          </a:blip>
          <a:srcRect b="0" l="0" r="3794" t="0"/>
          <a:stretch/>
        </p:blipFill>
        <p:spPr>
          <a:xfrm>
            <a:off x="5649361" y="3408816"/>
            <a:ext cx="1566249" cy="292276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/>
          <p:nvPr/>
        </p:nvSpPr>
        <p:spPr>
          <a:xfrm>
            <a:off x="5939076" y="3970198"/>
            <a:ext cx="273121" cy="259698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6313279" y="3970198"/>
            <a:ext cx="273121" cy="259698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22"/>
          <p:cNvCxnSpPr>
            <a:stCxn id="258" idx="6"/>
            <a:endCxn id="259" idx="2"/>
          </p:cNvCxnSpPr>
          <p:nvPr/>
        </p:nvCxnSpPr>
        <p:spPr>
          <a:xfrm>
            <a:off x="6212197" y="4100047"/>
            <a:ext cx="1011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3"/>
          <p:cNvGraphicFramePr/>
          <p:nvPr/>
        </p:nvGraphicFramePr>
        <p:xfrm>
          <a:off x="404262" y="11798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{040FE774-338D-4236-80FA-7B925A20FA73}</a:tableStyleId>
              </a:tblPr>
              <a:tblGrid>
                <a:gridCol w="2446650"/>
                <a:gridCol w="5899800"/>
              </a:tblGrid>
              <a:tr h="372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99580"/>
                    </a:solidFill>
                  </a:tcPr>
                </a:tc>
                <a:tc hMerge="1"/>
              </a:tr>
              <a:tr h="50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Pre-reading    </a:t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Introducing the setting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Shared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  <a:tr h="6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reading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Reading aloud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1: Assessment for learning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2: Readers’ theatre</a:t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3: Twins Show</a:t>
                      </a:r>
                      <a:b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4: Guess who?</a:t>
                      </a:r>
                      <a:b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ctrTitle"/>
          </p:nvPr>
        </p:nvSpPr>
        <p:spPr>
          <a:xfrm>
            <a:off x="2431050" y="1929160"/>
            <a:ext cx="4284000" cy="345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Today we are going to read a story.</a:t>
            </a: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look at some pictures!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38566" l="18451" r="15192" t="8227"/>
          <a:stretch/>
        </p:blipFill>
        <p:spPr>
          <a:xfrm>
            <a:off x="490877" y="1224622"/>
            <a:ext cx="3365989" cy="404310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4011"/>
          <a:stretch/>
        </p:blipFill>
        <p:spPr>
          <a:xfrm>
            <a:off x="3375706" y="705394"/>
            <a:ext cx="4296664" cy="274978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3028" y="3038217"/>
            <a:ext cx="3345557" cy="343809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pSp>
        <p:nvGrpSpPr>
          <p:cNvPr id="88" name="Google Shape;88;p5"/>
          <p:cNvGrpSpPr/>
          <p:nvPr/>
        </p:nvGrpSpPr>
        <p:grpSpPr>
          <a:xfrm>
            <a:off x="1878748" y="5346956"/>
            <a:ext cx="3001428" cy="1413973"/>
            <a:chOff x="3166681" y="5285243"/>
            <a:chExt cx="2835325" cy="1194187"/>
          </a:xfrm>
        </p:grpSpPr>
        <p:sp>
          <p:nvSpPr>
            <p:cNvPr id="89" name="Google Shape;89;p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3380280" y="5465856"/>
              <a:ext cx="2370840" cy="89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Are they </a:t>
              </a:r>
              <a:b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brother and sister / brothers / sisters?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8008" y="3581763"/>
            <a:ext cx="4097095" cy="273139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894" y="1291927"/>
            <a:ext cx="4111925" cy="281068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5">
            <a:alphaModFix/>
          </a:blip>
          <a:srcRect b="0" l="0" r="3996" t="0"/>
          <a:stretch/>
        </p:blipFill>
        <p:spPr>
          <a:xfrm rot="771163">
            <a:off x="4070352" y="622098"/>
            <a:ext cx="4161279" cy="288967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pSp>
        <p:nvGrpSpPr>
          <p:cNvPr id="99" name="Google Shape;99;p6"/>
          <p:cNvGrpSpPr/>
          <p:nvPr/>
        </p:nvGrpSpPr>
        <p:grpSpPr>
          <a:xfrm>
            <a:off x="848932" y="4772994"/>
            <a:ext cx="3001428" cy="1103376"/>
            <a:chOff x="3166681" y="5285243"/>
            <a:chExt cx="2835325" cy="1194187"/>
          </a:xfrm>
        </p:grpSpPr>
        <p:sp>
          <p:nvSpPr>
            <p:cNvPr id="100" name="Google Shape;100;p6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5792" name="adj1"/>
                <a:gd fmla="val 59177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"/>
            <p:cNvSpPr txBox="1"/>
            <p:nvPr/>
          </p:nvSpPr>
          <p:spPr>
            <a:xfrm>
              <a:off x="3445472" y="5689710"/>
              <a:ext cx="2370840" cy="29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They are twins.</a:t>
              </a:r>
              <a:endParaRPr/>
            </a:p>
          </p:txBody>
        </p:sp>
      </p:grpSp>
      <p:sp>
        <p:nvSpPr>
          <p:cNvPr id="102" name="Google Shape;102;p6"/>
          <p:cNvSpPr txBox="1"/>
          <p:nvPr/>
        </p:nvSpPr>
        <p:spPr>
          <a:xfrm>
            <a:off x="1247180" y="4465217"/>
            <a:ext cx="25097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1002" r="1095" t="0"/>
          <a:stretch/>
        </p:blipFill>
        <p:spPr>
          <a:xfrm>
            <a:off x="18106" y="1028963"/>
            <a:ext cx="9106977" cy="3868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7"/>
          <p:cNvGrpSpPr/>
          <p:nvPr/>
        </p:nvGrpSpPr>
        <p:grpSpPr>
          <a:xfrm>
            <a:off x="4994464" y="4897925"/>
            <a:ext cx="3001428" cy="1344073"/>
            <a:chOff x="3166681" y="5285243"/>
            <a:chExt cx="2835325" cy="1194187"/>
          </a:xfrm>
        </p:grpSpPr>
        <p:sp>
          <p:nvSpPr>
            <p:cNvPr id="110" name="Google Shape;110;p7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 txBox="1"/>
            <p:nvPr/>
          </p:nvSpPr>
          <p:spPr>
            <a:xfrm>
              <a:off x="3445472" y="5564323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is the </a:t>
              </a:r>
              <a:b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show about?</a:t>
              </a:r>
              <a:endParaRPr/>
            </a:p>
          </p:txBody>
        </p:sp>
      </p:grpSp>
      <p:grpSp>
        <p:nvGrpSpPr>
          <p:cNvPr id="112" name="Google Shape;112;p7"/>
          <p:cNvGrpSpPr/>
          <p:nvPr/>
        </p:nvGrpSpPr>
        <p:grpSpPr>
          <a:xfrm>
            <a:off x="1376613" y="4897925"/>
            <a:ext cx="3001428" cy="1344073"/>
            <a:chOff x="3166681" y="5285243"/>
            <a:chExt cx="2835325" cy="1194187"/>
          </a:xfrm>
        </p:grpSpPr>
        <p:sp>
          <p:nvSpPr>
            <p:cNvPr id="113" name="Google Shape;113;p7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50015" name="adj1"/>
                <a:gd fmla="val 55814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3445472" y="5564323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Beeno and Tom are watching a show.</a:t>
              </a:r>
              <a:endParaRPr/>
            </a:p>
          </p:txBody>
        </p:sp>
      </p:grpSp>
      <p:sp>
        <p:nvSpPr>
          <p:cNvPr id="115" name="Google Shape;115;p7"/>
          <p:cNvSpPr/>
          <p:nvPr/>
        </p:nvSpPr>
        <p:spPr>
          <a:xfrm>
            <a:off x="5839477" y="1321805"/>
            <a:ext cx="3150606" cy="968719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read the story!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2895600" y="1436718"/>
            <a:ext cx="3259015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56228"/>
            <a:ext cx="9144000" cy="330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/>
          <p:nvPr/>
        </p:nvSpPr>
        <p:spPr>
          <a:xfrm>
            <a:off x="7501075" y="4250436"/>
            <a:ext cx="1294691" cy="352425"/>
          </a:xfrm>
          <a:prstGeom prst="rect">
            <a:avLst/>
          </a:prstGeom>
          <a:solidFill>
            <a:srgbClr val="FFFF00">
              <a:alpha val="41960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 rot="5825128">
            <a:off x="6559205" y="2348804"/>
            <a:ext cx="817679" cy="3108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6688751" y="1625395"/>
            <a:ext cx="1435008" cy="46166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curly hair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2015-06-15T13:50:26Z</dcterms:created>
  <dc:creator>Sham, Dora</dc:creator>
</cp:coreProperties>
</file>