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2" r:id="rId3"/>
    <p:sldId id="325" r:id="rId5"/>
    <p:sldId id="316" r:id="rId6"/>
    <p:sldId id="326" r:id="rId7"/>
    <p:sldId id="327" r:id="rId8"/>
    <p:sldId id="328" r:id="rId9"/>
    <p:sldId id="267" r:id="rId10"/>
    <p:sldId id="287" r:id="rId11"/>
    <p:sldId id="268" r:id="rId12"/>
    <p:sldId id="317" r:id="rId13"/>
    <p:sldId id="318" r:id="rId14"/>
    <p:sldId id="319" r:id="rId15"/>
    <p:sldId id="320" r:id="rId16"/>
    <p:sldId id="264" r:id="rId17"/>
    <p:sldId id="322" r:id="rId18"/>
    <p:sldId id="321" r:id="rId19"/>
    <p:sldId id="323" r:id="rId20"/>
    <p:sldId id="273" r:id="rId21"/>
    <p:sldId id="329" r:id="rId22"/>
    <p:sldId id="283" r:id="rId23"/>
    <p:sldId id="330" r:id="rId24"/>
    <p:sldId id="288" r:id="rId25"/>
    <p:sldId id="331" r:id="rId26"/>
    <p:sldId id="308" r:id="rId27"/>
    <p:sldId id="291" r:id="rId28"/>
    <p:sldId id="29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F16103"/>
    <a:srgbClr val="FFC004"/>
    <a:srgbClr val="FFC200"/>
    <a:srgbClr val="40942E"/>
    <a:srgbClr val="84B959"/>
    <a:srgbClr val="FFA903"/>
    <a:srgbClr val="C8988D"/>
    <a:srgbClr val="FB7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414" autoAdjust="0"/>
  </p:normalViewPr>
  <p:slideViewPr>
    <p:cSldViewPr snapToGrid="0" snapToObjects="1">
      <p:cViewPr varScale="1">
        <p:scale>
          <a:sx n="70" d="100"/>
          <a:sy n="70" d="100"/>
        </p:scale>
        <p:origin x="114" y="96"/>
      </p:cViewPr>
      <p:guideLst>
        <p:guide orient="horz" pos="2183"/>
        <p:guide pos="3840"/>
        <p:guide orient="horz" pos="3929"/>
        <p:guide pos="438"/>
        <p:guide pos="3681"/>
        <p:guide pos="4044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0CCA-5B05-2746-A594-321312C7CF4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8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9600" baseline="0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她们的</a:t>
            </a:r>
            <a:endParaRPr lang="en-US" altLang="zh-CN" sz="9600" baseline="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800" b="0" dirty="0"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AF1AE-9B2F-4B43-8AF2-4DA08B29752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7451-0E22-5448-8DD0-A579347F2A4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曲线框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013"/>
            <a:ext cx="12192000" cy="67679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2100" y="352425"/>
            <a:ext cx="9511699" cy="908469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defRPr lang="zh-CN" altLang="en-US" sz="3600" b="1" kern="1200" dirty="0">
                <a:solidFill>
                  <a:srgbClr val="FFA90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48183" y="347295"/>
            <a:ext cx="1378092" cy="918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ughty Child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938" y="444501"/>
            <a:ext cx="10435262" cy="660400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rgbClr val="0070C0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线框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2100" y="352425"/>
            <a:ext cx="9511699" cy="908469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defRPr lang="zh-CN" altLang="en-US" sz="3600" b="1" kern="1200" dirty="0">
                <a:solidFill>
                  <a:srgbClr val="FFA90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48183" y="347295"/>
            <a:ext cx="1378092" cy="918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曲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013"/>
            <a:ext cx="12192000" cy="67679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2" y="73521"/>
            <a:ext cx="12036256" cy="67109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01" y="120137"/>
            <a:ext cx="11994399" cy="6617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4711" y="21981"/>
            <a:ext cx="12102579" cy="6814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84" y="140643"/>
            <a:ext cx="12242369" cy="657671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15938" y="444501"/>
            <a:ext cx="9511700" cy="907200"/>
          </a:xfrm>
        </p:spPr>
        <p:txBody>
          <a:bodyPr lIns="0" tIns="0" rIns="0" bIns="0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600" b="1" kern="1200" dirty="0">
                <a:solidFill>
                  <a:srgbClr val="0070C0"/>
                </a:solidFill>
                <a:latin typeface="+mj-lt"/>
                <a:ea typeface="+mn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直线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075"/>
            <a:ext cx="12189984" cy="5530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7EC3-5F69-BC42-B23E-E650AC53537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7B22-C844-4044-A70E-6F7D34C5262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6.png"/><Relationship Id="rId3" Type="http://schemas.openxmlformats.org/officeDocument/2006/relationships/image" Target="../media/image40.jpeg"/><Relationship Id="rId2" Type="http://schemas.openxmlformats.org/officeDocument/2006/relationships/image" Target="../media/image8.tiff"/><Relationship Id="rId1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8.tiff"/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8.tiff"/><Relationship Id="rId6" Type="http://schemas.openxmlformats.org/officeDocument/2006/relationships/image" Target="../media/image44.jpeg"/><Relationship Id="rId5" Type="http://schemas.openxmlformats.org/officeDocument/2006/relationships/image" Target="../media/image6.png"/><Relationship Id="rId4" Type="http://schemas.openxmlformats.org/officeDocument/2006/relationships/image" Target="../media/image43.png"/><Relationship Id="rId3" Type="http://schemas.microsoft.com/office/2007/relationships/hdphoto" Target="../media/image38.wdp"/><Relationship Id="rId2" Type="http://schemas.openxmlformats.org/officeDocument/2006/relationships/image" Target="../media/image42.png"/><Relationship Id="rId1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47.jpeg"/><Relationship Id="rId6" Type="http://schemas.openxmlformats.org/officeDocument/2006/relationships/image" Target="../media/image6.png"/><Relationship Id="rId5" Type="http://schemas.openxmlformats.org/officeDocument/2006/relationships/image" Target="../media/image46.jpeg"/><Relationship Id="rId4" Type="http://schemas.openxmlformats.org/officeDocument/2006/relationships/image" Target="../media/image8.tiff"/><Relationship Id="rId3" Type="http://schemas.microsoft.com/office/2007/relationships/hdphoto" Target="../media/image38.wdp"/><Relationship Id="rId2" Type="http://schemas.openxmlformats.org/officeDocument/2006/relationships/image" Target="../media/image45.png"/><Relationship Id="rId1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50.jpeg"/><Relationship Id="rId6" Type="http://schemas.microsoft.com/office/2007/relationships/hdphoto" Target="../media/image38.wdp"/><Relationship Id="rId5" Type="http://schemas.openxmlformats.org/officeDocument/2006/relationships/image" Target="../media/image49.png"/><Relationship Id="rId4" Type="http://schemas.openxmlformats.org/officeDocument/2006/relationships/image" Target="../media/image6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8.tiff"/><Relationship Id="rId6" Type="http://schemas.openxmlformats.org/officeDocument/2006/relationships/image" Target="../media/image6.png"/><Relationship Id="rId5" Type="http://schemas.openxmlformats.org/officeDocument/2006/relationships/image" Target="../media/image53.jpeg"/><Relationship Id="rId4" Type="http://schemas.microsoft.com/office/2007/relationships/hdphoto" Target="../media/image38.wdp"/><Relationship Id="rId3" Type="http://schemas.openxmlformats.org/officeDocument/2006/relationships/image" Target="../media/image52.png"/><Relationship Id="rId2" Type="http://schemas.openxmlformats.org/officeDocument/2006/relationships/image" Target="../media/image10.tiff"/><Relationship Id="rId1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8.tiff"/><Relationship Id="rId6" Type="http://schemas.openxmlformats.org/officeDocument/2006/relationships/image" Target="../media/image55.jpeg"/><Relationship Id="rId5" Type="http://schemas.openxmlformats.org/officeDocument/2006/relationships/image" Target="../media/image6.png"/><Relationship Id="rId4" Type="http://schemas.microsoft.com/office/2007/relationships/hdphoto" Target="../media/image38.wdp"/><Relationship Id="rId3" Type="http://schemas.openxmlformats.org/officeDocument/2006/relationships/image" Target="../media/image52.png"/><Relationship Id="rId2" Type="http://schemas.openxmlformats.org/officeDocument/2006/relationships/image" Target="../media/image10.tiff"/><Relationship Id="rId1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6.pn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6.png"/><Relationship Id="rId7" Type="http://schemas.openxmlformats.org/officeDocument/2006/relationships/image" Target="../media/image61.png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8.tiff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jpeg"/><Relationship Id="rId8" Type="http://schemas.openxmlformats.org/officeDocument/2006/relationships/image" Target="../media/image69.png"/><Relationship Id="rId7" Type="http://schemas.openxmlformats.org/officeDocument/2006/relationships/image" Target="../media/image68.jpeg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Relationship Id="rId3" Type="http://schemas.openxmlformats.org/officeDocument/2006/relationships/image" Target="../media/image64.jpeg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8.tiff"/><Relationship Id="rId23" Type="http://schemas.openxmlformats.org/officeDocument/2006/relationships/image" Target="../media/image6.png"/><Relationship Id="rId22" Type="http://schemas.openxmlformats.org/officeDocument/2006/relationships/image" Target="../media/image81.png"/><Relationship Id="rId21" Type="http://schemas.openxmlformats.org/officeDocument/2006/relationships/image" Target="../media/image80.jpeg"/><Relationship Id="rId20" Type="http://schemas.openxmlformats.org/officeDocument/2006/relationships/image" Target="../media/image79.png"/><Relationship Id="rId2" Type="http://schemas.openxmlformats.org/officeDocument/2006/relationships/image" Target="../media/image63.png"/><Relationship Id="rId19" Type="http://schemas.openxmlformats.org/officeDocument/2006/relationships/image" Target="../media/image78.png"/><Relationship Id="rId18" Type="http://schemas.openxmlformats.org/officeDocument/2006/relationships/image" Target="../media/image77.png"/><Relationship Id="rId17" Type="http://schemas.openxmlformats.org/officeDocument/2006/relationships/image" Target="../media/image76.png"/><Relationship Id="rId16" Type="http://schemas.openxmlformats.org/officeDocument/2006/relationships/image" Target="../media/image75.png"/><Relationship Id="rId15" Type="http://schemas.openxmlformats.org/officeDocument/2006/relationships/image" Target="../media/image10.tiff"/><Relationship Id="rId14" Type="http://schemas.openxmlformats.org/officeDocument/2006/relationships/image" Target="../media/image2.tiff"/><Relationship Id="rId13" Type="http://schemas.openxmlformats.org/officeDocument/2006/relationships/image" Target="../media/image74.png"/><Relationship Id="rId12" Type="http://schemas.openxmlformats.org/officeDocument/2006/relationships/image" Target="../media/image73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8.tiff"/><Relationship Id="rId4" Type="http://schemas.openxmlformats.org/officeDocument/2006/relationships/image" Target="../media/image6.png"/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2.jpeg"/><Relationship Id="rId3" Type="http://schemas.openxmlformats.org/officeDocument/2006/relationships/image" Target="../media/image8.tiff"/><Relationship Id="rId2" Type="http://schemas.openxmlformats.org/officeDocument/2006/relationships/image" Target="../media/image14.tiff"/><Relationship Id="rId1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tiff"/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.tiff"/><Relationship Id="rId2" Type="http://schemas.openxmlformats.org/officeDocument/2006/relationships/image" Target="../media/image2.tiff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90.png"/><Relationship Id="rId11" Type="http://schemas.openxmlformats.org/officeDocument/2006/relationships/image" Target="../media/image89.png"/><Relationship Id="rId10" Type="http://schemas.openxmlformats.org/officeDocument/2006/relationships/image" Target="../media/image6.png"/><Relationship Id="rId1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6.png"/><Relationship Id="rId4" Type="http://schemas.openxmlformats.org/officeDocument/2006/relationships/image" Target="../media/image92.jpeg"/><Relationship Id="rId3" Type="http://schemas.openxmlformats.org/officeDocument/2006/relationships/image" Target="../media/image8.tiff"/><Relationship Id="rId2" Type="http://schemas.openxmlformats.org/officeDocument/2006/relationships/image" Target="../media/image10.tiff"/><Relationship Id="rId1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98.png"/><Relationship Id="rId7" Type="http://schemas.openxmlformats.org/officeDocument/2006/relationships/image" Target="../media/image6.png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8.tiff"/><Relationship Id="rId2" Type="http://schemas.openxmlformats.org/officeDocument/2006/relationships/image" Target="../media/image94.png"/><Relationship Id="rId12" Type="http://schemas.openxmlformats.org/officeDocument/2006/relationships/notesSlide" Target="../notesSlides/notesSlide22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00.png"/><Relationship Id="rId1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03.png"/><Relationship Id="rId7" Type="http://schemas.openxmlformats.org/officeDocument/2006/relationships/image" Target="../media/image6.png"/><Relationship Id="rId6" Type="http://schemas.openxmlformats.org/officeDocument/2006/relationships/image" Target="../media/image8.tiff"/><Relationship Id="rId5" Type="http://schemas.openxmlformats.org/officeDocument/2006/relationships/image" Target="../media/image102.png"/><Relationship Id="rId4" Type="http://schemas.openxmlformats.org/officeDocument/2006/relationships/image" Target="../media/image101.jpeg"/><Relationship Id="rId3" Type="http://schemas.openxmlformats.org/officeDocument/2006/relationships/image" Target="../media/image10.tiff"/><Relationship Id="rId2" Type="http://schemas.microsoft.com/office/2007/relationships/hdphoto" Target="../media/image38.wdp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image" Target="../media/image15.tif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6" Type="http://schemas.openxmlformats.org/officeDocument/2006/relationships/image" Target="../media/image8.tiff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6.png"/><Relationship Id="rId7" Type="http://schemas.openxmlformats.org/officeDocument/2006/relationships/image" Target="../media/image1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7.tiff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8.tiff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8.xml"/><Relationship Id="rId14" Type="http://schemas.openxmlformats.org/officeDocument/2006/relationships/image" Target="../media/image10.tiff"/><Relationship Id="rId13" Type="http://schemas.openxmlformats.org/officeDocument/2006/relationships/image" Target="../media/image6.png"/><Relationship Id="rId12" Type="http://schemas.openxmlformats.org/officeDocument/2006/relationships/image" Target="../media/image2.tiff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10.tiff"/><Relationship Id="rId4" Type="http://schemas.openxmlformats.org/officeDocument/2006/relationships/image" Target="../media/image1.png"/><Relationship Id="rId3" Type="http://schemas.openxmlformats.org/officeDocument/2006/relationships/image" Target="../media/image8.tiff"/><Relationship Id="rId2" Type="http://schemas.openxmlformats.org/officeDocument/2006/relationships/image" Target="../media/image2.tiff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18.xml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6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13.tiff"/><Relationship Id="rId7" Type="http://schemas.openxmlformats.org/officeDocument/2006/relationships/image" Target="../media/image12.tiff"/><Relationship Id="rId6" Type="http://schemas.openxmlformats.org/officeDocument/2006/relationships/image" Target="../media/image11.tiff"/><Relationship Id="rId5" Type="http://schemas.openxmlformats.org/officeDocument/2006/relationships/image" Target="../media/image1.png"/><Relationship Id="rId4" Type="http://schemas.openxmlformats.org/officeDocument/2006/relationships/image" Target="../media/image8.tiff"/><Relationship Id="rId3" Type="http://schemas.openxmlformats.org/officeDocument/2006/relationships/image" Target="../media/image10.tiff"/><Relationship Id="rId2" Type="http://schemas.openxmlformats.org/officeDocument/2006/relationships/image" Target="../media/image2.tiff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6.png"/><Relationship Id="rId3" Type="http://schemas.openxmlformats.org/officeDocument/2006/relationships/image" Target="../media/image34.png"/><Relationship Id="rId2" Type="http://schemas.openxmlformats.org/officeDocument/2006/relationships/image" Target="../media/image8.tiff"/><Relationship Id="rId1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35.jpeg"/><Relationship Id="rId2" Type="http://schemas.openxmlformats.org/officeDocument/2006/relationships/image" Target="../media/image8.tiff"/><Relationship Id="rId1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8.tiff"/><Relationship Id="rId6" Type="http://schemas.openxmlformats.org/officeDocument/2006/relationships/image" Target="../media/image39.jpeg"/><Relationship Id="rId5" Type="http://schemas.openxmlformats.org/officeDocument/2006/relationships/image" Target="../media/image6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openxmlformats.org/officeDocument/2006/relationships/image" Target="../media/image10.tiff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25816"/>
            <a:ext cx="6347879" cy="6243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19339" y="3173725"/>
            <a:ext cx="4872661" cy="31391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4342"/>
            <a:ext cx="12192000" cy="58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9050"/>
            <a:ext cx="2866293" cy="1599791"/>
          </a:xfrm>
          <a:prstGeom prst="rect">
            <a:avLst/>
          </a:prstGeom>
        </p:spPr>
      </p:pic>
      <p:grpSp>
        <p:nvGrpSpPr>
          <p:cNvPr id="12" name="组合 22"/>
          <p:cNvGrpSpPr/>
          <p:nvPr/>
        </p:nvGrpSpPr>
        <p:grpSpPr>
          <a:xfrm>
            <a:off x="0" y="6410340"/>
            <a:ext cx="936238" cy="294424"/>
            <a:chOff x="11014501" y="6514787"/>
            <a:chExt cx="936238" cy="29442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01295" y="6514787"/>
              <a:ext cx="749444" cy="29442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1014501" y="6520059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</a:rPr>
                <a:t>0:30</a:t>
              </a:r>
              <a:endParaRPr lang="zh-CN" altLang="en-US" sz="11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sym typeface="Helvetica Light"/>
                </a:rPr>
                <a:t>1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sym typeface="Helvetica Light"/>
                </a:rPr>
                <a:t>/26</a:t>
              </a:r>
              <a:endParaRPr lang="zh-CN" altLang="en-US" sz="1100" b="1" kern="0" dirty="0">
                <a:solidFill>
                  <a:srgbClr val="000000"/>
                </a:solidFill>
                <a:sym typeface="Helvetica Light"/>
              </a:endParaRPr>
            </a:p>
          </p:txBody>
        </p:sp>
      </p:grpSp>
      <p:pic>
        <p:nvPicPr>
          <p:cNvPr id="18" name="图片 17" descr="01"/>
          <p:cNvPicPr>
            <a:picLocks noChangeAspect="1"/>
          </p:cNvPicPr>
          <p:nvPr/>
        </p:nvPicPr>
        <p:blipFill>
          <a:blip r:embed="rId7" cstate="email"/>
          <a:srcRect r="53438"/>
          <a:stretch>
            <a:fillRect/>
          </a:stretch>
        </p:blipFill>
        <p:spPr>
          <a:xfrm>
            <a:off x="-448946" y="25816"/>
            <a:ext cx="6055360" cy="7313930"/>
          </a:xfrm>
          <a:prstGeom prst="rect">
            <a:avLst/>
          </a:prstGeom>
        </p:spPr>
      </p:pic>
      <p:pic>
        <p:nvPicPr>
          <p:cNvPr id="19" name="图片 18" descr="01"/>
          <p:cNvPicPr>
            <a:picLocks noChangeAspect="1"/>
          </p:cNvPicPr>
          <p:nvPr/>
        </p:nvPicPr>
        <p:blipFill>
          <a:blip r:embed="rId7" cstate="email"/>
          <a:srcRect l="54531" t="48064"/>
          <a:stretch>
            <a:fillRect/>
          </a:stretch>
        </p:blipFill>
        <p:spPr>
          <a:xfrm>
            <a:off x="7228205" y="3287395"/>
            <a:ext cx="5913120" cy="379857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9193587" y="1884682"/>
            <a:ext cx="1974752" cy="338738"/>
            <a:chOff x="16906060" y="1928224"/>
            <a:chExt cx="1974752" cy="338738"/>
          </a:xfrm>
          <a:solidFill>
            <a:srgbClr val="FFC000"/>
          </a:solidFill>
        </p:grpSpPr>
        <p:sp>
          <p:nvSpPr>
            <p:cNvPr id="36" name="任意多边形 35"/>
            <p:cNvSpPr/>
            <p:nvPr/>
          </p:nvSpPr>
          <p:spPr>
            <a:xfrm>
              <a:off x="16906060" y="1928224"/>
              <a:ext cx="318040" cy="338738"/>
            </a:xfrm>
            <a:custGeom>
              <a:avLst/>
              <a:gdLst/>
              <a:ahLst/>
              <a:cxnLst/>
              <a:rect l="l" t="t" r="r" b="b"/>
              <a:pathLst>
                <a:path w="318040" h="338738">
                  <a:moveTo>
                    <a:pt x="179718" y="0"/>
                  </a:moveTo>
                  <a:cubicBezTo>
                    <a:pt x="223806" y="0"/>
                    <a:pt x="257882" y="11864"/>
                    <a:pt x="281944" y="35591"/>
                  </a:cubicBezTo>
                  <a:cubicBezTo>
                    <a:pt x="306008" y="59317"/>
                    <a:pt x="318040" y="95412"/>
                    <a:pt x="318040" y="143876"/>
                  </a:cubicBezTo>
                  <a:cubicBezTo>
                    <a:pt x="318040" y="181569"/>
                    <a:pt x="311056" y="215140"/>
                    <a:pt x="297090" y="244588"/>
                  </a:cubicBezTo>
                  <a:cubicBezTo>
                    <a:pt x="283122" y="274036"/>
                    <a:pt x="262678" y="297090"/>
                    <a:pt x="235754" y="313749"/>
                  </a:cubicBezTo>
                  <a:cubicBezTo>
                    <a:pt x="208830" y="330408"/>
                    <a:pt x="176520" y="338738"/>
                    <a:pt x="138826" y="338738"/>
                  </a:cubicBezTo>
                  <a:cubicBezTo>
                    <a:pt x="94738" y="338738"/>
                    <a:pt x="60578" y="326706"/>
                    <a:pt x="36348" y="302643"/>
                  </a:cubicBezTo>
                  <a:cubicBezTo>
                    <a:pt x="12116" y="278580"/>
                    <a:pt x="0" y="242148"/>
                    <a:pt x="0" y="193348"/>
                  </a:cubicBezTo>
                  <a:cubicBezTo>
                    <a:pt x="0" y="155655"/>
                    <a:pt x="6984" y="122252"/>
                    <a:pt x="20950" y="93141"/>
                  </a:cubicBezTo>
                  <a:cubicBezTo>
                    <a:pt x="34916" y="64029"/>
                    <a:pt x="55446" y="41228"/>
                    <a:pt x="82538" y="24737"/>
                  </a:cubicBezTo>
                  <a:cubicBezTo>
                    <a:pt x="109632" y="8246"/>
                    <a:pt x="142024" y="0"/>
                    <a:pt x="179718" y="0"/>
                  </a:cubicBezTo>
                  <a:close/>
                  <a:moveTo>
                    <a:pt x="168106" y="80268"/>
                  </a:moveTo>
                  <a:cubicBezTo>
                    <a:pt x="154644" y="80268"/>
                    <a:pt x="143454" y="83297"/>
                    <a:pt x="134536" y="89354"/>
                  </a:cubicBezTo>
                  <a:cubicBezTo>
                    <a:pt x="125618" y="95412"/>
                    <a:pt x="118550" y="106771"/>
                    <a:pt x="113334" y="123430"/>
                  </a:cubicBezTo>
                  <a:cubicBezTo>
                    <a:pt x="108116" y="140089"/>
                    <a:pt x="105508" y="163900"/>
                    <a:pt x="105508" y="194863"/>
                  </a:cubicBezTo>
                  <a:cubicBezTo>
                    <a:pt x="105508" y="213037"/>
                    <a:pt x="106686" y="227003"/>
                    <a:pt x="109042" y="236763"/>
                  </a:cubicBezTo>
                  <a:cubicBezTo>
                    <a:pt x="111398" y="246523"/>
                    <a:pt x="115688" y="253591"/>
                    <a:pt x="121916" y="257966"/>
                  </a:cubicBezTo>
                  <a:cubicBezTo>
                    <a:pt x="128142" y="262341"/>
                    <a:pt x="137312" y="264529"/>
                    <a:pt x="149428" y="264529"/>
                  </a:cubicBezTo>
                  <a:cubicBezTo>
                    <a:pt x="162554" y="264529"/>
                    <a:pt x="173660" y="261500"/>
                    <a:pt x="182746" y="255442"/>
                  </a:cubicBezTo>
                  <a:cubicBezTo>
                    <a:pt x="191834" y="249384"/>
                    <a:pt x="198984" y="238025"/>
                    <a:pt x="204202" y="221366"/>
                  </a:cubicBezTo>
                  <a:cubicBezTo>
                    <a:pt x="209418" y="204707"/>
                    <a:pt x="212026" y="180896"/>
                    <a:pt x="212026" y="149933"/>
                  </a:cubicBezTo>
                  <a:cubicBezTo>
                    <a:pt x="212026" y="132096"/>
                    <a:pt x="210848" y="118214"/>
                    <a:pt x="208492" y="108285"/>
                  </a:cubicBezTo>
                  <a:cubicBezTo>
                    <a:pt x="206136" y="98357"/>
                    <a:pt x="201846" y="91205"/>
                    <a:pt x="195620" y="86830"/>
                  </a:cubicBezTo>
                  <a:cubicBezTo>
                    <a:pt x="189394" y="82455"/>
                    <a:pt x="180222" y="80268"/>
                    <a:pt x="168106" y="8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7963334" y="1928729"/>
              <a:ext cx="300372" cy="338233"/>
            </a:xfrm>
            <a:custGeom>
              <a:avLst/>
              <a:gdLst/>
              <a:ahLst/>
              <a:cxnLst/>
              <a:rect l="l" t="t" r="r" b="b"/>
              <a:pathLst>
                <a:path w="300372" h="338233">
                  <a:moveTo>
                    <a:pt x="202940" y="0"/>
                  </a:moveTo>
                  <a:cubicBezTo>
                    <a:pt x="220778" y="0"/>
                    <a:pt x="238530" y="1346"/>
                    <a:pt x="256200" y="4039"/>
                  </a:cubicBezTo>
                  <a:cubicBezTo>
                    <a:pt x="273868" y="6731"/>
                    <a:pt x="288592" y="10433"/>
                    <a:pt x="300372" y="15145"/>
                  </a:cubicBezTo>
                  <a:lnTo>
                    <a:pt x="268062" y="103994"/>
                  </a:lnTo>
                  <a:lnTo>
                    <a:pt x="259986" y="103994"/>
                  </a:lnTo>
                  <a:cubicBezTo>
                    <a:pt x="244168" y="95580"/>
                    <a:pt x="230370" y="89523"/>
                    <a:pt x="218590" y="85820"/>
                  </a:cubicBezTo>
                  <a:cubicBezTo>
                    <a:pt x="206810" y="82118"/>
                    <a:pt x="193686" y="80267"/>
                    <a:pt x="179214" y="80267"/>
                  </a:cubicBezTo>
                  <a:cubicBezTo>
                    <a:pt x="162722" y="80267"/>
                    <a:pt x="149260" y="83381"/>
                    <a:pt x="138828" y="89607"/>
                  </a:cubicBezTo>
                  <a:cubicBezTo>
                    <a:pt x="128394" y="95833"/>
                    <a:pt x="120234" y="107696"/>
                    <a:pt x="114344" y="125197"/>
                  </a:cubicBezTo>
                  <a:cubicBezTo>
                    <a:pt x="108454" y="142697"/>
                    <a:pt x="105510" y="167939"/>
                    <a:pt x="105510" y="200921"/>
                  </a:cubicBezTo>
                  <a:cubicBezTo>
                    <a:pt x="105510" y="224143"/>
                    <a:pt x="109716" y="240213"/>
                    <a:pt x="118130" y="249131"/>
                  </a:cubicBezTo>
                  <a:cubicBezTo>
                    <a:pt x="126544" y="258050"/>
                    <a:pt x="140846" y="262509"/>
                    <a:pt x="161040" y="262509"/>
                  </a:cubicBezTo>
                  <a:cubicBezTo>
                    <a:pt x="165752" y="262509"/>
                    <a:pt x="171810" y="261836"/>
                    <a:pt x="179214" y="260490"/>
                  </a:cubicBezTo>
                  <a:lnTo>
                    <a:pt x="181234" y="243831"/>
                  </a:lnTo>
                  <a:lnTo>
                    <a:pt x="186282" y="187795"/>
                  </a:lnTo>
                  <a:lnTo>
                    <a:pt x="279170" y="181232"/>
                  </a:lnTo>
                  <a:lnTo>
                    <a:pt x="272102" y="226667"/>
                  </a:lnTo>
                  <a:lnTo>
                    <a:pt x="260996" y="316021"/>
                  </a:lnTo>
                  <a:cubicBezTo>
                    <a:pt x="220946" y="330829"/>
                    <a:pt x="183084" y="338233"/>
                    <a:pt x="147410" y="338233"/>
                  </a:cubicBezTo>
                  <a:cubicBezTo>
                    <a:pt x="99956" y="338233"/>
                    <a:pt x="63524" y="326286"/>
                    <a:pt x="38116" y="302390"/>
                  </a:cubicBezTo>
                  <a:cubicBezTo>
                    <a:pt x="12706" y="278495"/>
                    <a:pt x="0" y="245009"/>
                    <a:pt x="0" y="201930"/>
                  </a:cubicBezTo>
                  <a:cubicBezTo>
                    <a:pt x="0" y="136976"/>
                    <a:pt x="17418" y="87083"/>
                    <a:pt x="52250" y="52250"/>
                  </a:cubicBezTo>
                  <a:cubicBezTo>
                    <a:pt x="87084" y="17417"/>
                    <a:pt x="137314" y="0"/>
                    <a:pt x="20294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7242968" y="1933777"/>
              <a:ext cx="298352" cy="333185"/>
            </a:xfrm>
            <a:custGeom>
              <a:avLst/>
              <a:gdLst/>
              <a:ahLst/>
              <a:cxnLst/>
              <a:rect l="l" t="t" r="r" b="b"/>
              <a:pathLst>
                <a:path w="298352" h="333185">
                  <a:moveTo>
                    <a:pt x="189814" y="0"/>
                  </a:moveTo>
                  <a:cubicBezTo>
                    <a:pt x="223470" y="0"/>
                    <a:pt x="249974" y="7657"/>
                    <a:pt x="269324" y="22970"/>
                  </a:cubicBezTo>
                  <a:cubicBezTo>
                    <a:pt x="288676" y="38283"/>
                    <a:pt x="298352" y="59738"/>
                    <a:pt x="298352" y="87335"/>
                  </a:cubicBezTo>
                  <a:cubicBezTo>
                    <a:pt x="298352" y="110221"/>
                    <a:pt x="292546" y="131507"/>
                    <a:pt x="280936" y="151196"/>
                  </a:cubicBezTo>
                  <a:cubicBezTo>
                    <a:pt x="269324" y="170884"/>
                    <a:pt x="252918" y="187459"/>
                    <a:pt x="231716" y="200921"/>
                  </a:cubicBezTo>
                  <a:cubicBezTo>
                    <a:pt x="252244" y="239624"/>
                    <a:pt x="271764" y="273784"/>
                    <a:pt x="290274" y="303400"/>
                  </a:cubicBezTo>
                  <a:lnTo>
                    <a:pt x="287750" y="314507"/>
                  </a:lnTo>
                  <a:cubicBezTo>
                    <a:pt x="252076" y="324940"/>
                    <a:pt x="217580" y="331166"/>
                    <a:pt x="184262" y="333185"/>
                  </a:cubicBezTo>
                  <a:lnTo>
                    <a:pt x="175680" y="325108"/>
                  </a:lnTo>
                  <a:lnTo>
                    <a:pt x="168612" y="304410"/>
                  </a:lnTo>
                  <a:cubicBezTo>
                    <a:pt x="161544" y="283880"/>
                    <a:pt x="153300" y="258976"/>
                    <a:pt x="143876" y="229696"/>
                  </a:cubicBezTo>
                  <a:lnTo>
                    <a:pt x="109548" y="229696"/>
                  </a:lnTo>
                  <a:lnTo>
                    <a:pt x="100966" y="327127"/>
                  </a:lnTo>
                  <a:lnTo>
                    <a:pt x="0" y="327127"/>
                  </a:lnTo>
                  <a:lnTo>
                    <a:pt x="17164" y="231210"/>
                  </a:lnTo>
                  <a:lnTo>
                    <a:pt x="40386" y="505"/>
                  </a:lnTo>
                  <a:lnTo>
                    <a:pt x="189814" y="0"/>
                  </a:lnTo>
                  <a:close/>
                  <a:moveTo>
                    <a:pt x="150944" y="69666"/>
                  </a:moveTo>
                  <a:lnTo>
                    <a:pt x="132264" y="71181"/>
                  </a:lnTo>
                  <a:lnTo>
                    <a:pt x="119644" y="155991"/>
                  </a:lnTo>
                  <a:lnTo>
                    <a:pt x="156496" y="158011"/>
                  </a:lnTo>
                  <a:cubicBezTo>
                    <a:pt x="168612" y="152962"/>
                    <a:pt x="177278" y="146063"/>
                    <a:pt x="182494" y="137313"/>
                  </a:cubicBezTo>
                  <a:cubicBezTo>
                    <a:pt x="187712" y="128563"/>
                    <a:pt x="190320" y="117456"/>
                    <a:pt x="190320" y="103994"/>
                  </a:cubicBezTo>
                  <a:cubicBezTo>
                    <a:pt x="190320" y="92552"/>
                    <a:pt x="187206" y="84138"/>
                    <a:pt x="180980" y="78753"/>
                  </a:cubicBezTo>
                  <a:cubicBezTo>
                    <a:pt x="174754" y="73368"/>
                    <a:pt x="164742" y="70339"/>
                    <a:pt x="150944" y="696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8587004" y="1933777"/>
              <a:ext cx="293808" cy="330661"/>
            </a:xfrm>
            <a:custGeom>
              <a:avLst/>
              <a:gdLst/>
              <a:ahLst/>
              <a:cxnLst/>
              <a:rect l="l" t="t" r="r" b="b"/>
              <a:pathLst>
                <a:path w="293808" h="330661">
                  <a:moveTo>
                    <a:pt x="180222" y="0"/>
                  </a:moveTo>
                  <a:cubicBezTo>
                    <a:pt x="215224" y="0"/>
                    <a:pt x="242904" y="6479"/>
                    <a:pt x="263266" y="19436"/>
                  </a:cubicBezTo>
                  <a:cubicBezTo>
                    <a:pt x="283626" y="32393"/>
                    <a:pt x="293808" y="51324"/>
                    <a:pt x="293808" y="76229"/>
                  </a:cubicBezTo>
                  <a:cubicBezTo>
                    <a:pt x="293808" y="93393"/>
                    <a:pt x="288760" y="109379"/>
                    <a:pt x="278662" y="124187"/>
                  </a:cubicBezTo>
                  <a:cubicBezTo>
                    <a:pt x="268566" y="138996"/>
                    <a:pt x="253758" y="150607"/>
                    <a:pt x="234238" y="159020"/>
                  </a:cubicBezTo>
                  <a:cubicBezTo>
                    <a:pt x="253422" y="166761"/>
                    <a:pt x="266968" y="175848"/>
                    <a:pt x="274876" y="186281"/>
                  </a:cubicBezTo>
                  <a:cubicBezTo>
                    <a:pt x="282786" y="196714"/>
                    <a:pt x="286740" y="210681"/>
                    <a:pt x="286740" y="228181"/>
                  </a:cubicBezTo>
                  <a:cubicBezTo>
                    <a:pt x="286740" y="262173"/>
                    <a:pt x="272604" y="287751"/>
                    <a:pt x="244334" y="304915"/>
                  </a:cubicBezTo>
                  <a:cubicBezTo>
                    <a:pt x="216064" y="322079"/>
                    <a:pt x="171304" y="330661"/>
                    <a:pt x="110052" y="330661"/>
                  </a:cubicBezTo>
                  <a:cubicBezTo>
                    <a:pt x="90868" y="330661"/>
                    <a:pt x="54184" y="329483"/>
                    <a:pt x="0" y="327127"/>
                  </a:cubicBezTo>
                  <a:lnTo>
                    <a:pt x="16658" y="231210"/>
                  </a:lnTo>
                  <a:lnTo>
                    <a:pt x="39880" y="505"/>
                  </a:lnTo>
                  <a:lnTo>
                    <a:pt x="180222" y="0"/>
                  </a:lnTo>
                  <a:close/>
                  <a:moveTo>
                    <a:pt x="128730" y="66637"/>
                  </a:moveTo>
                  <a:lnTo>
                    <a:pt x="118632" y="133779"/>
                  </a:lnTo>
                  <a:lnTo>
                    <a:pt x="156496" y="135294"/>
                  </a:lnTo>
                  <a:cubicBezTo>
                    <a:pt x="178708" y="128899"/>
                    <a:pt x="189814" y="115437"/>
                    <a:pt x="189814" y="94908"/>
                  </a:cubicBezTo>
                  <a:cubicBezTo>
                    <a:pt x="189814" y="87503"/>
                    <a:pt x="188300" y="81782"/>
                    <a:pt x="185270" y="77744"/>
                  </a:cubicBezTo>
                  <a:cubicBezTo>
                    <a:pt x="182240" y="73705"/>
                    <a:pt x="177024" y="70844"/>
                    <a:pt x="169620" y="69161"/>
                  </a:cubicBezTo>
                  <a:cubicBezTo>
                    <a:pt x="162216" y="67479"/>
                    <a:pt x="151446" y="66637"/>
                    <a:pt x="137312" y="66637"/>
                  </a:cubicBezTo>
                  <a:lnTo>
                    <a:pt x="128730" y="66637"/>
                  </a:lnTo>
                  <a:close/>
                  <a:moveTo>
                    <a:pt x="159020" y="197892"/>
                  </a:moveTo>
                  <a:lnTo>
                    <a:pt x="109042" y="198902"/>
                  </a:lnTo>
                  <a:lnTo>
                    <a:pt x="106012" y="221114"/>
                  </a:lnTo>
                  <a:lnTo>
                    <a:pt x="102478" y="262510"/>
                  </a:lnTo>
                  <a:cubicBezTo>
                    <a:pt x="119306" y="263856"/>
                    <a:pt x="129908" y="264529"/>
                    <a:pt x="134282" y="264529"/>
                  </a:cubicBezTo>
                  <a:cubicBezTo>
                    <a:pt x="149764" y="264529"/>
                    <a:pt x="162048" y="261079"/>
                    <a:pt x="171136" y="254180"/>
                  </a:cubicBezTo>
                  <a:cubicBezTo>
                    <a:pt x="180222" y="247281"/>
                    <a:pt x="184766" y="237941"/>
                    <a:pt x="184766" y="226162"/>
                  </a:cubicBezTo>
                  <a:cubicBezTo>
                    <a:pt x="184766" y="218758"/>
                    <a:pt x="182746" y="213037"/>
                    <a:pt x="178708" y="208998"/>
                  </a:cubicBezTo>
                  <a:cubicBezTo>
                    <a:pt x="174668" y="204960"/>
                    <a:pt x="168106" y="201257"/>
                    <a:pt x="159020" y="1978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7561838" y="1934282"/>
              <a:ext cx="262508" cy="326622"/>
            </a:xfrm>
            <a:custGeom>
              <a:avLst/>
              <a:gdLst/>
              <a:ahLst/>
              <a:cxnLst/>
              <a:rect l="l" t="t" r="r" b="b"/>
              <a:pathLst>
                <a:path w="262508" h="326622">
                  <a:moveTo>
                    <a:pt x="14638" y="0"/>
                  </a:moveTo>
                  <a:lnTo>
                    <a:pt x="257964" y="0"/>
                  </a:lnTo>
                  <a:lnTo>
                    <a:pt x="262508" y="7068"/>
                  </a:lnTo>
                  <a:lnTo>
                    <a:pt x="248372" y="80267"/>
                  </a:lnTo>
                  <a:lnTo>
                    <a:pt x="182240" y="77239"/>
                  </a:lnTo>
                  <a:lnTo>
                    <a:pt x="175678" y="77239"/>
                  </a:lnTo>
                  <a:lnTo>
                    <a:pt x="155486" y="220609"/>
                  </a:lnTo>
                  <a:lnTo>
                    <a:pt x="146398" y="326622"/>
                  </a:lnTo>
                  <a:lnTo>
                    <a:pt x="45938" y="326622"/>
                  </a:lnTo>
                  <a:lnTo>
                    <a:pt x="63102" y="230705"/>
                  </a:lnTo>
                  <a:lnTo>
                    <a:pt x="79256" y="77239"/>
                  </a:lnTo>
                  <a:lnTo>
                    <a:pt x="72694" y="77239"/>
                  </a:lnTo>
                  <a:lnTo>
                    <a:pt x="5048" y="80267"/>
                  </a:lnTo>
                  <a:lnTo>
                    <a:pt x="0" y="73200"/>
                  </a:lnTo>
                  <a:lnTo>
                    <a:pt x="1463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18271668" y="1934282"/>
              <a:ext cx="326118" cy="332680"/>
            </a:xfrm>
            <a:custGeom>
              <a:avLst/>
              <a:gdLst/>
              <a:ahLst/>
              <a:cxnLst/>
              <a:rect l="l" t="t" r="r" b="b"/>
              <a:pathLst>
                <a:path w="326118" h="332680">
                  <a:moveTo>
                    <a:pt x="40386" y="0"/>
                  </a:moveTo>
                  <a:lnTo>
                    <a:pt x="142866" y="0"/>
                  </a:lnTo>
                  <a:lnTo>
                    <a:pt x="122672" y="136808"/>
                  </a:lnTo>
                  <a:lnTo>
                    <a:pt x="197892" y="35338"/>
                  </a:lnTo>
                  <a:lnTo>
                    <a:pt x="219600" y="0"/>
                  </a:lnTo>
                  <a:lnTo>
                    <a:pt x="326118" y="0"/>
                  </a:lnTo>
                  <a:lnTo>
                    <a:pt x="210512" y="160030"/>
                  </a:lnTo>
                  <a:cubicBezTo>
                    <a:pt x="233734" y="203108"/>
                    <a:pt x="263014" y="251572"/>
                    <a:pt x="298352" y="305420"/>
                  </a:cubicBezTo>
                  <a:lnTo>
                    <a:pt x="295828" y="316526"/>
                  </a:lnTo>
                  <a:cubicBezTo>
                    <a:pt x="259144" y="324603"/>
                    <a:pt x="224984" y="329988"/>
                    <a:pt x="193348" y="332680"/>
                  </a:cubicBezTo>
                  <a:lnTo>
                    <a:pt x="182748" y="326622"/>
                  </a:lnTo>
                  <a:cubicBezTo>
                    <a:pt x="155824" y="267726"/>
                    <a:pt x="133780" y="217580"/>
                    <a:pt x="116616" y="176184"/>
                  </a:cubicBezTo>
                  <a:lnTo>
                    <a:pt x="110052" y="220609"/>
                  </a:lnTo>
                  <a:lnTo>
                    <a:pt x="100966" y="326622"/>
                  </a:lnTo>
                  <a:lnTo>
                    <a:pt x="0" y="326622"/>
                  </a:lnTo>
                  <a:lnTo>
                    <a:pt x="17164" y="230705"/>
                  </a:lnTo>
                  <a:lnTo>
                    <a:pt x="403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7808410" y="2089264"/>
              <a:ext cx="133780" cy="86830"/>
            </a:xfrm>
            <a:custGeom>
              <a:avLst/>
              <a:gdLst/>
              <a:ahLst/>
              <a:cxnLst/>
              <a:rect l="l" t="t" r="r" b="b"/>
              <a:pathLst>
                <a:path w="133780" h="86830">
                  <a:moveTo>
                    <a:pt x="127722" y="0"/>
                  </a:moveTo>
                  <a:lnTo>
                    <a:pt x="133780" y="7067"/>
                  </a:lnTo>
                  <a:lnTo>
                    <a:pt x="127216" y="67646"/>
                  </a:lnTo>
                  <a:lnTo>
                    <a:pt x="6058" y="86830"/>
                  </a:lnTo>
                  <a:lnTo>
                    <a:pt x="0" y="79762"/>
                  </a:lnTo>
                  <a:lnTo>
                    <a:pt x="7068" y="19183"/>
                  </a:lnTo>
                  <a:lnTo>
                    <a:pt x="1277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876142" y="473806"/>
            <a:ext cx="5700254" cy="182286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004315" y="2195462"/>
            <a:ext cx="2450804" cy="102421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606414" y="-36193"/>
            <a:ext cx="6593270" cy="827192"/>
            <a:chOff x="8567" y="-23"/>
            <a:chExt cx="8445" cy="2007"/>
          </a:xfrm>
        </p:grpSpPr>
        <p:sp>
          <p:nvSpPr>
            <p:cNvPr id="25" name="矩形 24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600" y="409"/>
              <a:ext cx="8268" cy="12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304800" indent="-304800"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Get to know their partners; get a basic idea about the topic of today’s lesson. </a:t>
              </a:r>
              <a:endParaRPr lang="zh-CN" altLang="zh-CN" sz="11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Say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hello to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;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introduce themselves and greet each other.</a:t>
              </a:r>
              <a:endParaRPr lang="zh-CN" altLang="zh-CN" sz="11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Introduce </a:t>
              </a:r>
              <a:r>
                <a:rPr lang="en-US" altLang="zh-CN" sz="1100" b="1" kern="100" dirty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topic of the lesson. </a:t>
              </a:r>
              <a:endParaRPr kumimoji="0" lang="en-US" altLang="zh-CN" sz="1100" b="1" i="0" u="none" strike="noStrike" cap="none" spc="0" normalizeH="0" baseline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28" name="直角三角形 27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7645400" y="188918"/>
            <a:ext cx="4326146" cy="6484993"/>
            <a:chOff x="4651145" y="188918"/>
            <a:chExt cx="4893475" cy="6484993"/>
          </a:xfrm>
        </p:grpSpPr>
        <p:sp>
          <p:nvSpPr>
            <p:cNvPr id="57" name="同侧圆角矩形 56"/>
            <p:cNvSpPr/>
            <p:nvPr/>
          </p:nvSpPr>
          <p:spPr>
            <a:xfrm rot="5400000">
              <a:off x="3855386" y="984678"/>
              <a:ext cx="6484993" cy="4893474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4651145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51"/>
          <p:cNvGrpSpPr/>
          <p:nvPr/>
        </p:nvGrpSpPr>
        <p:grpSpPr>
          <a:xfrm>
            <a:off x="7910910" y="1732567"/>
            <a:ext cx="3835362" cy="3682822"/>
            <a:chOff x="8398677" y="1062119"/>
            <a:chExt cx="3279679" cy="3682822"/>
          </a:xfrm>
        </p:grpSpPr>
        <p:sp>
          <p:nvSpPr>
            <p:cNvPr id="18" name="文本框 17"/>
            <p:cNvSpPr txBox="1"/>
            <p:nvPr/>
          </p:nvSpPr>
          <p:spPr>
            <a:xfrm>
              <a:off x="8398677" y="1566021"/>
              <a:ext cx="3279679" cy="31789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marL="457200" indent="-360045"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How did the children make books? Look for clues in the illustration.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Can you guess what day it was in the book week?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99260" y="1062119"/>
              <a:ext cx="3278515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719053" y="15958"/>
            <a:ext cx="2374889" cy="773220"/>
            <a:chOff x="9453849" y="106830"/>
            <a:chExt cx="2374889" cy="77322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3" name="组合 2"/>
          <p:cNvGrpSpPr/>
          <p:nvPr/>
        </p:nvGrpSpPr>
        <p:grpSpPr>
          <a:xfrm>
            <a:off x="325701" y="6176481"/>
            <a:ext cx="942691" cy="294424"/>
            <a:chOff x="11008048" y="6528234"/>
            <a:chExt cx="942691" cy="294424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5863" y="1586013"/>
            <a:ext cx="7074453" cy="42687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8677" y="1620956"/>
            <a:ext cx="353899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 children made books.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2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10/26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3" name="组合 51"/>
          <p:cNvGrpSpPr/>
          <p:nvPr/>
        </p:nvGrpSpPr>
        <p:grpSpPr>
          <a:xfrm>
            <a:off x="7912270" y="1697498"/>
            <a:ext cx="3834002" cy="2199339"/>
            <a:chOff x="8398678" y="1062119"/>
            <a:chExt cx="3278516" cy="2199339"/>
          </a:xfrm>
        </p:grpSpPr>
        <p:sp>
          <p:nvSpPr>
            <p:cNvPr id="24" name="文本框 23"/>
            <p:cNvSpPr txBox="1"/>
            <p:nvPr/>
          </p:nvSpPr>
          <p:spPr>
            <a:xfrm>
              <a:off x="8398679" y="1566021"/>
              <a:ext cx="3278515" cy="16954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did the children do?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words in the text can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give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us the answer?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398678" y="1062119"/>
              <a:ext cx="3278515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53825" y="-36194"/>
            <a:ext cx="6545859" cy="823595"/>
            <a:chOff x="8567" y="-23"/>
            <a:chExt cx="8445" cy="2007"/>
          </a:xfrm>
        </p:grpSpPr>
        <p:sp>
          <p:nvSpPr>
            <p:cNvPr id="27" name="矩形 26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600" y="409"/>
              <a:ext cx="8268" cy="12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Understand the text; read the text fluently.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read the text aloud in turns.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illustration and the text; talk about the comprehension questions.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0" name="直角三角形 29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7645400" y="188918"/>
            <a:ext cx="4326146" cy="6484993"/>
            <a:chOff x="4651145" y="188918"/>
            <a:chExt cx="4893475" cy="6484993"/>
          </a:xfrm>
        </p:grpSpPr>
        <p:sp>
          <p:nvSpPr>
            <p:cNvPr id="57" name="同侧圆角矩形 56"/>
            <p:cNvSpPr/>
            <p:nvPr/>
          </p:nvSpPr>
          <p:spPr>
            <a:xfrm rot="5400000">
              <a:off x="3855386" y="984678"/>
              <a:ext cx="6484993" cy="4893474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4651145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51"/>
          <p:cNvGrpSpPr/>
          <p:nvPr/>
        </p:nvGrpSpPr>
        <p:grpSpPr>
          <a:xfrm>
            <a:off x="7778704" y="1391475"/>
            <a:ext cx="4028400" cy="3535089"/>
            <a:chOff x="8398677" y="1062119"/>
            <a:chExt cx="3363369" cy="3535089"/>
          </a:xfrm>
        </p:grpSpPr>
        <p:sp>
          <p:nvSpPr>
            <p:cNvPr id="18" name="文本框 17"/>
            <p:cNvSpPr txBox="1"/>
            <p:nvPr/>
          </p:nvSpPr>
          <p:spPr>
            <a:xfrm>
              <a:off x="8398677" y="1566021"/>
              <a:ext cx="3363369" cy="303118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tIns="108000" rIns="108000" bIns="108000" rtlCol="0">
              <a:spAutoFit/>
            </a:bodyPr>
            <a:lstStyle/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did the children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do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to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be artists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on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that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day?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How did they make their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art?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Look for clues in the illustration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.</a:t>
              </a:r>
              <a:endPara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98677" y="1062119"/>
              <a:ext cx="336336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719053" y="15958"/>
            <a:ext cx="2374889" cy="773220"/>
            <a:chOff x="9453849" y="106830"/>
            <a:chExt cx="2374889" cy="77322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8192" y="1758428"/>
            <a:ext cx="7088946" cy="41400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9993" y="1547891"/>
            <a:ext cx="33799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They made a big picture.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46014" y="5218189"/>
            <a:ext cx="3379950" cy="49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They put it on the wall.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9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pSp>
        <p:nvGrpSpPr>
          <p:cNvPr id="60" name="组合 31"/>
          <p:cNvGrpSpPr/>
          <p:nvPr/>
        </p:nvGrpSpPr>
        <p:grpSpPr>
          <a:xfrm>
            <a:off x="8428732" y="5084984"/>
            <a:ext cx="2763747" cy="1015420"/>
            <a:chOff x="8433864" y="944674"/>
            <a:chExt cx="3546478" cy="1277616"/>
          </a:xfrm>
        </p:grpSpPr>
        <p:sp>
          <p:nvSpPr>
            <p:cNvPr id="61" name="文本框 60"/>
            <p:cNvSpPr txBox="1"/>
            <p:nvPr/>
          </p:nvSpPr>
          <p:spPr>
            <a:xfrm>
              <a:off x="8433864" y="1548477"/>
              <a:ext cx="3546478" cy="673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Fluency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8439989" y="944674"/>
              <a:ext cx="3540353" cy="656950"/>
            </a:xfrm>
            <a:prstGeom prst="round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Decoding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11/26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8" name="组合 51"/>
          <p:cNvGrpSpPr/>
          <p:nvPr/>
        </p:nvGrpSpPr>
        <p:grpSpPr>
          <a:xfrm>
            <a:off x="7778704" y="1391475"/>
            <a:ext cx="4028400" cy="2494804"/>
            <a:chOff x="8398945" y="1062119"/>
            <a:chExt cx="3363369" cy="2494804"/>
          </a:xfrm>
        </p:grpSpPr>
        <p:sp>
          <p:nvSpPr>
            <p:cNvPr id="29" name="文本框 28"/>
            <p:cNvSpPr txBox="1"/>
            <p:nvPr/>
          </p:nvSpPr>
          <p:spPr>
            <a:xfrm>
              <a:off x="8398945" y="1566021"/>
              <a:ext cx="3363369" cy="199090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you do similar things like the children in the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story?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you make?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8398945" y="1062119"/>
              <a:ext cx="336336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Connections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7" name="组合 2"/>
          <p:cNvGrpSpPr/>
          <p:nvPr/>
        </p:nvGrpSpPr>
        <p:grpSpPr>
          <a:xfrm>
            <a:off x="325701" y="6176481"/>
            <a:ext cx="942691" cy="294424"/>
            <a:chOff x="11008048" y="6528234"/>
            <a:chExt cx="942691" cy="29442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59131" y="-36194"/>
            <a:ext cx="5940553" cy="1014073"/>
            <a:chOff x="8567" y="-23"/>
            <a:chExt cx="8445" cy="2007"/>
          </a:xfrm>
        </p:grpSpPr>
        <p:sp>
          <p:nvSpPr>
            <p:cNvPr id="34" name="矩形 33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00" y="602"/>
              <a:ext cx="8268" cy="8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Understand the text; read the text fluently.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illustration and talk about the comprehension questions.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Encourage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more about the connections question.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take turns reading the text fluently.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40" name="直角三角形 39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7096441" y="188918"/>
            <a:ext cx="4875105" cy="6484993"/>
            <a:chOff x="4651145" y="188918"/>
            <a:chExt cx="4893475" cy="6484993"/>
          </a:xfrm>
        </p:grpSpPr>
        <p:sp>
          <p:nvSpPr>
            <p:cNvPr id="57" name="同侧圆角矩形 56"/>
            <p:cNvSpPr/>
            <p:nvPr/>
          </p:nvSpPr>
          <p:spPr>
            <a:xfrm rot="5400000">
              <a:off x="3855386" y="984678"/>
              <a:ext cx="6484993" cy="4893474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4651145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51"/>
          <p:cNvGrpSpPr/>
          <p:nvPr/>
        </p:nvGrpSpPr>
        <p:grpSpPr>
          <a:xfrm>
            <a:off x="7342386" y="1518131"/>
            <a:ext cx="4472679" cy="3507750"/>
            <a:chOff x="8398132" y="1089458"/>
            <a:chExt cx="3300131" cy="3507750"/>
          </a:xfrm>
        </p:grpSpPr>
        <p:sp>
          <p:nvSpPr>
            <p:cNvPr id="18" name="文本框 17"/>
            <p:cNvSpPr txBox="1"/>
            <p:nvPr/>
          </p:nvSpPr>
          <p:spPr>
            <a:xfrm>
              <a:off x="8398677" y="1566021"/>
              <a:ext cx="3299040" cy="303118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Who came to the school? What did he bring?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the children like the man? Why? Look for clues in the illustration and the text.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98132" y="1089458"/>
              <a:ext cx="3300131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719053" y="15958"/>
            <a:ext cx="2374889" cy="773220"/>
            <a:chOff x="9453849" y="106830"/>
            <a:chExt cx="2374889" cy="77322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4" name="组合 47"/>
          <p:cNvGrpSpPr/>
          <p:nvPr/>
        </p:nvGrpSpPr>
        <p:grpSpPr>
          <a:xfrm>
            <a:off x="8494331" y="5662162"/>
            <a:ext cx="1790472" cy="757254"/>
            <a:chOff x="7815474" y="4673495"/>
            <a:chExt cx="3873521" cy="1951765"/>
          </a:xfrm>
        </p:grpSpPr>
        <p:sp>
          <p:nvSpPr>
            <p:cNvPr id="35" name="圆角矩形 34"/>
            <p:cNvSpPr/>
            <p:nvPr/>
          </p:nvSpPr>
          <p:spPr>
            <a:xfrm>
              <a:off x="8509794" y="5349381"/>
              <a:ext cx="3179201" cy="1275879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author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815474" y="4673495"/>
              <a:ext cx="1411174" cy="174326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2303" y="1690303"/>
            <a:ext cx="6542540" cy="39895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5089" y="1894578"/>
            <a:ext cx="3301819" cy="49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An author came.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916908" y="4732845"/>
            <a:ext cx="3301819" cy="93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He made everyone laugh.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9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pSp>
        <p:nvGrpSpPr>
          <p:cNvPr id="60" name="组合 51"/>
          <p:cNvGrpSpPr/>
          <p:nvPr/>
        </p:nvGrpSpPr>
        <p:grpSpPr>
          <a:xfrm>
            <a:off x="7343864" y="1518131"/>
            <a:ext cx="4471201" cy="2013274"/>
            <a:chOff x="8430782" y="1082907"/>
            <a:chExt cx="3548840" cy="2013274"/>
          </a:xfrm>
        </p:grpSpPr>
        <p:sp>
          <p:nvSpPr>
            <p:cNvPr id="61" name="文本框 60"/>
            <p:cNvSpPr txBox="1"/>
            <p:nvPr/>
          </p:nvSpPr>
          <p:spPr>
            <a:xfrm>
              <a:off x="8430782" y="1548477"/>
              <a:ext cx="3548839" cy="15477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If you were an author, what story would you want to write?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8430783" y="1082907"/>
              <a:ext cx="354883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Connections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12/26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7580549" y="1046250"/>
            <a:ext cx="3906888" cy="4552744"/>
            <a:chOff x="-3519428" y="2385674"/>
            <a:chExt cx="3906888" cy="4552744"/>
          </a:xfrm>
        </p:grpSpPr>
        <p:grpSp>
          <p:nvGrpSpPr>
            <p:cNvPr id="40" name="组合 31"/>
            <p:cNvGrpSpPr/>
            <p:nvPr/>
          </p:nvGrpSpPr>
          <p:grpSpPr>
            <a:xfrm>
              <a:off x="-3519428" y="2385674"/>
              <a:ext cx="3906888" cy="4552744"/>
              <a:chOff x="4906808" y="1576389"/>
              <a:chExt cx="3501745" cy="4214105"/>
            </a:xfrm>
          </p:grpSpPr>
          <p:grpSp>
            <p:nvGrpSpPr>
              <p:cNvPr id="41" name="组合 32"/>
              <p:cNvGrpSpPr/>
              <p:nvPr/>
            </p:nvGrpSpPr>
            <p:grpSpPr>
              <a:xfrm>
                <a:off x="4906808" y="1576389"/>
                <a:ext cx="3501745" cy="4214105"/>
                <a:chOff x="8448456" y="1367380"/>
                <a:chExt cx="3501745" cy="4214105"/>
              </a:xfrm>
            </p:grpSpPr>
            <p:grpSp>
              <p:nvGrpSpPr>
                <p:cNvPr id="45" name="组合 36"/>
                <p:cNvGrpSpPr/>
                <p:nvPr/>
              </p:nvGrpSpPr>
              <p:grpSpPr>
                <a:xfrm>
                  <a:off x="8448456" y="1463562"/>
                  <a:ext cx="3501745" cy="4117923"/>
                  <a:chOff x="6988557" y="1465937"/>
                  <a:chExt cx="4322546" cy="5117980"/>
                </a:xfrm>
              </p:grpSpPr>
              <p:sp>
                <p:nvSpPr>
                  <p:cNvPr id="49" name="图文框 25"/>
                  <p:cNvSpPr/>
                  <p:nvPr/>
                </p:nvSpPr>
                <p:spPr>
                  <a:xfrm>
                    <a:off x="6988557" y="1465937"/>
                    <a:ext cx="4322546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40758" y="2020567"/>
                    <a:ext cx="3822762" cy="417088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6" name="组合 37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>
                  <a:blip r:embed="rId1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43" name="流程图: 过程 34"/>
              <p:cNvSpPr/>
              <p:nvPr/>
            </p:nvSpPr>
            <p:spPr>
              <a:xfrm>
                <a:off x="5246254" y="4670388"/>
                <a:ext cx="2935533" cy="618404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The </a:t>
                </a:r>
                <a:r>
                  <a:rPr lang="en-US" altLang="zh-CN" sz="24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author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is writing his new book.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endParaRPr lang="zh-CN" altLang="en-US" sz="2400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144356" y="4001700"/>
                <a:ext cx="1168383" cy="605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author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140709" y="3154460"/>
              <a:ext cx="3058976" cy="2039318"/>
            </a:xfrm>
            <a:prstGeom prst="roundRect">
              <a:avLst/>
            </a:prstGeom>
          </p:spPr>
        </p:pic>
      </p:grpSp>
      <p:grpSp>
        <p:nvGrpSpPr>
          <p:cNvPr id="51" name="组合 2"/>
          <p:cNvGrpSpPr/>
          <p:nvPr/>
        </p:nvGrpSpPr>
        <p:grpSpPr>
          <a:xfrm>
            <a:off x="325701" y="6176481"/>
            <a:ext cx="942691" cy="294424"/>
            <a:chOff x="11008048" y="6528234"/>
            <a:chExt cx="942691" cy="29442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228823" y="-36194"/>
            <a:ext cx="6970861" cy="1839384"/>
            <a:chOff x="8567" y="-23"/>
            <a:chExt cx="8445" cy="2007"/>
          </a:xfrm>
        </p:grpSpPr>
        <p:sp>
          <p:nvSpPr>
            <p:cNvPr id="54" name="矩形 53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600" y="129"/>
              <a:ext cx="8268" cy="177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Understand the meaning of the key vocabulary 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author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, and make sentences with it;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understand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text; read the text fluently.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 Read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text aloud to Ss.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 Ask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find the 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author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in the text and in the illustration;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word and make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sentences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with it.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illustration and talk about the comprehension questions.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4. Encourage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more about the connections question.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Microsoft YaHei" panose="020B0503020204020204" charset="-122"/>
                  <a:cs typeface="Microsoft YaHei" panose="020B0503020204020204" charset="-122"/>
                </a:rPr>
                <a:t>5.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Microsoft YaHei" panose="020B0503020204020204" charset="-122"/>
                  <a:cs typeface="Microsoft YaHei" panose="020B0503020204020204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Microsoft YaHei" panose="020B0503020204020204" charset="-122"/>
                  <a:cs typeface="Microsoft YaHei" panose="020B0503020204020204" charset="-122"/>
                </a:rPr>
                <a:t> read the text fluently; give feedback.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Note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: Click the penguin button to show the vocabulary card.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68" name="直角三角形 67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7655043" y="183470"/>
            <a:ext cx="4326146" cy="6484993"/>
            <a:chOff x="4651145" y="188918"/>
            <a:chExt cx="4893475" cy="6484993"/>
          </a:xfrm>
        </p:grpSpPr>
        <p:sp>
          <p:nvSpPr>
            <p:cNvPr id="57" name="同侧圆角矩形 56"/>
            <p:cNvSpPr/>
            <p:nvPr/>
          </p:nvSpPr>
          <p:spPr>
            <a:xfrm rot="5400000">
              <a:off x="3855386" y="984678"/>
              <a:ext cx="6484993" cy="4893474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4651145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8719053" y="-22142"/>
            <a:ext cx="2374889" cy="773220"/>
            <a:chOff x="9453849" y="106830"/>
            <a:chExt cx="2374889" cy="77322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4" name="组合 47"/>
          <p:cNvGrpSpPr/>
          <p:nvPr/>
        </p:nvGrpSpPr>
        <p:grpSpPr>
          <a:xfrm>
            <a:off x="8634448" y="5796932"/>
            <a:ext cx="2465352" cy="828351"/>
            <a:chOff x="7933377" y="4724937"/>
            <a:chExt cx="4617239" cy="1900323"/>
          </a:xfrm>
        </p:grpSpPr>
        <p:sp>
          <p:nvSpPr>
            <p:cNvPr id="35" name="圆角矩形 34"/>
            <p:cNvSpPr/>
            <p:nvPr/>
          </p:nvSpPr>
          <p:spPr>
            <a:xfrm>
              <a:off x="8509793" y="5349382"/>
              <a:ext cx="4040823" cy="1275878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</a:t>
              </a:r>
              <a:r>
                <a:rPr lang="en-US" altLang="zh-CN" sz="2400" b="1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ressed </a:t>
              </a:r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up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933377" y="4724937"/>
              <a:ext cx="1236236" cy="1678416"/>
            </a:xfrm>
            <a:prstGeom prst="rect">
              <a:avLst/>
            </a:prstGeom>
          </p:spPr>
        </p:pic>
      </p:grpSp>
      <p:grpSp>
        <p:nvGrpSpPr>
          <p:cNvPr id="53" name="组合 2"/>
          <p:cNvGrpSpPr/>
          <p:nvPr/>
        </p:nvGrpSpPr>
        <p:grpSpPr>
          <a:xfrm>
            <a:off x="325095" y="6188642"/>
            <a:ext cx="942691" cy="294424"/>
            <a:chOff x="11008048" y="6528234"/>
            <a:chExt cx="942691" cy="294424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11008048" y="65319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3</a:t>
              </a:r>
              <a:r>
                <a:rPr lang="en-US" altLang="zh-CN" sz="1100" b="1" dirty="0" smtClean="0">
                  <a:latin typeface="Century Gothic" panose="020B0502020202020204" pitchFamily="34" charset="0"/>
                </a:rPr>
                <a:t>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8973" y="1558566"/>
            <a:ext cx="7180351" cy="43422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0277" y="1558566"/>
            <a:ext cx="3812358" cy="9787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 </a:t>
            </a:r>
            <a:r>
              <a:rPr lang="en-US" altLang="zh-CN" sz="2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children </a:t>
            </a:r>
            <a:endParaRPr lang="en-US" altLang="zh-CN" sz="2400" b="1" dirty="0" smtClean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dressed </a:t>
            </a: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up.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64280" y="4946211"/>
            <a:ext cx="2807582" cy="93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Kipper was a caterpillar.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9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pSp>
        <p:nvGrpSpPr>
          <p:cNvPr id="63" name="组合 51"/>
          <p:cNvGrpSpPr/>
          <p:nvPr/>
        </p:nvGrpSpPr>
        <p:grpSpPr>
          <a:xfrm>
            <a:off x="7867570" y="770675"/>
            <a:ext cx="3924270" cy="1843063"/>
            <a:chOff x="8430662" y="1082907"/>
            <a:chExt cx="3500529" cy="1843063"/>
          </a:xfrm>
        </p:grpSpPr>
        <p:sp>
          <p:nvSpPr>
            <p:cNvPr id="64" name="文本框 63"/>
            <p:cNvSpPr txBox="1"/>
            <p:nvPr/>
          </p:nvSpPr>
          <p:spPr>
            <a:xfrm>
              <a:off x="8430782" y="1548477"/>
              <a:ext cx="3500289" cy="13774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Which day was it in the book week? Why did the children all dress up?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8430662" y="1082907"/>
              <a:ext cx="350052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6" name="组合 31"/>
          <p:cNvGrpSpPr/>
          <p:nvPr/>
        </p:nvGrpSpPr>
        <p:grpSpPr>
          <a:xfrm>
            <a:off x="8536328" y="4818685"/>
            <a:ext cx="2631068" cy="1015420"/>
            <a:chOff x="8433864" y="944674"/>
            <a:chExt cx="3546478" cy="1277616"/>
          </a:xfrm>
        </p:grpSpPr>
        <p:sp>
          <p:nvSpPr>
            <p:cNvPr id="67" name="文本框 66"/>
            <p:cNvSpPr txBox="1"/>
            <p:nvPr/>
          </p:nvSpPr>
          <p:spPr>
            <a:xfrm>
              <a:off x="8433864" y="1548477"/>
              <a:ext cx="3546478" cy="673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Fluency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8439989" y="944674"/>
              <a:ext cx="3540353" cy="656950"/>
            </a:xfrm>
            <a:prstGeom prst="round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Decoding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13/26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1" name="组合 51"/>
          <p:cNvGrpSpPr/>
          <p:nvPr/>
        </p:nvGrpSpPr>
        <p:grpSpPr>
          <a:xfrm>
            <a:off x="7902835" y="2686940"/>
            <a:ext cx="3924000" cy="2013274"/>
            <a:chOff x="8430782" y="1082907"/>
            <a:chExt cx="3500289" cy="2013274"/>
          </a:xfrm>
        </p:grpSpPr>
        <p:sp>
          <p:nvSpPr>
            <p:cNvPr id="52" name="文本框 51"/>
            <p:cNvSpPr txBox="1"/>
            <p:nvPr/>
          </p:nvSpPr>
          <p:spPr>
            <a:xfrm>
              <a:off x="8430782" y="1548477"/>
              <a:ext cx="3500289" cy="15477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When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should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you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dress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up?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do you want to dress up as?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8430782" y="1082907"/>
              <a:ext cx="350028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Connections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902319" y="1232301"/>
            <a:ext cx="3906888" cy="4552744"/>
            <a:chOff x="12472681" y="1117054"/>
            <a:chExt cx="3906888" cy="4552744"/>
          </a:xfrm>
        </p:grpSpPr>
        <p:grpSp>
          <p:nvGrpSpPr>
            <p:cNvPr id="40" name="组合 31"/>
            <p:cNvGrpSpPr/>
            <p:nvPr/>
          </p:nvGrpSpPr>
          <p:grpSpPr>
            <a:xfrm>
              <a:off x="12472681" y="1117054"/>
              <a:ext cx="3906888" cy="4552744"/>
              <a:chOff x="4906808" y="1576389"/>
              <a:chExt cx="3501745" cy="4214105"/>
            </a:xfrm>
          </p:grpSpPr>
          <p:grpSp>
            <p:nvGrpSpPr>
              <p:cNvPr id="41" name="组合 32"/>
              <p:cNvGrpSpPr/>
              <p:nvPr/>
            </p:nvGrpSpPr>
            <p:grpSpPr>
              <a:xfrm>
                <a:off x="4906808" y="1576389"/>
                <a:ext cx="3501745" cy="4214105"/>
                <a:chOff x="8448456" y="1367380"/>
                <a:chExt cx="3501745" cy="4214105"/>
              </a:xfrm>
            </p:grpSpPr>
            <p:grpSp>
              <p:nvGrpSpPr>
                <p:cNvPr id="45" name="组合 36"/>
                <p:cNvGrpSpPr/>
                <p:nvPr/>
              </p:nvGrpSpPr>
              <p:grpSpPr>
                <a:xfrm>
                  <a:off x="8448456" y="1463562"/>
                  <a:ext cx="3501745" cy="4117923"/>
                  <a:chOff x="6988557" y="1465937"/>
                  <a:chExt cx="4322546" cy="5117980"/>
                </a:xfrm>
              </p:grpSpPr>
              <p:sp>
                <p:nvSpPr>
                  <p:cNvPr id="49" name="图文框 25"/>
                  <p:cNvSpPr/>
                  <p:nvPr/>
                </p:nvSpPr>
                <p:spPr>
                  <a:xfrm>
                    <a:off x="6988557" y="1465937"/>
                    <a:ext cx="4322546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7240758" y="2020567"/>
                    <a:ext cx="3822762" cy="417088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6" name="组合 37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47" name="图片 46"/>
                  <p:cNvPicPr>
                    <a:picLocks noChangeAspect="1"/>
                  </p:cNvPicPr>
                  <p:nvPr/>
                </p:nvPicPr>
                <p:blipFill>
                  <a:blip r:embed="rId1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43" name="流程图: 过程 34"/>
              <p:cNvSpPr/>
              <p:nvPr/>
            </p:nvSpPr>
            <p:spPr>
              <a:xfrm>
                <a:off x="5246254" y="4670388"/>
                <a:ext cx="2935533" cy="618404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The children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dressed up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for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Halloween.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endParaRPr lang="zh-CN" altLang="en-US" sz="2400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785881" y="4001700"/>
                <a:ext cx="1885333" cy="605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dressed up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100533" y="1988296"/>
              <a:ext cx="2809316" cy="1872877"/>
            </a:xfrm>
            <a:prstGeom prst="round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>
            <a:off x="4864281" y="-36192"/>
            <a:ext cx="7335404" cy="1935176"/>
            <a:chOff x="8567" y="-23"/>
            <a:chExt cx="8445" cy="2007"/>
          </a:xfrm>
        </p:grpSpPr>
        <p:sp>
          <p:nvSpPr>
            <p:cNvPr id="71" name="矩形 70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600" y="173"/>
              <a:ext cx="8268" cy="168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Understand the meaning of the key vocabulary phrase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dressed up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and make sentences with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 it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; understand the text; read the text fluently.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 Read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text aloud to Ss.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 Ask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find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dressed up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in the text and in the illustration;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word and make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sentences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with it.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illustration and talk about the comprehension questions.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4. Encourage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more about the connections question.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5.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text fluently and give feedback.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Note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: Click the penguin button to show the vocabulary card.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74" name="直角三角形 73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37903" y="1597953"/>
            <a:ext cx="6947638" cy="4204891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7607710" y="188918"/>
            <a:ext cx="4363836" cy="6484993"/>
            <a:chOff x="4651145" y="188918"/>
            <a:chExt cx="4893475" cy="6484993"/>
          </a:xfrm>
        </p:grpSpPr>
        <p:sp>
          <p:nvSpPr>
            <p:cNvPr id="60" name="同侧圆角矩形 59"/>
            <p:cNvSpPr/>
            <p:nvPr/>
          </p:nvSpPr>
          <p:spPr>
            <a:xfrm rot="5400000">
              <a:off x="3855386" y="984678"/>
              <a:ext cx="6484993" cy="4893474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4651145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29"/>
          <p:cNvGrpSpPr/>
          <p:nvPr/>
        </p:nvGrpSpPr>
        <p:grpSpPr>
          <a:xfrm>
            <a:off x="8993462" y="-26316"/>
            <a:ext cx="2549675" cy="773220"/>
            <a:chOff x="9514965" y="230021"/>
            <a:chExt cx="2549675" cy="77322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7" name="组合 51"/>
          <p:cNvGrpSpPr/>
          <p:nvPr/>
        </p:nvGrpSpPr>
        <p:grpSpPr>
          <a:xfrm>
            <a:off x="7703598" y="769401"/>
            <a:ext cx="4154802" cy="3992207"/>
            <a:chOff x="8427701" y="1030655"/>
            <a:chExt cx="3500529" cy="3992207"/>
          </a:xfrm>
        </p:grpSpPr>
        <p:sp>
          <p:nvSpPr>
            <p:cNvPr id="28" name="文本框 27"/>
            <p:cNvSpPr txBox="1"/>
            <p:nvPr/>
          </p:nvSpPr>
          <p:spPr>
            <a:xfrm>
              <a:off x="8433863" y="1548477"/>
              <a:ext cx="3494367" cy="34743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did the children do on this day? What day was it?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did Kipper eat? Did Kipper eat any other food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that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Mrs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. May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offered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him? Why?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8427701" y="1030655"/>
              <a:ext cx="350052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535124" y="1752756"/>
            <a:ext cx="4949940" cy="49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He ate an apple.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2998" y="4881338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They had a book </a:t>
            </a:r>
            <a:r>
              <a:rPr lang="en-US" altLang="zh-CN" sz="2400" b="1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party.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grpSp>
        <p:nvGrpSpPr>
          <p:cNvPr id="56" name="组合 2"/>
          <p:cNvGrpSpPr/>
          <p:nvPr/>
        </p:nvGrpSpPr>
        <p:grpSpPr>
          <a:xfrm>
            <a:off x="324659" y="6188642"/>
            <a:ext cx="942691" cy="294424"/>
            <a:chOff x="11008048" y="6528234"/>
            <a:chExt cx="942691" cy="294424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11008048" y="65319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pSp>
        <p:nvGrpSpPr>
          <p:cNvPr id="31" name="组合 49"/>
          <p:cNvGrpSpPr/>
          <p:nvPr/>
        </p:nvGrpSpPr>
        <p:grpSpPr>
          <a:xfrm>
            <a:off x="8585040" y="4835705"/>
            <a:ext cx="2785430" cy="908871"/>
            <a:chOff x="8425475" y="1499704"/>
            <a:chExt cx="3233851" cy="1143554"/>
          </a:xfrm>
        </p:grpSpPr>
        <p:sp>
          <p:nvSpPr>
            <p:cNvPr id="35" name="文本框 34"/>
            <p:cNvSpPr txBox="1"/>
            <p:nvPr/>
          </p:nvSpPr>
          <p:spPr>
            <a:xfrm>
              <a:off x="8433864" y="2024467"/>
              <a:ext cx="3193720" cy="6187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77C3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ate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8425475" y="1499704"/>
              <a:ext cx="3233851" cy="656950"/>
            </a:xfrm>
            <a:prstGeom prst="roundRect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Sight </a:t>
              </a:r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Words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14/26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4" name="组合 47"/>
          <p:cNvGrpSpPr/>
          <p:nvPr/>
        </p:nvGrpSpPr>
        <p:grpSpPr>
          <a:xfrm>
            <a:off x="8921043" y="5753176"/>
            <a:ext cx="1790500" cy="831108"/>
            <a:chOff x="7815470" y="3726175"/>
            <a:chExt cx="3873525" cy="3502817"/>
          </a:xfrm>
        </p:grpSpPr>
        <p:sp>
          <p:nvSpPr>
            <p:cNvPr id="55" name="圆角矩形 54"/>
            <p:cNvSpPr/>
            <p:nvPr/>
          </p:nvSpPr>
          <p:spPr>
            <a:xfrm>
              <a:off x="8509792" y="4745655"/>
              <a:ext cx="3179203" cy="2483337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picnic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815470" y="3726175"/>
              <a:ext cx="1330768" cy="2550457"/>
            </a:xfrm>
            <a:prstGeom prst="rect">
              <a:avLst/>
            </a:prstGeom>
          </p:spPr>
        </p:pic>
      </p:grpSp>
      <p:grpSp>
        <p:nvGrpSpPr>
          <p:cNvPr id="6" name="组 5"/>
          <p:cNvGrpSpPr/>
          <p:nvPr/>
        </p:nvGrpSpPr>
        <p:grpSpPr>
          <a:xfrm>
            <a:off x="7812107" y="780777"/>
            <a:ext cx="3906888" cy="4552744"/>
            <a:chOff x="12239632" y="825590"/>
            <a:chExt cx="3906888" cy="4552744"/>
          </a:xfrm>
        </p:grpSpPr>
        <p:grpSp>
          <p:nvGrpSpPr>
            <p:cNvPr id="68" name="组合 31"/>
            <p:cNvGrpSpPr/>
            <p:nvPr/>
          </p:nvGrpSpPr>
          <p:grpSpPr>
            <a:xfrm>
              <a:off x="12239632" y="825590"/>
              <a:ext cx="3906888" cy="4552744"/>
              <a:chOff x="4906808" y="1576389"/>
              <a:chExt cx="3501745" cy="4214105"/>
            </a:xfrm>
          </p:grpSpPr>
          <p:grpSp>
            <p:nvGrpSpPr>
              <p:cNvPr id="69" name="组合 32"/>
              <p:cNvGrpSpPr/>
              <p:nvPr/>
            </p:nvGrpSpPr>
            <p:grpSpPr>
              <a:xfrm>
                <a:off x="4906808" y="1576389"/>
                <a:ext cx="3501745" cy="4214105"/>
                <a:chOff x="8448456" y="1367380"/>
                <a:chExt cx="3501745" cy="4214105"/>
              </a:xfrm>
            </p:grpSpPr>
            <p:grpSp>
              <p:nvGrpSpPr>
                <p:cNvPr id="72" name="组合 36"/>
                <p:cNvGrpSpPr/>
                <p:nvPr/>
              </p:nvGrpSpPr>
              <p:grpSpPr>
                <a:xfrm>
                  <a:off x="8448456" y="1463562"/>
                  <a:ext cx="3501745" cy="4117923"/>
                  <a:chOff x="6988557" y="1465937"/>
                  <a:chExt cx="4322546" cy="5117980"/>
                </a:xfrm>
              </p:grpSpPr>
              <p:sp>
                <p:nvSpPr>
                  <p:cNvPr id="76" name="图文框 25"/>
                  <p:cNvSpPr/>
                  <p:nvPr/>
                </p:nvSpPr>
                <p:spPr>
                  <a:xfrm>
                    <a:off x="6988557" y="1465937"/>
                    <a:ext cx="4322546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77" name="矩形 76"/>
                  <p:cNvSpPr/>
                  <p:nvPr/>
                </p:nvSpPr>
                <p:spPr>
                  <a:xfrm>
                    <a:off x="7240758" y="2020567"/>
                    <a:ext cx="3822762" cy="417088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73" name="组合 37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74" name="图片 73"/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75" name="文本框 74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70" name="流程图: 过程 34"/>
              <p:cNvSpPr/>
              <p:nvPr/>
            </p:nvSpPr>
            <p:spPr>
              <a:xfrm>
                <a:off x="5246254" y="4670388"/>
                <a:ext cx="2935533" cy="618404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We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prepared a lot of food for the </a:t>
                </a:r>
                <a:r>
                  <a:rPr lang="en-US" altLang="zh-CN" sz="24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picnic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.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endParaRPr lang="zh-CN" altLang="en-US" sz="2400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160160" y="4001700"/>
                <a:ext cx="1136775" cy="605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picnic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2829275" y="1597953"/>
              <a:ext cx="2853317" cy="1902212"/>
            </a:xfrm>
            <a:prstGeom prst="round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5241701" y="-36194"/>
            <a:ext cx="6957983" cy="1634147"/>
            <a:chOff x="8567" y="-23"/>
            <a:chExt cx="8445" cy="2007"/>
          </a:xfrm>
        </p:grpSpPr>
        <p:sp>
          <p:nvSpPr>
            <p:cNvPr id="40" name="矩形 39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00" y="121"/>
              <a:ext cx="8268" cy="178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Understand the meaning of the key vocabulary 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picnic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, and make sentences with it;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understand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text; read the text fluently; decode the sight word accurately.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Read the text aloud to Ss.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Ask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find the sight 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ate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in the text and guide them to read it accurately.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Ask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find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picnic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in the illustration;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word and make sentences with it.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4.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illustration and talk about the comprehension questions.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5.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text fluently and give feedback.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Note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: Click the penguin button to show the vocabulary card.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46" name="直角三角形 45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38724" y="1533691"/>
            <a:ext cx="6898720" cy="4167061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7365117" y="188919"/>
            <a:ext cx="4606429" cy="6484993"/>
            <a:chOff x="4379107" y="188919"/>
            <a:chExt cx="5165513" cy="6484993"/>
          </a:xfrm>
        </p:grpSpPr>
        <p:sp>
          <p:nvSpPr>
            <p:cNvPr id="60" name="同侧圆角矩形 59"/>
            <p:cNvSpPr/>
            <p:nvPr/>
          </p:nvSpPr>
          <p:spPr>
            <a:xfrm rot="5400000">
              <a:off x="3719367" y="848659"/>
              <a:ext cx="6484993" cy="5165513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4379107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51"/>
          <p:cNvGrpSpPr/>
          <p:nvPr/>
        </p:nvGrpSpPr>
        <p:grpSpPr>
          <a:xfrm>
            <a:off x="7522486" y="1776832"/>
            <a:ext cx="4278223" cy="1968839"/>
            <a:chOff x="8427701" y="1082907"/>
            <a:chExt cx="3500529" cy="1968839"/>
          </a:xfrm>
        </p:grpSpPr>
        <p:sp>
          <p:nvSpPr>
            <p:cNvPr id="25" name="文本框 24"/>
            <p:cNvSpPr txBox="1"/>
            <p:nvPr/>
          </p:nvSpPr>
          <p:spPr>
            <a:xfrm>
              <a:off x="8433863" y="1548477"/>
              <a:ext cx="3494367" cy="15032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marL="97155">
                <a:lnSpc>
                  <a:spcPct val="120000"/>
                </a:lnSpc>
                <a:spcBef>
                  <a:spcPts val="1200"/>
                </a:spcBef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did Kipper eat this time?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the other children eat? Why?</a:t>
              </a:r>
              <a:r>
                <a:rPr lang="zh-CN" altLang="en-US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427701" y="1082907"/>
              <a:ext cx="350052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2" name="组合 29"/>
          <p:cNvGrpSpPr/>
          <p:nvPr/>
        </p:nvGrpSpPr>
        <p:grpSpPr>
          <a:xfrm>
            <a:off x="8993462" y="-26316"/>
            <a:ext cx="2549675" cy="773220"/>
            <a:chOff x="9514965" y="230021"/>
            <a:chExt cx="2549675" cy="77322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7" name="组合 51"/>
          <p:cNvGrpSpPr/>
          <p:nvPr/>
        </p:nvGrpSpPr>
        <p:grpSpPr>
          <a:xfrm>
            <a:off x="7491752" y="1418586"/>
            <a:ext cx="4294122" cy="2382948"/>
            <a:chOff x="8427702" y="1030655"/>
            <a:chExt cx="3500529" cy="2382948"/>
          </a:xfrm>
        </p:grpSpPr>
        <p:sp>
          <p:nvSpPr>
            <p:cNvPr id="28" name="文本框 27"/>
            <p:cNvSpPr txBox="1"/>
            <p:nvPr/>
          </p:nvSpPr>
          <p:spPr>
            <a:xfrm>
              <a:off x="8433863" y="1548477"/>
              <a:ext cx="3494367" cy="18651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does the word </a:t>
              </a:r>
              <a:r>
                <a:rPr lang="en-US" altLang="zh-CN" sz="2400" b="1" i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lettuce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 mean? </a:t>
              </a: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Use illustration clues.</a:t>
              </a:r>
              <a:endParaRPr lang="en-US" altLang="zh-CN" sz="2400" b="1" dirty="0">
                <a:solidFill>
                  <a:srgbClr val="FFC004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(Tips: Can you point it out in the illustration?) </a:t>
              </a:r>
              <a:endParaRPr lang="en-US" altLang="zh-CN" sz="2400" b="1" dirty="0">
                <a:solidFill>
                  <a:srgbClr val="FFC00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8427702" y="1030655"/>
              <a:ext cx="350052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Define Unfamiliar Words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599155" y="1615417"/>
            <a:ext cx="4949940" cy="49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Kipper ate a lettuce.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04559" y="4800740"/>
            <a:ext cx="2919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He was the hungry caterpillar.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1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pSp>
        <p:nvGrpSpPr>
          <p:cNvPr id="35" name="组合 49"/>
          <p:cNvGrpSpPr/>
          <p:nvPr/>
        </p:nvGrpSpPr>
        <p:grpSpPr>
          <a:xfrm>
            <a:off x="8096006" y="4285921"/>
            <a:ext cx="3258429" cy="908871"/>
            <a:chOff x="8425475" y="1499704"/>
            <a:chExt cx="3233851" cy="1143554"/>
          </a:xfrm>
        </p:grpSpPr>
        <p:sp>
          <p:nvSpPr>
            <p:cNvPr id="36" name="文本框 35"/>
            <p:cNvSpPr txBox="1"/>
            <p:nvPr/>
          </p:nvSpPr>
          <p:spPr>
            <a:xfrm>
              <a:off x="8433864" y="2024467"/>
              <a:ext cx="3193720" cy="61879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77C3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ate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8425475" y="1499704"/>
              <a:ext cx="3233851" cy="656950"/>
            </a:xfrm>
            <a:prstGeom prst="roundRect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Sight </a:t>
              </a:r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Words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8521565" y="5474510"/>
            <a:ext cx="2361356" cy="1015160"/>
            <a:chOff x="7727822" y="4673495"/>
            <a:chExt cx="3961173" cy="1951765"/>
          </a:xfrm>
        </p:grpSpPr>
        <p:sp>
          <p:nvSpPr>
            <p:cNvPr id="39" name="圆角矩形 38"/>
            <p:cNvSpPr/>
            <p:nvPr/>
          </p:nvSpPr>
          <p:spPr>
            <a:xfrm>
              <a:off x="8509793" y="5349382"/>
              <a:ext cx="3179202" cy="1275878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lettuce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727822" y="4673495"/>
              <a:ext cx="1411175" cy="17432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685369" y="846652"/>
            <a:ext cx="3906888" cy="4552744"/>
            <a:chOff x="10417128" y="1446542"/>
            <a:chExt cx="3906888" cy="4552744"/>
          </a:xfrm>
        </p:grpSpPr>
        <p:grpSp>
          <p:nvGrpSpPr>
            <p:cNvPr id="41" name="组合 31"/>
            <p:cNvGrpSpPr/>
            <p:nvPr/>
          </p:nvGrpSpPr>
          <p:grpSpPr>
            <a:xfrm>
              <a:off x="10417128" y="1446542"/>
              <a:ext cx="3906888" cy="4552744"/>
              <a:chOff x="4906808" y="1576389"/>
              <a:chExt cx="3501745" cy="4214105"/>
            </a:xfrm>
          </p:grpSpPr>
          <p:grpSp>
            <p:nvGrpSpPr>
              <p:cNvPr id="45" name="组合 32"/>
              <p:cNvGrpSpPr/>
              <p:nvPr/>
            </p:nvGrpSpPr>
            <p:grpSpPr>
              <a:xfrm>
                <a:off x="4906808" y="1576389"/>
                <a:ext cx="3501745" cy="4214105"/>
                <a:chOff x="8448456" y="1367380"/>
                <a:chExt cx="3501745" cy="4214105"/>
              </a:xfrm>
            </p:grpSpPr>
            <p:grpSp>
              <p:nvGrpSpPr>
                <p:cNvPr id="48" name="组合 36"/>
                <p:cNvGrpSpPr/>
                <p:nvPr/>
              </p:nvGrpSpPr>
              <p:grpSpPr>
                <a:xfrm>
                  <a:off x="8448456" y="1463562"/>
                  <a:ext cx="3501745" cy="4117923"/>
                  <a:chOff x="6988557" y="1465937"/>
                  <a:chExt cx="4322546" cy="5117980"/>
                </a:xfrm>
              </p:grpSpPr>
              <p:sp>
                <p:nvSpPr>
                  <p:cNvPr id="52" name="图文框 25"/>
                  <p:cNvSpPr/>
                  <p:nvPr/>
                </p:nvSpPr>
                <p:spPr>
                  <a:xfrm>
                    <a:off x="6988557" y="1465937"/>
                    <a:ext cx="4322546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7240758" y="2020567"/>
                    <a:ext cx="3822762" cy="417088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9" name="组合 37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51" name="文本框 50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46" name="流程图: 过程 34"/>
              <p:cNvSpPr/>
              <p:nvPr/>
            </p:nvSpPr>
            <p:spPr>
              <a:xfrm>
                <a:off x="5246254" y="4670388"/>
                <a:ext cx="2935533" cy="618404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He is 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picking a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lettuce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in the field.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endParaRPr lang="zh-CN" altLang="en-US" sz="2400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106286" y="4001700"/>
                <a:ext cx="1244533" cy="605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lettuce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0878858" y="2165965"/>
              <a:ext cx="3141572" cy="1767386"/>
            </a:xfrm>
            <a:prstGeom prst="roundRect">
              <a:avLst/>
            </a:prstGeom>
          </p:spPr>
        </p:pic>
      </p:grpSp>
      <p:grpSp>
        <p:nvGrpSpPr>
          <p:cNvPr id="63" name="组合 62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15/26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3" name="组合 2"/>
          <p:cNvGrpSpPr/>
          <p:nvPr/>
        </p:nvGrpSpPr>
        <p:grpSpPr>
          <a:xfrm>
            <a:off x="325701" y="6176481"/>
            <a:ext cx="942691" cy="294424"/>
            <a:chOff x="11008048" y="6528234"/>
            <a:chExt cx="942691" cy="294424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294548" y="-36194"/>
            <a:ext cx="6905136" cy="1955766"/>
            <a:chOff x="8567" y="-23"/>
            <a:chExt cx="8445" cy="2007"/>
          </a:xfrm>
        </p:grpSpPr>
        <p:sp>
          <p:nvSpPr>
            <p:cNvPr id="57" name="矩形 56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600" y="95"/>
              <a:ext cx="8268" cy="184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Use context clues to understand unknown words; understand the meaning of the key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 vocabulary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lettuce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, and make sentences with it; understand the text; read the text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 fluently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; decode the sight word accurately.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Read the text aloud to Ss.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Ask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find the sight 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ate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in the text and guide them to read it accurately.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rPr>
                <a:t>Help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uncover the meaning of unknown words by observing the illustration.</a:t>
              </a:r>
              <a:endParaRPr lang="zh-CN" altLang="zh-CN" sz="11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4.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word </a:t>
              </a:r>
              <a:r>
                <a:rPr lang="en-US" altLang="zh-CN" sz="1100" b="1" i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lettuce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and have them make sentences with it.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illustration and talk about the comprehension questions.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6.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text fluently; give feedback.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Note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: Click the penguin button to show the vocabulary card.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67" name="直角三角形 66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6582" y="1444731"/>
            <a:ext cx="7052897" cy="4259298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7607710" y="188918"/>
            <a:ext cx="4363836" cy="6484993"/>
            <a:chOff x="4651145" y="188918"/>
            <a:chExt cx="4893475" cy="6484993"/>
          </a:xfrm>
        </p:grpSpPr>
        <p:sp>
          <p:nvSpPr>
            <p:cNvPr id="60" name="同侧圆角矩形 59"/>
            <p:cNvSpPr/>
            <p:nvPr/>
          </p:nvSpPr>
          <p:spPr>
            <a:xfrm rot="5400000">
              <a:off x="3855386" y="984678"/>
              <a:ext cx="6484993" cy="4893474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4651145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51"/>
          <p:cNvGrpSpPr/>
          <p:nvPr/>
        </p:nvGrpSpPr>
        <p:grpSpPr>
          <a:xfrm>
            <a:off x="7816077" y="1298171"/>
            <a:ext cx="4026270" cy="3660291"/>
            <a:chOff x="8427701" y="1082907"/>
            <a:chExt cx="3500529" cy="3660291"/>
          </a:xfrm>
        </p:grpSpPr>
        <p:sp>
          <p:nvSpPr>
            <p:cNvPr id="25" name="文本框 24"/>
            <p:cNvSpPr txBox="1"/>
            <p:nvPr/>
          </p:nvSpPr>
          <p:spPr>
            <a:xfrm>
              <a:off x="8433863" y="1548477"/>
              <a:ext cx="3494367" cy="319472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20000"/>
                </a:lnSpc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was there after the book party? What did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the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children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do?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ct val="120000"/>
                </a:lnSpc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Kipper do the same thing as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the</a:t>
              </a:r>
              <a:r>
                <a:rPr lang="zh-CN" altLang="en-US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other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children? How did he feel?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427701" y="1082907"/>
              <a:ext cx="350052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2" name="组合 29"/>
          <p:cNvGrpSpPr/>
          <p:nvPr/>
        </p:nvGrpSpPr>
        <p:grpSpPr>
          <a:xfrm>
            <a:off x="8993462" y="-26316"/>
            <a:ext cx="2549675" cy="773220"/>
            <a:chOff x="9514965" y="230021"/>
            <a:chExt cx="2549675" cy="77322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512915" y="1589886"/>
            <a:ext cx="49499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There was a book sale.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8523" y="4985248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Kipper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prstClr val="black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was</a:t>
            </a:r>
            <a:r>
              <a:rPr lang="en-US" altLang="zh-CN" sz="2400" b="1" dirty="0"/>
              <a:t> </a:t>
            </a:r>
            <a:r>
              <a:rPr lang="en-US" altLang="zh-CN" sz="2400" b="1">
                <a:solidFill>
                  <a:prstClr val="black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hungry</a:t>
            </a:r>
            <a:r>
              <a:rPr lang="en-US" altLang="zh-CN" sz="2400" b="1"/>
              <a:t>.</a:t>
            </a:r>
            <a:endParaRPr lang="en-US" altLang="zh-CN" sz="2400" b="1" dirty="0"/>
          </a:p>
        </p:txBody>
      </p:sp>
      <p:grpSp>
        <p:nvGrpSpPr>
          <p:cNvPr id="32" name="组合 47"/>
          <p:cNvGrpSpPr/>
          <p:nvPr/>
        </p:nvGrpSpPr>
        <p:grpSpPr>
          <a:xfrm>
            <a:off x="8531783" y="5349582"/>
            <a:ext cx="2309104" cy="1015160"/>
            <a:chOff x="7815474" y="4673495"/>
            <a:chExt cx="3873521" cy="1951765"/>
          </a:xfrm>
        </p:grpSpPr>
        <p:sp>
          <p:nvSpPr>
            <p:cNvPr id="33" name="圆角矩形 32"/>
            <p:cNvSpPr/>
            <p:nvPr/>
          </p:nvSpPr>
          <p:spPr>
            <a:xfrm>
              <a:off x="8509793" y="5349382"/>
              <a:ext cx="3179202" cy="1275878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sale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815474" y="4673495"/>
              <a:ext cx="1411174" cy="1743263"/>
            </a:xfrm>
            <a:prstGeom prst="rect">
              <a:avLst/>
            </a:prstGeom>
          </p:spPr>
        </p:pic>
      </p:grpSp>
      <p:sp>
        <p:nvSpPr>
          <p:cNvPr id="45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pSp>
        <p:nvGrpSpPr>
          <p:cNvPr id="48" name="组合 51"/>
          <p:cNvGrpSpPr/>
          <p:nvPr/>
        </p:nvGrpSpPr>
        <p:grpSpPr>
          <a:xfrm>
            <a:off x="7874112" y="1773322"/>
            <a:ext cx="3931979" cy="2369028"/>
            <a:chOff x="8388452" y="1062119"/>
            <a:chExt cx="3362298" cy="2369028"/>
          </a:xfrm>
        </p:grpSpPr>
        <p:sp>
          <p:nvSpPr>
            <p:cNvPr id="49" name="文本框 48"/>
            <p:cNvSpPr txBox="1"/>
            <p:nvPr/>
          </p:nvSpPr>
          <p:spPr>
            <a:xfrm>
              <a:off x="8408904" y="1566021"/>
              <a:ext cx="3341846" cy="18651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defRPr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does </a:t>
              </a:r>
              <a:r>
                <a:rPr lang="en-US" altLang="zh-CN" sz="2400" b="1" i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sale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mean?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marR="0" lvl="0" indent="-4572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defRPr/>
              </a:pP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Use </a:t>
              </a:r>
              <a:r>
                <a:rPr lang="en-US" altLang="zh-CN" sz="2400" b="1" dirty="0" smtClean="0">
                  <a:solidFill>
                    <a:srgbClr val="FFC004"/>
                  </a:solidFill>
                  <a:latin typeface="Century Gothic" panose="020B0502020202020204" pitchFamily="34" charset="0"/>
                </a:rPr>
                <a:t>context </a:t>
              </a: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clues.</a:t>
              </a:r>
              <a:endParaRPr lang="en-US" altLang="zh-CN" sz="2400" b="1" dirty="0">
                <a:solidFill>
                  <a:srgbClr val="FFC004"/>
                </a:solidFill>
                <a:latin typeface="Century Gothic" panose="020B0502020202020204" pitchFamily="34" charset="0"/>
              </a:endParaRPr>
            </a:p>
            <a:p>
              <a:pPr marL="457200" marR="0" lvl="0" indent="-4572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defRPr/>
              </a:pP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(Tips: What do people</a:t>
              </a:r>
              <a:endParaRPr lang="en-US" altLang="zh-CN" sz="2400" b="1" dirty="0">
                <a:solidFill>
                  <a:srgbClr val="FFC004"/>
                </a:solidFill>
                <a:latin typeface="Century Gothic" panose="020B0502020202020204" pitchFamily="34" charset="0"/>
              </a:endParaRPr>
            </a:p>
            <a:p>
              <a:pPr marL="457200" marR="0" lvl="0" indent="-4572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defRPr/>
              </a:pP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often </a:t>
              </a:r>
              <a:r>
                <a:rPr lang="en-US" altLang="zh-CN" sz="2400" b="1" dirty="0" smtClean="0">
                  <a:solidFill>
                    <a:srgbClr val="FFC004"/>
                  </a:solidFill>
                  <a:latin typeface="Century Gothic" panose="020B0502020202020204" pitchFamily="34" charset="0"/>
                </a:rPr>
                <a:t>do</a:t>
              </a:r>
              <a:r>
                <a:rPr lang="zh-CN" altLang="en-US" sz="2400" b="1" dirty="0" smtClean="0">
                  <a:solidFill>
                    <a:srgbClr val="FFC004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FFC004"/>
                  </a:solidFill>
                  <a:latin typeface="Century Gothic" panose="020B0502020202020204" pitchFamily="34" charset="0"/>
                </a:rPr>
                <a:t>at</a:t>
              </a:r>
              <a:r>
                <a:rPr lang="zh-CN" altLang="en-US" sz="2400" b="1" dirty="0" smtClean="0">
                  <a:solidFill>
                    <a:srgbClr val="FFC004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 smtClean="0">
                  <a:solidFill>
                    <a:srgbClr val="FFC004"/>
                  </a:solidFill>
                  <a:latin typeface="Century Gothic" panose="020B0502020202020204" pitchFamily="34" charset="0"/>
                </a:rPr>
                <a:t>a </a:t>
              </a: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sale?)</a:t>
              </a:r>
              <a:endParaRPr lang="en-US" altLang="zh-CN" sz="2400" b="1" dirty="0">
                <a:solidFill>
                  <a:srgbClr val="FFC00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8388452" y="1062119"/>
              <a:ext cx="3362298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Define Unfamiliar Words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16/26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4" name="组合 51"/>
          <p:cNvGrpSpPr/>
          <p:nvPr/>
        </p:nvGrpSpPr>
        <p:grpSpPr>
          <a:xfrm>
            <a:off x="7816077" y="1931129"/>
            <a:ext cx="4026270" cy="1843063"/>
            <a:chOff x="8427701" y="1082907"/>
            <a:chExt cx="3500529" cy="1843063"/>
          </a:xfrm>
        </p:grpSpPr>
        <p:sp>
          <p:nvSpPr>
            <p:cNvPr id="55" name="文本框 54"/>
            <p:cNvSpPr txBox="1"/>
            <p:nvPr/>
          </p:nvSpPr>
          <p:spPr>
            <a:xfrm>
              <a:off x="8433863" y="1548477"/>
              <a:ext cx="3494367" cy="137749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Why was Kipper still hungry after eating many things?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8427701" y="1082907"/>
              <a:ext cx="350052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7844756" y="762804"/>
            <a:ext cx="3906888" cy="4552744"/>
            <a:chOff x="12472681" y="1117054"/>
            <a:chExt cx="3906888" cy="4552744"/>
          </a:xfrm>
        </p:grpSpPr>
        <p:grpSp>
          <p:nvGrpSpPr>
            <p:cNvPr id="31" name="组合 31"/>
            <p:cNvGrpSpPr/>
            <p:nvPr/>
          </p:nvGrpSpPr>
          <p:grpSpPr>
            <a:xfrm>
              <a:off x="12472681" y="1117054"/>
              <a:ext cx="3906888" cy="4552744"/>
              <a:chOff x="4906808" y="1576389"/>
              <a:chExt cx="3501745" cy="4214105"/>
            </a:xfrm>
          </p:grpSpPr>
          <p:grpSp>
            <p:nvGrpSpPr>
              <p:cNvPr id="35" name="组合 32"/>
              <p:cNvGrpSpPr/>
              <p:nvPr/>
            </p:nvGrpSpPr>
            <p:grpSpPr>
              <a:xfrm>
                <a:off x="4906808" y="1576389"/>
                <a:ext cx="3501745" cy="4214105"/>
                <a:chOff x="8448456" y="1367380"/>
                <a:chExt cx="3501745" cy="4214105"/>
              </a:xfrm>
            </p:grpSpPr>
            <p:grpSp>
              <p:nvGrpSpPr>
                <p:cNvPr id="38" name="组合 36"/>
                <p:cNvGrpSpPr/>
                <p:nvPr/>
              </p:nvGrpSpPr>
              <p:grpSpPr>
                <a:xfrm>
                  <a:off x="8448456" y="1463562"/>
                  <a:ext cx="3501745" cy="4117923"/>
                  <a:chOff x="6988557" y="1465937"/>
                  <a:chExt cx="4322546" cy="5117980"/>
                </a:xfrm>
              </p:grpSpPr>
              <p:sp>
                <p:nvSpPr>
                  <p:cNvPr id="46" name="图文框 25"/>
                  <p:cNvSpPr/>
                  <p:nvPr/>
                </p:nvSpPr>
                <p:spPr>
                  <a:xfrm>
                    <a:off x="6988557" y="1465937"/>
                    <a:ext cx="4322546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240758" y="2020567"/>
                    <a:ext cx="3822762" cy="417088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39" name="组合 37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40" name="图片 39"/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41" name="文本框 40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36" name="流程图: 过程 34"/>
              <p:cNvSpPr/>
              <p:nvPr/>
            </p:nvSpPr>
            <p:spPr>
              <a:xfrm>
                <a:off x="5246254" y="4670388"/>
                <a:ext cx="2935533" cy="618404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She wanted to buy clothes 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at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</a:t>
                </a:r>
                <a:r>
                  <a:rPr lang="zh-CN" altLang="en-US" sz="24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sale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.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endParaRPr lang="zh-CN" altLang="en-US" sz="2400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326831" y="4001700"/>
                <a:ext cx="803443" cy="605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sale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2837091" y="2004955"/>
              <a:ext cx="3177950" cy="1787597"/>
            </a:xfrm>
            <a:prstGeom prst="roundRect">
              <a:avLst/>
            </a:prstGeom>
          </p:spPr>
        </p:pic>
      </p:grpSp>
      <p:grpSp>
        <p:nvGrpSpPr>
          <p:cNvPr id="53" name="组合 2"/>
          <p:cNvGrpSpPr/>
          <p:nvPr/>
        </p:nvGrpSpPr>
        <p:grpSpPr>
          <a:xfrm>
            <a:off x="325701" y="6176481"/>
            <a:ext cx="942691" cy="294424"/>
            <a:chOff x="11008048" y="6528234"/>
            <a:chExt cx="942691" cy="294424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035639" y="-36194"/>
            <a:ext cx="7164045" cy="1764253"/>
            <a:chOff x="8567" y="-23"/>
            <a:chExt cx="8445" cy="2007"/>
          </a:xfrm>
        </p:grpSpPr>
        <p:sp>
          <p:nvSpPr>
            <p:cNvPr id="57" name="矩形 56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600" y="188"/>
              <a:ext cx="8268" cy="165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Use context clues to understand unknown words; understand the meaning of the key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 vocabulary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sale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, and make sentences with it; understand the text; read the text fluently.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Read the text aloud to Ss.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rPr>
                <a:t>Help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等线" panose="02010600030101010101" pitchFamily="2" charset="-122"/>
                  <a:cs typeface="等线" panose="02010600030101010101" pitchFamily="2" charset="-122"/>
                </a:rPr>
                <a:t> uncover the meaning of unknown words by observing the illustration.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sale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and have them make sentences with it.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4.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illustration and talk about the comprehension questions.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5.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text fluently; give feedback.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Note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: Click the penguin button to show the vocabulary card.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67" name="直角三角形 66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839728" y="1259835"/>
            <a:ext cx="4434399" cy="4333862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6912741" y="188921"/>
            <a:ext cx="5058780" cy="6484993"/>
            <a:chOff x="3871846" y="188921"/>
            <a:chExt cx="5672773" cy="6484993"/>
          </a:xfrm>
        </p:grpSpPr>
        <p:sp>
          <p:nvSpPr>
            <p:cNvPr id="60" name="同侧圆角矩形 59"/>
            <p:cNvSpPr/>
            <p:nvPr/>
          </p:nvSpPr>
          <p:spPr>
            <a:xfrm rot="5400000">
              <a:off x="3465736" y="595031"/>
              <a:ext cx="6484993" cy="5672773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3871847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51"/>
          <p:cNvGrpSpPr/>
          <p:nvPr/>
        </p:nvGrpSpPr>
        <p:grpSpPr>
          <a:xfrm>
            <a:off x="7167531" y="1226793"/>
            <a:ext cx="4615201" cy="2013274"/>
            <a:chOff x="8430782" y="1082907"/>
            <a:chExt cx="3500776" cy="2013274"/>
          </a:xfrm>
        </p:grpSpPr>
        <p:sp>
          <p:nvSpPr>
            <p:cNvPr id="25" name="文本框 24"/>
            <p:cNvSpPr txBox="1"/>
            <p:nvPr/>
          </p:nvSpPr>
          <p:spPr>
            <a:xfrm>
              <a:off x="8430782" y="1548477"/>
              <a:ext cx="3500776" cy="15477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Did Kipper call himself the caterpillar at home? What did he do?  Why?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430906" y="1082907"/>
              <a:ext cx="3500529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2" name="组合 29"/>
          <p:cNvGrpSpPr/>
          <p:nvPr/>
        </p:nvGrpSpPr>
        <p:grpSpPr>
          <a:xfrm>
            <a:off x="8993462" y="-26316"/>
            <a:ext cx="2549675" cy="773220"/>
            <a:chOff x="9514965" y="230021"/>
            <a:chExt cx="2549675" cy="77322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793326" y="5821806"/>
            <a:ext cx="49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“I am a hungry Kipper,” he said.</a:t>
            </a:r>
            <a:endParaRPr lang="en-US" altLang="zh-CN" sz="2400" b="1" dirty="0">
              <a:solidFill>
                <a:prstClr val="black"/>
              </a:solidFill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grpSp>
        <p:nvGrpSpPr>
          <p:cNvPr id="56" name="组合 2"/>
          <p:cNvGrpSpPr/>
          <p:nvPr/>
        </p:nvGrpSpPr>
        <p:grpSpPr>
          <a:xfrm>
            <a:off x="324659" y="6188642"/>
            <a:ext cx="942691" cy="294424"/>
            <a:chOff x="11008048" y="6528234"/>
            <a:chExt cx="942691" cy="294424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11008048" y="65319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grpSp>
        <p:nvGrpSpPr>
          <p:cNvPr id="30" name="组合 51"/>
          <p:cNvGrpSpPr/>
          <p:nvPr/>
        </p:nvGrpSpPr>
        <p:grpSpPr>
          <a:xfrm>
            <a:off x="7167531" y="3612190"/>
            <a:ext cx="4615200" cy="1570076"/>
            <a:chOff x="8430781" y="1082907"/>
            <a:chExt cx="3506631" cy="1570076"/>
          </a:xfrm>
        </p:grpSpPr>
        <p:sp>
          <p:nvSpPr>
            <p:cNvPr id="35" name="文本框 34"/>
            <p:cNvSpPr txBox="1"/>
            <p:nvPr/>
          </p:nvSpPr>
          <p:spPr>
            <a:xfrm>
              <a:off x="8430781" y="1548477"/>
              <a:ext cx="3506631" cy="11045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If your school had a book week, what would you do?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8430781" y="1082907"/>
              <a:ext cx="3506631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Connections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7" name="组合 31"/>
          <p:cNvGrpSpPr/>
          <p:nvPr/>
        </p:nvGrpSpPr>
        <p:grpSpPr>
          <a:xfrm>
            <a:off x="8064584" y="5376358"/>
            <a:ext cx="2812643" cy="1015420"/>
            <a:chOff x="8433864" y="944674"/>
            <a:chExt cx="3546478" cy="1277616"/>
          </a:xfrm>
        </p:grpSpPr>
        <p:sp>
          <p:nvSpPr>
            <p:cNvPr id="38" name="文本框 37"/>
            <p:cNvSpPr txBox="1"/>
            <p:nvPr/>
          </p:nvSpPr>
          <p:spPr>
            <a:xfrm>
              <a:off x="8433864" y="1548477"/>
              <a:ext cx="3546478" cy="6738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Fluency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8439989" y="944674"/>
              <a:ext cx="3540353" cy="656950"/>
            </a:xfrm>
            <a:prstGeom prst="roundRect">
              <a:avLst/>
            </a:pr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Decoding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241625" y="6477073"/>
            <a:ext cx="998007" cy="312687"/>
            <a:chOff x="7707356" y="6408789"/>
            <a:chExt cx="998007" cy="31268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17/26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0835" y="-36193"/>
            <a:ext cx="6788849" cy="1007999"/>
            <a:chOff x="8567" y="-23"/>
            <a:chExt cx="8445" cy="2007"/>
          </a:xfrm>
        </p:grpSpPr>
        <p:sp>
          <p:nvSpPr>
            <p:cNvPr id="33" name="矩形 32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00" y="240"/>
              <a:ext cx="8268" cy="15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dirty="0"/>
                <a:t>LO: Understand the text; read the text fluently.</a:t>
              </a:r>
              <a:endParaRPr lang="zh-CN" altLang="zh-CN" sz="1100" dirty="0"/>
            </a:p>
            <a:p>
              <a:r>
                <a:rPr lang="en-US" altLang="zh-CN" sz="1100" b="1" dirty="0"/>
                <a:t>1</a:t>
              </a:r>
              <a:r>
                <a:rPr lang="en-US" altLang="zh-CN" sz="1100" b="1" dirty="0" smtClean="0"/>
                <a:t>. Ask </a:t>
              </a:r>
              <a:r>
                <a:rPr lang="en-US" altLang="zh-CN" sz="1100" b="1" dirty="0" err="1"/>
                <a:t>Ss</a:t>
              </a:r>
              <a:r>
                <a:rPr lang="en-US" altLang="zh-CN" sz="1100" b="1" dirty="0"/>
                <a:t> to read the text aloud in turns. </a:t>
              </a:r>
              <a:endParaRPr lang="zh-CN" altLang="zh-CN" sz="1100" dirty="0"/>
            </a:p>
            <a:p>
              <a:r>
                <a:rPr lang="en-US" altLang="zh-CN" sz="1100" b="1" dirty="0"/>
                <a:t>2</a:t>
              </a:r>
              <a:r>
                <a:rPr lang="en-US" altLang="zh-CN" sz="1100" b="1" dirty="0" smtClean="0"/>
                <a:t>. Have </a:t>
              </a:r>
              <a:r>
                <a:rPr lang="en-US" altLang="zh-CN" sz="1100" b="1" dirty="0" err="1"/>
                <a:t>Ss</a:t>
              </a:r>
              <a:r>
                <a:rPr lang="en-US" altLang="zh-CN" sz="1100" b="1" dirty="0"/>
                <a:t> observe the illustration and talk about the comprehension questions.</a:t>
              </a:r>
              <a:endParaRPr lang="zh-CN" altLang="zh-CN" sz="1100" dirty="0"/>
            </a:p>
            <a:p>
              <a:r>
                <a:rPr lang="en-US" altLang="zh-CN" sz="1100" b="1" dirty="0"/>
                <a:t>3</a:t>
              </a:r>
              <a:r>
                <a:rPr lang="en-US" altLang="zh-CN" sz="1100" b="1" dirty="0" smtClean="0"/>
                <a:t>. Encourage </a:t>
              </a:r>
              <a:r>
                <a:rPr lang="en-US" altLang="zh-CN" sz="1100" b="1" dirty="0" err="1"/>
                <a:t>Ss</a:t>
              </a:r>
              <a:r>
                <a:rPr lang="en-US" altLang="zh-CN" sz="1100" b="1" dirty="0"/>
                <a:t> to talk more about the connections question.</a:t>
              </a:r>
              <a:endParaRPr lang="zh-CN" altLang="zh-CN" sz="11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41" name="直角三角形 40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599746" y="1529651"/>
            <a:ext cx="6180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ED7D31"/>
                </a:solidFill>
                <a:latin typeface="Arial Rounded MT Bold" panose="020F0704030504030204" pitchFamily="34" charset="0"/>
                <a:sym typeface="Helvetica Light"/>
              </a:rPr>
              <a:t>2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ED7D31"/>
              </a:solidFill>
              <a:effectLst/>
              <a:uFillTx/>
              <a:latin typeface="Arial Rounded MT Bold" panose="020F0704030504030204" pitchFamily="34" charset="0"/>
              <a:sym typeface="Helvetica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9281" y="4295781"/>
            <a:ext cx="6180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ED7D31"/>
                </a:solidFill>
                <a:latin typeface="Arial Rounded MT Bold" panose="020F0704030504030204" pitchFamily="34" charset="0"/>
                <a:sym typeface="Helvetica Light"/>
              </a:rPr>
              <a:t>3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ED7D31"/>
              </a:solidFill>
              <a:effectLst/>
              <a:uFillTx/>
              <a:latin typeface="Arial Rounded MT Bold" panose="020F0704030504030204" pitchFamily="34" charset="0"/>
              <a:sym typeface="Helvetica Ligh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99746" y="4295781"/>
            <a:ext cx="6180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600" b="1" dirty="0">
                <a:solidFill>
                  <a:srgbClr val="ED7D31"/>
                </a:solidFill>
                <a:latin typeface="Arial Rounded MT Bold" panose="020F0704030504030204" pitchFamily="34" charset="0"/>
                <a:sym typeface="Helvetica Light"/>
              </a:rPr>
              <a:t>4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ED7D31"/>
              </a:solidFill>
              <a:effectLst/>
              <a:uFillTx/>
              <a:latin typeface="Arial Rounded MT Bold" panose="020F0704030504030204" pitchFamily="34" charset="0"/>
              <a:sym typeface="Helvetica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905" y="2579684"/>
            <a:ext cx="5507971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004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zh-CN" altLang="en-US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kind</a:t>
            </a:r>
            <a:r>
              <a:rPr lang="zh-CN" altLang="en-US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zh-CN" altLang="en-US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week</a:t>
            </a:r>
            <a:r>
              <a:rPr lang="zh-CN" altLang="en-US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was</a:t>
            </a:r>
            <a:r>
              <a:rPr lang="zh-CN" altLang="en-US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it?</a:t>
            </a:r>
            <a:endParaRPr lang="en-US" altLang="zh-CN" sz="2400" b="1" spc="-3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36004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did the children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make?</a:t>
            </a:r>
            <a:endParaRPr lang="en-US" altLang="zh-CN" sz="2400" b="1" spc="-3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14026" y="2579684"/>
            <a:ext cx="6102570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004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</a:t>
            </a: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did the children do?</a:t>
            </a:r>
            <a:endParaRPr lang="en-US" altLang="zh-CN" sz="2400" b="1" spc="-3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36004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did Kipper dress up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as?</a:t>
            </a:r>
            <a:endParaRPr lang="zh-CN" altLang="en-US" sz="2400" b="1" spc="-3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24525" y="5225472"/>
            <a:ext cx="5299314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004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activity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can</a:t>
            </a:r>
            <a:r>
              <a:rPr lang="zh-CN" altLang="en-US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you see in </a:t>
            </a: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illustration? </a:t>
            </a:r>
            <a:endParaRPr lang="en-US" altLang="zh-CN" sz="2400" b="1" spc="-3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36004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How was Kipper? Why?</a:t>
            </a:r>
            <a:endParaRPr lang="zh-CN" altLang="en-US" sz="2400" b="1" spc="-3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022562" y="397"/>
            <a:ext cx="2374889" cy="773220"/>
            <a:chOff x="9453849" y="106830"/>
            <a:chExt cx="2374889" cy="77322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9" name="组合 2"/>
          <p:cNvGrpSpPr/>
          <p:nvPr/>
        </p:nvGrpSpPr>
        <p:grpSpPr>
          <a:xfrm>
            <a:off x="181753" y="6253310"/>
            <a:ext cx="942691" cy="294424"/>
            <a:chOff x="11008048" y="6528234"/>
            <a:chExt cx="942691" cy="294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89281" y="1529651"/>
            <a:ext cx="6180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spc="0" normalizeH="0" baseline="0" dirty="0">
                <a:ln>
                  <a:noFill/>
                </a:ln>
                <a:solidFill>
                  <a:srgbClr val="ED7D31"/>
                </a:solidFill>
                <a:effectLst/>
                <a:uFillTx/>
                <a:latin typeface="Arial Rounded MT Bold" panose="020F0704030504030204" pitchFamily="34" charset="0"/>
                <a:sym typeface="Helvetica Light"/>
              </a:rPr>
              <a:t>1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rgbClr val="ED7D31"/>
              </a:solidFill>
              <a:effectLst/>
              <a:uFillTx/>
              <a:latin typeface="Arial Rounded MT Bold" panose="020F0704030504030204" pitchFamily="34" charset="0"/>
              <a:sym typeface="Helvetica Ligh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768055" y="279277"/>
            <a:ext cx="5473570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zh-CN" sz="3600" b="1" dirty="0">
                <a:solidFill>
                  <a:srgbClr val="FFA904"/>
                </a:solidFill>
                <a:latin typeface="Century Gothic" panose="020B0502020202020204" pitchFamily="34" charset="0"/>
              </a:rPr>
              <a:t>Let’s retell!</a:t>
            </a:r>
            <a:endParaRPr lang="en-US" altLang="zh-CN" sz="3600" b="1" dirty="0">
              <a:solidFill>
                <a:srgbClr val="FFA90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95597" y="787684"/>
            <a:ext cx="2961939" cy="178723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37909" y="3593627"/>
            <a:ext cx="2849091" cy="172058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37909" y="886036"/>
            <a:ext cx="2911449" cy="176067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54963" y="3521832"/>
            <a:ext cx="2922472" cy="1765272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500357" y="5225472"/>
            <a:ext cx="5808071" cy="116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004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did </a:t>
            </a:r>
            <a:r>
              <a:rPr lang="en-US" altLang="zh-CN" sz="2400" b="1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children </a:t>
            </a: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do on this day?</a:t>
            </a:r>
            <a:endParaRPr lang="en-US" altLang="zh-CN" sz="2400" b="1" spc="-3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360045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zh-CN" sz="2400" b="1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did Kipper eat?</a:t>
            </a:r>
            <a:endParaRPr lang="en-US" altLang="zh-CN" sz="2400" b="1" spc="-3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97866" y="214244"/>
            <a:ext cx="1091492" cy="72766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1241625" y="6477073"/>
            <a:ext cx="998007" cy="312687"/>
            <a:chOff x="7707356" y="6408789"/>
            <a:chExt cx="998007" cy="3126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18/26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81229" y="-36194"/>
            <a:ext cx="6918456" cy="1007999"/>
            <a:chOff x="8567" y="-23"/>
            <a:chExt cx="8445" cy="2007"/>
          </a:xfrm>
        </p:grpSpPr>
        <p:sp>
          <p:nvSpPr>
            <p:cNvPr id="30" name="矩形 29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600" y="240"/>
              <a:ext cx="8268" cy="15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Retell the story with the visual support and assistance.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work in pairs and talk about the given questions; have them work in pairs to recall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the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details of the story in the correct sequence order; model first.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Have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take turns retelling the story using the visual aids.</a:t>
              </a:r>
              <a:endParaRPr kumimoji="0" lang="en-US" altLang="zh-CN" sz="1100" b="1" i="0" u="none" strike="noStrike" cap="none" spc="0" normalizeH="0" baseline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8" name="直角三角形 37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" grpId="0"/>
      <p:bldP spid="33" grpId="0"/>
      <p:bldP spid="34" grpId="0"/>
      <p:bldP spid="22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 t="20675"/>
          <a:stretch>
            <a:fillRect/>
          </a:stretch>
        </p:blipFill>
        <p:spPr>
          <a:xfrm>
            <a:off x="0" y="1418897"/>
            <a:ext cx="12192000" cy="54400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5166" y="1192618"/>
            <a:ext cx="1689906" cy="17339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49238" y="1506270"/>
            <a:ext cx="1164241" cy="780288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91485" y="1312771"/>
            <a:ext cx="1689906" cy="17339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85133" y="2433233"/>
            <a:ext cx="1891331" cy="17339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6391" y="2785820"/>
            <a:ext cx="1192031" cy="7721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12487" y="3668120"/>
            <a:ext cx="2547512" cy="21828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4100" y="4006912"/>
            <a:ext cx="1610184" cy="97617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66039" y="1587884"/>
            <a:ext cx="153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author</a:t>
            </a:r>
            <a:endParaRPr lang="zh-CN" altLang="en-US" sz="2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8124" y="1606676"/>
            <a:ext cx="1633870" cy="11461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918855" y="1643053"/>
            <a:ext cx="1192968" cy="790180"/>
          </a:xfrm>
          <a:prstGeom prst="round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858214" y="1722754"/>
            <a:ext cx="152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picnic</a:t>
            </a:r>
            <a:endParaRPr lang="zh-CN" altLang="en-US" sz="2800" b="1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425815" y="1372095"/>
            <a:ext cx="2158171" cy="14265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9586982" y="2574089"/>
            <a:ext cx="972410" cy="10020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928314" y="2863306"/>
            <a:ext cx="159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lettuce</a:t>
            </a:r>
            <a:endParaRPr lang="zh-CN" altLang="en-US" sz="2800" b="1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01634" y="4553820"/>
            <a:ext cx="1359472" cy="186379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651176" y="4254396"/>
            <a:ext cx="216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dressed up</a:t>
            </a:r>
            <a:endParaRPr lang="zh-CN" altLang="en-US" sz="2400" b="1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405309" y="4167189"/>
            <a:ext cx="1913904" cy="209231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812" y="154715"/>
            <a:ext cx="11828375" cy="6589750"/>
          </a:xfrm>
          <a:prstGeom prst="rect">
            <a:avLst/>
          </a:prstGeom>
        </p:spPr>
      </p:pic>
      <p:sp>
        <p:nvSpPr>
          <p:cNvPr id="37" name="标题 18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US" altLang="zh-CN" dirty="0">
                <a:solidFill>
                  <a:srgbClr val="FFC004"/>
                </a:solidFill>
                <a:sym typeface="Helvetica Light"/>
              </a:rPr>
              <a:t>Let’s review the words!</a:t>
            </a:r>
            <a:br>
              <a:rPr lang="zh-CN" altLang="en-US" dirty="0">
                <a:solidFill>
                  <a:srgbClr val="FFC004"/>
                </a:solidFill>
                <a:sym typeface="Helvetica Light"/>
              </a:rPr>
            </a:br>
            <a:endParaRPr lang="zh-CN" altLang="en-US" dirty="0"/>
          </a:p>
        </p:txBody>
      </p:sp>
      <p:grpSp>
        <p:nvGrpSpPr>
          <p:cNvPr id="34" name="组合 29"/>
          <p:cNvGrpSpPr/>
          <p:nvPr/>
        </p:nvGrpSpPr>
        <p:grpSpPr>
          <a:xfrm>
            <a:off x="8911574" y="980"/>
            <a:ext cx="2549675" cy="773220"/>
            <a:chOff x="9514965" y="230021"/>
            <a:chExt cx="2549675" cy="77322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Vocabulary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486755">
            <a:off x="895072" y="2521790"/>
            <a:ext cx="2745131" cy="12331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998244" y="1737545"/>
            <a:ext cx="902198" cy="92965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flipH="1">
            <a:off x="8743582" y="2317372"/>
            <a:ext cx="2664183" cy="142658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4486044" y="3248210"/>
            <a:ext cx="935839" cy="9643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4130481" y="4067276"/>
            <a:ext cx="1937484" cy="178138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1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3030" y="4313864"/>
            <a:ext cx="1322476" cy="87782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625200" y="4413777"/>
            <a:ext cx="142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sale</a:t>
            </a:r>
            <a:endParaRPr lang="zh-CN" altLang="en-US" sz="3200" b="1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6845547" y="4722914"/>
            <a:ext cx="995798" cy="1026104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1241625" y="6477073"/>
            <a:ext cx="998007" cy="312687"/>
            <a:chOff x="7707356" y="6408789"/>
            <a:chExt cx="998007" cy="312687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3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19/26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67965" y="-36194"/>
            <a:ext cx="6131719" cy="1007999"/>
            <a:chOff x="8567" y="-23"/>
            <a:chExt cx="8445" cy="2007"/>
          </a:xfrm>
        </p:grpSpPr>
        <p:sp>
          <p:nvSpPr>
            <p:cNvPr id="42" name="矩形 41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600" y="409"/>
              <a:ext cx="8268" cy="12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Check their understanding of the words in this lesson.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take turns reading the words aloud using the pictures for reference.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Click </a:t>
              </a:r>
              <a:r>
                <a:rPr lang="en-US" altLang="zh-CN" sz="1100" b="1" kern="100" dirty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to show the answers.</a:t>
              </a:r>
              <a:endParaRPr kumimoji="0" lang="en-US" altLang="zh-CN" sz="1100" b="1" i="0" u="none" strike="noStrike" cap="none" spc="0" normalizeH="0" baseline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45" name="直角三角形 44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47" name="组合 2"/>
          <p:cNvGrpSpPr/>
          <p:nvPr/>
        </p:nvGrpSpPr>
        <p:grpSpPr>
          <a:xfrm>
            <a:off x="181753" y="6253310"/>
            <a:ext cx="942691" cy="294424"/>
            <a:chOff x="11008048" y="6528234"/>
            <a:chExt cx="942691" cy="29442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</a:t>
              </a:r>
              <a:r>
                <a:rPr lang="en-US" altLang="zh-CN" sz="1100" b="1" dirty="0" smtClean="0">
                  <a:latin typeface="Century Gothic" panose="020B0502020202020204" pitchFamily="34" charset="0"/>
                </a:rPr>
                <a:t>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203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9922 -0.003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22 -0.00348 L 0.29922 -0.00325 C 0.3 0.00439 0.30104 0.01064 0.30183 0.02037 C 0.30196 0.02291 0.30209 0.02592 0.30235 0.02824 C 0.30261 0.03055 0.303 0.03148 0.30326 0.03333 C 0.30352 0.03495 0.30365 0.03703 0.30378 0.03865 C 0.30417 0.0405 0.30443 0.04212 0.30469 0.04421 C 0.30495 0.0456 0.30508 0.04814 0.30534 0.04953 C 0.3056 0.05069 0.30586 0.05115 0.30625 0.05208 C 0.30638 0.05393 0.30651 0.05625 0.30677 0.0574 C 0.30729 0.05995 0.30795 0.06087 0.3086 0.0625 L 0.31029 0.06805 C 0.31055 0.06898 0.31094 0.06921 0.3112 0.0706 C 0.31237 0.07754 0.31172 0.075 0.31289 0.0787 C 0.31498 0.09652 0.31185 0.06921 0.31446 0.08935 C 0.31485 0.09236 0.31511 0.09722 0.31563 0.09976 C 0.31615 0.10324 0.31667 0.10555 0.31706 0.11064 C 0.31719 0.11226 0.31732 0.11412 0.31745 0.11597 L 0.31745 0.11643 " pathEditMode="relative" rAng="0" ptsTypes="AAAAAAAAAAAAAAAAA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2.29167E-6 0.00023 C -0.00299 0.00254 -0.00586 0.00486 -0.00872 0.00764 C -0.00989 0.00879 -0.0108 0.01065 -0.01198 0.01157 C -0.01341 0.0125 -0.01497 0.01273 -0.0164 0.01342 C -0.02864 0.01991 -0.01745 0.01643 -0.03594 0.01921 C -0.05937 0.02754 -0.03385 0.01921 -0.09466 0.01921 C -0.10872 0.01921 -0.12291 0.0206 -0.13698 0.02106 C -0.14909 0.02824 -0.14127 0.02477 -0.16094 0.02708 C -0.17213 0.02639 -0.18346 0.02616 -0.19466 0.025 C -0.19609 0.02477 -0.19752 0.02384 -0.19896 0.02315 C -0.20221 0.02129 -0.20547 0.01921 -0.20872 0.01736 C -0.21107 0.01597 -0.21393 0.01412 -0.2164 0.01342 C -0.23021 0.00995 -0.25104 0.01018 -0.26198 0.00949 C -0.26315 0.00903 -0.26432 0.00856 -0.26523 0.00764 C -0.26614 0.00671 -0.26653 0.00463 -0.26745 0.0037 C -0.272 -0.00023 -0.272 1.85185E-6 -0.275 1.85185E-6 L -0.275 0.00023 " pathEditMode="relative" rAng="0" ptsTypes="AAAAAAAAAAAAAAAA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0.00023 L -0.275 0.00254 L -0.33177 0.01829 C -0.33307 0.01829 -0.34049 0.04629 -0.34232 0.05486 C -0.34726 0.07662 -0.34414 0.07176 -0.34804 0.07176 L -0.34453 0.09143 " pathEditMode="relative" rAng="0" ptsTypes="AAAA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2.91667E-6 7.40741E-7 C -0.00325 0.00116 -0.00664 0.00231 -0.00977 0.0037 C -0.01094 0.00416 -0.01211 0.00486 -0.01315 0.00579 C -0.02148 0.01319 -0.01146 0.00671 -0.01966 0.01157 C -0.02109 0.01342 -0.0224 0.01574 -0.02396 0.01736 C -0.03047 0.02315 -0.0293 0.01829 -0.03372 0.025 C -0.03529 0.02731 -0.03802 0.03287 -0.03802 0.03287 C -0.03776 0.04236 -0.03763 0.05208 -0.03698 0.0618 C -0.03685 0.06389 -0.03646 0.06574 -0.03594 0.06759 C -0.03542 0.06921 -0.03437 0.06991 -0.03372 0.07153 C -0.02852 0.08287 -0.03581 0.07222 -0.025 0.08495 C -0.02396 0.08634 -0.02305 0.08819 -0.02174 0.08889 C -0.01888 0.09004 -0.01588 0.09097 -0.01315 0.09282 L -0.00651 0.09653 C 0.0026 0.10208 -0.00443 0.09838 0.01523 0.10046 C 0.03398 0.10717 0.01432 0.10069 0.05977 0.1044 C 0.06302 0.10463 0.06628 0.10555 0.06953 0.10625 C 0.07096 0.10694 0.0724 0.10764 0.07383 0.1081 C 0.07565 0.10879 0.07747 0.10926 0.0793 0.11018 C 0.08047 0.11065 0.08138 0.1118 0.08255 0.11204 C 0.08867 0.11319 0.09492 0.11342 0.10104 0.11389 C 0.10352 0.11458 0.10612 0.11551 0.10859 0.11597 C 0.11341 0.11666 0.1181 0.1169 0.12279 0.11782 C 0.12422 0.11805 0.12565 0.11921 0.12708 0.11991 C 0.1293 0.1206 0.13151 0.12083 0.13359 0.12176 C 0.1401 0.1243 0.13372 0.12361 0.14023 0.12361 L 0.14023 0.12361 " pathEditMode="relative" ptsTypes="AAAAAAAAAAAAAAAAAAAAAAAAAA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23 0.12385 L 0.14023 0.12385 C 0.14349 0.125 0.14662 0.12686 0.15 0.12755 C 0.16979 0.13218 0.17253 0.13079 0.19128 0.13334 C 0.19453 0.1338 0.19779 0.13473 0.20104 0.13542 C 0.20208 0.13588 0.20326 0.13658 0.2043 0.13727 C 0.20872 0.13959 0.21263 0.14074 0.21732 0.14121 C 0.23008 0.14213 0.24271 0.14236 0.25534 0.14306 C 0.26276 0.14746 0.25378 0.14236 0.26628 0.14699 C 0.26732 0.14723 0.26836 0.14838 0.26953 0.14885 C 0.27096 0.14954 0.2724 0.15 0.27383 0.1507 C 0.27604 0.15186 0.28034 0.15463 0.28034 0.15463 C 0.28151 0.15602 0.28268 0.15695 0.28359 0.15857 C 0.28737 0.16366 0.28581 0.16621 0.29232 0.17014 C 0.29453 0.1713 0.29701 0.17176 0.29883 0.17385 C 0.30313 0.17894 0.30091 0.17709 0.30534 0.17963 C 0.30651 0.18102 0.30768 0.18218 0.30859 0.18357 C 0.30951 0.18473 0.3099 0.18658 0.31081 0.1875 C 0.31185 0.18843 0.31302 0.18866 0.31406 0.18936 C 0.31484 0.19074 0.31537 0.19236 0.31628 0.19329 C 0.31719 0.19422 0.31862 0.19398 0.31953 0.19514 C 0.32656 0.2051 0.3168 0.19815 0.325 0.20301 C 0.32604 0.20417 0.32708 0.20579 0.32826 0.20672 C 0.3293 0.20764 0.33047 0.20764 0.33151 0.2088 C 0.33372 0.21088 0.3362 0.2132 0.33802 0.21644 C 0.33867 0.21783 0.33932 0.21945 0.34023 0.22037 C 0.34115 0.2213 0.34245 0.2213 0.34349 0.22223 C 0.35182 0.22963 0.3418 0.22315 0.35 0.22801 C 0.35378 0.23473 0.35117 0.23125 0.35859 0.23565 L 0.36185 0.23773 C 0.36432 0.2419 0.36302 0.24144 0.36523 0.24144 L 0.36523 0.24144 " pathEditMode="relative" ptsTypes="AAAAAAAAAAAAAAAAAAAAAAAAAAAAAA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-1.48148E-6 C 0.00273 -0.00394 0.00586 -0.00695 0.00846 -0.01135 C 0.01016 -0.01459 0.01081 -0.01945 0.01263 -0.02269 L 0.01576 -0.02824 C 0.01784 -0.03912 0.01536 -0.02894 0.02005 -0.03959 C 0.02161 -0.04306 0.02292 -0.04699 0.02422 -0.05093 L 0.02643 -0.05648 C 0.02669 -0.05834 0.02695 -0.06042 0.02747 -0.06204 C 0.02865 -0.06598 0.03086 -0.06898 0.03164 -0.07338 C 0.03307 -0.08125 0.03216 -0.07732 0.03477 -0.08473 C 0.03841 -0.10348 0.03828 -0.09885 0.03594 -0.12778 C 0.03568 -0.1301 0.03437 -0.13148 0.03372 -0.13357 C 0.03333 -0.13519 0.0332 -0.13727 0.03268 -0.13912 C 0.03216 -0.14121 0.03112 -0.14283 0.0306 -0.14468 C 0.03008 -0.14653 0.03021 -0.14885 0.02956 -0.15047 C 0.02721 -0.15648 0.02617 -0.15556 0.02318 -0.15973 C 0.02201 -0.16158 0.02135 -0.16389 0.02005 -0.16551 C 0.01732 -0.16852 0.01419 -0.16991 0.01159 -0.17292 C 0.00833 -0.17662 0.00794 -0.17755 0.00417 -0.18033 C 0.00312 -0.18125 0.00195 -0.18148 0.00104 -0.18241 C -0.00013 -0.18334 -0.00104 -0.18519 -0.00221 -0.18611 C -0.00417 -0.18773 -0.00664 -0.18773 -0.00846 -0.18982 C -0.00951 -0.19098 -0.01055 -0.1926 -0.01172 -0.19352 C -0.01367 -0.19514 -0.01615 -0.19514 -0.01797 -0.19746 C -0.02708 -0.20811 -0.01563 -0.19514 -0.02435 -0.20301 C -0.02552 -0.20394 -0.0263 -0.20602 -0.02747 -0.20672 C -0.02917 -0.20787 -0.03099 -0.20811 -0.03281 -0.20857 C -0.04414 -0.22199 -0.03581 -0.20996 -0.04128 -0.22176 C -0.04427 -0.22824 -0.04688 -0.22917 -0.0487 -0.23866 L -0.05078 -0.25 C -0.05039 -0.2625 -0.05104 -0.27523 -0.04974 -0.2875 C -0.04857 -0.29815 -0.0457 -0.29746 -0.04232 -0.30255 C -0.03411 -0.31459 -0.04388 -0.30255 -0.03594 -0.31204 C -0.03529 -0.31389 -0.03464 -0.31574 -0.03385 -0.3176 C -0.03164 -0.32246 -0.0293 -0.32523 -0.02643 -0.32894 C -0.02539 -0.3301 -0.02435 -0.33148 -0.02331 -0.33264 C -0.02188 -0.33403 -0.02031 -0.33473 -0.01901 -0.33635 C -0.01497 -0.34144 -0.01719 -0.34213 -0.01276 -0.34584 C -0.0069 -0.35023 -0.00677 -0.34885 -0.00104 -0.35139 C -2.5E-6 -0.35186 0.00104 -0.35278 0.00208 -0.35324 C 0.00417 -0.35417 0.00638 -0.35417 0.00846 -0.3551 C 0.01055 -0.35602 0.01263 -0.35764 0.01471 -0.3588 L 0.02109 -0.36273 L 0.02747 -0.36644 C 0.02852 -0.36713 0.02969 -0.36713 0.0306 -0.36829 L 0.03698 -0.3757 C 0.03802 -0.37709 0.03893 -0.37894 0.0401 -0.37963 L 0.04323 -0.38148 C 0.04401 -0.38334 0.0444 -0.38565 0.04544 -0.38704 C 0.04622 -0.3882 0.04779 -0.3875 0.04857 -0.38889 C 0.05039 -0.39213 0.05104 -0.39699 0.05273 -0.40023 L 0.05599 -0.40579 C 0.05846 -0.41898 0.05521 -0.40278 0.05911 -0.41898 C 0.05964 -0.42084 0.0599 -0.42269 0.06016 -0.42454 C 0.0612 -0.44352 0.06263 -0.45718 0.06016 -0.47732 C 0.0599 -0.47917 0.05807 -0.47848 0.05703 -0.47917 C 0.05612 -0.48033 0.05117 -0.48704 0.04961 -0.48843 C 0.04857 -0.48936 0.04753 -0.48982 0.04648 -0.49028 C 0.04544 -0.49167 0.0444 -0.49306 0.04323 -0.49422 C 0.04232 -0.49491 0.04115 -0.49514 0.0401 -0.49607 C 0.03789 -0.49815 0.0362 -0.50209 0.03372 -0.50348 C 0.03268 -0.50417 0.03151 -0.5044 0.0306 -0.50533 C 0.02839 -0.50764 0.02643 -0.51042 0.02422 -0.51297 L 0.01797 -0.52037 C 0.01693 -0.52176 0.01602 -0.52338 0.01471 -0.52408 L 0.01159 -0.52616 C 0.00247 -0.53681 0.01393 -0.52385 0.00521 -0.53172 C 0.00417 -0.53264 0.00326 -0.53449 0.00208 -0.53542 C 0.00078 -0.53658 -0.0043 -0.53889 -0.00534 -0.53912 C -0.01563 -0.5426 -0.01719 -0.54283 -0.02643 -0.54491 L -0.03919 -0.55232 C -0.04023 -0.55301 -0.04141 -0.55324 -0.04232 -0.55417 L -0.0487 -0.56181 L -0.05495 -0.56922 L -0.0582 -0.57292 C -0.06185 -0.58287 -0.05924 -0.57431 -0.06133 -0.58797 C -0.06393 -0.60463 -0.06341 -0.59352 -0.06341 -0.60672 L -0.06341 -0.60672 L -0.06237 -0.59561 L -0.06237 -0.59561 " pathEditMode="relative" ptsTypes="AAAAAAAAAAAAAAAAAAAAAAAAAAAAAAAAAAAAAAAAAAAAAAAAAAAAAAAAAAAAAAAAAAAAAAAAAAAAAAA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5" grpId="0"/>
      <p:bldP spid="3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01"/>
          <p:cNvPicPr>
            <a:picLocks noChangeAspect="1"/>
          </p:cNvPicPr>
          <p:nvPr/>
        </p:nvPicPr>
        <p:blipFill>
          <a:blip r:embed="rId1" cstate="email"/>
          <a:srcRect l="54531" t="48064"/>
          <a:stretch>
            <a:fillRect/>
          </a:stretch>
        </p:blipFill>
        <p:spPr>
          <a:xfrm>
            <a:off x="-344058" y="4003186"/>
            <a:ext cx="4444002" cy="28548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18" y="1099224"/>
            <a:ext cx="8553166" cy="57587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63070" y="1880602"/>
            <a:ext cx="707066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Isolate and pronounce the initial, medial vowel, and final sounds (phonemes) in three-phoneme (CVC) words. </a:t>
            </a:r>
            <a:endParaRPr lang="en-US" altLang="zh-CN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Learn the key words 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week, author, dressed up,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picnic, 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lettuce,</a:t>
            </a:r>
            <a:r>
              <a:rPr lang="zh-CN" altLang="en-US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and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sale, 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and make sentences with them.</a:t>
            </a:r>
            <a:endParaRPr lang="en-US" altLang="zh-CN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Read the story 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Book Week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and use context clues to </a:t>
            </a: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understand </a:t>
            </a: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unknown </a:t>
            </a:r>
            <a: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words.</a:t>
            </a:r>
            <a:endParaRPr lang="en-US" altLang="zh-CN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Practice using the sentence structure </a:t>
            </a:r>
            <a:br>
              <a:rPr lang="en-US" altLang="zh-CN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altLang="zh-CN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_____ </a:t>
            </a:r>
            <a:r>
              <a:rPr lang="en-US" altLang="zh-CN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dressed up as</a:t>
            </a:r>
            <a:r>
              <a:rPr lang="zh-CN" altLang="en-US" sz="24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zh-CN" altLang="en-US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_____. </a:t>
            </a:r>
            <a:endParaRPr lang="zh-CN" altLang="en-US" sz="24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99631" y="-10114"/>
            <a:ext cx="2796579" cy="964367"/>
            <a:chOff x="9238157" y="41014"/>
            <a:chExt cx="2796579" cy="96436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5421" y="110256"/>
              <a:ext cx="2639315" cy="85931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238157" y="41014"/>
              <a:ext cx="2669770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Learning</a:t>
              </a:r>
              <a:endPara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 Goals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8" name="组合 22"/>
          <p:cNvGrpSpPr/>
          <p:nvPr/>
        </p:nvGrpSpPr>
        <p:grpSpPr>
          <a:xfrm>
            <a:off x="14514" y="6410340"/>
            <a:ext cx="921724" cy="294424"/>
            <a:chOff x="11029015" y="6514787"/>
            <a:chExt cx="921724" cy="2944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01295" y="6514787"/>
              <a:ext cx="749444" cy="29442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11029015" y="6534573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0:30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297779" y="827276"/>
            <a:ext cx="4911268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zh-CN" sz="3600" b="1" dirty="0">
                <a:solidFill>
                  <a:srgbClr val="FFA904"/>
                </a:solidFill>
                <a:latin typeface="Century Gothic" panose="020B0502020202020204" pitchFamily="34" charset="0"/>
              </a:rPr>
              <a:t>We are going to . . .</a:t>
            </a:r>
            <a:endParaRPr lang="en-US" altLang="zh-CN" sz="3600" b="1" dirty="0">
              <a:solidFill>
                <a:srgbClr val="FFA90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4388" y="776287"/>
            <a:ext cx="1378092" cy="91872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437363" y="-36193"/>
            <a:ext cx="6762321" cy="682686"/>
            <a:chOff x="8567" y="-23"/>
            <a:chExt cx="8445" cy="2007"/>
          </a:xfrm>
        </p:grpSpPr>
        <p:sp>
          <p:nvSpPr>
            <p:cNvPr id="24" name="矩形 23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600" y="578"/>
              <a:ext cx="8268" cy="8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dirty="0"/>
                <a:t>LO:  Get to know and understand what will be learned in this lesson. </a:t>
              </a:r>
              <a:endParaRPr lang="zh-CN" altLang="zh-CN" sz="1100" dirty="0"/>
            </a:p>
            <a:p>
              <a:r>
                <a:rPr lang="en-US" altLang="zh-CN" sz="1100" b="1" dirty="0" smtClean="0"/>
                <a:t>       Go </a:t>
              </a:r>
              <a:r>
                <a:rPr lang="en-US" altLang="zh-CN" sz="1100" b="1" dirty="0"/>
                <a:t>through the learning goals with Ss.</a:t>
              </a:r>
              <a:endParaRPr kumimoji="0" lang="en-US" altLang="zh-CN" sz="1100" b="1" i="0" u="none" strike="noStrike" cap="none" spc="0" normalizeH="0" baseline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0" name="直角三角形 29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9"/>
          <p:cNvGrpSpPr/>
          <p:nvPr/>
        </p:nvGrpSpPr>
        <p:grpSpPr>
          <a:xfrm>
            <a:off x="7374834" y="-9212"/>
            <a:ext cx="4552122" cy="773220"/>
            <a:chOff x="9514965" y="230021"/>
            <a:chExt cx="2549675" cy="7732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Listening</a:t>
              </a:r>
              <a:r>
                <a:rPr lang="zh-CN" altLang="en-US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 </a:t>
              </a:r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&amp;</a:t>
              </a:r>
              <a:r>
                <a:rPr lang="zh-CN" altLang="en-US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 </a:t>
              </a:r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Speaking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086525" y="3069654"/>
            <a:ext cx="4355267" cy="348103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27565" y="3936912"/>
            <a:ext cx="4423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snowman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caterpillar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witch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pirate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ghost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6526" y="1900871"/>
            <a:ext cx="66976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latin typeface="Century Gothic" panose="020B0502020202020204" pitchFamily="34" charset="0"/>
              </a:rPr>
              <a:t>—What did</a:t>
            </a:r>
            <a:r>
              <a:rPr kumimoji="1" lang="zh-CN" altLang="en-US" sz="2800" b="1" dirty="0">
                <a:latin typeface="Century Gothic" panose="020B0502020202020204" pitchFamily="34" charset="0"/>
              </a:rPr>
              <a:t> </a:t>
            </a:r>
            <a:r>
              <a:rPr kumimoji="1" lang="en-US" altLang="zh-CN" sz="2800" b="1" dirty="0">
                <a:latin typeface="Century Gothic" panose="020B0502020202020204" pitchFamily="34" charset="0"/>
              </a:rPr>
              <a:t>_____ dress up as?</a:t>
            </a:r>
            <a:endParaRPr kumimoji="1" lang="en-US" altLang="zh-CN" sz="2800" b="1" dirty="0">
              <a:latin typeface="Century Gothic" panose="020B0502020202020204" pitchFamily="34" charset="0"/>
            </a:endParaRPr>
          </a:p>
          <a:p>
            <a:r>
              <a:rPr kumimoji="1" lang="en-US" altLang="zh-CN" sz="2800" b="1" dirty="0">
                <a:latin typeface="Century Gothic" panose="020B0502020202020204" pitchFamily="34" charset="0"/>
              </a:rPr>
              <a:t>—______</a:t>
            </a:r>
            <a:r>
              <a:rPr kumimoji="1" lang="zh-CN" altLang="en-US" sz="2800" b="1" dirty="0">
                <a:latin typeface="Century Gothic" panose="020B0502020202020204" pitchFamily="34" charset="0"/>
              </a:rPr>
              <a:t> </a:t>
            </a:r>
            <a:r>
              <a:rPr kumimoji="1" lang="en-US" altLang="zh-CN" sz="2800" b="1" dirty="0">
                <a:latin typeface="Century Gothic" panose="020B0502020202020204" pitchFamily="34" charset="0"/>
              </a:rPr>
              <a:t>dressed up as a </a:t>
            </a:r>
            <a:r>
              <a:rPr kumimoji="1" lang="en-US" altLang="zh-CN" sz="2800" b="1" dirty="0" smtClean="0">
                <a:latin typeface="Century Gothic" panose="020B0502020202020204" pitchFamily="34" charset="0"/>
              </a:rPr>
              <a:t>_________.   </a:t>
            </a:r>
            <a:endParaRPr kumimoji="1" lang="zh-CN" alt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42748" y="3538422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Helping Words</a:t>
            </a:r>
            <a:endParaRPr lang="en-US" altLang="zh-CN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组合 2"/>
          <p:cNvGrpSpPr/>
          <p:nvPr/>
        </p:nvGrpSpPr>
        <p:grpSpPr>
          <a:xfrm>
            <a:off x="285521" y="6246567"/>
            <a:ext cx="942691" cy="294424"/>
            <a:chOff x="11008048" y="6528234"/>
            <a:chExt cx="942691" cy="29442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1008048" y="65319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Let’s talk!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69138" y="2941242"/>
            <a:ext cx="5784661" cy="3498227"/>
          </a:xfrm>
          <a:prstGeom prst="rect">
            <a:avLst/>
          </a:prstGeom>
        </p:spPr>
      </p:pic>
      <p:sp>
        <p:nvSpPr>
          <p:cNvPr id="21" name="矩形: 圆角 8"/>
          <p:cNvSpPr/>
          <p:nvPr/>
        </p:nvSpPr>
        <p:spPr>
          <a:xfrm>
            <a:off x="3349290" y="1052609"/>
            <a:ext cx="6797166" cy="644398"/>
          </a:xfrm>
          <a:prstGeom prst="roundRect">
            <a:avLst/>
          </a:prstGeom>
          <a:noFill/>
          <a:ln w="28575">
            <a:solidFill>
              <a:srgbClr val="FFA9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Kipper, Chip, Biff, Wilf</a:t>
            </a:r>
            <a:r>
              <a:rPr lang="zh-CN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. .</a:t>
            </a:r>
            <a:endParaRPr lang="en-US" altLang="zh-CN" sz="2400" b="1" dirty="0">
              <a:solidFill>
                <a:srgbClr val="FFA90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241625" y="6477073"/>
            <a:ext cx="998007" cy="312687"/>
            <a:chOff x="7707356" y="6408789"/>
            <a:chExt cx="998007" cy="31268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20/26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03065" y="-36194"/>
            <a:ext cx="6996619" cy="1007999"/>
            <a:chOff x="8567" y="-23"/>
            <a:chExt cx="8445" cy="2007"/>
          </a:xfrm>
        </p:grpSpPr>
        <p:sp>
          <p:nvSpPr>
            <p:cNvPr id="26" name="矩形 25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600" y="239"/>
              <a:ext cx="8268" cy="15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Talk about what everyone dressed up as in the story using the given sentence structure.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work in pairs to talk about the given illustration using the sentence structure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and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helping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words; model first.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Assist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if necessary.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29" name="直角三角形 28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8843" cy="685049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233" y="190761"/>
            <a:ext cx="11828375" cy="6589750"/>
          </a:xfrm>
          <a:prstGeom prst="rect">
            <a:avLst/>
          </a:prstGeom>
        </p:spPr>
      </p:pic>
      <p:grpSp>
        <p:nvGrpSpPr>
          <p:cNvPr id="29" name="组合 2"/>
          <p:cNvGrpSpPr/>
          <p:nvPr/>
        </p:nvGrpSpPr>
        <p:grpSpPr>
          <a:xfrm>
            <a:off x="437921" y="6352623"/>
            <a:ext cx="942691" cy="294424"/>
            <a:chOff x="11008048" y="6528234"/>
            <a:chExt cx="942691" cy="29442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3:00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48427" y="3990176"/>
            <a:ext cx="1792705" cy="25773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3367578" y="3289717"/>
            <a:ext cx="1726090" cy="274297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94860" y="3729676"/>
            <a:ext cx="1887768" cy="307053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949408" y="3289717"/>
            <a:ext cx="2091097" cy="2792073"/>
          </a:xfrm>
          <a:prstGeom prst="rect">
            <a:avLst/>
          </a:prstGeom>
        </p:spPr>
      </p:pic>
      <p:pic>
        <p:nvPicPr>
          <p:cNvPr id="28" name="图片 27" descr="海盗凶凶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362767" y="3495545"/>
            <a:ext cx="1578496" cy="2388237"/>
          </a:xfrm>
          <a:prstGeom prst="rect">
            <a:avLst/>
          </a:prstGeom>
        </p:spPr>
      </p:pic>
      <p:grpSp>
        <p:nvGrpSpPr>
          <p:cNvPr id="4" name="组合 29"/>
          <p:cNvGrpSpPr/>
          <p:nvPr/>
        </p:nvGrpSpPr>
        <p:grpSpPr>
          <a:xfrm>
            <a:off x="7374834" y="33318"/>
            <a:ext cx="4552122" cy="773220"/>
            <a:chOff x="9514965" y="230021"/>
            <a:chExt cx="2549675" cy="7732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Listening</a:t>
              </a:r>
              <a:r>
                <a:rPr lang="zh-CN" altLang="en-US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 </a:t>
              </a:r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&amp;</a:t>
              </a:r>
              <a:r>
                <a:rPr lang="zh-CN" altLang="en-US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 </a:t>
              </a:r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Speaking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241625" y="6477073"/>
            <a:ext cx="998007" cy="312687"/>
            <a:chOff x="7707356" y="6408789"/>
            <a:chExt cx="998007" cy="31268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21/26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770660" y="3146666"/>
            <a:ext cx="1993091" cy="28789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1500622" y="3495545"/>
            <a:ext cx="2005809" cy="3069075"/>
          </a:xfrm>
          <a:prstGeom prst="rect">
            <a:avLst/>
          </a:prstGeom>
        </p:spPr>
      </p:pic>
      <p:grpSp>
        <p:nvGrpSpPr>
          <p:cNvPr id="12" name="组合 88"/>
          <p:cNvGrpSpPr/>
          <p:nvPr/>
        </p:nvGrpSpPr>
        <p:grpSpPr>
          <a:xfrm>
            <a:off x="1967604" y="1346522"/>
            <a:ext cx="7389774" cy="1427168"/>
            <a:chOff x="3052935" y="1039199"/>
            <a:chExt cx="5001635" cy="1427168"/>
          </a:xfrm>
        </p:grpSpPr>
        <p:sp>
          <p:nvSpPr>
            <p:cNvPr id="14" name="圆角矩形 13"/>
            <p:cNvSpPr/>
            <p:nvPr/>
          </p:nvSpPr>
          <p:spPr>
            <a:xfrm>
              <a:off x="3052935" y="1039199"/>
              <a:ext cx="5001635" cy="14271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213812" y="1081315"/>
              <a:ext cx="48407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—What do</a:t>
              </a:r>
              <a:r>
                <a:rPr lang="zh-CN" altLang="en-US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you want to dress up as</a:t>
              </a:r>
              <a:r>
                <a:rPr kumimoji="1" lang="en-US" altLang="zh-CN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?</a:t>
              </a:r>
              <a:endParaRPr kumimoji="1" lang="en-US" altLang="zh-CN" sz="28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/>
              <a:r>
                <a:rPr kumimoji="1" lang="en-US" altLang="zh-CN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—I want to dress up as a _______.   </a:t>
              </a:r>
              <a:endParaRPr kumimoji="1" lang="zh-CN" altLang="en-US" sz="28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250406" y="1969789"/>
              <a:ext cx="2754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4472C4"/>
                  </a:solidFill>
                  <a:latin typeface="Century Gothic" panose="020B0502020202020204" pitchFamily="34" charset="0"/>
                </a:rPr>
                <a:t>fairy    clown    prince</a:t>
              </a:r>
              <a:endParaRPr lang="en-US" altLang="zh-CN" sz="2400" b="1" dirty="0">
                <a:solidFill>
                  <a:srgbClr val="4472C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标题 1"/>
          <p:cNvSpPr txBox="1"/>
          <p:nvPr/>
        </p:nvSpPr>
        <p:spPr>
          <a:xfrm>
            <a:off x="4577334" y="431779"/>
            <a:ext cx="2601796" cy="578839"/>
          </a:xfrm>
          <a:prstGeom prst="rect">
            <a:avLst/>
          </a:prstGeom>
          <a:solidFill>
            <a:schemeClr val="accent4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Let’s talk!</a:t>
            </a:r>
            <a:endParaRPr lang="zh-CN" alt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93669" y="-36194"/>
            <a:ext cx="7106016" cy="1398645"/>
            <a:chOff x="8567" y="-23"/>
            <a:chExt cx="8445" cy="2007"/>
          </a:xfrm>
        </p:grpSpPr>
        <p:sp>
          <p:nvSpPr>
            <p:cNvPr id="27" name="矩形 26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00" y="92"/>
              <a:ext cx="8268" cy="184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Talk about what you want to dress up as using the given sentence structure.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about what they want to dress up as; encourage them to speak more.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work in pairs to talk about the given picture using the given sentence structure; each S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has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at least three chances to talk; model first.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Assist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if necessary.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Notes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: T can click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Let’s Talk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present the sentence structure, and T can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click it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again to make it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          disappear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4" name="直角三角形 33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38973" y="746527"/>
            <a:ext cx="10433383" cy="17954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91" y="-20111"/>
            <a:ext cx="2374889" cy="7732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36282" y="54298"/>
            <a:ext cx="19483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altLang="zh-CN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rPr>
              <a:t>Value</a:t>
            </a:r>
            <a:endParaRPr lang="zh-CN" altLang="en-US" sz="2800" b="1" dirty="0">
              <a:solidFill>
                <a:srgbClr val="FFFFFF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2004172" y="1228819"/>
            <a:ext cx="861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can you do to be a good reader?</a:t>
            </a:r>
            <a:endParaRPr lang="en-US" altLang="zh-CN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21806" y="5393068"/>
            <a:ext cx="4075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learn to</a:t>
            </a:r>
            <a:r>
              <a:rPr lang="zh-CN" altLang="en-US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take notes </a:t>
            </a:r>
            <a:endParaRPr lang="zh-CN" altLang="en-US" sz="2400" b="1" kern="0" dirty="0">
              <a:solidFill>
                <a:srgbClr val="002060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367800" y="5395807"/>
            <a:ext cx="453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read a</a:t>
            </a:r>
            <a:r>
              <a:rPr lang="zh-CN" altLang="en-US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book</a:t>
            </a:r>
            <a:r>
              <a:rPr lang="zh-CN" altLang="en-US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with</a:t>
            </a:r>
            <a:r>
              <a:rPr lang="zh-CN" altLang="en-US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your</a:t>
            </a:r>
            <a:r>
              <a:rPr lang="zh-CN" altLang="en-US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friend</a:t>
            </a:r>
            <a:r>
              <a:rPr lang="zh-CN" altLang="en-US" sz="2400" b="1" kern="0" dirty="0">
                <a:solidFill>
                  <a:srgbClr val="00206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 </a:t>
            </a:r>
            <a:endParaRPr lang="zh-CN" altLang="en-US" sz="2400" b="1" kern="0" dirty="0">
              <a:solidFill>
                <a:srgbClr val="002060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36282" y="54298"/>
            <a:ext cx="19483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altLang="zh-CN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rPr>
              <a:t>Value</a:t>
            </a:r>
            <a:endParaRPr lang="zh-CN" altLang="en-US" sz="2800" b="1" dirty="0">
              <a:solidFill>
                <a:srgbClr val="FFFFFF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grpSp>
        <p:nvGrpSpPr>
          <p:cNvPr id="18" name="组合 2"/>
          <p:cNvGrpSpPr/>
          <p:nvPr/>
        </p:nvGrpSpPr>
        <p:grpSpPr>
          <a:xfrm>
            <a:off x="562612" y="6040462"/>
            <a:ext cx="942691" cy="294424"/>
            <a:chOff x="11008048" y="6528234"/>
            <a:chExt cx="942691" cy="29442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</a:t>
              </a:r>
              <a:r>
                <a:rPr lang="en-US" altLang="zh-CN" sz="1100" b="1">
                  <a:latin typeface="Century Gothic" panose="020B0502020202020204" pitchFamily="34" charset="0"/>
                </a:rPr>
                <a:t>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5477" y="2512116"/>
            <a:ext cx="4236791" cy="2817015"/>
          </a:xfrm>
          <a:prstGeom prst="roundRect">
            <a:avLst/>
          </a:prstGeom>
          <a:ln w="76200">
            <a:solidFill>
              <a:srgbClr val="FFBD06"/>
            </a:solidFill>
          </a:ln>
        </p:spPr>
      </p:pic>
      <p:grpSp>
        <p:nvGrpSpPr>
          <p:cNvPr id="17" name="组合 16"/>
          <p:cNvGrpSpPr/>
          <p:nvPr/>
        </p:nvGrpSpPr>
        <p:grpSpPr>
          <a:xfrm>
            <a:off x="11241625" y="6477073"/>
            <a:ext cx="998007" cy="312687"/>
            <a:chOff x="7707356" y="6408789"/>
            <a:chExt cx="998007" cy="31268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22/26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50843" y="2512115"/>
            <a:ext cx="4217155" cy="2817015"/>
          </a:xfrm>
          <a:prstGeom prst="roundRect">
            <a:avLst/>
          </a:prstGeom>
          <a:ln w="76200">
            <a:solidFill>
              <a:srgbClr val="FFBD06"/>
            </a:solidFill>
          </a:ln>
        </p:spPr>
      </p:pic>
      <p:grpSp>
        <p:nvGrpSpPr>
          <p:cNvPr id="24" name="组合 23"/>
          <p:cNvGrpSpPr/>
          <p:nvPr/>
        </p:nvGrpSpPr>
        <p:grpSpPr>
          <a:xfrm>
            <a:off x="5410835" y="-36194"/>
            <a:ext cx="6788849" cy="1007999"/>
            <a:chOff x="8567" y="-23"/>
            <a:chExt cx="8445" cy="2007"/>
          </a:xfrm>
        </p:grpSpPr>
        <p:sp>
          <p:nvSpPr>
            <p:cNvPr id="27" name="矩形 26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600" y="240"/>
              <a:ext cx="8268" cy="15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Talk about the topic: what can you do to be a good reader?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think about the given question; model first. 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Guide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about the question with the help of the given pictures. Encourage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more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about the topic.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1" name="直角三角形 30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3244767" y="979648"/>
            <a:ext cx="611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Get ready to present!</a:t>
            </a:r>
            <a:endParaRPr lang="zh-CN" altLang="en-US" sz="3600" b="1" dirty="0">
              <a:solidFill>
                <a:srgbClr val="0070C0"/>
              </a:solidFill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9359928" y="96772"/>
            <a:ext cx="2374889" cy="773220"/>
            <a:chOff x="9336223" y="63814"/>
            <a:chExt cx="2374889" cy="773220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36223" y="63814"/>
              <a:ext cx="2374889" cy="773220"/>
            </a:xfrm>
            <a:prstGeom prst="rect">
              <a:avLst/>
            </a:prstGeom>
          </p:spPr>
        </p:pic>
        <p:sp>
          <p:nvSpPr>
            <p:cNvPr id="61" name="文本框 34"/>
            <p:cNvSpPr txBox="1"/>
            <p:nvPr/>
          </p:nvSpPr>
          <p:spPr>
            <a:xfrm>
              <a:off x="9336223" y="166052"/>
              <a:ext cx="21389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Oral Writing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4275" y="1327470"/>
            <a:ext cx="669761" cy="79726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004275" y="1589938"/>
            <a:ext cx="86053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>
              <a:lnSpc>
                <a:spcPct val="120000"/>
              </a:lnSpc>
            </a:pPr>
            <a:r>
              <a:rPr lang="en-US" altLang="zh-CN" sz="2400" b="1" dirty="0">
                <a:latin typeface="Century Gothic" panose="020B0502020202020204" pitchFamily="34" charset="0"/>
                <a:sym typeface="Helvetica Light"/>
              </a:rPr>
              <a:t>Talk about what the children did in the</a:t>
            </a:r>
            <a:r>
              <a:rPr lang="zh-CN" altLang="en-US" sz="2400" b="1" dirty="0">
                <a:latin typeface="Century Gothic" panose="020B0502020202020204" pitchFamily="34" charset="0"/>
                <a:sym typeface="Helvetica Light"/>
              </a:rPr>
              <a:t> </a:t>
            </a:r>
            <a:r>
              <a:rPr lang="en-US" altLang="zh-CN" sz="2400" b="1" dirty="0">
                <a:latin typeface="Century Gothic" panose="020B0502020202020204" pitchFamily="34" charset="0"/>
                <a:sym typeface="Helvetica Light"/>
              </a:rPr>
              <a:t>book</a:t>
            </a:r>
            <a:r>
              <a:rPr lang="zh-CN" altLang="en-US" sz="2400" b="1" dirty="0">
                <a:latin typeface="Century Gothic" panose="020B0502020202020204" pitchFamily="34" charset="0"/>
                <a:sym typeface="Helvetica Light"/>
              </a:rPr>
              <a:t> </a:t>
            </a:r>
            <a:r>
              <a:rPr lang="en-US" altLang="zh-CN" sz="2400" b="1" dirty="0">
                <a:latin typeface="Century Gothic" panose="020B0502020202020204" pitchFamily="34" charset="0"/>
                <a:sym typeface="Helvetica Light"/>
              </a:rPr>
              <a:t>week. </a:t>
            </a:r>
            <a:endParaRPr lang="en-US" altLang="zh-CN" sz="2400" b="1" dirty="0">
              <a:latin typeface="Century Gothic" panose="020B0502020202020204" pitchFamily="34" charset="0"/>
              <a:sym typeface="Helvetica Ligh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4722" y="6178627"/>
            <a:ext cx="932519" cy="294424"/>
            <a:chOff x="10893844" y="6156713"/>
            <a:chExt cx="932519" cy="29442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6919" y="6156713"/>
              <a:ext cx="749444" cy="294424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0893844" y="6173120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3</a:t>
              </a:r>
              <a:r>
                <a:rPr lang="en-US" altLang="zh-CN" sz="1100" b="1" dirty="0" smtClean="0">
                  <a:latin typeface="Century Gothic" panose="020B0502020202020204" pitchFamily="34" charset="0"/>
                </a:rPr>
                <a:t>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95325" y="2222498"/>
          <a:ext cx="11039491" cy="3851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675"/>
                <a:gridCol w="2165654"/>
                <a:gridCol w="2233431"/>
                <a:gridCol w="2331257"/>
                <a:gridCol w="2210474"/>
              </a:tblGrid>
              <a:tr h="598588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chemeClr val="bg1"/>
                          </a:solidFill>
                        </a:rPr>
                        <a:t>Book</a:t>
                      </a:r>
                      <a:r>
                        <a:rPr lang="en-US" altLang="zh-CN" sz="3200" b="1" baseline="0" dirty="0">
                          <a:solidFill>
                            <a:schemeClr val="bg1"/>
                          </a:solidFill>
                        </a:rPr>
                        <a:t> Week</a:t>
                      </a:r>
                      <a:endParaRPr lang="zh-CN" alt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rgbClr val="FFA903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  <a:endParaRPr lang="zh-CN" altLang="en-US" sz="2400" b="1" kern="1200" dirty="0">
                        <a:solidFill>
                          <a:srgbClr val="FFA9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200" dirty="0">
                          <a:solidFill>
                            <a:srgbClr val="FFA903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  <a:endParaRPr lang="zh-CN" altLang="en-US" sz="2400" b="1" kern="1200" dirty="0">
                        <a:solidFill>
                          <a:srgbClr val="FFA9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rgbClr val="FFA903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  <a:endParaRPr lang="zh-CN" altLang="en-US" sz="2400" b="1" kern="1200" dirty="0">
                        <a:solidFill>
                          <a:srgbClr val="FFA9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rgbClr val="FFA903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  <a:endParaRPr lang="zh-CN" altLang="en-US" sz="2400" b="1" kern="1200" dirty="0">
                        <a:solidFill>
                          <a:srgbClr val="FFA9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rgbClr val="FFA903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zh-CN" altLang="en-US" sz="2400" b="1" kern="1200" dirty="0">
                        <a:solidFill>
                          <a:srgbClr val="FFA9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69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100" spc="-50" dirty="0" smtClean="0"/>
                        <a:t>Display Day</a:t>
                      </a:r>
                      <a:endParaRPr lang="zh-CN" altLang="en-US" sz="2400" b="1" kern="1100" spc="-50" dirty="0" smtClean="0"/>
                    </a:p>
                  </a:txBody>
                  <a:tcPr marL="0" marR="0" marB="72000" anchor="b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100" spc="-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 Publisher</a:t>
                      </a:r>
                      <a:endParaRPr lang="en-US" altLang="zh-CN" sz="2400" b="1" kern="1100" spc="-5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B="72000" anchor="b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100" spc="-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an Artist</a:t>
                      </a:r>
                      <a:endParaRPr lang="en-US" altLang="zh-CN" sz="2400" b="1" kern="1100" spc="-5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B="72000" anchor="b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100" spc="-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an</a:t>
                      </a:r>
                      <a:r>
                        <a:rPr lang="en-US" altLang="zh-CN" sz="2400" b="1" kern="1100" spc="-5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100" spc="-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</a:t>
                      </a:r>
                      <a:endParaRPr lang="en-US" altLang="zh-CN" sz="2400" b="1" kern="1100" spc="-5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B="72000" anchor="b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100" spc="-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 Picnic</a:t>
                      </a:r>
                      <a:endParaRPr lang="zh-CN" altLang="en-US" sz="2400" b="1" kern="1100" spc="-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B="72000" anchor="b">
                    <a:lnL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A9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4517" y="3670727"/>
            <a:ext cx="1888452" cy="15690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513069" y="3692510"/>
            <a:ext cx="1061061" cy="1525458"/>
          </a:xfrm>
          <a:prstGeom prst="rect">
            <a:avLst/>
          </a:prstGeom>
        </p:spPr>
      </p:pic>
      <p:pic>
        <p:nvPicPr>
          <p:cNvPr id="29" name="图片 28" descr="海盗凶凶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9690048" y="3708542"/>
            <a:ext cx="987053" cy="149339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1096761" y="6414600"/>
            <a:ext cx="998007" cy="312687"/>
            <a:chOff x="7707356" y="6408789"/>
            <a:chExt cx="998007" cy="31268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23/26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8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23090" y="3797239"/>
            <a:ext cx="1749400" cy="1316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514315" y="3645092"/>
            <a:ext cx="1232462" cy="1620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455754" y="3692387"/>
            <a:ext cx="1904173" cy="152570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410835" y="-36194"/>
            <a:ext cx="6788849" cy="1007999"/>
            <a:chOff x="8567" y="-23"/>
            <a:chExt cx="8445" cy="2007"/>
          </a:xfrm>
        </p:grpSpPr>
        <p:sp>
          <p:nvSpPr>
            <p:cNvPr id="23" name="矩形 22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600" y="240"/>
              <a:ext cx="8268" cy="15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Talk about what the children did during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book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week using the given support.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Guide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about what they’ve learned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about the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book week.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think about the given questions; help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organize ideas with the given visual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support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; model the first question, and then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complete the task in turns.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3" name="直角三角形 32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222548" y="5826327"/>
            <a:ext cx="8429896" cy="937458"/>
          </a:xfrm>
          <a:prstGeom prst="notchedRightArrow">
            <a:avLst/>
          </a:prstGeom>
          <a:solidFill>
            <a:srgbClr val="F5C9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en-US" altLang="zh-CN" sz="2400" b="1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rPr>
              <a:t>Watch the post-class video about the writing task. </a:t>
            </a:r>
            <a:endParaRPr lang="zh-CN" altLang="en-US" sz="2400" b="1" dirty="0">
              <a:solidFill>
                <a:srgbClr val="000000"/>
              </a:solidFill>
              <a:latin typeface="Century Gothic" panose="020B0502020202020204" pitchFamily="34" charset="0"/>
              <a:sym typeface="Helvetica Ligh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481858" y="865335"/>
            <a:ext cx="5805084" cy="1267706"/>
            <a:chOff x="5526753" y="1286754"/>
            <a:chExt cx="5805084" cy="1267706"/>
          </a:xfrm>
        </p:grpSpPr>
        <p:sp>
          <p:nvSpPr>
            <p:cNvPr id="12" name="矩形 11"/>
            <p:cNvSpPr/>
            <p:nvPr/>
          </p:nvSpPr>
          <p:spPr>
            <a:xfrm>
              <a:off x="6571061" y="1718402"/>
              <a:ext cx="4760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472C1"/>
                  </a:solidFill>
                  <a:latin typeface="Century Gothic" panose="020B0502020202020204" pitchFamily="34" charset="0"/>
                  <a:ea typeface="SimSun" panose="02010600030101010101" pitchFamily="2" charset="-122"/>
                </a:rPr>
                <a:t>Let’s draw and write!</a:t>
              </a:r>
              <a:endParaRPr lang="zh-CN" altLang="en-US" sz="3600" b="1" dirty="0">
                <a:solidFill>
                  <a:srgbClr val="0472C1"/>
                </a:solidFill>
                <a:latin typeface="Century Gothic" panose="020B0502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26753" y="1286754"/>
              <a:ext cx="1123476" cy="126770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147965" y="92115"/>
            <a:ext cx="2374889" cy="773220"/>
            <a:chOff x="9336223" y="63814"/>
            <a:chExt cx="2374889" cy="77322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6223" y="63814"/>
              <a:ext cx="2374889" cy="773220"/>
            </a:xfrm>
            <a:prstGeom prst="rect">
              <a:avLst/>
            </a:prstGeom>
          </p:spPr>
        </p:pic>
        <p:sp>
          <p:nvSpPr>
            <p:cNvPr id="16" name="文本框 34"/>
            <p:cNvSpPr txBox="1"/>
            <p:nvPr/>
          </p:nvSpPr>
          <p:spPr>
            <a:xfrm>
              <a:off x="9336223" y="166052"/>
              <a:ext cx="21389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Writing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7247" y="5854140"/>
            <a:ext cx="1331112" cy="712207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596125" y="2133041"/>
            <a:ext cx="5926730" cy="3591218"/>
            <a:chOff x="8117170" y="2611722"/>
            <a:chExt cx="5926730" cy="3591218"/>
          </a:xfrm>
        </p:grpSpPr>
        <p:sp>
          <p:nvSpPr>
            <p:cNvPr id="32" name="文本框 31"/>
            <p:cNvSpPr txBox="1"/>
            <p:nvPr/>
          </p:nvSpPr>
          <p:spPr>
            <a:xfrm>
              <a:off x="8131026" y="3002064"/>
              <a:ext cx="5912874" cy="32008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BF00"/>
              </a:solidFill>
              <a:prstDash val="sysDot"/>
            </a:ln>
          </p:spPr>
          <p:txBody>
            <a:bodyPr wrap="square" lIns="108000" tIns="72000" rIns="108000" bIns="7200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Let’s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 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write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 </a:t>
              </a:r>
              <a:r>
                <a:rPr lang="en-US" altLang="zh-CN" sz="2400" b="1" dirty="0">
                  <a:solidFill>
                    <a:srgbClr val="000000"/>
                  </a:solidFill>
                </a:rPr>
                <a:t>a</a:t>
              </a:r>
              <a:r>
                <a:rPr lang="zh-CN" altLang="en-US" sz="2400" b="1" dirty="0">
                  <a:solidFill>
                    <a:srgbClr val="000000"/>
                  </a:solidFill>
                </a:rPr>
                <a:t> </a:t>
              </a:r>
              <a:r>
                <a:rPr lang="en-US" altLang="zh-CN" sz="2400" b="1" dirty="0" smtClean="0">
                  <a:solidFill>
                    <a:srgbClr val="000000"/>
                  </a:solidFill>
                </a:rPr>
                <a:t>journal</a:t>
              </a:r>
              <a:r>
                <a:rPr lang="zh-CN" altLang="en-US" sz="24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zh-CN" sz="2400" b="1" dirty="0" smtClean="0">
                  <a:solidFill>
                    <a:srgbClr val="000000"/>
                  </a:solidFill>
                </a:rPr>
                <a:t>entry!</a:t>
              </a:r>
              <a:endParaRPr lang="en-US" altLang="zh-CN" sz="2400" b="1" dirty="0">
                <a:solidFill>
                  <a:srgbClr val="0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BF00"/>
                  </a:solidFill>
                  <a:latin typeface="Century Gothic" panose="020B0502020202020204" pitchFamily="34" charset="0"/>
                </a:rPr>
                <a:t>Directions: </a:t>
              </a:r>
              <a:endParaRPr lang="en-US" altLang="zh-CN" sz="2400" b="1" dirty="0">
                <a:solidFill>
                  <a:srgbClr val="FFBF00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spcBef>
                  <a:spcPts val="300"/>
                </a:spcBef>
                <a:buFontTx/>
                <a:buAutoNum type="arabicPeriod"/>
              </a:pPr>
              <a:r>
                <a:rPr lang="en-US" altLang="zh-CN" sz="2400" dirty="0" smtClean="0">
                  <a:latin typeface="Century Gothic" panose="020B0502020202020204" pitchFamily="34" charset="0"/>
                </a:rPr>
                <a:t>Draw </a:t>
              </a:r>
              <a:r>
                <a:rPr lang="en-US" altLang="zh-CN" sz="2400" dirty="0">
                  <a:latin typeface="Century Gothic" panose="020B0502020202020204" pitchFamily="34" charset="0"/>
                </a:rPr>
                <a:t>a picture of the character you would want to dress up as at a book party.</a:t>
              </a:r>
              <a:endParaRPr lang="en-US" altLang="zh-CN" sz="2400" dirty="0">
                <a:latin typeface="Century Gothic" panose="020B0502020202020204" pitchFamily="34" charset="0"/>
              </a:endParaRPr>
            </a:p>
            <a:p>
              <a:pPr marL="457200" indent="-457200">
                <a:spcBef>
                  <a:spcPts val="300"/>
                </a:spcBef>
                <a:buFontTx/>
                <a:buAutoNum type="arabicPeriod"/>
              </a:pPr>
              <a:r>
                <a:rPr lang="en-US" altLang="zh-CN" sz="2400" dirty="0" smtClean="0">
                  <a:latin typeface="Century Gothic" panose="020B0502020202020204" pitchFamily="34" charset="0"/>
                </a:rPr>
                <a:t>Write </a:t>
              </a:r>
              <a:r>
                <a:rPr lang="en-US" altLang="zh-CN" sz="2400" dirty="0">
                  <a:latin typeface="Century Gothic" panose="020B0502020202020204" pitchFamily="34" charset="0"/>
                </a:rPr>
                <a:t>at least three sentences to describe the character. </a:t>
              </a:r>
              <a:endParaRPr lang="en-US" altLang="zh-CN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圆角矩形 18"/>
            <p:cNvSpPr/>
            <p:nvPr/>
          </p:nvSpPr>
          <p:spPr>
            <a:xfrm>
              <a:off x="8117170" y="2611722"/>
              <a:ext cx="2450987" cy="522129"/>
            </a:xfrm>
            <a:prstGeom prst="round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A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 </a:t>
              </a:r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Journal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 </a:t>
              </a:r>
              <a:r>
                <a:rPr lang="en-US" altLang="zh-CN" sz="24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Entry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831" y="385270"/>
            <a:ext cx="6025962" cy="568445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339052" y="6147844"/>
            <a:ext cx="996019" cy="294424"/>
            <a:chOff x="10856740" y="6277239"/>
            <a:chExt cx="996019" cy="29442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03315" y="6277239"/>
              <a:ext cx="749444" cy="294424"/>
            </a:xfrm>
            <a:prstGeom prst="rect">
              <a:avLst/>
            </a:prstGeom>
          </p:spPr>
        </p:pic>
        <p:sp>
          <p:nvSpPr>
            <p:cNvPr id="38" name="文本框 26"/>
            <p:cNvSpPr txBox="1"/>
            <p:nvPr/>
          </p:nvSpPr>
          <p:spPr>
            <a:xfrm>
              <a:off x="10856740" y="6293646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    </a:t>
              </a:r>
              <a:r>
                <a:rPr lang="en-US" altLang="zh-CN" sz="1100" b="1" dirty="0" smtClean="0">
                  <a:latin typeface="Century Gothic" panose="020B0502020202020204" pitchFamily="34" charset="0"/>
                </a:rPr>
                <a:t>1:30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096761" y="6414600"/>
            <a:ext cx="998007" cy="312687"/>
            <a:chOff x="7707356" y="6408789"/>
            <a:chExt cx="998007" cy="31268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24/26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64329" y="2480709"/>
            <a:ext cx="2049824" cy="294697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410835" y="-36194"/>
            <a:ext cx="6788849" cy="1007999"/>
            <a:chOff x="8567" y="-23"/>
            <a:chExt cx="8445" cy="2007"/>
          </a:xfrm>
        </p:grpSpPr>
        <p:sp>
          <p:nvSpPr>
            <p:cNvPr id="27" name="矩形 26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00" y="72"/>
              <a:ext cx="8268" cy="188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Understand the homework assignment.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Explain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writing task to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and check their understanding.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Tell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that they should finish their writing before next class; make sure they know to upload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their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homework to the platform; they will present their homework next class. 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Remind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watch the post-class video and finish the writing task.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5" name="直角三角形 34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1421" y="1017994"/>
            <a:ext cx="4266832" cy="30794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002" y="1203890"/>
            <a:ext cx="4347690" cy="2671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66" y="3362887"/>
            <a:ext cx="4689735" cy="31819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6566" y="1675502"/>
            <a:ext cx="3330003" cy="168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FFC929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Phonics:</a:t>
            </a:r>
            <a:r>
              <a:rPr lang="en-US" altLang="zh-CN" sz="2880" b="1" kern="0" dirty="0">
                <a:solidFill>
                  <a:srgbClr val="3CBCFF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 </a:t>
            </a:r>
            <a:endParaRPr lang="en-US" altLang="zh-CN" sz="2880" b="1" kern="0" dirty="0">
              <a:solidFill>
                <a:srgbClr val="3CBCFF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mat</a:t>
            </a: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hat</a:t>
            </a: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cat</a:t>
            </a: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hut</a:t>
            </a: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r>
              <a:rPr lang="en-US" altLang="zh-CN" sz="2880" b="1" kern="0" dirty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nut/cut</a:t>
            </a:r>
            <a:endParaRPr lang="zh-CN" altLang="en-US" sz="2880" b="1" kern="0" dirty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2200" y="3844342"/>
            <a:ext cx="4193101" cy="221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5AD892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Vocabulary: </a:t>
            </a:r>
            <a:endParaRPr lang="en-US" altLang="zh-CN" sz="2880" b="1" kern="0" dirty="0">
              <a:solidFill>
                <a:srgbClr val="5AD892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 smtClean="0"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week</a:t>
            </a:r>
            <a:r>
              <a:rPr lang="en-US" altLang="zh-CN" sz="288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/author/dressed</a:t>
            </a:r>
            <a:r>
              <a:rPr lang="zh-CN" altLang="en-US" sz="288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 </a:t>
            </a:r>
            <a:r>
              <a:rPr lang="en-US" altLang="zh-CN" sz="2880" b="1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up/picnic/lettuce</a:t>
            </a: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/</a:t>
            </a:r>
            <a:endParaRPr lang="en-US" altLang="zh-CN" sz="2880" b="1" kern="0" dirty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sale</a:t>
            </a:r>
            <a:endParaRPr lang="en-US" altLang="zh-CN" sz="2880" b="1" kern="0" dirty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</p:txBody>
      </p:sp>
      <p:sp>
        <p:nvSpPr>
          <p:cNvPr id="10" name="Shape 1161"/>
          <p:cNvSpPr/>
          <p:nvPr/>
        </p:nvSpPr>
        <p:spPr>
          <a:xfrm>
            <a:off x="9070190" y="453506"/>
            <a:ext cx="2127829" cy="470750"/>
          </a:xfrm>
          <a:prstGeom prst="rect">
            <a:avLst/>
          </a:prstGeom>
          <a:ln w="12700">
            <a:miter lim="400000"/>
          </a:ln>
        </p:spPr>
        <p:txBody>
          <a:bodyPr wrap="square" lIns="41138" tIns="41138" rIns="41138" bIns="41138">
            <a:spAutoFit/>
          </a:bodyPr>
          <a:lstStyle>
            <a:lvl1pPr algn="ctr">
              <a:defRPr b="1" spc="-168">
                <a:solidFill>
                  <a:srgbClr val="FFFFFF"/>
                </a:solidFill>
              </a:defRPr>
            </a:lvl1pPr>
          </a:lstStyle>
          <a:p>
            <a:pPr defTabSz="410845" hangingPunct="0"/>
            <a:r>
              <a:rPr lang="en-US" altLang="zh-CN" sz="2520" kern="0" spc="0" dirty="0">
                <a:latin typeface="Century Gothic" panose="020B0502020202020204" pitchFamily="34" charset="0"/>
                <a:cs typeface="Calibri" panose="020F0502020204030204"/>
                <a:sym typeface="Calibri" panose="020F0502020204030204"/>
              </a:rPr>
              <a:t>Review</a:t>
            </a:r>
            <a:endParaRPr lang="en-US" altLang="zh-CN" sz="2520" kern="0" spc="0" dirty="0">
              <a:latin typeface="Century Gothic" panose="020B0502020202020204" pitchFamily="34" charset="0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34062" y="1859190"/>
            <a:ext cx="4139547" cy="168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FFC003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Sentence Structure:</a:t>
            </a:r>
            <a:endParaRPr lang="en-US" altLang="zh-CN" sz="2880" b="1" kern="0" dirty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  <a:p>
            <a:pPr defTabSz="410845" hangingPunct="0">
              <a:lnSpc>
                <a:spcPct val="120000"/>
              </a:lnSpc>
            </a:pP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____ dressed</a:t>
            </a:r>
            <a:r>
              <a:rPr lang="zh-CN" altLang="en-US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 </a:t>
            </a:r>
            <a:r>
              <a:rPr lang="en-US" altLang="zh-CN" sz="2880" b="1" kern="0" dirty="0">
                <a:solidFill>
                  <a:srgbClr val="000000"/>
                </a:solidFill>
                <a:latin typeface="Century Gothic" panose="020B0502020202020204" pitchFamily="34" charset="0"/>
                <a:ea typeface="Futura Medium" charset="0"/>
                <a:cs typeface="Futura Medium" charset="0"/>
                <a:sym typeface="Helvetica Light"/>
              </a:rPr>
              <a:t>up as ________. </a:t>
            </a:r>
            <a:endParaRPr lang="en-US" altLang="zh-CN" sz="2880" b="1" kern="0" dirty="0">
              <a:solidFill>
                <a:srgbClr val="000000"/>
              </a:solidFill>
              <a:latin typeface="Century Gothic" panose="020B0502020202020204" pitchFamily="34" charset="0"/>
              <a:ea typeface="Futura Medium" charset="0"/>
              <a:cs typeface="Futura Medium" charset="0"/>
              <a:sym typeface="Helvetica Ligh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147965" y="-3421"/>
            <a:ext cx="2374889" cy="773220"/>
            <a:chOff x="9336223" y="63814"/>
            <a:chExt cx="2374889" cy="77322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6223" y="63814"/>
              <a:ext cx="2374889" cy="773220"/>
            </a:xfrm>
            <a:prstGeom prst="rect">
              <a:avLst/>
            </a:prstGeom>
          </p:spPr>
        </p:pic>
        <p:sp>
          <p:nvSpPr>
            <p:cNvPr id="27" name="文本框 34"/>
            <p:cNvSpPr txBox="1"/>
            <p:nvPr/>
          </p:nvSpPr>
          <p:spPr>
            <a:xfrm>
              <a:off x="9336223" y="166052"/>
              <a:ext cx="21389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50800" tIns="50800" rIns="50800" bIns="50800" numCol="1" spcCol="3810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Review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0143" y="6190012"/>
            <a:ext cx="1021419" cy="294424"/>
            <a:chOff x="10831340" y="6277239"/>
            <a:chExt cx="1021419" cy="29442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3315" y="6277239"/>
              <a:ext cx="749444" cy="294424"/>
            </a:xfrm>
            <a:prstGeom prst="rect">
              <a:avLst/>
            </a:prstGeom>
          </p:spPr>
        </p:pic>
        <p:sp>
          <p:nvSpPr>
            <p:cNvPr id="32" name="文本框 26"/>
            <p:cNvSpPr txBox="1"/>
            <p:nvPr/>
          </p:nvSpPr>
          <p:spPr>
            <a:xfrm>
              <a:off x="10831340" y="6293646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    </a:t>
              </a:r>
              <a:r>
                <a:rPr lang="en-US" altLang="zh-CN" sz="1100" b="1" dirty="0" smtClean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096761" y="6414600"/>
            <a:ext cx="998007" cy="312687"/>
            <a:chOff x="7707356" y="6408789"/>
            <a:chExt cx="998007" cy="31268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25/26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249154" y="604018"/>
            <a:ext cx="5129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845" hangingPunct="0"/>
            <a:r>
              <a:rPr lang="en-US" altLang="zh-CN" sz="3600" b="1" kern="0" dirty="0">
                <a:solidFill>
                  <a:srgbClr val="0472C1"/>
                </a:solidFill>
                <a:latin typeface="Century Gothic" panose="020B0502020202020204" pitchFamily="34" charset="0"/>
                <a:ea typeface="Futura Std Book" charset="0"/>
                <a:cs typeface="Futura Std Book" charset="0"/>
                <a:sym typeface="Helvetica Light"/>
              </a:rPr>
              <a:t>Let’s review!</a:t>
            </a:r>
            <a:endParaRPr lang="en-US" altLang="zh-CN" sz="3600" b="1" kern="0" dirty="0">
              <a:solidFill>
                <a:srgbClr val="0472C1"/>
              </a:solidFill>
              <a:latin typeface="Century Gothic" panose="020B0502020202020204" pitchFamily="34" charset="0"/>
              <a:ea typeface="Futura Std Book" charset="0"/>
              <a:cs typeface="Futura Std Book" charset="0"/>
              <a:sym typeface="Helvetica Ligh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410835" y="-36194"/>
            <a:ext cx="6788849" cy="1007999"/>
            <a:chOff x="8567" y="-23"/>
            <a:chExt cx="8445" cy="2007"/>
          </a:xfrm>
        </p:grpSpPr>
        <p:sp>
          <p:nvSpPr>
            <p:cNvPr id="33" name="矩形 32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00" y="240"/>
              <a:ext cx="8268" cy="15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Review today’s lesson.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Guide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review the phonics by asking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read the words aloud.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Guide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review the words by inviting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read and explain some of the words.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Guide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review the sentence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structure </a:t>
              </a:r>
              <a:r>
                <a:rPr lang="en-US" altLang="zh-CN" sz="1100" b="1" kern="100" dirty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by asking each S to make sentences with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it.</a:t>
              </a:r>
              <a:endParaRPr kumimoji="0" lang="en-US" altLang="zh-CN" sz="1100" b="1" i="0" u="none" strike="noStrike" cap="none" spc="0" normalizeH="0" baseline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6" name="直角三角形 35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4" y="4866"/>
            <a:ext cx="12189567" cy="68616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51" y="2871451"/>
            <a:ext cx="4007116" cy="30711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4952">
            <a:off x="6564086" y="2383971"/>
            <a:ext cx="3967844" cy="4046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26576" y="2996672"/>
            <a:ext cx="2871266" cy="27212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295615">
            <a:off x="6765976" y="2727493"/>
            <a:ext cx="3564065" cy="33590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529589" y="-36194"/>
            <a:ext cx="5670095" cy="1007999"/>
            <a:chOff x="8567" y="-23"/>
            <a:chExt cx="8445" cy="2007"/>
          </a:xfrm>
        </p:grpSpPr>
        <p:sp>
          <p:nvSpPr>
            <p:cNvPr id="11" name="矩形 10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00" y="240"/>
              <a:ext cx="8268" cy="15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End the lesson and encourage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perform better in the next class.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Briefly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comment on Ss.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Say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goodbye to students.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57200" algn="l"/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preview the next lesson.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14" name="直角三角形 13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9052" y="6147844"/>
            <a:ext cx="996019" cy="294424"/>
            <a:chOff x="10856740" y="6277239"/>
            <a:chExt cx="996019" cy="29442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03315" y="6277239"/>
              <a:ext cx="749444" cy="294424"/>
            </a:xfrm>
            <a:prstGeom prst="rect">
              <a:avLst/>
            </a:prstGeom>
          </p:spPr>
        </p:pic>
        <p:sp>
          <p:nvSpPr>
            <p:cNvPr id="18" name="文本框 26"/>
            <p:cNvSpPr txBox="1"/>
            <p:nvPr/>
          </p:nvSpPr>
          <p:spPr>
            <a:xfrm>
              <a:off x="10856740" y="6293646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    0:30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096761" y="6414600"/>
            <a:ext cx="998007" cy="312687"/>
            <a:chOff x="7707356" y="6408789"/>
            <a:chExt cx="998007" cy="31268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26/26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1103"/>
            <a:ext cx="12189984" cy="68560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27"/>
            <a:ext cx="12189984" cy="55309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993462" y="53196"/>
            <a:ext cx="2634233" cy="773220"/>
            <a:chOff x="9514965" y="230021"/>
            <a:chExt cx="2634233" cy="77322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9751" y="230021"/>
              <a:ext cx="2459447" cy="77322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Presentation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33136" y="6461106"/>
            <a:ext cx="942691" cy="296305"/>
            <a:chOff x="11008048" y="6526353"/>
            <a:chExt cx="942691" cy="29630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1008048" y="6526353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31376" y="2133600"/>
            <a:ext cx="1360831" cy="25701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675075" y="2287889"/>
            <a:ext cx="6456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entury Gothic" panose="020B0502020202020204" pitchFamily="34" charset="0"/>
              </a:rPr>
              <a:t>Share your writing from last lesson with your partner!</a:t>
            </a:r>
            <a:endParaRPr lang="zh-CN" alt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094761" y="3022330"/>
            <a:ext cx="678536" cy="193867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956632" y="972750"/>
            <a:ext cx="4911268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zh-CN" sz="3600" b="1" dirty="0">
                <a:solidFill>
                  <a:srgbClr val="FFA904"/>
                </a:solidFill>
                <a:latin typeface="Century Gothic" panose="020B0502020202020204" pitchFamily="34" charset="0"/>
              </a:rPr>
              <a:t>Let’s show!</a:t>
            </a:r>
            <a:endParaRPr lang="en-US" altLang="zh-CN" sz="3600" b="1" dirty="0">
              <a:solidFill>
                <a:srgbClr val="FFA90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64312" y="824226"/>
            <a:ext cx="1378092" cy="91872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3/26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24282" y="-36193"/>
            <a:ext cx="6275402" cy="860420"/>
            <a:chOff x="8567" y="-23"/>
            <a:chExt cx="8445" cy="2007"/>
          </a:xfrm>
        </p:grpSpPr>
        <p:sp>
          <p:nvSpPr>
            <p:cNvPr id="20" name="矩形 19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600" y="409"/>
              <a:ext cx="8268" cy="12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 Present the writing assigned in the last lesson.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Let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present in turns.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Give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feedback. 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3" name="直角三角形 32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2209" y="2289257"/>
            <a:ext cx="12192000" cy="46191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1538" l="680" r="8911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442965">
            <a:off x="4410537" y="4887399"/>
            <a:ext cx="458253" cy="202384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grpSp>
        <p:nvGrpSpPr>
          <p:cNvPr id="60" name="组合 59"/>
          <p:cNvGrpSpPr/>
          <p:nvPr/>
        </p:nvGrpSpPr>
        <p:grpSpPr>
          <a:xfrm>
            <a:off x="329478" y="6193084"/>
            <a:ext cx="942691" cy="296305"/>
            <a:chOff x="11008048" y="6526353"/>
            <a:chExt cx="942691" cy="296305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1008048" y="6526353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4579" y="309676"/>
            <a:ext cx="1378092" cy="9187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54948" y="1542637"/>
            <a:ext cx="2446014" cy="19057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08646" y="1554970"/>
            <a:ext cx="2446014" cy="19057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97116" y="1555778"/>
            <a:ext cx="2446014" cy="1905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48307" y="1908824"/>
            <a:ext cx="1024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/>
              <a:t>?</a:t>
            </a:r>
            <a:endParaRPr lang="zh-CN" altLang="en-US" sz="60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5248260" y="1908823"/>
            <a:ext cx="1024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/>
              <a:t>?</a:t>
            </a:r>
            <a:endParaRPr lang="zh-CN" altLang="en-US" sz="60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8183971" y="1908822"/>
            <a:ext cx="1024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/>
              <a:t>?</a:t>
            </a:r>
            <a:endParaRPr lang="zh-CN" altLang="en-US" sz="6000" b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6202541" y="3663138"/>
            <a:ext cx="3445521" cy="843551"/>
            <a:chOff x="4974007" y="4296821"/>
            <a:chExt cx="3062392" cy="1013966"/>
          </a:xfrm>
        </p:grpSpPr>
        <p:sp>
          <p:nvSpPr>
            <p:cNvPr id="33" name="文本框 32"/>
            <p:cNvSpPr txBox="1"/>
            <p:nvPr/>
          </p:nvSpPr>
          <p:spPr>
            <a:xfrm>
              <a:off x="4974007" y="4328807"/>
              <a:ext cx="2946724" cy="981980"/>
            </a:xfrm>
            <a:prstGeom prst="wedgeRoundRectCallout">
              <a:avLst>
                <a:gd name="adj1" fmla="val -5410"/>
                <a:gd name="adj2" fmla="val 66860"/>
                <a:gd name="adj3" fmla="val 16667"/>
              </a:avLst>
            </a:prstGeom>
            <a:solidFill>
              <a:srgbClr val="FFBF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067343" y="4296821"/>
              <a:ext cx="2969056" cy="99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Century Gothic" panose="020B0502020202020204" pitchFamily="34" charset="0"/>
                </a:rPr>
                <a:t>Could you help me make the books? </a:t>
              </a:r>
              <a:endParaRPr lang="zh-CN" altLang="en-US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83791" y="3645350"/>
            <a:ext cx="3630967" cy="843551"/>
            <a:chOff x="4974007" y="4296821"/>
            <a:chExt cx="3062392" cy="1013966"/>
          </a:xfrm>
        </p:grpSpPr>
        <p:sp>
          <p:nvSpPr>
            <p:cNvPr id="36" name="文本框 35"/>
            <p:cNvSpPr txBox="1"/>
            <p:nvPr/>
          </p:nvSpPr>
          <p:spPr>
            <a:xfrm>
              <a:off x="4974007" y="4328807"/>
              <a:ext cx="2946724" cy="981980"/>
            </a:xfrm>
            <a:prstGeom prst="wedgeRoundRectCallout">
              <a:avLst>
                <a:gd name="adj1" fmla="val -5410"/>
                <a:gd name="adj2" fmla="val 66860"/>
                <a:gd name="adj3" fmla="val 16667"/>
              </a:avLst>
            </a:prstGeom>
            <a:solidFill>
              <a:srgbClr val="FFBF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067343" y="4296821"/>
              <a:ext cx="2969056" cy="99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Century Gothic" panose="020B0502020202020204" pitchFamily="34" charset="0"/>
                </a:rPr>
                <a:t>What sounds can you hear in the word? </a:t>
              </a:r>
              <a:endParaRPr lang="zh-CN" alt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33402" y="1816491"/>
            <a:ext cx="1045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c</a:t>
            </a:r>
            <a:endParaRPr lang="zh-CN" altLang="en-US" sz="6600" b="1" dirty="0"/>
          </a:p>
        </p:txBody>
      </p:sp>
      <p:sp>
        <p:nvSpPr>
          <p:cNvPr id="47" name="文本框 46"/>
          <p:cNvSpPr txBox="1"/>
          <p:nvPr/>
        </p:nvSpPr>
        <p:spPr>
          <a:xfrm>
            <a:off x="5384051" y="1735779"/>
            <a:ext cx="1045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a</a:t>
            </a:r>
            <a:endParaRPr lang="zh-CN" altLang="en-US" sz="66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8468903" y="1836073"/>
            <a:ext cx="1045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t</a:t>
            </a:r>
            <a:endParaRPr lang="zh-CN" altLang="en-US" sz="6600" b="1" dirty="0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53045" y="1554970"/>
            <a:ext cx="2446014" cy="19057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2175" y="1563163"/>
            <a:ext cx="2446014" cy="19057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09980" y="1549541"/>
            <a:ext cx="2446014" cy="190570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-18136" y="5226498"/>
            <a:ext cx="7172796" cy="167926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34876" y="1271679"/>
            <a:ext cx="4135406" cy="2656038"/>
            <a:chOff x="3116759" y="3111840"/>
            <a:chExt cx="4135406" cy="265603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116759" y="3111840"/>
              <a:ext cx="4135406" cy="265603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942782">
              <a:off x="4426721" y="3886080"/>
              <a:ext cx="1288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cat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53570" y="1241290"/>
            <a:ext cx="4331571" cy="2782029"/>
            <a:chOff x="3023460" y="3200710"/>
            <a:chExt cx="4331571" cy="2782029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3023460" y="3200710"/>
              <a:ext cx="4331571" cy="2782029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/>
          </p:nvSpPr>
          <p:spPr>
            <a:xfrm rot="1942782">
              <a:off x="4492981" y="4018600"/>
              <a:ext cx="1288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hut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38660" y="1915749"/>
            <a:ext cx="6616298" cy="1028320"/>
            <a:chOff x="961654" y="-1113254"/>
            <a:chExt cx="6616298" cy="1028320"/>
          </a:xfrm>
        </p:grpSpPr>
        <p:sp>
          <p:nvSpPr>
            <p:cNvPr id="42" name="文本框 41"/>
            <p:cNvSpPr txBox="1"/>
            <p:nvPr/>
          </p:nvSpPr>
          <p:spPr>
            <a:xfrm>
              <a:off x="961654" y="-1113253"/>
              <a:ext cx="102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/>
                <a:t>?</a:t>
              </a:r>
              <a:endParaRPr lang="zh-CN" altLang="en-US" sz="6000" b="1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46336" y="-1113254"/>
              <a:ext cx="102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/>
                <a:t>?</a:t>
              </a:r>
              <a:endParaRPr lang="zh-CN" altLang="en-US" sz="6000" b="1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53020" y="-1100597"/>
              <a:ext cx="102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/>
                <a:t>?</a:t>
              </a:r>
              <a:endParaRPr lang="zh-CN" altLang="en-US" sz="6000" b="1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755109" y="1801239"/>
            <a:ext cx="590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h</a:t>
            </a:r>
            <a:endParaRPr lang="zh-CN" altLang="en-US" sz="6600" b="1" dirty="0"/>
          </a:p>
        </p:txBody>
      </p:sp>
      <p:sp>
        <p:nvSpPr>
          <p:cNvPr id="72" name="文本框 71"/>
          <p:cNvSpPr txBox="1"/>
          <p:nvPr/>
        </p:nvSpPr>
        <p:spPr>
          <a:xfrm>
            <a:off x="5399533" y="1823805"/>
            <a:ext cx="590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u</a:t>
            </a:r>
            <a:endParaRPr lang="zh-CN" altLang="en-US" sz="6600" b="1" dirty="0"/>
          </a:p>
        </p:txBody>
      </p:sp>
      <p:sp>
        <p:nvSpPr>
          <p:cNvPr id="73" name="文本框 72"/>
          <p:cNvSpPr txBox="1"/>
          <p:nvPr/>
        </p:nvSpPr>
        <p:spPr>
          <a:xfrm>
            <a:off x="8419611" y="1862213"/>
            <a:ext cx="590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t</a:t>
            </a:r>
            <a:endParaRPr lang="zh-CN" altLang="en-US" sz="6600" b="1" dirty="0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59444" y="1563169"/>
            <a:ext cx="2446014" cy="19057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49679" y="1556294"/>
            <a:ext cx="2446014" cy="190570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39901" y="1555778"/>
            <a:ext cx="2446014" cy="19057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38660" y="1953928"/>
            <a:ext cx="6694151" cy="1015665"/>
            <a:chOff x="961654" y="-1113255"/>
            <a:chExt cx="6694151" cy="1015665"/>
          </a:xfrm>
        </p:grpSpPr>
        <p:sp>
          <p:nvSpPr>
            <p:cNvPr id="38" name="文本框 37"/>
            <p:cNvSpPr txBox="1"/>
            <p:nvPr/>
          </p:nvSpPr>
          <p:spPr>
            <a:xfrm>
              <a:off x="961654" y="-1113253"/>
              <a:ext cx="102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/>
                <a:t>?</a:t>
              </a:r>
              <a:endParaRPr lang="zh-CN" altLang="en-US" sz="6000" b="1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46336" y="-1113254"/>
              <a:ext cx="102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/>
                <a:t>?</a:t>
              </a:r>
              <a:endParaRPr lang="zh-CN" altLang="en-US" sz="6000" b="1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30873" y="-1113255"/>
              <a:ext cx="102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/>
                <a:t>?</a:t>
              </a:r>
              <a:endParaRPr lang="zh-CN" altLang="en-US" sz="6000" b="1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60736" y="1787584"/>
            <a:ext cx="958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m</a:t>
            </a:r>
            <a:endParaRPr lang="zh-CN" altLang="en-US" sz="6600" b="1" dirty="0"/>
          </a:p>
        </p:txBody>
      </p:sp>
      <p:sp>
        <p:nvSpPr>
          <p:cNvPr id="74" name="文本框 73"/>
          <p:cNvSpPr txBox="1"/>
          <p:nvPr/>
        </p:nvSpPr>
        <p:spPr>
          <a:xfrm>
            <a:off x="5532390" y="1796162"/>
            <a:ext cx="958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a</a:t>
            </a:r>
            <a:endParaRPr lang="zh-CN" altLang="en-US" sz="6600" b="1" dirty="0"/>
          </a:p>
        </p:txBody>
      </p:sp>
      <p:sp>
        <p:nvSpPr>
          <p:cNvPr id="75" name="文本框 74"/>
          <p:cNvSpPr txBox="1"/>
          <p:nvPr/>
        </p:nvSpPr>
        <p:spPr>
          <a:xfrm>
            <a:off x="8461183" y="1842157"/>
            <a:ext cx="958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/>
              <a:t>t</a:t>
            </a:r>
            <a:endParaRPr lang="zh-CN" altLang="en-US" sz="6600" b="1" dirty="0"/>
          </a:p>
        </p:txBody>
      </p:sp>
      <p:grpSp>
        <p:nvGrpSpPr>
          <p:cNvPr id="69" name="组合 68"/>
          <p:cNvGrpSpPr/>
          <p:nvPr/>
        </p:nvGrpSpPr>
        <p:grpSpPr>
          <a:xfrm>
            <a:off x="3833273" y="1185775"/>
            <a:ext cx="4494900" cy="2886929"/>
            <a:chOff x="2976204" y="3175152"/>
            <a:chExt cx="4494900" cy="2886929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976204" y="3175152"/>
              <a:ext cx="4494900" cy="2886929"/>
            </a:xfrm>
            <a:prstGeom prst="rect">
              <a:avLst/>
            </a:prstGeom>
          </p:spPr>
        </p:pic>
        <p:sp>
          <p:nvSpPr>
            <p:cNvPr id="71" name="文本框 70"/>
            <p:cNvSpPr txBox="1"/>
            <p:nvPr/>
          </p:nvSpPr>
          <p:spPr>
            <a:xfrm rot="1942782">
              <a:off x="4426721" y="3952340"/>
              <a:ext cx="1288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mat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 flipH="1">
            <a:off x="9020310" y="2710596"/>
            <a:ext cx="2921005" cy="38525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77" name="文本框 76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4/26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4" name="组合 29"/>
          <p:cNvGrpSpPr/>
          <p:nvPr/>
        </p:nvGrpSpPr>
        <p:grpSpPr>
          <a:xfrm>
            <a:off x="8984622" y="-11881"/>
            <a:ext cx="2549675" cy="773220"/>
            <a:chOff x="9514965" y="230021"/>
            <a:chExt cx="2549675" cy="773220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Phonics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1806899" y="454100"/>
            <a:ext cx="4911268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zh-CN" sz="3600" b="1" dirty="0">
                <a:solidFill>
                  <a:srgbClr val="FFA904"/>
                </a:solidFill>
                <a:latin typeface="Century Gothic" panose="020B0502020202020204" pitchFamily="34" charset="0"/>
              </a:rPr>
              <a:t>Let’s listen and speak!</a:t>
            </a:r>
            <a:endParaRPr lang="en-US" altLang="zh-CN" sz="3600" b="1" dirty="0">
              <a:solidFill>
                <a:srgbClr val="FFA90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1" name="组合 73"/>
          <p:cNvGrpSpPr/>
          <p:nvPr/>
        </p:nvGrpSpPr>
        <p:grpSpPr>
          <a:xfrm>
            <a:off x="329478" y="6194965"/>
            <a:ext cx="942691" cy="294424"/>
            <a:chOff x="11008048" y="6528234"/>
            <a:chExt cx="942691" cy="294424"/>
          </a:xfrm>
        </p:grpSpPr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83" name="文本框 82"/>
            <p:cNvSpPr txBox="1"/>
            <p:nvPr/>
          </p:nvSpPr>
          <p:spPr>
            <a:xfrm>
              <a:off x="11008048" y="6540867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754734" y="-36194"/>
            <a:ext cx="7444952" cy="1732733"/>
            <a:chOff x="8615" y="-23"/>
            <a:chExt cx="8397" cy="1065"/>
          </a:xfrm>
        </p:grpSpPr>
        <p:sp>
          <p:nvSpPr>
            <p:cNvPr id="85" name="矩形 84"/>
            <p:cNvSpPr/>
            <p:nvPr/>
          </p:nvSpPr>
          <p:spPr>
            <a:xfrm>
              <a:off x="8615" y="-23"/>
              <a:ext cx="8397" cy="1065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8714" y="39"/>
              <a:ext cx="8091" cy="99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304800" indent="-304800"/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Isolate and pronounce the initial, medial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vowel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,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and final sounds (phonemes) in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three-phoneme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marL="304800" indent="-304800"/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(CVC) words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help the girl in the picture make a book by repeating the different word sounds.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Read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word </a:t>
              </a:r>
              <a:r>
                <a:rPr lang="en-US" altLang="zh-CN" sz="1100" b="1" i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cat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in this way: c-a-t, cat; model how to identify the sounds and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with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             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you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Read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word </a:t>
              </a:r>
              <a:r>
                <a:rPr lang="en-US" altLang="zh-CN" sz="1100" b="1" i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hut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in this way: h-u-t, hut;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listen to the sounds in the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word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and encourage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repeat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sounds they hear; click to show the word, then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with you: h-u-t, hut;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don’t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have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to identify every sound in a CVC word.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4. Repeat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practice with the word </a:t>
              </a:r>
              <a:r>
                <a:rPr lang="en-US" altLang="zh-CN" sz="1100" b="1" i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mat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88" name="直角三角形 87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36836 0.4152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20378 0.4187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3.33333E-6 L -0.04401 0.412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5" grpId="0"/>
      <p:bldP spid="5" grpId="1"/>
      <p:bldP spid="47" grpId="0"/>
      <p:bldP spid="47" grpId="1"/>
      <p:bldP spid="48" grpId="0"/>
      <p:bldP spid="48" grpId="1"/>
      <p:bldP spid="11" grpId="0"/>
      <p:bldP spid="11" grpId="1"/>
      <p:bldP spid="72" grpId="0"/>
      <p:bldP spid="72" grpId="1"/>
      <p:bldP spid="73" grpId="0"/>
      <p:bldP spid="73" grpId="1"/>
      <p:bldP spid="12" grpId="0"/>
      <p:bldP spid="12" grpId="1"/>
      <p:bldP spid="74" grpId="0"/>
      <p:bldP spid="74" grpId="1"/>
      <p:bldP spid="75" grpId="0"/>
      <p:bldP spid="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0733" y="3315992"/>
            <a:ext cx="12202733" cy="35642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329478" y="6194965"/>
            <a:ext cx="942691" cy="294424"/>
            <a:chOff x="11008048" y="6528234"/>
            <a:chExt cx="942691" cy="294424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76" name="文本框 75"/>
            <p:cNvSpPr txBox="1"/>
            <p:nvPr/>
          </p:nvSpPr>
          <p:spPr>
            <a:xfrm>
              <a:off x="11008048" y="6540867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2:30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806899" y="454100"/>
            <a:ext cx="4911268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altLang="zh-CN" sz="3600" b="1" dirty="0">
                <a:solidFill>
                  <a:srgbClr val="FFA904"/>
                </a:solidFill>
                <a:latin typeface="Century Gothic" panose="020B0502020202020204" pitchFamily="34" charset="0"/>
              </a:rPr>
              <a:t>Let’s listen and speak!</a:t>
            </a:r>
            <a:endParaRPr lang="en-US" altLang="zh-CN" sz="3600" b="1" dirty="0">
              <a:solidFill>
                <a:srgbClr val="FFA90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579" y="309676"/>
            <a:ext cx="1378092" cy="918728"/>
          </a:xfrm>
          <a:prstGeom prst="rect">
            <a:avLst/>
          </a:prstGeom>
        </p:spPr>
      </p:pic>
      <p:grpSp>
        <p:nvGrpSpPr>
          <p:cNvPr id="40" name="组合 29"/>
          <p:cNvGrpSpPr/>
          <p:nvPr/>
        </p:nvGrpSpPr>
        <p:grpSpPr>
          <a:xfrm>
            <a:off x="8991370" y="-13596"/>
            <a:ext cx="2549675" cy="773220"/>
            <a:chOff x="9514965" y="230021"/>
            <a:chExt cx="2549675" cy="773220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Phonics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792671" y="1168909"/>
            <a:ext cx="2123191" cy="626182"/>
            <a:chOff x="986487" y="1390793"/>
            <a:chExt cx="2123191" cy="626182"/>
          </a:xfrm>
        </p:grpSpPr>
        <p:sp>
          <p:nvSpPr>
            <p:cNvPr id="51" name="文本框 50"/>
            <p:cNvSpPr txBox="1"/>
            <p:nvPr/>
          </p:nvSpPr>
          <p:spPr>
            <a:xfrm>
              <a:off x="986487" y="1398414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87527" y="1390794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404166" y="1390793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5068717" y="1146049"/>
            <a:ext cx="2100331" cy="633801"/>
            <a:chOff x="986487" y="1375554"/>
            <a:chExt cx="2100331" cy="633801"/>
          </a:xfrm>
        </p:grpSpPr>
        <p:sp>
          <p:nvSpPr>
            <p:cNvPr id="39" name="文本框 38"/>
            <p:cNvSpPr txBox="1"/>
            <p:nvPr/>
          </p:nvSpPr>
          <p:spPr>
            <a:xfrm>
              <a:off x="986487" y="1375554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87527" y="1390794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381306" y="1390793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8436055" y="1153667"/>
            <a:ext cx="2100331" cy="626182"/>
            <a:chOff x="986487" y="1390793"/>
            <a:chExt cx="2100331" cy="626182"/>
          </a:xfrm>
        </p:grpSpPr>
        <p:sp>
          <p:nvSpPr>
            <p:cNvPr id="47" name="文本框 46"/>
            <p:cNvSpPr txBox="1"/>
            <p:nvPr/>
          </p:nvSpPr>
          <p:spPr>
            <a:xfrm>
              <a:off x="986487" y="1398414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87527" y="1390794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381306" y="1390793"/>
              <a:ext cx="705512" cy="618561"/>
            </a:xfrm>
            <a:prstGeom prst="rect">
              <a:avLst/>
            </a:prstGeom>
            <a:ln w="444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811031" y="2330217"/>
            <a:ext cx="2219189" cy="4268653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881153" y="2721308"/>
            <a:ext cx="2585539" cy="4205491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15308" y="2666930"/>
            <a:ext cx="3006335" cy="401411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55504" y="2953622"/>
            <a:ext cx="2101974" cy="3882988"/>
            <a:chOff x="2021378" y="2779879"/>
            <a:chExt cx="2101974" cy="3882988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021378" y="2779879"/>
              <a:ext cx="2101974" cy="3882988"/>
            </a:xfrm>
            <a:prstGeom prst="rect">
              <a:avLst/>
            </a:prstGeom>
          </p:spPr>
        </p:pic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812341" y="4433631"/>
              <a:ext cx="613390" cy="997706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153298" y="2849618"/>
            <a:ext cx="2174123" cy="3914592"/>
            <a:chOff x="5140324" y="2775696"/>
            <a:chExt cx="2174123" cy="3914592"/>
          </a:xfrm>
        </p:grpSpPr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140324" y="2775696"/>
              <a:ext cx="2174123" cy="3914592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5977899" y="4366947"/>
              <a:ext cx="727294" cy="971097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789586" y="2135961"/>
            <a:ext cx="5145074" cy="843551"/>
            <a:chOff x="4974007" y="4296821"/>
            <a:chExt cx="3062392" cy="1013966"/>
          </a:xfrm>
        </p:grpSpPr>
        <p:sp>
          <p:nvSpPr>
            <p:cNvPr id="52" name="文本框 51"/>
            <p:cNvSpPr txBox="1"/>
            <p:nvPr/>
          </p:nvSpPr>
          <p:spPr>
            <a:xfrm>
              <a:off x="4974007" y="4328807"/>
              <a:ext cx="2946724" cy="981980"/>
            </a:xfrm>
            <a:prstGeom prst="wedgeRoundRectCallout">
              <a:avLst>
                <a:gd name="adj1" fmla="val -1828"/>
                <a:gd name="adj2" fmla="val 69767"/>
                <a:gd name="adj3" fmla="val 16667"/>
              </a:avLst>
            </a:prstGeom>
            <a:solidFill>
              <a:srgbClr val="FFBF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067343" y="4296821"/>
              <a:ext cx="2969056" cy="99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Century Gothic" panose="020B0502020202020204" pitchFamily="34" charset="0"/>
                </a:rPr>
                <a:t>Could you help </a:t>
              </a:r>
              <a:r>
                <a:rPr lang="en-US" altLang="zh-CN" sz="2400" b="1" dirty="0">
                  <a:latin typeface="Century Gothic" panose="020B0502020202020204" pitchFamily="34" charset="0"/>
                </a:rPr>
                <a:t>us dress </a:t>
              </a:r>
              <a:r>
                <a:rPr lang="en-US" altLang="zh-CN" sz="2400" b="1" dirty="0" smtClean="0">
                  <a:latin typeface="Century Gothic" panose="020B0502020202020204" pitchFamily="34" charset="0"/>
                </a:rPr>
                <a:t>up like </a:t>
              </a:r>
              <a:r>
                <a:rPr lang="en-US" altLang="zh-CN" sz="2400" b="1" dirty="0">
                  <a:latin typeface="Century Gothic" panose="020B0502020202020204" pitchFamily="34" charset="0"/>
                </a:rPr>
                <a:t>the </a:t>
              </a:r>
              <a:r>
                <a:rPr lang="en-US" altLang="zh-CN" sz="2400" b="1" dirty="0" smtClean="0">
                  <a:latin typeface="Century Gothic" panose="020B0502020202020204" pitchFamily="34" charset="0"/>
                </a:rPr>
                <a:t>characters </a:t>
              </a:r>
              <a:r>
                <a:rPr lang="en-US" altLang="zh-CN" sz="2400" b="1" dirty="0">
                  <a:latin typeface="Century Gothic" panose="020B0502020202020204" pitchFamily="34" charset="0"/>
                </a:rPr>
                <a:t>in the </a:t>
              </a:r>
              <a:r>
                <a:rPr lang="en-US" altLang="zh-CN" sz="2400" b="1" dirty="0" smtClean="0">
                  <a:latin typeface="Century Gothic" panose="020B0502020202020204" pitchFamily="34" charset="0"/>
                </a:rPr>
                <a:t>book?</a:t>
              </a:r>
              <a:endParaRPr lang="zh-CN" altLang="en-US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337369" y="2150017"/>
            <a:ext cx="3630967" cy="843551"/>
            <a:chOff x="4974007" y="4296821"/>
            <a:chExt cx="3062392" cy="1013966"/>
          </a:xfrm>
        </p:grpSpPr>
        <p:sp>
          <p:nvSpPr>
            <p:cNvPr id="58" name="文本框 57"/>
            <p:cNvSpPr txBox="1"/>
            <p:nvPr/>
          </p:nvSpPr>
          <p:spPr>
            <a:xfrm>
              <a:off x="4974007" y="4328807"/>
              <a:ext cx="2946724" cy="981980"/>
            </a:xfrm>
            <a:prstGeom prst="wedgeRoundRectCallout">
              <a:avLst>
                <a:gd name="adj1" fmla="val -5410"/>
                <a:gd name="adj2" fmla="val 66860"/>
                <a:gd name="adj3" fmla="val 16667"/>
              </a:avLst>
            </a:prstGeom>
            <a:solidFill>
              <a:srgbClr val="FFBF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067343" y="4296821"/>
              <a:ext cx="2969056" cy="99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Century Gothic" panose="020B0502020202020204" pitchFamily="34" charset="0"/>
                </a:rPr>
                <a:t>What sounds can you hear in the word? </a:t>
              </a:r>
              <a:endParaRPr lang="zh-CN" alt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924450" y="1192913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h</a:t>
            </a:r>
            <a:endParaRPr lang="zh-CN" altLang="en-US" sz="3200" b="1" dirty="0"/>
          </a:p>
        </p:txBody>
      </p:sp>
      <p:sp>
        <p:nvSpPr>
          <p:cNvPr id="60" name="文本框 59"/>
          <p:cNvSpPr txBox="1"/>
          <p:nvPr/>
        </p:nvSpPr>
        <p:spPr>
          <a:xfrm>
            <a:off x="2636258" y="1202714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a</a:t>
            </a:r>
            <a:endParaRPr lang="zh-CN" altLang="en-US" sz="3200" b="1" dirty="0"/>
          </a:p>
        </p:txBody>
      </p:sp>
      <p:sp>
        <p:nvSpPr>
          <p:cNvPr id="61" name="文本框 60"/>
          <p:cNvSpPr txBox="1"/>
          <p:nvPr/>
        </p:nvSpPr>
        <p:spPr>
          <a:xfrm>
            <a:off x="3347644" y="1189031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</a:t>
            </a:r>
            <a:endParaRPr lang="zh-CN" altLang="en-US" sz="3200" b="1" dirty="0"/>
          </a:p>
        </p:txBody>
      </p:sp>
      <p:sp>
        <p:nvSpPr>
          <p:cNvPr id="62" name="文本框 61"/>
          <p:cNvSpPr txBox="1"/>
          <p:nvPr/>
        </p:nvSpPr>
        <p:spPr>
          <a:xfrm>
            <a:off x="5222852" y="1149930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c</a:t>
            </a:r>
            <a:endParaRPr lang="zh-CN" altLang="en-US" sz="3200" b="1" dirty="0"/>
          </a:p>
        </p:txBody>
      </p:sp>
      <p:sp>
        <p:nvSpPr>
          <p:cNvPr id="63" name="文本框 62"/>
          <p:cNvSpPr txBox="1"/>
          <p:nvPr/>
        </p:nvSpPr>
        <p:spPr>
          <a:xfrm>
            <a:off x="5934660" y="1159731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u</a:t>
            </a:r>
            <a:endParaRPr lang="zh-CN" altLang="en-US" sz="3200" b="1" dirty="0"/>
          </a:p>
        </p:txBody>
      </p:sp>
      <p:sp>
        <p:nvSpPr>
          <p:cNvPr id="64" name="文本框 63"/>
          <p:cNvSpPr txBox="1"/>
          <p:nvPr/>
        </p:nvSpPr>
        <p:spPr>
          <a:xfrm>
            <a:off x="6646046" y="1146048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</a:t>
            </a:r>
            <a:endParaRPr lang="zh-CN" altLang="en-US" sz="3200" b="1" dirty="0"/>
          </a:p>
        </p:txBody>
      </p:sp>
      <p:sp>
        <p:nvSpPr>
          <p:cNvPr id="71" name="文本框 70"/>
          <p:cNvSpPr txBox="1"/>
          <p:nvPr/>
        </p:nvSpPr>
        <p:spPr>
          <a:xfrm>
            <a:off x="8517726" y="1147389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n</a:t>
            </a:r>
            <a:endParaRPr lang="zh-CN" altLang="en-US" sz="3200" b="1" dirty="0"/>
          </a:p>
        </p:txBody>
      </p:sp>
      <p:sp>
        <p:nvSpPr>
          <p:cNvPr id="77" name="文本框 76"/>
          <p:cNvSpPr txBox="1"/>
          <p:nvPr/>
        </p:nvSpPr>
        <p:spPr>
          <a:xfrm>
            <a:off x="9229534" y="1157190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u</a:t>
            </a:r>
            <a:endParaRPr lang="zh-CN" altLang="en-US" sz="3200" b="1" dirty="0"/>
          </a:p>
        </p:txBody>
      </p:sp>
      <p:sp>
        <p:nvSpPr>
          <p:cNvPr id="78" name="文本框 77"/>
          <p:cNvSpPr txBox="1"/>
          <p:nvPr/>
        </p:nvSpPr>
        <p:spPr>
          <a:xfrm>
            <a:off x="9940920" y="1143507"/>
            <a:ext cx="60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</a:t>
            </a:r>
            <a:endParaRPr lang="zh-CN" altLang="en-US" sz="3200" b="1" dirty="0"/>
          </a:p>
        </p:txBody>
      </p:sp>
      <p:grpSp>
        <p:nvGrpSpPr>
          <p:cNvPr id="66" name="组合 65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5/26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00308" y="2494212"/>
            <a:ext cx="3178662" cy="4169822"/>
            <a:chOff x="8466161" y="2636906"/>
            <a:chExt cx="2902433" cy="3852557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8466161" y="2636906"/>
              <a:ext cx="2902433" cy="3852557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9314636" y="4428771"/>
              <a:ext cx="422222" cy="821773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5153298" y="-36193"/>
            <a:ext cx="7046387" cy="1595677"/>
            <a:chOff x="8550" y="-23"/>
            <a:chExt cx="8462" cy="2007"/>
          </a:xfrm>
        </p:grpSpPr>
        <p:sp>
          <p:nvSpPr>
            <p:cNvPr id="55" name="矩形 54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550" y="100"/>
              <a:ext cx="8318" cy="18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Isolate and pronounce the initial, medial vowel and final sounds (phonemes) in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three-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phoneme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(CVC) words.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help the children dress up as different characters by pronouncing the correct sounds in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the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following CVC words.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Read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word </a:t>
              </a:r>
              <a:r>
                <a:rPr lang="en-US" altLang="zh-CN" sz="1100" b="1" i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hat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in this way: h-a-t, hat;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listen to the sounds in the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word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and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encourage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repeat the sounds they hear. Click to show the word, then lead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read with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you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: h-a-t, hat;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don’t have to identify every sound in a CVC word.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Repeat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practice with the words </a:t>
              </a:r>
              <a:r>
                <a:rPr lang="en-US" altLang="zh-CN" sz="1100" b="1" i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cut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and </a:t>
              </a:r>
              <a:r>
                <a:rPr lang="en-US" altLang="zh-CN" sz="1100" b="1" i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nut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</a:t>
              </a:r>
              <a:endParaRPr lang="zh-CN" altLang="zh-CN" sz="1100" u="none" strike="noStrike" kern="0" spc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72" name="直角三角形 71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7" grpId="0"/>
      <p:bldP spid="60" grpId="0"/>
      <p:bldP spid="61" grpId="0"/>
      <p:bldP spid="62" grpId="0"/>
      <p:bldP spid="63" grpId="0"/>
      <p:bldP spid="64" grpId="0"/>
      <p:bldP spid="71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239" y="2994991"/>
            <a:ext cx="12189761" cy="387236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3" y="134125"/>
            <a:ext cx="11828375" cy="6589750"/>
          </a:xfrm>
          <a:prstGeom prst="rect">
            <a:avLst/>
          </a:prstGeom>
        </p:spPr>
      </p:pic>
      <p:grpSp>
        <p:nvGrpSpPr>
          <p:cNvPr id="4" name="组合 29"/>
          <p:cNvGrpSpPr/>
          <p:nvPr/>
        </p:nvGrpSpPr>
        <p:grpSpPr>
          <a:xfrm>
            <a:off x="8991370" y="-13596"/>
            <a:ext cx="2549675" cy="773220"/>
            <a:chOff x="9514965" y="230021"/>
            <a:chExt cx="2549675" cy="7732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9751" y="230021"/>
              <a:ext cx="2374889" cy="7732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514965" y="329767"/>
              <a:ext cx="254967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Phonics</a:t>
              </a:r>
              <a:endParaRPr lang="zh-CN" altLang="en-US" sz="28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9478" y="6193084"/>
            <a:ext cx="942691" cy="296305"/>
            <a:chOff x="11008048" y="6526353"/>
            <a:chExt cx="942691" cy="29630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11008048" y="6526353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806899" y="454100"/>
            <a:ext cx="4911268" cy="584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tabLst>
                <a:tab pos="2603500" algn="l"/>
              </a:tabLst>
            </a:pPr>
            <a:r>
              <a:rPr lang="en-US" altLang="zh-CN" sz="3600" b="1" dirty="0">
                <a:solidFill>
                  <a:srgbClr val="FFA904"/>
                </a:solidFill>
                <a:latin typeface="Century Gothic" panose="020B0502020202020204" pitchFamily="34" charset="0"/>
              </a:rPr>
              <a:t>Let’s chant!</a:t>
            </a:r>
            <a:endParaRPr lang="en-US" altLang="zh-CN" sz="3600" b="1" dirty="0">
              <a:solidFill>
                <a:srgbClr val="FFA90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4579" y="309676"/>
            <a:ext cx="1378092" cy="9187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1762" y="3255366"/>
            <a:ext cx="1700888" cy="3075344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>
            <a:off x="4811958" y="3619689"/>
            <a:ext cx="4301585" cy="2869700"/>
          </a:xfrm>
          <a:prstGeom prst="cloudCallout">
            <a:avLst>
              <a:gd name="adj1" fmla="val -69575"/>
              <a:gd name="adj2" fmla="val -307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03933" y="5310880"/>
            <a:ext cx="840410" cy="10465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945197" y="3787522"/>
            <a:ext cx="1478860" cy="14560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408031" y="3920643"/>
            <a:ext cx="1764116" cy="212012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992206" y="987753"/>
            <a:ext cx="70906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Century Gothic" panose="020B0502020202020204" pitchFamily="34" charset="0"/>
              </a:rPr>
              <a:t>I like to read on the </a:t>
            </a:r>
            <a:r>
              <a:rPr lang="en-US" altLang="zh-CN" sz="2800" b="1" dirty="0">
                <a:solidFill>
                  <a:srgbClr val="FFBF00"/>
                </a:solidFill>
                <a:latin typeface="Century Gothic" panose="020B0502020202020204" pitchFamily="34" charset="0"/>
              </a:rPr>
              <a:t>mat</a:t>
            </a:r>
            <a:r>
              <a:rPr lang="en-US" altLang="zh-CN" sz="2800" b="1" dirty="0">
                <a:latin typeface="Century Gothic" panose="020B0502020202020204" pitchFamily="34" charset="0"/>
              </a:rPr>
              <a:t>. </a:t>
            </a:r>
            <a:endParaRPr lang="en-US" altLang="zh-CN" sz="28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Century Gothic" panose="020B0502020202020204" pitchFamily="34" charset="0"/>
              </a:rPr>
              <a:t>The book is about a </a:t>
            </a:r>
            <a:r>
              <a:rPr lang="en-US" altLang="zh-CN" sz="2800" b="1" dirty="0">
                <a:solidFill>
                  <a:srgbClr val="FFBF00"/>
                </a:solidFill>
                <a:latin typeface="Century Gothic" panose="020B0502020202020204" pitchFamily="34" charset="0"/>
              </a:rPr>
              <a:t>cat</a:t>
            </a:r>
            <a:r>
              <a:rPr lang="en-US" altLang="zh-CN" sz="2800" b="1" dirty="0">
                <a:latin typeface="Century Gothic" panose="020B0502020202020204" pitchFamily="34" charset="0"/>
              </a:rPr>
              <a:t> in a </a:t>
            </a:r>
            <a:r>
              <a:rPr lang="en-US" altLang="zh-CN" sz="2800" b="1" dirty="0">
                <a:solidFill>
                  <a:srgbClr val="FFBF00"/>
                </a:solidFill>
                <a:latin typeface="Century Gothic" panose="020B0502020202020204" pitchFamily="34" charset="0"/>
              </a:rPr>
              <a:t>hat</a:t>
            </a:r>
            <a:r>
              <a:rPr lang="en-US" altLang="zh-CN" sz="2800" b="1" dirty="0">
                <a:latin typeface="Century Gothic" panose="020B0502020202020204" pitchFamily="34" charset="0"/>
              </a:rPr>
              <a:t>.</a:t>
            </a:r>
            <a:endParaRPr lang="en-US" altLang="zh-CN" sz="28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Century Gothic" panose="020B0502020202020204" pitchFamily="34" charset="0"/>
              </a:rPr>
              <a:t>The story happened in a </a:t>
            </a:r>
            <a:r>
              <a:rPr lang="en-US" altLang="zh-CN" sz="2800" b="1" dirty="0">
                <a:solidFill>
                  <a:srgbClr val="FFBF00"/>
                </a:solidFill>
                <a:latin typeface="Century Gothic" panose="020B0502020202020204" pitchFamily="34" charset="0"/>
              </a:rPr>
              <a:t>hut</a:t>
            </a:r>
            <a:r>
              <a:rPr lang="en-US" altLang="zh-CN" sz="2800" b="1" dirty="0">
                <a:latin typeface="Century Gothic" panose="020B0502020202020204" pitchFamily="34" charset="0"/>
              </a:rPr>
              <a:t>. </a:t>
            </a:r>
            <a:endParaRPr lang="en-US" altLang="zh-CN" sz="28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Century Gothic" panose="020B0502020202020204" pitchFamily="34" charset="0"/>
              </a:rPr>
              <a:t>The cat wanted to eat a </a:t>
            </a:r>
            <a:r>
              <a:rPr lang="en-US" altLang="zh-CN" sz="2800" b="1" dirty="0">
                <a:solidFill>
                  <a:srgbClr val="FFBF00"/>
                </a:solidFill>
                <a:latin typeface="Century Gothic" panose="020B0502020202020204" pitchFamily="34" charset="0"/>
              </a:rPr>
              <a:t>nut</a:t>
            </a:r>
            <a:r>
              <a:rPr lang="en-US" altLang="zh-CN" sz="2800" b="1" dirty="0">
                <a:latin typeface="Century Gothic" panose="020B0502020202020204" pitchFamily="34" charset="0"/>
              </a:rPr>
              <a:t>. </a:t>
            </a:r>
            <a:endParaRPr lang="en-US" altLang="zh-CN" sz="2800" b="1" dirty="0">
              <a:latin typeface="Century Gothic" panose="020B0502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latin typeface="Century Gothic" panose="020B0502020202020204" pitchFamily="34" charset="0"/>
              </a:rPr>
              <a:t>But the nut was hard to </a:t>
            </a:r>
            <a:r>
              <a:rPr lang="en-US" altLang="zh-CN" sz="2800" b="1" dirty="0">
                <a:solidFill>
                  <a:srgbClr val="FFBF00"/>
                </a:solidFill>
                <a:latin typeface="Century Gothic" panose="020B0502020202020204" pitchFamily="34" charset="0"/>
              </a:rPr>
              <a:t>cut</a:t>
            </a:r>
            <a:r>
              <a:rPr lang="en-US" altLang="zh-CN" sz="2800" b="1" dirty="0">
                <a:latin typeface="Century Gothic" panose="020B0502020202020204" pitchFamily="34" charset="0"/>
              </a:rPr>
              <a:t>. </a:t>
            </a:r>
            <a:endParaRPr lang="en-US" altLang="zh-CN" sz="2800" b="1" dirty="0">
              <a:latin typeface="Century Gothic" panose="020B0502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6/26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0835" y="-36194"/>
            <a:ext cx="6788849" cy="1007999"/>
            <a:chOff x="8567" y="-23"/>
            <a:chExt cx="8445" cy="2007"/>
          </a:xfrm>
        </p:grpSpPr>
        <p:sp>
          <p:nvSpPr>
            <p:cNvPr id="29" name="矩形 28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00" y="240"/>
              <a:ext cx="8268" cy="155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Read the chant fluently; decode the words learned in the text.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Read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chant to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with rhythm; let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picture and the highlighted words.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Guide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repeat after you; ask them to take turns reading one sentence at a time.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/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Give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feedback.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32" name="直角三角形 31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2.96296E-6 L -1.04167E-6 -0.07222 " pathEditMode="relative" rAng="0" ptsTypes="AA">
                                      <p:cBhvr>
                                        <p:cTn id="43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4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0 L -4.375E-6 -0.07222 " pathEditMode="relative" rAng="0" ptsTypes="AA">
                                      <p:cBhvr>
                                        <p:cTn id="49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0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55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4.44444E-6 L -1.04167E-6 -0.07223 " pathEditMode="relative" rAng="0" ptsTypes="AA">
                                      <p:cBhvr>
                                        <p:cTn id="61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2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4.07407E-6 L -1.04167E-6 -0.07222 " pathEditMode="relative" rAng="0" ptsTypes="AA">
                                      <p:cBhvr>
                                        <p:cTn id="67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9"/>
          <p:cNvGrpSpPr/>
          <p:nvPr/>
        </p:nvGrpSpPr>
        <p:grpSpPr>
          <a:xfrm>
            <a:off x="5716059" y="4238430"/>
            <a:ext cx="5543015" cy="1448230"/>
            <a:chOff x="6875975" y="2857090"/>
            <a:chExt cx="5356527" cy="871571"/>
          </a:xfrm>
        </p:grpSpPr>
        <p:sp>
          <p:nvSpPr>
            <p:cNvPr id="11" name="文本框 10"/>
            <p:cNvSpPr txBox="1"/>
            <p:nvPr/>
          </p:nvSpPr>
          <p:spPr>
            <a:xfrm>
              <a:off x="6917578" y="3170303"/>
              <a:ext cx="5314924" cy="5583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C77C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28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875975" y="2857090"/>
              <a:ext cx="2385558" cy="314149"/>
            </a:xfrm>
            <a:prstGeom prst="roundRect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Connections</a:t>
              </a:r>
              <a:endPara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945343" y="4851295"/>
            <a:ext cx="5127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What is your favorite book? What </a:t>
            </a:r>
            <a:r>
              <a:rPr lang="en-US" altLang="zh-CN" sz="2400" b="1" dirty="0" smtClean="0">
                <a:solidFill>
                  <a:srgbClr val="53585F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rPr>
              <a:t>is it about?</a:t>
            </a:r>
            <a:endParaRPr lang="zh-CN" altLang="en-US" sz="2400" b="1" dirty="0">
              <a:solidFill>
                <a:srgbClr val="53585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组合 2"/>
          <p:cNvGrpSpPr/>
          <p:nvPr/>
        </p:nvGrpSpPr>
        <p:grpSpPr>
          <a:xfrm>
            <a:off x="9171158" y="3735"/>
            <a:ext cx="2374889" cy="773220"/>
            <a:chOff x="9620858" y="53035"/>
            <a:chExt cx="2374889" cy="77322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20858" y="53035"/>
              <a:ext cx="2374889" cy="77322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760457" y="109488"/>
              <a:ext cx="194831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rPr>
                <a:t>Lead-in</a:t>
              </a:r>
              <a:endParaRPr lang="zh-CN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72761" y="5425354"/>
            <a:ext cx="399879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Helvetica Light"/>
              </a:rPr>
              <a:t>Written</a:t>
            </a:r>
            <a:r>
              <a:rPr kumimoji="0" lang="en-US" altLang="zh-CN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Helvetica Light"/>
              </a:rPr>
              <a:t> by Roderick Hunt</a:t>
            </a:r>
            <a:endParaRPr kumimoji="0" lang="en-US" altLang="zh-CN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Helvetica Light"/>
              </a:rPr>
              <a:t>Illustrated by Alex </a:t>
            </a:r>
            <a:r>
              <a:rPr lang="en-US" altLang="zh-CN" sz="2400" b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  <a:sym typeface="Helvetica Light"/>
              </a:rPr>
              <a:t>Brychta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  <a:sym typeface="Helvetica Light"/>
            </a:endParaRPr>
          </a:p>
        </p:txBody>
      </p:sp>
      <p:grpSp>
        <p:nvGrpSpPr>
          <p:cNvPr id="30" name="组合 2"/>
          <p:cNvGrpSpPr/>
          <p:nvPr/>
        </p:nvGrpSpPr>
        <p:grpSpPr>
          <a:xfrm>
            <a:off x="354753" y="6218221"/>
            <a:ext cx="942691" cy="294424"/>
            <a:chOff x="11008048" y="6528234"/>
            <a:chExt cx="942691" cy="29442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2:0</a:t>
              </a:r>
              <a:r>
                <a:rPr lang="en-US" altLang="zh-CN" sz="1100" b="1" dirty="0" smtClean="0">
                  <a:latin typeface="Century Gothic" panose="020B0502020202020204" pitchFamily="34" charset="0"/>
                </a:rPr>
                <a:t>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72341" y="598079"/>
            <a:ext cx="4099214" cy="4787519"/>
          </a:xfrm>
          <a:prstGeom prst="rect">
            <a:avLst/>
          </a:prstGeom>
        </p:spPr>
      </p:pic>
      <p:grpSp>
        <p:nvGrpSpPr>
          <p:cNvPr id="27" name="组合 22"/>
          <p:cNvGrpSpPr/>
          <p:nvPr/>
        </p:nvGrpSpPr>
        <p:grpSpPr>
          <a:xfrm>
            <a:off x="5703358" y="1288793"/>
            <a:ext cx="5555714" cy="2537764"/>
            <a:chOff x="6130369" y="4822552"/>
            <a:chExt cx="5555714" cy="2720885"/>
          </a:xfrm>
        </p:grpSpPr>
        <p:grpSp>
          <p:nvGrpSpPr>
            <p:cNvPr id="28" name="组合 23"/>
            <p:cNvGrpSpPr/>
            <p:nvPr/>
          </p:nvGrpSpPr>
          <p:grpSpPr>
            <a:xfrm>
              <a:off x="6130369" y="4822552"/>
              <a:ext cx="5555714" cy="2720885"/>
              <a:chOff x="6863702" y="2787476"/>
              <a:chExt cx="5368801" cy="1824698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6917578" y="3170303"/>
                <a:ext cx="5314925" cy="144187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C77C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2800" b="1" dirty="0">
                  <a:solidFill>
                    <a:srgbClr val="53585F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6863702" y="2787476"/>
                <a:ext cx="2385558" cy="375420"/>
              </a:xfrm>
              <a:prstGeom prst="roundRect">
                <a:avLst/>
              </a:prstGeom>
              <a:solidFill>
                <a:srgbClr val="0C77C3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Century Gothic" panose="020B0502020202020204" pitchFamily="34" charset="0"/>
                    <a:sym typeface="Helvetica Light"/>
                  </a:rPr>
                  <a:t>Before Reading</a:t>
                </a:r>
                <a:endParaRPr lang="zh-CN" alt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  <a:sym typeface="Helvetica Light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6305434" y="5661357"/>
              <a:ext cx="5072950" cy="1643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30000"/>
                </a:lnSpc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does Kipper dress up as?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ct val="130000"/>
                </a:lnSpc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Look at the title. What do you think the story will be about?   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7/26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59110" y="-36193"/>
            <a:ext cx="6440574" cy="913114"/>
            <a:chOff x="8567" y="-23"/>
            <a:chExt cx="8445" cy="2007"/>
          </a:xfrm>
        </p:grpSpPr>
        <p:sp>
          <p:nvSpPr>
            <p:cNvPr id="38" name="矩形 37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00" y="409"/>
              <a:ext cx="8268" cy="121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Use the book cover to identify details and make predictions.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Guide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look at the book cover closely and talk about the given questions.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Encourage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more about the connections question.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41" name="直角三角形 40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320974" y="188918"/>
            <a:ext cx="3650572" cy="6484993"/>
            <a:chOff x="4651145" y="188918"/>
            <a:chExt cx="4893475" cy="6484993"/>
          </a:xfrm>
        </p:grpSpPr>
        <p:sp>
          <p:nvSpPr>
            <p:cNvPr id="29" name="同侧圆角矩形 28"/>
            <p:cNvSpPr/>
            <p:nvPr/>
          </p:nvSpPr>
          <p:spPr>
            <a:xfrm rot="5400000">
              <a:off x="3855386" y="984678"/>
              <a:ext cx="6484993" cy="4893474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651145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8795253" y="-11098"/>
            <a:ext cx="2374889" cy="773220"/>
            <a:chOff x="9453849" y="106830"/>
            <a:chExt cx="2374889" cy="77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443352" y="1473610"/>
            <a:ext cx="3420204" cy="4385058"/>
            <a:chOff x="8382106" y="1717518"/>
            <a:chExt cx="3239976" cy="4385058"/>
          </a:xfrm>
        </p:grpSpPr>
        <p:sp>
          <p:nvSpPr>
            <p:cNvPr id="9" name="文本框 8"/>
            <p:cNvSpPr txBox="1"/>
            <p:nvPr/>
          </p:nvSpPr>
          <p:spPr>
            <a:xfrm>
              <a:off x="8382106" y="2221344"/>
              <a:ext cx="3239976" cy="38812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Where are the children? What are the children doing?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  <a:p>
              <a:pPr marL="457200" indent="-360045">
                <a:lnSpc>
                  <a:spcPct val="120000"/>
                </a:lnSpc>
                <a:spcBef>
                  <a:spcPts val="1200"/>
                </a:spcBef>
                <a:buFont typeface="+mj-lt"/>
                <a:buAutoNum type="arabicPeriod"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does Kipper look like? Why is he touching his stomach?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82299" y="1717518"/>
              <a:ext cx="3239782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Before Reading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6" name="组合 2"/>
          <p:cNvGrpSpPr/>
          <p:nvPr/>
        </p:nvGrpSpPr>
        <p:grpSpPr>
          <a:xfrm>
            <a:off x="331626" y="6183623"/>
            <a:ext cx="942691" cy="294424"/>
            <a:chOff x="11008048" y="6528234"/>
            <a:chExt cx="942691" cy="29442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1008048" y="65319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Let’s predict!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639" y="1424401"/>
            <a:ext cx="7339855" cy="4432594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8/26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0187" y="-73360"/>
            <a:ext cx="7009498" cy="1404276"/>
            <a:chOff x="8567" y="-97"/>
            <a:chExt cx="8445" cy="2227"/>
          </a:xfrm>
        </p:grpSpPr>
        <p:sp>
          <p:nvSpPr>
            <p:cNvPr id="22" name="矩形 21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00" y="-97"/>
              <a:ext cx="8268" cy="222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Make predictions about the story using the illustration; motivate Ss’ interest in reading the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story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Guide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recall what it means to predict, and ask them to make guesses prior to reading the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story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by looking at the pictures. 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Guide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talk about the given questions in question 2; lead </a:t>
              </a:r>
              <a:r>
                <a:rPr lang="en-US" altLang="zh-CN" sz="1100" b="1" kern="10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model Kipper’s action and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to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guess what happened to Kipper.</a:t>
              </a:r>
              <a:endParaRPr lang="zh-CN" altLang="zh-CN" sz="1100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27" name="直角三角形 26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30932" y="896040"/>
            <a:ext cx="4928493" cy="515599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54851" y="188918"/>
            <a:ext cx="4916696" cy="6484993"/>
            <a:chOff x="3983153" y="188918"/>
            <a:chExt cx="5561467" cy="6484993"/>
          </a:xfrm>
        </p:grpSpPr>
        <p:sp>
          <p:nvSpPr>
            <p:cNvPr id="57" name="同侧圆角矩形 56"/>
            <p:cNvSpPr/>
            <p:nvPr/>
          </p:nvSpPr>
          <p:spPr>
            <a:xfrm rot="5400000">
              <a:off x="3523802" y="653094"/>
              <a:ext cx="6484993" cy="5556642"/>
            </a:xfrm>
            <a:prstGeom prst="round2SameRect">
              <a:avLst>
                <a:gd name="adj1" fmla="val 1504"/>
                <a:gd name="adj2" fmla="val 0"/>
              </a:avLst>
            </a:prstGeom>
            <a:solidFill>
              <a:srgbClr val="FFE389"/>
            </a:solidFill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983153" y="223169"/>
              <a:ext cx="4825" cy="6407194"/>
            </a:xfrm>
            <a:prstGeom prst="line">
              <a:avLst/>
            </a:prstGeom>
            <a:ln w="28575">
              <a:solidFill>
                <a:srgbClr val="FFA90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2178963" y="6052038"/>
            <a:ext cx="3301819" cy="49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It was book week.</a:t>
            </a:r>
            <a:endParaRPr lang="en-US" altLang="zh-CN" sz="2400" b="1" dirty="0">
              <a:solidFill>
                <a:prstClr val="black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grpSp>
        <p:nvGrpSpPr>
          <p:cNvPr id="17" name="组合 51"/>
          <p:cNvGrpSpPr/>
          <p:nvPr/>
        </p:nvGrpSpPr>
        <p:grpSpPr>
          <a:xfrm>
            <a:off x="7253124" y="1884701"/>
            <a:ext cx="4615201" cy="2531156"/>
            <a:chOff x="8408903" y="1062119"/>
            <a:chExt cx="3238141" cy="2531156"/>
          </a:xfrm>
        </p:grpSpPr>
        <p:sp>
          <p:nvSpPr>
            <p:cNvPr id="18" name="文本框 17"/>
            <p:cNvSpPr txBox="1"/>
            <p:nvPr/>
          </p:nvSpPr>
          <p:spPr>
            <a:xfrm>
              <a:off x="8408903" y="1566021"/>
              <a:ext cx="3238140" cy="20272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216000" tIns="108000" rIns="144000" bIns="144000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would the children do from Monday to Friday during the week? Look for clues in the illustration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.</a:t>
              </a:r>
              <a:endParaRPr lang="en-US" altLang="zh-CN" sz="2400" b="1" dirty="0">
                <a:solidFill>
                  <a:srgbClr val="53585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408904" y="1062119"/>
              <a:ext cx="3238140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Comprehension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719053" y="-9442"/>
            <a:ext cx="2374889" cy="773220"/>
            <a:chOff x="9453849" y="106830"/>
            <a:chExt cx="2374889" cy="77322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3849" y="106830"/>
              <a:ext cx="2374889" cy="77322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615371" y="196167"/>
              <a:ext cx="1798883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800" b="1" dirty="0">
                  <a:solidFill>
                    <a:prstClr val="white"/>
                  </a:solidFill>
                  <a:latin typeface="Century Gothic" panose="020B0502020202020204" pitchFamily="34" charset="0"/>
                  <a:sym typeface="Helvetica Light"/>
                </a:rPr>
                <a:t>Reading</a:t>
              </a:r>
              <a:endPara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34" name="组合 47"/>
          <p:cNvGrpSpPr/>
          <p:nvPr/>
        </p:nvGrpSpPr>
        <p:grpSpPr>
          <a:xfrm>
            <a:off x="8911860" y="5798453"/>
            <a:ext cx="1527949" cy="700391"/>
            <a:chOff x="8200989" y="4952761"/>
            <a:chExt cx="2563133" cy="1889551"/>
          </a:xfrm>
        </p:grpSpPr>
        <p:sp>
          <p:nvSpPr>
            <p:cNvPr id="35" name="圆角矩形 34"/>
            <p:cNvSpPr/>
            <p:nvPr/>
          </p:nvSpPr>
          <p:spPr>
            <a:xfrm>
              <a:off x="8451103" y="5566434"/>
              <a:ext cx="2313019" cy="1275878"/>
            </a:xfrm>
            <a:prstGeom prst="roundRect">
              <a:avLst>
                <a:gd name="adj" fmla="val 50000"/>
              </a:avLst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week</a:t>
              </a:r>
              <a:endParaRPr lang="en-US" altLang="zh-CN" sz="2400" b="1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8" b="97006" l="270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200989" y="4952761"/>
              <a:ext cx="814250" cy="1374405"/>
            </a:xfrm>
            <a:prstGeom prst="rect">
              <a:avLst/>
            </a:prstGeom>
          </p:spPr>
        </p:pic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5938" y="444501"/>
            <a:ext cx="2807582" cy="672553"/>
          </a:xfrm>
        </p:spPr>
        <p:txBody>
          <a:bodyPr/>
          <a:lstStyle/>
          <a:p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-2955851" y="31047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50" name="组合 49"/>
          <p:cNvGrpSpPr/>
          <p:nvPr/>
        </p:nvGrpSpPr>
        <p:grpSpPr>
          <a:xfrm>
            <a:off x="11241625" y="6545313"/>
            <a:ext cx="998007" cy="312687"/>
            <a:chOff x="7707356" y="6408789"/>
            <a:chExt cx="998007" cy="312687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08954" y="6408789"/>
              <a:ext cx="751545" cy="312687"/>
            </a:xfrm>
            <a:prstGeom prst="rect">
              <a:avLst/>
            </a:prstGeom>
          </p:spPr>
        </p:pic>
        <p:sp>
          <p:nvSpPr>
            <p:cNvPr id="60" name="文本框 59"/>
            <p:cNvSpPr txBox="1"/>
            <p:nvPr/>
          </p:nvSpPr>
          <p:spPr>
            <a:xfrm>
              <a:off x="7707356" y="6418491"/>
              <a:ext cx="998007" cy="261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0" tIns="45710" rIns="45710" bIns="45710" numCol="1" spcCol="38100" rtlCol="0" anchor="ctr">
              <a:spAutoFit/>
            </a:bodyPr>
            <a:lstStyle/>
            <a:p>
              <a:pPr algn="ctr" defTabSz="525780" hangingPunct="0"/>
              <a:r>
                <a:rPr lang="en-US" altLang="zh-CN" sz="1100" b="1" kern="0" dirty="0">
                  <a:solidFill>
                    <a:srgbClr val="000000"/>
                  </a:solidFill>
                  <a:latin typeface="Century Gothic" panose="020B0502020202020204" pitchFamily="34" charset="0"/>
                  <a:sym typeface="Helvetica Light"/>
                </a:rPr>
                <a:t>9/26</a:t>
              </a:r>
              <a:endParaRPr lang="zh-CN" altLang="en-US" sz="1100" b="1" kern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53125" y="1950641"/>
            <a:ext cx="4616494" cy="2464290"/>
            <a:chOff x="8433861" y="1030655"/>
            <a:chExt cx="3494369" cy="2464290"/>
          </a:xfrm>
        </p:grpSpPr>
        <p:sp>
          <p:nvSpPr>
            <p:cNvPr id="61" name="文本框 60"/>
            <p:cNvSpPr txBox="1"/>
            <p:nvPr/>
          </p:nvSpPr>
          <p:spPr>
            <a:xfrm>
              <a:off x="8433861" y="1548477"/>
              <a:ext cx="3494367" cy="19464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C8CD5"/>
              </a:solidFill>
            </a:ln>
          </p:spPr>
          <p:txBody>
            <a:bodyPr wrap="square" lIns="216000" tIns="108000" rIns="108000" bIns="10800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What does the 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phrase </a:t>
              </a:r>
              <a:r>
                <a:rPr lang="en-US" altLang="zh-CN" sz="2400" b="1" i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book</a:t>
              </a:r>
              <a:r>
                <a:rPr lang="zh-CN" altLang="en-US" sz="2400" b="1" i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i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week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mean? What kind of week was it? </a:t>
              </a: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Use</a:t>
              </a:r>
              <a:r>
                <a:rPr lang="en-US" altLang="zh-CN" sz="2400" b="1" dirty="0" smtClean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illustration</a:t>
              </a:r>
              <a:r>
                <a:rPr lang="en-US" altLang="zh-CN" sz="2400" b="1" dirty="0">
                  <a:solidFill>
                    <a:srgbClr val="53585F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400" b="1" dirty="0">
                  <a:solidFill>
                    <a:srgbClr val="FFC004"/>
                  </a:solidFill>
                  <a:latin typeface="Century Gothic" panose="020B0502020202020204" pitchFamily="34" charset="0"/>
                </a:rPr>
                <a:t>clues.</a:t>
              </a:r>
              <a:endParaRPr lang="en-US" altLang="zh-CN" sz="2400" b="1" dirty="0">
                <a:solidFill>
                  <a:srgbClr val="FFC00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8434840" y="1030655"/>
              <a:ext cx="3493390" cy="522129"/>
            </a:xfrm>
            <a:prstGeom prst="roundRect">
              <a:avLst/>
            </a:prstGeom>
            <a:solidFill>
              <a:srgbClr val="6C8CD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r>
                <a:rPr lang="en-US" altLang="zh-CN" sz="2400" b="1" dirty="0">
                  <a:solidFill>
                    <a:srgbClr val="FFFFFF"/>
                  </a:solidFill>
                  <a:latin typeface="Century Gothic" panose="020B0502020202020204" pitchFamily="34" charset="0"/>
                  <a:sym typeface="Helvetica Light"/>
                </a:rPr>
                <a:t>Define Unfamiliar Words</a:t>
              </a:r>
              <a:endParaRPr lang="zh-CN" altLang="en-US" sz="2400" b="1" dirty="0">
                <a:solidFill>
                  <a:srgbClr val="FFFFFF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7607280" y="1161564"/>
            <a:ext cx="3906888" cy="4552744"/>
            <a:chOff x="12687671" y="910872"/>
            <a:chExt cx="3906888" cy="4552744"/>
          </a:xfrm>
        </p:grpSpPr>
        <p:grpSp>
          <p:nvGrpSpPr>
            <p:cNvPr id="27" name="组合 31"/>
            <p:cNvGrpSpPr/>
            <p:nvPr/>
          </p:nvGrpSpPr>
          <p:grpSpPr>
            <a:xfrm>
              <a:off x="12687671" y="910872"/>
              <a:ext cx="3906888" cy="4552744"/>
              <a:chOff x="4906808" y="1576389"/>
              <a:chExt cx="3501745" cy="4214105"/>
            </a:xfrm>
          </p:grpSpPr>
          <p:grpSp>
            <p:nvGrpSpPr>
              <p:cNvPr id="28" name="组合 32"/>
              <p:cNvGrpSpPr/>
              <p:nvPr/>
            </p:nvGrpSpPr>
            <p:grpSpPr>
              <a:xfrm>
                <a:off x="4906808" y="1576389"/>
                <a:ext cx="3501745" cy="4214105"/>
                <a:chOff x="8448456" y="1367380"/>
                <a:chExt cx="3501745" cy="4214105"/>
              </a:xfrm>
            </p:grpSpPr>
            <p:grpSp>
              <p:nvGrpSpPr>
                <p:cNvPr id="41" name="组合 36"/>
                <p:cNvGrpSpPr/>
                <p:nvPr/>
              </p:nvGrpSpPr>
              <p:grpSpPr>
                <a:xfrm>
                  <a:off x="8448456" y="1463562"/>
                  <a:ext cx="3501745" cy="4117923"/>
                  <a:chOff x="6988557" y="1465937"/>
                  <a:chExt cx="4322546" cy="5117980"/>
                </a:xfrm>
              </p:grpSpPr>
              <p:sp>
                <p:nvSpPr>
                  <p:cNvPr id="45" name="图文框 25"/>
                  <p:cNvSpPr/>
                  <p:nvPr/>
                </p:nvSpPr>
                <p:spPr>
                  <a:xfrm>
                    <a:off x="6988557" y="1465937"/>
                    <a:ext cx="4322546" cy="5117980"/>
                  </a:xfrm>
                  <a:custGeom>
                    <a:avLst/>
                    <a:gdLst>
                      <a:gd name="connsiteX0" fmla="*/ 0 w 4322546"/>
                      <a:gd name="connsiteY0" fmla="*/ 0 h 5117980"/>
                      <a:gd name="connsiteX1" fmla="*/ 4322546 w 4322546"/>
                      <a:gd name="connsiteY1" fmla="*/ 0 h 5117980"/>
                      <a:gd name="connsiteX2" fmla="*/ 4322546 w 4322546"/>
                      <a:gd name="connsiteY2" fmla="*/ 5117980 h 5117980"/>
                      <a:gd name="connsiteX3" fmla="*/ 0 w 4322546"/>
                      <a:gd name="connsiteY3" fmla="*/ 5117980 h 5117980"/>
                      <a:gd name="connsiteX4" fmla="*/ 0 w 4322546"/>
                      <a:gd name="connsiteY4" fmla="*/ 0 h 5117980"/>
                      <a:gd name="connsiteX5" fmla="*/ 540318 w 4322546"/>
                      <a:gd name="connsiteY5" fmla="*/ 540318 h 5117980"/>
                      <a:gd name="connsiteX6" fmla="*/ 540318 w 4322546"/>
                      <a:gd name="connsiteY6" fmla="*/ 4577662 h 5117980"/>
                      <a:gd name="connsiteX7" fmla="*/ 3782228 w 4322546"/>
                      <a:gd name="connsiteY7" fmla="*/ 4577662 h 5117980"/>
                      <a:gd name="connsiteX8" fmla="*/ 3782228 w 4322546"/>
                      <a:gd name="connsiteY8" fmla="*/ 540318 h 5117980"/>
                      <a:gd name="connsiteX9" fmla="*/ 540318 w 4322546"/>
                      <a:gd name="connsiteY9" fmla="*/ 540318 h 5117980"/>
                      <a:gd name="connsiteX0-1" fmla="*/ 0 w 4322546"/>
                      <a:gd name="connsiteY0-2" fmla="*/ 0 h 5117980"/>
                      <a:gd name="connsiteX1-3" fmla="*/ 4322546 w 4322546"/>
                      <a:gd name="connsiteY1-4" fmla="*/ 0 h 5117980"/>
                      <a:gd name="connsiteX2-5" fmla="*/ 4322546 w 4322546"/>
                      <a:gd name="connsiteY2-6" fmla="*/ 5117980 h 5117980"/>
                      <a:gd name="connsiteX3-7" fmla="*/ 0 w 4322546"/>
                      <a:gd name="connsiteY3-8" fmla="*/ 5117980 h 5117980"/>
                      <a:gd name="connsiteX4-9" fmla="*/ 0 w 4322546"/>
                      <a:gd name="connsiteY4-10" fmla="*/ 0 h 5117980"/>
                      <a:gd name="connsiteX5-11" fmla="*/ 540318 w 4322546"/>
                      <a:gd name="connsiteY5-12" fmla="*/ 540318 h 5117980"/>
                      <a:gd name="connsiteX6-13" fmla="*/ 540318 w 4322546"/>
                      <a:gd name="connsiteY6-14" fmla="*/ 4577662 h 5117980"/>
                      <a:gd name="connsiteX7-15" fmla="*/ 3782228 w 4322546"/>
                      <a:gd name="connsiteY7-16" fmla="*/ 4577662 h 5117980"/>
                      <a:gd name="connsiteX8-17" fmla="*/ 3765899 w 4322546"/>
                      <a:gd name="connsiteY8-18" fmla="*/ 540318 h 5117980"/>
                      <a:gd name="connsiteX9-19" fmla="*/ 540318 w 4322546"/>
                      <a:gd name="connsiteY9-20" fmla="*/ 540318 h 5117980"/>
                      <a:gd name="connsiteX0-21" fmla="*/ 0 w 4322546"/>
                      <a:gd name="connsiteY0-22" fmla="*/ 0 h 5117980"/>
                      <a:gd name="connsiteX1-23" fmla="*/ 4322546 w 4322546"/>
                      <a:gd name="connsiteY1-24" fmla="*/ 0 h 5117980"/>
                      <a:gd name="connsiteX2-25" fmla="*/ 4322546 w 4322546"/>
                      <a:gd name="connsiteY2-26" fmla="*/ 5117980 h 5117980"/>
                      <a:gd name="connsiteX3-27" fmla="*/ 0 w 4322546"/>
                      <a:gd name="connsiteY3-28" fmla="*/ 5117980 h 5117980"/>
                      <a:gd name="connsiteX4-29" fmla="*/ 0 w 4322546"/>
                      <a:gd name="connsiteY4-30" fmla="*/ 0 h 5117980"/>
                      <a:gd name="connsiteX5-31" fmla="*/ 540318 w 4322546"/>
                      <a:gd name="connsiteY5-32" fmla="*/ 540318 h 5117980"/>
                      <a:gd name="connsiteX6-33" fmla="*/ 540318 w 4322546"/>
                      <a:gd name="connsiteY6-34" fmla="*/ 4577662 h 5117980"/>
                      <a:gd name="connsiteX7-35" fmla="*/ 3782228 w 4322546"/>
                      <a:gd name="connsiteY7-36" fmla="*/ 4577662 h 5117980"/>
                      <a:gd name="connsiteX8-37" fmla="*/ 3765899 w 4322546"/>
                      <a:gd name="connsiteY8-38" fmla="*/ 540318 h 5117980"/>
                      <a:gd name="connsiteX9-39" fmla="*/ 540318 w 4322546"/>
                      <a:gd name="connsiteY9-40" fmla="*/ 540318 h 5117980"/>
                      <a:gd name="connsiteX0-41" fmla="*/ 0 w 4322546"/>
                      <a:gd name="connsiteY0-42" fmla="*/ 0 h 5117980"/>
                      <a:gd name="connsiteX1-43" fmla="*/ 4322546 w 4322546"/>
                      <a:gd name="connsiteY1-44" fmla="*/ 0 h 5117980"/>
                      <a:gd name="connsiteX2-45" fmla="*/ 4322546 w 4322546"/>
                      <a:gd name="connsiteY2-46" fmla="*/ 5117980 h 5117980"/>
                      <a:gd name="connsiteX3-47" fmla="*/ 0 w 4322546"/>
                      <a:gd name="connsiteY3-48" fmla="*/ 5117980 h 5117980"/>
                      <a:gd name="connsiteX4-49" fmla="*/ 0 w 4322546"/>
                      <a:gd name="connsiteY4-50" fmla="*/ 0 h 5117980"/>
                      <a:gd name="connsiteX5-51" fmla="*/ 523989 w 4322546"/>
                      <a:gd name="connsiteY5-52" fmla="*/ 556646 h 5117980"/>
                      <a:gd name="connsiteX6-53" fmla="*/ 540318 w 4322546"/>
                      <a:gd name="connsiteY6-54" fmla="*/ 4577662 h 5117980"/>
                      <a:gd name="connsiteX7-55" fmla="*/ 3782228 w 4322546"/>
                      <a:gd name="connsiteY7-56" fmla="*/ 4577662 h 5117980"/>
                      <a:gd name="connsiteX8-57" fmla="*/ 3765899 w 4322546"/>
                      <a:gd name="connsiteY8-58" fmla="*/ 540318 h 5117980"/>
                      <a:gd name="connsiteX9-59" fmla="*/ 523989 w 4322546"/>
                      <a:gd name="connsiteY9-60" fmla="*/ 556646 h 511798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</a:cxnLst>
                    <a:rect l="l" t="t" r="r" b="b"/>
                    <a:pathLst>
                      <a:path w="4322546" h="5117980">
                        <a:moveTo>
                          <a:pt x="0" y="0"/>
                        </a:moveTo>
                        <a:lnTo>
                          <a:pt x="4322546" y="0"/>
                        </a:lnTo>
                        <a:lnTo>
                          <a:pt x="4322546" y="5117980"/>
                        </a:lnTo>
                        <a:lnTo>
                          <a:pt x="0" y="5117980"/>
                        </a:lnTo>
                        <a:lnTo>
                          <a:pt x="0" y="0"/>
                        </a:lnTo>
                        <a:close/>
                        <a:moveTo>
                          <a:pt x="523989" y="556646"/>
                        </a:moveTo>
                        <a:lnTo>
                          <a:pt x="540318" y="4577662"/>
                        </a:lnTo>
                        <a:lnTo>
                          <a:pt x="3782228" y="4577662"/>
                        </a:lnTo>
                        <a:lnTo>
                          <a:pt x="3765899" y="540318"/>
                        </a:lnTo>
                        <a:lnTo>
                          <a:pt x="523989" y="556646"/>
                        </a:lnTo>
                        <a:close/>
                      </a:path>
                    </a:pathLst>
                  </a:custGeom>
                  <a:solidFill>
                    <a:srgbClr val="0C77C3"/>
                  </a:solidFill>
                  <a:ln w="57150" cap="flat">
                    <a:solidFill>
                      <a:srgbClr val="4671D5"/>
                    </a:solidFill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7240758" y="2020567"/>
                    <a:ext cx="3822762" cy="417088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>
                    <a:noFill/>
                    <a:miter lim="400000"/>
                  </a:ln>
                  <a:effectLst>
                    <a:outerShdw blurRad="38100" dist="25400" dir="5400000" rotWithShape="0">
                      <a:srgbClr val="000000">
                        <a:alpha val="50000"/>
                      </a:srgbClr>
                    </a:outerShdw>
                  </a:effectLst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endParaRPr lang="zh-CN" altLang="en-US" sz="240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2" name="组合 37"/>
                <p:cNvGrpSpPr/>
                <p:nvPr/>
              </p:nvGrpSpPr>
              <p:grpSpPr>
                <a:xfrm>
                  <a:off x="9039365" y="1367380"/>
                  <a:ext cx="2274785" cy="504469"/>
                  <a:chOff x="9519260" y="85625"/>
                  <a:chExt cx="2274785" cy="740629"/>
                </a:xfrm>
              </p:grpSpPr>
              <p:pic>
                <p:nvPicPr>
                  <p:cNvPr id="43" name="图片 42"/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9519260" y="85625"/>
                    <a:ext cx="2274785" cy="740629"/>
                  </a:xfrm>
                  <a:prstGeom prst="rect">
                    <a:avLst/>
                  </a:prstGeom>
                </p:spPr>
              </p:pic>
              <p:sp>
                <p:nvSpPr>
                  <p:cNvPr id="44" name="文本框 43"/>
                  <p:cNvSpPr txBox="1"/>
                  <p:nvPr/>
                </p:nvSpPr>
                <p:spPr>
                  <a:xfrm>
                    <a:off x="9624266" y="95903"/>
                    <a:ext cx="1948317" cy="6928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algn="ctr" defTabSz="584200" hangingPunct="0"/>
                    <a:r>
                      <a:rPr lang="en-US" altLang="zh-CN" sz="2400" b="1" dirty="0">
                        <a:solidFill>
                          <a:srgbClr val="1240AB"/>
                        </a:solidFill>
                        <a:latin typeface="Century Gothic" panose="020B0502020202020204" pitchFamily="34" charset="0"/>
                        <a:sym typeface="Helvetica Light"/>
                      </a:rPr>
                      <a:t>Vocabulary</a:t>
                    </a:r>
                    <a:endParaRPr lang="zh-CN" altLang="en-US" sz="2400" b="1" dirty="0">
                      <a:solidFill>
                        <a:srgbClr val="1240AB"/>
                      </a:solidFill>
                      <a:latin typeface="Century Gothic" panose="020B0502020202020204" pitchFamily="34" charset="0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29" name="流程图: 过程 34"/>
              <p:cNvSpPr/>
              <p:nvPr/>
            </p:nvSpPr>
            <p:spPr>
              <a:xfrm>
                <a:off x="5246254" y="4670388"/>
                <a:ext cx="2935533" cy="618404"/>
              </a:xfrm>
              <a:prstGeom prst="flowChartProcess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It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is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timetable for the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week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.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endParaRPr lang="zh-CN" altLang="en-US" sz="2400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218348" y="4001700"/>
                <a:ext cx="1020396" cy="605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week</a:t>
                </a:r>
                <a:endParaRPr lang="en-US" altLang="zh-CN" sz="28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3264359" y="1700068"/>
              <a:ext cx="2879228" cy="1831009"/>
            </a:xfrm>
            <a:prstGeom prst="roundRect">
              <a:avLst/>
            </a:prstGeom>
          </p:spPr>
        </p:pic>
      </p:grpSp>
      <p:grpSp>
        <p:nvGrpSpPr>
          <p:cNvPr id="47" name="组合 2"/>
          <p:cNvGrpSpPr/>
          <p:nvPr/>
        </p:nvGrpSpPr>
        <p:grpSpPr>
          <a:xfrm>
            <a:off x="325701" y="6176481"/>
            <a:ext cx="942691" cy="294424"/>
            <a:chOff x="11008048" y="6528234"/>
            <a:chExt cx="942691" cy="29442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01295" y="6528234"/>
              <a:ext cx="749444" cy="294424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11008048" y="6544641"/>
              <a:ext cx="790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latin typeface="Century Gothic" panose="020B0502020202020204" pitchFamily="34" charset="0"/>
                </a:rPr>
                <a:t>2:00</a:t>
              </a:r>
              <a:endParaRPr lang="zh-CN" alt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969565" y="-36193"/>
            <a:ext cx="7230119" cy="1770321"/>
            <a:chOff x="8567" y="-23"/>
            <a:chExt cx="8445" cy="2007"/>
          </a:xfrm>
        </p:grpSpPr>
        <p:sp>
          <p:nvSpPr>
            <p:cNvPr id="53" name="矩形 52"/>
            <p:cNvSpPr/>
            <p:nvPr/>
          </p:nvSpPr>
          <p:spPr>
            <a:xfrm>
              <a:off x="8567" y="-23"/>
              <a:ext cx="8445" cy="2007"/>
            </a:xfrm>
            <a:prstGeom prst="rect">
              <a:avLst/>
            </a:prstGeom>
            <a:solidFill>
              <a:srgbClr val="FFB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hangingPunct="0"/>
              <a:endParaRPr lang="zh-CN" altLang="en-US" sz="240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600" y="95"/>
              <a:ext cx="8268" cy="184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LO: Use context clues to understand unknown words; understand the meaning of the key </a:t>
              </a:r>
              <a:endParaRPr lang="en-US" altLang="zh-CN" sz="1100" b="1" kern="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10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  vocabulary 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word </a:t>
              </a:r>
              <a:r>
                <a:rPr lang="en-US" altLang="zh-CN" sz="1100" b="1" i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week</a:t>
              </a:r>
              <a:r>
                <a:rPr lang="en-US" altLang="zh-CN" sz="1100" b="1" kern="10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, and make sentences with it; understand the text; read the text fluently.</a:t>
              </a:r>
              <a:endParaRPr lang="zh-CN" altLang="zh-CN" sz="11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fontAlgn="base"/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1. Read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the text aloud to Ss.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2. Help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uncover the meaning of unknown words by observing the illustration.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3. Ask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to find the word </a:t>
              </a:r>
              <a:r>
                <a:rPr lang="en-US" altLang="zh-CN" sz="1100" b="1" i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week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in the text and the illustration;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word and make </a:t>
              </a:r>
              <a:endParaRPr lang="en-US" altLang="zh-CN" sz="11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</a:t>
              </a: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sentences 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with it.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4.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observe the illustration and talk about the comprehension questions.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pPr lvl="0" algn="just" fontAlgn="base">
                <a:spcAft>
                  <a:spcPts val="0"/>
                </a:spcAft>
                <a:tabLst>
                  <a:tab pos="4088765" algn="l"/>
                </a:tabLst>
              </a:pPr>
              <a:r>
                <a:rPr lang="en-US" altLang="zh-CN" sz="1100" b="1" kern="0" dirty="0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5. Have </a:t>
              </a:r>
              <a:r>
                <a:rPr lang="en-US" altLang="zh-CN" sz="1100" b="1" kern="0" dirty="0" err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Ss</a:t>
              </a:r>
              <a:r>
                <a:rPr lang="en-US" altLang="zh-CN" sz="1100" b="1" kern="0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read the text fluently; give feedback. </a:t>
              </a:r>
              <a:endParaRPr lang="zh-CN" altLang="zh-CN" sz="11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endParaRPr>
            </a:p>
            <a:p>
              <a:r>
                <a:rPr lang="en-US" altLang="zh-CN" sz="1100" b="1" kern="1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    Note</a:t>
              </a:r>
              <a:r>
                <a:rPr lang="en-US" altLang="zh-CN" sz="1100" b="1" kern="100" dirty="0">
                  <a:solidFill>
                    <a:srgbClr val="000000"/>
                  </a:solidFill>
                  <a:latin typeface="Century Gothic" panose="020B050202020202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: Click the penguin button to show the vocabulary card.</a:t>
              </a:r>
              <a:endParaRPr kumimoji="0" lang="en-US" altLang="zh-CN" sz="1100" b="1" i="0" u="none" strike="noStrike" cap="none" spc="0" normalizeH="0" baseline="0" dirty="0">
                <a:solidFill>
                  <a:srgbClr val="000000"/>
                </a:solidFill>
                <a:latin typeface="Century Gothic" panose="020B0502020202020204" pitchFamily="34" charset="0"/>
                <a:sym typeface="Helvetica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354435" y="-58065"/>
            <a:ext cx="1116983" cy="845465"/>
            <a:chOff x="18031" y="-28"/>
            <a:chExt cx="1710" cy="1195"/>
          </a:xfrm>
        </p:grpSpPr>
        <p:sp>
          <p:nvSpPr>
            <p:cNvPr id="63" name="直角三角形 62"/>
            <p:cNvSpPr/>
            <p:nvPr/>
          </p:nvSpPr>
          <p:spPr>
            <a:xfrm rot="10800000">
              <a:off x="18031" y="3"/>
              <a:ext cx="1294" cy="1164"/>
            </a:xfrm>
            <a:prstGeom prst="rtTriangle">
              <a:avLst/>
            </a:prstGeom>
            <a:solidFill>
              <a:srgbClr val="0C77C3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8038" y="-28"/>
              <a:ext cx="1703" cy="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entury Gothic" panose="020B0502020202020204" pitchFamily="34" charset="0"/>
                  <a:sym typeface="Helvetica Light"/>
                </a:rPr>
                <a:t>TG</a:t>
              </a:r>
              <a:endPara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k">
      <a:majorFont>
        <a:latin typeface="Century Gothic"/>
        <a:ea typeface="Alegreya Sans Black"/>
        <a:cs typeface=""/>
      </a:majorFont>
      <a:minorFont>
        <a:latin typeface="Century Gothic"/>
        <a:ea typeface="Alegreya Sans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14827</Words>
  <Application>WPS Presentation</Application>
  <PresentationFormat>宽屏</PresentationFormat>
  <Paragraphs>805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SimSun</vt:lpstr>
      <vt:lpstr>Wingdings</vt:lpstr>
      <vt:lpstr>Arial</vt:lpstr>
      <vt:lpstr>Century Gothic</vt:lpstr>
      <vt:lpstr>Helvetica Light</vt:lpstr>
      <vt:lpstr>等线</vt:lpstr>
      <vt:lpstr>Arial Unicode MS</vt:lpstr>
      <vt:lpstr>Microsoft YaHei</vt:lpstr>
      <vt:lpstr>Alegreya Sans Black</vt:lpstr>
      <vt:lpstr>Segoe Print</vt:lpstr>
      <vt:lpstr>DengXian</vt:lpstr>
      <vt:lpstr>Arial Rounded MT Bold</vt:lpstr>
      <vt:lpstr>Futura Medium</vt:lpstr>
      <vt:lpstr>Calibri</vt:lpstr>
      <vt:lpstr>Futura Std Book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predict!</vt:lpstr>
      <vt:lpstr>Book Week</vt:lpstr>
      <vt:lpstr>Book Week</vt:lpstr>
      <vt:lpstr>Book Week</vt:lpstr>
      <vt:lpstr>Book Week</vt:lpstr>
      <vt:lpstr>Book Week</vt:lpstr>
      <vt:lpstr>Book Week</vt:lpstr>
      <vt:lpstr>Book Week</vt:lpstr>
      <vt:lpstr>Book Week</vt:lpstr>
      <vt:lpstr>Book Week</vt:lpstr>
      <vt:lpstr>PowerPoint 演示文稿</vt:lpstr>
      <vt:lpstr>Let’s review the words! </vt:lpstr>
      <vt:lpstr>Let’s talk!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Shaw Leona</dc:creator>
  <cp:lastModifiedBy>Rossana Ruggiero</cp:lastModifiedBy>
  <cp:revision>803</cp:revision>
  <cp:lastPrinted>2019-11-16T12:46:00Z</cp:lastPrinted>
  <dcterms:created xsi:type="dcterms:W3CDTF">2019-10-08T07:43:00Z</dcterms:created>
  <dcterms:modified xsi:type="dcterms:W3CDTF">2022-04-19T14:14:42Z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C645501F4F4747B6B44BD514B0B0154E</vt:lpwstr>
  </property>
  <property fmtid="{D5CDD505-2E9C-101B-9397-08002B2CF9AE}" pid="3" name="KSOProductBuildVer">
    <vt:lpwstr>1033-11.2.0.11074</vt:lpwstr>
  </property>
</Properties>
</file>