
<file path=[Content_Types].xml><?xml version="1.0" encoding="utf-8"?>
<Types xmlns="http://schemas.openxmlformats.org/package/2006/content-types">
  <Default Extension="wav" ContentType="audio/x-wav"/>
  <Default Extension="png" ContentType="image/png"/>
  <Default Extension="tiff" ContentType="image/tif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2" r:id="rId3"/>
    <p:sldMasterId id="2147483658" r:id="rId4"/>
    <p:sldMasterId id="2147483664" r:id="rId5"/>
    <p:sldMasterId id="2147483670" r:id="rId6"/>
    <p:sldMasterId id="2147483676" r:id="rId7"/>
    <p:sldMasterId id="2147483682" r:id="rId8"/>
    <p:sldMasterId id="2147483688" r:id="rId9"/>
  </p:sldMasterIdLst>
  <p:notesMasterIdLst>
    <p:notesMasterId r:id="rId12"/>
  </p:notesMasterIdLst>
  <p:sldIdLst>
    <p:sldId id="496" r:id="rId10"/>
    <p:sldId id="514" r:id="rId11"/>
    <p:sldId id="443" r:id="rId13"/>
    <p:sldId id="532" r:id="rId14"/>
    <p:sldId id="531" r:id="rId15"/>
    <p:sldId id="533" r:id="rId16"/>
    <p:sldId id="446" r:id="rId17"/>
    <p:sldId id="515" r:id="rId18"/>
    <p:sldId id="524" r:id="rId19"/>
    <p:sldId id="525" r:id="rId20"/>
    <p:sldId id="526" r:id="rId21"/>
    <p:sldId id="527" r:id="rId22"/>
    <p:sldId id="528" r:id="rId23"/>
    <p:sldId id="516" r:id="rId24"/>
    <p:sldId id="529" r:id="rId25"/>
    <p:sldId id="530" r:id="rId26"/>
    <p:sldId id="503" r:id="rId27"/>
    <p:sldId id="534" r:id="rId28"/>
    <p:sldId id="518" r:id="rId29"/>
    <p:sldId id="508" r:id="rId30"/>
    <p:sldId id="517" r:id="rId31"/>
    <p:sldId id="395" r:id="rId32"/>
  </p:sldIdLst>
  <p:sldSz cx="13548995" cy="7621270"/>
  <p:notesSz cx="6858000" cy="9144000"/>
  <p:defaultTextStyle>
    <a:defPPr marL="0" marR="0" indent="0" algn="l" defTabSz="71437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40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7843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35687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53594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71437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89281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07124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25031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42875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9FF"/>
    <a:srgbClr val="50BDFF"/>
    <a:srgbClr val="3E4247"/>
    <a:srgbClr val="2574B7"/>
    <a:srgbClr val="007DE4"/>
    <a:srgbClr val="F9E401"/>
    <a:srgbClr val="FBDB0D"/>
    <a:srgbClr val="6FCF09"/>
    <a:srgbClr val="F9CC4D"/>
    <a:srgbClr val="3CB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87045" autoAdjust="0"/>
  </p:normalViewPr>
  <p:slideViewPr>
    <p:cSldViewPr snapToGrid="0" snapToObjects="1" showGuides="1">
      <p:cViewPr varScale="1">
        <p:scale>
          <a:sx n="64" d="100"/>
          <a:sy n="64" d="100"/>
        </p:scale>
        <p:origin x="636" y="66"/>
      </p:cViewPr>
      <p:guideLst>
        <p:guide orient="horz" pos="541"/>
        <p:guide pos="8463"/>
        <p:guide orient="horz" pos="4737"/>
        <p:guide pos="412"/>
        <p:guide pos="94"/>
        <p:guide pos="249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1pPr>
    <a:lvl2pPr indent="17843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2pPr>
    <a:lvl3pPr indent="35687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3pPr>
    <a:lvl4pPr indent="53594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4pPr>
    <a:lvl5pPr indent="71437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5pPr>
    <a:lvl6pPr indent="89281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6pPr>
    <a:lvl7pPr indent="107124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7pPr>
    <a:lvl8pPr indent="125031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8pPr>
    <a:lvl9pPr indent="142875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ea typeface="Helvetica Neue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F0C6BAF-C1CD-4D45-83D7-A1D43E3A4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F0C6BAF-C1CD-4D45-83D7-A1D43E3A4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8F0C6BAF-C1CD-4D45-83D7-A1D43E3A4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3549313" cy="76215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574"/>
            <a:ext cx="13549313" cy="75784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7" y="-104"/>
            <a:ext cx="13539898" cy="76217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87" y="19080"/>
            <a:ext cx="13471739" cy="7583429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3" y="0"/>
            <a:ext cx="13539526" cy="762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" y="-5508"/>
            <a:ext cx="13549313" cy="762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90" y="543908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574"/>
            <a:ext cx="13549313" cy="75784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7" y="-104"/>
            <a:ext cx="13539898" cy="76217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87" y="19080"/>
            <a:ext cx="13471739" cy="7583429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3" y="0"/>
            <a:ext cx="13539526" cy="762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" y="-5508"/>
            <a:ext cx="13549313" cy="762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90" y="543908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574"/>
            <a:ext cx="13549313" cy="75784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7" y="-104"/>
            <a:ext cx="13539898" cy="76217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87" y="19080"/>
            <a:ext cx="13471739" cy="7583429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3" y="0"/>
            <a:ext cx="13539526" cy="762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" y="-5508"/>
            <a:ext cx="13549313" cy="762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90" y="543908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574"/>
            <a:ext cx="13549313" cy="75784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7" y="-104"/>
            <a:ext cx="13539898" cy="76217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87" y="19080"/>
            <a:ext cx="13471739" cy="7583429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3" y="0"/>
            <a:ext cx="13539526" cy="762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" y="-5508"/>
            <a:ext cx="13549313" cy="762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90" y="543908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574"/>
            <a:ext cx="13549313" cy="75784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574"/>
            <a:ext cx="13549313" cy="75784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7" y="-104"/>
            <a:ext cx="13539898" cy="76217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87" y="19080"/>
            <a:ext cx="13471739" cy="7583429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3" y="0"/>
            <a:ext cx="13539526" cy="762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" y="-5508"/>
            <a:ext cx="13549313" cy="762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90" y="543908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574"/>
            <a:ext cx="13549313" cy="75784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7" y="-104"/>
            <a:ext cx="13539898" cy="76217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87" y="19080"/>
            <a:ext cx="13471739" cy="7583429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3" y="0"/>
            <a:ext cx="13539526" cy="762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" y="-5508"/>
            <a:ext cx="13549313" cy="762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90" y="543908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574"/>
            <a:ext cx="13549313" cy="75784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7" y="-104"/>
            <a:ext cx="13539898" cy="76217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87" y="19080"/>
            <a:ext cx="13471739" cy="7583429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3" y="0"/>
            <a:ext cx="13539526" cy="762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" y="-5508"/>
            <a:ext cx="13549313" cy="762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90" y="543908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单击此处编辑标题样式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92382" y="347338"/>
            <a:ext cx="11564550" cy="16870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92382" y="2034408"/>
            <a:ext cx="11564550" cy="491235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36408" y="7229594"/>
            <a:ext cx="463268" cy="391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75"/>
            </a:lvl1pPr>
          </a:lstStyle>
          <a:p>
            <a:pPr defTabSz="608330"/>
            <a:fld id="{86CB4B4D-7CA3-9044-876B-883B54F8677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1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25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37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50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6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11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24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36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6291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2583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8874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85166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1457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77749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4040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0332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6623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1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25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37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50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6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11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24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36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863" y="406400"/>
            <a:ext cx="11685587" cy="147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863" y="2028825"/>
            <a:ext cx="11685587" cy="4835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863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E1AD-9F8D-45D8-BCC9-5E37305DAA0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7863" y="7064375"/>
            <a:ext cx="457358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450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7740-9E24-45D9-AE22-4F1123C26CA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863" y="406400"/>
            <a:ext cx="11685587" cy="147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863" y="2028825"/>
            <a:ext cx="11685587" cy="4835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863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E1AD-9F8D-45D8-BCC9-5E37305DAA0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7863" y="7064375"/>
            <a:ext cx="457358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450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7740-9E24-45D9-AE22-4F1123C26CA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863" y="406400"/>
            <a:ext cx="11685587" cy="147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863" y="2028825"/>
            <a:ext cx="11685587" cy="4835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863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E1AD-9F8D-45D8-BCC9-5E37305DAA0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7863" y="7064375"/>
            <a:ext cx="457358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450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7740-9E24-45D9-AE22-4F1123C26CA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863" y="406400"/>
            <a:ext cx="11685587" cy="147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863" y="2028825"/>
            <a:ext cx="11685587" cy="4835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863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E1AD-9F8D-45D8-BCC9-5E37305DAA0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7863" y="7064375"/>
            <a:ext cx="457358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450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7740-9E24-45D9-AE22-4F1123C26CA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863" y="406400"/>
            <a:ext cx="11685587" cy="147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863" y="2028825"/>
            <a:ext cx="11685587" cy="4835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863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E1AD-9F8D-45D8-BCC9-5E37305DAA0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7863" y="7064375"/>
            <a:ext cx="457358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450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7740-9E24-45D9-AE22-4F1123C26CA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863" y="406400"/>
            <a:ext cx="11685587" cy="147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863" y="2028825"/>
            <a:ext cx="11685587" cy="4835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863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E1AD-9F8D-45D8-BCC9-5E37305DAA0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7863" y="7064375"/>
            <a:ext cx="457358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450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7740-9E24-45D9-AE22-4F1123C26CA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863" y="406400"/>
            <a:ext cx="11685587" cy="147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863" y="2028825"/>
            <a:ext cx="11685587" cy="4835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863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E1AD-9F8D-45D8-BCC9-5E37305DAA0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7863" y="7064375"/>
            <a:ext cx="4573587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450" y="7064375"/>
            <a:ext cx="3048000" cy="404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7740-9E24-45D9-AE22-4F1123C26CA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3" Type="http://schemas.openxmlformats.org/officeDocument/2006/relationships/image" Target="../media/image1.tiff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7.jpeg"/><Relationship Id="rId6" Type="http://schemas.openxmlformats.org/officeDocument/2006/relationships/image" Target="../media/image4.tiff"/><Relationship Id="rId5" Type="http://schemas.openxmlformats.org/officeDocument/2006/relationships/image" Target="../media/image48.png"/><Relationship Id="rId4" Type="http://schemas.openxmlformats.org/officeDocument/2006/relationships/image" Target="../media/image11.png"/><Relationship Id="rId3" Type="http://schemas.openxmlformats.org/officeDocument/2006/relationships/image" Target="../media/image3.tiff"/><Relationship Id="rId2" Type="http://schemas.openxmlformats.org/officeDocument/2006/relationships/image" Target="../media/image56.jpeg"/><Relationship Id="rId1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9.jpeg"/><Relationship Id="rId6" Type="http://schemas.openxmlformats.org/officeDocument/2006/relationships/image" Target="../media/image4.tiff"/><Relationship Id="rId5" Type="http://schemas.openxmlformats.org/officeDocument/2006/relationships/image" Target="../media/image11.png"/><Relationship Id="rId4" Type="http://schemas.openxmlformats.org/officeDocument/2006/relationships/image" Target="../media/image48.png"/><Relationship Id="rId3" Type="http://schemas.openxmlformats.org/officeDocument/2006/relationships/image" Target="../media/image58.jpeg"/><Relationship Id="rId2" Type="http://schemas.openxmlformats.org/officeDocument/2006/relationships/image" Target="../media/image3.tiff"/><Relationship Id="rId1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61.jpeg"/><Relationship Id="rId6" Type="http://schemas.openxmlformats.org/officeDocument/2006/relationships/image" Target="../media/image4.tiff"/><Relationship Id="rId5" Type="http://schemas.openxmlformats.org/officeDocument/2006/relationships/image" Target="../media/image11.png"/><Relationship Id="rId4" Type="http://schemas.openxmlformats.org/officeDocument/2006/relationships/image" Target="../media/image48.png"/><Relationship Id="rId3" Type="http://schemas.openxmlformats.org/officeDocument/2006/relationships/image" Target="../media/image3.tiff"/><Relationship Id="rId2" Type="http://schemas.openxmlformats.org/officeDocument/2006/relationships/image" Target="../media/image60.jpeg"/><Relationship Id="rId1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3" Type="http://schemas.openxmlformats.org/officeDocument/2006/relationships/image" Target="../media/image11.png"/><Relationship Id="rId2" Type="http://schemas.openxmlformats.org/officeDocument/2006/relationships/image" Target="../media/image3.tiff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image" Target="../media/image70.jpeg"/><Relationship Id="rId7" Type="http://schemas.openxmlformats.org/officeDocument/2006/relationships/image" Target="../media/image69.png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jpeg"/><Relationship Id="rId8" Type="http://schemas.openxmlformats.org/officeDocument/2006/relationships/image" Target="../media/image76.jpeg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11.png"/><Relationship Id="rId2" Type="http://schemas.openxmlformats.org/officeDocument/2006/relationships/image" Target="../media/image3.tiff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31.xml"/><Relationship Id="rId11" Type="http://schemas.openxmlformats.org/officeDocument/2006/relationships/image" Target="../media/image79.jpeg"/><Relationship Id="rId10" Type="http://schemas.openxmlformats.org/officeDocument/2006/relationships/image" Target="../media/image78.jpeg"/><Relationship Id="rId1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image" Target="../media/image83.jpeg"/><Relationship Id="rId7" Type="http://schemas.openxmlformats.org/officeDocument/2006/relationships/image" Target="../media/image11.png"/><Relationship Id="rId6" Type="http://schemas.openxmlformats.org/officeDocument/2006/relationships/image" Target="../media/image3.tiff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80.png"/><Relationship Id="rId5" Type="http://schemas.openxmlformats.org/officeDocument/2006/relationships/image" Target="../media/image11.png"/><Relationship Id="rId4" Type="http://schemas.openxmlformats.org/officeDocument/2006/relationships/image" Target="../media/image3.tiff"/><Relationship Id="rId3" Type="http://schemas.openxmlformats.org/officeDocument/2006/relationships/image" Target="../media/image5.tiff"/><Relationship Id="rId2" Type="http://schemas.openxmlformats.org/officeDocument/2006/relationships/image" Target="../media/image18.png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1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5.tiff"/><Relationship Id="rId4" Type="http://schemas.openxmlformats.org/officeDocument/2006/relationships/image" Target="../media/image11.png"/><Relationship Id="rId3" Type="http://schemas.openxmlformats.org/officeDocument/2006/relationships/image" Target="../media/image3.tiff"/><Relationship Id="rId2" Type="http://schemas.openxmlformats.org/officeDocument/2006/relationships/image" Target="../media/image87.png"/><Relationship Id="rId16" Type="http://schemas.openxmlformats.org/officeDocument/2006/relationships/notesSlide" Target="../notesSlides/notesSlide16.xml"/><Relationship Id="rId15" Type="http://schemas.openxmlformats.org/officeDocument/2006/relationships/slideLayout" Target="../slideLayouts/slideLayout2.xml"/><Relationship Id="rId14" Type="http://schemas.openxmlformats.org/officeDocument/2006/relationships/audio" Target="../media/audio8.wav"/><Relationship Id="rId13" Type="http://schemas.openxmlformats.org/officeDocument/2006/relationships/image" Target="../media/image95.png"/><Relationship Id="rId12" Type="http://schemas.openxmlformats.org/officeDocument/2006/relationships/image" Target="../media/image94.png"/><Relationship Id="rId11" Type="http://schemas.openxmlformats.org/officeDocument/2006/relationships/image" Target="../media/image93.png"/><Relationship Id="rId10" Type="http://schemas.openxmlformats.org/officeDocument/2006/relationships/image" Target="../media/image92.pn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3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00.png"/><Relationship Id="rId2" Type="http://schemas.openxmlformats.org/officeDocument/2006/relationships/image" Target="../media/image11.png"/><Relationship Id="rId1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8.png"/><Relationship Id="rId3" Type="http://schemas.openxmlformats.org/officeDocument/2006/relationships/image" Target="../media/image11.png"/><Relationship Id="rId2" Type="http://schemas.openxmlformats.org/officeDocument/2006/relationships/image" Target="../media/image3.tiff"/><Relationship Id="rId1" Type="http://schemas.openxmlformats.org/officeDocument/2006/relationships/image" Target="../media/image9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1.png"/><Relationship Id="rId3" Type="http://schemas.openxmlformats.org/officeDocument/2006/relationships/image" Target="../media/image3.tiff"/><Relationship Id="rId2" Type="http://schemas.openxmlformats.org/officeDocument/2006/relationships/image" Target="../media/image11.tiff"/><Relationship Id="rId1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3.tiff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Relationship Id="rId3" Type="http://schemas.openxmlformats.org/officeDocument/2006/relationships/image" Target="../media/image3.tiff"/><Relationship Id="rId2" Type="http://schemas.openxmlformats.org/officeDocument/2006/relationships/image" Target="../media/image22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Relationship Id="rId3" Type="http://schemas.openxmlformats.org/officeDocument/2006/relationships/image" Target="../media/image3.tiff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11.png"/><Relationship Id="rId5" Type="http://schemas.openxmlformats.org/officeDocument/2006/relationships/image" Target="../media/image3.tiff"/><Relationship Id="rId4" Type="http://schemas.openxmlformats.org/officeDocument/2006/relationships/image" Target="../media/image1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33.png"/><Relationship Id="rId14" Type="http://schemas.openxmlformats.org/officeDocument/2006/relationships/image" Target="../media/image34.png"/><Relationship Id="rId13" Type="http://schemas.openxmlformats.org/officeDocument/2006/relationships/image" Target="../media/image36.png"/><Relationship Id="rId12" Type="http://schemas.openxmlformats.org/officeDocument/2006/relationships/image" Target="../media/image32.png"/><Relationship Id="rId11" Type="http://schemas.openxmlformats.org/officeDocument/2006/relationships/image" Target="../media/image35.png"/><Relationship Id="rId10" Type="http://schemas.openxmlformats.org/officeDocument/2006/relationships/image" Target="../media/image37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11.png"/><Relationship Id="rId7" Type="http://schemas.openxmlformats.org/officeDocument/2006/relationships/image" Target="../media/image3.tiff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49.jpeg"/><Relationship Id="rId11" Type="http://schemas.openxmlformats.org/officeDocument/2006/relationships/image" Target="../media/image4.tiff"/><Relationship Id="rId10" Type="http://schemas.openxmlformats.org/officeDocument/2006/relationships/image" Target="../media/image48.png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3" Type="http://schemas.openxmlformats.org/officeDocument/2006/relationships/image" Target="../media/image5.tiff"/><Relationship Id="rId2" Type="http://schemas.openxmlformats.org/officeDocument/2006/relationships/image" Target="../media/image11.png"/><Relationship Id="rId1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5.png"/><Relationship Id="rId6" Type="http://schemas.openxmlformats.org/officeDocument/2006/relationships/image" Target="../media/image4.tiff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3" Type="http://schemas.openxmlformats.org/officeDocument/2006/relationships/image" Target="../media/image11.png"/><Relationship Id="rId2" Type="http://schemas.openxmlformats.org/officeDocument/2006/relationships/image" Target="../media/image3.tiff"/><Relationship Id="rId1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组266"/>
          <p:cNvPicPr>
            <a:picLocks noChangeAspect="1"/>
          </p:cNvPicPr>
          <p:nvPr/>
        </p:nvPicPr>
        <p:blipFill rotWithShape="1">
          <a:blip r:embed="rId1" cstate="screen"/>
          <a:srcRect l="10386" r="25142"/>
          <a:stretch>
            <a:fillRect/>
          </a:stretch>
        </p:blipFill>
        <p:spPr>
          <a:xfrm flipH="1">
            <a:off x="-16330" y="0"/>
            <a:ext cx="8196944" cy="7137107"/>
          </a:xfrm>
          <a:prstGeom prst="rect">
            <a:avLst/>
          </a:prstGeom>
        </p:spPr>
      </p:pic>
      <p:pic>
        <p:nvPicPr>
          <p:cNvPr id="24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95" y="3190"/>
            <a:ext cx="13570608" cy="762763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2" name="图片 2" descr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" y="-4499"/>
            <a:ext cx="2769177" cy="153508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8" name="图片 3" descr="图片 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-21295" y="7127871"/>
            <a:ext cx="13570608" cy="5264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52" name="组合 4"/>
          <p:cNvGrpSpPr/>
          <p:nvPr/>
        </p:nvGrpSpPr>
        <p:grpSpPr>
          <a:xfrm>
            <a:off x="-159327" y="7256441"/>
            <a:ext cx="1043295" cy="304638"/>
            <a:chOff x="10953" y="37314"/>
            <a:chExt cx="1043077" cy="304573"/>
          </a:xfrm>
        </p:grpSpPr>
        <p:pic>
          <p:nvPicPr>
            <p:cNvPr id="250" name="图片 17" descr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001" y="37314"/>
              <a:ext cx="886029" cy="304573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51" name="文本框 18"/>
            <p:cNvSpPr txBox="1"/>
            <p:nvPr/>
          </p:nvSpPr>
          <p:spPr>
            <a:xfrm rot="21222612">
              <a:off x="10953" y="53105"/>
              <a:ext cx="1029791" cy="261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29" tIns="45729" rIns="45729" bIns="45729" numCol="1" anchor="t">
              <a:spAutoFit/>
            </a:bodyPr>
            <a:lstStyle>
              <a:lvl1pPr>
                <a:defRPr sz="1100" b="1"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defRPr>
              </a:lvl1pPr>
            </a:lstStyle>
            <a:p>
              <a:r>
                <a:rPr dirty="0" smtClean="0"/>
                <a:t>0</a:t>
              </a:r>
              <a:r>
                <a:rPr lang="en-US" dirty="0"/>
                <a:t>0</a:t>
              </a:r>
              <a:r>
                <a:rPr dirty="0" smtClean="0"/>
                <a:t>:</a:t>
              </a:r>
              <a:r>
                <a:rPr lang="en-US" dirty="0" smtClean="0"/>
                <a:t>3</a:t>
              </a:r>
              <a:r>
                <a:rPr dirty="0" smtClean="0"/>
                <a:t>0</a:t>
              </a:r>
              <a:endParaRPr dirty="0"/>
            </a:p>
          </p:txBody>
        </p:sp>
      </p:grpSp>
      <p:grpSp>
        <p:nvGrpSpPr>
          <p:cNvPr id="255" name="组合 19"/>
          <p:cNvGrpSpPr/>
          <p:nvPr/>
        </p:nvGrpSpPr>
        <p:grpSpPr>
          <a:xfrm>
            <a:off x="12563262" y="7260365"/>
            <a:ext cx="1178119" cy="351873"/>
            <a:chOff x="0" y="-2583"/>
            <a:chExt cx="1177872" cy="351798"/>
          </a:xfrm>
        </p:grpSpPr>
        <p:pic>
          <p:nvPicPr>
            <p:cNvPr id="253" name="图片 20" descr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505" y="1712"/>
              <a:ext cx="835226" cy="347503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54" name="文本框 21"/>
            <p:cNvSpPr txBox="1"/>
            <p:nvPr/>
          </p:nvSpPr>
          <p:spPr>
            <a:xfrm>
              <a:off x="0" y="-2583"/>
              <a:ext cx="1177872" cy="271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11" tIns="50811" rIns="50811" bIns="50811" numCol="1" anchor="ctr">
              <a:spAutoFit/>
            </a:bodyPr>
            <a:lstStyle>
              <a:lvl1pPr defTabSz="584200">
                <a:defRPr sz="1100" b="1">
                  <a:latin typeface="Century Gothic" panose="020B0502020202020204"/>
                  <a:ea typeface="Century Gothic" panose="020B0502020202020204"/>
                  <a:cs typeface="Century Gothic" panose="020B0502020202020204"/>
                  <a:sym typeface="Century Gothic" panose="020B0502020202020204"/>
                </a:defRPr>
              </a:lvl1pPr>
            </a:lstStyle>
            <a:p>
              <a:r>
                <a:rPr dirty="0"/>
                <a:t>1/2</a:t>
              </a:r>
              <a:r>
                <a:rPr lang="en-US" dirty="0"/>
                <a:t>2</a:t>
              </a:r>
              <a:endParaRPr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4282" y="1878679"/>
            <a:ext cx="3962743" cy="1182727"/>
          </a:xfrm>
          <a:prstGeom prst="rect">
            <a:avLst/>
          </a:prstGeom>
        </p:spPr>
      </p:pic>
      <p:pic>
        <p:nvPicPr>
          <p:cNvPr id="21" name="图片 20" descr="胖男孩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0136506" y="3543300"/>
            <a:ext cx="1824640" cy="38570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/>
          <a:srcRect l="13284" t="23601" r="7806" b="25375"/>
          <a:stretch>
            <a:fillRect/>
          </a:stretch>
        </p:blipFill>
        <p:spPr>
          <a:xfrm>
            <a:off x="7326044" y="1869849"/>
            <a:ext cx="4036291" cy="120072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265140" y="-5029"/>
            <a:ext cx="5284174" cy="1402387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265139" y="8203"/>
            <a:ext cx="4982018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Greet T and their partner; get a basic idea about the topic of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lesson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Greet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greet T and their partner.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Introduce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topic to 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pictures on the slide.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7" name="直角三角形 16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9396342" y="357457"/>
            <a:ext cx="3876637" cy="6968836"/>
            <a:chOff x="9357690" y="408710"/>
            <a:chExt cx="3876637" cy="6968836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5400000">
              <a:off x="7811591" y="1954809"/>
              <a:ext cx="6968836" cy="3876637"/>
            </a:xfrm>
            <a:prstGeom prst="rect">
              <a:avLst/>
            </a:prstGeom>
          </p:spPr>
        </p:pic>
        <p:cxnSp>
          <p:nvCxnSpPr>
            <p:cNvPr id="47" name="直接连接符 46"/>
            <p:cNvCxnSpPr/>
            <p:nvPr/>
          </p:nvCxnSpPr>
          <p:spPr>
            <a:xfrm>
              <a:off x="9357690" y="464127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" name="Shape 1161"/>
          <p:cNvSpPr/>
          <p:nvPr/>
        </p:nvSpPr>
        <p:spPr>
          <a:xfrm>
            <a:off x="10253925" y="26359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4263" y="1441692"/>
            <a:ext cx="8827102" cy="41108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26215" y="5718161"/>
            <a:ext cx="4121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Come and look at this.</a:t>
            </a:r>
            <a:endParaRPr lang="zh-CN" altLang="en-US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6048" y="7221410"/>
            <a:ext cx="1042798" cy="304572"/>
            <a:chOff x="568588" y="6862922"/>
            <a:chExt cx="1042798" cy="30457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1222613">
              <a:off x="568588" y="6881231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510020" y="7222749"/>
            <a:ext cx="1177872" cy="351799"/>
            <a:chOff x="12533126" y="7275306"/>
            <a:chExt cx="1177872" cy="35179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>
                  <a:latin typeface="Century Gothic" panose="020B0502020202020204" pitchFamily="34" charset="0"/>
                </a:rPr>
                <a:t>10/22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763362" y="6449365"/>
            <a:ext cx="2530565" cy="853690"/>
            <a:chOff x="10043678" y="6441494"/>
            <a:chExt cx="2530565" cy="853690"/>
          </a:xfrm>
        </p:grpSpPr>
        <p:sp>
          <p:nvSpPr>
            <p:cNvPr id="16" name="圆角矩形 15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rot="21322876">
              <a:off x="11905719" y="6650536"/>
              <a:ext cx="668524" cy="644648"/>
            </a:xfrm>
            <a:prstGeom prst="rect">
              <a:avLst/>
            </a:prstGeom>
          </p:spPr>
        </p:pic>
      </p:grpSp>
      <p:sp>
        <p:nvSpPr>
          <p:cNvPr id="44" name="矩形 43"/>
          <p:cNvSpPr/>
          <p:nvPr/>
        </p:nvSpPr>
        <p:spPr>
          <a:xfrm>
            <a:off x="5642225" y="5718161"/>
            <a:ext cx="3534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Is it a big monster?</a:t>
            </a:r>
            <a:endParaRPr lang="zh-CN" altLang="en-US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9601172" y="1134569"/>
            <a:ext cx="3449829" cy="3855156"/>
            <a:chOff x="10273977" y="3459863"/>
            <a:chExt cx="3236915" cy="3855156"/>
          </a:xfrm>
        </p:grpSpPr>
        <p:sp>
          <p:nvSpPr>
            <p:cNvPr id="49" name="圆角矩形 48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273977" y="3972566"/>
              <a:ext cx="3236915" cy="33424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360045" algn="l">
                <a:lnSpc>
                  <a:spcPct val="110000"/>
                </a:lnSpc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What did Biff ask everyone to do?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10000"/>
                </a:lnSpc>
                <a:buFontTx/>
                <a:buAutoNum type="arabicPeriod" startAt="2"/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How did Biff feel?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10000"/>
                </a:lnSpc>
                <a:buFontTx/>
                <a:buAutoNum type="arabicPeriod" startAt="2"/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What did Biff think might </a:t>
              </a:r>
              <a:r>
                <a:rPr lang="en-US" altLang="zh-CN" sz="24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have made </a:t>
              </a: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the footprints?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10000"/>
                </a:lnSpc>
                <a:buFontTx/>
                <a:buAutoNum type="arabicPeriod" startAt="2"/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Did Dad come outside the house?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609747" y="5561950"/>
            <a:ext cx="3449829" cy="1087604"/>
            <a:chOff x="10273978" y="3459863"/>
            <a:chExt cx="3239976" cy="1087604"/>
          </a:xfrm>
        </p:grpSpPr>
        <p:sp>
          <p:nvSpPr>
            <p:cNvPr id="52" name="圆角矩形 51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0273978" y="3972566"/>
              <a:ext cx="3239976" cy="5749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Read accurately.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3" name="TextBox 16"/>
          <p:cNvSpPr txBox="1"/>
          <p:nvPr/>
        </p:nvSpPr>
        <p:spPr>
          <a:xfrm>
            <a:off x="937133" y="590997"/>
            <a:ext cx="202372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defRPr/>
            </a:pPr>
            <a:r>
              <a:rPr lang="en-US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Big Feet</a:t>
            </a:r>
            <a:endParaRPr 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grpSp>
        <p:nvGrpSpPr>
          <p:cNvPr id="31" name="组 7"/>
          <p:cNvGrpSpPr/>
          <p:nvPr/>
        </p:nvGrpSpPr>
        <p:grpSpPr>
          <a:xfrm>
            <a:off x="9559987" y="1179725"/>
            <a:ext cx="3501745" cy="4205504"/>
            <a:chOff x="2309709" y="1090457"/>
            <a:chExt cx="3501745" cy="4205504"/>
          </a:xfrm>
        </p:grpSpPr>
        <p:grpSp>
          <p:nvGrpSpPr>
            <p:cNvPr id="32" name="组合 31"/>
            <p:cNvGrpSpPr/>
            <p:nvPr/>
          </p:nvGrpSpPr>
          <p:grpSpPr>
            <a:xfrm>
              <a:off x="2309709" y="1090457"/>
              <a:ext cx="3501745" cy="4205504"/>
              <a:chOff x="9802799" y="1144831"/>
              <a:chExt cx="3501745" cy="4205504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9802799" y="1144831"/>
                <a:ext cx="3501745" cy="4205504"/>
                <a:chOff x="11835940" y="2819037"/>
                <a:chExt cx="3501745" cy="4205504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41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defTabSz="584200"/>
                    <a:endParaRPr lang="zh-CN" altLang="en-US" sz="2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2" name="矩形 41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defTabSz="584200"/>
                    <a:endParaRPr lang="zh-CN" altLang="en-US" sz="24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38" name="组合 37"/>
                <p:cNvGrpSpPr/>
                <p:nvPr/>
              </p:nvGrpSpPr>
              <p:grpSpPr>
                <a:xfrm>
                  <a:off x="12487694" y="2819037"/>
                  <a:ext cx="2274785" cy="504469"/>
                  <a:chOff x="12967589" y="2216855"/>
                  <a:chExt cx="2274785" cy="740629"/>
                </a:xfrm>
              </p:grpSpPr>
              <p:pic>
                <p:nvPicPr>
                  <p:cNvPr id="39" name="图片 38"/>
                  <p:cNvPicPr>
                    <a:picLocks noChangeAspect="1"/>
                  </p:cNvPicPr>
                  <p:nvPr/>
                </p:nvPicPr>
                <p:blipFill>
                  <a:blip r:embed="rId6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967589" y="2216855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40" name="文本框 39"/>
                  <p:cNvSpPr txBox="1"/>
                  <p:nvPr/>
                </p:nvSpPr>
                <p:spPr>
                  <a:xfrm>
                    <a:off x="13072595" y="2227132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defTabSz="584200"/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sp>
            <p:nvSpPr>
              <p:cNvPr id="35" name="Rectangle 4"/>
              <p:cNvSpPr/>
              <p:nvPr/>
            </p:nvSpPr>
            <p:spPr>
              <a:xfrm flipH="1">
                <a:off x="9983881" y="4194222"/>
                <a:ext cx="3104863" cy="830997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400" b="1" dirty="0">
                    <a:solidFill>
                      <a:srgbClr val="53585F">
                        <a:lumMod val="75000"/>
                      </a:srgb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The kid is </a:t>
                </a:r>
                <a:r>
                  <a:rPr lang="en-US" altLang="zh-CN" sz="2400" b="1" dirty="0" smtClean="0">
                    <a:solidFill>
                      <a:srgbClr val="53585F">
                        <a:lumMod val="75000"/>
                      </a:srgb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wearing </a:t>
                </a:r>
                <a:r>
                  <a:rPr lang="en-US" altLang="zh-CN" sz="2400" b="1" dirty="0" smtClean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a </a:t>
                </a:r>
                <a:r>
                  <a:rPr lang="en-US" altLang="zh-CN" sz="2400" b="1" dirty="0" smtClean="0">
                    <a:solidFill>
                      <a:srgbClr val="2574B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monster</a:t>
                </a:r>
                <a:r>
                  <a:rPr lang="en-US" altLang="zh-CN" sz="2400" b="1" dirty="0">
                    <a:solidFill>
                      <a:srgbClr val="53585F">
                        <a:lumMod val="75000"/>
                      </a:srgb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 </a:t>
                </a:r>
                <a:r>
                  <a:rPr lang="en-US" altLang="zh-CN" sz="2400" b="1" dirty="0" smtClean="0">
                    <a:solidFill>
                      <a:srgbClr val="53585F">
                        <a:lumMod val="75000"/>
                      </a:srgb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mask.</a:t>
                </a:r>
                <a:endPara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10680899" y="3838180"/>
                <a:ext cx="1550119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monster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38660" y="1470707"/>
              <a:ext cx="2076126" cy="2391871"/>
            </a:xfrm>
            <a:prstGeom prst="rect">
              <a:avLst/>
            </a:prstGeom>
          </p:spPr>
        </p:pic>
      </p:grpSp>
      <p:sp>
        <p:nvSpPr>
          <p:cNvPr id="54" name="矩形 53"/>
          <p:cNvSpPr/>
          <p:nvPr/>
        </p:nvSpPr>
        <p:spPr>
          <a:xfrm>
            <a:off x="8265140" y="-5030"/>
            <a:ext cx="5284174" cy="230264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265138" y="8203"/>
            <a:ext cx="5207611" cy="228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know the meaning of the key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vocabulary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 and make sentences with it; understand the text;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accurately.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sentences with the key vocabulary word.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take turns reading the text and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pretending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they are confused.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Check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Ss’ accuracy and give 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56" name="直角三角形 55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/>
      <p:bldP spid="5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9459253" y="356248"/>
            <a:ext cx="3786226" cy="6968836"/>
            <a:chOff x="9597677" y="411665"/>
            <a:chExt cx="3636650" cy="696883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5400000">
              <a:off x="7941550" y="2087724"/>
              <a:ext cx="6968836" cy="3616718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9597677" y="440959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" name="组合 6"/>
          <p:cNvGrpSpPr/>
          <p:nvPr/>
        </p:nvGrpSpPr>
        <p:grpSpPr>
          <a:xfrm>
            <a:off x="-12032" y="7221410"/>
            <a:ext cx="1042798" cy="304572"/>
            <a:chOff x="568588" y="6862922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68588" y="6881231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Shape 1161"/>
          <p:cNvSpPr/>
          <p:nvPr/>
        </p:nvSpPr>
        <p:spPr>
          <a:xfrm>
            <a:off x="10247479" y="258491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42716" y="1390312"/>
            <a:ext cx="8874020" cy="413273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93297" y="5696720"/>
            <a:ext cx="4121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Come and look at this.</a:t>
            </a:r>
            <a:endParaRPr lang="zh-CN" altLang="en-US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48460" y="5696720"/>
            <a:ext cx="3534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Is it a big dinosaur?</a:t>
            </a:r>
            <a:endParaRPr lang="zh-CN" altLang="en-US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41942" y="1310683"/>
            <a:ext cx="3460884" cy="1789335"/>
            <a:chOff x="10273978" y="3459863"/>
            <a:chExt cx="3236914" cy="1789335"/>
          </a:xfrm>
        </p:grpSpPr>
        <p:sp>
          <p:nvSpPr>
            <p:cNvPr id="58" name="圆角矩形 57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0273978" y="3972566"/>
              <a:ext cx="3236914" cy="12766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altLang="zh-CN" sz="2400" b="1" spc="-100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spc="-100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did Kipper think might </a:t>
              </a:r>
              <a:r>
                <a:rPr lang="en-US" altLang="zh-CN" sz="2400" b="1" spc="-100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have made </a:t>
              </a:r>
              <a:r>
                <a:rPr lang="en-US" altLang="zh-CN" sz="2400" b="1" spc="-100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the footprints? </a:t>
              </a:r>
              <a:endParaRPr lang="en-US" altLang="zh-CN" sz="2400" b="1" spc="-100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9648997" y="3366525"/>
            <a:ext cx="3442259" cy="1087604"/>
            <a:chOff x="10273978" y="3459863"/>
            <a:chExt cx="3239976" cy="1087604"/>
          </a:xfrm>
        </p:grpSpPr>
        <p:sp>
          <p:nvSpPr>
            <p:cNvPr id="61" name="圆角矩形 60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0273978" y="3972566"/>
              <a:ext cx="3239976" cy="5749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spc="-100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Read accurately.</a:t>
              </a:r>
              <a:endParaRPr lang="en-US" altLang="zh-CN" sz="2400" b="1" spc="-100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851854" y="6437217"/>
            <a:ext cx="2530565" cy="853690"/>
            <a:chOff x="10043678" y="6441494"/>
            <a:chExt cx="2530565" cy="853690"/>
          </a:xfrm>
        </p:grpSpPr>
        <p:sp>
          <p:nvSpPr>
            <p:cNvPr id="64" name="圆角矩形 63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21322876">
              <a:off x="11905719" y="6650536"/>
              <a:ext cx="668524" cy="644648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9645745" y="4806374"/>
            <a:ext cx="3442258" cy="1823919"/>
            <a:chOff x="10259096" y="3418436"/>
            <a:chExt cx="3243080" cy="1823919"/>
          </a:xfrm>
        </p:grpSpPr>
        <p:sp>
          <p:nvSpPr>
            <p:cNvPr id="42" name="圆角矩形 41"/>
            <p:cNvSpPr/>
            <p:nvPr/>
          </p:nvSpPr>
          <p:spPr>
            <a:xfrm>
              <a:off x="10259096" y="3418436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0262200" y="3931227"/>
              <a:ext cx="3239976" cy="13111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2400" b="1" spc="-100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Who </a:t>
              </a:r>
              <a:r>
                <a:rPr lang="en-US" altLang="zh-CN" sz="2400" b="1" spc="-100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might </a:t>
              </a:r>
              <a:r>
                <a:rPr lang="en-US" altLang="zh-CN" sz="2400" b="1" spc="-100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come and </a:t>
              </a:r>
              <a:r>
                <a:rPr lang="en-US" altLang="zh-CN" sz="2400" b="1" spc="-100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look </a:t>
              </a:r>
              <a:r>
                <a:rPr lang="en-US" altLang="zh-CN" sz="2400" b="1" spc="-100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at the </a:t>
              </a:r>
              <a:endParaRPr lang="en-US" altLang="zh-CN" sz="2400" b="1" spc="-100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2400" b="1" spc="-100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footprints </a:t>
              </a:r>
              <a:r>
                <a:rPr lang="en-US" altLang="zh-CN" sz="2400" b="1" spc="-100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next</a:t>
              </a:r>
              <a:r>
                <a:rPr lang="zh-CN" altLang="en-US" sz="2400" b="1" spc="-100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？ </a:t>
              </a:r>
              <a:endParaRPr lang="en-US" altLang="zh-CN" sz="2400" b="1" spc="-100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503192" y="7239934"/>
            <a:ext cx="1177872" cy="351799"/>
            <a:chOff x="12533126" y="7275306"/>
            <a:chExt cx="1177872" cy="35179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>
                  <a:latin typeface="Century Gothic" panose="020B0502020202020204" pitchFamily="34" charset="0"/>
                </a:rPr>
                <a:t>11/22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TextBox 16"/>
          <p:cNvSpPr txBox="1"/>
          <p:nvPr/>
        </p:nvSpPr>
        <p:spPr>
          <a:xfrm>
            <a:off x="937133" y="590997"/>
            <a:ext cx="202372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defRPr/>
            </a:pPr>
            <a:r>
              <a:rPr lang="en-US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Big Feet</a:t>
            </a:r>
            <a:endParaRPr 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265140" y="-5029"/>
            <a:ext cx="5284174" cy="229121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265139" y="8203"/>
            <a:ext cx="5143114" cy="228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know the meaning of the key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vocabulary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 and make sentences with it; understand the text;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accurately; make predictions.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sentences with the key vocabulary word.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take turns reading the 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Check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Ss’ accuracy and give 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prediction question using the illustration.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6" name="直角三角形 45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6" name="组 7"/>
          <p:cNvGrpSpPr/>
          <p:nvPr/>
        </p:nvGrpSpPr>
        <p:grpSpPr>
          <a:xfrm>
            <a:off x="9611103" y="2424789"/>
            <a:ext cx="3501745" cy="4205504"/>
            <a:chOff x="2309709" y="1090457"/>
            <a:chExt cx="3501745" cy="4205504"/>
          </a:xfrm>
        </p:grpSpPr>
        <p:grpSp>
          <p:nvGrpSpPr>
            <p:cNvPr id="67" name="组合 66"/>
            <p:cNvGrpSpPr/>
            <p:nvPr/>
          </p:nvGrpSpPr>
          <p:grpSpPr>
            <a:xfrm>
              <a:off x="2309709" y="1090457"/>
              <a:ext cx="3501745" cy="4205504"/>
              <a:chOff x="9802799" y="1144831"/>
              <a:chExt cx="3501745" cy="4205504"/>
            </a:xfrm>
          </p:grpSpPr>
          <p:grpSp>
            <p:nvGrpSpPr>
              <p:cNvPr id="69" name="组合 68"/>
              <p:cNvGrpSpPr/>
              <p:nvPr/>
            </p:nvGrpSpPr>
            <p:grpSpPr>
              <a:xfrm>
                <a:off x="9802799" y="1144831"/>
                <a:ext cx="3501745" cy="4205504"/>
                <a:chOff x="11835940" y="2819037"/>
                <a:chExt cx="3501745" cy="4205504"/>
              </a:xfrm>
            </p:grpSpPr>
            <p:grpSp>
              <p:nvGrpSpPr>
                <p:cNvPr id="72" name="组合 71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76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defTabSz="584200"/>
                    <a:endParaRPr lang="zh-CN" altLang="en-US" sz="2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矩形 76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defTabSz="584200"/>
                    <a:endParaRPr lang="zh-CN" altLang="en-US" sz="24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73" name="组合 72"/>
                <p:cNvGrpSpPr/>
                <p:nvPr/>
              </p:nvGrpSpPr>
              <p:grpSpPr>
                <a:xfrm>
                  <a:off x="12487694" y="2819037"/>
                  <a:ext cx="2274785" cy="504469"/>
                  <a:chOff x="12967589" y="2216855"/>
                  <a:chExt cx="2274785" cy="740629"/>
                </a:xfrm>
              </p:grpSpPr>
              <p:pic>
                <p:nvPicPr>
                  <p:cNvPr id="74" name="图片 73"/>
                  <p:cNvPicPr>
                    <a:picLocks noChangeAspect="1"/>
                  </p:cNvPicPr>
                  <p:nvPr/>
                </p:nvPicPr>
                <p:blipFill>
                  <a:blip r:embed="rId6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967589" y="2216855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75" name="文本框 74"/>
                  <p:cNvSpPr txBox="1"/>
                  <p:nvPr/>
                </p:nvSpPr>
                <p:spPr>
                  <a:xfrm>
                    <a:off x="13072595" y="2227132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defTabSz="584200"/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sp>
            <p:nvSpPr>
              <p:cNvPr id="70" name="Rectangle 4"/>
              <p:cNvSpPr/>
              <p:nvPr/>
            </p:nvSpPr>
            <p:spPr>
              <a:xfrm flipH="1">
                <a:off x="9875974" y="4204388"/>
                <a:ext cx="3322890" cy="830997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400" b="1" dirty="0" smtClean="0">
                    <a:solidFill>
                      <a:srgbClr val="53585F">
                        <a:lumMod val="75000"/>
                      </a:srgb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I can see a </a:t>
                </a:r>
                <a:r>
                  <a:rPr lang="en-US" altLang="zh-CN" sz="2400" b="1" dirty="0" smtClean="0">
                    <a:solidFill>
                      <a:srgbClr val="2574B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dinosaur</a:t>
                </a:r>
                <a:r>
                  <a:rPr lang="en-US" altLang="zh-CN" sz="2400" b="1" dirty="0" smtClean="0">
                    <a:solidFill>
                      <a:srgbClr val="53585F">
                        <a:lumMod val="75000"/>
                      </a:srgb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 in the </a:t>
                </a:r>
                <a:r>
                  <a:rPr lang="en-US" altLang="zh-CN" sz="2400" b="1" dirty="0">
                    <a:solidFill>
                      <a:srgbClr val="53585F">
                        <a:lumMod val="75000"/>
                      </a:srgb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park.</a:t>
                </a:r>
                <a:endPara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10667943" y="3780141"/>
                <a:ext cx="1703153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dinosaur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2868808" y="1740591"/>
              <a:ext cx="2340830" cy="20357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/>
      <p:bldP spid="4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9448101" y="356248"/>
            <a:ext cx="3795751" cy="6968836"/>
            <a:chOff x="9597677" y="411665"/>
            <a:chExt cx="3645799" cy="6968836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5400000">
              <a:off x="7950699" y="2087724"/>
              <a:ext cx="6968836" cy="3616718"/>
            </a:xfrm>
            <a:prstGeom prst="rect">
              <a:avLst/>
            </a:prstGeom>
          </p:spPr>
        </p:pic>
        <p:cxnSp>
          <p:nvCxnSpPr>
            <p:cNvPr id="38" name="直接连接符 37"/>
            <p:cNvCxnSpPr/>
            <p:nvPr/>
          </p:nvCxnSpPr>
          <p:spPr>
            <a:xfrm>
              <a:off x="9597677" y="440959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8" name="Shape 1161"/>
          <p:cNvSpPr/>
          <p:nvPr/>
        </p:nvSpPr>
        <p:spPr>
          <a:xfrm>
            <a:off x="10217355" y="25163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5195" y="1531523"/>
            <a:ext cx="8874829" cy="413310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5767" y="7215416"/>
            <a:ext cx="1042798" cy="304572"/>
            <a:chOff x="568588" y="6862922"/>
            <a:chExt cx="1042798" cy="30457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 rot="21222613">
              <a:off x="568588" y="6881231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793297" y="5696720"/>
            <a:ext cx="4121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Come and look at this.</a:t>
            </a:r>
            <a:endParaRPr lang="zh-CN" altLang="en-US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441011" y="5696720"/>
            <a:ext cx="2924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Is it a big giant?</a:t>
            </a:r>
            <a:endParaRPr lang="zh-CN" altLang="en-US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9538347" y="1497062"/>
            <a:ext cx="3620419" cy="2636361"/>
            <a:chOff x="10273978" y="3459863"/>
            <a:chExt cx="3236915" cy="2636361"/>
          </a:xfrm>
        </p:grpSpPr>
        <p:sp>
          <p:nvSpPr>
            <p:cNvPr id="42" name="圆角矩形 41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0273978" y="3972566"/>
              <a:ext cx="3236915" cy="212365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 algn="l">
                <a:lnSpc>
                  <a:spcPct val="110000"/>
                </a:lnSpc>
                <a:buFontTx/>
                <a:buAutoNum type="arabicPeriod"/>
              </a:pPr>
              <a:r>
                <a:rPr lang="en-US" altLang="zh-CN" sz="24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did </a:t>
              </a:r>
              <a:r>
                <a:rPr lang="en-US" altLang="zh-CN" sz="24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Mum </a:t>
              </a: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think might </a:t>
              </a:r>
              <a:r>
                <a:rPr lang="en-US" altLang="zh-CN" sz="24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have made </a:t>
              </a: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the footprints?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 marL="457200" indent="-457200" algn="l">
                <a:lnSpc>
                  <a:spcPct val="110000"/>
                </a:lnSpc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What was Chip looking for? 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873980" y="6437217"/>
            <a:ext cx="2530565" cy="853690"/>
            <a:chOff x="10043678" y="6441494"/>
            <a:chExt cx="2530565" cy="853690"/>
          </a:xfrm>
        </p:grpSpPr>
        <p:sp>
          <p:nvSpPr>
            <p:cNvPr id="53" name="圆角矩形 52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21322876">
              <a:off x="11905719" y="6650536"/>
              <a:ext cx="668524" cy="644648"/>
            </a:xfrm>
            <a:prstGeom prst="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9560788" y="4594905"/>
            <a:ext cx="3611430" cy="2230096"/>
            <a:chOff x="10273979" y="3459863"/>
            <a:chExt cx="3236913" cy="2230096"/>
          </a:xfrm>
        </p:grpSpPr>
        <p:sp>
          <p:nvSpPr>
            <p:cNvPr id="69" name="圆角矩形 68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0273979" y="3972566"/>
              <a:ext cx="3236913" cy="17173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Look for clues in the illustration. Who would</a:t>
              </a:r>
              <a:r>
                <a:rPr lang="en-US" altLang="zh-CN" sz="24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 Mum </a:t>
              </a: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ask to come and look at the footprints?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479538" y="7243544"/>
            <a:ext cx="1177872" cy="351799"/>
            <a:chOff x="12533126" y="7275306"/>
            <a:chExt cx="1177872" cy="35179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>
                  <a:latin typeface="Century Gothic" panose="020B0502020202020204" pitchFamily="34" charset="0"/>
                </a:rPr>
                <a:t>12/22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5" name="组 7"/>
          <p:cNvGrpSpPr/>
          <p:nvPr/>
        </p:nvGrpSpPr>
        <p:grpSpPr>
          <a:xfrm>
            <a:off x="8037988" y="1090874"/>
            <a:ext cx="3501745" cy="4205504"/>
            <a:chOff x="2309709" y="1090457"/>
            <a:chExt cx="3501745" cy="4205504"/>
          </a:xfrm>
        </p:grpSpPr>
        <p:grpSp>
          <p:nvGrpSpPr>
            <p:cNvPr id="56" name="组合 55"/>
            <p:cNvGrpSpPr/>
            <p:nvPr/>
          </p:nvGrpSpPr>
          <p:grpSpPr>
            <a:xfrm>
              <a:off x="2309709" y="1090457"/>
              <a:ext cx="3501745" cy="4205504"/>
              <a:chOff x="9802799" y="1144831"/>
              <a:chExt cx="3501745" cy="4205504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9802799" y="1144831"/>
                <a:ext cx="3501745" cy="4205504"/>
                <a:chOff x="11835940" y="2819037"/>
                <a:chExt cx="3501745" cy="4205504"/>
              </a:xfrm>
            </p:grpSpPr>
            <p:grpSp>
              <p:nvGrpSpPr>
                <p:cNvPr id="61" name="组合 60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65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defTabSz="584200"/>
                    <a:endParaRPr lang="zh-CN" altLang="en-US" sz="2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6" name="矩形 65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defTabSz="584200"/>
                    <a:endParaRPr lang="zh-CN" altLang="en-US" sz="24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62" name="组合 61"/>
                <p:cNvGrpSpPr/>
                <p:nvPr/>
              </p:nvGrpSpPr>
              <p:grpSpPr>
                <a:xfrm>
                  <a:off x="12487694" y="2819037"/>
                  <a:ext cx="2274785" cy="504469"/>
                  <a:chOff x="12967589" y="2216855"/>
                  <a:chExt cx="2274785" cy="740629"/>
                </a:xfrm>
              </p:grpSpPr>
              <p:pic>
                <p:nvPicPr>
                  <p:cNvPr id="63" name="图片 62"/>
                  <p:cNvPicPr>
                    <a:picLocks noChangeAspect="1"/>
                  </p:cNvPicPr>
                  <p:nvPr/>
                </p:nvPicPr>
                <p:blipFill>
                  <a:blip r:embed="rId6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967589" y="2216855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4" name="文本框 63"/>
                  <p:cNvSpPr txBox="1"/>
                  <p:nvPr/>
                </p:nvSpPr>
                <p:spPr>
                  <a:xfrm>
                    <a:off x="13072595" y="2227132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defTabSz="584200"/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sp>
            <p:nvSpPr>
              <p:cNvPr id="59" name="Rectangle 4"/>
              <p:cNvSpPr/>
              <p:nvPr/>
            </p:nvSpPr>
            <p:spPr>
              <a:xfrm flipH="1">
                <a:off x="10222083" y="4242330"/>
                <a:ext cx="2647514" cy="830997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400" b="1" dirty="0">
                    <a:solidFill>
                      <a:srgbClr val="53585F">
                        <a:lumMod val="75000"/>
                      </a:srgb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A</a:t>
                </a:r>
                <a:r>
                  <a:rPr lang="en-US" altLang="zh-CN" sz="2400" b="1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 </a:t>
                </a:r>
                <a:r>
                  <a:rPr lang="en-US" altLang="zh-CN" sz="2400" b="1" dirty="0">
                    <a:solidFill>
                      <a:srgbClr val="2574B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giant</a:t>
                </a:r>
                <a:r>
                  <a:rPr lang="en-US" altLang="zh-CN" sz="2400" b="1" dirty="0">
                    <a:solidFill>
                      <a:srgbClr val="53585F">
                        <a:lumMod val="75000"/>
                      </a:srgb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 is sitting on a house.</a:t>
                </a:r>
                <a:endPara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10957757" y="3823642"/>
                <a:ext cx="1261812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giant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2926324" y="1761177"/>
              <a:ext cx="2229961" cy="2094390"/>
            </a:xfrm>
            <a:prstGeom prst="rect">
              <a:avLst/>
            </a:prstGeom>
          </p:spPr>
        </p:pic>
      </p:grpSp>
      <p:sp>
        <p:nvSpPr>
          <p:cNvPr id="44" name="TextBox 16"/>
          <p:cNvSpPr txBox="1"/>
          <p:nvPr/>
        </p:nvSpPr>
        <p:spPr>
          <a:xfrm>
            <a:off x="937133" y="590997"/>
            <a:ext cx="202372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defRPr/>
            </a:pPr>
            <a:r>
              <a:rPr lang="en-US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Big Feet</a:t>
            </a:r>
            <a:endParaRPr 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265139" y="-5029"/>
            <a:ext cx="5298451" cy="2079514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265139" y="8203"/>
            <a:ext cx="4982018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know the meaning of the key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vocabulary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word and make sentences with it; understand the text;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make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predictions.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sentences with the key vocabulary word.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text—one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 for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one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sentence.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prediction question using the illustration.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7" name="直角三角形 46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/>
      <p:bldP spid="4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/>
          <p:cNvGrpSpPr/>
          <p:nvPr/>
        </p:nvGrpSpPr>
        <p:grpSpPr>
          <a:xfrm>
            <a:off x="8930479" y="357457"/>
            <a:ext cx="4362097" cy="6968836"/>
            <a:chOff x="8114241" y="557935"/>
            <a:chExt cx="4362097" cy="6968836"/>
          </a:xfrm>
        </p:grpSpPr>
        <p:pic>
          <p:nvPicPr>
            <p:cNvPr id="105" name="图片 104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5400000">
              <a:off x="6810872" y="1861304"/>
              <a:ext cx="6968836" cy="4362097"/>
            </a:xfrm>
            <a:prstGeom prst="rect">
              <a:avLst/>
            </a:prstGeom>
          </p:spPr>
        </p:pic>
        <p:cxnSp>
          <p:nvCxnSpPr>
            <p:cNvPr id="106" name="直接连接符 105"/>
            <p:cNvCxnSpPr/>
            <p:nvPr/>
          </p:nvCxnSpPr>
          <p:spPr>
            <a:xfrm>
              <a:off x="8114242" y="613351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" name="组合 6"/>
          <p:cNvGrpSpPr/>
          <p:nvPr/>
        </p:nvGrpSpPr>
        <p:grpSpPr>
          <a:xfrm>
            <a:off x="-16048" y="7215416"/>
            <a:ext cx="1042798" cy="304572"/>
            <a:chOff x="568588" y="6862922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68588" y="6881231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539783" y="7230641"/>
            <a:ext cx="1177872" cy="351799"/>
            <a:chOff x="12533126" y="7275306"/>
            <a:chExt cx="1177872" cy="35179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>
                  <a:latin typeface="Century Gothic" panose="020B0502020202020204" pitchFamily="34" charset="0"/>
                </a:rPr>
                <a:t>13/22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1" name="Shape 1161"/>
          <p:cNvSpPr/>
          <p:nvPr/>
        </p:nvSpPr>
        <p:spPr>
          <a:xfrm>
            <a:off x="10217262" y="27433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84079" y="1224251"/>
            <a:ext cx="5746032" cy="526567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矩形 80"/>
          <p:cNvSpPr/>
          <p:nvPr/>
        </p:nvSpPr>
        <p:spPr>
          <a:xfrm>
            <a:off x="3712136" y="6585748"/>
            <a:ext cx="2364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No. It is Dad.</a:t>
            </a:r>
            <a:endParaRPr lang="zh-CN" altLang="en-US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9092982" y="1203488"/>
            <a:ext cx="4029753" cy="2195600"/>
            <a:chOff x="10273977" y="3459863"/>
            <a:chExt cx="3236915" cy="2195600"/>
          </a:xfrm>
        </p:grpSpPr>
        <p:sp>
          <p:nvSpPr>
            <p:cNvPr id="39" name="圆角矩形 38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0273977" y="3972566"/>
              <a:ext cx="3236914" cy="16828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 algn="l">
                <a:lnSpc>
                  <a:spcPct val="11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Who made the footprints? </a:t>
              </a:r>
              <a:endParaRPr lang="en-US" altLang="zh-CN" sz="2400" b="1" dirty="0" smtClean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 marL="457200" indent="-457200" algn="l">
                <a:lnSpc>
                  <a:spcPct val="110000"/>
                </a:lnSpc>
                <a:buAutoNum type="arabicPeriod"/>
              </a:pPr>
              <a:r>
                <a:rPr lang="en-US" altLang="zh-CN" sz="24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How do you think everyone felt?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104918" y="3825839"/>
            <a:ext cx="4005883" cy="2636361"/>
            <a:chOff x="10273979" y="3459863"/>
            <a:chExt cx="3236914" cy="2636361"/>
          </a:xfrm>
        </p:grpSpPr>
        <p:sp>
          <p:nvSpPr>
            <p:cNvPr id="53" name="圆角矩形 52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Connections</a:t>
              </a:r>
              <a:endPara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0273979" y="3972566"/>
              <a:ext cx="3236914" cy="212365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What do you like to do in the snow?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 algn="l">
                <a:lnSpc>
                  <a:spcPct val="110000"/>
                </a:lnSpc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A. Go skiing.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 algn="l">
                <a:lnSpc>
                  <a:spcPct val="110000"/>
                </a:lnSpc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B.  Make a snowman.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 algn="l">
                <a:lnSpc>
                  <a:spcPct val="110000"/>
                </a:lnSpc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C. Others.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4" name="图片 23" descr="图片包含 滑雪, 骑, 男人, 跳&#10;&#10;描述已自动生成"/>
          <p:cNvPicPr>
            <a:picLocks noChangeAspect="1"/>
          </p:cNvPicPr>
          <p:nvPr/>
        </p:nvPicPr>
        <p:blipFill rotWithShape="1">
          <a:blip r:embed="rId5" cstate="screen"/>
          <a:srcRect l="61184" t="38966" r="10166" b="5034"/>
          <a:stretch>
            <a:fillRect/>
          </a:stretch>
        </p:blipFill>
        <p:spPr>
          <a:xfrm flipH="1">
            <a:off x="11107858" y="4603201"/>
            <a:ext cx="997059" cy="1096243"/>
          </a:xfrm>
          <a:prstGeom prst="rect">
            <a:avLst/>
          </a:prstGeom>
        </p:spPr>
      </p:pic>
      <p:pic>
        <p:nvPicPr>
          <p:cNvPr id="25" name="图片 24" descr="图片包含 游戏机&#10;&#10;描述已自动生成"/>
          <p:cNvPicPr>
            <a:picLocks noChangeAspect="1"/>
          </p:cNvPicPr>
          <p:nvPr/>
        </p:nvPicPr>
        <p:blipFill rotWithShape="1">
          <a:blip r:embed="rId6" cstate="screen"/>
          <a:srcRect l="42287" t="20566" r="34708" b="47047"/>
          <a:stretch>
            <a:fillRect/>
          </a:stretch>
        </p:blipFill>
        <p:spPr>
          <a:xfrm>
            <a:off x="12236617" y="5279008"/>
            <a:ext cx="1055960" cy="836223"/>
          </a:xfrm>
          <a:prstGeom prst="rect">
            <a:avLst/>
          </a:prstGeom>
        </p:spPr>
      </p:pic>
      <p:sp>
        <p:nvSpPr>
          <p:cNvPr id="23" name="TextBox 16"/>
          <p:cNvSpPr txBox="1"/>
          <p:nvPr/>
        </p:nvSpPr>
        <p:spPr>
          <a:xfrm>
            <a:off x="937133" y="590997"/>
            <a:ext cx="202372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defRPr/>
            </a:pPr>
            <a:r>
              <a:rPr lang="en-US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Big Feet</a:t>
            </a:r>
            <a:endParaRPr 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5139" y="-5028"/>
            <a:ext cx="5284174" cy="1703438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265139" y="8203"/>
            <a:ext cx="4982018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understand the text; make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connections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text together.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connections question; model first; encourage them to take turns talking more about themselves.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8" name="直角三角形 27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1161"/>
          <p:cNvSpPr/>
          <p:nvPr/>
        </p:nvSpPr>
        <p:spPr>
          <a:xfrm>
            <a:off x="10127313" y="369783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7405" y="7243342"/>
            <a:ext cx="1042798" cy="304572"/>
            <a:chOff x="552987" y="6571570"/>
            <a:chExt cx="1042798" cy="304572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9757" y="6571570"/>
              <a:ext cx="886028" cy="304572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 rot="21222613">
              <a:off x="552987" y="658987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/>
                <a:t>03</a:t>
              </a:r>
              <a:r>
                <a:rPr lang="en-US" altLang="zh-CN" sz="1100" b="1" dirty="0" smtClean="0"/>
                <a:t>:0</a:t>
              </a:r>
              <a:r>
                <a:rPr lang="en-US" altLang="zh-CN" sz="1100" b="1" dirty="0" smtClean="0"/>
                <a:t>0</a:t>
              </a:r>
              <a:endParaRPr lang="zh-CN" altLang="en-US" sz="1100" b="1" dirty="0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2548407" y="7227138"/>
            <a:ext cx="1177872" cy="351799"/>
            <a:chOff x="12533126" y="7275306"/>
            <a:chExt cx="1177872" cy="351799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/>
                <a:t>14/22</a:t>
              </a:r>
              <a:endParaRPr lang="zh-CN" altLang="en-US" sz="1100" b="1" dirty="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4798" y="1230419"/>
            <a:ext cx="2670147" cy="237346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51722" y="3666483"/>
            <a:ext cx="454519" cy="540241"/>
            <a:chOff x="725065" y="3358662"/>
            <a:chExt cx="397042" cy="471924"/>
          </a:xfrm>
        </p:grpSpPr>
        <p:sp>
          <p:nvSpPr>
            <p:cNvPr id="15" name="矩形 14"/>
            <p:cNvSpPr/>
            <p:nvPr/>
          </p:nvSpPr>
          <p:spPr>
            <a:xfrm>
              <a:off x="743342" y="3402840"/>
              <a:ext cx="345171" cy="326513"/>
            </a:xfrm>
            <a:prstGeom prst="rect">
              <a:avLst/>
            </a:prstGeom>
            <a:noFill/>
            <a:ln w="19050" cap="flat">
              <a:solidFill>
                <a:srgbClr val="50BD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25065" y="3358662"/>
              <a:ext cx="39704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50BDFF"/>
                  </a:solidFill>
                </a:rPr>
                <a:t>1</a:t>
              </a:r>
              <a:endParaRPr lang="zh-CN" altLang="en-US" sz="2400" b="1" dirty="0">
                <a:solidFill>
                  <a:srgbClr val="50BDFF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98513" y="1234302"/>
            <a:ext cx="4701952" cy="218975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397389" y="3742554"/>
            <a:ext cx="397042" cy="471924"/>
            <a:chOff x="3734655" y="3364540"/>
            <a:chExt cx="397042" cy="471924"/>
          </a:xfrm>
        </p:grpSpPr>
        <p:sp>
          <p:nvSpPr>
            <p:cNvPr id="61" name="矩形 60"/>
            <p:cNvSpPr/>
            <p:nvPr/>
          </p:nvSpPr>
          <p:spPr>
            <a:xfrm>
              <a:off x="3757228" y="3402840"/>
              <a:ext cx="345171" cy="326513"/>
            </a:xfrm>
            <a:prstGeom prst="rect">
              <a:avLst/>
            </a:prstGeom>
            <a:noFill/>
            <a:ln w="19050" cap="flat">
              <a:solidFill>
                <a:srgbClr val="50BD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734655" y="3364540"/>
              <a:ext cx="39704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50BDFF"/>
                  </a:solidFill>
                </a:rPr>
                <a:t>2</a:t>
              </a:r>
              <a:endParaRPr lang="zh-CN" altLang="en-US" sz="2400" b="1" dirty="0">
                <a:solidFill>
                  <a:srgbClr val="50BDFF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0978" y="6551708"/>
            <a:ext cx="397042" cy="471924"/>
            <a:chOff x="6578915" y="5772822"/>
            <a:chExt cx="397042" cy="471924"/>
          </a:xfrm>
        </p:grpSpPr>
        <p:sp>
          <p:nvSpPr>
            <p:cNvPr id="63" name="矩形 62"/>
            <p:cNvSpPr/>
            <p:nvPr/>
          </p:nvSpPr>
          <p:spPr>
            <a:xfrm>
              <a:off x="6601488" y="5811122"/>
              <a:ext cx="345171" cy="326513"/>
            </a:xfrm>
            <a:prstGeom prst="rect">
              <a:avLst/>
            </a:prstGeom>
            <a:noFill/>
            <a:ln w="19050" cap="flat">
              <a:solidFill>
                <a:srgbClr val="50BD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6578915" y="5772822"/>
              <a:ext cx="39704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50BDFF"/>
                  </a:solidFill>
                </a:rPr>
                <a:t>3</a:t>
              </a:r>
              <a:endParaRPr lang="zh-CN" altLang="en-US" sz="2400" b="1" dirty="0">
                <a:solidFill>
                  <a:srgbClr val="50BDFF"/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470809" y="4292005"/>
            <a:ext cx="4693685" cy="222074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470809" y="6619970"/>
            <a:ext cx="397042" cy="471924"/>
            <a:chOff x="3412211" y="6621774"/>
            <a:chExt cx="397042" cy="471924"/>
          </a:xfrm>
        </p:grpSpPr>
        <p:sp>
          <p:nvSpPr>
            <p:cNvPr id="78" name="矩形 77"/>
            <p:cNvSpPr/>
            <p:nvPr/>
          </p:nvSpPr>
          <p:spPr>
            <a:xfrm>
              <a:off x="3434784" y="6660074"/>
              <a:ext cx="345171" cy="326513"/>
            </a:xfrm>
            <a:prstGeom prst="rect">
              <a:avLst/>
            </a:prstGeom>
            <a:noFill/>
            <a:ln w="19050" cap="flat">
              <a:solidFill>
                <a:srgbClr val="50BD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3412211" y="6621774"/>
              <a:ext cx="39704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50BDFF"/>
                  </a:solidFill>
                </a:rPr>
                <a:t>4</a:t>
              </a:r>
              <a:endParaRPr lang="zh-CN" altLang="en-US" sz="2400" b="1" dirty="0">
                <a:solidFill>
                  <a:srgbClr val="50BDFF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340640" y="4292004"/>
            <a:ext cx="2644760" cy="239576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0373298" y="6687227"/>
            <a:ext cx="397042" cy="471924"/>
            <a:chOff x="724129" y="6593712"/>
            <a:chExt cx="397042" cy="471924"/>
          </a:xfrm>
        </p:grpSpPr>
        <p:sp>
          <p:nvSpPr>
            <p:cNvPr id="80" name="矩形 79"/>
            <p:cNvSpPr/>
            <p:nvPr/>
          </p:nvSpPr>
          <p:spPr>
            <a:xfrm>
              <a:off x="743342" y="6632012"/>
              <a:ext cx="345171" cy="326513"/>
            </a:xfrm>
            <a:prstGeom prst="rect">
              <a:avLst/>
            </a:prstGeom>
            <a:noFill/>
            <a:ln w="19050" cap="flat">
              <a:solidFill>
                <a:srgbClr val="50BD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724129" y="6593712"/>
              <a:ext cx="39704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50BDFF"/>
                  </a:solidFill>
                </a:rPr>
                <a:t>5</a:t>
              </a:r>
              <a:endParaRPr lang="zh-CN" altLang="en-US" sz="2400" b="1" dirty="0">
                <a:solidFill>
                  <a:srgbClr val="50BDFF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0024656" y="8710197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3600" dirty="0"/>
          </a:p>
        </p:txBody>
      </p:sp>
      <p:sp>
        <p:nvSpPr>
          <p:cNvPr id="23" name="文本框 24"/>
          <p:cNvSpPr txBox="1"/>
          <p:nvPr/>
        </p:nvSpPr>
        <p:spPr>
          <a:xfrm>
            <a:off x="944229" y="531011"/>
            <a:ext cx="3353811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/>
            <a:r>
              <a:rPr lang="en-US" altLang="zh-CN" sz="4000" b="1" dirty="0">
                <a:solidFill>
                  <a:srgbClr val="51BDFF"/>
                </a:solidFill>
                <a:ea typeface="Futura Std Book" charset="0"/>
                <a:cs typeface="Futura Std Book" charset="0"/>
                <a:sym typeface="Helvetica"/>
              </a:rPr>
              <a:t>Let’s Retell</a:t>
            </a:r>
            <a:endParaRPr lang="zh-CN" altLang="en-US" sz="4000" b="1" dirty="0">
              <a:solidFill>
                <a:srgbClr val="51BDFF"/>
              </a:solidFill>
              <a:ea typeface="Futura Std Book" charset="0"/>
              <a:cs typeface="Futura Std Book" charset="0"/>
              <a:sym typeface="Helvetica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297462" y="1382349"/>
            <a:ext cx="3496915" cy="2514101"/>
          </a:xfrm>
          <a:prstGeom prst="rect">
            <a:avLst/>
          </a:prstGeom>
        </p:spPr>
      </p:pic>
      <p:sp>
        <p:nvSpPr>
          <p:cNvPr id="39" name="文本框 41"/>
          <p:cNvSpPr txBox="1"/>
          <p:nvPr/>
        </p:nvSpPr>
        <p:spPr>
          <a:xfrm>
            <a:off x="10000491" y="1854571"/>
            <a:ext cx="2769552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  <a:sym typeface="Helvetica"/>
              </a:rPr>
              <a:t>Helping Words </a:t>
            </a:r>
            <a:endParaRPr lang="en-US" altLang="zh-CN" sz="2400" b="1" dirty="0">
              <a:solidFill>
                <a:srgbClr val="FFFF00"/>
              </a:solidFill>
              <a:latin typeface="Century Gothic" panose="020B0502020202020204" pitchFamily="34" charset="0"/>
              <a:sym typeface="Helvetic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monster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dinosaur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giant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06059" y="4292004"/>
            <a:ext cx="4688066" cy="2183284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8265139" y="-5028"/>
            <a:ext cx="5298451" cy="110423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265139" y="8203"/>
            <a:ext cx="4982018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Retell the story.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recall some details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of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story.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model first;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work together to retell the story using the given illustrations and helping words.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5" name="直角三角形 34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/>
      <p:bldP spid="3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 descr="图片包含 游戏机, 画, 盘子&#10;&#10;描述已自动生成"/>
          <p:cNvPicPr>
            <a:picLocks noChangeAspect="1"/>
          </p:cNvPicPr>
          <p:nvPr/>
        </p:nvPicPr>
        <p:blipFill rotWithShape="1">
          <a:blip r:embed="rId1" cstate="screen"/>
          <a:srcRect l="2534" r="7466"/>
          <a:stretch>
            <a:fillRect/>
          </a:stretch>
        </p:blipFill>
        <p:spPr>
          <a:xfrm>
            <a:off x="460873" y="532216"/>
            <a:ext cx="10745930" cy="6716207"/>
          </a:xfrm>
          <a:prstGeom prst="rect">
            <a:avLst/>
          </a:prstGeom>
        </p:spPr>
      </p:pic>
      <p:sp>
        <p:nvSpPr>
          <p:cNvPr id="18" name="TextBox 16"/>
          <p:cNvSpPr txBox="1"/>
          <p:nvPr/>
        </p:nvSpPr>
        <p:spPr>
          <a:xfrm>
            <a:off x="932954" y="571626"/>
            <a:ext cx="2873017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defRPr/>
            </a:pPr>
            <a:r>
              <a:rPr lang="en-US" altLang="zh-CN" sz="3600" b="1" dirty="0">
                <a:solidFill>
                  <a:srgbClr val="50BDFF"/>
                </a:solidFill>
                <a:ea typeface="Futura Std Book" charset="0"/>
                <a:cs typeface="Futura Std Book" charset="0"/>
                <a:sym typeface="Helvetica"/>
              </a:rPr>
              <a:t>Let’s Say</a:t>
            </a:r>
            <a:endParaRPr lang="en-US" sz="3600" b="1" dirty="0">
              <a:solidFill>
                <a:srgbClr val="50BDFF"/>
              </a:solidFill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19" name="Shape 1161"/>
          <p:cNvSpPr/>
          <p:nvPr/>
        </p:nvSpPr>
        <p:spPr>
          <a:xfrm>
            <a:off x="9764322" y="389654"/>
            <a:ext cx="3153104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cs typeface="Calibri" panose="020F0502020204030204"/>
                <a:sym typeface="Calibri" panose="020F0502020204030204"/>
              </a:rPr>
              <a:t>Vocabulary</a:t>
            </a:r>
            <a:endParaRPr lang="en-US" altLang="zh-CN" sz="2800" spc="0" dirty="0"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24229" y="7224795"/>
            <a:ext cx="1042798" cy="304572"/>
            <a:chOff x="103366" y="6924075"/>
            <a:chExt cx="1042798" cy="30457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36" y="6924075"/>
              <a:ext cx="886028" cy="30457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 rot="21222613">
              <a:off x="103366" y="6942384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/>
                <a:t>02:00</a:t>
              </a:r>
              <a:endParaRPr lang="zh-CN" altLang="en-US" sz="1100" b="1" dirty="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2533126" y="7248264"/>
            <a:ext cx="1177872" cy="351799"/>
            <a:chOff x="12533126" y="7275306"/>
            <a:chExt cx="1177872" cy="3517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/>
                <a:t>15/22</a:t>
              </a:r>
              <a:endParaRPr lang="zh-CN" altLang="en-US" sz="1100" b="1" dirty="0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599802" y="4756324"/>
            <a:ext cx="2469948" cy="2288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27487" y="3723489"/>
            <a:ext cx="492415" cy="48901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126145" y="1281428"/>
            <a:ext cx="492415" cy="48901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285051" y="4039392"/>
            <a:ext cx="492415" cy="489018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797737" y="3673864"/>
            <a:ext cx="492415" cy="48901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888977" y="1417982"/>
            <a:ext cx="492415" cy="48901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0649006">
            <a:off x="3602209" y="2890639"/>
            <a:ext cx="1030833" cy="105098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19452415">
            <a:off x="4638752" y="595609"/>
            <a:ext cx="1030833" cy="105098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20321132">
            <a:off x="6055727" y="2694011"/>
            <a:ext cx="1030833" cy="105098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220930" y="532216"/>
            <a:ext cx="1030833" cy="1050981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20866909">
            <a:off x="1242074" y="870241"/>
            <a:ext cx="9497524" cy="8030375"/>
            <a:chOff x="4008051" y="1917733"/>
            <a:chExt cx="5266234" cy="536915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8051" y="1917733"/>
              <a:ext cx="5266234" cy="536915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 rot="531995">
              <a:off x="5898741" y="2873683"/>
              <a:ext cx="2360063" cy="1579879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 rot="20866909">
            <a:off x="1271194" y="870240"/>
            <a:ext cx="9497524" cy="8030375"/>
            <a:chOff x="4008051" y="1917733"/>
            <a:chExt cx="5266234" cy="5369157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8051" y="1917733"/>
              <a:ext cx="5266234" cy="5369157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 rot="552186">
              <a:off x="5828082" y="2886506"/>
              <a:ext cx="2429702" cy="1619802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 rot="20866909">
            <a:off x="1286204" y="859436"/>
            <a:ext cx="9497524" cy="8030375"/>
            <a:chOff x="4008051" y="1917733"/>
            <a:chExt cx="5266234" cy="536915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8051" y="1917733"/>
              <a:ext cx="5266234" cy="536915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 rot="479370">
              <a:off x="5765998" y="2825419"/>
              <a:ext cx="2600050" cy="1733366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 rot="20866909">
            <a:off x="1257084" y="881044"/>
            <a:ext cx="9497524" cy="8030375"/>
            <a:chOff x="4008051" y="1917733"/>
            <a:chExt cx="5266234" cy="536915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8051" y="1917733"/>
              <a:ext cx="5266234" cy="5369157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1" cstate="screen"/>
            <a:stretch>
              <a:fillRect/>
            </a:stretch>
          </p:blipFill>
          <p:spPr>
            <a:xfrm rot="554103">
              <a:off x="6184140" y="2790250"/>
              <a:ext cx="1573783" cy="1813130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6125395" y="4852438"/>
            <a:ext cx="106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feet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699382" y="4874622"/>
            <a:ext cx="1860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monster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575699" y="4824997"/>
            <a:ext cx="205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dinosaur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667246" y="4762231"/>
            <a:ext cx="1580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giant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265139" y="-5029"/>
            <a:ext cx="5298451" cy="1546282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265139" y="8203"/>
            <a:ext cx="4982018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Check Ss’ understanding of the key vocabulary words learned in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lesson.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say the key vocabulary words with the help of the pictures.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to show the key vocabulary words; click again to make pictures and words disappear.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59" name="直角三角形 58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314E-7 7.81087E-7 L 1.52314E-7 7.81087E-7 C 0.00258 -0.00062 0.00516 -0.00083 0.00773 -0.00166 C 0.00949 -0.00229 0.01113 -0.00437 0.01289 -0.00479 C 0.02765 -0.00812 0.02156 -0.00645 0.03105 -0.00937 C 0.03749 -0.01687 0.02859 -0.00729 0.03972 -0.01395 C 0.04054 -0.01437 0.04078 -0.01624 0.04148 -0.01708 C 0.0423 -0.01791 0.04324 -0.01812 0.04406 -0.01853 C 0.04945 -0.0327 0.04265 -0.0152 0.04757 -0.02624 C 0.05027 -0.03228 0.04816 -0.02999 0.05191 -0.03541 C 0.05261 -0.03665 0.05366 -0.03728 0.05448 -0.03853 C 0.05542 -0.03999 0.05612 -0.04186 0.05706 -0.04311 C 0.0587 -0.0454 0.06222 -0.04936 0.06222 -0.04936 C 0.0628 -0.05082 0.06327 -0.05269 0.06397 -0.05394 C 0.06468 -0.05519 0.06585 -0.05561 0.06655 -0.05707 C 0.06714 -0.05832 0.0669 -0.06019 0.06737 -0.06165 C 0.06807 -0.06352 0.06925 -0.06457 0.07007 -0.06623 C 0.07065 -0.06769 0.07112 -0.06936 0.07171 -0.07081 C 0.07335 -0.07977 0.07147 -0.07144 0.07522 -0.08019 C 0.07651 -0.0831 0.07721 -0.08664 0.07862 -0.08935 C 0.08014 -0.09185 0.0819 -0.09393 0.08295 -0.09706 C 0.0853 -0.1031 0.08389 -0.1006 0.08729 -0.10477 C 0.08846 -0.10789 0.08928 -0.11143 0.0908 -0.11393 C 0.09139 -0.11497 0.09198 -0.11581 0.09256 -0.11705 C 0.09373 -0.11997 0.09479 -0.1231 0.09596 -0.12622 L 0.09772 -0.1308 C 0.10088 -0.14767 0.09584 -0.12226 0.10029 -0.14018 C 0.101 -0.14309 0.10147 -0.14622 0.10205 -0.14934 C 0.10229 -0.1508 0.1024 -0.15267 0.10287 -0.15392 C 0.10346 -0.15538 0.10393 -0.15705 0.10463 -0.1585 C 0.10545 -0.16017 0.10639 -0.16163 0.10721 -0.16309 C 0.10885 -0.17225 0.10674 -0.16392 0.11072 -0.17079 C 0.11143 -0.17225 0.11166 -0.17433 0.11236 -0.17558 C 0.114 -0.17788 0.11764 -0.18162 0.11764 -0.18162 C 0.11881 -0.18475 0.11963 -0.18829 0.12103 -0.19079 C 0.12197 -0.19246 0.12291 -0.19371 0.12361 -0.19558 C 0.1249 -0.1985 0.1256 -0.20204 0.12713 -0.20474 C 0.12795 -0.2062 0.12888 -0.20766 0.1297 -0.20933 C 0.13041 -0.21079 0.13052 -0.21308 0.13146 -0.21391 C 0.13275 -0.21516 0.13427 -0.21495 0.1358 -0.21558 L 0.14095 -0.22162 C 0.14177 -0.22266 0.14271 -0.2237 0.14353 -0.22474 C 0.1447 -0.2262 0.14587 -0.22766 0.14704 -0.22932 C 0.14763 -0.23016 0.1481 -0.23161 0.14868 -0.23245 C 0.1495 -0.23328 0.15044 -0.23349 0.15138 -0.23391 L 0.15653 -0.24015 C 0.15735 -0.2412 0.15806 -0.24265 0.15911 -0.24307 L 0.16263 -0.24474 C 0.16731 -0.25744 0.1611 -0.24286 0.16696 -0.25078 C 0.16884 -0.25348 0.16977 -0.25869 0.17212 -0.26015 C 0.17868 -0.2639 0.17059 -0.25869 0.17727 -0.26473 C 0.17809 -0.26536 0.17903 -0.26577 0.17985 -0.26619 C 0.18079 -0.26786 0.18149 -0.26952 0.18243 -0.27077 C 0.18325 -0.27202 0.1843 -0.27265 0.18512 -0.2739 C 0.18723 -0.27744 0.18922 -0.28244 0.19203 -0.28473 C 0.19367 -0.28598 0.19567 -0.28598 0.19719 -0.28785 C 0.19895 -0.28994 0.20035 -0.29285 0.20235 -0.29389 C 0.2041 -0.29493 0.20609 -0.29514 0.20762 -0.29702 C 0.20844 -0.29806 0.20937 -0.29889 0.2102 -0.30014 C 0.21113 -0.30139 0.21172 -0.30347 0.21277 -0.30472 C 0.21348 -0.30556 0.21453 -0.30577 0.21535 -0.30618 C 0.21652 -0.30681 0.21769 -0.30722 0.21887 -0.30785 C 0.21969 -0.30827 0.22051 -0.30889 0.22144 -0.30931 C 0.22425 -0.31056 0.23011 -0.31243 0.23011 -0.31243 C 0.23175 -0.31451 0.23316 -0.31785 0.23527 -0.31847 C 0.24136 -0.32035 0.24183 -0.32076 0.24909 -0.3216 C 0.25027 -0.3218 0.25144 -0.3216 0.25261 -0.3216 L 0.25261 -0.3216 " pathEditMode="relative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9256E-7 -6.84024E-6 L -6.09256E-7 -6.84024E-6 C 0.00094 0.00166 0.00973 0.01499 0.01148 0.02228 C 0.01207 0.02478 0.01219 0.0277 0.01266 0.0304 C 0.01219 0.03436 0.01242 0.03874 0.01148 0.04269 C 0.00984 0.04894 0.0075 0.04873 0.00457 0.05082 C -0.00082 0.05436 -0.0014 0.05415 -0.00574 0.06081 C -0.00738 0.06352 -0.00867 0.06644 -0.01031 0.06894 C -0.01171 0.07123 -0.01347 0.07289 -0.01488 0.07519 C -0.01605 0.07706 -0.01699 0.07956 -0.01828 0.08123 C -0.01968 0.0831 -0.02144 0.08352 -0.02285 0.08539 C -0.02601 0.08914 -0.02894 0.09352 -0.03198 0.09747 L -0.03655 0.10351 C -0.03808 0.1056 -0.0396 0.10789 -0.04112 0.10976 C -0.04347 0.11247 -0.04569 0.11539 -0.04804 0.11789 C -0.05178 0.12163 -0.05589 0.12372 -0.05952 0.12809 L -0.06983 0.14017 C -0.07393 0.15121 -0.07018 0.14267 -0.0778 0.15454 C -0.07897 0.15642 -0.0799 0.15892 -0.08119 0.16059 C -0.08377 0.16371 -0.0867 0.16538 -0.08928 0.16871 C -0.09103 0.171 -0.09244 0.17392 -0.09385 0.17683 C -0.09666 0.18266 -0.0983 0.19058 -0.10181 0.19516 C -0.10756 0.20266 -0.10486 0.19933 -0.10978 0.20537 C -0.1106 0.20724 -0.11142 0.20932 -0.11212 0.21141 C -0.11376 0.21662 -0.11423 0.22328 -0.11669 0.22765 L -0.12009 0.23369 C -0.12056 0.23849 -0.12103 0.24703 -0.12244 0.25202 L -0.12923 0.27639 C -0.13017 0.28056 -0.13157 0.28868 -0.13157 0.28868 C -0.13193 0.30764 -0.13204 0.32659 -0.13275 0.34555 C -0.13286 0.34909 -0.1338 0.35242 -0.1338 0.35575 C -0.1338 0.37075 -0.13333 0.38554 -0.13275 0.40054 C -0.13239 0.40658 -0.13075 0.40741 -0.12923 0.41282 C -0.12794 0.41761 -0.12853 0.42095 -0.12583 0.4249 C -0.12466 0.42657 -0.11693 0.42886 -0.11669 0.42907 C -0.10826 0.43907 -0.11271 0.43532 -0.09385 0.43095 C -0.09139 0.43053 -0.08693 0.42699 -0.08693 0.42699 C -0.08576 0.4249 -0.08471 0.42261 -0.08354 0.42095 C -0.08248 0.41928 -0.08119 0.41824 -0.08014 0.41678 C -0.0785 0.41491 -0.07698 0.41282 -0.07545 0.41074 C -0.07182 0.40512 -0.06772 0.39574 -0.06631 0.38825 C -0.06596 0.38637 -0.06526 0.38429 -0.06526 0.38221 C -0.06491 0.37471 -0.06526 0.36721 -0.06526 0.35992 L -0.06526 0.35992 " pathEditMode="relative" ptsTypes="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464E-6 -6.84024E-6 L 3.44464E-6 -6.84024E-6 C 0.00305 -0.00417 0.00598 -0.00855 0.00914 -0.0123 C 0.01137 -0.015 0.01441 -0.01688 0.01711 -0.01834 C 0.01863 -0.01917 0.02015 -0.01938 0.02168 -0.02042 C 0.02332 -0.02146 0.02472 -0.02313 0.02625 -0.02438 C 0.02941 -0.02375 0.03527 -0.02354 0.03878 -0.02042 C 0.04007 -0.01917 0.04113 -0.01771 0.0423 -0.01625 C 0.04675 -0.00042 0.04171 -0.01521 0.04909 -0.00209 C 0.05026 -6.84024E-6 0.05378 0.00916 0.05483 0.01228 C 0.05694 0.01811 0.05823 0.02436 0.06175 0.02853 C 0.06268 0.02957 0.06397 0.02978 0.06514 0.0304 C 0.07815 0.04977 0.06714 0.03415 0.07545 0.04478 C 0.07698 0.04665 0.07838 0.04894 0.08002 0.05082 C 0.08178 0.05311 0.08389 0.05477 0.08565 0.05686 C 0.09385 0.06665 0.08647 0.0604 0.09596 0.06706 C 0.1065 0.08581 0.08858 0.05498 0.10744 0.08143 C 0.12021 0.09914 0.11025 0.09331 0.11998 0.09768 C 0.12115 0.09893 0.1222 0.1006 0.12349 0.10164 C 0.12455 0.10268 0.12584 0.10268 0.12689 0.10372 C 0.13591 0.11289 0.12689 0.10789 0.13603 0.11184 C 0.13755 0.1133 0.13908 0.11434 0.1406 0.11601 C 0.14177 0.11705 0.14271 0.11913 0.144 0.11997 C 0.15267 0.12559 0.15161 0.12247 0.15888 0.12601 C 0.16122 0.12726 0.16345 0.12913 0.16579 0.13017 C 0.17469 0.13413 0.19262 0.13392 0.19777 0.13434 C 0.21031 0.13351 0.22296 0.13392 0.2355 0.13226 C 0.23714 0.13205 0.23855 0.12934 0.24007 0.12809 C 0.2519 0.11913 0.23292 0.13559 0.24804 0.12205 C 0.24921 0.11997 0.25073 0.11851 0.25155 0.11601 C 0.25237 0.11289 0.25226 0.10914 0.25261 0.1058 C 0.25296 0.1031 0.25319 0.10018 0.25378 0.09768 C 0.25507 0.09164 0.25647 0.08852 0.25835 0.08331 C 0.26022 0.06998 0.26151 0.06456 0.25835 0.04686 C 0.258 0.04498 0.25167 0.04144 0.25038 0.04061 C 0.24499 0.04144 0.23972 0.04165 0.23433 0.04269 C 0.23175 0.04332 0.22859 0.04727 0.22636 0.04873 C 0.21898 0.05415 0.21886 0.05311 0.21031 0.05498 C 0.20574 0.05415 0.20117 0.05332 0.1966 0.0529 C 0.18407 0.05186 0.17141 0.05373 0.15888 0.05082 C 0.15618 0.05019 0.15454 0.04498 0.15208 0.04269 C 0.14927 0.04019 0.14646 0.03811 0.144 0.03457 C 0.13931 0.0277 0.14025 0.02624 0.13603 0.01624 L 0.13263 0.00812 C 0.13216 0.00333 0.13216 -0.00146 0.13146 -0.00605 C 0.13099 -0.00896 0.12958 -0.01125 0.12912 -0.01417 C 0.12841 -0.01959 0.12841 -0.025 0.12806 -0.03063 C 0.12841 -0.04958 0.12736 -0.06874 0.12912 -0.08749 C 0.12947 -0.0904 0.13228 -0.08999 0.13369 -0.09145 C 0.13497 -0.0927 0.13603 -0.09415 0.1372 -0.09561 C 0.14025 -0.09957 0.14259 -0.10644 0.14634 -0.1079 L 0.15208 -0.10978 C 0.1536 -0.11123 0.15501 -0.1129 0.15665 -0.11394 C 0.15806 -0.11498 0.1597 -0.11477 0.16122 -0.11602 C 0.16239 -0.11686 0.16333 -0.11915 0.16462 -0.11998 C 0.16602 -0.12102 0.16766 -0.12144 0.16919 -0.12206 C 0.18219 -0.12727 0.16837 -0.12123 0.1795 -0.12602 C 0.18828 -0.1254 0.19707 -0.12561 0.20574 -0.12415 C 0.20855 -0.12352 0.21101 -0.12082 0.21383 -0.11998 C 0.21793 -0.11873 0.22214 -0.11873 0.22636 -0.1179 C 0.23866 -0.10353 0.22004 -0.12602 0.23316 -0.1079 C 0.23538 -0.10478 0.24007 -0.09978 0.24007 -0.09978 C 0.24089 -0.09707 0.24171 -0.09436 0.24241 -0.09145 C 0.24499 -0.08062 0.24452 -0.06874 0.24241 -0.05687 C 0.24183 -0.05437 0.23937 -0.05541 0.23773 -0.055 C 0.2348 -0.05395 0.23164 -0.05354 0.22859 -0.05291 C 0.22671 -0.05145 0.22496 -0.04979 0.22296 -0.04875 C 0.22074 -0.04771 0.2184 -0.0475 0.21605 -0.04687 C 0.19414 -0.03958 0.21336 -0.04541 0.19777 -0.04062 C 0.18254 -0.05104 0.18289 -0.06041 0.18289 -0.04875 L 0.18407 -0.04875 " pathEditMode="relative" ptsTypes="AAAAAAAAAAAAAAAAAAAAAA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616E-6 3.42012E-6 L -1.64616E-6 3.42012E-6 C 0.00457 0.00062 0.00914 0.00104 0.01371 0.00187 C 0.01593 0.0025 0.01816 0.00395 0.0205 0.00395 C 0.02624 0.00395 0.03198 0.0027 0.03772 0.00187 C 0.0396 0.00125 0.04159 0.00083 0.04347 3.42012E-6 C 0.04569 -0.00125 0.04792 -0.00396 0.05026 -0.00417 L 0.08119 -0.00209 C 0.08447 -0.00105 0.09209 0.00187 0.0949 0.00187 C 0.09771 0.00187 0.10134 -0.00042 0.10404 -0.00209 C 0.10486 -0.00417 0.1058 -0.00604 0.10638 -0.00813 C 0.10697 -0.01083 0.1072 -0.01354 0.10755 -0.01646 C 0.10837 -0.02437 0.10908 -0.03271 0.10978 -0.04083 C 0.11013 -0.04479 0.11072 -0.04895 0.11095 -0.05291 C 0.11107 -0.05603 0.11119 -0.07291 0.11318 -0.07936 C 0.11611 -0.08853 0.11751 -0.0929 0.12232 -0.09769 C 0.12337 -0.09873 0.12466 -0.09915 0.12583 -0.09977 C 0.12771 -0.10061 0.12958 -0.10102 0.13157 -0.10186 C 0.13462 -0.10311 0.14071 -0.10582 0.14071 -0.10582 C 0.14528 -0.10519 0.14985 -0.10519 0.15442 -0.10373 C 0.15676 -0.10311 0.15899 -0.10102 0.16133 -0.09977 C 0.16602 -0.09686 0.16368 -0.09894 0.16813 -0.09373 C 0.17188 -0.07353 0.16555 -0.10436 0.1727 -0.08145 C 0.17387 -0.0777 0.17504 -0.06916 0.17504 -0.06916 C 0.17539 -0.04479 0.17551 -0.02042 0.1761 0.00395 C 0.17621 0.00687 0.17703 0.00937 0.17727 0.01208 C 0.17785 0.01895 0.17785 0.02582 0.17844 0.03249 C 0.17867 0.03457 0.17926 0.03645 0.17961 0.03853 C 0.17996 0.04124 0.18031 0.04395 0.18078 0.04665 C 0.1809 0.04936 0.18149 0.07436 0.18418 0.07935 L 0.18758 0.0854 C 0.18957 0.09602 0.1877 0.09019 0.19555 0.09956 C 0.20222 0.10747 0.19765 0.10352 0.21042 0.10581 C 0.21429 0.10497 0.21828 0.10581 0.22191 0.10372 C 0.2232 0.10289 0.22331 0.09935 0.22425 0.09748 C 0.22519 0.09539 0.22659 0.09373 0.22765 0.09144 C 0.23245 0.08123 0.22706 0.08873 0.23339 0.08123 C 0.23526 0.07623 0.23667 0.0729 0.23796 0.06707 C 0.23854 0.06436 0.23866 0.06165 0.23913 0.05894 C 0.23983 0.05478 0.24065 0.05082 0.24136 0.04665 C 0.24171 0.04457 0.24183 0.04249 0.24253 0.04061 L 0.24475 0.03457 C 0.24522 0.00999 0.24522 -0.01438 0.24593 -0.03875 C 0.24604 -0.04229 0.2471 -0.04541 0.2471 -0.04895 C 0.2471 -0.08207 0.24897 -0.1004 0.24475 -0.12623 C 0.24452 -0.12831 0.24417 -0.13039 0.2437 -0.13227 C 0.243 -0.13456 0.24194 -0.13623 0.24136 -0.13852 C 0.24089 -0.14039 0.24089 -0.14268 0.24018 -0.14456 C 0.23843 -0.14914 0.23585 -0.15164 0.23339 -0.15476 C 0.23116 -0.16664 0.23398 -0.1556 0.22882 -0.16476 C 0.22777 -0.16664 0.22741 -0.16914 0.22648 -0.17101 C 0.22542 -0.17309 0.22413 -0.17476 0.22308 -0.17705 C 0.22214 -0.17892 0.22179 -0.18163 0.22074 -0.18309 C 0.21874 -0.18642 0.21617 -0.18851 0.21394 -0.19121 L 0.21042 -0.19538 C 0.20937 -0.19663 0.20832 -0.19871 0.20703 -0.19955 L 0.20363 -0.20142 C 0.19262 -0.221 0.20668 -0.19788 0.19672 -0.20954 C 0.19543 -0.21121 0.19461 -0.21392 0.19332 -0.21579 C 0.19039 -0.22017 0.18992 -0.21975 0.18641 -0.22183 C 0.17656 -0.2335 0.18324 -0.22766 0.17504 -0.23204 C 0.1727 -0.23329 0.16813 -0.236 0.16813 -0.236 C 0.16696 -0.23745 0.16602 -0.23912 0.16473 -0.24016 C 0.1625 -0.24183 0.15782 -0.24412 0.15782 -0.24412 C 0.14598 -0.25828 0.16438 -0.23683 0.14985 -0.25224 C 0.14751 -0.25495 0.14516 -0.25745 0.14294 -0.26057 C 0.14083 -0.26328 0.13321 -0.2737 0.13157 -0.27474 C 0.12923 -0.27599 0.127 -0.27828 0.12466 -0.2787 C 0.11318 -0.28161 0.11939 -0.28036 0.10638 -0.28286 C 0.09596 -0.28911 0.11236 -0.27953 0.09724 -0.28682 C 0.0949 -0.28807 0.09033 -0.29098 0.09033 -0.29098 C 0.08916 -0.29244 0.08811 -0.2939 0.08693 -0.29515 C 0.08318 -0.29828 0.08108 -0.29703 0.07662 -0.29703 L 0.07662 -0.29703 " pathEditMode="relative" ptsTypes="AAAAAAAAAAAAAAAAAAAAAAAAAA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692E-6 -2.23079E-6 L 4.17692E-6 -2.23079E-6 C -0.00223 -0.00479 -0.00492 -0.00895 -0.00679 -0.01416 C -0.00808 -0.01791 -0.00832 -0.02229 -0.00914 -0.02645 L -0.01019 -0.03249 C -0.01019 -0.03374 -0.00937 -0.04895 -0.00797 -0.0529 C -0.00703 -0.0552 -0.00586 -0.05728 -0.00457 -0.05894 C -0.00351 -0.06019 0.00281 -0.06269 0.00352 -0.0629 L 0.0184 -0.06103 C 0.02999 -0.05915 0.02589 -0.05957 0.0355 -0.05686 C 0.0382 -0.05624 0.04089 -0.05561 0.04347 -0.05478 C 0.04546 -0.05436 0.04734 -0.05374 0.04921 -0.0529 C 0.05155 -0.05165 0.05366 -0.04957 0.05612 -0.04874 C 0.05835 -0.04811 0.0662 -0.04582 0.06866 -0.04478 C 0.071 -0.04353 0.07323 -0.04166 0.07557 -0.04061 C 0.0771 -0.03999 0.07862 -0.03937 0.08014 -0.03853 C 0.08131 -0.03812 0.08237 -0.03707 0.08354 -0.03666 C 0.08541 -0.03582 0.08741 -0.03541 0.08928 -0.03457 C 0.09162 -0.03332 0.09385 -0.03187 0.09608 -0.03041 C 0.09936 -0.02853 0.10053 -0.0277 0.10416 -0.02645 C 0.10639 -0.02562 0.10873 -0.02541 0.11096 -0.02437 C 0.1133 -0.02333 0.11787 -0.0202 0.11787 -0.0202 C 0.12771 -0.00875 0.11529 -0.0227 0.12466 -0.01416 C 0.12595 -0.01312 0.12689 -0.01104 0.12818 -0.0102 C 0.13029 -0.00833 0.13275 -0.0075 0.13497 -0.00604 L 0.13837 -0.00396 L 0.14528 -2.23079E-6 C 0.14646 0.00063 0.14775 0.00083 0.14868 0.00208 C 0.14985 0.00333 0.15091 0.005 0.1522 0.00604 C 0.15325 0.00708 0.15454 0.00729 0.1556 0.00813 C 0.16052 0.0125 0.15794 0.01208 0.16239 0.01833 C 0.16462 0.02125 0.16708 0.02375 0.1693 0.02645 C 0.17048 0.02791 0.17141 0.02979 0.1727 0.03062 L 0.17622 0.0325 C 0.17727 0.03395 0.17833 0.03562 0.17961 0.03666 C 0.18067 0.0377 0.18207 0.03729 0.18301 0.03874 C 0.18559 0.04228 0.18992 0.05082 0.18992 0.05082 C 0.19215 0.0627 0.18934 0.05187 0.19449 0.06103 C 0.19543 0.0627 0.1959 0.0652 0.19672 0.06707 C 0.2041 0.0829 0.19684 0.06416 0.20246 0.07936 C 0.20539 0.09477 0.20152 0.07582 0.20586 0.09165 C 0.20644 0.09352 0.20656 0.09582 0.20703 0.09769 C 0.20762 0.09977 0.20867 0.10165 0.20937 0.10373 C 0.20984 0.1056 0.20996 0.1079 0.21043 0.10977 C 0.21113 0.11206 0.21219 0.11373 0.21277 0.11602 C 0.21816 0.13768 0.21219 0.12039 0.21734 0.13435 C 0.22027 0.14955 0.21629 0.1306 0.22074 0.14643 C 0.22132 0.1483 0.22132 0.1506 0.22191 0.15247 C 0.2225 0.15476 0.22367 0.15643 0.22425 0.15872 C 0.22519 0.16268 0.22578 0.16684 0.22648 0.1708 L 0.22882 0.18309 C 0.22917 0.18517 0.22976 0.18705 0.22988 0.18913 L 0.23105 0.20142 C 0.2314 0.21287 0.23152 0.22454 0.23222 0.23599 C 0.23234 0.23808 0.23339 0.23995 0.23339 0.24203 C 0.23339 0.25432 0.23269 0.2664 0.23222 0.27869 C 0.23199 0.2839 0.23175 0.2964 0.22988 0.30306 C 0.22929 0.30515 0.22835 0.30702 0.22765 0.3091 C 0.22496 0.32368 0.22671 0.31785 0.22308 0.32743 C 0.22238 0.33327 0.22179 0.33993 0.22074 0.34576 C 0.22004 0.34993 0.21922 0.35389 0.21851 0.35805 L 0.21734 0.36409 L 0.215 0.37617 C 0.21465 0.37826 0.21453 0.38055 0.21394 0.38242 L 0.2116 0.38846 C 0.21113 0.39242 0.21055 0.40054 0.20937 0.40471 C 0.20867 0.407 0.20762 0.40867 0.20703 0.41075 C 0.20656 0.41283 0.20644 0.41512 0.20586 0.417 C 0.20457 0.42116 0.20129 0.42908 0.20129 0.42908 C 0.20094 0.43116 0.20082 0.43345 0.20024 0.43533 C 0.19883 0.43949 0.19567 0.44741 0.19567 0.44741 C 0.19274 0.46282 0.1966 0.44387 0.19215 0.4597 C 0.18746 0.47657 0.19531 0.45428 0.18875 0.47178 C 0.18606 0.48636 0.18782 0.48053 0.18418 0.49011 C 0.18243 0.5024 0.18348 0.49573 0.18079 0.51052 C 0.18032 0.5126 0.18032 0.51489 0.17961 0.51656 L 0.17727 0.5226 C 0.17692 0.52531 0.17645 0.52802 0.17622 0.53072 C 0.17469 0.54614 0.17434 0.5553 0.17622 0.57155 C 0.17645 0.57384 0.17786 0.57551 0.17844 0.57759 C 0.17903 0.57946 0.17879 0.58217 0.17961 0.58363 C 0.18149 0.58717 0.18418 0.58905 0.18641 0.59175 L 0.19332 0.59988 L 0.19672 0.60196 C 0.20211 0.61154 0.19883 0.60654 0.20703 0.61633 C 0.2082 0.61758 0.20926 0.61946 0.21043 0.62029 C 0.21875 0.62612 0.21453 0.62237 0.22308 0.63258 C 0.22425 0.63383 0.22519 0.6357 0.22648 0.63654 L 0.23339 0.6407 C 0.23562 0.64341 0.23761 0.64716 0.24019 0.64882 C 0.24136 0.64945 0.24253 0.65007 0.2437 0.65091 C 0.24558 0.65216 0.24745 0.65362 0.24933 0.65487 C 0.25085 0.6557 0.25237 0.65632 0.2539 0.65695 C 0.2669 0.67215 0.25601 0.66091 0.29174 0.66091 L 0.29174 0.66091 " pathEditMode="relative" ptsTypes="AAAAAAAAAAAAAAAAAAAAAAAAAAAAAAAAA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0" grpId="0"/>
      <p:bldP spid="50" grpId="1"/>
      <p:bldP spid="51" grpId="0"/>
      <p:bldP spid="51" grpId="1"/>
      <p:bldP spid="52" grpId="0"/>
      <p:bldP spid="52" grpId="1"/>
      <p:bldP spid="37" grpId="0" animBg="1"/>
      <p:bldP spid="37" grpId="1" animBg="1"/>
      <p:bldP spid="58" grpId="0"/>
      <p:bldP spid="5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 flipV="1">
            <a:off x="1239264" y="2171704"/>
            <a:ext cx="3424724" cy="42816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5166" y="6304936"/>
            <a:ext cx="455920" cy="70460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391" y="6382414"/>
            <a:ext cx="494683" cy="549648"/>
          </a:xfrm>
          <a:prstGeom prst="rect">
            <a:avLst/>
          </a:prstGeom>
        </p:spPr>
      </p:pic>
      <p:sp>
        <p:nvSpPr>
          <p:cNvPr id="13" name="文本框 24"/>
          <p:cNvSpPr txBox="1"/>
          <p:nvPr/>
        </p:nvSpPr>
        <p:spPr>
          <a:xfrm>
            <a:off x="921634" y="552259"/>
            <a:ext cx="2538218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ea typeface="Futura Std Book" charset="0"/>
                <a:cs typeface="Futura Std Book" charset="0"/>
                <a:sym typeface="Helvetica"/>
              </a:rPr>
              <a:t>Let’s Talk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50BDFF"/>
              </a:solidFill>
              <a:effectLst/>
              <a:uLnTx/>
              <a:uFillTx/>
              <a:ea typeface="Futura Std Book" charset="0"/>
              <a:cs typeface="Futura Std Book" charset="0"/>
              <a:sym typeface="Helvetica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screen"/>
          <a:srcRect r="1488" b="2919"/>
          <a:stretch>
            <a:fillRect/>
          </a:stretch>
        </p:blipFill>
        <p:spPr>
          <a:xfrm>
            <a:off x="1852534" y="3336874"/>
            <a:ext cx="511394" cy="500273"/>
          </a:xfrm>
          <a:prstGeom prst="rect">
            <a:avLst/>
          </a:prstGeom>
        </p:spPr>
      </p:pic>
      <p:sp>
        <p:nvSpPr>
          <p:cNvPr id="14" name="文本框 18"/>
          <p:cNvSpPr txBox="1"/>
          <p:nvPr/>
        </p:nvSpPr>
        <p:spPr>
          <a:xfrm>
            <a:off x="1624227" y="1957110"/>
            <a:ext cx="5822288" cy="52321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3E4247"/>
                </a:solidFill>
                <a:effectLst/>
                <a:uLnTx/>
                <a:uFillTx/>
                <a:latin typeface="Century Gothic" panose="020B0502020202020204" pitchFamily="34" charset="0"/>
                <a:sym typeface="Helvetica"/>
              </a:rPr>
              <a:t>Is it a big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E4247"/>
                </a:solidFill>
                <a:effectLst/>
                <a:uLnTx/>
                <a:uFillTx/>
                <a:latin typeface="Century Gothic" panose="020B0502020202020204" pitchFamily="34" charset="0"/>
                <a:sym typeface="Helvetica"/>
              </a:rPr>
              <a:t>_____?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3E4247"/>
              </a:solidFill>
              <a:effectLst/>
              <a:uLnTx/>
              <a:uFillTx/>
              <a:latin typeface="Century Gothic" panose="020B0502020202020204" pitchFamily="34" charset="0"/>
              <a:sym typeface="Helvetic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/>
          <a:srcRect r="1488" b="2919"/>
          <a:stretch>
            <a:fillRect/>
          </a:stretch>
        </p:blipFill>
        <p:spPr>
          <a:xfrm>
            <a:off x="1859828" y="4737526"/>
            <a:ext cx="511394" cy="500273"/>
          </a:xfrm>
          <a:prstGeom prst="rect">
            <a:avLst/>
          </a:prstGeom>
        </p:spPr>
      </p:pic>
      <p:sp>
        <p:nvSpPr>
          <p:cNvPr id="15" name="Shape 1161"/>
          <p:cNvSpPr/>
          <p:nvPr/>
        </p:nvSpPr>
        <p:spPr>
          <a:xfrm>
            <a:off x="10080000" y="1878320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Broadway" panose="04040905080B02020502" pitchFamily="82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Broadway" panose="04040905080B02020502" pitchFamily="82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839933" y="3127697"/>
            <a:ext cx="2619727" cy="2160587"/>
            <a:chOff x="1798137" y="4005722"/>
            <a:chExt cx="2619727" cy="2160587"/>
          </a:xfrm>
        </p:grpSpPr>
        <p:grpSp>
          <p:nvGrpSpPr>
            <p:cNvPr id="17" name="组合 16"/>
            <p:cNvGrpSpPr/>
            <p:nvPr/>
          </p:nvGrpSpPr>
          <p:grpSpPr>
            <a:xfrm>
              <a:off x="1798137" y="4178048"/>
              <a:ext cx="538343" cy="1948450"/>
              <a:chOff x="2118230" y="4206047"/>
              <a:chExt cx="599022" cy="1930422"/>
            </a:xfrm>
          </p:grpSpPr>
          <p:sp>
            <p:nvSpPr>
              <p:cNvPr id="21" name="矩形 19"/>
              <p:cNvSpPr/>
              <p:nvPr/>
            </p:nvSpPr>
            <p:spPr>
              <a:xfrm>
                <a:off x="2129110" y="4896018"/>
                <a:ext cx="588142" cy="523216"/>
              </a:xfrm>
              <a:prstGeom prst="rect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j-ea"/>
                  <a:cs typeface="+mj-cs"/>
                  <a:sym typeface="Helvetica"/>
                </a:endParaRPr>
              </a:p>
            </p:txBody>
          </p:sp>
          <p:sp>
            <p:nvSpPr>
              <p:cNvPr id="22" name="矩形 22"/>
              <p:cNvSpPr/>
              <p:nvPr/>
            </p:nvSpPr>
            <p:spPr>
              <a:xfrm>
                <a:off x="2118230" y="4206047"/>
                <a:ext cx="599022" cy="523216"/>
              </a:xfrm>
              <a:prstGeom prst="rect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j-ea"/>
                  <a:cs typeface="+mj-cs"/>
                  <a:sym typeface="Helvetica"/>
                </a:endParaRPr>
              </a:p>
            </p:txBody>
          </p:sp>
          <p:sp>
            <p:nvSpPr>
              <p:cNvPr id="23" name="矩形 39"/>
              <p:cNvSpPr/>
              <p:nvPr/>
            </p:nvSpPr>
            <p:spPr>
              <a:xfrm>
                <a:off x="2129110" y="5613253"/>
                <a:ext cx="588142" cy="523216"/>
              </a:xfrm>
              <a:prstGeom prst="rect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j-ea"/>
                  <a:cs typeface="+mj-cs"/>
                  <a:sym typeface="Helvetica"/>
                </a:endParaRPr>
              </a:p>
            </p:txBody>
          </p:sp>
        </p:grpSp>
        <p:sp>
          <p:nvSpPr>
            <p:cNvPr id="20" name="文本框 40"/>
            <p:cNvSpPr txBox="1"/>
            <p:nvPr/>
          </p:nvSpPr>
          <p:spPr>
            <a:xfrm>
              <a:off x="2479811" y="4005722"/>
              <a:ext cx="1938053" cy="2160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>
                  <a:solidFill>
                    <a:srgbClr val="990099"/>
                  </a:solidFill>
                  <a:latin typeface="Futura" pitchFamily="50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"/>
                </a:rPr>
                <a:t>dinosaur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"/>
              </a:endParaRPr>
            </a:p>
            <a:p>
              <a:pPr marL="0" marR="0" lvl="0" indent="0" algn="l" defTabSz="91440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"/>
                </a:rPr>
                <a:t>monster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"/>
              </a:endParaRPr>
            </a:p>
            <a:p>
              <a:pPr marL="0" marR="0" lvl="0" indent="0" algn="l" defTabSz="91440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"/>
                </a:rPr>
                <a:t>giant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"/>
              </a:endParaRPr>
            </a:p>
          </p:txBody>
        </p:sp>
      </p:grpSp>
      <p:sp>
        <p:nvSpPr>
          <p:cNvPr id="26" name="Shape 1161"/>
          <p:cNvSpPr/>
          <p:nvPr/>
        </p:nvSpPr>
        <p:spPr>
          <a:xfrm>
            <a:off x="10516569" y="213558"/>
            <a:ext cx="3834054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altLang="zh-CN" sz="2400" spc="0" dirty="0">
                <a:cs typeface="Calibri" panose="020F0502020204030204"/>
                <a:sym typeface="Calibri" panose="020F0502020204030204"/>
              </a:rPr>
              <a:t>Listening &amp; </a:t>
            </a:r>
            <a:endParaRPr lang="en-US" altLang="zh-CN" sz="2400" spc="0" dirty="0" smtClean="0">
              <a:cs typeface="Calibri" panose="020F0502020204030204"/>
              <a:sym typeface="Calibri" panose="020F0502020204030204"/>
            </a:endParaRPr>
          </a:p>
          <a:p>
            <a:pPr algn="l"/>
            <a:r>
              <a:rPr lang="en-US" altLang="zh-CN" sz="2400" spc="0" dirty="0" smtClean="0">
                <a:cs typeface="Calibri" panose="020F0502020204030204"/>
                <a:sym typeface="Calibri" panose="020F0502020204030204"/>
              </a:rPr>
              <a:t>Speaking</a:t>
            </a:r>
            <a:endParaRPr lang="en-US" altLang="zh-CN" sz="2400" spc="0" dirty="0"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241901" y="2717717"/>
            <a:ext cx="7549503" cy="3515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组合 33"/>
          <p:cNvGrpSpPr/>
          <p:nvPr/>
        </p:nvGrpSpPr>
        <p:grpSpPr>
          <a:xfrm>
            <a:off x="-12032" y="7227448"/>
            <a:ext cx="1042798" cy="304572"/>
            <a:chOff x="473563" y="6829656"/>
            <a:chExt cx="1042798" cy="304572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333" y="6829656"/>
              <a:ext cx="886028" cy="304572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 rot="21222613">
              <a:off x="473563" y="684796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02:00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2533126" y="7239267"/>
            <a:ext cx="1177872" cy="351799"/>
            <a:chOff x="12533126" y="7275306"/>
            <a:chExt cx="1177872" cy="351799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16/22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264150" y="2693654"/>
            <a:ext cx="7505003" cy="349516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矩形 24"/>
          <p:cNvSpPr/>
          <p:nvPr/>
        </p:nvSpPr>
        <p:spPr>
          <a:xfrm>
            <a:off x="8265139" y="-5029"/>
            <a:ext cx="5284174" cy="135650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265139" y="8203"/>
            <a:ext cx="4982018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Talk about the illustrations with the given sentence structure.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illustrations and identify the characters.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take turns completing the sentence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structure—one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 for one illustration.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should use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0" name="直角三角形 29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970"/>
          <a:stretch>
            <a:fillRect/>
          </a:stretch>
        </p:blipFill>
        <p:spPr>
          <a:xfrm>
            <a:off x="-1" y="1"/>
            <a:ext cx="13549313" cy="761413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57" y="15212"/>
            <a:ext cx="13562002" cy="7634240"/>
          </a:xfrm>
          <a:prstGeom prst="rect">
            <a:avLst/>
          </a:prstGeom>
        </p:spPr>
      </p:pic>
      <p:sp>
        <p:nvSpPr>
          <p:cNvPr id="14" name="Shape 1161"/>
          <p:cNvSpPr/>
          <p:nvPr/>
        </p:nvSpPr>
        <p:spPr>
          <a:xfrm>
            <a:off x="10804971" y="342762"/>
            <a:ext cx="3774561" cy="83099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altLang="zh-CN" sz="240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Listening &amp; </a:t>
            </a:r>
            <a:endParaRPr lang="en-US" altLang="zh-CN" sz="240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  <a:p>
            <a:pPr algn="l" hangingPunct="0"/>
            <a:r>
              <a:rPr lang="en-US" altLang="zh-CN" sz="240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Speak</a:t>
            </a:r>
            <a:r>
              <a:rPr lang="en-US" altLang="zh-CN" sz="24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ing</a:t>
            </a:r>
            <a:endParaRPr lang="en-US" altLang="zh-CN" sz="24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4804486" y="184412"/>
            <a:ext cx="2538218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</a:t>
            </a:r>
            <a:r>
              <a:rPr lang="en-US" altLang="zh-CN" sz="40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T</a:t>
            </a: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alk</a:t>
            </a:r>
            <a:endParaRPr kumimoji="0" lang="zh-CN" altLang="en-US" sz="4000" b="1" i="0" u="none" strike="noStrike" cap="none" spc="0" normalizeH="0" baseline="0" dirty="0">
              <a:ln>
                <a:noFill/>
              </a:ln>
              <a:solidFill>
                <a:srgbClr val="50BDFF"/>
              </a:solidFill>
              <a:effectLst/>
              <a:uFillTx/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217652" y="2901455"/>
            <a:ext cx="4479776" cy="104970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377657" y="3049067"/>
            <a:ext cx="3675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do you like to do in winter?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3707" y="7242603"/>
            <a:ext cx="1042798" cy="304572"/>
            <a:chOff x="845809" y="6887994"/>
            <a:chExt cx="1042798" cy="30457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579" y="6887994"/>
              <a:ext cx="886028" cy="3045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 rot="21222613">
              <a:off x="845809" y="690630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519556" y="7238112"/>
            <a:ext cx="1177872" cy="351799"/>
            <a:chOff x="12533126" y="7275306"/>
            <a:chExt cx="1177872" cy="35179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17/22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9217652" y="3922523"/>
            <a:ext cx="443092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l"/>
            <a:r>
              <a:rPr lang="en-US" altLang="zh-CN" sz="2400" b="1" dirty="0" smtClean="0">
                <a:solidFill>
                  <a:srgbClr val="50BDFF"/>
                </a:solidFill>
                <a:latin typeface="Century Gothic" panose="020B0502020202020204" pitchFamily="34" charset="0"/>
              </a:rPr>
              <a:t>  I </a:t>
            </a:r>
            <a:r>
              <a:rPr lang="en-US" altLang="zh-CN" sz="2400" b="1" dirty="0">
                <a:solidFill>
                  <a:srgbClr val="50BDFF"/>
                </a:solidFill>
                <a:latin typeface="Century Gothic" panose="020B0502020202020204" pitchFamily="34" charset="0"/>
              </a:rPr>
              <a:t>like to _____. </a:t>
            </a:r>
            <a:endParaRPr lang="en-US" altLang="zh-CN" sz="2400" b="1" dirty="0">
              <a:solidFill>
                <a:srgbClr val="50BD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016" y="4534422"/>
            <a:ext cx="4298296" cy="3033502"/>
          </a:xfrm>
          <a:prstGeom prst="rect">
            <a:avLst/>
          </a:prstGeom>
        </p:spPr>
      </p:pic>
      <p:sp>
        <p:nvSpPr>
          <p:cNvPr id="36" name="文本框 41"/>
          <p:cNvSpPr txBox="1"/>
          <p:nvPr/>
        </p:nvSpPr>
        <p:spPr>
          <a:xfrm>
            <a:off x="10050743" y="4883577"/>
            <a:ext cx="3196414" cy="2308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  <a:sym typeface="Helvetica"/>
              </a:rPr>
              <a:t>Helping Words </a:t>
            </a:r>
            <a:endParaRPr lang="en-US" altLang="zh-CN" sz="2400" b="1" dirty="0">
              <a:solidFill>
                <a:srgbClr val="FFFF00"/>
              </a:solidFill>
              <a:latin typeface="Century Gothic" panose="020B0502020202020204" pitchFamily="34" charset="0"/>
              <a:sym typeface="Helvetica"/>
            </a:endParaRPr>
          </a:p>
          <a:p>
            <a:pPr marL="342900" indent="-28829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make </a:t>
            </a: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a snowman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marL="342900" indent="-28829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have </a:t>
            </a: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a snowball fight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marL="342900" indent="-28829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play ice hockey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marL="342900" indent="-28829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go skiing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</p:txBody>
      </p:sp>
      <p:pic>
        <p:nvPicPr>
          <p:cNvPr id="28" name="图片 27" descr="图片包含 滑雪, 骑, 男人, 跳&#10;&#10;描述已自动生成"/>
          <p:cNvPicPr>
            <a:picLocks noChangeAspect="1"/>
          </p:cNvPicPr>
          <p:nvPr/>
        </p:nvPicPr>
        <p:blipFill rotWithShape="1">
          <a:blip r:embed="rId7" cstate="screen"/>
          <a:srcRect l="61184" t="38966" r="10166" b="5034"/>
          <a:stretch>
            <a:fillRect/>
          </a:stretch>
        </p:blipFill>
        <p:spPr>
          <a:xfrm flipH="1">
            <a:off x="3501381" y="2267887"/>
            <a:ext cx="1754104" cy="1928596"/>
          </a:xfrm>
          <a:prstGeom prst="rect">
            <a:avLst/>
          </a:prstGeom>
        </p:spPr>
      </p:pic>
      <p:pic>
        <p:nvPicPr>
          <p:cNvPr id="29" name="图片 28" descr="图片包含 游戏机&#10;&#10;描述已自动生成"/>
          <p:cNvPicPr>
            <a:picLocks noChangeAspect="1"/>
          </p:cNvPicPr>
          <p:nvPr/>
        </p:nvPicPr>
        <p:blipFill rotWithShape="1">
          <a:blip r:embed="rId8" cstate="screen"/>
          <a:srcRect l="42287" t="20566" r="34708" b="47047"/>
          <a:stretch>
            <a:fillRect/>
          </a:stretch>
        </p:blipFill>
        <p:spPr>
          <a:xfrm>
            <a:off x="5610912" y="2283998"/>
            <a:ext cx="3163824" cy="2505456"/>
          </a:xfrm>
          <a:prstGeom prst="rect">
            <a:avLst/>
          </a:prstGeom>
        </p:spPr>
      </p:pic>
      <p:pic>
        <p:nvPicPr>
          <p:cNvPr id="30" name="图片 29" descr="图片包含 游戏机, 房间&#10;&#10;描述已自动生成"/>
          <p:cNvPicPr>
            <a:picLocks noChangeAspect="1"/>
          </p:cNvPicPr>
          <p:nvPr/>
        </p:nvPicPr>
        <p:blipFill rotWithShape="1">
          <a:blip r:embed="rId9" cstate="screen"/>
          <a:srcRect l="2984" t="25633" r="71066" b="30367"/>
          <a:stretch>
            <a:fillRect/>
          </a:stretch>
        </p:blipFill>
        <p:spPr>
          <a:xfrm>
            <a:off x="1622102" y="3832332"/>
            <a:ext cx="3270856" cy="3119603"/>
          </a:xfrm>
          <a:prstGeom prst="rect">
            <a:avLst/>
          </a:prstGeom>
        </p:spPr>
      </p:pic>
      <p:pic>
        <p:nvPicPr>
          <p:cNvPr id="31" name="图片 30" descr="图片包含 男人, 小, 玩具, 跳&#10;&#10;描述已自动生成"/>
          <p:cNvPicPr>
            <a:picLocks noChangeAspect="1"/>
          </p:cNvPicPr>
          <p:nvPr/>
        </p:nvPicPr>
        <p:blipFill rotWithShape="1">
          <a:blip r:embed="rId10" cstate="screen"/>
          <a:srcRect t="50000" r="42065"/>
          <a:stretch>
            <a:fillRect/>
          </a:stretch>
        </p:blipFill>
        <p:spPr>
          <a:xfrm>
            <a:off x="4156566" y="5200734"/>
            <a:ext cx="4647348" cy="225606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8265139" y="-5028"/>
            <a:ext cx="5293129" cy="1178784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265139" y="8203"/>
            <a:ext cx="4982018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Talk about the given pictures using the given sentence structure.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pictures and talk about what they see.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Model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first;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take turns talking about the given question.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Each S should say at least two sentences; remind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play safely when playing on the ice.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5" name="直角三角形 24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/>
      <p:bldP spid="2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2" y="-12652"/>
            <a:ext cx="13562002" cy="763424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5403" y="1821758"/>
            <a:ext cx="13574647" cy="5814345"/>
          </a:xfrm>
          <a:prstGeom prst="rect">
            <a:avLst/>
          </a:prstGeom>
        </p:spPr>
      </p:pic>
      <p:sp>
        <p:nvSpPr>
          <p:cNvPr id="23" name="Shape 1161"/>
          <p:cNvSpPr/>
          <p:nvPr/>
        </p:nvSpPr>
        <p:spPr>
          <a:xfrm>
            <a:off x="10358236" y="504088"/>
            <a:ext cx="2487578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Value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5403" y="7234686"/>
            <a:ext cx="1042798" cy="304572"/>
            <a:chOff x="7215471" y="6677474"/>
            <a:chExt cx="1042798" cy="30457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2241" y="6677474"/>
              <a:ext cx="886028" cy="30457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 rot="21222613">
              <a:off x="7215471" y="669578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525559" y="7230412"/>
            <a:ext cx="1177872" cy="351799"/>
            <a:chOff x="12533126" y="7275306"/>
            <a:chExt cx="1177872" cy="35179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>
                  <a:latin typeface="Century Gothic" panose="020B0502020202020204" pitchFamily="34" charset="0"/>
                </a:rPr>
                <a:t>18/22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163669" y="1859595"/>
            <a:ext cx="4504359" cy="675566"/>
          </a:xfrm>
          <a:prstGeom prst="rect">
            <a:avLst/>
          </a:prstGeom>
        </p:spPr>
      </p:pic>
      <p:sp>
        <p:nvSpPr>
          <p:cNvPr id="30" name="Rectangle 2"/>
          <p:cNvSpPr/>
          <p:nvPr/>
        </p:nvSpPr>
        <p:spPr>
          <a:xfrm>
            <a:off x="9318871" y="1960299"/>
            <a:ext cx="437873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Do they like to think? 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6" name="文本框 24"/>
          <p:cNvSpPr txBox="1"/>
          <p:nvPr/>
        </p:nvSpPr>
        <p:spPr>
          <a:xfrm>
            <a:off x="4849241" y="195428"/>
            <a:ext cx="2802991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lnSpc>
                <a:spcPct val="150000"/>
              </a:lnSpc>
            </a:pPr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Discuss</a:t>
            </a:r>
            <a:endParaRPr lang="zh-CN" alt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1884773" y="6808092"/>
            <a:ext cx="446761" cy="533479"/>
            <a:chOff x="6552069" y="6510451"/>
            <a:chExt cx="446761" cy="533479"/>
          </a:xfrm>
        </p:grpSpPr>
        <p:sp>
          <p:nvSpPr>
            <p:cNvPr id="4" name="椭圆 3"/>
            <p:cNvSpPr/>
            <p:nvPr/>
          </p:nvSpPr>
          <p:spPr>
            <a:xfrm>
              <a:off x="6552069" y="6533852"/>
              <a:ext cx="446761" cy="455884"/>
            </a:xfrm>
            <a:prstGeom prst="ellipse">
              <a:avLst/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609538" y="6510451"/>
              <a:ext cx="361968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1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10396254" y="6696933"/>
            <a:ext cx="446761" cy="533479"/>
            <a:chOff x="6552069" y="6495054"/>
            <a:chExt cx="446761" cy="533479"/>
          </a:xfrm>
        </p:grpSpPr>
        <p:sp>
          <p:nvSpPr>
            <p:cNvPr id="25" name="椭圆 24"/>
            <p:cNvSpPr/>
            <p:nvPr/>
          </p:nvSpPr>
          <p:spPr>
            <a:xfrm>
              <a:off x="6552069" y="6533852"/>
              <a:ext cx="446761" cy="455884"/>
            </a:xfrm>
            <a:prstGeom prst="ellipse">
              <a:avLst/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594466" y="6495054"/>
              <a:ext cx="361968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ea typeface="Century Gothic" panose="020B0502020202020204" pitchFamily="34" charset="0"/>
                  <a:cs typeface="Century Gothic" panose="020B0502020202020204" pitchFamily="34" charset="0"/>
                </a:rPr>
                <a:t>2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784" y="6096938"/>
            <a:ext cx="1198302" cy="9512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03639" y="1107917"/>
            <a:ext cx="143059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3600" dirty="0"/>
          </a:p>
        </p:txBody>
      </p:sp>
      <p:sp>
        <p:nvSpPr>
          <p:cNvPr id="13" name="云形标注 12"/>
          <p:cNvSpPr/>
          <p:nvPr/>
        </p:nvSpPr>
        <p:spPr>
          <a:xfrm flipH="1">
            <a:off x="1482435" y="2081194"/>
            <a:ext cx="1333126" cy="907224"/>
          </a:xfrm>
          <a:prstGeom prst="cloudCallout">
            <a:avLst>
              <a:gd name="adj1" fmla="val -21269"/>
              <a:gd name="adj2" fmla="val 92064"/>
            </a:avLst>
          </a:prstGeom>
          <a:noFill/>
          <a:ln w="1270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8" name="云形标注 27"/>
          <p:cNvSpPr/>
          <p:nvPr/>
        </p:nvSpPr>
        <p:spPr>
          <a:xfrm flipH="1">
            <a:off x="172881" y="442217"/>
            <a:ext cx="2244564" cy="1239630"/>
          </a:xfrm>
          <a:prstGeom prst="cloudCallout">
            <a:avLst>
              <a:gd name="adj1" fmla="val 11197"/>
              <a:gd name="adj2" fmla="val 160678"/>
            </a:avLst>
          </a:prstGeom>
          <a:noFill/>
          <a:ln w="1270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150130" y="1087461"/>
            <a:ext cx="595157" cy="4723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918692" y="1049312"/>
            <a:ext cx="489953" cy="52017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9163669" y="6066165"/>
            <a:ext cx="982469" cy="104306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flipH="1">
            <a:off x="509798" y="582128"/>
            <a:ext cx="2015912" cy="99371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flipH="1">
            <a:off x="880624" y="2253367"/>
            <a:ext cx="2539159" cy="67354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170472" y="3538485"/>
            <a:ext cx="3818057" cy="345136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10612831" y="3743432"/>
            <a:ext cx="1618494" cy="3178077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8265139" y="-5029"/>
            <a:ext cx="5298451" cy="1473447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265139" y="8203"/>
            <a:ext cx="4666928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Build their awareness of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what it means to be curious and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thoughtful.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picture and ask them the given question.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show the answers; make sure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know that they should be curious and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thoughtful;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invite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share their answers with others.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9" name="直角三角形 38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/>
      <p:bldP spid="3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1"/>
          <p:cNvSpPr txBox="1"/>
          <p:nvPr/>
        </p:nvSpPr>
        <p:spPr>
          <a:xfrm>
            <a:off x="2992582" y="810066"/>
            <a:ext cx="683110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>
              <a:defRPr/>
            </a:pPr>
            <a:r>
              <a:rPr lang="en-US" sz="3600" b="1" dirty="0">
                <a:solidFill>
                  <a:srgbClr val="50BDFF"/>
                </a:solidFill>
                <a:ea typeface="Futura Std Book" charset="0"/>
                <a:cs typeface="Futura Std Book" charset="0"/>
                <a:sym typeface="Helvetica"/>
              </a:rPr>
              <a:t>G</a:t>
            </a:r>
            <a:r>
              <a:rPr lang="en-US" altLang="zh-CN" sz="3600" b="1" dirty="0">
                <a:solidFill>
                  <a:srgbClr val="50BDFF"/>
                </a:solidFill>
                <a:ea typeface="Futura Std Book" charset="0"/>
                <a:cs typeface="Futura Std Book" charset="0"/>
                <a:sym typeface="Helvetica"/>
              </a:rPr>
              <a:t>et Ready to Present</a:t>
            </a:r>
            <a:endParaRPr lang="en-US" sz="3600" b="1" dirty="0">
              <a:solidFill>
                <a:srgbClr val="50BDFF"/>
              </a:solidFill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26" name="Shape 1161"/>
          <p:cNvSpPr/>
          <p:nvPr/>
        </p:nvSpPr>
        <p:spPr>
          <a:xfrm>
            <a:off x="9348849" y="317416"/>
            <a:ext cx="3774561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cs typeface="Calibri" panose="020F0502020204030204"/>
                <a:sym typeface="Calibri" panose="020F0502020204030204"/>
              </a:rPr>
              <a:t>Oral Writing</a:t>
            </a:r>
            <a:endParaRPr lang="en-US" altLang="zh-CN" sz="2800" spc="0" dirty="0"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-23506" y="7230431"/>
            <a:ext cx="1042798" cy="304572"/>
            <a:chOff x="509125" y="6759259"/>
            <a:chExt cx="1042798" cy="304572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5895" y="6759259"/>
              <a:ext cx="886028" cy="30457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 rot="21222613">
              <a:off x="509125" y="6777568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>
                      <a:lumMod val="75000"/>
                    </a:srgbClr>
                  </a:solidFill>
                  <a:effectLst/>
                  <a:uLnTx/>
                  <a:uFillTx/>
                </a:rPr>
                <a:t>03:00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2521561" y="7230431"/>
            <a:ext cx="1177872" cy="351799"/>
            <a:chOff x="12533126" y="7275306"/>
            <a:chExt cx="1177872" cy="35179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>
                  <a:solidFill>
                    <a:srgbClr val="53585F">
                      <a:lumMod val="75000"/>
                    </a:srgbClr>
                  </a:solidFill>
                </a:rPr>
                <a:t>19</a:t>
              </a: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3585F">
                      <a:lumMod val="75000"/>
                    </a:srgbClr>
                  </a:solidFill>
                  <a:effectLst/>
                  <a:uLnTx/>
                  <a:uFillTx/>
                </a:rPr>
                <a:t>/22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3491195" y="1571609"/>
            <a:ext cx="598037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</a:rPr>
              <a:t>W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75000"/>
                  </a:srgbClr>
                </a:solidFill>
                <a:effectLst/>
                <a:uLnTx/>
                <a:uFillTx/>
              </a:rPr>
              <a:t>hat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75000"/>
                  </a:srgbClr>
                </a:solidFill>
                <a:effectLst/>
                <a:uLnTx/>
                <a:uFillTx/>
              </a:rPr>
              <a:t>did everyone think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3585F">
                    <a:lumMod val="75000"/>
                  </a:srgbClr>
                </a:solidFill>
                <a:effectLst/>
                <a:uLnTx/>
                <a:uFillTx/>
              </a:rPr>
              <a:t>might have made </a:t>
            </a:r>
            <a:r>
              <a:rPr kumimoji="0" lang="en-US" altLang="zh-CN" sz="2800" b="1" i="0" u="none" strike="noStrike" kern="0" cap="none" spc="0" normalizeH="0" noProof="0" dirty="0" smtClean="0">
                <a:ln>
                  <a:noFill/>
                </a:ln>
                <a:solidFill>
                  <a:srgbClr val="53585F">
                    <a:lumMod val="75000"/>
                  </a:srgbClr>
                </a:solidFill>
                <a:effectLst/>
                <a:uLnTx/>
                <a:uFillTx/>
              </a:rPr>
              <a:t>the 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53585F">
                    <a:lumMod val="75000"/>
                  </a:srgbClr>
                </a:solidFill>
                <a:effectLst/>
                <a:uLnTx/>
                <a:uFillTx/>
              </a:rPr>
              <a:t>big footprints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75000"/>
                  </a:srgbClr>
                </a:solidFill>
                <a:effectLst/>
                <a:uLnTx/>
                <a:uFillTx/>
              </a:rPr>
              <a:t>?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53585F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485147" y="2963569"/>
            <a:ext cx="10331714" cy="736896"/>
          </a:xfrm>
          <a:prstGeom prst="roundRect">
            <a:avLst/>
          </a:prstGeom>
          <a:ln w="38100" cmpd="sng">
            <a:solidFill>
              <a:schemeClr val="accent1"/>
            </a:solidFill>
            <a:prstDash val="sysDash"/>
          </a:ln>
        </p:spPr>
        <p:txBody>
          <a:bodyPr wrap="square" lIns="684000" tIns="72000" rIns="72000" bIns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_____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thought a _____ might have made the footprints.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470779" y="3684889"/>
            <a:ext cx="1576800" cy="1204833"/>
            <a:chOff x="3470779" y="3924521"/>
            <a:chExt cx="1576800" cy="1204833"/>
          </a:xfrm>
        </p:grpSpPr>
        <p:sp>
          <p:nvSpPr>
            <p:cNvPr id="17" name="圆角矩形 16"/>
            <p:cNvSpPr/>
            <p:nvPr/>
          </p:nvSpPr>
          <p:spPr>
            <a:xfrm>
              <a:off x="3470779" y="4535354"/>
              <a:ext cx="1576800" cy="594000"/>
            </a:xfrm>
            <a:prstGeom prst="roundRect">
              <a:avLst>
                <a:gd name="adj" fmla="val 50000"/>
              </a:avLst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Kipper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4259179" y="3924521"/>
              <a:ext cx="1" cy="606445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5556179" y="3721428"/>
            <a:ext cx="1576800" cy="1186808"/>
            <a:chOff x="3347281" y="3933928"/>
            <a:chExt cx="1576800" cy="1186808"/>
          </a:xfrm>
        </p:grpSpPr>
        <p:sp>
          <p:nvSpPr>
            <p:cNvPr id="20" name="圆角矩形 19"/>
            <p:cNvSpPr/>
            <p:nvPr/>
          </p:nvSpPr>
          <p:spPr>
            <a:xfrm>
              <a:off x="3347281" y="4526736"/>
              <a:ext cx="1576800" cy="594000"/>
            </a:xfrm>
            <a:prstGeom prst="roundRect">
              <a:avLst>
                <a:gd name="adj" fmla="val 50000"/>
              </a:avLst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Biff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4180397" y="3933928"/>
              <a:ext cx="0" cy="604839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7951135" y="3721428"/>
            <a:ext cx="1576800" cy="1163906"/>
            <a:chOff x="5095653" y="3947423"/>
            <a:chExt cx="1576800" cy="1163906"/>
          </a:xfrm>
        </p:grpSpPr>
        <p:sp>
          <p:nvSpPr>
            <p:cNvPr id="22" name="圆角矩形 21"/>
            <p:cNvSpPr/>
            <p:nvPr/>
          </p:nvSpPr>
          <p:spPr>
            <a:xfrm>
              <a:off x="5095653" y="4517329"/>
              <a:ext cx="1576800" cy="594000"/>
            </a:xfrm>
            <a:prstGeom prst="roundRect">
              <a:avLst>
                <a:gd name="adj" fmla="val 50000"/>
              </a:avLst>
            </a:prstGeom>
            <a:solidFill>
              <a:srgbClr val="50BDFF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 smtClean="0">
                  <a:solidFill>
                    <a:srgbClr val="FFFFFF"/>
                  </a:solidFill>
                  <a:latin typeface="Century Gothic" panose="020B0502020202020204" pitchFamily="34" charset="0"/>
                </a:rPr>
                <a:t>Mum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cxnSp>
          <p:nvCxnSpPr>
            <p:cNvPr id="23" name="直接连接符 22"/>
            <p:cNvCxnSpPr>
              <a:endCxn id="22" idx="0"/>
            </p:cNvCxnSpPr>
            <p:nvPr/>
          </p:nvCxnSpPr>
          <p:spPr>
            <a:xfrm>
              <a:off x="5884053" y="3947423"/>
              <a:ext cx="0" cy="569906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圆角矩形 33"/>
          <p:cNvSpPr/>
          <p:nvPr/>
        </p:nvSpPr>
        <p:spPr>
          <a:xfrm>
            <a:off x="9242484" y="5030516"/>
            <a:ext cx="1582643" cy="1709833"/>
          </a:xfrm>
          <a:prstGeom prst="roundRect">
            <a:avLst>
              <a:gd name="adj" fmla="val 8826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2309689" y="5031558"/>
            <a:ext cx="1343324" cy="1665928"/>
          </a:xfrm>
          <a:prstGeom prst="roundRect">
            <a:avLst>
              <a:gd name="adj" fmla="val 8826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621895" y="4919075"/>
            <a:ext cx="1447974" cy="1956908"/>
            <a:chOff x="8287068" y="4209905"/>
            <a:chExt cx="1447974" cy="1967747"/>
          </a:xfrm>
        </p:grpSpPr>
        <p:sp>
          <p:nvSpPr>
            <p:cNvPr id="37" name="圆角矩形 36"/>
            <p:cNvSpPr/>
            <p:nvPr/>
          </p:nvSpPr>
          <p:spPr>
            <a:xfrm>
              <a:off x="8287068" y="4511724"/>
              <a:ext cx="1447974" cy="1665928"/>
            </a:xfrm>
            <a:prstGeom prst="roundRect">
              <a:avLst>
                <a:gd name="adj" fmla="val 8826"/>
              </a:avLst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/>
            <p:cNvCxnSpPr>
              <a:stCxn id="20" idx="2"/>
              <a:endCxn id="37" idx="0"/>
            </p:cNvCxnSpPr>
            <p:nvPr/>
          </p:nvCxnSpPr>
          <p:spPr>
            <a:xfrm>
              <a:off x="9009752" y="4209905"/>
              <a:ext cx="1303" cy="301819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肘形连接符 41"/>
          <p:cNvCxnSpPr>
            <a:stCxn id="22" idx="3"/>
            <a:endCxn id="34" idx="0"/>
          </p:cNvCxnSpPr>
          <p:nvPr/>
        </p:nvCxnSpPr>
        <p:spPr>
          <a:xfrm>
            <a:off x="9527935" y="4588334"/>
            <a:ext cx="505871" cy="442182"/>
          </a:xfrm>
          <a:prstGeom prst="bentConnector2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肘形连接符 45"/>
          <p:cNvCxnSpPr>
            <a:stCxn id="17" idx="1"/>
          </p:cNvCxnSpPr>
          <p:nvPr/>
        </p:nvCxnSpPr>
        <p:spPr>
          <a:xfrm rot="10800000" flipV="1">
            <a:off x="3016471" y="4592721"/>
            <a:ext cx="454308" cy="368851"/>
          </a:xfrm>
          <a:prstGeom prst="bentConnector3">
            <a:avLst>
              <a:gd name="adj1" fmla="val 100318"/>
            </a:avLst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87990" y="5144973"/>
            <a:ext cx="1891630" cy="193596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488900" y="4927376"/>
            <a:ext cx="1882585" cy="195555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129063" y="4786369"/>
            <a:ext cx="2154022" cy="1911117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8265139" y="-5029"/>
            <a:ext cx="5298451" cy="94729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265139" y="8203"/>
            <a:ext cx="4982018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Talk about what they’ve learned from the story.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the given question and guide them to think about it.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Model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first;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talk about the question with the visual aids and sentence structure.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5" name="直角三角形 44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9" grpId="0"/>
      <p:bldP spid="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68454" y="103658"/>
            <a:ext cx="1961147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800" b="1" dirty="0">
                <a:solidFill>
                  <a:srgbClr val="FFFFFF"/>
                </a:solidFill>
              </a:rPr>
              <a:t>Learning Goals</a:t>
            </a:r>
            <a:endParaRPr lang="zh-CN" altLang="en-US" sz="2800" b="1" dirty="0">
              <a:solidFill>
                <a:srgbClr val="FFFFFF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32790" y="7242603"/>
            <a:ext cx="1043551" cy="304572"/>
            <a:chOff x="-150455" y="7150421"/>
            <a:chExt cx="1043551" cy="30457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8" y="7150421"/>
              <a:ext cx="886028" cy="30457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21222613">
              <a:off x="-150455" y="7168728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/>
                <a:t>00:30</a:t>
              </a:r>
              <a:endParaRPr lang="zh-CN" altLang="en-US" sz="1100" b="1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533126" y="7236994"/>
            <a:ext cx="1177872" cy="351799"/>
            <a:chOff x="12533126" y="7275306"/>
            <a:chExt cx="1177872" cy="35179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/>
                <a:t>2/22</a:t>
              </a:r>
              <a:endParaRPr lang="zh-CN" altLang="en-US" sz="1100" b="1" dirty="0"/>
            </a:p>
          </p:txBody>
        </p:sp>
      </p:grpSp>
      <p:sp>
        <p:nvSpPr>
          <p:cNvPr id="16" name="矩形 15"/>
          <p:cNvSpPr/>
          <p:nvPr/>
        </p:nvSpPr>
        <p:spPr>
          <a:xfrm>
            <a:off x="8250862" y="-4714"/>
            <a:ext cx="5309772" cy="75409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78424" y="93943"/>
            <a:ext cx="4536861" cy="49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sym typeface="Helvetica Neue"/>
              </a:rPr>
              <a:t>LO: Know the learning goals of </a:t>
            </a:r>
            <a:r>
              <a:rPr lang="en-US" altLang="zh-CN" sz="1100" b="1" dirty="0" smtClean="0">
                <a:solidFill>
                  <a:srgbClr val="FFFFFF"/>
                </a:solidFill>
                <a:sym typeface="Helvetica Neue"/>
              </a:rPr>
              <a:t>the </a:t>
            </a:r>
            <a:r>
              <a:rPr lang="en-US" altLang="zh-CN" sz="1100" b="1" dirty="0">
                <a:solidFill>
                  <a:srgbClr val="FFFFFF"/>
                </a:solidFill>
                <a:sym typeface="Helvetica Neue"/>
              </a:rPr>
              <a:t>lesson.  </a:t>
            </a:r>
            <a:endParaRPr lang="en-US" altLang="zh-CN" sz="1100" b="1" dirty="0">
              <a:solidFill>
                <a:srgbClr val="FFFFFF"/>
              </a:solidFill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sym typeface="Helvetica Neue"/>
              </a:rPr>
              <a:t>Briefly go through the learning goals with Ss.</a:t>
            </a:r>
            <a:endParaRPr lang="en-US" altLang="zh-CN" sz="1100" b="1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20" name="直角三角形 19"/>
          <p:cNvSpPr/>
          <p:nvPr/>
        </p:nvSpPr>
        <p:spPr>
          <a:xfrm rot="10800000">
            <a:off x="12915285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070085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</a:rPr>
              <a:t>TG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584451" y="326891"/>
            <a:ext cx="7903260" cy="553998"/>
          </a:xfrm>
        </p:spPr>
        <p:txBody>
          <a:bodyPr/>
          <a:lstStyle/>
          <a:p>
            <a:r>
              <a:rPr lang="en-US" altLang="zh-CN" dirty="0"/>
              <a:t>We are going to . . .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3133552" y="1292969"/>
            <a:ext cx="9527080" cy="541071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Learn and practice the consonant sound </a:t>
            </a:r>
            <a:r>
              <a:rPr lang="en-US" altLang="zh-CN" sz="3200" b="1" i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n</a:t>
            </a:r>
            <a:r>
              <a:rPr lang="en-US" altLang="zh-CN" sz="32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 </a:t>
            </a:r>
            <a:endParaRPr lang="en-US" altLang="zh-CN" sz="3200" b="1" dirty="0">
              <a:solidFill>
                <a:srgbClr val="3E4247"/>
              </a:solidFill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32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    in simple words.</a:t>
            </a:r>
            <a:endParaRPr lang="en-US" altLang="zh-CN" sz="3200" b="1" dirty="0">
              <a:solidFill>
                <a:srgbClr val="3E4247"/>
              </a:solidFill>
              <a:ea typeface="Futura Medium" charset="0"/>
              <a:cs typeface="Futura Medium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Learn the key words </a:t>
            </a:r>
            <a:r>
              <a:rPr lang="en-US" altLang="zh-CN" sz="3200" b="1" i="1" dirty="0">
                <a:solidFill>
                  <a:srgbClr val="53585F">
                    <a:lumMod val="75000"/>
                  </a:srgbClr>
                </a:solidFill>
                <a:ea typeface="Futura Medium" charset="0"/>
                <a:cs typeface="Futura Medium" charset="0"/>
              </a:rPr>
              <a:t>feet, monster, dinosaur, </a:t>
            </a:r>
            <a:r>
              <a:rPr lang="en-US" altLang="zh-CN" sz="3200" b="1" dirty="0">
                <a:solidFill>
                  <a:srgbClr val="53585F">
                    <a:lumMod val="75000"/>
                  </a:srgbClr>
                </a:solidFill>
                <a:ea typeface="Futura Medium" charset="0"/>
                <a:cs typeface="Futura Medium" charset="0"/>
              </a:rPr>
              <a:t>and</a:t>
            </a:r>
            <a:r>
              <a:rPr lang="en-US" altLang="zh-CN" sz="3200" b="1" i="1" dirty="0">
                <a:solidFill>
                  <a:srgbClr val="53585F">
                    <a:lumMod val="75000"/>
                  </a:srgbClr>
                </a:solidFill>
                <a:ea typeface="Futura Medium" charset="0"/>
                <a:cs typeface="Futura Medium" charset="0"/>
              </a:rPr>
              <a:t> giant,</a:t>
            </a:r>
            <a:r>
              <a:rPr lang="en-US" altLang="zh-CN" sz="3200" b="1" dirty="0">
                <a:solidFill>
                  <a:srgbClr val="53585F">
                    <a:lumMod val="75000"/>
                  </a:srgbClr>
                </a:solidFill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and use them in sentences.</a:t>
            </a:r>
            <a:endParaRPr lang="en-US" altLang="zh-CN" sz="3200" b="1" dirty="0">
              <a:solidFill>
                <a:srgbClr val="3E4247"/>
              </a:solidFill>
              <a:ea typeface="Futura Medium" charset="0"/>
              <a:cs typeface="Futura Medium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Read the story </a:t>
            </a:r>
            <a:r>
              <a:rPr lang="en-US" altLang="zh-CN" sz="3200" b="1" i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Big F</a:t>
            </a:r>
            <a:r>
              <a:rPr lang="en-US" altLang="zh-CN" sz="3200" b="1" i="1" dirty="0">
                <a:solidFill>
                  <a:schemeClr val="tx2">
                    <a:lumMod val="75000"/>
                  </a:schemeClr>
                </a:solidFill>
                <a:ea typeface="Futura Medium" charset="0"/>
                <a:cs typeface="Futura Medium" charset="0"/>
              </a:rPr>
              <a:t>eet, 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ea typeface="Futura Medium" charset="0"/>
                <a:cs typeface="Futura Medium" charset="0"/>
              </a:rPr>
              <a:t>make predictions using pictures, and </a:t>
            </a:r>
            <a:r>
              <a:rPr lang="en-US" altLang="zh-CN" sz="32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identify details in the pictures.</a:t>
            </a:r>
            <a:endParaRPr lang="en-US" altLang="zh-CN" sz="3200" b="1" dirty="0">
              <a:solidFill>
                <a:srgbClr val="3E4247"/>
              </a:solidFill>
              <a:ea typeface="Futura Medium" charset="0"/>
              <a:cs typeface="Futura Medium" charset="0"/>
            </a:endParaRP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53585F">
                    <a:lumMod val="75000"/>
                  </a:srgbClr>
                </a:solidFill>
                <a:ea typeface="Futura Medium" charset="0"/>
                <a:cs typeface="Futura Medium" charset="0"/>
              </a:rPr>
              <a:t>Practice using the sentence structure </a:t>
            </a:r>
            <a:r>
              <a:rPr lang="en-US" altLang="zh-CN" sz="3200" b="1" i="1" dirty="0">
                <a:solidFill>
                  <a:srgbClr val="53585F">
                    <a:lumMod val="75000"/>
                  </a:srgbClr>
                </a:solidFill>
                <a:ea typeface="Futura Medium" charset="0"/>
                <a:cs typeface="Futura Medium" charset="0"/>
              </a:rPr>
              <a:t>Is it a big _____?</a:t>
            </a:r>
            <a:endParaRPr lang="en-US" altLang="zh-CN" sz="3200" b="1" i="1" dirty="0">
              <a:solidFill>
                <a:srgbClr val="53585F">
                  <a:lumMod val="75000"/>
                </a:srgbClr>
              </a:solidFill>
              <a:ea typeface="Futura Medium" charset="0"/>
              <a:cs typeface="Futura Medium" charset="0"/>
            </a:endParaRPr>
          </a:p>
        </p:txBody>
      </p:sp>
      <p:pic>
        <p:nvPicPr>
          <p:cNvPr id="17" name="图片 16" descr="脚印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4274080">
            <a:off x="413890" y="6333380"/>
            <a:ext cx="3009900" cy="97980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61"/>
          <p:cNvSpPr/>
          <p:nvPr/>
        </p:nvSpPr>
        <p:spPr>
          <a:xfrm>
            <a:off x="10143801" y="47329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cs typeface="Calibri" panose="020F0502020204030204"/>
                <a:sym typeface="Calibri" panose="020F0502020204030204"/>
              </a:rPr>
              <a:t>Writing</a:t>
            </a:r>
            <a:endParaRPr lang="en-US" altLang="zh-CN" sz="2800" spc="0" dirty="0"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7007614" y="2577462"/>
            <a:ext cx="5619157" cy="1148948"/>
          </a:xfrm>
          <a:prstGeom prst="round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163731" y="2598729"/>
            <a:ext cx="5619157" cy="11264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4400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rgbClr val="FFFFFF"/>
                </a:solidFill>
                <a:ea typeface="Futura Medium" charset="0"/>
                <a:cs typeface="Futura Medium" charset="0"/>
                <a:sym typeface="Calibri" panose="020F0502020204030204"/>
              </a:rPr>
              <a:t>Now you will prepare for your writing task:</a:t>
            </a:r>
            <a:endParaRPr lang="en-US" altLang="zh-CN" sz="2800" b="1" dirty="0">
              <a:solidFill>
                <a:srgbClr val="FFFFFF"/>
              </a:solidFill>
              <a:ea typeface="Futura Medium" charset="0"/>
              <a:cs typeface="Futura Medium" charset="0"/>
              <a:sym typeface="Calibri" panose="020F05020202040302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2032" y="7221395"/>
            <a:ext cx="1042798" cy="304572"/>
            <a:chOff x="421090" y="6706778"/>
            <a:chExt cx="1042798" cy="304572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7860" y="6706778"/>
              <a:ext cx="886028" cy="30457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 rot="21222613">
              <a:off x="421090" y="6725087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/>
                <a:t>02:00</a:t>
              </a:r>
              <a:endParaRPr lang="zh-CN" altLang="en-US" sz="1100" b="1" dirty="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2529491" y="7221395"/>
            <a:ext cx="1177872" cy="351799"/>
            <a:chOff x="12533126" y="7275306"/>
            <a:chExt cx="1177872" cy="35179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/>
                <a:t>20/22</a:t>
              </a:r>
              <a:endParaRPr lang="zh-CN" altLang="en-US" sz="1100" b="1" dirty="0"/>
            </a:p>
          </p:txBody>
        </p:sp>
      </p:grpSp>
      <p:sp>
        <p:nvSpPr>
          <p:cNvPr id="3" name="矩形 2"/>
          <p:cNvSpPr/>
          <p:nvPr/>
        </p:nvSpPr>
        <p:spPr>
          <a:xfrm>
            <a:off x="7229668" y="3847874"/>
            <a:ext cx="5175047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 defTabSz="914400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  <a:sym typeface="Calibri" panose="020F0502020204030204"/>
              </a:rPr>
              <a:t>Draw a monster you like.</a:t>
            </a:r>
            <a:endParaRPr lang="en-US" altLang="zh-CN" sz="2800" b="1" dirty="0">
              <a:solidFill>
                <a:srgbClr val="3E4247"/>
              </a:solidFill>
              <a:ea typeface="Futura Medium" charset="0"/>
              <a:cs typeface="Futura Medium" charset="0"/>
              <a:sym typeface="Calibri" panose="020F0502020204030204"/>
            </a:endParaRPr>
          </a:p>
          <a:p>
            <a:pPr marL="514350" indent="-514350" algn="l" defTabSz="914400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  <a:sym typeface="Calibri" panose="020F0502020204030204"/>
              </a:rPr>
              <a:t>Trace the word. </a:t>
            </a:r>
            <a:endParaRPr lang="en-US" altLang="zh-CN" sz="2800" b="1" dirty="0">
              <a:solidFill>
                <a:srgbClr val="3E4247"/>
              </a:solidFill>
              <a:ea typeface="Futura Medium" charset="0"/>
              <a:cs typeface="Futura Medium" charset="0"/>
              <a:sym typeface="Calibri" panose="020F0502020204030204"/>
            </a:endParaRPr>
          </a:p>
          <a:p>
            <a:pPr marL="514350" indent="-514350" algn="l" defTabSz="914400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  <a:sym typeface="Calibri" panose="020F0502020204030204"/>
              </a:rPr>
              <a:t>You can say,</a:t>
            </a:r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ea typeface="Futura Medium" charset="0"/>
                <a:cs typeface="Futura Medium" charset="0"/>
                <a:sym typeface="Calibri" panose="020F0502020204030204"/>
              </a:rPr>
              <a:t> </a:t>
            </a:r>
            <a:r>
              <a:rPr lang="en-US" altLang="zh-CN" sz="2800" b="1" dirty="0" smtClean="0">
                <a:solidFill>
                  <a:srgbClr val="53585F">
                    <a:lumMod val="75000"/>
                  </a:srgbClr>
                </a:solidFill>
                <a:ea typeface="Futura Medium" charset="0"/>
                <a:cs typeface="Futura Medium" charset="0"/>
                <a:sym typeface="Calibri" panose="020F0502020204030204"/>
              </a:rPr>
              <a:t>“I </a:t>
            </a:r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ea typeface="Futura Medium" charset="0"/>
                <a:cs typeface="Futura Medium" charset="0"/>
                <a:sym typeface="Calibri" panose="020F0502020204030204"/>
              </a:rPr>
              <a:t>like this monster.”</a:t>
            </a:r>
            <a:endParaRPr lang="en-US" altLang="zh-CN" sz="2800" b="1" dirty="0">
              <a:solidFill>
                <a:srgbClr val="53585F">
                  <a:lumMod val="75000"/>
                </a:srgbClr>
              </a:solidFill>
              <a:ea typeface="Futura Medium" charset="0"/>
              <a:cs typeface="Futura Medium" charset="0"/>
              <a:sym typeface="Calibri" panose="020F0502020204030204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041579" y="6438483"/>
            <a:ext cx="71519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400" b="1" dirty="0">
                <a:solidFill>
                  <a:srgbClr val="50BDFF"/>
                </a:solidFill>
              </a:rPr>
              <a:t>Tip: Remember to watch the post-class video. </a:t>
            </a:r>
            <a:endParaRPr lang="zh-CN" altLang="en-US" sz="2400" b="1" dirty="0">
              <a:solidFill>
                <a:srgbClr val="50BDFF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773863" y="1776983"/>
            <a:ext cx="58760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6A6D71"/>
                </a:solidFill>
                <a:ea typeface="Futura Std Book" charset="0"/>
                <a:cs typeface="Futura Std Book" charset="0"/>
              </a:rPr>
              <a:t>Opinion Writing</a:t>
            </a:r>
            <a:endParaRPr lang="en-US" altLang="zh-CN" sz="3200" b="1" dirty="0">
              <a:solidFill>
                <a:srgbClr val="6A6D71"/>
              </a:solidFill>
              <a:ea typeface="Futura Std Book" charset="0"/>
              <a:cs typeface="Futura Std Book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793933" y="950606"/>
            <a:ext cx="3963034" cy="553998"/>
          </a:xfrm>
        </p:spPr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Let’s Draw &amp; Say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29793" y="1875070"/>
            <a:ext cx="4084276" cy="2910730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2402559" y="5454989"/>
            <a:ext cx="2175596" cy="0"/>
          </a:xfrm>
          <a:prstGeom prst="line">
            <a:avLst/>
          </a:prstGeom>
          <a:ln w="12700">
            <a:solidFill>
              <a:srgbClr val="50B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402559" y="5775958"/>
            <a:ext cx="2175596" cy="0"/>
          </a:xfrm>
          <a:prstGeom prst="line">
            <a:avLst/>
          </a:prstGeom>
          <a:ln w="12700">
            <a:solidFill>
              <a:srgbClr val="50B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402559" y="6019113"/>
            <a:ext cx="2175596" cy="0"/>
          </a:xfrm>
          <a:prstGeom prst="line">
            <a:avLst/>
          </a:prstGeom>
          <a:ln w="12700">
            <a:solidFill>
              <a:srgbClr val="50B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402559" y="5206113"/>
            <a:ext cx="2175596" cy="0"/>
          </a:xfrm>
          <a:prstGeom prst="line">
            <a:avLst/>
          </a:prstGeom>
          <a:ln w="12700">
            <a:solidFill>
              <a:srgbClr val="50B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2402559" y="5206113"/>
            <a:ext cx="21755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1" dirty="0">
                <a:ln w="19050">
                  <a:solidFill>
                    <a:schemeClr val="tx2">
                      <a:lumMod val="75000"/>
                    </a:schemeClr>
                  </a:solidFill>
                  <a:prstDash val="sysDash"/>
                </a:ln>
                <a:solidFill>
                  <a:schemeClr val="bg1">
                    <a:lumMod val="85000"/>
                  </a:schemeClr>
                </a:solidFill>
              </a:rPr>
              <a:t>monster</a:t>
            </a:r>
            <a:endParaRPr lang="zh-CN" altLang="en-US" sz="4000" b="1" dirty="0">
              <a:ln w="19050">
                <a:solidFill>
                  <a:schemeClr val="tx2">
                    <a:lumMod val="75000"/>
                  </a:schemeClr>
                </a:solidFill>
                <a:prstDash val="sysDash"/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265139" y="-5029"/>
            <a:ext cx="5284174" cy="1303970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5139" y="8203"/>
            <a:ext cx="4982018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Understand what the homework is; know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that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post-class video will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help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them finish their homework.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writing task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and remind them to watch the post-class video before doing homework.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Remind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get ready to present their homework next class.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7" name="直角三角形 26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615" y="1119859"/>
            <a:ext cx="4322681" cy="3452142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630770" y="1991399"/>
            <a:ext cx="362863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CBCFF"/>
                </a:solidFill>
                <a:ea typeface="Futura Medium" charset="0"/>
                <a:cs typeface="Futura Medium" charset="0"/>
              </a:rPr>
              <a:t>Phonics: </a:t>
            </a:r>
            <a:endParaRPr lang="en-US" altLang="zh-CN" sz="2800" b="1" dirty="0">
              <a:solidFill>
                <a:srgbClr val="3CBCFF"/>
              </a:solidFill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ea typeface="Futura Medium" charset="0"/>
                <a:cs typeface="Futura Medium" charset="0"/>
              </a:rPr>
              <a:t>n</a:t>
            </a: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o/</a:t>
            </a:r>
            <a:r>
              <a:rPr lang="en-US" altLang="zh-CN" sz="2800" b="1" dirty="0">
                <a:solidFill>
                  <a:srgbClr val="FF0000"/>
                </a:solidFill>
                <a:ea typeface="Futura Medium" charset="0"/>
                <a:cs typeface="Futura Medium" charset="0"/>
              </a:rPr>
              <a:t>n</a:t>
            </a: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est/</a:t>
            </a:r>
            <a:r>
              <a:rPr lang="en-US" altLang="zh-CN" sz="2800" b="1" dirty="0">
                <a:solidFill>
                  <a:srgbClr val="FF0000"/>
                </a:solidFill>
                <a:ea typeface="Futura Medium" charset="0"/>
                <a:cs typeface="Futura Medium" charset="0"/>
              </a:rPr>
              <a:t>n</a:t>
            </a: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urse/</a:t>
            </a:r>
            <a:endParaRPr lang="en-US" altLang="zh-CN" sz="2800" b="1" dirty="0">
              <a:solidFill>
                <a:srgbClr val="3E4247"/>
              </a:solidFill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ea typeface="Futura Medium" charset="0"/>
                <a:cs typeface="Futura Medium" charset="0"/>
              </a:rPr>
              <a:t>n</a:t>
            </a: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ut/</a:t>
            </a:r>
            <a:r>
              <a:rPr lang="en-US" altLang="zh-CN" sz="2800" b="1" dirty="0">
                <a:solidFill>
                  <a:srgbClr val="FF0000"/>
                </a:solidFill>
                <a:ea typeface="Futura Medium" charset="0"/>
                <a:cs typeface="Futura Medium" charset="0"/>
              </a:rPr>
              <a:t>n</a:t>
            </a: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ice/</a:t>
            </a:r>
            <a:r>
              <a:rPr lang="en-US" altLang="zh-CN" sz="2800" b="1" dirty="0">
                <a:solidFill>
                  <a:srgbClr val="FF0000"/>
                </a:solidFill>
                <a:ea typeface="Futura Medium" charset="0"/>
                <a:cs typeface="Futura Medium" charset="0"/>
              </a:rPr>
              <a:t>n</a:t>
            </a: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ine</a:t>
            </a:r>
            <a:endParaRPr lang="zh-CN" altLang="en-US" sz="2800" b="1" dirty="0">
              <a:solidFill>
                <a:srgbClr val="3E4247"/>
              </a:solidFill>
              <a:ea typeface="Futura Medium" charset="0"/>
              <a:cs typeface="Futura Medium" charset="0"/>
            </a:endParaRPr>
          </a:p>
        </p:txBody>
      </p:sp>
      <p:sp>
        <p:nvSpPr>
          <p:cNvPr id="29" name="Shape 1161"/>
          <p:cNvSpPr/>
          <p:nvPr/>
        </p:nvSpPr>
        <p:spPr>
          <a:xfrm>
            <a:off x="10168379" y="472271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cs typeface="Calibri" panose="020F0502020204030204"/>
                <a:sym typeface="Calibri" panose="020F0502020204030204"/>
              </a:rPr>
              <a:t>Review</a:t>
            </a:r>
            <a:endParaRPr lang="en-US" altLang="zh-CN" sz="2800" spc="0" dirty="0"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960000" y="851978"/>
            <a:ext cx="5700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3CBCFF"/>
                </a:solidFill>
                <a:ea typeface="Futura Std Book" charset="0"/>
                <a:cs typeface="Futura Std Book" charset="0"/>
              </a:rPr>
              <a:t>Let’s Review</a:t>
            </a:r>
            <a:endParaRPr lang="en-US" altLang="zh-CN" sz="3600" b="1" dirty="0">
              <a:solidFill>
                <a:srgbClr val="3CBCFF"/>
              </a:solidFill>
              <a:ea typeface="Futura Std Book" charset="0"/>
              <a:cs typeface="Futura Std Book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2032" y="7215416"/>
            <a:ext cx="1042798" cy="304572"/>
            <a:chOff x="651845" y="6551275"/>
            <a:chExt cx="1042798" cy="30457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615" y="6551275"/>
              <a:ext cx="886028" cy="304572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 rot="21222613">
              <a:off x="651845" y="6569584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02:00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2517342" y="7232031"/>
            <a:ext cx="1177872" cy="351799"/>
            <a:chOff x="12533126" y="7275306"/>
            <a:chExt cx="1177872" cy="351799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21/22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8720" y="2183662"/>
            <a:ext cx="5256798" cy="484688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6193581" y="3177835"/>
            <a:ext cx="373331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50BDFF"/>
                </a:solidFill>
                <a:ea typeface="Futura Medium" charset="0"/>
                <a:cs typeface="Futura Medium" charset="0"/>
              </a:rPr>
              <a:t>Vocabulary: </a:t>
            </a:r>
            <a:endParaRPr lang="en-US" altLang="zh-CN" sz="2800" b="1" dirty="0">
              <a:solidFill>
                <a:srgbClr val="50BDFF"/>
              </a:solidFill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feet/monster/</a:t>
            </a:r>
            <a:endParaRPr lang="en-US" altLang="zh-CN" sz="2800" b="1" dirty="0">
              <a:solidFill>
                <a:srgbClr val="3E4247"/>
              </a:solidFill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dinosaur/giant</a:t>
            </a:r>
            <a:endParaRPr lang="en-US" altLang="zh-CN" sz="2800" b="1" dirty="0">
              <a:solidFill>
                <a:srgbClr val="3E4247"/>
              </a:solidFill>
              <a:ea typeface="Futura Medium" charset="0"/>
              <a:cs typeface="Futura Medium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193581" y="4936426"/>
            <a:ext cx="362863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CBCFF"/>
                </a:solidFill>
                <a:ea typeface="Futura Medium" charset="0"/>
                <a:cs typeface="Futura Medium" charset="0"/>
              </a:rPr>
              <a:t>Sentence Structure: </a:t>
            </a:r>
            <a:endParaRPr lang="en-US" altLang="zh-CN" sz="2800" b="1" dirty="0">
              <a:solidFill>
                <a:srgbClr val="3CBCFF"/>
              </a:solidFill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E4247"/>
                </a:solidFill>
                <a:ea typeface="Futura Medium" charset="0"/>
                <a:cs typeface="Futura Medium" charset="0"/>
              </a:rPr>
              <a:t>Is it a big _____?</a:t>
            </a:r>
            <a:endParaRPr lang="en-US" altLang="zh-CN" sz="2800" b="1" dirty="0">
              <a:solidFill>
                <a:srgbClr val="3E4247"/>
              </a:solidFill>
              <a:ea typeface="Futura Medium" charset="0"/>
              <a:cs typeface="Futura Medium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915261" y="4689377"/>
            <a:ext cx="1882585" cy="195555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265139" y="-5029"/>
            <a:ext cx="5298451" cy="140825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65139" y="8203"/>
            <a:ext cx="4982018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Get a better idea of what they’ve learned in this lesson.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words in the phonics section; correct Ss’ pronunciation if necessary.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key vocabulary words; help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with the words they are struggling with if necessary.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each S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take turns making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 sentence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using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sentence structure.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9" name="直角三角形 18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/>
      <p:bldP spid="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3" y="5328"/>
            <a:ext cx="13546289" cy="76253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1146">
            <a:off x="2733582" y="3885460"/>
            <a:ext cx="2808375" cy="279511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250863" y="-26587"/>
            <a:ext cx="5298450" cy="121336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506928" y="-3453"/>
            <a:ext cx="4853604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End the lesson and encourage Ss to perform better in the next class. </a:t>
            </a:r>
            <a:endParaRPr lang="en-US" altLang="zh-CN" sz="1100" b="1" dirty="0">
              <a:solidFill>
                <a:schemeClr val="bg1"/>
              </a:solidFill>
              <a:latin typeface="Century Gothic" panose="020B0502020202020204" pitchFamily="34" charset="0"/>
              <a:sym typeface="Helvetica Neue"/>
            </a:endParaRPr>
          </a:p>
          <a:p>
            <a:pPr lvl="0"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1. Give brief comments on Ss. </a:t>
            </a:r>
            <a:endParaRPr lang="en-US" altLang="zh-CN" sz="1100" b="1" dirty="0">
              <a:solidFill>
                <a:schemeClr val="bg1"/>
              </a:solidFill>
              <a:latin typeface="Century Gothic" panose="020B0502020202020204" pitchFamily="34" charset="0"/>
              <a:sym typeface="Helvetica Neue"/>
            </a:endParaRPr>
          </a:p>
          <a:p>
            <a:pPr lvl="0"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2. Say goodbye to S</a:t>
            </a:r>
            <a:r>
              <a:rPr lang="en-US" altLang="zh-CN" sz="1100" b="1" dirty="0" smtClean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chemeClr val="bg1"/>
              </a:solidFill>
              <a:latin typeface="Century Gothic" panose="020B0502020202020204" pitchFamily="34" charset="0"/>
              <a:sym typeface="Helvetica Neue"/>
            </a:endParaRPr>
          </a:p>
          <a:p>
            <a:pPr lvl="0"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3. Ask Ss to preview the next lesson.</a:t>
            </a:r>
            <a:endParaRPr lang="en-US" altLang="zh-CN" sz="1100" b="1" dirty="0">
              <a:solidFill>
                <a:schemeClr val="bg1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3" name="直角三角形 12"/>
          <p:cNvSpPr/>
          <p:nvPr/>
        </p:nvSpPr>
        <p:spPr>
          <a:xfrm rot="10800000">
            <a:off x="12923444" y="-57811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078244" y="-5036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-33865" y="7241665"/>
            <a:ext cx="1042798" cy="304572"/>
            <a:chOff x="166936" y="6984976"/>
            <a:chExt cx="1042798" cy="30457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01:00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2533126" y="7251242"/>
            <a:ext cx="1177872" cy="351799"/>
            <a:chOff x="12533126" y="7275306"/>
            <a:chExt cx="1177872" cy="35179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>
                  <a:latin typeface="Century Gothic" panose="020B0502020202020204" pitchFamily="34" charset="0"/>
                </a:rPr>
                <a:t>22/22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62993">
            <a:off x="8647309" y="2573882"/>
            <a:ext cx="2531476" cy="51890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0285017">
            <a:off x="2914314" y="4085882"/>
            <a:ext cx="2491613" cy="23496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1350517">
            <a:off x="7495408" y="4000539"/>
            <a:ext cx="4835277" cy="2273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indow dir="ver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D:\课件\PPT\20191029\04.png04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-92597" y="0"/>
            <a:ext cx="13646825" cy="7627919"/>
          </a:xfrm>
          <a:prstGeom prst="rect">
            <a:avLst/>
          </a:prstGeom>
        </p:spPr>
      </p:pic>
      <p:pic>
        <p:nvPicPr>
          <p:cNvPr id="23" name="图片 22" descr="组-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121022" y="-91722"/>
            <a:ext cx="7611391" cy="69946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89" y="0"/>
            <a:ext cx="13562002" cy="76342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851156" y="901048"/>
            <a:ext cx="4151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Show</a:t>
            </a:r>
            <a:endParaRPr lang="en-US" altLang="zh-CN" sz="40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22" name="Shape 1161"/>
          <p:cNvSpPr/>
          <p:nvPr/>
        </p:nvSpPr>
        <p:spPr>
          <a:xfrm>
            <a:off x="10012540" y="483415"/>
            <a:ext cx="3153104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Presentation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5025" y="7226835"/>
            <a:ext cx="1042798" cy="304572"/>
            <a:chOff x="547998" y="6483744"/>
            <a:chExt cx="1042798" cy="304572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768" y="6483744"/>
              <a:ext cx="886028" cy="30457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 rot="21222613">
              <a:off x="547998" y="650205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533126" y="7256647"/>
            <a:ext cx="1177872" cy="351799"/>
            <a:chOff x="12533126" y="7275306"/>
            <a:chExt cx="1177872" cy="35179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3/22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312734" y="1712687"/>
            <a:ext cx="7768268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lvl="0" indent="-457200" algn="l" defTabSz="91440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Did you draw your favorite pet?</a:t>
            </a:r>
            <a:endParaRPr lang="en-US" altLang="zh-CN" sz="30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marL="457200" lvl="0" indent="-457200" algn="l" defTabSz="91440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Now, show it and say, “My favorite pet is _______.”</a:t>
            </a:r>
            <a:endParaRPr lang="en-US" altLang="zh-CN" sz="30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</p:txBody>
      </p:sp>
      <p:pic>
        <p:nvPicPr>
          <p:cNvPr id="24" name="图片 23" descr="D:\课件\PPT\20191029\组-21.png组-21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753386" y="3546989"/>
            <a:ext cx="1498041" cy="3621174"/>
          </a:xfrm>
          <a:prstGeom prst="rect">
            <a:avLst/>
          </a:prstGeom>
        </p:spPr>
      </p:pic>
      <p:pic>
        <p:nvPicPr>
          <p:cNvPr id="25" name="图片 24" descr="D:\课件\PPT\20191029\组-6.png组-6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82899" y="3861954"/>
            <a:ext cx="1385101" cy="3671013"/>
          </a:xfrm>
          <a:prstGeom prst="rect">
            <a:avLst/>
          </a:prstGeom>
        </p:spPr>
      </p:pic>
      <p:pic>
        <p:nvPicPr>
          <p:cNvPr id="26" name="图片 25" descr="组-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379579" y="3529858"/>
            <a:ext cx="2128093" cy="351446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265139" y="-5029"/>
            <a:ext cx="5289089" cy="1011660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65139" y="8203"/>
            <a:ext cx="4982018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Present homework; talk about what they have drawn.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present their homework.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describe their homework.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9" name="直角三角形 18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curtains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527" y="-14240"/>
            <a:ext cx="13562002" cy="763424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7749" y="4825531"/>
            <a:ext cx="13577242" cy="279446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21650" y="234190"/>
            <a:ext cx="2948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Listen</a:t>
            </a:r>
            <a:endParaRPr lang="en-US" altLang="zh-CN" sz="40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9820692" y="1967953"/>
            <a:ext cx="1326249" cy="1657295"/>
          </a:xfrm>
          <a:custGeom>
            <a:avLst/>
            <a:gdLst>
              <a:gd name="connsiteX0" fmla="*/ 934278 w 1247114"/>
              <a:gd name="connsiteY0" fmla="*/ 0 h 1657295"/>
              <a:gd name="connsiteX1" fmla="*/ 1212574 w 1247114"/>
              <a:gd name="connsiteY1" fmla="*/ 1530626 h 1657295"/>
              <a:gd name="connsiteX2" fmla="*/ 238539 w 1247114"/>
              <a:gd name="connsiteY2" fmla="*/ 1431235 h 1657295"/>
              <a:gd name="connsiteX3" fmla="*/ 0 w 1247114"/>
              <a:gd name="connsiteY3" fmla="*/ 318052 h 165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7114" h="1657295">
                <a:moveTo>
                  <a:pt x="934278" y="0"/>
                </a:moveTo>
                <a:cubicBezTo>
                  <a:pt x="1131404" y="646043"/>
                  <a:pt x="1328530" y="1292087"/>
                  <a:pt x="1212574" y="1530626"/>
                </a:cubicBezTo>
                <a:cubicBezTo>
                  <a:pt x="1096618" y="1769165"/>
                  <a:pt x="440635" y="1633331"/>
                  <a:pt x="238539" y="1431235"/>
                </a:cubicBezTo>
                <a:cubicBezTo>
                  <a:pt x="36443" y="1229139"/>
                  <a:pt x="1772478" y="1338469"/>
                  <a:pt x="0" y="318052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0" name="Shape 1161"/>
          <p:cNvSpPr/>
          <p:nvPr/>
        </p:nvSpPr>
        <p:spPr>
          <a:xfrm>
            <a:off x="9904509" y="487639"/>
            <a:ext cx="3353183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Phonics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7929" y="7228058"/>
            <a:ext cx="1042798" cy="304572"/>
            <a:chOff x="166936" y="6984976"/>
            <a:chExt cx="1042798" cy="304572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533126" y="7256834"/>
            <a:ext cx="1177872" cy="351799"/>
            <a:chOff x="12533126" y="7275306"/>
            <a:chExt cx="1177872" cy="35179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4/22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任意多边形 6"/>
          <p:cNvSpPr/>
          <p:nvPr/>
        </p:nvSpPr>
        <p:spPr>
          <a:xfrm>
            <a:off x="6081486" y="4310743"/>
            <a:ext cx="6052457" cy="3309257"/>
          </a:xfrm>
          <a:custGeom>
            <a:avLst/>
            <a:gdLst>
              <a:gd name="connsiteX0" fmla="*/ 6052457 w 6052457"/>
              <a:gd name="connsiteY0" fmla="*/ 0 h 3309257"/>
              <a:gd name="connsiteX1" fmla="*/ 5950857 w 6052457"/>
              <a:gd name="connsiteY1" fmla="*/ 29028 h 3309257"/>
              <a:gd name="connsiteX2" fmla="*/ 5907314 w 6052457"/>
              <a:gd name="connsiteY2" fmla="*/ 72571 h 3309257"/>
              <a:gd name="connsiteX3" fmla="*/ 5805714 w 6052457"/>
              <a:gd name="connsiteY3" fmla="*/ 188686 h 3309257"/>
              <a:gd name="connsiteX4" fmla="*/ 5617028 w 6052457"/>
              <a:gd name="connsiteY4" fmla="*/ 362857 h 3309257"/>
              <a:gd name="connsiteX5" fmla="*/ 5515428 w 6052457"/>
              <a:gd name="connsiteY5" fmla="*/ 493486 h 3309257"/>
              <a:gd name="connsiteX6" fmla="*/ 5413828 w 6052457"/>
              <a:gd name="connsiteY6" fmla="*/ 609600 h 3309257"/>
              <a:gd name="connsiteX7" fmla="*/ 5297714 w 6052457"/>
              <a:gd name="connsiteY7" fmla="*/ 667657 h 3309257"/>
              <a:gd name="connsiteX8" fmla="*/ 4572000 w 6052457"/>
              <a:gd name="connsiteY8" fmla="*/ 754743 h 3309257"/>
              <a:gd name="connsiteX9" fmla="*/ 4209143 w 6052457"/>
              <a:gd name="connsiteY9" fmla="*/ 798286 h 3309257"/>
              <a:gd name="connsiteX10" fmla="*/ 3889828 w 6052457"/>
              <a:gd name="connsiteY10" fmla="*/ 856343 h 3309257"/>
              <a:gd name="connsiteX11" fmla="*/ 3802743 w 6052457"/>
              <a:gd name="connsiteY11" fmla="*/ 899886 h 3309257"/>
              <a:gd name="connsiteX12" fmla="*/ 3701143 w 6052457"/>
              <a:gd name="connsiteY12" fmla="*/ 943428 h 3309257"/>
              <a:gd name="connsiteX13" fmla="*/ 3585028 w 6052457"/>
              <a:gd name="connsiteY13" fmla="*/ 1030514 h 3309257"/>
              <a:gd name="connsiteX14" fmla="*/ 3483428 w 6052457"/>
              <a:gd name="connsiteY14" fmla="*/ 1059543 h 3309257"/>
              <a:gd name="connsiteX15" fmla="*/ 3294743 w 6052457"/>
              <a:gd name="connsiteY15" fmla="*/ 1175657 h 3309257"/>
              <a:gd name="connsiteX16" fmla="*/ 3222171 w 6052457"/>
              <a:gd name="connsiteY16" fmla="*/ 1204686 h 3309257"/>
              <a:gd name="connsiteX17" fmla="*/ 3048000 w 6052457"/>
              <a:gd name="connsiteY17" fmla="*/ 1364343 h 3309257"/>
              <a:gd name="connsiteX18" fmla="*/ 2946400 w 6052457"/>
              <a:gd name="connsiteY18" fmla="*/ 1509486 h 3309257"/>
              <a:gd name="connsiteX19" fmla="*/ 2844800 w 6052457"/>
              <a:gd name="connsiteY19" fmla="*/ 1640114 h 3309257"/>
              <a:gd name="connsiteX20" fmla="*/ 2670628 w 6052457"/>
              <a:gd name="connsiteY20" fmla="*/ 1857828 h 3309257"/>
              <a:gd name="connsiteX21" fmla="*/ 2394857 w 6052457"/>
              <a:gd name="connsiteY21" fmla="*/ 2002971 h 3309257"/>
              <a:gd name="connsiteX22" fmla="*/ 2206171 w 6052457"/>
              <a:gd name="connsiteY22" fmla="*/ 2090057 h 3309257"/>
              <a:gd name="connsiteX23" fmla="*/ 1915885 w 6052457"/>
              <a:gd name="connsiteY23" fmla="*/ 2264228 h 3309257"/>
              <a:gd name="connsiteX24" fmla="*/ 1698171 w 6052457"/>
              <a:gd name="connsiteY24" fmla="*/ 2336800 h 3309257"/>
              <a:gd name="connsiteX25" fmla="*/ 1248228 w 6052457"/>
              <a:gd name="connsiteY25" fmla="*/ 2540000 h 3309257"/>
              <a:gd name="connsiteX26" fmla="*/ 1132114 w 6052457"/>
              <a:gd name="connsiteY26" fmla="*/ 2583543 h 3309257"/>
              <a:gd name="connsiteX27" fmla="*/ 856343 w 6052457"/>
              <a:gd name="connsiteY27" fmla="*/ 2728686 h 3309257"/>
              <a:gd name="connsiteX28" fmla="*/ 566057 w 6052457"/>
              <a:gd name="connsiteY28" fmla="*/ 2844800 h 3309257"/>
              <a:gd name="connsiteX29" fmla="*/ 304800 w 6052457"/>
              <a:gd name="connsiteY29" fmla="*/ 2931886 h 3309257"/>
              <a:gd name="connsiteX30" fmla="*/ 188685 w 6052457"/>
              <a:gd name="connsiteY30" fmla="*/ 3004457 h 3309257"/>
              <a:gd name="connsiteX31" fmla="*/ 145143 w 6052457"/>
              <a:gd name="connsiteY31" fmla="*/ 3077028 h 3309257"/>
              <a:gd name="connsiteX32" fmla="*/ 43543 w 6052457"/>
              <a:gd name="connsiteY32" fmla="*/ 3236686 h 3309257"/>
              <a:gd name="connsiteX33" fmla="*/ 0 w 6052457"/>
              <a:gd name="connsiteY33" fmla="*/ 3309257 h 330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52457" h="3309257">
                <a:moveTo>
                  <a:pt x="6052457" y="0"/>
                </a:moveTo>
                <a:cubicBezTo>
                  <a:pt x="6018590" y="9676"/>
                  <a:pt x="5982360" y="13276"/>
                  <a:pt x="5950857" y="29028"/>
                </a:cubicBezTo>
                <a:cubicBezTo>
                  <a:pt x="5932498" y="38208"/>
                  <a:pt x="5920831" y="57123"/>
                  <a:pt x="5907314" y="72571"/>
                </a:cubicBezTo>
                <a:cubicBezTo>
                  <a:pt x="5854176" y="133301"/>
                  <a:pt x="5859407" y="141704"/>
                  <a:pt x="5805714" y="188686"/>
                </a:cubicBezTo>
                <a:cubicBezTo>
                  <a:pt x="5739057" y="247011"/>
                  <a:pt x="5669077" y="284782"/>
                  <a:pt x="5617028" y="362857"/>
                </a:cubicBezTo>
                <a:cubicBezTo>
                  <a:pt x="5559310" y="449436"/>
                  <a:pt x="5615912" y="367881"/>
                  <a:pt x="5515428" y="493486"/>
                </a:cubicBezTo>
                <a:cubicBezTo>
                  <a:pt x="5484861" y="531695"/>
                  <a:pt x="5455732" y="581664"/>
                  <a:pt x="5413828" y="609600"/>
                </a:cubicBezTo>
                <a:cubicBezTo>
                  <a:pt x="5377823" y="633604"/>
                  <a:pt x="5339271" y="655592"/>
                  <a:pt x="5297714" y="667657"/>
                </a:cubicBezTo>
                <a:cubicBezTo>
                  <a:pt x="4969056" y="763074"/>
                  <a:pt x="4925120" y="741664"/>
                  <a:pt x="4572000" y="754743"/>
                </a:cubicBezTo>
                <a:cubicBezTo>
                  <a:pt x="4451048" y="769257"/>
                  <a:pt x="4328598" y="774396"/>
                  <a:pt x="4209143" y="798286"/>
                </a:cubicBezTo>
                <a:cubicBezTo>
                  <a:pt x="3957882" y="848537"/>
                  <a:pt x="4064693" y="831361"/>
                  <a:pt x="3889828" y="856343"/>
                </a:cubicBezTo>
                <a:cubicBezTo>
                  <a:pt x="3860800" y="870857"/>
                  <a:pt x="3832211" y="886286"/>
                  <a:pt x="3802743" y="899886"/>
                </a:cubicBezTo>
                <a:cubicBezTo>
                  <a:pt x="3769289" y="915326"/>
                  <a:pt x="3732738" y="924471"/>
                  <a:pt x="3701143" y="943428"/>
                </a:cubicBezTo>
                <a:cubicBezTo>
                  <a:pt x="3659656" y="968320"/>
                  <a:pt x="3627717" y="1007746"/>
                  <a:pt x="3585028" y="1030514"/>
                </a:cubicBezTo>
                <a:cubicBezTo>
                  <a:pt x="3553950" y="1047089"/>
                  <a:pt x="3515697" y="1045425"/>
                  <a:pt x="3483428" y="1059543"/>
                </a:cubicBezTo>
                <a:cubicBezTo>
                  <a:pt x="3151379" y="1204815"/>
                  <a:pt x="3480198" y="1072626"/>
                  <a:pt x="3294743" y="1175657"/>
                </a:cubicBezTo>
                <a:cubicBezTo>
                  <a:pt x="3271968" y="1188310"/>
                  <a:pt x="3246362" y="1195010"/>
                  <a:pt x="3222171" y="1204686"/>
                </a:cubicBezTo>
                <a:cubicBezTo>
                  <a:pt x="3164367" y="1252855"/>
                  <a:pt x="3095728" y="1305600"/>
                  <a:pt x="3048000" y="1364343"/>
                </a:cubicBezTo>
                <a:cubicBezTo>
                  <a:pt x="3010760" y="1410178"/>
                  <a:pt x="2981432" y="1461942"/>
                  <a:pt x="2946400" y="1509486"/>
                </a:cubicBezTo>
                <a:cubicBezTo>
                  <a:pt x="2913678" y="1553895"/>
                  <a:pt x="2876612" y="1595048"/>
                  <a:pt x="2844800" y="1640114"/>
                </a:cubicBezTo>
                <a:cubicBezTo>
                  <a:pt x="2781195" y="1730220"/>
                  <a:pt x="2768455" y="1793864"/>
                  <a:pt x="2670628" y="1857828"/>
                </a:cubicBezTo>
                <a:cubicBezTo>
                  <a:pt x="2583685" y="1914675"/>
                  <a:pt x="2487768" y="1956515"/>
                  <a:pt x="2394857" y="2002971"/>
                </a:cubicBezTo>
                <a:cubicBezTo>
                  <a:pt x="2332899" y="2033950"/>
                  <a:pt x="2261588" y="2048494"/>
                  <a:pt x="2206171" y="2090057"/>
                </a:cubicBezTo>
                <a:cubicBezTo>
                  <a:pt x="2102955" y="2167469"/>
                  <a:pt x="2046357" y="2220737"/>
                  <a:pt x="1915885" y="2264228"/>
                </a:cubicBezTo>
                <a:cubicBezTo>
                  <a:pt x="1843314" y="2288419"/>
                  <a:pt x="1768874" y="2307596"/>
                  <a:pt x="1698171" y="2336800"/>
                </a:cubicBezTo>
                <a:cubicBezTo>
                  <a:pt x="1546069" y="2399625"/>
                  <a:pt x="1402316" y="2482217"/>
                  <a:pt x="1248228" y="2540000"/>
                </a:cubicBezTo>
                <a:cubicBezTo>
                  <a:pt x="1209523" y="2554514"/>
                  <a:pt x="1169358" y="2565610"/>
                  <a:pt x="1132114" y="2583543"/>
                </a:cubicBezTo>
                <a:cubicBezTo>
                  <a:pt x="1038520" y="2628607"/>
                  <a:pt x="950660" y="2685155"/>
                  <a:pt x="856343" y="2728686"/>
                </a:cubicBezTo>
                <a:cubicBezTo>
                  <a:pt x="761719" y="2772358"/>
                  <a:pt x="661291" y="2802474"/>
                  <a:pt x="566057" y="2844800"/>
                </a:cubicBezTo>
                <a:cubicBezTo>
                  <a:pt x="345658" y="2942755"/>
                  <a:pt x="602450" y="2877767"/>
                  <a:pt x="304800" y="2931886"/>
                </a:cubicBezTo>
                <a:cubicBezTo>
                  <a:pt x="266301" y="2951135"/>
                  <a:pt x="217994" y="2970961"/>
                  <a:pt x="188685" y="3004457"/>
                </a:cubicBezTo>
                <a:cubicBezTo>
                  <a:pt x="170108" y="3025687"/>
                  <a:pt x="160791" y="3053555"/>
                  <a:pt x="145143" y="3077028"/>
                </a:cubicBezTo>
                <a:cubicBezTo>
                  <a:pt x="55582" y="3211371"/>
                  <a:pt x="150066" y="3041394"/>
                  <a:pt x="43543" y="3236686"/>
                </a:cubicBezTo>
                <a:cubicBezTo>
                  <a:pt x="5037" y="3307279"/>
                  <a:pt x="31843" y="3277414"/>
                  <a:pt x="0" y="3309257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4664025" y="3625248"/>
            <a:ext cx="1702858" cy="40325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801464" y="5288657"/>
            <a:ext cx="1197532" cy="444499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12180807">
            <a:off x="6395957" y="5056926"/>
            <a:ext cx="311487" cy="38789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12180807">
            <a:off x="6025316" y="5022461"/>
            <a:ext cx="311487" cy="38789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12180807">
            <a:off x="5941614" y="5226521"/>
            <a:ext cx="311487" cy="38789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12180807">
            <a:off x="6585543" y="5160477"/>
            <a:ext cx="311487" cy="38789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12180807">
            <a:off x="6165392" y="5170559"/>
            <a:ext cx="311487" cy="38789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12180807">
            <a:off x="6337766" y="5311685"/>
            <a:ext cx="311487" cy="387890"/>
          </a:xfrm>
          <a:prstGeom prst="rect">
            <a:avLst/>
          </a:prstGeom>
        </p:spPr>
      </p:pic>
      <p:sp>
        <p:nvSpPr>
          <p:cNvPr id="43" name="矩形标注 42"/>
          <p:cNvSpPr/>
          <p:nvPr/>
        </p:nvSpPr>
        <p:spPr>
          <a:xfrm>
            <a:off x="6525295" y="3256841"/>
            <a:ext cx="1311571" cy="533479"/>
          </a:xfrm>
          <a:prstGeom prst="wedgeRectCallout">
            <a:avLst>
              <a:gd name="adj1" fmla="val -74094"/>
              <a:gd name="adj2" fmla="val 48069"/>
            </a:avLst>
          </a:prstGeom>
          <a:solidFill>
            <a:schemeClr val="bg1"/>
          </a:solidFill>
          <a:ln w="3810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281147" y="3175587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321938" y="3186626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et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321136" y="3178770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ut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320334" y="3186196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urse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279543" y="3178340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ice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281147" y="3177910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ine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287695" y="3167916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n-n-n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033194" y="3270802"/>
            <a:ext cx="5406264" cy="266236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37230" y="2155028"/>
            <a:ext cx="2977040" cy="3369582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8265139" y="-5029"/>
            <a:ext cx="5281336" cy="947105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265139" y="8203"/>
            <a:ext cx="4982018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the consonant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read each word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like this: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n-n-no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like this: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n-n-n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On this slide,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don’t need to read the words after 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2" name="直角三角形 41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538E-6 4.72193E-6 L 2.83538E-6 4.72193E-6 C -0.00012 -0.00167 -0.00012 -0.00313 -0.00036 -0.00459 C -0.00047 -0.00542 -0.00071 -0.00583 -0.00094 -0.00667 C -0.00118 -0.0075 -0.00129 -0.00854 -0.00141 -0.00958 C -0.00153 -0.01 -0.00164 -0.01063 -0.00176 -0.01104 C -0.00188 -0.01167 -0.00211 -0.0125 -0.00235 -0.01313 L -0.00317 -0.0175 L -0.0034 -0.01917 C -0.00352 -0.01958 -0.00364 -0.02 -0.00375 -0.02062 C -0.00375 -0.02125 -0.00387 -0.02187 -0.00399 -0.0225 C -0.0041 -0.02312 -0.00422 -0.02354 -0.00422 -0.02416 C -0.00446 -0.02541 -0.00469 -0.02666 -0.00481 -0.02812 C -0.00492 -0.02875 -0.00492 -0.02958 -0.00516 -0.03 L -0.00563 -0.03166 C -0.00574 -0.03229 -0.0061 -0.03437 -0.00621 -0.035 C -0.00645 -0.03562 -0.00668 -0.03604 -0.0068 -0.03666 L -0.00762 -0.04104 C -0.00774 -0.04166 -0.00774 -0.04208 -0.00797 -0.04249 C -0.00809 -0.04312 -0.00832 -0.04354 -0.00844 -0.04416 C -0.00903 -0.04541 -0.0102 -0.04812 -0.0102 -0.04812 C -0.0109 -0.05166 -0.00985 -0.04728 -0.01125 -0.05103 C -0.01149 -0.05145 -0.01149 -0.05208 -0.0116 -0.05249 C -0.01195 -0.05374 -0.01231 -0.05457 -0.01266 -0.05562 C -0.01289 -0.05603 -0.01301 -0.05666 -0.01324 -0.05707 L -0.01406 -0.05812 C -0.01418 -0.05853 -0.0143 -0.05916 -0.01441 -0.05957 C -0.01477 -0.06103 -0.01523 -0.06145 -0.01582 -0.06249 C -0.01629 -0.0652 -0.01594 -0.06374 -0.01723 -0.06707 C -0.01734 -0.06749 -0.01746 -0.06832 -0.01781 -0.06853 L -0.01863 -0.06957 C -0.01875 -0.06999 -0.01875 -0.07061 -0.01887 -0.07103 C -0.02016 -0.07436 -0.01934 -0.07082 -0.02027 -0.07415 C -0.02039 -0.07457 -0.02039 -0.0752 -0.02062 -0.07561 C -0.02074 -0.07603 -0.02109 -0.07582 -0.02144 -0.07603 C -0.02168 -0.07728 -0.02168 -0.07811 -0.02226 -0.07915 C -0.0225 -0.07957 -0.02285 -0.07978 -0.02308 -0.07999 C -0.02437 -0.08353 -0.02367 -0.08249 -0.02508 -0.08415 C -0.02613 -0.08686 -0.02543 -0.08519 -0.0273 -0.08853 L -0.02812 -0.08998 C -0.02871 -0.0929 -0.02801 -0.09019 -0.02929 -0.09311 C -0.02965 -0.09394 -0.03 -0.09498 -0.03047 -0.09602 L -0.03094 -0.09748 C -0.03117 -0.09811 -0.03129 -0.09873 -0.03152 -0.09915 L -0.03234 -0.09998 C -0.03386 -0.10415 -0.03187 -0.09915 -0.03375 -0.10248 C -0.03398 -0.10311 -0.03422 -0.10352 -0.03433 -0.10415 C -0.03445 -0.10456 -0.03445 -0.10519 -0.03468 -0.10561 C -0.03492 -0.10602 -0.03539 -0.10623 -0.03574 -0.10665 C -0.03632 -0.10706 -0.03738 -0.10748 -0.03738 -0.10748 L -0.03738 -0.10748 L -0.03738 -0.10748 " pathEditMode="relative" ptsTypes="AAAAAAAAAAAAAAAAAAAAAAAAAAAAAAAAAAAAAAAAAAAAAAAAAAAA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229E-6 -2.11831E-6 L 3.87229E-6 -2.11831E-6 C -0.00035 -0.00166 -0.00059 -0.00354 -0.00094 -0.00499 C -0.00106 -0.00562 -0.00129 -0.00604 -0.00141 -0.00666 C -0.00176 -0.00749 -0.00164 -0.00895 -0.00199 -0.00958 C -0.00235 -0.00999 -0.00258 -0.01062 -0.00281 -0.01104 C -0.00328 -0.01208 -0.00352 -0.01333 -0.00399 -0.01416 C -0.00422 -0.01458 -0.00457 -0.01499 -0.00481 -0.01562 C -0.00504 -0.01624 -0.00516 -0.01708 -0.00539 -0.01749 C -0.00563 -0.01812 -0.00598 -0.01853 -0.00621 -0.01916 C -0.00762 -0.02207 -0.00574 -0.01916 -0.00797 -0.02207 C -0.00797 -0.02249 -0.00809 -0.02312 -0.0082 -0.02353 C -0.00844 -0.02416 -0.00879 -0.02416 -0.00902 -0.02457 C -0.00961 -0.02562 -0.01031 -0.02645 -0.01078 -0.02749 C -0.01113 -0.02874 -0.01172 -0.0302 -0.01219 -0.03103 C -0.01254 -0.03186 -0.01289 -0.03249 -0.01324 -0.03311 C -0.01348 -0.03353 -0.01383 -0.03374 -0.01406 -0.03416 C -0.01453 -0.03457 -0.01488 -0.0352 -0.01523 -0.03561 C -0.01547 -0.03603 -0.01582 -0.03624 -0.01605 -0.03665 C -0.01828 -0.03978 -0.0157 -0.03665 -0.01781 -0.03915 C -0.01793 -0.03957 -0.01805 -0.0402 -0.01828 -0.04061 C -0.01851 -0.04103 -0.01887 -0.04124 -0.01922 -0.04165 C -0.01992 -0.04249 -0.02062 -0.04353 -0.02144 -0.04457 C -0.02238 -0.04582 -0.0239 -0.0479 -0.02484 -0.04853 C -0.02531 -0.04894 -0.02578 -0.04915 -0.02625 -0.04957 C -0.02801 -0.05124 -0.02601 -0.04978 -0.02789 -0.05207 C -0.02812 -0.05248 -0.02847 -0.05228 -0.02871 -0.05248 C -0.03058 -0.05415 -0.02859 -0.0529 -0.03047 -0.05498 C -0.0307 -0.0554 -0.03093 -0.0554 -0.03129 -0.05561 C -0.03152 -0.05603 -0.03175 -0.05665 -0.03211 -0.05707 C -0.03234 -0.05748 -0.03269 -0.05748 -0.03293 -0.05748 C -0.03339 -0.0579 -0.03375 -0.05811 -0.0341 -0.05853 C -0.03468 -0.05915 -0.03515 -0.05998 -0.03574 -0.06061 L -0.03796 -0.06248 C -0.03843 -0.0629 -0.03878 -0.06311 -0.03914 -0.06352 C -0.03937 -0.06394 -0.03972 -0.06436 -0.03996 -0.06457 C -0.04031 -0.06477 -0.04078 -0.06498 -0.04113 -0.06498 C -0.04136 -0.06519 -0.04171 -0.0654 -0.04195 -0.06561 C -0.04218 -0.06602 -0.04242 -0.06665 -0.04277 -0.06707 C -0.04335 -0.06769 -0.04394 -0.06769 -0.04453 -0.06811 C -0.04488 -0.06832 -0.04523 -0.06873 -0.04558 -0.06915 C -0.04617 -0.06956 -0.04675 -0.06977 -0.04734 -0.06998 C -0.04757 -0.07019 -0.04792 -0.07019 -0.04816 -0.07061 C -0.04839 -0.07081 -0.04863 -0.07144 -0.04898 -0.07165 C -0.04956 -0.07206 -0.05015 -0.07206 -0.05062 -0.07248 C -0.05226 -0.07456 -0.05074 -0.07269 -0.05296 -0.07456 C -0.05366 -0.07519 -0.05437 -0.07602 -0.05519 -0.07665 C -0.05542 -0.07665 -0.05577 -0.07685 -0.05601 -0.07706 C -0.05788 -0.07852 -0.05636 -0.07769 -0.05859 -0.07956 C -0.05882 -0.07977 -0.05917 -0.07977 -0.05941 -0.07998 C -0.05964 -0.0804 -0.05987 -0.08081 -0.06023 -0.08102 C -0.06046 -0.08123 -0.06081 -0.08123 -0.06105 -0.08165 C -0.06163 -0.08227 -0.0621 -0.0831 -0.0628 -0.08352 C -0.06491 -0.08477 -0.06222 -0.0831 -0.06444 -0.08498 C -0.06468 -0.08539 -0.06503 -0.08539 -0.06526 -0.0856 C -0.06562 -0.08581 -0.06585 -0.08644 -0.06608 -0.08664 C -0.06667 -0.08685 -0.06726 -0.08685 -0.06784 -0.08706 C -0.06819 -0.08748 -0.06854 -0.08789 -0.0689 -0.0881 C -0.06925 -0.08831 -0.06972 -0.08831 -0.07007 -0.08852 C -0.07042 -0.08873 -0.07065 -0.08935 -0.07089 -0.08956 C -0.07112 -0.08977 -0.07147 -0.08977 -0.07171 -0.08998 C -0.07206 -0.09039 -0.07229 -0.09081 -0.07264 -0.09102 C -0.07288 -0.09123 -0.07311 -0.09144 -0.07347 -0.09164 C -0.07382 -0.09185 -0.07417 -0.09227 -0.07452 -0.09248 C -0.07487 -0.09289 -0.07511 -0.09331 -0.07546 -0.09352 C -0.07663 -0.09456 -0.07628 -0.09352 -0.07733 -0.09456 C -0.07768 -0.09477 -0.07792 -0.09539 -0.07827 -0.0956 C -0.07862 -0.09581 -0.07897 -0.09581 -0.07932 -0.09602 C -0.08319 -0.09893 -0.08014 -0.09748 -0.08272 -0.09852 C -0.08331 -0.09935 -0.08401 -0.10018 -0.08471 -0.1006 C -0.08518 -0.10081 -0.08565 -0.10081 -0.08612 -0.10102 C -0.08647 -0.10143 -0.08682 -0.10185 -0.08717 -0.10206 C -0.08752 -0.10227 -0.08799 -0.10247 -0.08799 -0.10247 L -0.08799 -0.10247 " pathEditMode="relative" ptsTypes="AAAAAAAAAAAAAAAAAAAAAAAAAAAAAAAAAAAAAAAAAAAAAAAAAAAAAAAAAAAAAAAAAAAAAAAAAA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2E-6 5.65091E-6 L -1.8512E-6 5.65091E-6 C -0.00082 -0.00562 -0.00117 -0.00978 -0.00293 -0.01499 C -0.00422 -0.01874 -0.0055 -0.02249 -0.00691 -0.02624 C -0.00738 -0.0277 -0.00797 -0.02895 -0.00843 -0.03041 C -0.00902 -0.03228 -0.01031 -0.03665 -0.01113 -0.03832 C -0.01195 -0.0404 -0.01312 -0.04228 -0.01394 -0.04436 C -0.01429 -0.0454 -0.01464 -0.04644 -0.015 -0.04728 C -0.01535 -0.0479 -0.0157 -0.04811 -0.01605 -0.04853 C -0.01792 -0.05144 -0.01558 -0.04853 -0.01816 -0.05186 C -0.01816 -0.05186 -0.02285 -0.05769 -0.02367 -0.05852 C -0.02425 -0.05894 -0.02495 -0.05915 -0.02554 -0.05977 C -0.02695 -0.06123 -0.02823 -0.06311 -0.02976 -0.06456 C -0.03046 -0.06519 -0.03128 -0.06602 -0.0321 -0.06686 C -0.03468 -0.06956 -0.03128 -0.06665 -0.03468 -0.07019 C -0.03573 -0.07102 -0.03679 -0.07206 -0.03784 -0.0729 C -0.03843 -0.07331 -0.03913 -0.07373 -0.03972 -0.07435 C -0.0403 -0.07498 -0.04065 -0.07602 -0.04124 -0.07665 C -0.04159 -0.07706 -0.04194 -0.07727 -0.04229 -0.07748 C -0.04546 -0.08144 -0.04159 -0.07769 -0.04522 -0.08081 C -0.04604 -0.08331 -0.04593 -0.08227 -0.04593 -0.08352 L -0.04593 -0.08352 " pathEditMode="relative" ptsTypes="AAAAAAAAAAAAAAAAAAAAAA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229E-6 -6.68611E-7 L 3.87229E-6 -6.68611E-7 C -0.00012 -0.00416 -0.00012 -0.00812 -0.00036 -0.01229 C -0.00036 -0.01312 -0.00047 -0.01374 -0.00059 -0.01458 C -0.00071 -0.01583 -0.00071 -0.01708 -0.00082 -0.01833 C -0.00094 -0.01937 -0.00118 -0.02041 -0.00141 -0.02166 C -0.00141 -0.02208 -0.00153 -0.02249 -0.00164 -0.02291 C -0.00235 -0.02874 -0.00141 -0.02291 -0.00246 -0.02853 C -0.00246 -0.02916 -0.00258 -0.02957 -0.0027 -0.02999 C -0.00504 -0.03624 -0.00164 -0.02708 -0.00352 -0.0327 C -0.00375 -0.03374 -0.00434 -0.03457 -0.00457 -0.03562 L -0.00504 -0.03832 C -0.00516 -0.03895 -0.00516 -0.03936 -0.00528 -0.03978 C -0.00551 -0.04041 -0.00575 -0.04103 -0.00586 -0.04166 C -0.00598 -0.04207 -0.00598 -0.0427 -0.0061 -0.04311 C -0.00621 -0.04353 -0.00645 -0.04395 -0.00668 -0.04457 C -0.0068 -0.04499 -0.0068 -0.0454 -0.00692 -0.04582 C -0.00703 -0.04645 -0.00727 -0.04686 -0.00739 -0.04728 C -0.0075 -0.0477 -0.0075 -0.04832 -0.00774 -0.04874 C -0.00785 -0.04915 -0.00809 -0.04957 -0.00821 -0.04999 C -0.00844 -0.05061 -0.00856 -0.05145 -0.00867 -0.05186 C -0.00891 -0.05249 -0.00914 -0.0529 -0.00926 -0.05332 C -0.00938 -0.05374 -0.00938 -0.05436 -0.00949 -0.05478 C -0.00985 -0.05582 -0.01031 -0.05644 -0.01055 -0.05749 C -0.01067 -0.05811 -0.01067 -0.05853 -0.01078 -0.05894 C -0.01102 -0.05957 -0.01137 -0.05978 -0.0116 -0.0604 C -0.01196 -0.06103 -0.01219 -0.06165 -0.01242 -0.06228 C -0.01289 -0.06498 -0.01231 -0.06248 -0.01348 -0.06498 C -0.01512 -0.06873 -0.01383 -0.06686 -0.01535 -0.06873 C -0.01547 -0.06915 -0.01559 -0.06977 -0.01582 -0.07019 C -0.01629 -0.07082 -0.01688 -0.07144 -0.01734 -0.07207 C -0.01934 -0.07436 -0.01688 -0.07144 -0.01922 -0.07394 C -0.01957 -0.07415 -0.01969 -0.07457 -0.02004 -0.07477 C -0.02039 -0.07519 -0.02074 -0.07519 -0.02109 -0.0754 C -0.02133 -0.07561 -0.02156 -0.07602 -0.02191 -0.07623 C -0.02238 -0.07665 -0.02297 -0.07665 -0.02344 -0.07727 C -0.02367 -0.07748 -0.02391 -0.0779 -0.02426 -0.07811 C -0.02449 -0.07831 -0.02473 -0.07831 -0.02496 -0.07852 C -0.02543 -0.07894 -0.0259 -0.07915 -0.02637 -0.07956 C -0.02684 -0.07977 -0.02742 -0.07998 -0.02789 -0.0804 C -0.02824 -0.08081 -0.02859 -0.08102 -0.02894 -0.08144 C -0.02918 -0.08165 -0.02953 -0.08165 -0.02976 -0.08186 C -0.03 -0.08206 -0.03023 -0.08248 -0.03058 -0.08269 C -0.03105 -0.08311 -0.03164 -0.08331 -0.03211 -0.08373 L -0.03363 -0.08456 C -0.03398 -0.08477 -0.03422 -0.08498 -0.03445 -0.08519 C -0.03562 -0.08623 -0.03621 -0.08665 -0.03761 -0.08748 C -0.03808 -0.08769 -0.03867 -0.08769 -0.03925 -0.0879 C -0.03996 -0.08831 -0.04019 -0.08873 -0.04101 -0.08935 C -0.04148 -0.08956 -0.04195 -0.08998 -0.0423 -0.09019 C -0.04265 -0.0904 -0.04289 -0.0906 -0.04312 -0.09081 C -0.04617 -0.0931 -0.04418 -0.09227 -0.04687 -0.0931 C -0.04757 -0.09394 -0.04769 -0.09414 -0.04863 -0.09498 C -0.04886 -0.09519 -0.04921 -0.09519 -0.04945 -0.09539 C -0.05039 -0.09623 -0.05027 -0.09644 -0.05097 -0.09769 C -0.0532 -0.10102 -0.05109 -0.09789 -0.05285 -0.09956 L -0.05519 -0.10248 C -0.05577 -0.1031 -0.05613 -0.10352 -0.05683 -0.10373 C -0.05706 -0.10393 -0.0573 -0.10373 -0.05753 -0.10373 L -0.05753 -0.10373 " pathEditMode="relative" ptsTypes="AAAAAAAAAAAAAAAAAAAAAAAAAAAAAAAAAAAAAAAAAAAAAAAAAAAAAAAAAAAA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616E-6 7.88169E-6 L -1.64616E-6 7.88169E-6 C -0.00023 -0.00187 -0.00035 -0.00395 -0.00059 -0.00562 C -0.00105 -0.00999 -0.00094 -0.00707 -0.00141 -0.00999 C -0.00141 -0.01041 -0.00176 -0.01249 -0.00187 -0.01312 C -0.00199 -0.01374 -0.00223 -0.01416 -0.00246 -0.01457 C -0.00258 -0.01499 -0.00258 -0.01561 -0.00269 -0.01603 C -0.00281 -0.01666 -0.00305 -0.01728 -0.00316 -0.01791 C -0.00387 -0.02061 -0.00293 -0.0177 -0.00398 -0.02166 C -0.00469 -0.02395 -0.00469 -0.02374 -0.00562 -0.0254 C -0.00574 -0.02603 -0.00598 -0.02645 -0.00609 -0.02728 C -0.00621 -0.0277 -0.00621 -0.02811 -0.00633 -0.02853 C -0.00715 -0.03103 -0.00715 -0.02999 -0.0082 -0.03228 C -0.00855 -0.03311 -0.0089 -0.03415 -0.00926 -0.03519 C -0.00937 -0.03561 -0.00949 -0.03603 -0.00972 -0.03644 C -0.01008 -0.03707 -0.01054 -0.03769 -0.01078 -0.03832 C -0.01195 -0.04082 -0.01066 -0.03894 -0.01219 -0.04082 C -0.01242 -0.04248 -0.01254 -0.04332 -0.01347 -0.04498 C -0.01371 -0.0454 -0.01394 -0.04582 -0.01418 -0.04623 C -0.01441 -0.04686 -0.01453 -0.04727 -0.01476 -0.04769 C -0.01511 -0.04811 -0.01547 -0.04832 -0.01582 -0.04873 C -0.01629 -0.04998 -0.0164 -0.0504 -0.01711 -0.05144 C -0.01734 -0.05186 -0.01769 -0.05207 -0.01793 -0.05248 C -0.01921 -0.05436 -0.01804 -0.05352 -0.01945 -0.05436 C -0.02097 -0.05686 -0.01957 -0.05477 -0.02109 -0.05623 C -0.02132 -0.05644 -0.02156 -0.05686 -0.02179 -0.05706 C -0.02296 -0.05831 -0.02261 -0.05769 -0.02367 -0.05852 C -0.0273 -0.06081 -0.0232 -0.05811 -0.02578 -0.0604 C -0.02648 -0.06081 -0.02753 -0.06102 -0.02812 -0.06123 C -0.0307 -0.06352 -0.02718 -0.06061 -0.03128 -0.06269 C -0.03163 -0.0629 -0.03175 -0.06331 -0.0321 -0.06352 C -0.03386 -0.06498 -0.03363 -0.06415 -0.03527 -0.06498 C -0.03574 -0.06519 -0.03632 -0.0656 -0.03679 -0.06602 C -0.03714 -0.06602 -0.03749 -0.06623 -0.03784 -0.06644 C -0.04054 -0.0679 -0.03843 -0.06665 -0.04042 -0.06831 C -0.04077 -0.06852 -0.04101 -0.06852 -0.04124 -0.06873 C -0.04194 -0.06935 -0.04265 -0.07019 -0.04335 -0.0706 C -0.04441 -0.07102 -0.04546 -0.07144 -0.04651 -0.07206 C -0.05026 -0.07414 -0.0464 -0.07206 -0.04909 -0.07352 C -0.05179 -0.07477 -0.04769 -0.07289 -0.05097 -0.07435 C -0.0512 -0.07456 -0.05144 -0.07498 -0.05179 -0.07519 C -0.05308 -0.07644 -0.05366 -0.07623 -0.05518 -0.07664 C -0.05694 -0.07831 -0.05554 -0.07727 -0.05753 -0.0781 C -0.05847 -0.07852 -0.05835 -0.07873 -0.0594 -0.07956 C -0.05964 -0.07977 -0.05987 -0.07977 -0.06011 -0.07998 C -0.06046 -0.08018 -0.06069 -0.0806 -0.06093 -0.08081 C -0.06116 -0.08102 -0.06151 -0.08123 -0.06175 -0.08143 C -0.0621 -0.08164 -0.06245 -0.08206 -0.0628 -0.08227 C -0.06327 -0.08268 -0.06385 -0.08268 -0.06432 -0.08331 C -0.06467 -0.08352 -0.06491 -0.08393 -0.06514 -0.08414 C -0.06737 -0.08602 -0.06561 -0.08435 -0.06725 -0.0856 C -0.06831 -0.08643 -0.06807 -0.08643 -0.06913 -0.08706 C -0.06948 -0.08706 -0.06995 -0.08727 -0.07042 -0.08747 C -0.07077 -0.08747 -0.07112 -0.08768 -0.07147 -0.08789 L -0.07217 -0.08872 L -0.07217 -0.08872 " pathEditMode="relative" ptsTypes="AAAAAAAAAAAAAAAAAAAAAAAAAAAAAAAAAAAAAAAAAAAAAAAAAAAAAAAA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8922E-6 2.23079E-6 L 1.18922E-6 2.23079E-6 C -0.00082 -0.00209 -0.0014 -0.00313 -0.00187 -0.00521 C -0.00211 -0.00625 -0.00222 -0.00708 -0.00246 -0.00813 L -0.00293 -0.01083 C -0.00304 -0.01125 -0.00304 -0.01188 -0.00316 -0.01229 C -0.00398 -0.01458 -0.00363 -0.01312 -0.00422 -0.01646 C -0.00433 -0.01687 -0.00433 -0.0175 -0.00457 -0.01792 C -0.00468 -0.01833 -0.00492 -0.01875 -0.00504 -0.01937 C -0.00527 -0.02021 -0.00527 -0.02125 -0.0055 -0.02208 C -0.00586 -0.02291 -0.00644 -0.02375 -0.00656 -0.02479 C -0.00668 -0.02541 -0.00668 -0.02583 -0.00691 -0.02625 C -0.00703 -0.02687 -0.0075 -0.02708 -0.00761 -0.02771 C -0.00785 -0.02833 -0.00797 -0.02896 -0.0082 -0.02958 C -0.00855 -0.03062 -0.0089 -0.03145 -0.00925 -0.03229 C -0.00937 -0.03291 -0.00949 -0.03333 -0.00972 -0.03375 L -0.01054 -0.0352 C -0.01113 -0.03854 -0.01066 -0.03749 -0.01183 -0.03895 C -0.01324 -0.04395 -0.01136 -0.0377 -0.01312 -0.04208 C -0.01441 -0.04541 -0.013 -0.0427 -0.01417 -0.04541 C -0.01441 -0.04603 -0.01476 -0.04624 -0.01499 -0.04687 L -0.01652 -0.05103 C -0.01675 -0.05145 -0.01687 -0.05208 -0.0171 -0.05249 L -0.01792 -0.05395 C -0.01792 -0.05437 -0.01804 -0.05478 -0.01816 -0.0552 C -0.01839 -0.05582 -0.01874 -0.05624 -0.01898 -0.05666 C -0.01921 -0.05728 -0.01945 -0.05791 -0.01968 -0.05853 C -0.01992 -0.05895 -0.02015 -0.05937 -0.02027 -0.05999 C -0.02074 -0.06166 -0.02015 -0.06145 -0.02132 -0.0627 C -0.02156 -0.06311 -0.02179 -0.06311 -0.02202 -0.06311 C -0.02214 -0.06374 -0.02214 -0.06457 -0.02238 -0.06499 C -0.02273 -0.06624 -0.02355 -0.06686 -0.0239 -0.06791 C -0.02484 -0.0704 -0.02425 -0.06895 -0.02601 -0.07207 C -0.02624 -0.07249 -0.02659 -0.0729 -0.02683 -0.07353 C -0.02741 -0.07582 -0.02695 -0.07499 -0.02812 -0.07624 C -0.02859 -0.07749 -0.02882 -0.07832 -0.02941 -0.07915 C -0.02976 -0.07957 -0.03011 -0.07957 -0.03046 -0.07999 C -0.03081 -0.0804 -0.03093 -0.08103 -0.03128 -0.08144 C -0.03175 -0.08207 -0.03234 -0.08269 -0.0328 -0.08332 C -0.03316 -0.08374 -0.03351 -0.08436 -0.03386 -0.08478 C -0.03409 -0.08499 -0.03444 -0.08499 -0.03468 -0.08519 C -0.03468 -0.08519 -0.03667 -0.08748 -0.03702 -0.0879 C -0.03726 -0.08832 -0.03749 -0.08873 -0.03784 -0.08894 L -0.03855 -0.08936 C -0.0389 -0.08978 -0.03901 -0.0904 -0.03937 -0.09082 C -0.03972 -0.09103 -0.04007 -0.09103 -0.04042 -0.09123 C -0.04077 -0.09144 -0.04089 -0.09186 -0.04124 -0.09228 C -0.04147 -0.09248 -0.04171 -0.09248 -0.04206 -0.09269 C -0.04229 -0.0929 -0.04253 -0.09332 -0.04276 -0.09352 C -0.04499 -0.09561 -0.04136 -0.09082 -0.04569 -0.09602 C -0.04675 -0.09707 -0.04616 -0.09665 -0.04722 -0.09727 C -0.04757 -0.09769 -0.0478 -0.09811 -0.04804 -0.09832 C -0.04827 -0.09852 -0.04862 -0.09852 -0.04886 -0.09873 C -0.04909 -0.09915 -0.04932 -0.09977 -0.04956 -0.10019 C -0.05014 -0.10082 -0.05061 -0.10144 -0.0512 -0.10206 L -0.05202 -0.1029 C -0.05225 -0.10331 -0.05249 -0.10373 -0.05272 -0.10394 C -0.05307 -0.10415 -0.05342 -0.10456 -0.05378 -0.10477 C -0.05413 -0.10519 -0.05436 -0.10561 -0.0546 -0.10581 C -0.05483 -0.10602 -0.05518 -0.10602 -0.05542 -0.10623 C -0.05565 -0.10644 -0.05589 -0.10686 -0.05612 -0.10706 C -0.05635 -0.10727 -0.05671 -0.10748 -0.05694 -0.10769 C -0.05717 -0.1079 -0.05741 -0.10831 -0.05776 -0.10852 C -0.06034 -0.11123 -0.05671 -0.10686 -0.06092 -0.11185 L -0.06245 -0.11373 L -0.06327 -0.11456 C -0.06338 -0.11519 -0.0635 -0.11581 -0.06374 -0.11602 C -0.06725 -0.12019 -0.06268 -0.1131 -0.06561 -0.11748 C -0.06584 -0.11789 -0.06608 -0.11831 -0.06643 -0.11894 C -0.06666 -0.11935 -0.06713 -0.11977 -0.06748 -0.12019 C -0.06889 -0.12206 -0.06854 -0.12164 -0.06948 -0.12248 L -0.06948 -0.12248 " pathEditMode="relative" ptsTypes="AAAAAAAAAAAAAAAAAAAAAAAAAAAAAAAAAAAAAAAAAAAAAAAAAAAAAAAAAAAAAAAAAAAAAAAA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8" grpId="0"/>
      <p:bldP spid="48" grpId="1"/>
      <p:bldP spid="49" grpId="0"/>
      <p:bldP spid="49" grpId="1"/>
      <p:bldP spid="50" grpId="0"/>
      <p:bldP spid="50" grpId="1"/>
      <p:bldP spid="37" grpId="0"/>
      <p:bldP spid="35" grpId="0" animBg="1"/>
      <p:bldP spid="35" grpId="1" animBg="1"/>
      <p:bldP spid="41" grpId="0"/>
      <p:bldP spid="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-2838" y="-6448"/>
            <a:ext cx="13549313" cy="7620592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27" y="-68028"/>
            <a:ext cx="13562002" cy="763424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6360" y="170041"/>
            <a:ext cx="2948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>
                <a:solidFill>
                  <a:schemeClr val="bg1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Say</a:t>
            </a:r>
            <a:endParaRPr lang="en-US" altLang="zh-CN" sz="4000" b="1" dirty="0">
              <a:solidFill>
                <a:schemeClr val="bg1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9820692" y="1967953"/>
            <a:ext cx="1326249" cy="1657295"/>
          </a:xfrm>
          <a:custGeom>
            <a:avLst/>
            <a:gdLst>
              <a:gd name="connsiteX0" fmla="*/ 934278 w 1247114"/>
              <a:gd name="connsiteY0" fmla="*/ 0 h 1657295"/>
              <a:gd name="connsiteX1" fmla="*/ 1212574 w 1247114"/>
              <a:gd name="connsiteY1" fmla="*/ 1530626 h 1657295"/>
              <a:gd name="connsiteX2" fmla="*/ 238539 w 1247114"/>
              <a:gd name="connsiteY2" fmla="*/ 1431235 h 1657295"/>
              <a:gd name="connsiteX3" fmla="*/ 0 w 1247114"/>
              <a:gd name="connsiteY3" fmla="*/ 318052 h 165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7114" h="1657295">
                <a:moveTo>
                  <a:pt x="934278" y="0"/>
                </a:moveTo>
                <a:cubicBezTo>
                  <a:pt x="1131404" y="646043"/>
                  <a:pt x="1328530" y="1292087"/>
                  <a:pt x="1212574" y="1530626"/>
                </a:cubicBezTo>
                <a:cubicBezTo>
                  <a:pt x="1096618" y="1769165"/>
                  <a:pt x="440635" y="1633331"/>
                  <a:pt x="238539" y="1431235"/>
                </a:cubicBezTo>
                <a:cubicBezTo>
                  <a:pt x="36443" y="1229139"/>
                  <a:pt x="1772478" y="1338469"/>
                  <a:pt x="0" y="318052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0" name="Shape 1161"/>
          <p:cNvSpPr/>
          <p:nvPr/>
        </p:nvSpPr>
        <p:spPr>
          <a:xfrm>
            <a:off x="9939194" y="437618"/>
            <a:ext cx="3353183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Phonics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15527" y="7228058"/>
            <a:ext cx="1042798" cy="304572"/>
            <a:chOff x="166936" y="6984976"/>
            <a:chExt cx="1042798" cy="304572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533126" y="7242676"/>
            <a:ext cx="1177872" cy="347502"/>
            <a:chOff x="12533126" y="7279603"/>
            <a:chExt cx="1177872" cy="347502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533126" y="7284542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5/22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任意多边形 6"/>
          <p:cNvSpPr/>
          <p:nvPr/>
        </p:nvSpPr>
        <p:spPr>
          <a:xfrm>
            <a:off x="6081486" y="4310743"/>
            <a:ext cx="6052457" cy="3309257"/>
          </a:xfrm>
          <a:custGeom>
            <a:avLst/>
            <a:gdLst>
              <a:gd name="connsiteX0" fmla="*/ 6052457 w 6052457"/>
              <a:gd name="connsiteY0" fmla="*/ 0 h 3309257"/>
              <a:gd name="connsiteX1" fmla="*/ 5950857 w 6052457"/>
              <a:gd name="connsiteY1" fmla="*/ 29028 h 3309257"/>
              <a:gd name="connsiteX2" fmla="*/ 5907314 w 6052457"/>
              <a:gd name="connsiteY2" fmla="*/ 72571 h 3309257"/>
              <a:gd name="connsiteX3" fmla="*/ 5805714 w 6052457"/>
              <a:gd name="connsiteY3" fmla="*/ 188686 h 3309257"/>
              <a:gd name="connsiteX4" fmla="*/ 5617028 w 6052457"/>
              <a:gd name="connsiteY4" fmla="*/ 362857 h 3309257"/>
              <a:gd name="connsiteX5" fmla="*/ 5515428 w 6052457"/>
              <a:gd name="connsiteY5" fmla="*/ 493486 h 3309257"/>
              <a:gd name="connsiteX6" fmla="*/ 5413828 w 6052457"/>
              <a:gd name="connsiteY6" fmla="*/ 609600 h 3309257"/>
              <a:gd name="connsiteX7" fmla="*/ 5297714 w 6052457"/>
              <a:gd name="connsiteY7" fmla="*/ 667657 h 3309257"/>
              <a:gd name="connsiteX8" fmla="*/ 4572000 w 6052457"/>
              <a:gd name="connsiteY8" fmla="*/ 754743 h 3309257"/>
              <a:gd name="connsiteX9" fmla="*/ 4209143 w 6052457"/>
              <a:gd name="connsiteY9" fmla="*/ 798286 h 3309257"/>
              <a:gd name="connsiteX10" fmla="*/ 3889828 w 6052457"/>
              <a:gd name="connsiteY10" fmla="*/ 856343 h 3309257"/>
              <a:gd name="connsiteX11" fmla="*/ 3802743 w 6052457"/>
              <a:gd name="connsiteY11" fmla="*/ 899886 h 3309257"/>
              <a:gd name="connsiteX12" fmla="*/ 3701143 w 6052457"/>
              <a:gd name="connsiteY12" fmla="*/ 943428 h 3309257"/>
              <a:gd name="connsiteX13" fmla="*/ 3585028 w 6052457"/>
              <a:gd name="connsiteY13" fmla="*/ 1030514 h 3309257"/>
              <a:gd name="connsiteX14" fmla="*/ 3483428 w 6052457"/>
              <a:gd name="connsiteY14" fmla="*/ 1059543 h 3309257"/>
              <a:gd name="connsiteX15" fmla="*/ 3294743 w 6052457"/>
              <a:gd name="connsiteY15" fmla="*/ 1175657 h 3309257"/>
              <a:gd name="connsiteX16" fmla="*/ 3222171 w 6052457"/>
              <a:gd name="connsiteY16" fmla="*/ 1204686 h 3309257"/>
              <a:gd name="connsiteX17" fmla="*/ 3048000 w 6052457"/>
              <a:gd name="connsiteY17" fmla="*/ 1364343 h 3309257"/>
              <a:gd name="connsiteX18" fmla="*/ 2946400 w 6052457"/>
              <a:gd name="connsiteY18" fmla="*/ 1509486 h 3309257"/>
              <a:gd name="connsiteX19" fmla="*/ 2844800 w 6052457"/>
              <a:gd name="connsiteY19" fmla="*/ 1640114 h 3309257"/>
              <a:gd name="connsiteX20" fmla="*/ 2670628 w 6052457"/>
              <a:gd name="connsiteY20" fmla="*/ 1857828 h 3309257"/>
              <a:gd name="connsiteX21" fmla="*/ 2394857 w 6052457"/>
              <a:gd name="connsiteY21" fmla="*/ 2002971 h 3309257"/>
              <a:gd name="connsiteX22" fmla="*/ 2206171 w 6052457"/>
              <a:gd name="connsiteY22" fmla="*/ 2090057 h 3309257"/>
              <a:gd name="connsiteX23" fmla="*/ 1915885 w 6052457"/>
              <a:gd name="connsiteY23" fmla="*/ 2264228 h 3309257"/>
              <a:gd name="connsiteX24" fmla="*/ 1698171 w 6052457"/>
              <a:gd name="connsiteY24" fmla="*/ 2336800 h 3309257"/>
              <a:gd name="connsiteX25" fmla="*/ 1248228 w 6052457"/>
              <a:gd name="connsiteY25" fmla="*/ 2540000 h 3309257"/>
              <a:gd name="connsiteX26" fmla="*/ 1132114 w 6052457"/>
              <a:gd name="connsiteY26" fmla="*/ 2583543 h 3309257"/>
              <a:gd name="connsiteX27" fmla="*/ 856343 w 6052457"/>
              <a:gd name="connsiteY27" fmla="*/ 2728686 h 3309257"/>
              <a:gd name="connsiteX28" fmla="*/ 566057 w 6052457"/>
              <a:gd name="connsiteY28" fmla="*/ 2844800 h 3309257"/>
              <a:gd name="connsiteX29" fmla="*/ 304800 w 6052457"/>
              <a:gd name="connsiteY29" fmla="*/ 2931886 h 3309257"/>
              <a:gd name="connsiteX30" fmla="*/ 188685 w 6052457"/>
              <a:gd name="connsiteY30" fmla="*/ 3004457 h 3309257"/>
              <a:gd name="connsiteX31" fmla="*/ 145143 w 6052457"/>
              <a:gd name="connsiteY31" fmla="*/ 3077028 h 3309257"/>
              <a:gd name="connsiteX32" fmla="*/ 43543 w 6052457"/>
              <a:gd name="connsiteY32" fmla="*/ 3236686 h 3309257"/>
              <a:gd name="connsiteX33" fmla="*/ 0 w 6052457"/>
              <a:gd name="connsiteY33" fmla="*/ 3309257 h 330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52457" h="3309257">
                <a:moveTo>
                  <a:pt x="6052457" y="0"/>
                </a:moveTo>
                <a:cubicBezTo>
                  <a:pt x="6018590" y="9676"/>
                  <a:pt x="5982360" y="13276"/>
                  <a:pt x="5950857" y="29028"/>
                </a:cubicBezTo>
                <a:cubicBezTo>
                  <a:pt x="5932498" y="38208"/>
                  <a:pt x="5920831" y="57123"/>
                  <a:pt x="5907314" y="72571"/>
                </a:cubicBezTo>
                <a:cubicBezTo>
                  <a:pt x="5854176" y="133301"/>
                  <a:pt x="5859407" y="141704"/>
                  <a:pt x="5805714" y="188686"/>
                </a:cubicBezTo>
                <a:cubicBezTo>
                  <a:pt x="5739057" y="247011"/>
                  <a:pt x="5669077" y="284782"/>
                  <a:pt x="5617028" y="362857"/>
                </a:cubicBezTo>
                <a:cubicBezTo>
                  <a:pt x="5559310" y="449436"/>
                  <a:pt x="5615912" y="367881"/>
                  <a:pt x="5515428" y="493486"/>
                </a:cubicBezTo>
                <a:cubicBezTo>
                  <a:pt x="5484861" y="531695"/>
                  <a:pt x="5455732" y="581664"/>
                  <a:pt x="5413828" y="609600"/>
                </a:cubicBezTo>
                <a:cubicBezTo>
                  <a:pt x="5377823" y="633604"/>
                  <a:pt x="5339271" y="655592"/>
                  <a:pt x="5297714" y="667657"/>
                </a:cubicBezTo>
                <a:cubicBezTo>
                  <a:pt x="4969056" y="763074"/>
                  <a:pt x="4925120" y="741664"/>
                  <a:pt x="4572000" y="754743"/>
                </a:cubicBezTo>
                <a:cubicBezTo>
                  <a:pt x="4451048" y="769257"/>
                  <a:pt x="4328598" y="774396"/>
                  <a:pt x="4209143" y="798286"/>
                </a:cubicBezTo>
                <a:cubicBezTo>
                  <a:pt x="3957882" y="848537"/>
                  <a:pt x="4064693" y="831361"/>
                  <a:pt x="3889828" y="856343"/>
                </a:cubicBezTo>
                <a:cubicBezTo>
                  <a:pt x="3860800" y="870857"/>
                  <a:pt x="3832211" y="886286"/>
                  <a:pt x="3802743" y="899886"/>
                </a:cubicBezTo>
                <a:cubicBezTo>
                  <a:pt x="3769289" y="915326"/>
                  <a:pt x="3732738" y="924471"/>
                  <a:pt x="3701143" y="943428"/>
                </a:cubicBezTo>
                <a:cubicBezTo>
                  <a:pt x="3659656" y="968320"/>
                  <a:pt x="3627717" y="1007746"/>
                  <a:pt x="3585028" y="1030514"/>
                </a:cubicBezTo>
                <a:cubicBezTo>
                  <a:pt x="3553950" y="1047089"/>
                  <a:pt x="3515697" y="1045425"/>
                  <a:pt x="3483428" y="1059543"/>
                </a:cubicBezTo>
                <a:cubicBezTo>
                  <a:pt x="3151379" y="1204815"/>
                  <a:pt x="3480198" y="1072626"/>
                  <a:pt x="3294743" y="1175657"/>
                </a:cubicBezTo>
                <a:cubicBezTo>
                  <a:pt x="3271968" y="1188310"/>
                  <a:pt x="3246362" y="1195010"/>
                  <a:pt x="3222171" y="1204686"/>
                </a:cubicBezTo>
                <a:cubicBezTo>
                  <a:pt x="3164367" y="1252855"/>
                  <a:pt x="3095728" y="1305600"/>
                  <a:pt x="3048000" y="1364343"/>
                </a:cubicBezTo>
                <a:cubicBezTo>
                  <a:pt x="3010760" y="1410178"/>
                  <a:pt x="2981432" y="1461942"/>
                  <a:pt x="2946400" y="1509486"/>
                </a:cubicBezTo>
                <a:cubicBezTo>
                  <a:pt x="2913678" y="1553895"/>
                  <a:pt x="2876612" y="1595048"/>
                  <a:pt x="2844800" y="1640114"/>
                </a:cubicBezTo>
                <a:cubicBezTo>
                  <a:pt x="2781195" y="1730220"/>
                  <a:pt x="2768455" y="1793864"/>
                  <a:pt x="2670628" y="1857828"/>
                </a:cubicBezTo>
                <a:cubicBezTo>
                  <a:pt x="2583685" y="1914675"/>
                  <a:pt x="2487768" y="1956515"/>
                  <a:pt x="2394857" y="2002971"/>
                </a:cubicBezTo>
                <a:cubicBezTo>
                  <a:pt x="2332899" y="2033950"/>
                  <a:pt x="2261588" y="2048494"/>
                  <a:pt x="2206171" y="2090057"/>
                </a:cubicBezTo>
                <a:cubicBezTo>
                  <a:pt x="2102955" y="2167469"/>
                  <a:pt x="2046357" y="2220737"/>
                  <a:pt x="1915885" y="2264228"/>
                </a:cubicBezTo>
                <a:cubicBezTo>
                  <a:pt x="1843314" y="2288419"/>
                  <a:pt x="1768874" y="2307596"/>
                  <a:pt x="1698171" y="2336800"/>
                </a:cubicBezTo>
                <a:cubicBezTo>
                  <a:pt x="1546069" y="2399625"/>
                  <a:pt x="1402316" y="2482217"/>
                  <a:pt x="1248228" y="2540000"/>
                </a:cubicBezTo>
                <a:cubicBezTo>
                  <a:pt x="1209523" y="2554514"/>
                  <a:pt x="1169358" y="2565610"/>
                  <a:pt x="1132114" y="2583543"/>
                </a:cubicBezTo>
                <a:cubicBezTo>
                  <a:pt x="1038520" y="2628607"/>
                  <a:pt x="950660" y="2685155"/>
                  <a:pt x="856343" y="2728686"/>
                </a:cubicBezTo>
                <a:cubicBezTo>
                  <a:pt x="761719" y="2772358"/>
                  <a:pt x="661291" y="2802474"/>
                  <a:pt x="566057" y="2844800"/>
                </a:cubicBezTo>
                <a:cubicBezTo>
                  <a:pt x="345658" y="2942755"/>
                  <a:pt x="602450" y="2877767"/>
                  <a:pt x="304800" y="2931886"/>
                </a:cubicBezTo>
                <a:cubicBezTo>
                  <a:pt x="266301" y="2951135"/>
                  <a:pt x="217994" y="2970961"/>
                  <a:pt x="188685" y="3004457"/>
                </a:cubicBezTo>
                <a:cubicBezTo>
                  <a:pt x="170108" y="3025687"/>
                  <a:pt x="160791" y="3053555"/>
                  <a:pt x="145143" y="3077028"/>
                </a:cubicBezTo>
                <a:cubicBezTo>
                  <a:pt x="55582" y="3211371"/>
                  <a:pt x="150066" y="3041394"/>
                  <a:pt x="43543" y="3236686"/>
                </a:cubicBezTo>
                <a:cubicBezTo>
                  <a:pt x="5037" y="3307279"/>
                  <a:pt x="31843" y="3277414"/>
                  <a:pt x="0" y="3309257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560070" y="2353773"/>
            <a:ext cx="1173741" cy="897928"/>
          </a:xfrm>
          <a:prstGeom prst="rect">
            <a:avLst/>
          </a:prstGeom>
        </p:spPr>
      </p:pic>
      <p:sp>
        <p:nvSpPr>
          <p:cNvPr id="84" name="矩形标注 83"/>
          <p:cNvSpPr/>
          <p:nvPr/>
        </p:nvSpPr>
        <p:spPr>
          <a:xfrm>
            <a:off x="6352649" y="3379863"/>
            <a:ext cx="1311571" cy="533479"/>
          </a:xfrm>
          <a:prstGeom prst="wedgeRectCallout">
            <a:avLst>
              <a:gd name="adj1" fmla="val -74094"/>
              <a:gd name="adj2" fmla="val 48069"/>
            </a:avLst>
          </a:prstGeom>
          <a:solidFill>
            <a:schemeClr val="bg1"/>
          </a:solidFill>
          <a:ln w="3810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6107467" y="3296229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148258" y="3307268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et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147456" y="3299412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ut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6146654" y="3306838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urse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105863" y="3298982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ice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6107467" y="3298552"/>
            <a:ext cx="1742661" cy="59503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ine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016697" y="2771357"/>
            <a:ext cx="2883027" cy="4792244"/>
            <a:chOff x="4016697" y="2771357"/>
            <a:chExt cx="2883027" cy="479224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 flipH="1">
              <a:off x="4016697" y="2771357"/>
              <a:ext cx="2023667" cy="4792244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7189" y="4903471"/>
              <a:ext cx="1422535" cy="528015"/>
            </a:xfrm>
            <a:prstGeom prst="rect">
              <a:avLst/>
            </a:prstGeom>
          </p:spPr>
        </p:pic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12180807">
            <a:off x="11234989" y="2841934"/>
            <a:ext cx="370080" cy="460857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13177387">
            <a:off x="10753130" y="2774760"/>
            <a:ext cx="855814" cy="69994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12180807">
            <a:off x="11245446" y="2813324"/>
            <a:ext cx="392971" cy="48936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9871305">
            <a:off x="10865020" y="2970196"/>
            <a:ext cx="838974" cy="68617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9871305">
            <a:off x="10832669" y="2962418"/>
            <a:ext cx="816290" cy="66762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12180807">
            <a:off x="11214547" y="2830499"/>
            <a:ext cx="365391" cy="455012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8265140" y="-5029"/>
            <a:ext cx="5305256" cy="1061097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265139" y="8203"/>
            <a:ext cx="4982018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Pronounce the words with the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and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read each word together after T like this: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n-n-no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Note: After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read the words correctly, click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to see the animation of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bird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giving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nuts to the nurse.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8" name="直角三角形 47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1506E-6 -1.03312E-6 L -0.39696 0.23412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8" y="117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2501E-7 -4.60112E-6 L -0.39602 0.27057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1" y="135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043E-6 3.57634E-6 L -0.37435 0.26723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3" y="13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0744E-6 -1.10394E-6 L -0.42285 0.2412 " pathEditMode="relative" rAng="0" ptsTypes="AA">
                                      <p:cBhvr>
                                        <p:cTn id="4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48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792E-6 8.53989E-8 L -0.37446 0.23183 " pathEditMode="relative" rAng="0" ptsTypes="AA">
                                      <p:cBhvr>
                                        <p:cTn id="6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3" y="115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8032E-6 3.57634E-6 L -0.35008 0.25328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4" y="126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35" grpId="0" animBg="1"/>
      <p:bldP spid="35" grpId="1" animBg="1"/>
      <p:bldP spid="46" grpId="0"/>
      <p:bldP spid="4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0344" y="4825385"/>
            <a:ext cx="13577242" cy="279446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033194" y="3270802"/>
            <a:ext cx="5406264" cy="266236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7230" y="2155028"/>
            <a:ext cx="2977040" cy="3369582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l="11488"/>
          <a:stretch>
            <a:fillRect/>
          </a:stretch>
        </p:blipFill>
        <p:spPr>
          <a:xfrm>
            <a:off x="1542473" y="-14240"/>
            <a:ext cx="12004002" cy="7634240"/>
          </a:xfrm>
          <a:prstGeom prst="rect">
            <a:avLst/>
          </a:prstGeom>
        </p:spPr>
      </p:pic>
      <p:sp>
        <p:nvSpPr>
          <p:cNvPr id="22" name="任意多边形 21"/>
          <p:cNvSpPr/>
          <p:nvPr/>
        </p:nvSpPr>
        <p:spPr>
          <a:xfrm>
            <a:off x="9820692" y="1967953"/>
            <a:ext cx="1326249" cy="1657295"/>
          </a:xfrm>
          <a:custGeom>
            <a:avLst/>
            <a:gdLst>
              <a:gd name="connsiteX0" fmla="*/ 934278 w 1247114"/>
              <a:gd name="connsiteY0" fmla="*/ 0 h 1657295"/>
              <a:gd name="connsiteX1" fmla="*/ 1212574 w 1247114"/>
              <a:gd name="connsiteY1" fmla="*/ 1530626 h 1657295"/>
              <a:gd name="connsiteX2" fmla="*/ 238539 w 1247114"/>
              <a:gd name="connsiteY2" fmla="*/ 1431235 h 1657295"/>
              <a:gd name="connsiteX3" fmla="*/ 0 w 1247114"/>
              <a:gd name="connsiteY3" fmla="*/ 318052 h 165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7114" h="1657295">
                <a:moveTo>
                  <a:pt x="934278" y="0"/>
                </a:moveTo>
                <a:cubicBezTo>
                  <a:pt x="1131404" y="646043"/>
                  <a:pt x="1328530" y="1292087"/>
                  <a:pt x="1212574" y="1530626"/>
                </a:cubicBezTo>
                <a:cubicBezTo>
                  <a:pt x="1096618" y="1769165"/>
                  <a:pt x="440635" y="1633331"/>
                  <a:pt x="238539" y="1431235"/>
                </a:cubicBezTo>
                <a:cubicBezTo>
                  <a:pt x="36443" y="1229139"/>
                  <a:pt x="1772478" y="1338469"/>
                  <a:pt x="0" y="318052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0" name="Shape 1161"/>
          <p:cNvSpPr/>
          <p:nvPr/>
        </p:nvSpPr>
        <p:spPr>
          <a:xfrm>
            <a:off x="9902747" y="505708"/>
            <a:ext cx="3353183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Phonics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7929" y="7228058"/>
            <a:ext cx="1042798" cy="304572"/>
            <a:chOff x="166936" y="6984976"/>
            <a:chExt cx="1042798" cy="304572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522300" y="7238538"/>
            <a:ext cx="1177872" cy="351799"/>
            <a:chOff x="12533126" y="7275306"/>
            <a:chExt cx="1177872" cy="35179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6/22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任意多边形 6"/>
          <p:cNvSpPr/>
          <p:nvPr/>
        </p:nvSpPr>
        <p:spPr>
          <a:xfrm>
            <a:off x="6081486" y="4310743"/>
            <a:ext cx="6052457" cy="3309257"/>
          </a:xfrm>
          <a:custGeom>
            <a:avLst/>
            <a:gdLst>
              <a:gd name="connsiteX0" fmla="*/ 6052457 w 6052457"/>
              <a:gd name="connsiteY0" fmla="*/ 0 h 3309257"/>
              <a:gd name="connsiteX1" fmla="*/ 5950857 w 6052457"/>
              <a:gd name="connsiteY1" fmla="*/ 29028 h 3309257"/>
              <a:gd name="connsiteX2" fmla="*/ 5907314 w 6052457"/>
              <a:gd name="connsiteY2" fmla="*/ 72571 h 3309257"/>
              <a:gd name="connsiteX3" fmla="*/ 5805714 w 6052457"/>
              <a:gd name="connsiteY3" fmla="*/ 188686 h 3309257"/>
              <a:gd name="connsiteX4" fmla="*/ 5617028 w 6052457"/>
              <a:gd name="connsiteY4" fmla="*/ 362857 h 3309257"/>
              <a:gd name="connsiteX5" fmla="*/ 5515428 w 6052457"/>
              <a:gd name="connsiteY5" fmla="*/ 493486 h 3309257"/>
              <a:gd name="connsiteX6" fmla="*/ 5413828 w 6052457"/>
              <a:gd name="connsiteY6" fmla="*/ 609600 h 3309257"/>
              <a:gd name="connsiteX7" fmla="*/ 5297714 w 6052457"/>
              <a:gd name="connsiteY7" fmla="*/ 667657 h 3309257"/>
              <a:gd name="connsiteX8" fmla="*/ 4572000 w 6052457"/>
              <a:gd name="connsiteY8" fmla="*/ 754743 h 3309257"/>
              <a:gd name="connsiteX9" fmla="*/ 4209143 w 6052457"/>
              <a:gd name="connsiteY9" fmla="*/ 798286 h 3309257"/>
              <a:gd name="connsiteX10" fmla="*/ 3889828 w 6052457"/>
              <a:gd name="connsiteY10" fmla="*/ 856343 h 3309257"/>
              <a:gd name="connsiteX11" fmla="*/ 3802743 w 6052457"/>
              <a:gd name="connsiteY11" fmla="*/ 899886 h 3309257"/>
              <a:gd name="connsiteX12" fmla="*/ 3701143 w 6052457"/>
              <a:gd name="connsiteY12" fmla="*/ 943428 h 3309257"/>
              <a:gd name="connsiteX13" fmla="*/ 3585028 w 6052457"/>
              <a:gd name="connsiteY13" fmla="*/ 1030514 h 3309257"/>
              <a:gd name="connsiteX14" fmla="*/ 3483428 w 6052457"/>
              <a:gd name="connsiteY14" fmla="*/ 1059543 h 3309257"/>
              <a:gd name="connsiteX15" fmla="*/ 3294743 w 6052457"/>
              <a:gd name="connsiteY15" fmla="*/ 1175657 h 3309257"/>
              <a:gd name="connsiteX16" fmla="*/ 3222171 w 6052457"/>
              <a:gd name="connsiteY16" fmla="*/ 1204686 h 3309257"/>
              <a:gd name="connsiteX17" fmla="*/ 3048000 w 6052457"/>
              <a:gd name="connsiteY17" fmla="*/ 1364343 h 3309257"/>
              <a:gd name="connsiteX18" fmla="*/ 2946400 w 6052457"/>
              <a:gd name="connsiteY18" fmla="*/ 1509486 h 3309257"/>
              <a:gd name="connsiteX19" fmla="*/ 2844800 w 6052457"/>
              <a:gd name="connsiteY19" fmla="*/ 1640114 h 3309257"/>
              <a:gd name="connsiteX20" fmla="*/ 2670628 w 6052457"/>
              <a:gd name="connsiteY20" fmla="*/ 1857828 h 3309257"/>
              <a:gd name="connsiteX21" fmla="*/ 2394857 w 6052457"/>
              <a:gd name="connsiteY21" fmla="*/ 2002971 h 3309257"/>
              <a:gd name="connsiteX22" fmla="*/ 2206171 w 6052457"/>
              <a:gd name="connsiteY22" fmla="*/ 2090057 h 3309257"/>
              <a:gd name="connsiteX23" fmla="*/ 1915885 w 6052457"/>
              <a:gd name="connsiteY23" fmla="*/ 2264228 h 3309257"/>
              <a:gd name="connsiteX24" fmla="*/ 1698171 w 6052457"/>
              <a:gd name="connsiteY24" fmla="*/ 2336800 h 3309257"/>
              <a:gd name="connsiteX25" fmla="*/ 1248228 w 6052457"/>
              <a:gd name="connsiteY25" fmla="*/ 2540000 h 3309257"/>
              <a:gd name="connsiteX26" fmla="*/ 1132114 w 6052457"/>
              <a:gd name="connsiteY26" fmla="*/ 2583543 h 3309257"/>
              <a:gd name="connsiteX27" fmla="*/ 856343 w 6052457"/>
              <a:gd name="connsiteY27" fmla="*/ 2728686 h 3309257"/>
              <a:gd name="connsiteX28" fmla="*/ 566057 w 6052457"/>
              <a:gd name="connsiteY28" fmla="*/ 2844800 h 3309257"/>
              <a:gd name="connsiteX29" fmla="*/ 304800 w 6052457"/>
              <a:gd name="connsiteY29" fmla="*/ 2931886 h 3309257"/>
              <a:gd name="connsiteX30" fmla="*/ 188685 w 6052457"/>
              <a:gd name="connsiteY30" fmla="*/ 3004457 h 3309257"/>
              <a:gd name="connsiteX31" fmla="*/ 145143 w 6052457"/>
              <a:gd name="connsiteY31" fmla="*/ 3077028 h 3309257"/>
              <a:gd name="connsiteX32" fmla="*/ 43543 w 6052457"/>
              <a:gd name="connsiteY32" fmla="*/ 3236686 h 3309257"/>
              <a:gd name="connsiteX33" fmla="*/ 0 w 6052457"/>
              <a:gd name="connsiteY33" fmla="*/ 3309257 h 330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52457" h="3309257">
                <a:moveTo>
                  <a:pt x="6052457" y="0"/>
                </a:moveTo>
                <a:cubicBezTo>
                  <a:pt x="6018590" y="9676"/>
                  <a:pt x="5982360" y="13276"/>
                  <a:pt x="5950857" y="29028"/>
                </a:cubicBezTo>
                <a:cubicBezTo>
                  <a:pt x="5932498" y="38208"/>
                  <a:pt x="5920831" y="57123"/>
                  <a:pt x="5907314" y="72571"/>
                </a:cubicBezTo>
                <a:cubicBezTo>
                  <a:pt x="5854176" y="133301"/>
                  <a:pt x="5859407" y="141704"/>
                  <a:pt x="5805714" y="188686"/>
                </a:cubicBezTo>
                <a:cubicBezTo>
                  <a:pt x="5739057" y="247011"/>
                  <a:pt x="5669077" y="284782"/>
                  <a:pt x="5617028" y="362857"/>
                </a:cubicBezTo>
                <a:cubicBezTo>
                  <a:pt x="5559310" y="449436"/>
                  <a:pt x="5615912" y="367881"/>
                  <a:pt x="5515428" y="493486"/>
                </a:cubicBezTo>
                <a:cubicBezTo>
                  <a:pt x="5484861" y="531695"/>
                  <a:pt x="5455732" y="581664"/>
                  <a:pt x="5413828" y="609600"/>
                </a:cubicBezTo>
                <a:cubicBezTo>
                  <a:pt x="5377823" y="633604"/>
                  <a:pt x="5339271" y="655592"/>
                  <a:pt x="5297714" y="667657"/>
                </a:cubicBezTo>
                <a:cubicBezTo>
                  <a:pt x="4969056" y="763074"/>
                  <a:pt x="4925120" y="741664"/>
                  <a:pt x="4572000" y="754743"/>
                </a:cubicBezTo>
                <a:cubicBezTo>
                  <a:pt x="4451048" y="769257"/>
                  <a:pt x="4328598" y="774396"/>
                  <a:pt x="4209143" y="798286"/>
                </a:cubicBezTo>
                <a:cubicBezTo>
                  <a:pt x="3957882" y="848537"/>
                  <a:pt x="4064693" y="831361"/>
                  <a:pt x="3889828" y="856343"/>
                </a:cubicBezTo>
                <a:cubicBezTo>
                  <a:pt x="3860800" y="870857"/>
                  <a:pt x="3832211" y="886286"/>
                  <a:pt x="3802743" y="899886"/>
                </a:cubicBezTo>
                <a:cubicBezTo>
                  <a:pt x="3769289" y="915326"/>
                  <a:pt x="3732738" y="924471"/>
                  <a:pt x="3701143" y="943428"/>
                </a:cubicBezTo>
                <a:cubicBezTo>
                  <a:pt x="3659656" y="968320"/>
                  <a:pt x="3627717" y="1007746"/>
                  <a:pt x="3585028" y="1030514"/>
                </a:cubicBezTo>
                <a:cubicBezTo>
                  <a:pt x="3553950" y="1047089"/>
                  <a:pt x="3515697" y="1045425"/>
                  <a:pt x="3483428" y="1059543"/>
                </a:cubicBezTo>
                <a:cubicBezTo>
                  <a:pt x="3151379" y="1204815"/>
                  <a:pt x="3480198" y="1072626"/>
                  <a:pt x="3294743" y="1175657"/>
                </a:cubicBezTo>
                <a:cubicBezTo>
                  <a:pt x="3271968" y="1188310"/>
                  <a:pt x="3246362" y="1195010"/>
                  <a:pt x="3222171" y="1204686"/>
                </a:cubicBezTo>
                <a:cubicBezTo>
                  <a:pt x="3164367" y="1252855"/>
                  <a:pt x="3095728" y="1305600"/>
                  <a:pt x="3048000" y="1364343"/>
                </a:cubicBezTo>
                <a:cubicBezTo>
                  <a:pt x="3010760" y="1410178"/>
                  <a:pt x="2981432" y="1461942"/>
                  <a:pt x="2946400" y="1509486"/>
                </a:cubicBezTo>
                <a:cubicBezTo>
                  <a:pt x="2913678" y="1553895"/>
                  <a:pt x="2876612" y="1595048"/>
                  <a:pt x="2844800" y="1640114"/>
                </a:cubicBezTo>
                <a:cubicBezTo>
                  <a:pt x="2781195" y="1730220"/>
                  <a:pt x="2768455" y="1793864"/>
                  <a:pt x="2670628" y="1857828"/>
                </a:cubicBezTo>
                <a:cubicBezTo>
                  <a:pt x="2583685" y="1914675"/>
                  <a:pt x="2487768" y="1956515"/>
                  <a:pt x="2394857" y="2002971"/>
                </a:cubicBezTo>
                <a:cubicBezTo>
                  <a:pt x="2332899" y="2033950"/>
                  <a:pt x="2261588" y="2048494"/>
                  <a:pt x="2206171" y="2090057"/>
                </a:cubicBezTo>
                <a:cubicBezTo>
                  <a:pt x="2102955" y="2167469"/>
                  <a:pt x="2046357" y="2220737"/>
                  <a:pt x="1915885" y="2264228"/>
                </a:cubicBezTo>
                <a:cubicBezTo>
                  <a:pt x="1843314" y="2288419"/>
                  <a:pt x="1768874" y="2307596"/>
                  <a:pt x="1698171" y="2336800"/>
                </a:cubicBezTo>
                <a:cubicBezTo>
                  <a:pt x="1546069" y="2399625"/>
                  <a:pt x="1402316" y="2482217"/>
                  <a:pt x="1248228" y="2540000"/>
                </a:cubicBezTo>
                <a:cubicBezTo>
                  <a:pt x="1209523" y="2554514"/>
                  <a:pt x="1169358" y="2565610"/>
                  <a:pt x="1132114" y="2583543"/>
                </a:cubicBezTo>
                <a:cubicBezTo>
                  <a:pt x="1038520" y="2628607"/>
                  <a:pt x="950660" y="2685155"/>
                  <a:pt x="856343" y="2728686"/>
                </a:cubicBezTo>
                <a:cubicBezTo>
                  <a:pt x="761719" y="2772358"/>
                  <a:pt x="661291" y="2802474"/>
                  <a:pt x="566057" y="2844800"/>
                </a:cubicBezTo>
                <a:cubicBezTo>
                  <a:pt x="345658" y="2942755"/>
                  <a:pt x="602450" y="2877767"/>
                  <a:pt x="304800" y="2931886"/>
                </a:cubicBezTo>
                <a:cubicBezTo>
                  <a:pt x="266301" y="2951135"/>
                  <a:pt x="217994" y="2970961"/>
                  <a:pt x="188685" y="3004457"/>
                </a:cubicBezTo>
                <a:cubicBezTo>
                  <a:pt x="170108" y="3025687"/>
                  <a:pt x="160791" y="3053555"/>
                  <a:pt x="145143" y="3077028"/>
                </a:cubicBezTo>
                <a:cubicBezTo>
                  <a:pt x="55582" y="3211371"/>
                  <a:pt x="150066" y="3041394"/>
                  <a:pt x="43543" y="3236686"/>
                </a:cubicBezTo>
                <a:cubicBezTo>
                  <a:pt x="5037" y="3307279"/>
                  <a:pt x="31843" y="3277414"/>
                  <a:pt x="0" y="3309257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07087" y="209881"/>
            <a:ext cx="2948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Chant</a:t>
            </a:r>
            <a:endParaRPr lang="en-US" altLang="zh-CN" sz="40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041874" y="1023568"/>
            <a:ext cx="502790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The bird has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 nest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The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nurse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 has no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nuts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nurse</a:t>
            </a:r>
            <a:r>
              <a:rPr lang="zh-CN" altLang="en-US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offers a</a:t>
            </a:r>
            <a:r>
              <a:rPr lang="zh-CN" altLang="en-US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nice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nest.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The bird pays with </a:t>
            </a:r>
            <a:r>
              <a: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nine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nuts.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图片 52" descr="8-9（1）"/>
          <p:cNvPicPr>
            <a:picLocks noChangeAspect="1"/>
          </p:cNvPicPr>
          <p:nvPr/>
        </p:nvPicPr>
        <p:blipFill>
          <a:blip r:embed="rId7" cstate="screen"/>
          <a:srcRect l="49716" t="13348" r="12210" b="26527"/>
          <a:stretch>
            <a:fillRect/>
          </a:stretch>
        </p:blipFill>
        <p:spPr>
          <a:xfrm flipH="1">
            <a:off x="2133041" y="2221020"/>
            <a:ext cx="1240599" cy="1101892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4252249" y="3429483"/>
            <a:ext cx="2458773" cy="4160854"/>
            <a:chOff x="4198793" y="2735186"/>
            <a:chExt cx="2871709" cy="4859643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5018374" y="2735186"/>
              <a:ext cx="2052128" cy="4859643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4198793" y="4867298"/>
              <a:ext cx="1523609" cy="56553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12180807">
            <a:off x="5232711" y="5055754"/>
            <a:ext cx="365391" cy="45501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9871305">
            <a:off x="3913557" y="5112397"/>
            <a:ext cx="838974" cy="68617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12180807">
            <a:off x="4658754" y="4931860"/>
            <a:ext cx="370080" cy="46085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9871305">
            <a:off x="4530905" y="5006675"/>
            <a:ext cx="816290" cy="66762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 rot="12180807">
            <a:off x="4950155" y="5133438"/>
            <a:ext cx="392971" cy="489362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 rot="13177387">
            <a:off x="4085256" y="5138427"/>
            <a:ext cx="855814" cy="69994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8265140" y="-5029"/>
            <a:ext cx="5281336" cy="1028597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265138" y="8203"/>
            <a:ext cx="5219891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Decode the words learned in the text.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and read the chant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with rhythm.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repeat after T; ask them to take turns reading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each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sentence.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9" name="直角三角形 28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descr="10春"/>
          <p:cNvPicPr>
            <a:picLocks noChangeAspect="1"/>
          </p:cNvPicPr>
          <p:nvPr/>
        </p:nvPicPr>
        <p:blipFill>
          <a:blip r:embed="rId1" cstate="screen"/>
          <a:srcRect l="4817" t="191" r="51850" b="52818"/>
          <a:stretch>
            <a:fillRect/>
          </a:stretch>
        </p:blipFill>
        <p:spPr>
          <a:xfrm>
            <a:off x="6750188" y="4296003"/>
            <a:ext cx="1285597" cy="784057"/>
          </a:xfrm>
          <a:prstGeom prst="rect">
            <a:avLst/>
          </a:prstGeom>
        </p:spPr>
      </p:pic>
      <p:pic>
        <p:nvPicPr>
          <p:cNvPr id="55" name="图片 54" descr="10（冬）"/>
          <p:cNvPicPr>
            <a:picLocks noChangeAspect="1"/>
          </p:cNvPicPr>
          <p:nvPr/>
        </p:nvPicPr>
        <p:blipFill>
          <a:blip r:embed="rId2" cstate="screen"/>
          <a:srcRect l="52633" t="48002" r="-221" b="8386"/>
          <a:stretch>
            <a:fillRect/>
          </a:stretch>
        </p:blipFill>
        <p:spPr>
          <a:xfrm>
            <a:off x="11651373" y="4276303"/>
            <a:ext cx="1372883" cy="707677"/>
          </a:xfrm>
          <a:prstGeom prst="rect">
            <a:avLst/>
          </a:prstGeom>
        </p:spPr>
      </p:pic>
      <p:pic>
        <p:nvPicPr>
          <p:cNvPr id="56" name="图片 55" descr="10（秋）"/>
          <p:cNvPicPr>
            <a:picLocks noChangeAspect="1"/>
          </p:cNvPicPr>
          <p:nvPr/>
        </p:nvPicPr>
        <p:blipFill>
          <a:blip r:embed="rId3" cstate="screen"/>
          <a:srcRect l="4141" t="51078" r="48939" b="8105"/>
          <a:stretch>
            <a:fillRect/>
          </a:stretch>
        </p:blipFill>
        <p:spPr>
          <a:xfrm>
            <a:off x="10103004" y="4349532"/>
            <a:ext cx="1358454" cy="664551"/>
          </a:xfrm>
          <a:prstGeom prst="rect">
            <a:avLst/>
          </a:prstGeom>
        </p:spPr>
      </p:pic>
      <p:pic>
        <p:nvPicPr>
          <p:cNvPr id="57" name="图片 56" descr="10（夏）"/>
          <p:cNvPicPr>
            <a:picLocks noChangeAspect="1"/>
          </p:cNvPicPr>
          <p:nvPr/>
        </p:nvPicPr>
        <p:blipFill>
          <a:blip r:embed="rId4" cstate="screen"/>
          <a:srcRect l="52405" t="4805" r="4710" b="55186"/>
          <a:stretch>
            <a:fillRect/>
          </a:stretch>
        </p:blipFill>
        <p:spPr>
          <a:xfrm>
            <a:off x="8511550" y="4363198"/>
            <a:ext cx="1274280" cy="66845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-44222"/>
            <a:ext cx="13789891" cy="7671328"/>
            <a:chOff x="0" y="0"/>
            <a:chExt cx="13710397" cy="762710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7086"/>
              <a:ext cx="13539527" cy="7620019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1997" y="0"/>
              <a:ext cx="10058400" cy="7475679"/>
            </a:xfrm>
            <a:prstGeom prst="rect">
              <a:avLst/>
            </a:prstGeom>
          </p:spPr>
        </p:pic>
      </p:grpSp>
      <p:sp>
        <p:nvSpPr>
          <p:cNvPr id="19" name="Shape 1161"/>
          <p:cNvSpPr/>
          <p:nvPr/>
        </p:nvSpPr>
        <p:spPr>
          <a:xfrm>
            <a:off x="10140712" y="221901"/>
            <a:ext cx="2762916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Introduction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2002" y="435695"/>
            <a:ext cx="4398964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3CBC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Begin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3CBCFF"/>
              </a:solidFill>
              <a:effectLst/>
              <a:uLnTx/>
              <a:uFillTx/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22800" y="1240902"/>
            <a:ext cx="678629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>
              <a:lnSpc>
                <a:spcPct val="150000"/>
              </a:lnSpc>
              <a:buFontTx/>
              <a:buAutoNum type="arabicPeriod"/>
            </a:pPr>
            <a:r>
              <a:rPr lang="en-US" altLang="zh-CN" sz="2600" b="1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Who can you see on the book cover?</a:t>
            </a:r>
            <a:endParaRPr lang="en-US" altLang="zh-CN" sz="2600" b="1" spc="-1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14350" indent="-514350" algn="l">
              <a:lnSpc>
                <a:spcPct val="150000"/>
              </a:lnSpc>
              <a:buFontTx/>
              <a:buAutoNum type="arabicPeriod"/>
            </a:pPr>
            <a:r>
              <a:rPr lang="en-US" altLang="zh-CN" sz="2600" b="1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How is the weather? Is it hot?</a:t>
            </a:r>
            <a:endParaRPr lang="en-US" altLang="zh-CN" sz="2600" b="1" spc="-1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14350" indent="-514350" algn="l">
              <a:lnSpc>
                <a:spcPct val="150000"/>
              </a:lnSpc>
              <a:buFontTx/>
              <a:buAutoNum type="arabicPeriod"/>
            </a:pPr>
            <a:r>
              <a:rPr lang="en-US" altLang="zh-CN" sz="2600" b="1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Look at the book cover. What</a:t>
            </a:r>
            <a:r>
              <a:rPr lang="zh-CN" altLang="en-US" sz="2600" b="1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600" b="1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season </a:t>
            </a:r>
            <a:r>
              <a:rPr lang="en-US" altLang="zh-CN" sz="2600" b="1" spc="-1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do you think it is? </a:t>
            </a:r>
            <a:r>
              <a:rPr lang="en-US" altLang="zh-CN" sz="2600" b="1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How do you </a:t>
            </a:r>
            <a:r>
              <a:rPr lang="en-US" altLang="zh-CN" sz="2600" b="1" spc="-1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know?</a:t>
            </a:r>
            <a:endParaRPr lang="en-US" altLang="zh-CN" sz="2600" b="1" spc="-1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600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	A. Spring. </a:t>
            </a:r>
            <a:r>
              <a:rPr lang="en-US" altLang="zh-CN" sz="2600" spc="-1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 B</a:t>
            </a:r>
            <a:r>
              <a:rPr lang="en-US" altLang="zh-CN" sz="2600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 Summer. </a:t>
            </a:r>
            <a:r>
              <a:rPr lang="en-US" altLang="zh-CN" sz="2600" spc="-1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 C</a:t>
            </a:r>
            <a:r>
              <a:rPr lang="en-US" altLang="zh-CN" sz="2600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 Fall. </a:t>
            </a:r>
            <a:r>
              <a:rPr lang="en-US" altLang="zh-CN" sz="2600" spc="-1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  D</a:t>
            </a:r>
            <a:r>
              <a:rPr lang="en-US" altLang="zh-CN" sz="2600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 Winter</a:t>
            </a:r>
            <a:endParaRPr lang="en-US" altLang="zh-CN" sz="2600" spc="-1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20047" y="7252819"/>
            <a:ext cx="1042798" cy="304572"/>
            <a:chOff x="166936" y="6984976"/>
            <a:chExt cx="1042798" cy="30457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2533126" y="7240024"/>
            <a:ext cx="1177872" cy="351799"/>
            <a:chOff x="12533126" y="7275306"/>
            <a:chExt cx="1177872" cy="35179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7/22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1157698" y="6622512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  <a:endParaRPr kumimoji="0" lang="en-US" altLang="zh-CN" sz="2400" b="1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441953" y="272590"/>
            <a:ext cx="5412436" cy="6278426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8366536" y="6007022"/>
            <a:ext cx="2530565" cy="853690"/>
            <a:chOff x="10043678" y="6441494"/>
            <a:chExt cx="2530565" cy="853690"/>
          </a:xfrm>
        </p:grpSpPr>
        <p:sp>
          <p:nvSpPr>
            <p:cNvPr id="35" name="圆角矩形 34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 rot="21322876">
              <a:off x="11905719" y="6650536"/>
              <a:ext cx="668524" cy="644648"/>
            </a:xfrm>
            <a:prstGeom prst="rect">
              <a:avLst/>
            </a:prstGeom>
          </p:spPr>
        </p:pic>
      </p:grpSp>
      <p:grpSp>
        <p:nvGrpSpPr>
          <p:cNvPr id="37" name="组 7"/>
          <p:cNvGrpSpPr/>
          <p:nvPr/>
        </p:nvGrpSpPr>
        <p:grpSpPr>
          <a:xfrm>
            <a:off x="7719104" y="1313833"/>
            <a:ext cx="3501745" cy="4205504"/>
            <a:chOff x="2309709" y="1090457"/>
            <a:chExt cx="3501745" cy="4205504"/>
          </a:xfrm>
        </p:grpSpPr>
        <p:grpSp>
          <p:nvGrpSpPr>
            <p:cNvPr id="38" name="组合 37"/>
            <p:cNvGrpSpPr/>
            <p:nvPr/>
          </p:nvGrpSpPr>
          <p:grpSpPr>
            <a:xfrm>
              <a:off x="2309709" y="1090457"/>
              <a:ext cx="3501745" cy="4205504"/>
              <a:chOff x="9802799" y="1144831"/>
              <a:chExt cx="3501745" cy="4205504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9802799" y="1144831"/>
                <a:ext cx="3501745" cy="4205504"/>
                <a:chOff x="11835940" y="2819037"/>
                <a:chExt cx="3501745" cy="4205504"/>
              </a:xfrm>
            </p:grpSpPr>
            <p:grpSp>
              <p:nvGrpSpPr>
                <p:cNvPr id="43" name="组合 42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48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9" name="矩形 48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12487694" y="2819037"/>
                  <a:ext cx="2274785" cy="504469"/>
                  <a:chOff x="12967589" y="2216855"/>
                  <a:chExt cx="2274785" cy="740629"/>
                </a:xfrm>
              </p:grpSpPr>
              <p:pic>
                <p:nvPicPr>
                  <p:cNvPr id="45" name="图片 44"/>
                  <p:cNvPicPr>
                    <a:picLocks noChangeAspect="1"/>
                  </p:cNvPicPr>
                  <p:nvPr/>
                </p:nvPicPr>
                <p:blipFill>
                  <a:blip r:embed="rId1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967589" y="2216855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46" name="文本框 45"/>
                  <p:cNvSpPr txBox="1"/>
                  <p:nvPr/>
                </p:nvSpPr>
                <p:spPr>
                  <a:xfrm>
                    <a:off x="13072595" y="2227132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1" name="Rectangle 4"/>
              <p:cNvSpPr/>
              <p:nvPr/>
            </p:nvSpPr>
            <p:spPr>
              <a:xfrm flipH="1">
                <a:off x="10218362" y="4215803"/>
                <a:ext cx="2671645" cy="830997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I can see </a:t>
                </a:r>
                <a:r>
                  <a:rPr lang="en-US" altLang="zh-CN" sz="2400" b="1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a 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E424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baby’s 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574B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feet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.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0957757" y="3779480"/>
                <a:ext cx="1261812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b="1" noProof="0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feet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2" cstate="screen"/>
            <a:stretch>
              <a:fillRect/>
            </a:stretch>
          </p:blipFill>
          <p:spPr>
            <a:xfrm>
              <a:off x="2700954" y="1781949"/>
              <a:ext cx="2676538" cy="1791731"/>
            </a:xfrm>
            <a:prstGeom prst="rect">
              <a:avLst/>
            </a:prstGeom>
          </p:spPr>
        </p:pic>
      </p:grpSp>
      <p:sp>
        <p:nvSpPr>
          <p:cNvPr id="50" name="矩形 49"/>
          <p:cNvSpPr/>
          <p:nvPr/>
        </p:nvSpPr>
        <p:spPr>
          <a:xfrm>
            <a:off x="8319579" y="-44222"/>
            <a:ext cx="5298451" cy="2079514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265139" y="8203"/>
            <a:ext cx="4982018" cy="188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Get to know the title,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author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, and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illustrator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of the book; use the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book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cover to identify details and make predictions; know the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meaning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of the key vocabulary word and make sentences with it.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book cover and encourage them to talk about what they see.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find the title, the author, and  the illustrator.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key vocabulary word 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make sentences with the key vocabulary word.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them to talk about the given questions.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52" name="直角三角形 51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1942" y="7215416"/>
            <a:ext cx="1042798" cy="304572"/>
            <a:chOff x="-138510" y="7322388"/>
            <a:chExt cx="1042798" cy="30457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260" y="7322388"/>
              <a:ext cx="886028" cy="30457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 rot="21222613">
              <a:off x="-138510" y="7340697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/>
                <a:t>02:00</a:t>
              </a:r>
              <a:endParaRPr lang="zh-CN" altLang="en-US" sz="1100" b="1" dirty="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514654" y="7233497"/>
            <a:ext cx="1177872" cy="351799"/>
            <a:chOff x="12533126" y="7275306"/>
            <a:chExt cx="1177872" cy="35179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/>
                <a:t>8/22</a:t>
              </a:r>
              <a:endParaRPr lang="zh-CN" altLang="en-US" sz="1100" b="1" dirty="0"/>
            </a:p>
          </p:txBody>
        </p:sp>
      </p:grpSp>
      <p:sp>
        <p:nvSpPr>
          <p:cNvPr id="23" name="TextBox 11"/>
          <p:cNvSpPr txBox="1"/>
          <p:nvPr/>
        </p:nvSpPr>
        <p:spPr>
          <a:xfrm>
            <a:off x="-83901" y="572661"/>
            <a:ext cx="476585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>
              <a:defRPr/>
            </a:pPr>
            <a:r>
              <a:rPr lang="en-US" altLang="zh-CN" sz="3600" b="1" dirty="0">
                <a:solidFill>
                  <a:srgbClr val="50BDFF"/>
                </a:solidFill>
                <a:ea typeface="Futura Std Book" charset="0"/>
                <a:cs typeface="Futura Std Book" charset="0"/>
                <a:sym typeface="Helvetica"/>
              </a:rPr>
              <a:t>Let’s</a:t>
            </a:r>
            <a:r>
              <a:rPr lang="zh-CN" altLang="en-US" sz="3600" b="1" dirty="0">
                <a:solidFill>
                  <a:srgbClr val="50BDFF"/>
                </a:solidFill>
                <a:ea typeface="Futura Std Book" charset="0"/>
                <a:cs typeface="Futura Std Book" charset="0"/>
                <a:sym typeface="Helvetica"/>
              </a:rPr>
              <a:t> </a:t>
            </a:r>
            <a:r>
              <a:rPr lang="en-US" altLang="zh-CN" sz="3600" b="1" dirty="0">
                <a:solidFill>
                  <a:srgbClr val="50BDFF"/>
                </a:solidFill>
                <a:ea typeface="Futura Std Book" charset="0"/>
                <a:cs typeface="Futura Std Book" charset="0"/>
                <a:sym typeface="Helvetica"/>
              </a:rPr>
              <a:t>Predict</a:t>
            </a:r>
            <a:endParaRPr lang="en-US" sz="3600" b="1" dirty="0">
              <a:solidFill>
                <a:srgbClr val="50BDFF"/>
              </a:solidFill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34" name="Shape 1161"/>
          <p:cNvSpPr/>
          <p:nvPr/>
        </p:nvSpPr>
        <p:spPr>
          <a:xfrm>
            <a:off x="10059452" y="376987"/>
            <a:ext cx="2487578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cs typeface="Calibri" panose="020F0502020204030204"/>
                <a:sym typeface="Calibri" panose="020F0502020204030204"/>
              </a:rPr>
              <a:t>Lead-in</a:t>
            </a:r>
            <a:endParaRPr lang="en-US" altLang="zh-CN" sz="2800" spc="0" dirty="0"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505220" y="3887997"/>
            <a:ext cx="5062957" cy="1067554"/>
          </a:xfrm>
          <a:prstGeom prst="rect">
            <a:avLst/>
          </a:prstGeom>
        </p:spPr>
      </p:pic>
      <p:sp>
        <p:nvSpPr>
          <p:cNvPr id="36" name="Rectangle 2"/>
          <p:cNvSpPr/>
          <p:nvPr/>
        </p:nvSpPr>
        <p:spPr>
          <a:xfrm>
            <a:off x="8502117" y="3928774"/>
            <a:ext cx="499373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entury Gothic" panose="020B0502020202020204" pitchFamily="34" charset="0"/>
                <a:cs typeface="Century Gothic" panose="020B0502020202020204" pitchFamily="34" charset="0"/>
              </a:rPr>
              <a:t>What does Biff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entury Gothic" panose="020B0502020202020204" pitchFamily="34" charset="0"/>
                <a:cs typeface="Century Gothic" panose="020B0502020202020204" pitchFamily="34" charset="0"/>
              </a:rPr>
              <a:t>think 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entury Gothic" panose="020B0502020202020204" pitchFamily="34" charset="0"/>
                <a:cs typeface="Century Gothic" panose="020B0502020202020204" pitchFamily="34" charset="0"/>
              </a:rPr>
              <a:t>made 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Century Gothic" panose="020B0502020202020204" pitchFamily="34" charset="0"/>
                <a:cs typeface="Century Gothic" panose="020B0502020202020204" pitchFamily="34" charset="0"/>
              </a:rPr>
              <a:t>them?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0" lvl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400" b="1" noProof="0" dirty="0">
                <a:solidFill>
                  <a:srgbClr val="FFFFFF"/>
                </a:solidFill>
              </a:rPr>
              <a:t>     </a:t>
            </a:r>
            <a:r>
              <a:rPr lang="en-US" altLang="zh-CN" sz="2400" b="1" dirty="0" smtClean="0">
                <a:solidFill>
                  <a:srgbClr val="50BDFF"/>
                </a:solidFill>
              </a:rPr>
              <a:t>Biff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</a:rPr>
              <a:t> thinks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</a:rPr>
              <a:t>_____.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50BDFF"/>
              </a:solidFill>
              <a:effectLst/>
              <a:uLnTx/>
              <a:uFillTx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7" name="Freeform 18"/>
          <p:cNvSpPr/>
          <p:nvPr/>
        </p:nvSpPr>
        <p:spPr>
          <a:xfrm>
            <a:off x="6100997" y="2863121"/>
            <a:ext cx="6730583" cy="1648918"/>
          </a:xfrm>
          <a:custGeom>
            <a:avLst/>
            <a:gdLst>
              <a:gd name="connsiteX0" fmla="*/ 1094282 w 6730583"/>
              <a:gd name="connsiteY0" fmla="*/ 194872 h 1648918"/>
              <a:gd name="connsiteX1" fmla="*/ 1154242 w 6730583"/>
              <a:gd name="connsiteY1" fmla="*/ 179882 h 1648918"/>
              <a:gd name="connsiteX2" fmla="*/ 1199213 w 6730583"/>
              <a:gd name="connsiteY2" fmla="*/ 149902 h 1648918"/>
              <a:gd name="connsiteX3" fmla="*/ 1244183 w 6730583"/>
              <a:gd name="connsiteY3" fmla="*/ 134912 h 1648918"/>
              <a:gd name="connsiteX4" fmla="*/ 1409075 w 6730583"/>
              <a:gd name="connsiteY4" fmla="*/ 74951 h 1648918"/>
              <a:gd name="connsiteX5" fmla="*/ 1528996 w 6730583"/>
              <a:gd name="connsiteY5" fmla="*/ 44971 h 1648918"/>
              <a:gd name="connsiteX6" fmla="*/ 1633928 w 6730583"/>
              <a:gd name="connsiteY6" fmla="*/ 14990 h 1648918"/>
              <a:gd name="connsiteX7" fmla="*/ 1738859 w 6730583"/>
              <a:gd name="connsiteY7" fmla="*/ 0 h 1648918"/>
              <a:gd name="connsiteX8" fmla="*/ 2593298 w 6730583"/>
              <a:gd name="connsiteY8" fmla="*/ 239843 h 1648918"/>
              <a:gd name="connsiteX9" fmla="*/ 2638269 w 6730583"/>
              <a:gd name="connsiteY9" fmla="*/ 299804 h 1648918"/>
              <a:gd name="connsiteX10" fmla="*/ 2683239 w 6730583"/>
              <a:gd name="connsiteY10" fmla="*/ 329784 h 1648918"/>
              <a:gd name="connsiteX11" fmla="*/ 2803160 w 6730583"/>
              <a:gd name="connsiteY11" fmla="*/ 374754 h 1648918"/>
              <a:gd name="connsiteX12" fmla="*/ 2878111 w 6730583"/>
              <a:gd name="connsiteY12" fmla="*/ 404735 h 1648918"/>
              <a:gd name="connsiteX13" fmla="*/ 2983042 w 6730583"/>
              <a:gd name="connsiteY13" fmla="*/ 419725 h 1648918"/>
              <a:gd name="connsiteX14" fmla="*/ 3057993 w 6730583"/>
              <a:gd name="connsiteY14" fmla="*/ 434715 h 1648918"/>
              <a:gd name="connsiteX15" fmla="*/ 3447737 w 6730583"/>
              <a:gd name="connsiteY15" fmla="*/ 419725 h 1648918"/>
              <a:gd name="connsiteX16" fmla="*/ 3522688 w 6730583"/>
              <a:gd name="connsiteY16" fmla="*/ 404735 h 1648918"/>
              <a:gd name="connsiteX17" fmla="*/ 3672590 w 6730583"/>
              <a:gd name="connsiteY17" fmla="*/ 359764 h 1648918"/>
              <a:gd name="connsiteX18" fmla="*/ 3717560 w 6730583"/>
              <a:gd name="connsiteY18" fmla="*/ 344774 h 1648918"/>
              <a:gd name="connsiteX19" fmla="*/ 3807501 w 6730583"/>
              <a:gd name="connsiteY19" fmla="*/ 299804 h 1648918"/>
              <a:gd name="connsiteX20" fmla="*/ 3897442 w 6730583"/>
              <a:gd name="connsiteY20" fmla="*/ 254833 h 1648918"/>
              <a:gd name="connsiteX21" fmla="*/ 3942413 w 6730583"/>
              <a:gd name="connsiteY21" fmla="*/ 224853 h 1648918"/>
              <a:gd name="connsiteX22" fmla="*/ 4032354 w 6730583"/>
              <a:gd name="connsiteY22" fmla="*/ 194872 h 1648918"/>
              <a:gd name="connsiteX23" fmla="*/ 4167265 w 6730583"/>
              <a:gd name="connsiteY23" fmla="*/ 134912 h 1648918"/>
              <a:gd name="connsiteX24" fmla="*/ 4212236 w 6730583"/>
              <a:gd name="connsiteY24" fmla="*/ 119922 h 1648918"/>
              <a:gd name="connsiteX25" fmla="*/ 4497049 w 6730583"/>
              <a:gd name="connsiteY25" fmla="*/ 89941 h 1648918"/>
              <a:gd name="connsiteX26" fmla="*/ 5201587 w 6730583"/>
              <a:gd name="connsiteY26" fmla="*/ 104931 h 1648918"/>
              <a:gd name="connsiteX27" fmla="*/ 5351488 w 6730583"/>
              <a:gd name="connsiteY27" fmla="*/ 179882 h 1648918"/>
              <a:gd name="connsiteX28" fmla="*/ 5381469 w 6730583"/>
              <a:gd name="connsiteY28" fmla="*/ 209863 h 1648918"/>
              <a:gd name="connsiteX29" fmla="*/ 5426439 w 6730583"/>
              <a:gd name="connsiteY29" fmla="*/ 224853 h 1648918"/>
              <a:gd name="connsiteX30" fmla="*/ 5456419 w 6730583"/>
              <a:gd name="connsiteY30" fmla="*/ 269823 h 1648918"/>
              <a:gd name="connsiteX31" fmla="*/ 5501390 w 6730583"/>
              <a:gd name="connsiteY31" fmla="*/ 359764 h 1648918"/>
              <a:gd name="connsiteX32" fmla="*/ 5516380 w 6730583"/>
              <a:gd name="connsiteY32" fmla="*/ 404735 h 1648918"/>
              <a:gd name="connsiteX33" fmla="*/ 5576341 w 6730583"/>
              <a:gd name="connsiteY33" fmla="*/ 479686 h 1648918"/>
              <a:gd name="connsiteX34" fmla="*/ 5666282 w 6730583"/>
              <a:gd name="connsiteY34" fmla="*/ 539646 h 1648918"/>
              <a:gd name="connsiteX35" fmla="*/ 5756223 w 6730583"/>
              <a:gd name="connsiteY35" fmla="*/ 599607 h 1648918"/>
              <a:gd name="connsiteX36" fmla="*/ 5846164 w 6730583"/>
              <a:gd name="connsiteY36" fmla="*/ 629587 h 1648918"/>
              <a:gd name="connsiteX37" fmla="*/ 6400800 w 6730583"/>
              <a:gd name="connsiteY37" fmla="*/ 659568 h 1648918"/>
              <a:gd name="connsiteX38" fmla="*/ 6475751 w 6730583"/>
              <a:gd name="connsiteY38" fmla="*/ 674558 h 1648918"/>
              <a:gd name="connsiteX39" fmla="*/ 6565692 w 6730583"/>
              <a:gd name="connsiteY39" fmla="*/ 734518 h 1648918"/>
              <a:gd name="connsiteX40" fmla="*/ 6655633 w 6730583"/>
              <a:gd name="connsiteY40" fmla="*/ 809469 h 1648918"/>
              <a:gd name="connsiteX41" fmla="*/ 6670623 w 6730583"/>
              <a:gd name="connsiteY41" fmla="*/ 854440 h 1648918"/>
              <a:gd name="connsiteX42" fmla="*/ 6730583 w 6730583"/>
              <a:gd name="connsiteY42" fmla="*/ 944381 h 1648918"/>
              <a:gd name="connsiteX43" fmla="*/ 6715593 w 6730583"/>
              <a:gd name="connsiteY43" fmla="*/ 1184223 h 1648918"/>
              <a:gd name="connsiteX44" fmla="*/ 6685613 w 6730583"/>
              <a:gd name="connsiteY44" fmla="*/ 1274164 h 1648918"/>
              <a:gd name="connsiteX45" fmla="*/ 6625652 w 6730583"/>
              <a:gd name="connsiteY45" fmla="*/ 1334125 h 1648918"/>
              <a:gd name="connsiteX46" fmla="*/ 6580682 w 6730583"/>
              <a:gd name="connsiteY46" fmla="*/ 1364105 h 1648918"/>
              <a:gd name="connsiteX47" fmla="*/ 6535711 w 6730583"/>
              <a:gd name="connsiteY47" fmla="*/ 1379095 h 1648918"/>
              <a:gd name="connsiteX48" fmla="*/ 6475751 w 6730583"/>
              <a:gd name="connsiteY48" fmla="*/ 1409076 h 1648918"/>
              <a:gd name="connsiteX49" fmla="*/ 6415790 w 6730583"/>
              <a:gd name="connsiteY49" fmla="*/ 1424066 h 1648918"/>
              <a:gd name="connsiteX50" fmla="*/ 6265888 w 6730583"/>
              <a:gd name="connsiteY50" fmla="*/ 1469036 h 1648918"/>
              <a:gd name="connsiteX51" fmla="*/ 6190937 w 6730583"/>
              <a:gd name="connsiteY51" fmla="*/ 1484027 h 1648918"/>
              <a:gd name="connsiteX52" fmla="*/ 6071016 w 6730583"/>
              <a:gd name="connsiteY52" fmla="*/ 1514007 h 1648918"/>
              <a:gd name="connsiteX53" fmla="*/ 5561351 w 6730583"/>
              <a:gd name="connsiteY53" fmla="*/ 1499017 h 1648918"/>
              <a:gd name="connsiteX54" fmla="*/ 5411449 w 6730583"/>
              <a:gd name="connsiteY54" fmla="*/ 1469036 h 1648918"/>
              <a:gd name="connsiteX55" fmla="*/ 5216577 w 6730583"/>
              <a:gd name="connsiteY55" fmla="*/ 1424066 h 1648918"/>
              <a:gd name="connsiteX56" fmla="*/ 5156616 w 6730583"/>
              <a:gd name="connsiteY56" fmla="*/ 1409076 h 1648918"/>
              <a:gd name="connsiteX57" fmla="*/ 5111646 w 6730583"/>
              <a:gd name="connsiteY57" fmla="*/ 1394086 h 1648918"/>
              <a:gd name="connsiteX58" fmla="*/ 5036695 w 6730583"/>
              <a:gd name="connsiteY58" fmla="*/ 1379095 h 1648918"/>
              <a:gd name="connsiteX59" fmla="*/ 4916773 w 6730583"/>
              <a:gd name="connsiteY59" fmla="*/ 1349115 h 1648918"/>
              <a:gd name="connsiteX60" fmla="*/ 4811842 w 6730583"/>
              <a:gd name="connsiteY60" fmla="*/ 1334125 h 1648918"/>
              <a:gd name="connsiteX61" fmla="*/ 4452078 w 6730583"/>
              <a:gd name="connsiteY61" fmla="*/ 1274164 h 1648918"/>
              <a:gd name="connsiteX62" fmla="*/ 4257206 w 6730583"/>
              <a:gd name="connsiteY62" fmla="*/ 1259174 h 1648918"/>
              <a:gd name="connsiteX63" fmla="*/ 3207895 w 6730583"/>
              <a:gd name="connsiteY63" fmla="*/ 1274164 h 1648918"/>
              <a:gd name="connsiteX64" fmla="*/ 3072983 w 6730583"/>
              <a:gd name="connsiteY64" fmla="*/ 1289154 h 1648918"/>
              <a:gd name="connsiteX65" fmla="*/ 2908092 w 6730583"/>
              <a:gd name="connsiteY65" fmla="*/ 1319135 h 1648918"/>
              <a:gd name="connsiteX66" fmla="*/ 2833141 w 6730583"/>
              <a:gd name="connsiteY66" fmla="*/ 1349115 h 1648918"/>
              <a:gd name="connsiteX67" fmla="*/ 2758190 w 6730583"/>
              <a:gd name="connsiteY67" fmla="*/ 1364105 h 1648918"/>
              <a:gd name="connsiteX68" fmla="*/ 2713219 w 6730583"/>
              <a:gd name="connsiteY68" fmla="*/ 1379095 h 1648918"/>
              <a:gd name="connsiteX69" fmla="*/ 2638269 w 6730583"/>
              <a:gd name="connsiteY69" fmla="*/ 1394086 h 1648918"/>
              <a:gd name="connsiteX70" fmla="*/ 2473377 w 6730583"/>
              <a:gd name="connsiteY70" fmla="*/ 1454046 h 1648918"/>
              <a:gd name="connsiteX71" fmla="*/ 2368446 w 6730583"/>
              <a:gd name="connsiteY71" fmla="*/ 1484027 h 1648918"/>
              <a:gd name="connsiteX72" fmla="*/ 2308485 w 6730583"/>
              <a:gd name="connsiteY72" fmla="*/ 1499017 h 1648918"/>
              <a:gd name="connsiteX73" fmla="*/ 2188564 w 6730583"/>
              <a:gd name="connsiteY73" fmla="*/ 1543987 h 1648918"/>
              <a:gd name="connsiteX74" fmla="*/ 2068642 w 6730583"/>
              <a:gd name="connsiteY74" fmla="*/ 1588958 h 1648918"/>
              <a:gd name="connsiteX75" fmla="*/ 1978701 w 6730583"/>
              <a:gd name="connsiteY75" fmla="*/ 1618938 h 1648918"/>
              <a:gd name="connsiteX76" fmla="*/ 1783829 w 6730583"/>
              <a:gd name="connsiteY76" fmla="*/ 1648918 h 1648918"/>
              <a:gd name="connsiteX77" fmla="*/ 1079292 w 6730583"/>
              <a:gd name="connsiteY77" fmla="*/ 1633928 h 1648918"/>
              <a:gd name="connsiteX78" fmla="*/ 929390 w 6730583"/>
              <a:gd name="connsiteY78" fmla="*/ 1618938 h 1648918"/>
              <a:gd name="connsiteX79" fmla="*/ 704537 w 6730583"/>
              <a:gd name="connsiteY79" fmla="*/ 1588958 h 1648918"/>
              <a:gd name="connsiteX80" fmla="*/ 494675 w 6730583"/>
              <a:gd name="connsiteY80" fmla="*/ 1558977 h 1648918"/>
              <a:gd name="connsiteX81" fmla="*/ 404734 w 6730583"/>
              <a:gd name="connsiteY81" fmla="*/ 1528997 h 1648918"/>
              <a:gd name="connsiteX82" fmla="*/ 344773 w 6730583"/>
              <a:gd name="connsiteY82" fmla="*/ 1514007 h 1648918"/>
              <a:gd name="connsiteX83" fmla="*/ 239842 w 6730583"/>
              <a:gd name="connsiteY83" fmla="*/ 1484027 h 1648918"/>
              <a:gd name="connsiteX84" fmla="*/ 194872 w 6730583"/>
              <a:gd name="connsiteY84" fmla="*/ 1454046 h 1648918"/>
              <a:gd name="connsiteX85" fmla="*/ 104931 w 6730583"/>
              <a:gd name="connsiteY85" fmla="*/ 1409076 h 1648918"/>
              <a:gd name="connsiteX86" fmla="*/ 44970 w 6730583"/>
              <a:gd name="connsiteY86" fmla="*/ 1349115 h 1648918"/>
              <a:gd name="connsiteX87" fmla="*/ 14990 w 6730583"/>
              <a:gd name="connsiteY87" fmla="*/ 1259174 h 1648918"/>
              <a:gd name="connsiteX88" fmla="*/ 0 w 6730583"/>
              <a:gd name="connsiteY88" fmla="*/ 1214204 h 1648918"/>
              <a:gd name="connsiteX89" fmla="*/ 44970 w 6730583"/>
              <a:gd name="connsiteY89" fmla="*/ 1049312 h 1648918"/>
              <a:gd name="connsiteX90" fmla="*/ 74951 w 6730583"/>
              <a:gd name="connsiteY90" fmla="*/ 1004341 h 164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730583" h="1648918">
                <a:moveTo>
                  <a:pt x="1094282" y="194872"/>
                </a:moveTo>
                <a:cubicBezTo>
                  <a:pt x="1114269" y="189875"/>
                  <a:pt x="1135306" y="187997"/>
                  <a:pt x="1154242" y="179882"/>
                </a:cubicBezTo>
                <a:cubicBezTo>
                  <a:pt x="1170801" y="172785"/>
                  <a:pt x="1183099" y="157959"/>
                  <a:pt x="1199213" y="149902"/>
                </a:cubicBezTo>
                <a:cubicBezTo>
                  <a:pt x="1213346" y="142836"/>
                  <a:pt x="1229193" y="139909"/>
                  <a:pt x="1244183" y="134912"/>
                </a:cubicBezTo>
                <a:cubicBezTo>
                  <a:pt x="1323437" y="82075"/>
                  <a:pt x="1271676" y="109300"/>
                  <a:pt x="1409075" y="74951"/>
                </a:cubicBezTo>
                <a:cubicBezTo>
                  <a:pt x="1409078" y="74950"/>
                  <a:pt x="1528992" y="44972"/>
                  <a:pt x="1528996" y="44971"/>
                </a:cubicBezTo>
                <a:cubicBezTo>
                  <a:pt x="1567521" y="32129"/>
                  <a:pt x="1592525" y="22518"/>
                  <a:pt x="1633928" y="14990"/>
                </a:cubicBezTo>
                <a:cubicBezTo>
                  <a:pt x="1668690" y="8669"/>
                  <a:pt x="1703882" y="4997"/>
                  <a:pt x="1738859" y="0"/>
                </a:cubicBezTo>
                <a:cubicBezTo>
                  <a:pt x="2023672" y="79948"/>
                  <a:pt x="2312658" y="146296"/>
                  <a:pt x="2593298" y="239843"/>
                </a:cubicBezTo>
                <a:cubicBezTo>
                  <a:pt x="2617000" y="247744"/>
                  <a:pt x="2620603" y="282138"/>
                  <a:pt x="2638269" y="299804"/>
                </a:cubicBezTo>
                <a:cubicBezTo>
                  <a:pt x="2651008" y="312543"/>
                  <a:pt x="2667125" y="321727"/>
                  <a:pt x="2683239" y="329784"/>
                </a:cubicBezTo>
                <a:cubicBezTo>
                  <a:pt x="2741183" y="358756"/>
                  <a:pt x="2751264" y="355293"/>
                  <a:pt x="2803160" y="374754"/>
                </a:cubicBezTo>
                <a:cubicBezTo>
                  <a:pt x="2828355" y="384202"/>
                  <a:pt x="2852006" y="398209"/>
                  <a:pt x="2878111" y="404735"/>
                </a:cubicBezTo>
                <a:cubicBezTo>
                  <a:pt x="2912388" y="413304"/>
                  <a:pt x="2948191" y="413917"/>
                  <a:pt x="2983042" y="419725"/>
                </a:cubicBezTo>
                <a:cubicBezTo>
                  <a:pt x="3008174" y="423914"/>
                  <a:pt x="3033009" y="429718"/>
                  <a:pt x="3057993" y="434715"/>
                </a:cubicBezTo>
                <a:cubicBezTo>
                  <a:pt x="3187908" y="429718"/>
                  <a:pt x="3317996" y="428095"/>
                  <a:pt x="3447737" y="419725"/>
                </a:cubicBezTo>
                <a:cubicBezTo>
                  <a:pt x="3473163" y="418085"/>
                  <a:pt x="3497816" y="410262"/>
                  <a:pt x="3522688" y="404735"/>
                </a:cubicBezTo>
                <a:cubicBezTo>
                  <a:pt x="3590657" y="389631"/>
                  <a:pt x="3597849" y="384678"/>
                  <a:pt x="3672590" y="359764"/>
                </a:cubicBezTo>
                <a:cubicBezTo>
                  <a:pt x="3687580" y="354767"/>
                  <a:pt x="3704413" y="353539"/>
                  <a:pt x="3717560" y="344774"/>
                </a:cubicBezTo>
                <a:cubicBezTo>
                  <a:pt x="3775678" y="306029"/>
                  <a:pt x="3745440" y="320491"/>
                  <a:pt x="3807501" y="299804"/>
                </a:cubicBezTo>
                <a:cubicBezTo>
                  <a:pt x="3936374" y="213888"/>
                  <a:pt x="3773326" y="316891"/>
                  <a:pt x="3897442" y="254833"/>
                </a:cubicBezTo>
                <a:cubicBezTo>
                  <a:pt x="3913556" y="246776"/>
                  <a:pt x="3925950" y="232170"/>
                  <a:pt x="3942413" y="224853"/>
                </a:cubicBezTo>
                <a:cubicBezTo>
                  <a:pt x="3971291" y="212018"/>
                  <a:pt x="4006059" y="212402"/>
                  <a:pt x="4032354" y="194872"/>
                </a:cubicBezTo>
                <a:cubicBezTo>
                  <a:pt x="4103618" y="147363"/>
                  <a:pt x="4060233" y="170589"/>
                  <a:pt x="4167265" y="134912"/>
                </a:cubicBezTo>
                <a:cubicBezTo>
                  <a:pt x="4182255" y="129915"/>
                  <a:pt x="4196594" y="122157"/>
                  <a:pt x="4212236" y="119922"/>
                </a:cubicBezTo>
                <a:cubicBezTo>
                  <a:pt x="4376731" y="96421"/>
                  <a:pt x="4281957" y="107865"/>
                  <a:pt x="4497049" y="89941"/>
                </a:cubicBezTo>
                <a:lnTo>
                  <a:pt x="5201587" y="104931"/>
                </a:lnTo>
                <a:cubicBezTo>
                  <a:pt x="5254435" y="107004"/>
                  <a:pt x="5317979" y="146373"/>
                  <a:pt x="5351488" y="179882"/>
                </a:cubicBezTo>
                <a:cubicBezTo>
                  <a:pt x="5361482" y="189876"/>
                  <a:pt x="5369350" y="202591"/>
                  <a:pt x="5381469" y="209863"/>
                </a:cubicBezTo>
                <a:cubicBezTo>
                  <a:pt x="5395018" y="217993"/>
                  <a:pt x="5411449" y="219856"/>
                  <a:pt x="5426439" y="224853"/>
                </a:cubicBezTo>
                <a:cubicBezTo>
                  <a:pt x="5436432" y="239843"/>
                  <a:pt x="5448362" y="253709"/>
                  <a:pt x="5456419" y="269823"/>
                </a:cubicBezTo>
                <a:cubicBezTo>
                  <a:pt x="5518481" y="393946"/>
                  <a:pt x="5415473" y="230888"/>
                  <a:pt x="5501390" y="359764"/>
                </a:cubicBezTo>
                <a:cubicBezTo>
                  <a:pt x="5506387" y="374754"/>
                  <a:pt x="5509314" y="390602"/>
                  <a:pt x="5516380" y="404735"/>
                </a:cubicBezTo>
                <a:cubicBezTo>
                  <a:pt x="5528180" y="428336"/>
                  <a:pt x="5554033" y="462955"/>
                  <a:pt x="5576341" y="479686"/>
                </a:cubicBezTo>
                <a:cubicBezTo>
                  <a:pt x="5605166" y="501305"/>
                  <a:pt x="5636302" y="519659"/>
                  <a:pt x="5666282" y="539646"/>
                </a:cubicBezTo>
                <a:lnTo>
                  <a:pt x="5756223" y="599607"/>
                </a:lnTo>
                <a:lnTo>
                  <a:pt x="5846164" y="629587"/>
                </a:lnTo>
                <a:cubicBezTo>
                  <a:pt x="6052376" y="698324"/>
                  <a:pt x="5875322" y="644112"/>
                  <a:pt x="6400800" y="659568"/>
                </a:cubicBezTo>
                <a:cubicBezTo>
                  <a:pt x="6425784" y="664565"/>
                  <a:pt x="6452556" y="664015"/>
                  <a:pt x="6475751" y="674558"/>
                </a:cubicBezTo>
                <a:cubicBezTo>
                  <a:pt x="6508553" y="689468"/>
                  <a:pt x="6535712" y="714531"/>
                  <a:pt x="6565692" y="734518"/>
                </a:cubicBezTo>
                <a:cubicBezTo>
                  <a:pt x="6628297" y="776255"/>
                  <a:pt x="6597927" y="751764"/>
                  <a:pt x="6655633" y="809469"/>
                </a:cubicBezTo>
                <a:cubicBezTo>
                  <a:pt x="6660630" y="824459"/>
                  <a:pt x="6662949" y="840627"/>
                  <a:pt x="6670623" y="854440"/>
                </a:cubicBezTo>
                <a:cubicBezTo>
                  <a:pt x="6688121" y="885938"/>
                  <a:pt x="6730583" y="944381"/>
                  <a:pt x="6730583" y="944381"/>
                </a:cubicBezTo>
                <a:cubicBezTo>
                  <a:pt x="6725586" y="1024328"/>
                  <a:pt x="6726416" y="1104854"/>
                  <a:pt x="6715593" y="1184223"/>
                </a:cubicBezTo>
                <a:cubicBezTo>
                  <a:pt x="6711323" y="1215535"/>
                  <a:pt x="6707959" y="1251818"/>
                  <a:pt x="6685613" y="1274164"/>
                </a:cubicBezTo>
                <a:cubicBezTo>
                  <a:pt x="6665626" y="1294151"/>
                  <a:pt x="6649171" y="1318446"/>
                  <a:pt x="6625652" y="1334125"/>
                </a:cubicBezTo>
                <a:cubicBezTo>
                  <a:pt x="6610662" y="1344118"/>
                  <a:pt x="6596796" y="1356048"/>
                  <a:pt x="6580682" y="1364105"/>
                </a:cubicBezTo>
                <a:cubicBezTo>
                  <a:pt x="6566549" y="1371171"/>
                  <a:pt x="6550235" y="1372871"/>
                  <a:pt x="6535711" y="1379095"/>
                </a:cubicBezTo>
                <a:cubicBezTo>
                  <a:pt x="6515172" y="1387898"/>
                  <a:pt x="6496674" y="1401230"/>
                  <a:pt x="6475751" y="1409076"/>
                </a:cubicBezTo>
                <a:cubicBezTo>
                  <a:pt x="6456461" y="1416310"/>
                  <a:pt x="6435523" y="1418146"/>
                  <a:pt x="6415790" y="1424066"/>
                </a:cubicBezTo>
                <a:cubicBezTo>
                  <a:pt x="6309011" y="1456099"/>
                  <a:pt x="6354743" y="1449290"/>
                  <a:pt x="6265888" y="1469036"/>
                </a:cubicBezTo>
                <a:cubicBezTo>
                  <a:pt x="6241016" y="1474563"/>
                  <a:pt x="6215763" y="1478298"/>
                  <a:pt x="6190937" y="1484027"/>
                </a:cubicBezTo>
                <a:cubicBezTo>
                  <a:pt x="6150788" y="1493292"/>
                  <a:pt x="6071016" y="1514007"/>
                  <a:pt x="6071016" y="1514007"/>
                </a:cubicBezTo>
                <a:cubicBezTo>
                  <a:pt x="5901128" y="1509010"/>
                  <a:pt x="5730919" y="1510579"/>
                  <a:pt x="5561351" y="1499017"/>
                </a:cubicBezTo>
                <a:cubicBezTo>
                  <a:pt x="5510512" y="1495551"/>
                  <a:pt x="5461416" y="1479030"/>
                  <a:pt x="5411449" y="1469036"/>
                </a:cubicBezTo>
                <a:cubicBezTo>
                  <a:pt x="5296083" y="1445963"/>
                  <a:pt x="5361234" y="1460230"/>
                  <a:pt x="5216577" y="1424066"/>
                </a:cubicBezTo>
                <a:cubicBezTo>
                  <a:pt x="5196590" y="1419069"/>
                  <a:pt x="5176161" y="1415591"/>
                  <a:pt x="5156616" y="1409076"/>
                </a:cubicBezTo>
                <a:cubicBezTo>
                  <a:pt x="5141626" y="1404079"/>
                  <a:pt x="5126975" y="1397918"/>
                  <a:pt x="5111646" y="1394086"/>
                </a:cubicBezTo>
                <a:cubicBezTo>
                  <a:pt x="5086928" y="1387906"/>
                  <a:pt x="5061521" y="1384824"/>
                  <a:pt x="5036695" y="1379095"/>
                </a:cubicBezTo>
                <a:cubicBezTo>
                  <a:pt x="4996546" y="1369830"/>
                  <a:pt x="4957563" y="1354942"/>
                  <a:pt x="4916773" y="1349115"/>
                </a:cubicBezTo>
                <a:cubicBezTo>
                  <a:pt x="4881796" y="1344118"/>
                  <a:pt x="4846636" y="1340265"/>
                  <a:pt x="4811842" y="1334125"/>
                </a:cubicBezTo>
                <a:cubicBezTo>
                  <a:pt x="4665173" y="1308242"/>
                  <a:pt x="4611812" y="1286451"/>
                  <a:pt x="4452078" y="1274164"/>
                </a:cubicBezTo>
                <a:lnTo>
                  <a:pt x="4257206" y="1259174"/>
                </a:lnTo>
                <a:lnTo>
                  <a:pt x="3207895" y="1274164"/>
                </a:lnTo>
                <a:cubicBezTo>
                  <a:pt x="3162662" y="1275309"/>
                  <a:pt x="3117833" y="1283174"/>
                  <a:pt x="3072983" y="1289154"/>
                </a:cubicBezTo>
                <a:cubicBezTo>
                  <a:pt x="3055910" y="1291430"/>
                  <a:pt x="2930696" y="1312354"/>
                  <a:pt x="2908092" y="1319135"/>
                </a:cubicBezTo>
                <a:cubicBezTo>
                  <a:pt x="2882319" y="1326867"/>
                  <a:pt x="2858914" y="1341383"/>
                  <a:pt x="2833141" y="1349115"/>
                </a:cubicBezTo>
                <a:cubicBezTo>
                  <a:pt x="2808737" y="1356436"/>
                  <a:pt x="2782908" y="1357926"/>
                  <a:pt x="2758190" y="1364105"/>
                </a:cubicBezTo>
                <a:cubicBezTo>
                  <a:pt x="2742861" y="1367937"/>
                  <a:pt x="2728548" y="1375263"/>
                  <a:pt x="2713219" y="1379095"/>
                </a:cubicBezTo>
                <a:cubicBezTo>
                  <a:pt x="2688502" y="1385275"/>
                  <a:pt x="2662673" y="1386765"/>
                  <a:pt x="2638269" y="1394086"/>
                </a:cubicBezTo>
                <a:cubicBezTo>
                  <a:pt x="2489284" y="1438782"/>
                  <a:pt x="2641334" y="1412057"/>
                  <a:pt x="2473377" y="1454046"/>
                </a:cubicBezTo>
                <a:cubicBezTo>
                  <a:pt x="2285928" y="1500907"/>
                  <a:pt x="2518982" y="1441016"/>
                  <a:pt x="2368446" y="1484027"/>
                </a:cubicBezTo>
                <a:cubicBezTo>
                  <a:pt x="2348637" y="1489687"/>
                  <a:pt x="2327775" y="1491783"/>
                  <a:pt x="2308485" y="1499017"/>
                </a:cubicBezTo>
                <a:cubicBezTo>
                  <a:pt x="2151707" y="1557808"/>
                  <a:pt x="2342474" y="1505509"/>
                  <a:pt x="2188564" y="1543987"/>
                </a:cubicBezTo>
                <a:cubicBezTo>
                  <a:pt x="2088039" y="1594250"/>
                  <a:pt x="2170691" y="1558344"/>
                  <a:pt x="2068642" y="1588958"/>
                </a:cubicBezTo>
                <a:cubicBezTo>
                  <a:pt x="2038373" y="1598039"/>
                  <a:pt x="2009873" y="1613743"/>
                  <a:pt x="1978701" y="1618938"/>
                </a:cubicBezTo>
                <a:cubicBezTo>
                  <a:pt x="1853909" y="1639736"/>
                  <a:pt x="1918848" y="1629630"/>
                  <a:pt x="1783829" y="1648918"/>
                </a:cubicBezTo>
                <a:lnTo>
                  <a:pt x="1079292" y="1633928"/>
                </a:lnTo>
                <a:cubicBezTo>
                  <a:pt x="1029106" y="1632167"/>
                  <a:pt x="979331" y="1624195"/>
                  <a:pt x="929390" y="1618938"/>
                </a:cubicBezTo>
                <a:cubicBezTo>
                  <a:pt x="663076" y="1590905"/>
                  <a:pt x="907084" y="1617893"/>
                  <a:pt x="704537" y="1588958"/>
                </a:cubicBezTo>
                <a:cubicBezTo>
                  <a:pt x="663112" y="1583040"/>
                  <a:pt x="542375" y="1570902"/>
                  <a:pt x="494675" y="1558977"/>
                </a:cubicBezTo>
                <a:cubicBezTo>
                  <a:pt x="464017" y="1551312"/>
                  <a:pt x="435392" y="1536661"/>
                  <a:pt x="404734" y="1528997"/>
                </a:cubicBezTo>
                <a:cubicBezTo>
                  <a:pt x="384747" y="1524000"/>
                  <a:pt x="364582" y="1519667"/>
                  <a:pt x="344773" y="1514007"/>
                </a:cubicBezTo>
                <a:cubicBezTo>
                  <a:pt x="194237" y="1470997"/>
                  <a:pt x="427292" y="1530889"/>
                  <a:pt x="239842" y="1484027"/>
                </a:cubicBezTo>
                <a:cubicBezTo>
                  <a:pt x="224852" y="1474033"/>
                  <a:pt x="210986" y="1462103"/>
                  <a:pt x="194872" y="1454046"/>
                </a:cubicBezTo>
                <a:cubicBezTo>
                  <a:pt x="131031" y="1422125"/>
                  <a:pt x="165076" y="1460629"/>
                  <a:pt x="104931" y="1409076"/>
                </a:cubicBezTo>
                <a:cubicBezTo>
                  <a:pt x="83470" y="1390681"/>
                  <a:pt x="44970" y="1349115"/>
                  <a:pt x="44970" y="1349115"/>
                </a:cubicBezTo>
                <a:lnTo>
                  <a:pt x="14990" y="1259174"/>
                </a:lnTo>
                <a:lnTo>
                  <a:pt x="0" y="1214204"/>
                </a:lnTo>
                <a:cubicBezTo>
                  <a:pt x="21188" y="1108264"/>
                  <a:pt x="6933" y="1163425"/>
                  <a:pt x="44970" y="1049312"/>
                </a:cubicBezTo>
                <a:cubicBezTo>
                  <a:pt x="61540" y="999600"/>
                  <a:pt x="44159" y="1004341"/>
                  <a:pt x="74951" y="1004341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Light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505220" y="2046028"/>
            <a:ext cx="5092947" cy="102462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8502117" y="2086998"/>
            <a:ext cx="453483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What are Biff and Chip looking at?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</a:rPr>
              <a:t>     They are looking at _____. 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50BDFF"/>
              </a:solidFill>
              <a:effectLst/>
              <a:uLnTx/>
              <a:uFillTx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99457" y="2016998"/>
            <a:ext cx="8005763" cy="372837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935097" y="2076999"/>
            <a:ext cx="1995212" cy="199521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265140" y="-5029"/>
            <a:ext cx="5284174" cy="110423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65139" y="8203"/>
            <a:ext cx="4982018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Use the illustration to identify details and make predictions about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story.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what they see.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the given questions and encourage them to make predictions.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9" name="直角三角形 18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/>
          <p:cNvGrpSpPr/>
          <p:nvPr/>
        </p:nvGrpSpPr>
        <p:grpSpPr>
          <a:xfrm>
            <a:off x="8930479" y="357457"/>
            <a:ext cx="4362097" cy="6968836"/>
            <a:chOff x="8114241" y="557935"/>
            <a:chExt cx="4362097" cy="6968836"/>
          </a:xfrm>
        </p:grpSpPr>
        <p:pic>
          <p:nvPicPr>
            <p:cNvPr id="105" name="图片 104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5400000">
              <a:off x="6810872" y="1861304"/>
              <a:ext cx="6968836" cy="4362097"/>
            </a:xfrm>
            <a:prstGeom prst="rect">
              <a:avLst/>
            </a:prstGeom>
          </p:spPr>
        </p:pic>
        <p:cxnSp>
          <p:nvCxnSpPr>
            <p:cNvPr id="106" name="直接连接符 105"/>
            <p:cNvCxnSpPr/>
            <p:nvPr/>
          </p:nvCxnSpPr>
          <p:spPr>
            <a:xfrm>
              <a:off x="8114242" y="613351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" name="组合 6"/>
          <p:cNvGrpSpPr/>
          <p:nvPr/>
        </p:nvGrpSpPr>
        <p:grpSpPr>
          <a:xfrm>
            <a:off x="0" y="7238322"/>
            <a:ext cx="1042798" cy="304572"/>
            <a:chOff x="568588" y="6862922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68588" y="6881231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507022" y="7238322"/>
            <a:ext cx="1177872" cy="351799"/>
            <a:chOff x="12533126" y="7275306"/>
            <a:chExt cx="1177872" cy="35179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>
                  <a:latin typeface="Century Gothic" panose="020B0502020202020204" pitchFamily="34" charset="0"/>
                </a:rPr>
                <a:t>9/22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1" name="Shape 1161"/>
          <p:cNvSpPr/>
          <p:nvPr/>
        </p:nvSpPr>
        <p:spPr>
          <a:xfrm>
            <a:off x="10255275" y="265481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18272" y="1293789"/>
            <a:ext cx="5583724" cy="496331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矩形 80"/>
          <p:cNvSpPr/>
          <p:nvPr/>
        </p:nvSpPr>
        <p:spPr>
          <a:xfrm>
            <a:off x="2507562" y="6544045"/>
            <a:ext cx="4121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Come and look at this.</a:t>
            </a:r>
            <a:endParaRPr lang="zh-CN" altLang="en-US" sz="28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16"/>
          <p:cNvSpPr txBox="1"/>
          <p:nvPr/>
        </p:nvSpPr>
        <p:spPr>
          <a:xfrm>
            <a:off x="937133" y="590997"/>
            <a:ext cx="202372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defRPr/>
            </a:pPr>
            <a:r>
              <a:rPr lang="en-US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Big Feet</a:t>
            </a:r>
            <a:endParaRPr 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grpSp>
        <p:nvGrpSpPr>
          <p:cNvPr id="107" name="组合 36"/>
          <p:cNvGrpSpPr/>
          <p:nvPr/>
        </p:nvGrpSpPr>
        <p:grpSpPr>
          <a:xfrm>
            <a:off x="9950117" y="5001612"/>
            <a:ext cx="2651192" cy="817790"/>
            <a:chOff x="9805698" y="6441494"/>
            <a:chExt cx="2651192" cy="817790"/>
          </a:xfrm>
        </p:grpSpPr>
        <p:sp>
          <p:nvSpPr>
            <p:cNvPr id="108" name="圆角矩形 107"/>
            <p:cNvSpPr/>
            <p:nvPr/>
          </p:nvSpPr>
          <p:spPr>
            <a:xfrm>
              <a:off x="9805698" y="6441494"/>
              <a:ext cx="2254744" cy="522129"/>
            </a:xfrm>
            <a:prstGeom prst="roundRect">
              <a:avLst/>
            </a:prstGeom>
            <a:solidFill>
              <a:srgbClr val="F9DCB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584200"/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Sight Word 1 </a:t>
              </a:r>
              <a:endParaRPr lang="zh-CN" altLang="en-US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9" name="图片 10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rot="21186105">
              <a:off x="11847077" y="6671250"/>
              <a:ext cx="609813" cy="588034"/>
            </a:xfrm>
            <a:prstGeom prst="rect">
              <a:avLst/>
            </a:prstGeom>
          </p:spPr>
        </p:pic>
      </p:grpSp>
      <p:grpSp>
        <p:nvGrpSpPr>
          <p:cNvPr id="132" name="组合 131"/>
          <p:cNvGrpSpPr/>
          <p:nvPr/>
        </p:nvGrpSpPr>
        <p:grpSpPr>
          <a:xfrm>
            <a:off x="9230444" y="1167915"/>
            <a:ext cx="3744908" cy="3153729"/>
            <a:chOff x="10267932" y="3484097"/>
            <a:chExt cx="3263132" cy="3153729"/>
          </a:xfrm>
        </p:grpSpPr>
        <p:sp>
          <p:nvSpPr>
            <p:cNvPr id="133" name="圆角矩形 132"/>
            <p:cNvSpPr/>
            <p:nvPr/>
          </p:nvSpPr>
          <p:spPr>
            <a:xfrm>
              <a:off x="10267932" y="3484097"/>
              <a:ext cx="3263132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Details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4" name="文本框 133"/>
            <p:cNvSpPr txBox="1"/>
            <p:nvPr/>
          </p:nvSpPr>
          <p:spPr>
            <a:xfrm>
              <a:off x="10273979" y="4008663"/>
              <a:ext cx="3257085" cy="26291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144000" rtlCol="0">
              <a:spAutoFit/>
            </a:bodyPr>
            <a:lstStyle/>
            <a:p>
              <a:pPr marL="457200" indent="-360045" algn="l">
                <a:lnSpc>
                  <a:spcPct val="11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What did Chip find in the snow?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1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did</a:t>
              </a:r>
              <a:r>
                <a:rPr lang="en-US" altLang="zh-CN" sz="2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Chip ask everyone to do?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10000"/>
                </a:lnSpc>
                <a:buFontTx/>
                <a:buAutoNum type="arabicPeriod"/>
              </a:pPr>
              <a:r>
                <a:rPr lang="en-US" altLang="zh-CN" sz="24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What do you think Dad was doing?</a:t>
              </a:r>
              <a:endParaRPr lang="en-US" altLang="zh-CN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6"/>
          <p:cNvGrpSpPr/>
          <p:nvPr/>
        </p:nvGrpSpPr>
        <p:grpSpPr>
          <a:xfrm>
            <a:off x="9973311" y="5984911"/>
            <a:ext cx="2644906" cy="817790"/>
            <a:chOff x="9811984" y="6441494"/>
            <a:chExt cx="2644906" cy="817790"/>
          </a:xfrm>
        </p:grpSpPr>
        <p:sp>
          <p:nvSpPr>
            <p:cNvPr id="35" name="圆角矩形 34"/>
            <p:cNvSpPr/>
            <p:nvPr/>
          </p:nvSpPr>
          <p:spPr>
            <a:xfrm>
              <a:off x="9811984" y="6441494"/>
              <a:ext cx="2248458" cy="522129"/>
            </a:xfrm>
            <a:prstGeom prst="roundRect">
              <a:avLst/>
            </a:prstGeom>
            <a:solidFill>
              <a:srgbClr val="F9DCB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584200"/>
              <a:r>
                <a:rPr lang="en-US" altLang="zh-CN" sz="24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Sight Word 2 </a:t>
              </a:r>
              <a:endParaRPr lang="zh-CN" altLang="en-US" sz="24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 rot="21186105">
              <a:off x="11847077" y="6671250"/>
              <a:ext cx="609813" cy="588034"/>
            </a:xfrm>
            <a:prstGeom prst="rect">
              <a:avLst/>
            </a:prstGeom>
          </p:spPr>
        </p:pic>
      </p:grpSp>
      <p:grpSp>
        <p:nvGrpSpPr>
          <p:cNvPr id="110" name="组合 6"/>
          <p:cNvGrpSpPr/>
          <p:nvPr/>
        </p:nvGrpSpPr>
        <p:grpSpPr>
          <a:xfrm>
            <a:off x="10233941" y="1337913"/>
            <a:ext cx="2870439" cy="3444796"/>
            <a:chOff x="9386173" y="2738381"/>
            <a:chExt cx="2472073" cy="3033369"/>
          </a:xfrm>
        </p:grpSpPr>
        <p:grpSp>
          <p:nvGrpSpPr>
            <p:cNvPr id="111" name="组合 51"/>
            <p:cNvGrpSpPr/>
            <p:nvPr/>
          </p:nvGrpSpPr>
          <p:grpSpPr>
            <a:xfrm>
              <a:off x="9386173" y="2738381"/>
              <a:ext cx="2472073" cy="3033369"/>
              <a:chOff x="11835940" y="2727706"/>
              <a:chExt cx="3501745" cy="4296835"/>
            </a:xfrm>
          </p:grpSpPr>
          <p:grpSp>
            <p:nvGrpSpPr>
              <p:cNvPr id="114" name="组合 54"/>
              <p:cNvGrpSpPr/>
              <p:nvPr/>
            </p:nvGrpSpPr>
            <p:grpSpPr>
              <a:xfrm>
                <a:off x="11835940" y="2906618"/>
                <a:ext cx="3501745" cy="4117923"/>
                <a:chOff x="11170059" y="3259446"/>
                <a:chExt cx="4322546" cy="5117980"/>
              </a:xfrm>
            </p:grpSpPr>
            <p:sp>
              <p:nvSpPr>
                <p:cNvPr id="118" name="图文框 25"/>
                <p:cNvSpPr/>
                <p:nvPr/>
              </p:nvSpPr>
              <p:spPr>
                <a:xfrm>
                  <a:off x="11170059" y="3259446"/>
                  <a:ext cx="4322546" cy="5117980"/>
                </a:xfrm>
                <a:custGeom>
                  <a:avLst/>
                  <a:gdLst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82228 w 4322546"/>
                    <a:gd name="connsiteY8" fmla="*/ 540318 h 5117980"/>
                    <a:gd name="connsiteX9" fmla="*/ 540318 w 4322546"/>
                    <a:gd name="connsiteY9" fmla="*/ 540318 h 5117980"/>
                    <a:gd name="connsiteX0-1" fmla="*/ 0 w 4322546"/>
                    <a:gd name="connsiteY0-2" fmla="*/ 0 h 5117980"/>
                    <a:gd name="connsiteX1-3" fmla="*/ 4322546 w 4322546"/>
                    <a:gd name="connsiteY1-4" fmla="*/ 0 h 5117980"/>
                    <a:gd name="connsiteX2-5" fmla="*/ 4322546 w 4322546"/>
                    <a:gd name="connsiteY2-6" fmla="*/ 5117980 h 5117980"/>
                    <a:gd name="connsiteX3-7" fmla="*/ 0 w 4322546"/>
                    <a:gd name="connsiteY3-8" fmla="*/ 5117980 h 5117980"/>
                    <a:gd name="connsiteX4-9" fmla="*/ 0 w 4322546"/>
                    <a:gd name="connsiteY4-10" fmla="*/ 0 h 5117980"/>
                    <a:gd name="connsiteX5-11" fmla="*/ 540318 w 4322546"/>
                    <a:gd name="connsiteY5-12" fmla="*/ 540318 h 5117980"/>
                    <a:gd name="connsiteX6-13" fmla="*/ 540318 w 4322546"/>
                    <a:gd name="connsiteY6-14" fmla="*/ 4577662 h 5117980"/>
                    <a:gd name="connsiteX7-15" fmla="*/ 3782228 w 4322546"/>
                    <a:gd name="connsiteY7-16" fmla="*/ 4577662 h 5117980"/>
                    <a:gd name="connsiteX8-17" fmla="*/ 3765899 w 4322546"/>
                    <a:gd name="connsiteY8-18" fmla="*/ 540318 h 5117980"/>
                    <a:gd name="connsiteX9-19" fmla="*/ 540318 w 4322546"/>
                    <a:gd name="connsiteY9-20" fmla="*/ 540318 h 5117980"/>
                    <a:gd name="connsiteX0-21" fmla="*/ 0 w 4322546"/>
                    <a:gd name="connsiteY0-22" fmla="*/ 0 h 5117980"/>
                    <a:gd name="connsiteX1-23" fmla="*/ 4322546 w 4322546"/>
                    <a:gd name="connsiteY1-24" fmla="*/ 0 h 5117980"/>
                    <a:gd name="connsiteX2-25" fmla="*/ 4322546 w 4322546"/>
                    <a:gd name="connsiteY2-26" fmla="*/ 5117980 h 5117980"/>
                    <a:gd name="connsiteX3-27" fmla="*/ 0 w 4322546"/>
                    <a:gd name="connsiteY3-28" fmla="*/ 5117980 h 5117980"/>
                    <a:gd name="connsiteX4-29" fmla="*/ 0 w 4322546"/>
                    <a:gd name="connsiteY4-30" fmla="*/ 0 h 5117980"/>
                    <a:gd name="connsiteX5-31" fmla="*/ 540318 w 4322546"/>
                    <a:gd name="connsiteY5-32" fmla="*/ 540318 h 5117980"/>
                    <a:gd name="connsiteX6-33" fmla="*/ 540318 w 4322546"/>
                    <a:gd name="connsiteY6-34" fmla="*/ 4577662 h 5117980"/>
                    <a:gd name="connsiteX7-35" fmla="*/ 3782228 w 4322546"/>
                    <a:gd name="connsiteY7-36" fmla="*/ 4577662 h 5117980"/>
                    <a:gd name="connsiteX8-37" fmla="*/ 3765899 w 4322546"/>
                    <a:gd name="connsiteY8-38" fmla="*/ 540318 h 5117980"/>
                    <a:gd name="connsiteX9-39" fmla="*/ 540318 w 4322546"/>
                    <a:gd name="connsiteY9-40" fmla="*/ 540318 h 5117980"/>
                    <a:gd name="connsiteX0-41" fmla="*/ 0 w 4322546"/>
                    <a:gd name="connsiteY0-42" fmla="*/ 0 h 5117980"/>
                    <a:gd name="connsiteX1-43" fmla="*/ 4322546 w 4322546"/>
                    <a:gd name="connsiteY1-44" fmla="*/ 0 h 5117980"/>
                    <a:gd name="connsiteX2-45" fmla="*/ 4322546 w 4322546"/>
                    <a:gd name="connsiteY2-46" fmla="*/ 5117980 h 5117980"/>
                    <a:gd name="connsiteX3-47" fmla="*/ 0 w 4322546"/>
                    <a:gd name="connsiteY3-48" fmla="*/ 5117980 h 5117980"/>
                    <a:gd name="connsiteX4-49" fmla="*/ 0 w 4322546"/>
                    <a:gd name="connsiteY4-50" fmla="*/ 0 h 5117980"/>
                    <a:gd name="connsiteX5-51" fmla="*/ 523989 w 4322546"/>
                    <a:gd name="connsiteY5-52" fmla="*/ 556646 h 5117980"/>
                    <a:gd name="connsiteX6-53" fmla="*/ 540318 w 4322546"/>
                    <a:gd name="connsiteY6-54" fmla="*/ 4577662 h 5117980"/>
                    <a:gd name="connsiteX7-55" fmla="*/ 3782228 w 4322546"/>
                    <a:gd name="connsiteY7-56" fmla="*/ 4577662 h 5117980"/>
                    <a:gd name="connsiteX8-57" fmla="*/ 3765899 w 4322546"/>
                    <a:gd name="connsiteY8-58" fmla="*/ 540318 h 5117980"/>
                    <a:gd name="connsiteX9-59" fmla="*/ 523989 w 4322546"/>
                    <a:gd name="connsiteY9-60" fmla="*/ 556646 h 511798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</a:cxnLst>
                  <a:rect l="l" t="t" r="r" b="b"/>
                  <a:pathLst>
                    <a:path w="4322546" h="5117980">
                      <a:moveTo>
                        <a:pt x="0" y="0"/>
                      </a:moveTo>
                      <a:lnTo>
                        <a:pt x="4322546" y="0"/>
                      </a:lnTo>
                      <a:lnTo>
                        <a:pt x="4322546" y="5117980"/>
                      </a:lnTo>
                      <a:lnTo>
                        <a:pt x="0" y="5117980"/>
                      </a:lnTo>
                      <a:lnTo>
                        <a:pt x="0" y="0"/>
                      </a:lnTo>
                      <a:close/>
                      <a:moveTo>
                        <a:pt x="523989" y="556646"/>
                      </a:moveTo>
                      <a:lnTo>
                        <a:pt x="540318" y="4577662"/>
                      </a:lnTo>
                      <a:lnTo>
                        <a:pt x="3782228" y="4577662"/>
                      </a:lnTo>
                      <a:lnTo>
                        <a:pt x="3765899" y="540318"/>
                      </a:lnTo>
                      <a:lnTo>
                        <a:pt x="523989" y="556646"/>
                      </a:lnTo>
                      <a:close/>
                    </a:path>
                  </a:pathLst>
                </a:custGeom>
                <a:solidFill>
                  <a:srgbClr val="F9DCB1"/>
                </a:solidFill>
                <a:ln w="5715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defTabSz="584200"/>
                  <a:endParaRPr lang="zh-CN" alt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9" name="矩形 118"/>
                <p:cNvSpPr/>
                <p:nvPr/>
              </p:nvSpPr>
              <p:spPr>
                <a:xfrm>
                  <a:off x="11393586" y="3737977"/>
                  <a:ext cx="3822762" cy="4170884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defTabSz="584200"/>
                  <a:endParaRPr lang="zh-CN" altLang="en-US" sz="24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15" name="组合 55"/>
              <p:cNvGrpSpPr/>
              <p:nvPr/>
            </p:nvGrpSpPr>
            <p:grpSpPr>
              <a:xfrm>
                <a:off x="12421615" y="2727706"/>
                <a:ext cx="2358015" cy="581297"/>
                <a:chOff x="12901510" y="2082768"/>
                <a:chExt cx="2358015" cy="853423"/>
              </a:xfrm>
            </p:grpSpPr>
            <p:pic>
              <p:nvPicPr>
                <p:cNvPr id="116" name="图片 11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984738" y="2192883"/>
                  <a:ext cx="2274787" cy="74062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17" name="文本框 116"/>
                <p:cNvSpPr txBox="1"/>
                <p:nvPr/>
              </p:nvSpPr>
              <p:spPr>
                <a:xfrm>
                  <a:off x="12901510" y="2082768"/>
                  <a:ext cx="2239391" cy="8534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defTabSz="584200"/>
                  <a:r>
                    <a:rPr lang="en-US" altLang="zh-CN" sz="2000" b="1" dirty="0">
                      <a:solidFill>
                        <a:srgbClr val="FFFFFF"/>
                      </a:solidFill>
                      <a:latin typeface="Century Gothic" panose="020B0502020202020204" pitchFamily="34" charset="0"/>
                    </a:rPr>
                    <a:t>Sight Word</a:t>
                  </a:r>
                  <a:endParaRPr lang="zh-CN" altLang="en-US" sz="2000" b="1" dirty="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  <p:pic>
          <p:nvPicPr>
            <p:cNvPr id="112" name="图片 111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573814" y="4023277"/>
              <a:ext cx="2104875" cy="580908"/>
            </a:xfrm>
            <a:prstGeom prst="rect">
              <a:avLst/>
            </a:prstGeom>
          </p:spPr>
        </p:pic>
        <p:sp>
          <p:nvSpPr>
            <p:cNvPr id="113" name="文本框 112"/>
            <p:cNvSpPr txBox="1"/>
            <p:nvPr/>
          </p:nvSpPr>
          <p:spPr>
            <a:xfrm>
              <a:off x="9514007" y="4027599"/>
              <a:ext cx="1908661" cy="4607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defTabSz="914400">
                <a:defRPr/>
              </a:pPr>
              <a:r>
                <a:rPr lang="en-US" altLang="zh-CN" sz="28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come</a:t>
              </a:r>
              <a:endPara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</p:txBody>
        </p:sp>
      </p:grpSp>
      <p:grpSp>
        <p:nvGrpSpPr>
          <p:cNvPr id="37" name="组合 6"/>
          <p:cNvGrpSpPr/>
          <p:nvPr/>
        </p:nvGrpSpPr>
        <p:grpSpPr>
          <a:xfrm>
            <a:off x="9060685" y="1389247"/>
            <a:ext cx="2870439" cy="3428467"/>
            <a:chOff x="9386173" y="2752760"/>
            <a:chExt cx="2472073" cy="3018990"/>
          </a:xfrm>
        </p:grpSpPr>
        <p:grpSp>
          <p:nvGrpSpPr>
            <p:cNvPr id="38" name="组合 51"/>
            <p:cNvGrpSpPr/>
            <p:nvPr/>
          </p:nvGrpSpPr>
          <p:grpSpPr>
            <a:xfrm>
              <a:off x="9386173" y="2752760"/>
              <a:ext cx="2472073" cy="3018990"/>
              <a:chOff x="11835940" y="2748074"/>
              <a:chExt cx="3501745" cy="4276467"/>
            </a:xfrm>
          </p:grpSpPr>
          <p:grpSp>
            <p:nvGrpSpPr>
              <p:cNvPr id="41" name="组合 54"/>
              <p:cNvGrpSpPr/>
              <p:nvPr/>
            </p:nvGrpSpPr>
            <p:grpSpPr>
              <a:xfrm>
                <a:off x="11835940" y="2906618"/>
                <a:ext cx="3501745" cy="4117923"/>
                <a:chOff x="11170059" y="3259446"/>
                <a:chExt cx="4322546" cy="5117980"/>
              </a:xfrm>
            </p:grpSpPr>
            <p:sp>
              <p:nvSpPr>
                <p:cNvPr id="45" name="图文框 25"/>
                <p:cNvSpPr/>
                <p:nvPr/>
              </p:nvSpPr>
              <p:spPr>
                <a:xfrm>
                  <a:off x="11170059" y="3259446"/>
                  <a:ext cx="4322546" cy="5117980"/>
                </a:xfrm>
                <a:custGeom>
                  <a:avLst/>
                  <a:gdLst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82228 w 4322546"/>
                    <a:gd name="connsiteY8" fmla="*/ 540318 h 5117980"/>
                    <a:gd name="connsiteX9" fmla="*/ 540318 w 4322546"/>
                    <a:gd name="connsiteY9" fmla="*/ 540318 h 5117980"/>
                    <a:gd name="connsiteX0-1" fmla="*/ 0 w 4322546"/>
                    <a:gd name="connsiteY0-2" fmla="*/ 0 h 5117980"/>
                    <a:gd name="connsiteX1-3" fmla="*/ 4322546 w 4322546"/>
                    <a:gd name="connsiteY1-4" fmla="*/ 0 h 5117980"/>
                    <a:gd name="connsiteX2-5" fmla="*/ 4322546 w 4322546"/>
                    <a:gd name="connsiteY2-6" fmla="*/ 5117980 h 5117980"/>
                    <a:gd name="connsiteX3-7" fmla="*/ 0 w 4322546"/>
                    <a:gd name="connsiteY3-8" fmla="*/ 5117980 h 5117980"/>
                    <a:gd name="connsiteX4-9" fmla="*/ 0 w 4322546"/>
                    <a:gd name="connsiteY4-10" fmla="*/ 0 h 5117980"/>
                    <a:gd name="connsiteX5-11" fmla="*/ 540318 w 4322546"/>
                    <a:gd name="connsiteY5-12" fmla="*/ 540318 h 5117980"/>
                    <a:gd name="connsiteX6-13" fmla="*/ 540318 w 4322546"/>
                    <a:gd name="connsiteY6-14" fmla="*/ 4577662 h 5117980"/>
                    <a:gd name="connsiteX7-15" fmla="*/ 3782228 w 4322546"/>
                    <a:gd name="connsiteY7-16" fmla="*/ 4577662 h 5117980"/>
                    <a:gd name="connsiteX8-17" fmla="*/ 3765899 w 4322546"/>
                    <a:gd name="connsiteY8-18" fmla="*/ 540318 h 5117980"/>
                    <a:gd name="connsiteX9-19" fmla="*/ 540318 w 4322546"/>
                    <a:gd name="connsiteY9-20" fmla="*/ 540318 h 5117980"/>
                    <a:gd name="connsiteX0-21" fmla="*/ 0 w 4322546"/>
                    <a:gd name="connsiteY0-22" fmla="*/ 0 h 5117980"/>
                    <a:gd name="connsiteX1-23" fmla="*/ 4322546 w 4322546"/>
                    <a:gd name="connsiteY1-24" fmla="*/ 0 h 5117980"/>
                    <a:gd name="connsiteX2-25" fmla="*/ 4322546 w 4322546"/>
                    <a:gd name="connsiteY2-26" fmla="*/ 5117980 h 5117980"/>
                    <a:gd name="connsiteX3-27" fmla="*/ 0 w 4322546"/>
                    <a:gd name="connsiteY3-28" fmla="*/ 5117980 h 5117980"/>
                    <a:gd name="connsiteX4-29" fmla="*/ 0 w 4322546"/>
                    <a:gd name="connsiteY4-30" fmla="*/ 0 h 5117980"/>
                    <a:gd name="connsiteX5-31" fmla="*/ 540318 w 4322546"/>
                    <a:gd name="connsiteY5-32" fmla="*/ 540318 h 5117980"/>
                    <a:gd name="connsiteX6-33" fmla="*/ 540318 w 4322546"/>
                    <a:gd name="connsiteY6-34" fmla="*/ 4577662 h 5117980"/>
                    <a:gd name="connsiteX7-35" fmla="*/ 3782228 w 4322546"/>
                    <a:gd name="connsiteY7-36" fmla="*/ 4577662 h 5117980"/>
                    <a:gd name="connsiteX8-37" fmla="*/ 3765899 w 4322546"/>
                    <a:gd name="connsiteY8-38" fmla="*/ 540318 h 5117980"/>
                    <a:gd name="connsiteX9-39" fmla="*/ 540318 w 4322546"/>
                    <a:gd name="connsiteY9-40" fmla="*/ 540318 h 5117980"/>
                    <a:gd name="connsiteX0-41" fmla="*/ 0 w 4322546"/>
                    <a:gd name="connsiteY0-42" fmla="*/ 0 h 5117980"/>
                    <a:gd name="connsiteX1-43" fmla="*/ 4322546 w 4322546"/>
                    <a:gd name="connsiteY1-44" fmla="*/ 0 h 5117980"/>
                    <a:gd name="connsiteX2-45" fmla="*/ 4322546 w 4322546"/>
                    <a:gd name="connsiteY2-46" fmla="*/ 5117980 h 5117980"/>
                    <a:gd name="connsiteX3-47" fmla="*/ 0 w 4322546"/>
                    <a:gd name="connsiteY3-48" fmla="*/ 5117980 h 5117980"/>
                    <a:gd name="connsiteX4-49" fmla="*/ 0 w 4322546"/>
                    <a:gd name="connsiteY4-50" fmla="*/ 0 h 5117980"/>
                    <a:gd name="connsiteX5-51" fmla="*/ 523989 w 4322546"/>
                    <a:gd name="connsiteY5-52" fmla="*/ 556646 h 5117980"/>
                    <a:gd name="connsiteX6-53" fmla="*/ 540318 w 4322546"/>
                    <a:gd name="connsiteY6-54" fmla="*/ 4577662 h 5117980"/>
                    <a:gd name="connsiteX7-55" fmla="*/ 3782228 w 4322546"/>
                    <a:gd name="connsiteY7-56" fmla="*/ 4577662 h 5117980"/>
                    <a:gd name="connsiteX8-57" fmla="*/ 3765899 w 4322546"/>
                    <a:gd name="connsiteY8-58" fmla="*/ 540318 h 5117980"/>
                    <a:gd name="connsiteX9-59" fmla="*/ 523989 w 4322546"/>
                    <a:gd name="connsiteY9-60" fmla="*/ 556646 h 511798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</a:cxnLst>
                  <a:rect l="l" t="t" r="r" b="b"/>
                  <a:pathLst>
                    <a:path w="4322546" h="5117980">
                      <a:moveTo>
                        <a:pt x="0" y="0"/>
                      </a:moveTo>
                      <a:lnTo>
                        <a:pt x="4322546" y="0"/>
                      </a:lnTo>
                      <a:lnTo>
                        <a:pt x="4322546" y="5117980"/>
                      </a:lnTo>
                      <a:lnTo>
                        <a:pt x="0" y="5117980"/>
                      </a:lnTo>
                      <a:lnTo>
                        <a:pt x="0" y="0"/>
                      </a:lnTo>
                      <a:close/>
                      <a:moveTo>
                        <a:pt x="523989" y="556646"/>
                      </a:moveTo>
                      <a:lnTo>
                        <a:pt x="540318" y="4577662"/>
                      </a:lnTo>
                      <a:lnTo>
                        <a:pt x="3782228" y="4577662"/>
                      </a:lnTo>
                      <a:lnTo>
                        <a:pt x="3765899" y="540318"/>
                      </a:lnTo>
                      <a:lnTo>
                        <a:pt x="523989" y="556646"/>
                      </a:lnTo>
                      <a:close/>
                    </a:path>
                  </a:pathLst>
                </a:custGeom>
                <a:solidFill>
                  <a:srgbClr val="F9DCB1"/>
                </a:solidFill>
                <a:ln w="5715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defTabSz="584200"/>
                  <a:endParaRPr lang="zh-CN" alt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6" name="矩形 45"/>
                <p:cNvSpPr/>
                <p:nvPr/>
              </p:nvSpPr>
              <p:spPr>
                <a:xfrm>
                  <a:off x="11393586" y="3737977"/>
                  <a:ext cx="3822762" cy="4170884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defTabSz="584200"/>
                  <a:endParaRPr lang="zh-CN" altLang="en-US" sz="24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2" name="组合 55"/>
              <p:cNvGrpSpPr/>
              <p:nvPr/>
            </p:nvGrpSpPr>
            <p:grpSpPr>
              <a:xfrm>
                <a:off x="12421615" y="2748074"/>
                <a:ext cx="2358015" cy="581297"/>
                <a:chOff x="12901510" y="2112671"/>
                <a:chExt cx="2358015" cy="853423"/>
              </a:xfrm>
            </p:grpSpPr>
            <p:pic>
              <p:nvPicPr>
                <p:cNvPr id="43" name="图片 4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984738" y="2192883"/>
                  <a:ext cx="2274787" cy="74062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44" name="文本框 43"/>
                <p:cNvSpPr txBox="1"/>
                <p:nvPr/>
              </p:nvSpPr>
              <p:spPr>
                <a:xfrm>
                  <a:off x="12901510" y="2112671"/>
                  <a:ext cx="2239391" cy="8534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defTabSz="584200"/>
                  <a:r>
                    <a:rPr lang="en-US" altLang="zh-CN" sz="2000" b="1" dirty="0">
                      <a:solidFill>
                        <a:srgbClr val="FFFFFF"/>
                      </a:solidFill>
                      <a:latin typeface="Century Gothic" panose="020B0502020202020204" pitchFamily="34" charset="0"/>
                    </a:rPr>
                    <a:t>Sight Word</a:t>
                  </a:r>
                  <a:endParaRPr lang="zh-CN" altLang="en-US" sz="2000" b="1" dirty="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573814" y="4023277"/>
              <a:ext cx="2104875" cy="580908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9514007" y="4027599"/>
              <a:ext cx="1908661" cy="4607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defTabSz="914400">
                <a:defRPr/>
              </a:pPr>
              <a:r>
                <a:rPr lang="en-US" altLang="zh-CN" sz="2800" b="1" dirty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and</a:t>
              </a:r>
              <a:endParaRPr lang="en-US" altLang="zh-CN" sz="28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</p:txBody>
        </p:sp>
      </p:grpSp>
      <p:sp>
        <p:nvSpPr>
          <p:cNvPr id="52" name="矩形 51"/>
          <p:cNvSpPr/>
          <p:nvPr/>
        </p:nvSpPr>
        <p:spPr>
          <a:xfrm>
            <a:off x="8265139" y="-5029"/>
            <a:ext cx="5298451" cy="1767592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265139" y="8203"/>
            <a:ext cx="4982018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Identify details using the illustration; decode the sight words;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     understand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 sight words for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and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repeat them.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read the text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together, pretending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they are surprised.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54" name="直角三角形 53"/>
          <p:cNvSpPr/>
          <p:nvPr/>
        </p:nvSpPr>
        <p:spPr>
          <a:xfrm rot="10800000">
            <a:off x="12937721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3092521" y="5380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/>
      <p:bldP spid="53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1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自定义 6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1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自定义 6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1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自定义 6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1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自定义 6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自定义设计方案">
  <a:themeElements>
    <a:clrScheme name="1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自定义 6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自定义设计方案">
  <a:themeElements>
    <a:clrScheme name="1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自定义 6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自定义设计方案">
  <a:themeElements>
    <a:clrScheme name="1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自定义 6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9764</Words>
  <Application>WPS Presentation</Application>
  <PresentationFormat>自定义</PresentationFormat>
  <Paragraphs>587</Paragraphs>
  <Slides>22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22</vt:i4>
      </vt:variant>
    </vt:vector>
  </HeadingPairs>
  <TitlesOfParts>
    <vt:vector size="48" baseType="lpstr">
      <vt:lpstr>Arial</vt:lpstr>
      <vt:lpstr>SimSun</vt:lpstr>
      <vt:lpstr>Wingdings</vt:lpstr>
      <vt:lpstr>Helvetica Light</vt:lpstr>
      <vt:lpstr>Century Gothic</vt:lpstr>
      <vt:lpstr>Futura Std Book</vt:lpstr>
      <vt:lpstr>Segoe Print</vt:lpstr>
      <vt:lpstr>Helvetica Neue</vt:lpstr>
      <vt:lpstr>Century Gothic</vt:lpstr>
      <vt:lpstr>Futura Medium</vt:lpstr>
      <vt:lpstr>Calibri</vt:lpstr>
      <vt:lpstr>Helvetica</vt:lpstr>
      <vt:lpstr>Arial Unicode MS</vt:lpstr>
      <vt:lpstr>Heinemann Roman</vt:lpstr>
      <vt:lpstr>Microsoft YaHei</vt:lpstr>
      <vt:lpstr>Futura</vt:lpstr>
      <vt:lpstr>Broadway</vt:lpstr>
      <vt:lpstr>Corbel</vt:lpstr>
      <vt:lpstr>1_White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PowerPoint 演示文稿</vt:lpstr>
      <vt:lpstr>We are going to . . 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Draw &amp; Say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Rossana Ruggiero</cp:lastModifiedBy>
  <cp:revision>1</cp:revision>
  <dcterms:created xsi:type="dcterms:W3CDTF">2022-04-19T14:53:48Z</dcterms:created>
  <dcterms:modified xsi:type="dcterms:W3CDTF">2022-04-19T14:53:48Z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205103F9F8AA48F890F9D33C6942E5EE</vt:lpwstr>
  </property>
  <property fmtid="{D5CDD505-2E9C-101B-9397-08002B2CF9AE}" pid="3" name="KSOProductBuildVer">
    <vt:lpwstr>1033-11.2.0.11074</vt:lpwstr>
  </property>
</Properties>
</file>