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85" r:id="rId2"/>
    <p:sldId id="261" r:id="rId3"/>
    <p:sldId id="316" r:id="rId4"/>
    <p:sldId id="324" r:id="rId5"/>
    <p:sldId id="314" r:id="rId6"/>
    <p:sldId id="315" r:id="rId7"/>
    <p:sldId id="267" r:id="rId8"/>
    <p:sldId id="287" r:id="rId9"/>
    <p:sldId id="268" r:id="rId10"/>
    <p:sldId id="317" r:id="rId11"/>
    <p:sldId id="318" r:id="rId12"/>
    <p:sldId id="319" r:id="rId13"/>
    <p:sldId id="320" r:id="rId14"/>
    <p:sldId id="264" r:id="rId15"/>
    <p:sldId id="322" r:id="rId16"/>
    <p:sldId id="321" r:id="rId17"/>
    <p:sldId id="323" r:id="rId18"/>
    <p:sldId id="273" r:id="rId19"/>
    <p:sldId id="326" r:id="rId20"/>
    <p:sldId id="283" r:id="rId21"/>
    <p:sldId id="284" r:id="rId22"/>
    <p:sldId id="288" r:id="rId23"/>
    <p:sldId id="289" r:id="rId24"/>
    <p:sldId id="308" r:id="rId25"/>
    <p:sldId id="291" r:id="rId26"/>
    <p:sldId id="29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81">
          <p15:clr>
            <a:srgbClr val="A4A3A4"/>
          </p15:clr>
        </p15:guide>
        <p15:guide id="2" pos="3876">
          <p15:clr>
            <a:srgbClr val="A4A3A4"/>
          </p15:clr>
        </p15:guide>
        <p15:guide id="3" pos="347">
          <p15:clr>
            <a:srgbClr val="A4A3A4"/>
          </p15:clr>
        </p15:guide>
        <p15:guide id="4" pos="276">
          <p15:clr>
            <a:srgbClr val="A4A3A4"/>
          </p15:clr>
        </p15:guide>
        <p15:guide id="5" orient="horz" pos="41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8CD6"/>
    <a:srgbClr val="F16103"/>
    <a:srgbClr val="FFA903"/>
    <a:srgbClr val="C8988D"/>
    <a:srgbClr val="FB7794"/>
    <a:srgbClr val="FF9300"/>
    <a:srgbClr val="76D6FF"/>
    <a:srgbClr val="945200"/>
    <a:srgbClr val="DC742E"/>
    <a:srgbClr val="FFBD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82" autoAdjust="0"/>
    <p:restoredTop sz="94365" autoAdjust="0"/>
  </p:normalViewPr>
  <p:slideViewPr>
    <p:cSldViewPr snapToGrid="0" snapToObjects="1">
      <p:cViewPr varScale="1">
        <p:scale>
          <a:sx n="62" d="100"/>
          <a:sy n="62" d="100"/>
        </p:scale>
        <p:origin x="42" y="258"/>
      </p:cViewPr>
      <p:guideLst>
        <p:guide orient="horz" pos="981"/>
        <p:guide pos="3876"/>
        <p:guide pos="347"/>
        <p:guide pos="276"/>
        <p:guide orient="horz" pos="4123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77675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50081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25879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5449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9503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99188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9062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09144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55318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965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6441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899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5515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70509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7096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她们的</a:t>
            </a:r>
            <a:endParaRPr lang="en-US" altLang="zh-CN" sz="9600" baseline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413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17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04613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51016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88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20535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37768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31162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118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2979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285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5642433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  <a:t>2020/10/29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tif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1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20.tiff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3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20.tiff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13.png"/><Relationship Id="rId4" Type="http://schemas.openxmlformats.org/officeDocument/2006/relationships/image" Target="../media/image20.tiff"/><Relationship Id="rId9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9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4" Type="http://schemas.openxmlformats.org/officeDocument/2006/relationships/image" Target="../media/image20.tiff"/><Relationship Id="rId9" Type="http://schemas.openxmlformats.org/officeDocument/2006/relationships/image" Target="../media/image7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72.jpeg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0.tif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image" Target="../media/image12.tiff"/><Relationship Id="rId9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3.png"/><Relationship Id="rId18" Type="http://schemas.openxmlformats.org/officeDocument/2006/relationships/image" Target="../media/image88.jpeg"/><Relationship Id="rId3" Type="http://schemas.openxmlformats.org/officeDocument/2006/relationships/image" Target="../media/image77.png"/><Relationship Id="rId21" Type="http://schemas.openxmlformats.org/officeDocument/2006/relationships/image" Target="../media/image91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11" Type="http://schemas.openxmlformats.org/officeDocument/2006/relationships/image" Target="../media/image82.png"/><Relationship Id="rId5" Type="http://schemas.openxmlformats.org/officeDocument/2006/relationships/image" Target="../media/image20.tiff"/><Relationship Id="rId15" Type="http://schemas.openxmlformats.org/officeDocument/2006/relationships/image" Target="../media/image85.jpeg"/><Relationship Id="rId23" Type="http://schemas.openxmlformats.org/officeDocument/2006/relationships/image" Target="../media/image2.png"/><Relationship Id="rId10" Type="http://schemas.openxmlformats.org/officeDocument/2006/relationships/image" Target="../media/image81.png"/><Relationship Id="rId19" Type="http://schemas.openxmlformats.org/officeDocument/2006/relationships/image" Target="../media/image89.jpeg"/><Relationship Id="rId4" Type="http://schemas.openxmlformats.org/officeDocument/2006/relationships/image" Target="../media/image3.tiff"/><Relationship Id="rId9" Type="http://schemas.openxmlformats.org/officeDocument/2006/relationships/image" Target="../media/image80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tiff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12.tiff"/><Relationship Id="rId4" Type="http://schemas.openxmlformats.org/officeDocument/2006/relationships/image" Target="../media/image93.tiff"/><Relationship Id="rId9" Type="http://schemas.openxmlformats.org/officeDocument/2006/relationships/image" Target="../media/image9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7.jpe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3.tiff"/><Relationship Id="rId10" Type="http://schemas.openxmlformats.org/officeDocument/2006/relationships/image" Target="../media/image103.png"/><Relationship Id="rId4" Type="http://schemas.openxmlformats.org/officeDocument/2006/relationships/image" Target="../media/image13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20.tiff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10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png"/><Relationship Id="rId3" Type="http://schemas.openxmlformats.org/officeDocument/2006/relationships/image" Target="../media/image20.tiff"/><Relationship Id="rId7" Type="http://schemas.openxmlformats.org/officeDocument/2006/relationships/image" Target="../media/image112.pn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image" Target="../media/image116.png"/><Relationship Id="rId5" Type="http://schemas.openxmlformats.org/officeDocument/2006/relationships/image" Target="../media/image12.tiff"/><Relationship Id="rId15" Type="http://schemas.openxmlformats.org/officeDocument/2006/relationships/image" Target="../media/image120.png"/><Relationship Id="rId10" Type="http://schemas.openxmlformats.org/officeDocument/2006/relationships/image" Target="../media/image115.png"/><Relationship Id="rId4" Type="http://schemas.openxmlformats.org/officeDocument/2006/relationships/image" Target="../media/image111.png"/><Relationship Id="rId9" Type="http://schemas.openxmlformats.org/officeDocument/2006/relationships/image" Target="../media/image114.png"/><Relationship Id="rId1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5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jpeg"/><Relationship Id="rId5" Type="http://schemas.openxmlformats.org/officeDocument/2006/relationships/image" Target="../media/image20.tiff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tiff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tiff"/><Relationship Id="rId5" Type="http://schemas.openxmlformats.org/officeDocument/2006/relationships/image" Target="../media/image124.png"/><Relationship Id="rId10" Type="http://schemas.openxmlformats.org/officeDocument/2006/relationships/image" Target="../media/image126.png"/><Relationship Id="rId4" Type="http://schemas.openxmlformats.org/officeDocument/2006/relationships/image" Target="../media/image123.tiff"/><Relationship Id="rId9" Type="http://schemas.openxmlformats.org/officeDocument/2006/relationships/image" Target="../media/image1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27.tiff"/><Relationship Id="rId7" Type="http://schemas.openxmlformats.org/officeDocument/2006/relationships/image" Target="../media/image1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0.jpeg"/><Relationship Id="rId5" Type="http://schemas.openxmlformats.org/officeDocument/2006/relationships/image" Target="../media/image129.tiff"/><Relationship Id="rId4" Type="http://schemas.openxmlformats.org/officeDocument/2006/relationships/image" Target="../media/image12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10" Type="http://schemas.openxmlformats.org/officeDocument/2006/relationships/image" Target="../media/image13.png"/><Relationship Id="rId4" Type="http://schemas.openxmlformats.org/officeDocument/2006/relationships/image" Target="../media/image8.tiff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tiff"/><Relationship Id="rId3" Type="http://schemas.openxmlformats.org/officeDocument/2006/relationships/image" Target="../media/image25.jpe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png"/><Relationship Id="rId11" Type="http://schemas.openxmlformats.org/officeDocument/2006/relationships/image" Target="../media/image12.tiff"/><Relationship Id="rId5" Type="http://schemas.openxmlformats.org/officeDocument/2006/relationships/image" Target="../media/image26.png"/><Relationship Id="rId10" Type="http://schemas.openxmlformats.org/officeDocument/2006/relationships/image" Target="../media/image20.tiff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20.tif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11" Type="http://schemas.openxmlformats.org/officeDocument/2006/relationships/image" Target="../media/image32.png"/><Relationship Id="rId5" Type="http://schemas.openxmlformats.org/officeDocument/2006/relationships/image" Target="../media/image12.tiff"/><Relationship Id="rId10" Type="http://schemas.openxmlformats.org/officeDocument/2006/relationships/image" Target="../media/image13.png"/><Relationship Id="rId4" Type="http://schemas.openxmlformats.org/officeDocument/2006/relationships/image" Target="../media/image3.tiff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5.png"/><Relationship Id="rId21" Type="http://schemas.openxmlformats.org/officeDocument/2006/relationships/image" Target="../media/image48.pn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11" Type="http://schemas.openxmlformats.org/officeDocument/2006/relationships/image" Target="../media/image13.png"/><Relationship Id="rId24" Type="http://schemas.openxmlformats.org/officeDocument/2006/relationships/image" Target="../media/image51.png"/><Relationship Id="rId5" Type="http://schemas.openxmlformats.org/officeDocument/2006/relationships/image" Target="../media/image12.tiff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20.tiff"/><Relationship Id="rId19" Type="http://schemas.openxmlformats.org/officeDocument/2006/relationships/image" Target="../media/image46.png"/><Relationship Id="rId4" Type="http://schemas.openxmlformats.org/officeDocument/2006/relationships/image" Target="../media/image3.tiff"/><Relationship Id="rId9" Type="http://schemas.openxmlformats.org/officeDocument/2006/relationships/image" Target="../media/image38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55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6.png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0.tiff"/><Relationship Id="rId7" Type="http://schemas.microsoft.com/office/2007/relationships/hdphoto" Target="../media/hdphoto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tiff"/><Relationship Id="rId9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16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339" y="3173725"/>
            <a:ext cx="4872661" cy="3139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314342"/>
            <a:ext cx="12192000" cy="588180"/>
          </a:xfrm>
          <a:prstGeom prst="rect">
            <a:avLst/>
          </a:prstGeom>
        </p:spPr>
      </p:pic>
      <p:grpSp>
        <p:nvGrpSpPr>
          <p:cNvPr id="12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8" name="图片 17" descr="p3-半场景校园集市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6" t="-14495" r="15242" b="1785"/>
          <a:stretch>
            <a:fillRect/>
          </a:stretch>
        </p:blipFill>
        <p:spPr>
          <a:xfrm>
            <a:off x="-527681" y="-451151"/>
            <a:ext cx="6729591" cy="646560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  <p:pic>
        <p:nvPicPr>
          <p:cNvPr id="19" name="图片 18" descr="p3-箭靶子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897" y="3456015"/>
            <a:ext cx="2022510" cy="2835894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5606414" y="-36192"/>
            <a:ext cx="6593270" cy="827192"/>
            <a:chOff x="8567" y="-23"/>
            <a:chExt cx="8445" cy="2007"/>
          </a:xfrm>
        </p:grpSpPr>
        <p:sp>
          <p:nvSpPr>
            <p:cNvPr id="21" name="矩形 2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Get to know their partners; get a basic idea about the topic of today’s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Say hello to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; ask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introduce themselves and greet each other.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Introduce the topic of the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5" name="直角三角形 2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9193587" y="1884682"/>
            <a:ext cx="1974752" cy="338738"/>
            <a:chOff x="16906060" y="1928224"/>
            <a:chExt cx="1974752" cy="338738"/>
          </a:xfrm>
          <a:solidFill>
            <a:srgbClr val="FFC000"/>
          </a:solidFill>
        </p:grpSpPr>
        <p:sp>
          <p:nvSpPr>
            <p:cNvPr id="28" name="任意多边形 27"/>
            <p:cNvSpPr/>
            <p:nvPr/>
          </p:nvSpPr>
          <p:spPr>
            <a:xfrm>
              <a:off x="16906060" y="1928224"/>
              <a:ext cx="318040" cy="338738"/>
            </a:xfrm>
            <a:custGeom>
              <a:avLst/>
              <a:gdLst/>
              <a:ahLst/>
              <a:cxnLst/>
              <a:rect l="l" t="t" r="r" b="b"/>
              <a:pathLst>
                <a:path w="318040" h="338738">
                  <a:moveTo>
                    <a:pt x="179718" y="0"/>
                  </a:moveTo>
                  <a:cubicBezTo>
                    <a:pt x="223806" y="0"/>
                    <a:pt x="257882" y="11864"/>
                    <a:pt x="281944" y="35591"/>
                  </a:cubicBezTo>
                  <a:cubicBezTo>
                    <a:pt x="306008" y="59317"/>
                    <a:pt x="318040" y="95412"/>
                    <a:pt x="318040" y="143876"/>
                  </a:cubicBezTo>
                  <a:cubicBezTo>
                    <a:pt x="318040" y="181569"/>
                    <a:pt x="311056" y="215140"/>
                    <a:pt x="297090" y="244588"/>
                  </a:cubicBezTo>
                  <a:cubicBezTo>
                    <a:pt x="283122" y="274036"/>
                    <a:pt x="262678" y="297090"/>
                    <a:pt x="235754" y="313749"/>
                  </a:cubicBezTo>
                  <a:cubicBezTo>
                    <a:pt x="208830" y="330408"/>
                    <a:pt x="176520" y="338738"/>
                    <a:pt x="138826" y="338738"/>
                  </a:cubicBezTo>
                  <a:cubicBezTo>
                    <a:pt x="94738" y="338738"/>
                    <a:pt x="60578" y="326706"/>
                    <a:pt x="36348" y="302643"/>
                  </a:cubicBezTo>
                  <a:cubicBezTo>
                    <a:pt x="12116" y="278580"/>
                    <a:pt x="0" y="242148"/>
                    <a:pt x="0" y="193348"/>
                  </a:cubicBezTo>
                  <a:cubicBezTo>
                    <a:pt x="0" y="155655"/>
                    <a:pt x="6984" y="122252"/>
                    <a:pt x="20950" y="93141"/>
                  </a:cubicBezTo>
                  <a:cubicBezTo>
                    <a:pt x="34916" y="64029"/>
                    <a:pt x="55446" y="41228"/>
                    <a:pt x="82538" y="24737"/>
                  </a:cubicBezTo>
                  <a:cubicBezTo>
                    <a:pt x="109632" y="8246"/>
                    <a:pt x="142024" y="0"/>
                    <a:pt x="179718" y="0"/>
                  </a:cubicBezTo>
                  <a:close/>
                  <a:moveTo>
                    <a:pt x="168106" y="80268"/>
                  </a:moveTo>
                  <a:cubicBezTo>
                    <a:pt x="154644" y="80268"/>
                    <a:pt x="143454" y="83297"/>
                    <a:pt x="134536" y="89354"/>
                  </a:cubicBezTo>
                  <a:cubicBezTo>
                    <a:pt x="125618" y="95412"/>
                    <a:pt x="118550" y="106771"/>
                    <a:pt x="113334" y="123430"/>
                  </a:cubicBezTo>
                  <a:cubicBezTo>
                    <a:pt x="108116" y="140089"/>
                    <a:pt x="105508" y="163900"/>
                    <a:pt x="105508" y="194863"/>
                  </a:cubicBezTo>
                  <a:cubicBezTo>
                    <a:pt x="105508" y="213037"/>
                    <a:pt x="106686" y="227003"/>
                    <a:pt x="109042" y="236763"/>
                  </a:cubicBezTo>
                  <a:cubicBezTo>
                    <a:pt x="111398" y="246523"/>
                    <a:pt x="115688" y="253591"/>
                    <a:pt x="121916" y="257966"/>
                  </a:cubicBezTo>
                  <a:cubicBezTo>
                    <a:pt x="128142" y="262341"/>
                    <a:pt x="137312" y="264529"/>
                    <a:pt x="149428" y="264529"/>
                  </a:cubicBezTo>
                  <a:cubicBezTo>
                    <a:pt x="162554" y="264529"/>
                    <a:pt x="173660" y="261500"/>
                    <a:pt x="182746" y="255442"/>
                  </a:cubicBezTo>
                  <a:cubicBezTo>
                    <a:pt x="191834" y="249384"/>
                    <a:pt x="198984" y="238025"/>
                    <a:pt x="204202" y="221366"/>
                  </a:cubicBezTo>
                  <a:cubicBezTo>
                    <a:pt x="209418" y="204707"/>
                    <a:pt x="212026" y="180896"/>
                    <a:pt x="212026" y="149933"/>
                  </a:cubicBezTo>
                  <a:cubicBezTo>
                    <a:pt x="212026" y="132096"/>
                    <a:pt x="210848" y="118214"/>
                    <a:pt x="208492" y="108285"/>
                  </a:cubicBezTo>
                  <a:cubicBezTo>
                    <a:pt x="206136" y="98357"/>
                    <a:pt x="201846" y="91205"/>
                    <a:pt x="195620" y="86830"/>
                  </a:cubicBezTo>
                  <a:cubicBezTo>
                    <a:pt x="189394" y="82455"/>
                    <a:pt x="180222" y="80268"/>
                    <a:pt x="168106" y="8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17963334" y="1928729"/>
              <a:ext cx="300372" cy="338233"/>
            </a:xfrm>
            <a:custGeom>
              <a:avLst/>
              <a:gdLst/>
              <a:ahLst/>
              <a:cxnLst/>
              <a:rect l="l" t="t" r="r" b="b"/>
              <a:pathLst>
                <a:path w="300372" h="338233">
                  <a:moveTo>
                    <a:pt x="202940" y="0"/>
                  </a:moveTo>
                  <a:cubicBezTo>
                    <a:pt x="220778" y="0"/>
                    <a:pt x="238530" y="1346"/>
                    <a:pt x="256200" y="4039"/>
                  </a:cubicBezTo>
                  <a:cubicBezTo>
                    <a:pt x="273868" y="6731"/>
                    <a:pt x="288592" y="10433"/>
                    <a:pt x="300372" y="15145"/>
                  </a:cubicBezTo>
                  <a:lnTo>
                    <a:pt x="268062" y="103994"/>
                  </a:lnTo>
                  <a:lnTo>
                    <a:pt x="259986" y="103994"/>
                  </a:lnTo>
                  <a:cubicBezTo>
                    <a:pt x="244168" y="95580"/>
                    <a:pt x="230370" y="89523"/>
                    <a:pt x="218590" y="85820"/>
                  </a:cubicBezTo>
                  <a:cubicBezTo>
                    <a:pt x="206810" y="82118"/>
                    <a:pt x="193686" y="80267"/>
                    <a:pt x="179214" y="80267"/>
                  </a:cubicBezTo>
                  <a:cubicBezTo>
                    <a:pt x="162722" y="80267"/>
                    <a:pt x="149260" y="83381"/>
                    <a:pt x="138828" y="89607"/>
                  </a:cubicBezTo>
                  <a:cubicBezTo>
                    <a:pt x="128394" y="95833"/>
                    <a:pt x="120234" y="107696"/>
                    <a:pt x="114344" y="125197"/>
                  </a:cubicBezTo>
                  <a:cubicBezTo>
                    <a:pt x="108454" y="142697"/>
                    <a:pt x="105510" y="167939"/>
                    <a:pt x="105510" y="200921"/>
                  </a:cubicBezTo>
                  <a:cubicBezTo>
                    <a:pt x="105510" y="224143"/>
                    <a:pt x="109716" y="240213"/>
                    <a:pt x="118130" y="249131"/>
                  </a:cubicBezTo>
                  <a:cubicBezTo>
                    <a:pt x="126544" y="258050"/>
                    <a:pt x="140846" y="262509"/>
                    <a:pt x="161040" y="262509"/>
                  </a:cubicBezTo>
                  <a:cubicBezTo>
                    <a:pt x="165752" y="262509"/>
                    <a:pt x="171810" y="261836"/>
                    <a:pt x="179214" y="260490"/>
                  </a:cubicBezTo>
                  <a:lnTo>
                    <a:pt x="181234" y="243831"/>
                  </a:lnTo>
                  <a:lnTo>
                    <a:pt x="186282" y="187795"/>
                  </a:lnTo>
                  <a:lnTo>
                    <a:pt x="279170" y="181232"/>
                  </a:lnTo>
                  <a:lnTo>
                    <a:pt x="272102" y="226667"/>
                  </a:lnTo>
                  <a:lnTo>
                    <a:pt x="260996" y="316021"/>
                  </a:lnTo>
                  <a:cubicBezTo>
                    <a:pt x="220946" y="330829"/>
                    <a:pt x="183084" y="338233"/>
                    <a:pt x="147410" y="338233"/>
                  </a:cubicBezTo>
                  <a:cubicBezTo>
                    <a:pt x="99956" y="338233"/>
                    <a:pt x="63524" y="326286"/>
                    <a:pt x="38116" y="302390"/>
                  </a:cubicBezTo>
                  <a:cubicBezTo>
                    <a:pt x="12706" y="278495"/>
                    <a:pt x="0" y="245009"/>
                    <a:pt x="0" y="201930"/>
                  </a:cubicBezTo>
                  <a:cubicBezTo>
                    <a:pt x="0" y="136976"/>
                    <a:pt x="17418" y="87083"/>
                    <a:pt x="52250" y="52250"/>
                  </a:cubicBezTo>
                  <a:cubicBezTo>
                    <a:pt x="87084" y="17417"/>
                    <a:pt x="137314" y="0"/>
                    <a:pt x="20294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17242968" y="1933777"/>
              <a:ext cx="298352" cy="333185"/>
            </a:xfrm>
            <a:custGeom>
              <a:avLst/>
              <a:gdLst/>
              <a:ahLst/>
              <a:cxnLst/>
              <a:rect l="l" t="t" r="r" b="b"/>
              <a:pathLst>
                <a:path w="298352" h="333185">
                  <a:moveTo>
                    <a:pt x="189814" y="0"/>
                  </a:moveTo>
                  <a:cubicBezTo>
                    <a:pt x="223470" y="0"/>
                    <a:pt x="249974" y="7657"/>
                    <a:pt x="269324" y="22970"/>
                  </a:cubicBezTo>
                  <a:cubicBezTo>
                    <a:pt x="288676" y="38283"/>
                    <a:pt x="298352" y="59738"/>
                    <a:pt x="298352" y="87335"/>
                  </a:cubicBezTo>
                  <a:cubicBezTo>
                    <a:pt x="298352" y="110221"/>
                    <a:pt x="292546" y="131507"/>
                    <a:pt x="280936" y="151196"/>
                  </a:cubicBezTo>
                  <a:cubicBezTo>
                    <a:pt x="269324" y="170884"/>
                    <a:pt x="252918" y="187459"/>
                    <a:pt x="231716" y="200921"/>
                  </a:cubicBezTo>
                  <a:cubicBezTo>
                    <a:pt x="252244" y="239624"/>
                    <a:pt x="271764" y="273784"/>
                    <a:pt x="290274" y="303400"/>
                  </a:cubicBezTo>
                  <a:lnTo>
                    <a:pt x="287750" y="314507"/>
                  </a:lnTo>
                  <a:cubicBezTo>
                    <a:pt x="252076" y="324940"/>
                    <a:pt x="217580" y="331166"/>
                    <a:pt x="184262" y="333185"/>
                  </a:cubicBezTo>
                  <a:lnTo>
                    <a:pt x="175680" y="325108"/>
                  </a:lnTo>
                  <a:lnTo>
                    <a:pt x="168612" y="304410"/>
                  </a:lnTo>
                  <a:cubicBezTo>
                    <a:pt x="161544" y="283880"/>
                    <a:pt x="153300" y="258976"/>
                    <a:pt x="143876" y="229696"/>
                  </a:cubicBezTo>
                  <a:lnTo>
                    <a:pt x="109548" y="229696"/>
                  </a:lnTo>
                  <a:lnTo>
                    <a:pt x="100966" y="327127"/>
                  </a:lnTo>
                  <a:lnTo>
                    <a:pt x="0" y="327127"/>
                  </a:lnTo>
                  <a:lnTo>
                    <a:pt x="17164" y="231210"/>
                  </a:lnTo>
                  <a:lnTo>
                    <a:pt x="40386" y="505"/>
                  </a:lnTo>
                  <a:lnTo>
                    <a:pt x="189814" y="0"/>
                  </a:lnTo>
                  <a:close/>
                  <a:moveTo>
                    <a:pt x="150944" y="69666"/>
                  </a:moveTo>
                  <a:lnTo>
                    <a:pt x="132264" y="71181"/>
                  </a:lnTo>
                  <a:lnTo>
                    <a:pt x="119644" y="155991"/>
                  </a:lnTo>
                  <a:lnTo>
                    <a:pt x="156496" y="158011"/>
                  </a:lnTo>
                  <a:cubicBezTo>
                    <a:pt x="168612" y="152962"/>
                    <a:pt x="177278" y="146063"/>
                    <a:pt x="182494" y="137313"/>
                  </a:cubicBezTo>
                  <a:cubicBezTo>
                    <a:pt x="187712" y="128563"/>
                    <a:pt x="190320" y="117456"/>
                    <a:pt x="190320" y="103994"/>
                  </a:cubicBezTo>
                  <a:cubicBezTo>
                    <a:pt x="190320" y="92552"/>
                    <a:pt x="187206" y="84138"/>
                    <a:pt x="180980" y="78753"/>
                  </a:cubicBezTo>
                  <a:cubicBezTo>
                    <a:pt x="174754" y="73368"/>
                    <a:pt x="164742" y="70339"/>
                    <a:pt x="150944" y="69666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18587004" y="1933777"/>
              <a:ext cx="293808" cy="330661"/>
            </a:xfrm>
            <a:custGeom>
              <a:avLst/>
              <a:gdLst/>
              <a:ahLst/>
              <a:cxnLst/>
              <a:rect l="l" t="t" r="r" b="b"/>
              <a:pathLst>
                <a:path w="293808" h="330661">
                  <a:moveTo>
                    <a:pt x="180222" y="0"/>
                  </a:moveTo>
                  <a:cubicBezTo>
                    <a:pt x="215224" y="0"/>
                    <a:pt x="242904" y="6479"/>
                    <a:pt x="263266" y="19436"/>
                  </a:cubicBezTo>
                  <a:cubicBezTo>
                    <a:pt x="283626" y="32393"/>
                    <a:pt x="293808" y="51324"/>
                    <a:pt x="293808" y="76229"/>
                  </a:cubicBezTo>
                  <a:cubicBezTo>
                    <a:pt x="293808" y="93393"/>
                    <a:pt x="288760" y="109379"/>
                    <a:pt x="278662" y="124187"/>
                  </a:cubicBezTo>
                  <a:cubicBezTo>
                    <a:pt x="268566" y="138996"/>
                    <a:pt x="253758" y="150607"/>
                    <a:pt x="234238" y="159020"/>
                  </a:cubicBezTo>
                  <a:cubicBezTo>
                    <a:pt x="253422" y="166761"/>
                    <a:pt x="266968" y="175848"/>
                    <a:pt x="274876" y="186281"/>
                  </a:cubicBezTo>
                  <a:cubicBezTo>
                    <a:pt x="282786" y="196714"/>
                    <a:pt x="286740" y="210681"/>
                    <a:pt x="286740" y="228181"/>
                  </a:cubicBezTo>
                  <a:cubicBezTo>
                    <a:pt x="286740" y="262173"/>
                    <a:pt x="272604" y="287751"/>
                    <a:pt x="244334" y="304915"/>
                  </a:cubicBezTo>
                  <a:cubicBezTo>
                    <a:pt x="216064" y="322079"/>
                    <a:pt x="171304" y="330661"/>
                    <a:pt x="110052" y="330661"/>
                  </a:cubicBezTo>
                  <a:cubicBezTo>
                    <a:pt x="90868" y="330661"/>
                    <a:pt x="54184" y="329483"/>
                    <a:pt x="0" y="327127"/>
                  </a:cubicBezTo>
                  <a:lnTo>
                    <a:pt x="16658" y="231210"/>
                  </a:lnTo>
                  <a:lnTo>
                    <a:pt x="39880" y="505"/>
                  </a:lnTo>
                  <a:lnTo>
                    <a:pt x="180222" y="0"/>
                  </a:lnTo>
                  <a:close/>
                  <a:moveTo>
                    <a:pt x="128730" y="66637"/>
                  </a:moveTo>
                  <a:lnTo>
                    <a:pt x="118632" y="133779"/>
                  </a:lnTo>
                  <a:lnTo>
                    <a:pt x="156496" y="135294"/>
                  </a:lnTo>
                  <a:cubicBezTo>
                    <a:pt x="178708" y="128899"/>
                    <a:pt x="189814" y="115437"/>
                    <a:pt x="189814" y="94908"/>
                  </a:cubicBezTo>
                  <a:cubicBezTo>
                    <a:pt x="189814" y="87503"/>
                    <a:pt x="188300" y="81782"/>
                    <a:pt x="185270" y="77744"/>
                  </a:cubicBezTo>
                  <a:cubicBezTo>
                    <a:pt x="182240" y="73705"/>
                    <a:pt x="177024" y="70844"/>
                    <a:pt x="169620" y="69161"/>
                  </a:cubicBezTo>
                  <a:cubicBezTo>
                    <a:pt x="162216" y="67479"/>
                    <a:pt x="151446" y="66637"/>
                    <a:pt x="137312" y="66637"/>
                  </a:cubicBezTo>
                  <a:lnTo>
                    <a:pt x="128730" y="66637"/>
                  </a:lnTo>
                  <a:close/>
                  <a:moveTo>
                    <a:pt x="159020" y="197892"/>
                  </a:moveTo>
                  <a:lnTo>
                    <a:pt x="109042" y="198902"/>
                  </a:lnTo>
                  <a:lnTo>
                    <a:pt x="106012" y="221114"/>
                  </a:lnTo>
                  <a:lnTo>
                    <a:pt x="102478" y="262510"/>
                  </a:lnTo>
                  <a:cubicBezTo>
                    <a:pt x="119306" y="263856"/>
                    <a:pt x="129908" y="264529"/>
                    <a:pt x="134282" y="264529"/>
                  </a:cubicBezTo>
                  <a:cubicBezTo>
                    <a:pt x="149764" y="264529"/>
                    <a:pt x="162048" y="261079"/>
                    <a:pt x="171136" y="254180"/>
                  </a:cubicBezTo>
                  <a:cubicBezTo>
                    <a:pt x="180222" y="247281"/>
                    <a:pt x="184766" y="237941"/>
                    <a:pt x="184766" y="226162"/>
                  </a:cubicBezTo>
                  <a:cubicBezTo>
                    <a:pt x="184766" y="218758"/>
                    <a:pt x="182746" y="213037"/>
                    <a:pt x="178708" y="208998"/>
                  </a:cubicBezTo>
                  <a:cubicBezTo>
                    <a:pt x="174668" y="204960"/>
                    <a:pt x="168106" y="201257"/>
                    <a:pt x="159020" y="19789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7561838" y="1934282"/>
              <a:ext cx="262508" cy="326622"/>
            </a:xfrm>
            <a:custGeom>
              <a:avLst/>
              <a:gdLst/>
              <a:ahLst/>
              <a:cxnLst/>
              <a:rect l="l" t="t" r="r" b="b"/>
              <a:pathLst>
                <a:path w="262508" h="326622">
                  <a:moveTo>
                    <a:pt x="14638" y="0"/>
                  </a:moveTo>
                  <a:lnTo>
                    <a:pt x="257964" y="0"/>
                  </a:lnTo>
                  <a:lnTo>
                    <a:pt x="262508" y="7068"/>
                  </a:lnTo>
                  <a:lnTo>
                    <a:pt x="248372" y="80267"/>
                  </a:lnTo>
                  <a:lnTo>
                    <a:pt x="182240" y="77239"/>
                  </a:lnTo>
                  <a:lnTo>
                    <a:pt x="175678" y="77239"/>
                  </a:lnTo>
                  <a:lnTo>
                    <a:pt x="155486" y="220609"/>
                  </a:lnTo>
                  <a:lnTo>
                    <a:pt x="146398" y="326622"/>
                  </a:lnTo>
                  <a:lnTo>
                    <a:pt x="45938" y="326622"/>
                  </a:lnTo>
                  <a:lnTo>
                    <a:pt x="63102" y="230705"/>
                  </a:lnTo>
                  <a:lnTo>
                    <a:pt x="79256" y="77239"/>
                  </a:lnTo>
                  <a:lnTo>
                    <a:pt x="72694" y="77239"/>
                  </a:lnTo>
                  <a:lnTo>
                    <a:pt x="5048" y="80267"/>
                  </a:lnTo>
                  <a:lnTo>
                    <a:pt x="0" y="73200"/>
                  </a:lnTo>
                  <a:lnTo>
                    <a:pt x="14638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8271668" y="1934282"/>
              <a:ext cx="326118" cy="332680"/>
            </a:xfrm>
            <a:custGeom>
              <a:avLst/>
              <a:gdLst/>
              <a:ahLst/>
              <a:cxnLst/>
              <a:rect l="l" t="t" r="r" b="b"/>
              <a:pathLst>
                <a:path w="326118" h="332680">
                  <a:moveTo>
                    <a:pt x="40386" y="0"/>
                  </a:moveTo>
                  <a:lnTo>
                    <a:pt x="142866" y="0"/>
                  </a:lnTo>
                  <a:lnTo>
                    <a:pt x="122672" y="136808"/>
                  </a:lnTo>
                  <a:lnTo>
                    <a:pt x="197892" y="35338"/>
                  </a:lnTo>
                  <a:lnTo>
                    <a:pt x="219600" y="0"/>
                  </a:lnTo>
                  <a:lnTo>
                    <a:pt x="326118" y="0"/>
                  </a:lnTo>
                  <a:lnTo>
                    <a:pt x="210512" y="160030"/>
                  </a:lnTo>
                  <a:cubicBezTo>
                    <a:pt x="233734" y="203108"/>
                    <a:pt x="263014" y="251572"/>
                    <a:pt x="298352" y="305420"/>
                  </a:cubicBezTo>
                  <a:lnTo>
                    <a:pt x="295828" y="316526"/>
                  </a:lnTo>
                  <a:cubicBezTo>
                    <a:pt x="259144" y="324603"/>
                    <a:pt x="224984" y="329988"/>
                    <a:pt x="193348" y="332680"/>
                  </a:cubicBezTo>
                  <a:lnTo>
                    <a:pt x="182748" y="326622"/>
                  </a:lnTo>
                  <a:cubicBezTo>
                    <a:pt x="155824" y="267726"/>
                    <a:pt x="133780" y="217580"/>
                    <a:pt x="116616" y="176184"/>
                  </a:cubicBezTo>
                  <a:lnTo>
                    <a:pt x="110052" y="220609"/>
                  </a:lnTo>
                  <a:lnTo>
                    <a:pt x="100966" y="326622"/>
                  </a:lnTo>
                  <a:lnTo>
                    <a:pt x="0" y="326622"/>
                  </a:lnTo>
                  <a:lnTo>
                    <a:pt x="17164" y="230705"/>
                  </a:lnTo>
                  <a:lnTo>
                    <a:pt x="40386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17808410" y="2089264"/>
              <a:ext cx="133780" cy="86830"/>
            </a:xfrm>
            <a:custGeom>
              <a:avLst/>
              <a:gdLst/>
              <a:ahLst/>
              <a:cxnLst/>
              <a:rect l="l" t="t" r="r" b="b"/>
              <a:pathLst>
                <a:path w="133780" h="86830">
                  <a:moveTo>
                    <a:pt x="127722" y="0"/>
                  </a:moveTo>
                  <a:lnTo>
                    <a:pt x="133780" y="7067"/>
                  </a:lnTo>
                  <a:lnTo>
                    <a:pt x="127216" y="67646"/>
                  </a:lnTo>
                  <a:lnTo>
                    <a:pt x="6058" y="86830"/>
                  </a:lnTo>
                  <a:lnTo>
                    <a:pt x="0" y="79762"/>
                  </a:lnTo>
                  <a:lnTo>
                    <a:pt x="7068" y="19183"/>
                  </a:lnTo>
                  <a:lnTo>
                    <a:pt x="12772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65382" y="2215802"/>
            <a:ext cx="2438611" cy="1018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942" y="443272"/>
            <a:ext cx="4590686" cy="177409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645400" y="188918"/>
            <a:ext cx="4326146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840385" y="1553184"/>
            <a:ext cx="3988800" cy="3810345"/>
            <a:chOff x="8398358" y="1043069"/>
            <a:chExt cx="3280321" cy="3810345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80" y="1566021"/>
              <a:ext cx="3279679" cy="32873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80000" rtlCol="0">
              <a:spAutoFit/>
            </a:bodyPr>
            <a:lstStyle/>
            <a:p>
              <a:pPr marL="457200" indent="-360045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Wilma want at the school fair? </a:t>
              </a:r>
            </a:p>
            <a:p>
              <a:pPr marL="457200" indent="-360045">
                <a:lnSpc>
                  <a:spcPct val="15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Wilma get it? What did Dad do for Wilma?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98358" y="1043069"/>
              <a:ext cx="3280321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17145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87" y="1582586"/>
            <a:ext cx="6665710" cy="4035750"/>
          </a:xfrm>
          <a:prstGeom prst="rect">
            <a:avLst/>
          </a:prstGeom>
        </p:spPr>
      </p:pic>
      <p:sp>
        <p:nvSpPr>
          <p:cNvPr id="59" name="矩形 58"/>
          <p:cNvSpPr/>
          <p:nvPr/>
        </p:nvSpPr>
        <p:spPr>
          <a:xfrm>
            <a:off x="461484" y="1736484"/>
            <a:ext cx="35389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Wilma wanted a book.</a:t>
            </a:r>
          </a:p>
        </p:txBody>
      </p:sp>
      <p:sp>
        <p:nvSpPr>
          <p:cNvPr id="6" name="矩形 5"/>
          <p:cNvSpPr/>
          <p:nvPr/>
        </p:nvSpPr>
        <p:spPr>
          <a:xfrm>
            <a:off x="4323972" y="4673714"/>
            <a:ext cx="29080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Her dad bought it for her.</a:t>
            </a:r>
          </a:p>
        </p:txBody>
      </p:sp>
      <p:sp>
        <p:nvSpPr>
          <p:cNvPr id="60" name="标题 3"/>
          <p:cNvSpPr txBox="1"/>
          <p:nvPr/>
        </p:nvSpPr>
        <p:spPr>
          <a:xfrm>
            <a:off x="515938" y="444501"/>
            <a:ext cx="2807582" cy="672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altLang="zh-CN" dirty="0"/>
              <a:t>Bull’s-eye!</a:t>
            </a:r>
            <a:endParaRPr lang="en-US" dirty="0"/>
          </a:p>
        </p:txBody>
      </p:sp>
      <p:grpSp>
        <p:nvGrpSpPr>
          <p:cNvPr id="21" name="组合 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156100" y="-36193"/>
            <a:ext cx="6043583" cy="827192"/>
            <a:chOff x="8567" y="-23"/>
            <a:chExt cx="8445" cy="2007"/>
          </a:xfrm>
        </p:grpSpPr>
        <p:sp>
          <p:nvSpPr>
            <p:cNvPr id="25" name="矩形 2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aloud in turns.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talk about the comprehension questions.</a:t>
              </a:r>
              <a:endParaRPr lang="zh-CN" altLang="zh-CN" sz="1100" dirty="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28" name="直角三角形 2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4" y="1589394"/>
            <a:ext cx="6457801" cy="3871935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111976" y="188918"/>
            <a:ext cx="4859570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306617" y="894572"/>
            <a:ext cx="4487603" cy="2902984"/>
            <a:chOff x="8388453" y="1062119"/>
            <a:chExt cx="3300132" cy="2902984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9" y="1566021"/>
              <a:ext cx="3279679" cy="239908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44000" rtlCol="0">
              <a:spAutoFit/>
            </a:bodyPr>
            <a:lstStyle/>
            <a:p>
              <a:pPr marL="457200" indent="-360045">
                <a:lnSpc>
                  <a:spcPct val="11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Wilf do at the school fair?  </a:t>
              </a:r>
            </a:p>
            <a:p>
              <a:pPr marL="457200" indent="-360045">
                <a:lnSpc>
                  <a:spcPct val="110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Wilf play the game for?  What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he win?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3" y="1062119"/>
              <a:ext cx="3300132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446906" y="5757565"/>
            <a:ext cx="1874051" cy="823896"/>
            <a:chOff x="7815474" y="4673495"/>
            <a:chExt cx="3873521" cy="1951765"/>
          </a:xfrm>
        </p:grpSpPr>
        <p:sp>
          <p:nvSpPr>
            <p:cNvPr id="35" name="圆角矩形 34"/>
            <p:cNvSpPr/>
            <p:nvPr/>
          </p:nvSpPr>
          <p:spPr>
            <a:xfrm>
              <a:off x="8509793" y="5349381"/>
              <a:ext cx="3179202" cy="1275879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44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53" name="组合 2"/>
          <p:cNvGrpSpPr/>
          <p:nvPr/>
        </p:nvGrpSpPr>
        <p:grpSpPr>
          <a:xfrm>
            <a:off x="226670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98052" y="1762734"/>
            <a:ext cx="305428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Wilf kicked the ball.</a:t>
            </a:r>
          </a:p>
        </p:txBody>
      </p:sp>
      <p:sp>
        <p:nvSpPr>
          <p:cNvPr id="42" name="矩形 41"/>
          <p:cNvSpPr/>
          <p:nvPr/>
        </p:nvSpPr>
        <p:spPr>
          <a:xfrm>
            <a:off x="4011172" y="4578074"/>
            <a:ext cx="3379950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won a goldfish.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grpSp>
        <p:nvGrpSpPr>
          <p:cNvPr id="48" name="组合 51"/>
          <p:cNvGrpSpPr/>
          <p:nvPr/>
        </p:nvGrpSpPr>
        <p:grpSpPr>
          <a:xfrm>
            <a:off x="7327345" y="3882096"/>
            <a:ext cx="4466872" cy="1902475"/>
            <a:chOff x="8427701" y="1082907"/>
            <a:chExt cx="3500529" cy="1902475"/>
          </a:xfrm>
        </p:grpSpPr>
        <p:sp>
          <p:nvSpPr>
            <p:cNvPr id="49" name="文本框 48"/>
            <p:cNvSpPr txBox="1"/>
            <p:nvPr/>
          </p:nvSpPr>
          <p:spPr>
            <a:xfrm>
              <a:off x="8430782" y="1548477"/>
              <a:ext cx="3494367" cy="14369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08000" bIns="108000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win anything in a game before? What game was it? How did you play it? </a:t>
              </a:r>
            </a:p>
          </p:txBody>
        </p:sp>
        <p:sp>
          <p:nvSpPr>
            <p:cNvPr id="50" name="圆角矩形 49"/>
            <p:cNvSpPr/>
            <p:nvPr/>
          </p:nvSpPr>
          <p:spPr>
            <a:xfrm>
              <a:off x="8427701" y="10829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 hidden="1"/>
          <p:cNvGrpSpPr/>
          <p:nvPr/>
        </p:nvGrpSpPr>
        <p:grpSpPr>
          <a:xfrm>
            <a:off x="7306617" y="781957"/>
            <a:ext cx="4487603" cy="5058420"/>
            <a:chOff x="12644945" y="1150394"/>
            <a:chExt cx="3906888" cy="4552744"/>
          </a:xfrm>
        </p:grpSpPr>
        <p:grpSp>
          <p:nvGrpSpPr>
            <p:cNvPr id="27" name="组合 31"/>
            <p:cNvGrpSpPr/>
            <p:nvPr/>
          </p:nvGrpSpPr>
          <p:grpSpPr>
            <a:xfrm>
              <a:off x="12644945" y="1150394"/>
              <a:ext cx="3906888" cy="4552744"/>
              <a:chOff x="4906808" y="1576389"/>
              <a:chExt cx="3501745" cy="4214105"/>
            </a:xfrm>
          </p:grpSpPr>
          <p:grpSp>
            <p:nvGrpSpPr>
              <p:cNvPr id="2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6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3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4" name="图片 43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5" name="文本框 44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29" name="流程图: 过程 34"/>
              <p:cNvSpPr/>
              <p:nvPr/>
            </p:nvSpPr>
            <p:spPr>
              <a:xfrm>
                <a:off x="5111119" y="4698082"/>
                <a:ext cx="3096865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boys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won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medals in the competition. 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249208" y="4001700"/>
                <a:ext cx="820685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won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3211861" y="1955107"/>
              <a:ext cx="2931175" cy="1954116"/>
            </a:xfrm>
            <a:prstGeom prst="round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5606414" y="-37678"/>
            <a:ext cx="6593270" cy="1683759"/>
            <a:chOff x="8567" y="-23"/>
            <a:chExt cx="8445" cy="2008"/>
          </a:xfrm>
        </p:grpSpPr>
        <p:sp>
          <p:nvSpPr>
            <p:cNvPr id="52" name="矩形 5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8600" y="46"/>
              <a:ext cx="8268" cy="193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won</a:t>
              </a:r>
              <a:r>
                <a:rPr lang="en-US" altLang="zh-CN" sz="1100" b="1" dirty="0"/>
                <a:t>, and make sentences </a:t>
              </a:r>
            </a:p>
            <a:p>
              <a:r>
                <a:rPr lang="en-US" altLang="zh-CN" sz="1100" b="1" dirty="0"/>
                <a:t>      with it; understand the text;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Read the text aloud to Ss. </a:t>
              </a:r>
              <a:endParaRPr lang="zh-CN" altLang="zh-CN" sz="1100" dirty="0"/>
            </a:p>
            <a:p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won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make</a:t>
              </a:r>
            </a:p>
            <a:p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talk about the comprehension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5.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</a:t>
              </a:r>
              <a:endParaRPr lang="zh-CN" altLang="zh-CN" sz="1100" dirty="0"/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5" name="直角三角形 6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966" y="1588187"/>
            <a:ext cx="6887011" cy="4145863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645400" y="188918"/>
            <a:ext cx="4326146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894756" y="1044567"/>
            <a:ext cx="3859279" cy="3255424"/>
            <a:chOff x="8388452" y="1062119"/>
            <a:chExt cx="3300131" cy="3255424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7" y="1566021"/>
              <a:ext cx="3279679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45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do at the school fair? </a:t>
              </a:r>
            </a:p>
            <a:p>
              <a:pPr marL="457200" indent="-360045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prize did Dad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want?</a:t>
              </a:r>
            </a:p>
            <a:p>
              <a:pPr marL="457200" indent="-360045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could Dad win the prize he wanted?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2" y="1062119"/>
              <a:ext cx="3300131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549543" y="5541078"/>
            <a:ext cx="2392232" cy="1015160"/>
            <a:chOff x="7815474" y="4673495"/>
            <a:chExt cx="4012968" cy="1951765"/>
          </a:xfrm>
        </p:grpSpPr>
        <p:sp>
          <p:nvSpPr>
            <p:cNvPr id="35" name="圆角矩形 34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180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bull’s-eye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53" name="组合 2"/>
          <p:cNvGrpSpPr/>
          <p:nvPr/>
        </p:nvGrpSpPr>
        <p:grpSpPr>
          <a:xfrm>
            <a:off x="198095" y="630294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09846" y="1617544"/>
            <a:ext cx="375512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wanted to win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a teddy.</a:t>
            </a:r>
          </a:p>
        </p:txBody>
      </p:sp>
      <p:sp>
        <p:nvSpPr>
          <p:cNvPr id="42" name="矩形 41"/>
          <p:cNvSpPr/>
          <p:nvPr/>
        </p:nvSpPr>
        <p:spPr>
          <a:xfrm>
            <a:off x="4759485" y="4696176"/>
            <a:ext cx="328392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had to hit a bull’s-eye.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grpSp>
        <p:nvGrpSpPr>
          <p:cNvPr id="59" name="组合 49"/>
          <p:cNvGrpSpPr/>
          <p:nvPr/>
        </p:nvGrpSpPr>
        <p:grpSpPr>
          <a:xfrm>
            <a:off x="8181391" y="4573990"/>
            <a:ext cx="3258429" cy="908872"/>
            <a:chOff x="8425475" y="1499703"/>
            <a:chExt cx="3233851" cy="1143555"/>
          </a:xfrm>
        </p:grpSpPr>
        <p:sp>
          <p:nvSpPr>
            <p:cNvPr id="61" name="文本框 60"/>
            <p:cNvSpPr txBox="1"/>
            <p:nvPr/>
          </p:nvSpPr>
          <p:spPr>
            <a:xfrm>
              <a:off x="8445540" y="2024467"/>
              <a:ext cx="3193720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teddy</a:t>
              </a: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8425475" y="1499703"/>
              <a:ext cx="3233851" cy="656950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 2"/>
          <p:cNvGrpSpPr/>
          <p:nvPr/>
        </p:nvGrpSpPr>
        <p:grpSpPr>
          <a:xfrm>
            <a:off x="7894756" y="837715"/>
            <a:ext cx="3906888" cy="4552744"/>
            <a:chOff x="12482424" y="996535"/>
            <a:chExt cx="3906888" cy="4552744"/>
          </a:xfrm>
        </p:grpSpPr>
        <p:grpSp>
          <p:nvGrpSpPr>
            <p:cNvPr id="40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41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5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34"/>
              <p:cNvSpPr/>
              <p:nvPr/>
            </p:nvSpPr>
            <p:spPr>
              <a:xfrm>
                <a:off x="519178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arrow hit the 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bull's-eye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813866" y="4001700"/>
                <a:ext cx="1691369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bull’s-eye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3082339" y="1776364"/>
              <a:ext cx="2865190" cy="1905974"/>
            </a:xfrm>
            <a:prstGeom prst="roundRect">
              <a:avLst/>
            </a:prstGeom>
          </p:spPr>
        </p:pic>
      </p:grpSp>
      <p:grpSp>
        <p:nvGrpSpPr>
          <p:cNvPr id="51" name="组合 50"/>
          <p:cNvGrpSpPr/>
          <p:nvPr/>
        </p:nvGrpSpPr>
        <p:grpSpPr>
          <a:xfrm>
            <a:off x="5606414" y="-72769"/>
            <a:ext cx="6593270" cy="1798537"/>
            <a:chOff x="8567" y="-72"/>
            <a:chExt cx="8445" cy="2179"/>
          </a:xfrm>
        </p:grpSpPr>
        <p:sp>
          <p:nvSpPr>
            <p:cNvPr id="52" name="矩形 51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600" y="-72"/>
              <a:ext cx="8268" cy="217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phrase </a:t>
              </a:r>
              <a:r>
                <a:rPr lang="en-US" altLang="zh-CN" sz="1100" b="1" i="1" dirty="0"/>
                <a:t>bull’s-eye</a:t>
              </a:r>
              <a:r>
                <a:rPr lang="en-US" altLang="zh-CN" sz="1100" b="1" dirty="0"/>
                <a:t>, and make</a:t>
              </a:r>
            </a:p>
            <a:p>
              <a:r>
                <a:rPr lang="en-US" altLang="zh-CN" sz="1100" b="1" dirty="0"/>
                <a:t>      sentences with it; understand the text; decode the sight word accurately; read </a:t>
              </a:r>
            </a:p>
            <a:p>
              <a:r>
                <a:rPr lang="en-US" altLang="zh-CN" sz="1100" b="1" dirty="0"/>
                <a:t>      the text fluently.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aloud in turns.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bull’s- eye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phrase and make</a:t>
              </a:r>
            </a:p>
            <a:p>
              <a:pPr lvl="0" fontAlgn="base"/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sight word </a:t>
              </a:r>
              <a:r>
                <a:rPr lang="en-US" altLang="zh-CN" sz="1100" b="1" i="1" dirty="0"/>
                <a:t>teddy</a:t>
              </a:r>
              <a:r>
                <a:rPr lang="en-US" altLang="zh-CN" sz="1100" b="1" dirty="0"/>
                <a:t> in the text and guide them to read it accurately.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the text;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</a:t>
              </a:r>
              <a:endParaRPr lang="zh-CN" altLang="zh-CN" sz="1100" dirty="0"/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8" name="直角三角形 67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64" y="1592263"/>
            <a:ext cx="6662997" cy="4021959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645400" y="188918"/>
            <a:ext cx="4326146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51"/>
          <p:cNvGrpSpPr/>
          <p:nvPr/>
        </p:nvGrpSpPr>
        <p:grpSpPr>
          <a:xfrm>
            <a:off x="7804531" y="1194481"/>
            <a:ext cx="4042802" cy="1041247"/>
            <a:chOff x="8398676" y="1060305"/>
            <a:chExt cx="3349215" cy="1041247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6" y="1566021"/>
              <a:ext cx="3349214" cy="5355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got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cross?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98677" y="1060305"/>
              <a:ext cx="3349214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6670" y="6264842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988459" y="1620956"/>
            <a:ext cx="2807582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Dad got cross.</a:t>
            </a:r>
          </a:p>
        </p:txBody>
      </p:sp>
      <p:sp>
        <p:nvSpPr>
          <p:cNvPr id="42" name="矩形 41"/>
          <p:cNvSpPr/>
          <p:nvPr/>
        </p:nvSpPr>
        <p:spPr>
          <a:xfrm>
            <a:off x="4406279" y="4573207"/>
            <a:ext cx="2807582" cy="934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He couldn’t hit the bull’s-eye.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grpSp>
        <p:nvGrpSpPr>
          <p:cNvPr id="24" name="组合 31"/>
          <p:cNvGrpSpPr/>
          <p:nvPr/>
        </p:nvGrpSpPr>
        <p:grpSpPr>
          <a:xfrm>
            <a:off x="7804531" y="4779291"/>
            <a:ext cx="4044238" cy="1458618"/>
            <a:chOff x="8436297" y="944674"/>
            <a:chExt cx="3546478" cy="1835253"/>
          </a:xfrm>
        </p:grpSpPr>
        <p:sp>
          <p:nvSpPr>
            <p:cNvPr id="25" name="文本框 24"/>
            <p:cNvSpPr txBox="1"/>
            <p:nvPr/>
          </p:nvSpPr>
          <p:spPr>
            <a:xfrm>
              <a:off x="8436297" y="1548477"/>
              <a:ext cx="3546478" cy="123145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l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Phrasing-Make your voice match the meaning.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6926" y="944674"/>
              <a:ext cx="3545217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51"/>
          <p:cNvGrpSpPr/>
          <p:nvPr/>
        </p:nvGrpSpPr>
        <p:grpSpPr>
          <a:xfrm>
            <a:off x="7804531" y="2528267"/>
            <a:ext cx="4042801" cy="1942158"/>
            <a:chOff x="8398675" y="1045791"/>
            <a:chExt cx="3347314" cy="1942158"/>
          </a:xfrm>
        </p:grpSpPr>
        <p:sp>
          <p:nvSpPr>
            <p:cNvPr id="28" name="文本框 27"/>
            <p:cNvSpPr txBox="1"/>
            <p:nvPr/>
          </p:nvSpPr>
          <p:spPr>
            <a:xfrm>
              <a:off x="8398675" y="1566021"/>
              <a:ext cx="3347313" cy="142192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Was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it easy for Dad to get the prize? Why? Look for clues in the illustration.   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398676" y="1045791"/>
              <a:ext cx="3347313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177307" y="-36193"/>
            <a:ext cx="7022377" cy="1407078"/>
            <a:chOff x="8567" y="-23"/>
            <a:chExt cx="8445" cy="2007"/>
          </a:xfrm>
        </p:grpSpPr>
        <p:sp>
          <p:nvSpPr>
            <p:cNvPr id="34" name="矩形 33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8600" y="99"/>
              <a:ext cx="8268" cy="183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with appropriate expression; identify the characters </a:t>
              </a:r>
            </a:p>
            <a:p>
              <a:r>
                <a:rPr lang="en-US" altLang="zh-CN" sz="1100" b="1" dirty="0"/>
                <a:t>      of a story with prompts and support.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Read the text aloud to 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the text; talk about the comprehension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character question. </a:t>
              </a:r>
              <a:endParaRPr lang="zh-CN" altLang="zh-CN" sz="1100" dirty="0"/>
            </a:p>
            <a:p>
              <a:r>
                <a:rPr lang="en-US" altLang="zh-CN" sz="1100" b="1" dirty="0"/>
                <a:t>4.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decode the sentence using expression (Make your voice match the meaning); notice</a:t>
              </a:r>
            </a:p>
            <a:p>
              <a:r>
                <a:rPr lang="en-US" altLang="zh-CN" sz="1100" b="1" dirty="0"/>
                <a:t>    characters’ emotions match the expression; give feedback.</a:t>
              </a:r>
              <a:endParaRPr kumimoji="0" lang="en-US" altLang="zh-CN" sz="1100" b="1" i="0" u="none" strike="noStrike" cap="none" spc="0" normalizeH="0" baseline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0" name="直角三角形 3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031" y="1579843"/>
            <a:ext cx="6257662" cy="3793263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093448" y="188918"/>
            <a:ext cx="4878098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342308" y="2041892"/>
            <a:ext cx="4449343" cy="3668227"/>
            <a:chOff x="8427701" y="1044807"/>
            <a:chExt cx="3500529" cy="3668227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2" y="1548477"/>
              <a:ext cx="3494367" cy="316455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60045">
                <a:lnSpc>
                  <a:spcPct val="110000"/>
                </a:lnSpc>
                <a:spcBef>
                  <a:spcPts val="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Dad and Wilf watch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Wilma?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were they doing?</a:t>
              </a:r>
            </a:p>
            <a:p>
              <a:pPr marL="457200" indent="-360045">
                <a:lnSpc>
                  <a:spcPct val="110000"/>
                </a:lnSpc>
                <a:spcBef>
                  <a:spcPts val="8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Wilma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notice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that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Dad and </a:t>
              </a:r>
              <a:r>
                <a:rPr lang="en-US" altLang="zh-CN" sz="2400" b="1" dirty="0" err="1">
                  <a:solidFill>
                    <a:srgbClr val="53585F"/>
                  </a:solidFill>
                  <a:latin typeface="Century Gothic" panose="020B0502020202020204" pitchFamily="34" charset="0"/>
                </a:rPr>
                <a:t>Wilf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were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not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watching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her display?  What would she do next?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7701" y="10448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51"/>
          <p:cNvGrpSpPr/>
          <p:nvPr/>
        </p:nvGrpSpPr>
        <p:grpSpPr>
          <a:xfrm>
            <a:off x="7329022" y="784130"/>
            <a:ext cx="4452319" cy="1093727"/>
            <a:chOff x="8427701" y="1043355"/>
            <a:chExt cx="3500529" cy="1093727"/>
          </a:xfrm>
        </p:grpSpPr>
        <p:sp>
          <p:nvSpPr>
            <p:cNvPr id="28" name="文本框 27"/>
            <p:cNvSpPr txBox="1"/>
            <p:nvPr/>
          </p:nvSpPr>
          <p:spPr>
            <a:xfrm>
              <a:off x="8430781" y="1548477"/>
              <a:ext cx="3494367" cy="58860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was in the gym display?  </a:t>
              </a: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8427701" y="1043355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721611" y="1600156"/>
            <a:ext cx="313167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Wilma was in the gym display.</a:t>
            </a:r>
          </a:p>
        </p:txBody>
      </p:sp>
      <p:sp>
        <p:nvSpPr>
          <p:cNvPr id="3" name="矩形 2"/>
          <p:cNvSpPr/>
          <p:nvPr/>
        </p:nvSpPr>
        <p:spPr>
          <a:xfrm>
            <a:off x="3824036" y="4576360"/>
            <a:ext cx="33730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Wilf and Dad forgot to watch her.   </a:t>
            </a:r>
          </a:p>
        </p:txBody>
      </p:sp>
      <p:grpSp>
        <p:nvGrpSpPr>
          <p:cNvPr id="32" name="组合 47"/>
          <p:cNvGrpSpPr/>
          <p:nvPr/>
        </p:nvGrpSpPr>
        <p:grpSpPr>
          <a:xfrm>
            <a:off x="7633522" y="5751420"/>
            <a:ext cx="1621556" cy="746906"/>
            <a:chOff x="7815474" y="4673495"/>
            <a:chExt cx="3659489" cy="1951764"/>
          </a:xfrm>
        </p:grpSpPr>
        <p:sp>
          <p:nvSpPr>
            <p:cNvPr id="33" name="圆角矩形 32"/>
            <p:cNvSpPr/>
            <p:nvPr/>
          </p:nvSpPr>
          <p:spPr>
            <a:xfrm>
              <a:off x="8295761" y="5349382"/>
              <a:ext cx="3179202" cy="1275877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16000" tIns="50800" rIns="50800" bIns="144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gym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288028" cy="1743262"/>
            </a:xfrm>
            <a:prstGeom prst="rect">
              <a:avLst/>
            </a:prstGeom>
          </p:spPr>
        </p:pic>
      </p:grpSp>
      <p:grpSp>
        <p:nvGrpSpPr>
          <p:cNvPr id="56" name="组合 2"/>
          <p:cNvGrpSpPr/>
          <p:nvPr/>
        </p:nvGrpSpPr>
        <p:grpSpPr>
          <a:xfrm>
            <a:off x="223059" y="6255317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grpSp>
        <p:nvGrpSpPr>
          <p:cNvPr id="38" name="display"/>
          <p:cNvGrpSpPr/>
          <p:nvPr/>
        </p:nvGrpSpPr>
        <p:grpSpPr>
          <a:xfrm>
            <a:off x="9674386" y="5757751"/>
            <a:ext cx="1802486" cy="740575"/>
            <a:chOff x="7815474" y="4541672"/>
            <a:chExt cx="3659489" cy="2049814"/>
          </a:xfrm>
        </p:grpSpPr>
        <p:sp>
          <p:nvSpPr>
            <p:cNvPr id="39" name="圆角矩形 38"/>
            <p:cNvSpPr/>
            <p:nvPr/>
          </p:nvSpPr>
          <p:spPr>
            <a:xfrm>
              <a:off x="8295759" y="5236338"/>
              <a:ext cx="3179204" cy="135514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20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display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0" name="图片 39"/>
            <p:cNvPicPr/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541672"/>
              <a:ext cx="1162112" cy="1843400"/>
            </a:xfrm>
            <a:prstGeom prst="rect">
              <a:avLst/>
            </a:prstGeom>
          </p:spPr>
        </p:pic>
      </p:grpSp>
      <p:grpSp>
        <p:nvGrpSpPr>
          <p:cNvPr id="5" name="组 4"/>
          <p:cNvGrpSpPr/>
          <p:nvPr/>
        </p:nvGrpSpPr>
        <p:grpSpPr>
          <a:xfrm>
            <a:off x="7308743" y="899368"/>
            <a:ext cx="4571017" cy="4981313"/>
            <a:chOff x="12431624" y="-1495595"/>
            <a:chExt cx="3906888" cy="4552744"/>
          </a:xfrm>
        </p:grpSpPr>
        <p:grpSp>
          <p:nvGrpSpPr>
            <p:cNvPr id="36" name="组合 31"/>
            <p:cNvGrpSpPr/>
            <p:nvPr/>
          </p:nvGrpSpPr>
          <p:grpSpPr>
            <a:xfrm>
              <a:off x="12431624" y="-1495595"/>
              <a:ext cx="3906888" cy="4552744"/>
              <a:chOff x="4906808" y="1576389"/>
              <a:chExt cx="3501745" cy="4214105"/>
            </a:xfrm>
          </p:grpSpPr>
          <p:grpSp>
            <p:nvGrpSpPr>
              <p:cNvPr id="41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5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9" name="图片 48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50" name="文本框 49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5" name="流程图: 过程 34"/>
              <p:cNvSpPr/>
              <p:nvPr/>
            </p:nvSpPr>
            <p:spPr>
              <a:xfrm>
                <a:off x="519178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has a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 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gym </a:t>
                </a:r>
                <a:r>
                  <a:rPr lang="en-US" altLang="zh-CN" sz="2400" b="1" dirty="0" smtClean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at home.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6225502" y="4001700"/>
                <a:ext cx="868098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gym</a:t>
                </a:r>
              </a:p>
            </p:txBody>
          </p:sp>
        </p:grp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12931861" y="-747751"/>
              <a:ext cx="2906412" cy="1941839"/>
            </a:xfrm>
            <a:prstGeom prst="roundRect">
              <a:avLst/>
            </a:prstGeom>
          </p:spPr>
        </p:pic>
      </p:grpSp>
      <p:grpSp>
        <p:nvGrpSpPr>
          <p:cNvPr id="7" name="组 6"/>
          <p:cNvGrpSpPr/>
          <p:nvPr/>
        </p:nvGrpSpPr>
        <p:grpSpPr>
          <a:xfrm>
            <a:off x="7292813" y="890907"/>
            <a:ext cx="4600855" cy="4989774"/>
            <a:chOff x="12431624" y="3500973"/>
            <a:chExt cx="3906888" cy="4552744"/>
          </a:xfrm>
        </p:grpSpPr>
        <p:grpSp>
          <p:nvGrpSpPr>
            <p:cNvPr id="62" name="组合 31"/>
            <p:cNvGrpSpPr/>
            <p:nvPr/>
          </p:nvGrpSpPr>
          <p:grpSpPr>
            <a:xfrm>
              <a:off x="12431624" y="3500973"/>
              <a:ext cx="3906888" cy="4552744"/>
              <a:chOff x="4906808" y="1576389"/>
              <a:chExt cx="3501745" cy="4214105"/>
            </a:xfrm>
          </p:grpSpPr>
          <p:grpSp>
            <p:nvGrpSpPr>
              <p:cNvPr id="63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66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7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8" name="图片 67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4" name="流程图: 过程 34"/>
              <p:cNvSpPr/>
              <p:nvPr/>
            </p:nvSpPr>
            <p:spPr>
              <a:xfrm>
                <a:off x="5191785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There is a large firework 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display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5" name="矩形 64"/>
              <p:cNvSpPr/>
              <p:nvPr/>
            </p:nvSpPr>
            <p:spPr>
              <a:xfrm>
                <a:off x="6015733" y="4001700"/>
                <a:ext cx="1287636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display</a:t>
                </a:r>
              </a:p>
            </p:txBody>
          </p:sp>
        </p:grp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2966888" y="4292778"/>
              <a:ext cx="2808465" cy="1872310"/>
            </a:xfrm>
            <a:prstGeom prst="round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422006" y="-36132"/>
            <a:ext cx="6777678" cy="1906886"/>
            <a:chOff x="8567" y="-23"/>
            <a:chExt cx="8445" cy="2007"/>
          </a:xfrm>
        </p:grpSpPr>
        <p:sp>
          <p:nvSpPr>
            <p:cNvPr id="55" name="矩形 54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8600" y="72"/>
              <a:ext cx="8268" cy="189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words </a:t>
              </a:r>
              <a:r>
                <a:rPr lang="en-US" altLang="zh-CN" sz="1100" b="1" i="1" dirty="0"/>
                <a:t>gym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display</a:t>
              </a:r>
              <a:r>
                <a:rPr lang="en-US" altLang="zh-CN" sz="1100" b="1" dirty="0"/>
                <a:t>, and make</a:t>
              </a:r>
            </a:p>
            <a:p>
              <a:r>
                <a:rPr lang="en-US" altLang="zh-CN" sz="1100" b="1" dirty="0"/>
                <a:t>      sentences with them; understand the text; read the text fluently; identify the characters</a:t>
              </a:r>
            </a:p>
            <a:p>
              <a:r>
                <a:rPr lang="en-US" altLang="zh-CN" sz="1100" b="1" dirty="0"/>
                <a:t>      of a story with prompts and support. </a:t>
              </a:r>
              <a:endParaRPr lang="zh-CN" altLang="zh-CN" sz="1100" dirty="0"/>
            </a:p>
            <a:p>
              <a:r>
                <a:rPr lang="en-US" altLang="zh-CN" sz="1100" b="1" dirty="0"/>
                <a:t>1. Read the text aloud to Ss. </a:t>
              </a:r>
              <a:endParaRPr lang="zh-CN" altLang="zh-CN" sz="1100" dirty="0"/>
            </a:p>
            <a:p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gym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display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make</a:t>
              </a:r>
            </a:p>
            <a:p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the text;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4.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character question.</a:t>
              </a:r>
              <a:endParaRPr lang="zh-CN" altLang="zh-CN" sz="1100" dirty="0"/>
            </a:p>
            <a:p>
              <a:r>
                <a:rPr lang="en-US" altLang="zh-CN" sz="1100" b="1" dirty="0"/>
                <a:t>5.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 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</a:t>
              </a:r>
              <a:endParaRPr lang="zh-CN" altLang="zh-CN" sz="1100" dirty="0"/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7" name="直角三角形 7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498" y="1562915"/>
            <a:ext cx="6178386" cy="3726715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6847537" y="188918"/>
            <a:ext cx="5124009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062341" y="2131628"/>
            <a:ext cx="4694400" cy="1864378"/>
            <a:chOff x="8430782" y="1082907"/>
            <a:chExt cx="3495223" cy="1864378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2" y="1548477"/>
              <a:ext cx="3495223" cy="139880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b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Wilma say to Wilf? Did Wilf listen to her carefully? What would happen next? 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0782" y="1082907"/>
              <a:ext cx="3495223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263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475940" y="1725577"/>
            <a:ext cx="4949940" cy="491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Wilma was cross.</a:t>
            </a:r>
          </a:p>
        </p:txBody>
      </p:sp>
      <p:sp>
        <p:nvSpPr>
          <p:cNvPr id="3" name="矩形 2"/>
          <p:cNvSpPr/>
          <p:nvPr/>
        </p:nvSpPr>
        <p:spPr>
          <a:xfrm>
            <a:off x="3912402" y="4403607"/>
            <a:ext cx="35340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“You forgot to </a:t>
            </a:r>
          </a:p>
          <a:p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watch,” she said.</a:t>
            </a:r>
          </a:p>
        </p:txBody>
      </p:sp>
      <p:grpSp>
        <p:nvGrpSpPr>
          <p:cNvPr id="32" name="组合 47"/>
          <p:cNvGrpSpPr/>
          <p:nvPr/>
        </p:nvGrpSpPr>
        <p:grpSpPr>
          <a:xfrm>
            <a:off x="8404396" y="5818222"/>
            <a:ext cx="1897846" cy="818717"/>
            <a:chOff x="8303463" y="4239360"/>
            <a:chExt cx="2847010" cy="2530110"/>
          </a:xfrm>
        </p:grpSpPr>
        <p:sp>
          <p:nvSpPr>
            <p:cNvPr id="33" name="圆角矩形 32"/>
            <p:cNvSpPr/>
            <p:nvPr/>
          </p:nvSpPr>
          <p:spPr>
            <a:xfrm>
              <a:off x="8509793" y="5211941"/>
              <a:ext cx="2640680" cy="1557529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88000" tIns="0" rIns="50800" bIns="72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watch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303463" y="4239360"/>
              <a:ext cx="858829" cy="2118552"/>
            </a:xfrm>
            <a:prstGeom prst="rect">
              <a:avLst/>
            </a:prstGeom>
          </p:spPr>
        </p:pic>
      </p:grpSp>
      <p:grpSp>
        <p:nvGrpSpPr>
          <p:cNvPr id="56" name="组合 2"/>
          <p:cNvGrpSpPr/>
          <p:nvPr/>
        </p:nvGrpSpPr>
        <p:grpSpPr>
          <a:xfrm>
            <a:off x="223059" y="6255317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50" name="组合 31"/>
          <p:cNvGrpSpPr/>
          <p:nvPr/>
        </p:nvGrpSpPr>
        <p:grpSpPr>
          <a:xfrm>
            <a:off x="7366587" y="4218630"/>
            <a:ext cx="4085909" cy="1310886"/>
            <a:chOff x="8433865" y="944674"/>
            <a:chExt cx="3546478" cy="1649375"/>
          </a:xfrm>
        </p:grpSpPr>
        <p:sp>
          <p:nvSpPr>
            <p:cNvPr id="51" name="文本框 50"/>
            <p:cNvSpPr txBox="1"/>
            <p:nvPr/>
          </p:nvSpPr>
          <p:spPr>
            <a:xfrm>
              <a:off x="8433865" y="1548477"/>
              <a:ext cx="3546478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Phrasing-Make your voice match the meaning. </a:t>
              </a: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8439989" y="944674"/>
              <a:ext cx="3540353" cy="656950"/>
            </a:xfrm>
            <a:prstGeom prst="roundRect">
              <a:avLst/>
            </a:prstGeom>
            <a:solidFill>
              <a:srgbClr val="ED7D3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2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grpSp>
        <p:nvGrpSpPr>
          <p:cNvPr id="63" name="组合 51"/>
          <p:cNvGrpSpPr/>
          <p:nvPr/>
        </p:nvGrpSpPr>
        <p:grpSpPr>
          <a:xfrm>
            <a:off x="7062341" y="816880"/>
            <a:ext cx="4694400" cy="1053353"/>
            <a:chOff x="8430354" y="1030655"/>
            <a:chExt cx="3495223" cy="1053353"/>
          </a:xfrm>
        </p:grpSpPr>
        <p:sp>
          <p:nvSpPr>
            <p:cNvPr id="64" name="文本框 63"/>
            <p:cNvSpPr txBox="1"/>
            <p:nvPr/>
          </p:nvSpPr>
          <p:spPr>
            <a:xfrm>
              <a:off x="8430781" y="1548477"/>
              <a:ext cx="3494367" cy="5355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was cross in the story?  </a:t>
              </a: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8430354" y="1030655"/>
              <a:ext cx="3495223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039102" y="750457"/>
            <a:ext cx="4701526" cy="5121056"/>
            <a:chOff x="12420836" y="1294938"/>
            <a:chExt cx="3906888" cy="4552744"/>
          </a:xfrm>
        </p:grpSpPr>
        <p:grpSp>
          <p:nvGrpSpPr>
            <p:cNvPr id="36" name="组合 31"/>
            <p:cNvGrpSpPr/>
            <p:nvPr/>
          </p:nvGrpSpPr>
          <p:grpSpPr>
            <a:xfrm>
              <a:off x="12420836" y="1294938"/>
              <a:ext cx="3906888" cy="4552744"/>
              <a:chOff x="4906808" y="1576389"/>
              <a:chExt cx="3501745" cy="4214105"/>
            </a:xfrm>
          </p:grpSpPr>
          <p:grpSp>
            <p:nvGrpSpPr>
              <p:cNvPr id="38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1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8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>
                    <a:off x="7240758" y="2020567"/>
                    <a:ext cx="3822762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5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6" name="图片 45"/>
                  <p:cNvPicPr>
                    <a:picLocks noChangeAspect="1"/>
                  </p:cNvPicPr>
                  <p:nvPr/>
                </p:nvPicPr>
                <p:blipFill>
                  <a:blip r:embed="rId4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7" name="文本框 46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39" name="流程图: 过程 34"/>
              <p:cNvSpPr/>
              <p:nvPr/>
            </p:nvSpPr>
            <p:spPr>
              <a:xfrm>
                <a:off x="5303742" y="4693260"/>
                <a:ext cx="2835942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They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are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excited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to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watch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a great show.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163750" y="4106182"/>
                <a:ext cx="1129590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watch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2941447" y="2082123"/>
              <a:ext cx="2865665" cy="1910444"/>
            </a:xfrm>
            <a:prstGeom prst="round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5606414" y="3087"/>
            <a:ext cx="6593270" cy="2058959"/>
            <a:chOff x="8567" y="-23"/>
            <a:chExt cx="8445" cy="2007"/>
          </a:xfrm>
        </p:grpSpPr>
        <p:sp>
          <p:nvSpPr>
            <p:cNvPr id="54" name="矩形 53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600" y="58"/>
              <a:ext cx="8268" cy="191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watch</a:t>
              </a:r>
              <a:r>
                <a:rPr lang="en-US" altLang="zh-CN" sz="1100" b="1" dirty="0"/>
                <a:t>, and make sentences</a:t>
              </a:r>
            </a:p>
            <a:p>
              <a:r>
                <a:rPr lang="en-US" altLang="zh-CN" sz="1100" b="1" dirty="0"/>
                <a:t>      with it; understand the text; read the text with appropriate expression; identify the</a:t>
              </a:r>
            </a:p>
            <a:p>
              <a:r>
                <a:rPr lang="en-US" altLang="zh-CN" sz="1100" b="1" dirty="0"/>
                <a:t>      characters of a story with prompts and support.</a:t>
              </a:r>
              <a:endParaRPr lang="zh-CN" altLang="zh-CN" sz="1100" dirty="0"/>
            </a:p>
            <a:p>
              <a:r>
                <a:rPr lang="en-US" altLang="zh-CN" sz="1100" b="1" dirty="0"/>
                <a:t>1. Read the text aloud to Ss. </a:t>
              </a:r>
              <a:endParaRPr lang="zh-CN" altLang="zh-CN" sz="1100" dirty="0"/>
            </a:p>
            <a:p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watch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make </a:t>
              </a:r>
            </a:p>
            <a:p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the text;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4.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character question.</a:t>
              </a:r>
              <a:endParaRPr lang="zh-CN" altLang="zh-CN" sz="1100" dirty="0"/>
            </a:p>
            <a:p>
              <a:r>
                <a:rPr lang="en-US" altLang="zh-CN" sz="1100" b="1" dirty="0"/>
                <a:t>5.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decode the sentence using expression (Make your voice match the meaning);</a:t>
              </a:r>
            </a:p>
            <a:p>
              <a:r>
                <a:rPr lang="en-US" altLang="zh-CN" sz="1100" b="1" dirty="0"/>
                <a:t>    notice characters’ emotions match the expression; give feedback. 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</a:t>
              </a:r>
              <a:endParaRPr lang="zh-CN" altLang="zh-CN" sz="1100" dirty="0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70" name="直角三角形 69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1562253"/>
            <a:ext cx="6576181" cy="3955947"/>
          </a:xfrm>
          <a:prstGeom prst="rect">
            <a:avLst/>
          </a:prstGeom>
        </p:spPr>
      </p:pic>
      <p:grpSp>
        <p:nvGrpSpPr>
          <p:cNvPr id="59" name="组合 58"/>
          <p:cNvGrpSpPr/>
          <p:nvPr/>
        </p:nvGrpSpPr>
        <p:grpSpPr>
          <a:xfrm>
            <a:off x="7246677" y="188918"/>
            <a:ext cx="4724869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7470839" y="1562253"/>
            <a:ext cx="4427757" cy="1570076"/>
            <a:chOff x="8430781" y="1082907"/>
            <a:chExt cx="3613993" cy="1570076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1" y="1548477"/>
              <a:ext cx="3613993" cy="11045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08000" bIns="108000" rtlCol="0"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Wilf and Wilma feel? What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they do?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30782" y="1082907"/>
              <a:ext cx="3613992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829128" y="1489694"/>
            <a:ext cx="280758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Wilf and Wilma had a fight.</a:t>
            </a:r>
          </a:p>
        </p:txBody>
      </p:sp>
      <p:sp>
        <p:nvSpPr>
          <p:cNvPr id="3" name="矩形 2"/>
          <p:cNvSpPr/>
          <p:nvPr/>
        </p:nvSpPr>
        <p:spPr>
          <a:xfrm>
            <a:off x="4213296" y="4569924"/>
            <a:ext cx="26918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They bumped into Dad.</a:t>
            </a: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1" name="组合 51"/>
          <p:cNvGrpSpPr/>
          <p:nvPr/>
        </p:nvGrpSpPr>
        <p:grpSpPr>
          <a:xfrm>
            <a:off x="7491330" y="4463294"/>
            <a:ext cx="4407266" cy="1755323"/>
            <a:chOff x="8430782" y="1082907"/>
            <a:chExt cx="3493992" cy="1755323"/>
          </a:xfrm>
        </p:grpSpPr>
        <p:sp>
          <p:nvSpPr>
            <p:cNvPr id="35" name="文本框 34"/>
            <p:cNvSpPr txBox="1"/>
            <p:nvPr/>
          </p:nvSpPr>
          <p:spPr>
            <a:xfrm>
              <a:off x="8430782" y="1548477"/>
              <a:ext cx="3493992" cy="12897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tIns="108000" bIns="72000" rtlCol="0">
              <a:spAutoFit/>
            </a:bodyPr>
            <a:lstStyle/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If you were unhappy with your friend, what would you do?</a:t>
              </a: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430782" y="1082907"/>
              <a:ext cx="3493992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7" name="标题 3"/>
          <p:cNvSpPr txBox="1"/>
          <p:nvPr/>
        </p:nvSpPr>
        <p:spPr>
          <a:xfrm>
            <a:off x="515938" y="444501"/>
            <a:ext cx="2807582" cy="672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altLang="zh-CN" dirty="0"/>
              <a:t>Bull’s-eye!</a:t>
            </a:r>
            <a:endParaRPr 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51"/>
          <p:cNvGrpSpPr/>
          <p:nvPr/>
        </p:nvGrpSpPr>
        <p:grpSpPr>
          <a:xfrm>
            <a:off x="7470839" y="890189"/>
            <a:ext cx="4439163" cy="3459242"/>
            <a:chOff x="8427701" y="1082907"/>
            <a:chExt cx="3500529" cy="3459242"/>
          </a:xfrm>
        </p:grpSpPr>
        <p:sp>
          <p:nvSpPr>
            <p:cNvPr id="33" name="文本框 32"/>
            <p:cNvSpPr txBox="1"/>
            <p:nvPr/>
          </p:nvSpPr>
          <p:spPr>
            <a:xfrm>
              <a:off x="8430782" y="1548477"/>
              <a:ext cx="3494367" cy="29936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08000" rtlCol="0">
              <a:spAutoFit/>
            </a:bodyPr>
            <a:lstStyle/>
            <a:p>
              <a:pPr marL="457200" indent="-360045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happened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to Dad when Wilma and Wilf had their fight? </a:t>
              </a:r>
            </a:p>
            <a:p>
              <a:pPr marL="457200" indent="-360045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was the man looking at his watch? Would Dad get the teddy?</a:t>
              </a:r>
            </a:p>
          </p:txBody>
        </p:sp>
        <p:sp>
          <p:nvSpPr>
            <p:cNvPr id="34" name="圆角矩形 33"/>
            <p:cNvSpPr/>
            <p:nvPr/>
          </p:nvSpPr>
          <p:spPr>
            <a:xfrm>
              <a:off x="8427701" y="10829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6168980" y="-50385"/>
            <a:ext cx="6030704" cy="823593"/>
            <a:chOff x="8567" y="-23"/>
            <a:chExt cx="8445" cy="2007"/>
          </a:xfrm>
        </p:grpSpPr>
        <p:sp>
          <p:nvSpPr>
            <p:cNvPr id="39" name="矩形 3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600" y="68"/>
              <a:ext cx="8268" cy="190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aloud in turns. </a:t>
              </a:r>
              <a:endParaRPr lang="zh-CN" altLang="zh-CN" sz="1100" dirty="0"/>
            </a:p>
            <a:p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talk about the comprehension questions.</a:t>
              </a:r>
              <a:endParaRPr lang="zh-CN" altLang="zh-CN" sz="1100" dirty="0"/>
            </a:p>
            <a:p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5" name="直角三角形 4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6394127" y="188918"/>
            <a:ext cx="5577419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6580037" y="964867"/>
            <a:ext cx="5205599" cy="2276217"/>
            <a:chOff x="8429087" y="1082907"/>
            <a:chExt cx="3494676" cy="2276217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3" y="1548477"/>
              <a:ext cx="3494367" cy="181064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80000" rIns="180000" bIns="144000" rtlCol="0">
              <a:spAutoFit/>
            </a:bodyPr>
            <a:lstStyle/>
            <a:p>
              <a:pPr marL="457200" indent="-360045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Dad hit the bull’s-eye?  </a:t>
              </a:r>
            </a:p>
            <a:p>
              <a:pPr marL="457200" indent="-360045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Dad would do with the teddy bear? </a:t>
              </a: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429087" y="1082907"/>
              <a:ext cx="3494676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2" name="组合 29"/>
          <p:cNvGrpSpPr/>
          <p:nvPr/>
        </p:nvGrpSpPr>
        <p:grpSpPr>
          <a:xfrm>
            <a:off x="8993462" y="-13616"/>
            <a:ext cx="2549675" cy="773220"/>
            <a:chOff x="9514965" y="230021"/>
            <a:chExt cx="2549675" cy="773220"/>
          </a:xfrm>
        </p:grpSpPr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4" name="文本框 43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449562" y="5842716"/>
            <a:ext cx="4466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panose="020B0502020202020204" pitchFamily="34" charset="0"/>
                <a:cs typeface="Century Gothic" panose="020B0502020202020204" pitchFamily="34" charset="0"/>
              </a:rPr>
              <a:t>Bull’s-eye! Dad won a teddy.</a:t>
            </a:r>
          </a:p>
        </p:txBody>
      </p:sp>
      <p:grpSp>
        <p:nvGrpSpPr>
          <p:cNvPr id="56" name="组合 2"/>
          <p:cNvGrpSpPr/>
          <p:nvPr/>
        </p:nvGrpSpPr>
        <p:grpSpPr>
          <a:xfrm>
            <a:off x="223059" y="6264842"/>
            <a:ext cx="942691" cy="294424"/>
            <a:chOff x="11008048" y="6528234"/>
            <a:chExt cx="942691" cy="29442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8" name="文本框 57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03850" y="1116384"/>
            <a:ext cx="4855975" cy="4576667"/>
          </a:xfrm>
          <a:prstGeom prst="rect">
            <a:avLst/>
          </a:prstGeom>
        </p:spPr>
      </p:pic>
      <p:grpSp>
        <p:nvGrpSpPr>
          <p:cNvPr id="30" name="组合 49"/>
          <p:cNvGrpSpPr/>
          <p:nvPr/>
        </p:nvGrpSpPr>
        <p:grpSpPr>
          <a:xfrm>
            <a:off x="7474744" y="5362853"/>
            <a:ext cx="3416184" cy="997771"/>
            <a:chOff x="8425475" y="1387851"/>
            <a:chExt cx="3233851" cy="1255407"/>
          </a:xfrm>
        </p:grpSpPr>
        <p:sp>
          <p:nvSpPr>
            <p:cNvPr id="35" name="文本框 34"/>
            <p:cNvSpPr txBox="1"/>
            <p:nvPr/>
          </p:nvSpPr>
          <p:spPr>
            <a:xfrm>
              <a:off x="8445541" y="2024467"/>
              <a:ext cx="3193720" cy="61879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teddy</a:t>
              </a: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8425475" y="1387851"/>
              <a:ext cx="3233851" cy="656949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0" name="标题 3"/>
          <p:cNvSpPr txBox="1"/>
          <p:nvPr/>
        </p:nvSpPr>
        <p:spPr>
          <a:xfrm>
            <a:off x="515938" y="444501"/>
            <a:ext cx="2807582" cy="67255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en-US" altLang="zh-CN" dirty="0"/>
              <a:t>Bull’s-eye!</a:t>
            </a:r>
            <a:endParaRPr lang="en-US" dirty="0"/>
          </a:p>
        </p:txBody>
      </p:sp>
      <p:grpSp>
        <p:nvGrpSpPr>
          <p:cNvPr id="27" name="组合 2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1" name="组合 51"/>
          <p:cNvGrpSpPr/>
          <p:nvPr/>
        </p:nvGrpSpPr>
        <p:grpSpPr>
          <a:xfrm>
            <a:off x="7240426" y="3491531"/>
            <a:ext cx="4302711" cy="1620876"/>
            <a:chOff x="8427701" y="1032107"/>
            <a:chExt cx="3500529" cy="1620876"/>
          </a:xfrm>
        </p:grpSpPr>
        <p:sp>
          <p:nvSpPr>
            <p:cNvPr id="32" name="文本框 31"/>
            <p:cNvSpPr txBox="1"/>
            <p:nvPr/>
          </p:nvSpPr>
          <p:spPr>
            <a:xfrm>
              <a:off x="8430782" y="1548477"/>
              <a:ext cx="3494367" cy="110450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tIns="108000" bIns="108000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would you like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to do at a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school fair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?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8427701" y="1032107"/>
              <a:ext cx="3500529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743976" y="-21519"/>
            <a:ext cx="6455707" cy="1079889"/>
            <a:chOff x="8567" y="-23"/>
            <a:chExt cx="8445" cy="2007"/>
          </a:xfrm>
        </p:grpSpPr>
        <p:sp>
          <p:nvSpPr>
            <p:cNvPr id="37" name="矩形 3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8600" y="303"/>
              <a:ext cx="8268" cy="142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fluently; decode the sight word accurately.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aloud in turns.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sight word </a:t>
              </a:r>
              <a:r>
                <a:rPr lang="en-US" altLang="zh-CN" sz="1100" b="1" i="1" dirty="0"/>
                <a:t>teddy</a:t>
              </a:r>
              <a:r>
                <a:rPr lang="en-US" altLang="zh-CN" sz="1100" b="1" dirty="0"/>
                <a:t> in the text and guide them to read it accurately.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talk about the comprehension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4.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400004" y="1210062"/>
            <a:ext cx="618057" cy="656590"/>
            <a:chOff x="6766090" y="1210062"/>
            <a:chExt cx="618057" cy="656590"/>
          </a:xfrm>
        </p:grpSpPr>
        <p:sp>
          <p:nvSpPr>
            <p:cNvPr id="62" name="椭圆 61"/>
            <p:cNvSpPr/>
            <p:nvPr/>
          </p:nvSpPr>
          <p:spPr>
            <a:xfrm>
              <a:off x="6801989" y="1289785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6766090" y="1210062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165908" y="3914613"/>
            <a:ext cx="557766" cy="656590"/>
            <a:chOff x="1165908" y="3914613"/>
            <a:chExt cx="557766" cy="656590"/>
          </a:xfrm>
        </p:grpSpPr>
        <p:sp>
          <p:nvSpPr>
            <p:cNvPr id="55" name="椭圆 54"/>
            <p:cNvSpPr/>
            <p:nvPr/>
          </p:nvSpPr>
          <p:spPr>
            <a:xfrm>
              <a:off x="1165908" y="3966903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294163" y="3914613"/>
              <a:ext cx="29830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444793" y="3989416"/>
            <a:ext cx="618057" cy="656590"/>
            <a:chOff x="6810879" y="3989416"/>
            <a:chExt cx="618057" cy="656590"/>
          </a:xfrm>
        </p:grpSpPr>
        <p:sp>
          <p:nvSpPr>
            <p:cNvPr id="63" name="椭圆 62"/>
            <p:cNvSpPr/>
            <p:nvPr/>
          </p:nvSpPr>
          <p:spPr>
            <a:xfrm>
              <a:off x="6851781" y="4061469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6810879" y="3989416"/>
              <a:ext cx="618057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3600" b="1" dirty="0">
                  <a:solidFill>
                    <a:srgbClr val="ED7D31"/>
                  </a:solidFill>
                  <a:latin typeface="Arial Rounded MT Bold" panose="020F0704030504030204" pitchFamily="34" charset="0"/>
                  <a:sym typeface="Helvetica Light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211475" y="2906129"/>
            <a:ext cx="5507971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Where did the family go?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Wilf do?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33951" y="2880284"/>
            <a:ext cx="6111388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prize did Dad want? 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</a:t>
            </a:r>
            <a:r>
              <a:rPr lang="zh-CN" altLang="en-US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could Dad win the prize?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211475" y="5668373"/>
            <a:ext cx="6102570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</a:t>
            </a:r>
            <a:r>
              <a:rPr lang="en-US" altLang="zh-CN" sz="2400" b="1" spc="-3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Wilf and </a:t>
            </a: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Wilma do?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Why did they do that?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633951" y="5649272"/>
            <a:ext cx="4709272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Dad win?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 did Dad win it? 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9" name="组合 2"/>
          <p:cNvGrpSpPr/>
          <p:nvPr/>
        </p:nvGrpSpPr>
        <p:grpSpPr>
          <a:xfrm>
            <a:off x="216431" y="6252034"/>
            <a:ext cx="942691" cy="294424"/>
            <a:chOff x="11008048" y="6528234"/>
            <a:chExt cx="942691" cy="294424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136989" y="1197057"/>
            <a:ext cx="557766" cy="656590"/>
            <a:chOff x="1136989" y="1197057"/>
            <a:chExt cx="557766" cy="656590"/>
          </a:xfrm>
        </p:grpSpPr>
        <p:sp>
          <p:nvSpPr>
            <p:cNvPr id="45" name="椭圆 44"/>
            <p:cNvSpPr/>
            <p:nvPr/>
          </p:nvSpPr>
          <p:spPr>
            <a:xfrm>
              <a:off x="1136989" y="1245263"/>
              <a:ext cx="557766" cy="557766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zh-CN" altLang="en-US" sz="3600" b="1" i="1" dirty="0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92570" y="1197057"/>
              <a:ext cx="446604" cy="656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rgbClr val="ED7D31"/>
                  </a:solidFill>
                  <a:effectLst/>
                  <a:uFillTx/>
                  <a:latin typeface="Arial Rounded MT Bold" panose="020F0704030504030204" pitchFamily="34" charset="0"/>
                  <a:sym typeface="Helvetica Light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rgbClr val="ED7D31"/>
                </a:solidFill>
                <a:effectLst/>
                <a:uFillTx/>
                <a:latin typeface="Arial Rounded MT Bold" panose="020F0704030504030204" pitchFamily="34" charset="0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30" y="183447"/>
            <a:ext cx="1327344" cy="884896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847980" y="353793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018410" y="1042061"/>
            <a:ext cx="3113325" cy="1866671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453044" y="872127"/>
            <a:ext cx="3291367" cy="1986755"/>
          </a:xfrm>
          <a:prstGeom prst="rect">
            <a:avLst/>
          </a:prstGeom>
        </p:spPr>
      </p:pic>
      <p:pic>
        <p:nvPicPr>
          <p:cNvPr id="59" name="图片 58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979478" y="3648352"/>
            <a:ext cx="3223810" cy="1939306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8129389" y="3680664"/>
            <a:ext cx="2064046" cy="1945325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5632178" y="-36193"/>
            <a:ext cx="6567506" cy="908320"/>
            <a:chOff x="8567" y="-23"/>
            <a:chExt cx="8445" cy="2007"/>
          </a:xfrm>
        </p:grpSpPr>
        <p:sp>
          <p:nvSpPr>
            <p:cNvPr id="49" name="矩形 4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600" y="154"/>
              <a:ext cx="8268" cy="172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Retell the story with the visual support and assistance.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and talk about the given questions; have them work in pairs to </a:t>
              </a:r>
            </a:p>
            <a:p>
              <a:pPr lvl="0" fontAlgn="base"/>
              <a:r>
                <a:rPr lang="en-US" altLang="zh-CN" sz="1100" b="1" dirty="0"/>
                <a:t>    recall the details of the story in the correct sequence; model first.</a:t>
              </a:r>
              <a:endParaRPr lang="zh-CN" altLang="zh-CN" sz="1100" dirty="0"/>
            </a:p>
            <a:p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retelling the story using the visual aids.</a:t>
              </a:r>
              <a:endParaRPr kumimoji="0" lang="en-US" altLang="zh-CN" sz="1100" b="1" i="0" u="none" strike="noStrike" cap="none" spc="0" normalizeH="0" baseline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2" name="直角三角形 5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80"/>
            <a:ext cx="12191999" cy="68570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757" y="161638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11574" y="980"/>
            <a:ext cx="2549675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0" name="组合 2"/>
          <p:cNvGrpSpPr/>
          <p:nvPr/>
        </p:nvGrpSpPr>
        <p:grpSpPr>
          <a:xfrm>
            <a:off x="222784" y="6271525"/>
            <a:ext cx="942691" cy="294424"/>
            <a:chOff x="11008048" y="6528234"/>
            <a:chExt cx="942691" cy="294424"/>
          </a:xfrm>
        </p:grpSpPr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3" name="文本框 82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19" name="标题 18"/>
          <p:cNvSpPr>
            <a:spLocks noGrp="1"/>
          </p:cNvSpPr>
          <p:nvPr>
            <p:ph type="title"/>
          </p:nvPr>
        </p:nvSpPr>
        <p:spPr>
          <a:xfrm>
            <a:off x="1824320" y="358776"/>
            <a:ext cx="9947875" cy="718689"/>
          </a:xfrm>
        </p:spPr>
        <p:txBody>
          <a:bodyPr numCol="2"/>
          <a:lstStyle/>
          <a:p>
            <a:r>
              <a:rPr lang="en-US" altLang="zh-CN" dirty="0">
                <a:ln>
                  <a:solidFill>
                    <a:schemeClr val="accent2"/>
                  </a:solidFill>
                </a:ln>
                <a:solidFill>
                  <a:srgbClr val="FFC004"/>
                </a:solidFill>
                <a:sym typeface="Helvetica Light"/>
              </a:rPr>
              <a:t>Let’s review the words!</a:t>
            </a:r>
            <a:r>
              <a:rPr lang="zh-CN" altLang="en-US" dirty="0">
                <a:ln>
                  <a:solidFill>
                    <a:schemeClr val="accent2"/>
                  </a:solidFill>
                </a:ln>
                <a:solidFill>
                  <a:srgbClr val="FFC004"/>
                </a:solidFill>
                <a:sym typeface="Helvetica Light"/>
              </a:rPr>
              <a:t/>
            </a:r>
            <a:br>
              <a:rPr lang="zh-CN" altLang="en-US" dirty="0">
                <a:ln>
                  <a:solidFill>
                    <a:schemeClr val="accent2"/>
                  </a:solidFill>
                </a:ln>
                <a:solidFill>
                  <a:srgbClr val="FFC004"/>
                </a:solidFill>
                <a:sym typeface="Helvetica Light"/>
              </a:rPr>
            </a:br>
            <a:endParaRPr lang="zh-CN" altLang="en-US" dirty="0">
              <a:ln>
                <a:solidFill>
                  <a:schemeClr val="accent2"/>
                </a:solidFill>
              </a:ln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8279" y="3236562"/>
            <a:ext cx="4115329" cy="2054229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8960" y="3181832"/>
            <a:ext cx="3942023" cy="1992438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480" y="2789857"/>
            <a:ext cx="4079045" cy="211371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16" y="4860210"/>
            <a:ext cx="4144171" cy="215795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524" y="4778043"/>
            <a:ext cx="3875057" cy="225027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861" y="5014409"/>
            <a:ext cx="4257407" cy="1868298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902969" y="1466128"/>
            <a:ext cx="2574405" cy="2809428"/>
            <a:chOff x="902969" y="1466128"/>
            <a:chExt cx="2574405" cy="2809428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969" y="1466128"/>
              <a:ext cx="2574405" cy="2809428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71879" y="1642658"/>
              <a:ext cx="2240915" cy="1242060"/>
            </a:xfrm>
            <a:prstGeom prst="rect">
              <a:avLst/>
            </a:prstGeom>
          </p:spPr>
        </p:pic>
      </p:grpSp>
      <p:grpSp>
        <p:nvGrpSpPr>
          <p:cNvPr id="18" name="组合 17"/>
          <p:cNvGrpSpPr/>
          <p:nvPr/>
        </p:nvGrpSpPr>
        <p:grpSpPr>
          <a:xfrm>
            <a:off x="1341736" y="2417863"/>
            <a:ext cx="1746493" cy="478255"/>
            <a:chOff x="3008964" y="-3042165"/>
            <a:chExt cx="1746493" cy="984707"/>
          </a:xfrm>
        </p:grpSpPr>
        <p:sp>
          <p:nvSpPr>
            <p:cNvPr id="17" name="矩形 16"/>
            <p:cNvSpPr/>
            <p:nvPr/>
          </p:nvSpPr>
          <p:spPr>
            <a:xfrm>
              <a:off x="3014215" y="-3020171"/>
              <a:ext cx="1681349" cy="9419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008964" y="-3042165"/>
              <a:ext cx="1746493" cy="98470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2400" b="1" dirty="0"/>
                <a:t>school fair</a:t>
              </a:r>
              <a:endParaRPr lang="zh-CN" altLang="en-US" sz="2400" b="1" dirty="0"/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3590636" y="1353750"/>
            <a:ext cx="1534350" cy="1674999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4115159" y="1379310"/>
            <a:ext cx="2742976" cy="2795871"/>
            <a:chOff x="4115159" y="1379310"/>
            <a:chExt cx="2742976" cy="2795871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15159" y="1379310"/>
              <a:ext cx="2742976" cy="2795871"/>
            </a:xfrm>
            <a:prstGeom prst="rect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310104" y="1557110"/>
              <a:ext cx="2374265" cy="1232535"/>
            </a:xfrm>
            <a:prstGeom prst="rect">
              <a:avLst/>
            </a:prstGeom>
          </p:spPr>
        </p:pic>
      </p:grpSp>
      <p:grpSp>
        <p:nvGrpSpPr>
          <p:cNvPr id="30" name="组合 29"/>
          <p:cNvGrpSpPr/>
          <p:nvPr/>
        </p:nvGrpSpPr>
        <p:grpSpPr>
          <a:xfrm>
            <a:off x="4820647" y="2310673"/>
            <a:ext cx="1332000" cy="478786"/>
            <a:chOff x="6488023" y="3440277"/>
            <a:chExt cx="1332000" cy="478786"/>
          </a:xfrm>
        </p:grpSpPr>
        <p:sp>
          <p:nvSpPr>
            <p:cNvPr id="28" name="矩形 27"/>
            <p:cNvSpPr/>
            <p:nvPr/>
          </p:nvSpPr>
          <p:spPr>
            <a:xfrm>
              <a:off x="6488023" y="3440277"/>
              <a:ext cx="1330899" cy="4787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488023" y="3457398"/>
              <a:ext cx="133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gym</a:t>
              </a:r>
              <a:endParaRPr lang="zh-CN" altLang="en-US" sz="2400" b="1" dirty="0"/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6932613" y="1461693"/>
            <a:ext cx="1478887" cy="1614452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7718842" y="1110840"/>
            <a:ext cx="2684976" cy="2736753"/>
            <a:chOff x="7906507" y="1134630"/>
            <a:chExt cx="2684976" cy="2736753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6507" y="1134630"/>
              <a:ext cx="2684976" cy="2736753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091927" y="1319415"/>
              <a:ext cx="2324735" cy="1195705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8361130" y="1994547"/>
            <a:ext cx="1400400" cy="503372"/>
            <a:chOff x="6392001" y="4576491"/>
            <a:chExt cx="1400400" cy="503372"/>
          </a:xfrm>
        </p:grpSpPr>
        <p:sp>
          <p:nvSpPr>
            <p:cNvPr id="36" name="矩形 35"/>
            <p:cNvSpPr/>
            <p:nvPr/>
          </p:nvSpPr>
          <p:spPr>
            <a:xfrm>
              <a:off x="6392727" y="4576491"/>
              <a:ext cx="1398948" cy="503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392001" y="4580984"/>
              <a:ext cx="14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display</a:t>
              </a:r>
              <a:endParaRPr lang="zh-CN" altLang="en-US" sz="2400" b="1" dirty="0"/>
            </a:p>
          </p:txBody>
        </p:sp>
      </p:grpSp>
      <p:pic>
        <p:nvPicPr>
          <p:cNvPr id="40" name="图片 3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10425899" y="1623362"/>
            <a:ext cx="1386152" cy="1513216"/>
          </a:xfrm>
          <a:prstGeom prst="rect">
            <a:avLst/>
          </a:prstGeom>
        </p:spPr>
      </p:pic>
      <p:grpSp>
        <p:nvGrpSpPr>
          <p:cNvPr id="48" name="组合 47"/>
          <p:cNvGrpSpPr/>
          <p:nvPr/>
        </p:nvGrpSpPr>
        <p:grpSpPr>
          <a:xfrm>
            <a:off x="1858908" y="3135122"/>
            <a:ext cx="2768552" cy="2821940"/>
            <a:chOff x="1858908" y="3135122"/>
            <a:chExt cx="2768552" cy="2821940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58908" y="3135122"/>
              <a:ext cx="2768552" cy="2821940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>
              <a:fillRect/>
            </a:stretch>
          </p:blipFill>
          <p:spPr>
            <a:xfrm>
              <a:off x="2062108" y="3314827"/>
              <a:ext cx="2392680" cy="1260475"/>
            </a:xfrm>
            <a:prstGeom prst="rect">
              <a:avLst/>
            </a:prstGeom>
          </p:spPr>
        </p:pic>
      </p:grpSp>
      <p:grpSp>
        <p:nvGrpSpPr>
          <p:cNvPr id="78" name="组合 77"/>
          <p:cNvGrpSpPr/>
          <p:nvPr/>
        </p:nvGrpSpPr>
        <p:grpSpPr>
          <a:xfrm>
            <a:off x="2682222" y="4127434"/>
            <a:ext cx="1121924" cy="461665"/>
            <a:chOff x="5279839" y="4583785"/>
            <a:chExt cx="1327062" cy="461665"/>
          </a:xfrm>
        </p:grpSpPr>
        <p:sp>
          <p:nvSpPr>
            <p:cNvPr id="75" name="矩形 74"/>
            <p:cNvSpPr/>
            <p:nvPr/>
          </p:nvSpPr>
          <p:spPr>
            <a:xfrm>
              <a:off x="5279839" y="4601543"/>
              <a:ext cx="1327062" cy="43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5447124" y="4583785"/>
              <a:ext cx="9924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won</a:t>
              </a:r>
              <a:endParaRPr lang="zh-CN" altLang="en-US" sz="2400" b="1" dirty="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4605194" y="3773399"/>
            <a:ext cx="1363290" cy="1488258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>
            <a:off x="5283041" y="3053524"/>
            <a:ext cx="2799911" cy="2853904"/>
            <a:chOff x="5283041" y="3056699"/>
            <a:chExt cx="2799911" cy="2853904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3041" y="3056699"/>
              <a:ext cx="2799911" cy="2853904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436"/>
            <a:stretch>
              <a:fillRect/>
            </a:stretch>
          </p:blipFill>
          <p:spPr>
            <a:xfrm>
              <a:off x="5494496" y="3239579"/>
              <a:ext cx="2436495" cy="126111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5839530" y="3993566"/>
            <a:ext cx="1750432" cy="500847"/>
            <a:chOff x="8446591" y="4613241"/>
            <a:chExt cx="1750432" cy="500847"/>
          </a:xfrm>
        </p:grpSpPr>
        <p:sp>
          <p:nvSpPr>
            <p:cNvPr id="85" name="矩形 84"/>
            <p:cNvSpPr/>
            <p:nvPr/>
          </p:nvSpPr>
          <p:spPr>
            <a:xfrm>
              <a:off x="8446591" y="4613241"/>
              <a:ext cx="1647951" cy="500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8454276" y="4632831"/>
              <a:ext cx="1742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bull’s-eye</a:t>
              </a:r>
              <a:endParaRPr lang="zh-CN" altLang="en-US" sz="2400" b="1" dirty="0"/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8026569" y="3581870"/>
            <a:ext cx="1493548" cy="1630457"/>
          </a:xfrm>
          <a:prstGeom prst="rect">
            <a:avLst/>
          </a:prstGeom>
        </p:spPr>
      </p:pic>
      <p:grpSp>
        <p:nvGrpSpPr>
          <p:cNvPr id="90" name="组合 89"/>
          <p:cNvGrpSpPr/>
          <p:nvPr/>
        </p:nvGrpSpPr>
        <p:grpSpPr>
          <a:xfrm>
            <a:off x="8481222" y="2929793"/>
            <a:ext cx="2970619" cy="3027904"/>
            <a:chOff x="8462807" y="2929158"/>
            <a:chExt cx="2970619" cy="3027904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62807" y="2929158"/>
              <a:ext cx="2970619" cy="3027904"/>
            </a:xfrm>
            <a:prstGeom prst="rect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674262" y="3134898"/>
              <a:ext cx="2584450" cy="1325245"/>
            </a:xfrm>
            <a:prstGeom prst="rect">
              <a:avLst/>
            </a:prstGeom>
          </p:spPr>
        </p:pic>
      </p:grpSp>
      <p:grpSp>
        <p:nvGrpSpPr>
          <p:cNvPr id="93" name="组合 92"/>
          <p:cNvGrpSpPr/>
          <p:nvPr/>
        </p:nvGrpSpPr>
        <p:grpSpPr>
          <a:xfrm>
            <a:off x="9354204" y="3955284"/>
            <a:ext cx="1283074" cy="505507"/>
            <a:chOff x="6316362" y="6331606"/>
            <a:chExt cx="1283074" cy="505507"/>
          </a:xfrm>
        </p:grpSpPr>
        <p:sp>
          <p:nvSpPr>
            <p:cNvPr id="91" name="矩形 90"/>
            <p:cNvSpPr/>
            <p:nvPr/>
          </p:nvSpPr>
          <p:spPr>
            <a:xfrm>
              <a:off x="6316362" y="6331606"/>
              <a:ext cx="1283074" cy="5055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372465" y="6353527"/>
              <a:ext cx="1170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watch</a:t>
              </a:r>
              <a:endParaRPr lang="zh-CN" altLang="en-US" sz="2400" b="1" dirty="0"/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">
            <a:off x="10874087" y="3276926"/>
            <a:ext cx="1332590" cy="1454744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>
            <a:off x="5606414" y="-36193"/>
            <a:ext cx="6593270" cy="982436"/>
            <a:chOff x="8567" y="-23"/>
            <a:chExt cx="8445" cy="2010"/>
          </a:xfrm>
        </p:grpSpPr>
        <p:sp>
          <p:nvSpPr>
            <p:cNvPr id="63" name="矩形 6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600" y="45"/>
              <a:ext cx="8268" cy="194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Check their understanding of the words in this lesson.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Review the words by playing whack-a-mole game.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say the words by looking at the pictures in turns.</a:t>
              </a:r>
              <a:endParaRPr lang="zh-CN" altLang="zh-CN" sz="1100" dirty="0"/>
            </a:p>
            <a:p>
              <a:r>
                <a:rPr lang="en-US" altLang="zh-CN" sz="1100" b="1" dirty="0"/>
                <a:t>3. Click the pit to show the picture;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answer the word; click the pit again to show the</a:t>
              </a:r>
            </a:p>
            <a:p>
              <a:r>
                <a:rPr lang="en-US" altLang="zh-CN" sz="1100" b="1" dirty="0"/>
                <a:t>    answer; give feedback.</a:t>
              </a:r>
              <a:endParaRPr kumimoji="0" lang="en-US" altLang="zh-CN" sz="1100" b="1" i="0" u="none" strike="noStrike" cap="none" spc="0" normalizeH="0" baseline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6" name="直角三角形 6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8" name="图片 67"/>
          <p:cNvPicPr>
            <a:picLocks noChangeAspect="1"/>
          </p:cNvPicPr>
          <p:nvPr/>
        </p:nvPicPr>
        <p:blipFill>
          <a:blip r:embed="rId23" cstate="screen"/>
          <a:stretch>
            <a:fillRect/>
          </a:stretch>
        </p:blipFill>
        <p:spPr>
          <a:xfrm>
            <a:off x="339080" y="328037"/>
            <a:ext cx="1378092" cy="9187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44444E-6 L -1.875E-6 0.00024 C -0.00508 -0.00092 -0.01015 -0.00254 -0.01523 -0.00254 C -0.02318 -0.00254 -0.03099 -0.00138 -0.0388 -4.44444E-6 C -0.04166 0.00047 -0.0444 0.00162 -0.04713 0.00232 C -0.07044 0.0088 -0.0444 0.00116 -0.06523 0.00741 C -0.07057 0.01042 -0.07448 0.01204 -0.07916 0.01713 C -0.08854 0.02778 -0.08047 0.02269 -0.09023 0.02709 C -0.0944 0.03195 -0.09831 0.03797 -0.10273 0.0419 C -0.10456 0.04352 -0.10664 0.04468 -0.10833 0.04676 C -0.11745 0.05834 -0.10768 0.05139 -0.11666 0.05672 C -0.12096 0.06181 -0.12135 0.06158 -0.125 0.06899 C -0.12929 0.07801 -0.12838 0.07917 -0.13333 0.08635 C -0.13685 0.09167 -0.1444 0.10116 -0.1444 0.10139 C -0.14622 0.10602 -0.15078 0.12176 -0.15 0.11598 C -0.14987 0.11528 -0.14791 0.10024 -0.14713 0.09862 C -0.14609 0.0963 -0.1444 0.09537 -0.14297 0.09375 C -0.13971 0.07616 -0.1444 0.0963 -0.1375 0.08149 C -0.1362 0.07871 -0.13594 0.07454 -0.13463 0.07153 C -0.13359 0.06875 -0.13177 0.0669 -0.13047 0.06412 C -0.12943 0.06181 -0.12877 0.05903 -0.12773 0.05672 C -0.12226 0.04491 -0.12539 0.05325 -0.1194 0.04445 C -0.11797 0.04213 -0.11679 0.03912 -0.11523 0.03704 C -0.10807 0.02709 -0.10898 0.02825 -0.10273 0.02454 C -0.1013 0.02223 -0.10026 0.01899 -0.09857 0.01713 C -0.09622 0.01505 -0.08802 0.01112 -0.08463 0.00973 C -0.07591 0.00625 -0.07721 0.00741 -0.06666 0.00487 L -0.0569 0.00232 L -0.03463 -0.00254 C -0.03229 -0.0037 -0.02435 -0.0074 -0.02213 -0.0074 C -0.01393 -0.0081 -0.00547 -0.0074 0.00287 -0.0074 L 0.00287 -0.00717 " pathEditMode="relative" rAng="0" ptsTypes="AAAAAAAAAAAAAAAAAAAAAAAAAAAAAAAA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E-6 -5.18519E-6 L -7.5E-6 -5.18519E-6 C -0.01758 -0.00626 -0.01211 -0.00672 -0.03204 -0.00255 C -0.03842 -0.00117 -0.03711 0.00069 -0.0431 0.00485 C -0.0474 0.00809 -0.05235 0.01041 -0.05704 0.01226 C -0.05925 0.01319 -0.06159 0.01388 -0.06394 0.01482 C -0.0823 0.03124 -0.05938 0.01133 -0.0737 0.02221 C -0.07553 0.0236 -0.07735 0.02569 -0.07917 0.02708 C -0.08529 0.03171 -0.0849 0.02754 -0.09167 0.03958 C -0.0931 0.04189 -0.09428 0.04467 -0.09584 0.04698 C -0.09844 0.05046 -0.10183 0.05254 -0.10417 0.05671 C -0.11641 0.07846 -0.10092 0.05184 -0.11251 0.06921 C -0.11407 0.07129 -0.11524 0.0743 -0.11667 0.07661 C -0.11797 0.07846 -0.11967 0.07962 -0.12084 0.08147 C -0.13516 0.10416 -0.12396 0.09004 -0.13334 0.10115 C -0.13386 0.1037 -0.13399 0.10647 -0.13477 0.10856 C -0.13633 0.11388 -0.14024 0.1236 -0.14024 0.1236 C -0.13659 0.1037 -0.14024 0.12846 -0.14024 0.10856 C -0.14024 0.10208 -0.13985 0.09536 -0.13894 0.08888 C -0.13764 0.08008 -0.13438 0.08055 -0.1306 0.07661 C -0.12774 0.0736 -0.12501 0.0699 -0.12227 0.06666 C -0.12084 0.06504 -0.11967 0.06272 -0.1181 0.0618 L -0.11394 0.05925 C -0.11251 0.05671 -0.11133 0.05393 -0.10977 0.05184 C -0.10717 0.04814 -0.10144 0.04189 -0.10144 0.04189 C -0.10053 0.03958 -0.09988 0.03657 -0.0987 0.03448 C -0.0961 0.03055 -0.0931 0.028 -0.09037 0.02476 L -0.0862 0.01967 L -0.08204 0.01482 C -0.0806 0.01319 -0.07943 0.01087 -0.07787 0.00995 L -0.06537 0.00254 C -0.06394 0.00161 -0.06264 0.00046 -0.0612 -5.18519E-6 C -0.05886 -0.00093 -0.05652 -0.0014 -0.05417 -0.00255 C -0.05274 -0.00325 -0.05144 -0.00441 -0.05001 -0.00487 C -0.04727 -0.00603 -0.04454 -0.00672 -0.04167 -0.00742 L -0.03334 -0.01228 C -0.02305 -0.01853 -0.03073 -0.01459 -0.00977 -0.01737 C -0.00834 -0.01806 -0.00704 -0.01968 -0.0056 -0.01968 C -0.00092 -0.01968 0.00833 -0.01737 0.00833 -0.01737 L 0.0069 -0.01737 " pathEditMode="relative" ptsTypes="AAAAAAAAAAAAAAAAAAAAAAAAAAAAAAAAAAAAAAAA">
                                      <p:cBhvr>
                                        <p:cTn id="5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6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023 C -0.01875 -0.00278 -0.01628 -0.00393 -0.03607 -7.40741E-7 C -0.03802 0.00023 -0.03984 0.00139 -0.04167 0.00232 C -0.04453 0.0037 -0.05078 0.0081 -0.05274 0.00972 C -0.0543 0.01111 -0.05547 0.01366 -0.0569 0.01482 C -0.05872 0.01597 -0.06068 0.01644 -0.0625 0.01713 C -0.06432 0.01875 -0.06615 0.02083 -0.0681 0.02222 C -0.07057 0.02384 -0.07826 0.02616 -0.0806 0.02708 C -0.08425 0.0287 -0.09167 0.03195 -0.09167 0.03218 C -0.09219 0.03287 -0.10313 0.04792 -0.1069 0.05185 C -0.10872 0.0537 -0.11068 0.05486 -0.1125 0.05671 C -0.11393 0.0581 -0.11524 0.06019 -0.11667 0.06157 C -0.11849 0.06343 -0.12057 0.06458 -0.12227 0.06667 C -0.12383 0.06875 -0.12487 0.07199 -0.12643 0.07407 C -0.12904 0.07778 -0.13464 0.08403 -0.13464 0.08426 C -0.13464 0.0831 -0.13268 0.06829 -0.1319 0.06667 C -0.12682 0.05486 -0.125 0.05347 -0.1194 0.04676 C -0.11732 0.04144 -0.11576 0.03588 -0.1125 0.03195 C -0.11133 0.03056 -0.10977 0.03032 -0.10833 0.02963 C -0.1069 0.02708 -0.10586 0.02384 -0.10417 0.02222 C -0.10156 0.01968 -0.0987 0.01852 -0.09583 0.01713 C -0.08711 0.01343 -0.09219 0.01528 -0.0806 0.01227 C -0.07721 0.00926 -0.07448 0.00625 -0.07083 0.00486 C -0.0681 0.0037 -0.06524 0.00324 -0.0625 0.00232 C -0.06107 0.0007 -0.0599 -0.00139 -0.05833 -0.00255 C -0.05664 -0.00393 -0.05456 -0.00417 -0.05274 -0.00509 C -0.04857 -0.00718 -0.04779 -0.0088 -0.0431 -0.00995 C -0.03893 -0.01111 -0.03477 -0.01157 -0.0306 -0.0125 C -0.02878 -0.01319 -0.02682 -0.01435 -0.025 -0.01481 C -0.02227 -0.01597 -0.0194 -0.0162 -0.01667 -0.01736 C -0.01524 -0.01805 -0.01393 -0.01921 -0.0125 -0.01991 C -0.00247 -0.025 -0.01146 -0.01968 8.33333E-7 -0.02477 C 0.00143 -0.02546 0.00273 -0.02685 0.00417 -0.02731 C 0.01237 -0.02986 0.0125 -0.02963 0.0181 -0.02963 L 0.01667 -0.02731 " pathEditMode="relative" rAng="0" ptsTypes="AAAAAAAAAAAAAAAAAAAAAAAAAAAAAAAAAAAA">
                                      <p:cBhvr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5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77778E-6 L 1.66667E-6 7.77778E-6 C -0.00416 0.00093 -0.00846 0.0007 -0.0125 0.00255 C -0.01419 0.00325 -0.0151 0.00626 -0.01666 0.00741 C -0.0306 0.01806 -0.01185 -0.00161 -0.0306 0.01482 C -0.03242 0.01644 -0.03424 0.01853 -0.0362 0.01991 C -0.03789 0.02107 -0.03984 0.0213 -0.04166 0.02223 C -0.04453 0.02385 -0.04726 0.0257 -0.05 0.02732 C -0.05325 0.02894 -0.05651 0.03056 -0.05976 0.03218 C -0.0612 0.03288 -0.0625 0.03402 -0.06393 0.03473 C -0.08047 0.04306 -0.0539 0.02825 -0.07916 0.04214 C -0.08203 0.04353 -0.08489 0.04491 -0.0875 0.047 C -0.08906 0.04816 -0.0901 0.0507 -0.09166 0.05186 C -0.09349 0.05325 -0.09544 0.05348 -0.09726 0.05441 C -0.1112 0.06158 -0.08958 0.05163 -0.10703 0.05927 C -0.10885 0.06181 -0.11054 0.06482 -0.1125 0.06667 C -0.1138 0.06806 -0.11536 0.06829 -0.11666 0.06922 C -0.11862 0.07061 -0.12044 0.07223 -0.12226 0.07408 C -0.12513 0.07732 -0.12747 0.08218 -0.1306 0.08403 L -0.13893 0.08913 C -0.13984 0.08658 -0.1414 0.0845 -0.14166 0.08149 C -0.14192 0.07894 -0.14101 0.07663 -0.14036 0.07408 C -0.13919 0.07015 -0.13554 0.06158 -0.13333 0.05927 C -0.13164 0.05765 -0.12969 0.05788 -0.12786 0.05695 C -0.12643 0.05626 -0.12513 0.0551 -0.1237 0.05441 C -0.12083 0.05325 -0.1181 0.05302 -0.11536 0.05186 C -0.11393 0.0514 -0.1125 0.05001 -0.1112 0.04954 C -0.10885 0.04839 -0.10651 0.04816 -0.10416 0.047 C -0.10143 0.04561 -0.09583 0.04214 -0.09583 0.04214 L -0.0875 0.03218 C -0.0862 0.03056 -0.08489 0.02825 -0.08333 0.02732 C -0.07383 0.02153 -0.08567 0.02825 -0.07226 0.02223 C -0.06758 0.02038 -0.06771 0.01853 -0.0625 0.01737 C -0.05703 0.01621 -0.05143 0.01575 -0.04583 0.01482 C -0.04453 0.0132 -0.04323 0.01135 -0.04166 0.00996 C -0.03776 0.00649 -0.03346 0.00695 -0.02916 0.0051 C -0.02057 0.00116 -0.02135 -0.00161 -0.0125 -0.00231 C -0.00508 -0.003 0.00235 -0.00231 0.00977 -0.00231 L 0.00977 -0.00231 " pathEditMode="relative" ptsTypes="AAAAAAAAAAAAAAAAAAAAAAAAAAAAAAAAAAAAAAA">
                                      <p:cBhvr>
                                        <p:cTn id="12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25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8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4.79167E-6 -1.48148E-6 C -0.00456 0.0007 -0.00925 0.00116 -0.01381 0.00232 C -0.01771 0.00348 -0.0198 0.00741 -0.02357 0.00973 C -0.02539 0.01088 -0.02735 0.01135 -0.02917 0.01227 C -0.0319 0.01366 -0.03464 0.01598 -0.0375 0.01713 C -0.04115 0.01875 -0.04753 0.01945 -0.05131 0.02223 C -0.0543 0.02431 -0.05703 0.02686 -0.05964 0.02963 C -0.06276 0.03264 -0.06667 0.03843 -0.0694 0.0419 C -0.07214 0.04537 -0.075 0.04838 -0.07774 0.05186 C -0.08737 0.06412 -0.08112 0.05949 -0.08881 0.06412 C -0.09623 0.07732 -0.08959 0.06667 -0.1 0.07894 C -0.10196 0.08125 -0.10352 0.08449 -0.1056 0.08635 C -0.11823 0.09931 -0.10052 0.07662 -0.11394 0.09375 C -0.11758 0.09861 -0.125 0.1088 -0.125 0.1088 C -0.12591 0.10625 -0.12748 0.10417 -0.12774 0.10116 C -0.12826 0.09653 -0.12448 0.08959 -0.12357 0.08635 C -0.12292 0.08403 -0.12279 0.08149 -0.12227 0.07894 C -0.12136 0.0757 -0.12045 0.07223 -0.1194 0.06922 C -0.11862 0.06644 -0.11771 0.06389 -0.11667 0.06181 C -0.11407 0.05649 -0.11055 0.05278 -0.10834 0.04699 C -0.10743 0.04445 -0.1069 0.04098 -0.1056 0.03936 C -0.103 0.03681 -0.09961 0.0375 -0.09714 0.03449 C -0.09063 0.02662 -0.09466 0.03056 -0.08464 0.02454 L -0.08047 0.02223 C -0.07722 0.02014 -0.07435 0.01829 -0.07084 0.01713 C -0.06706 0.01621 -0.06341 0.01551 -0.05964 0.01482 C -0.05834 0.01389 -0.05677 0.01343 -0.05547 0.01227 C -0.04532 0.00324 -0.05912 0.00857 -0.04024 -0.00254 C -0.0375 -0.00416 -0.03451 -0.00509 -0.0319 -0.0074 C -0.03008 -0.00926 -0.02839 -0.01134 -0.02631 -0.0125 C -0.0237 -0.01389 -0.02071 -0.01389 -0.01797 -0.01481 C -0.01615 -0.01551 -0.01433 -0.01666 -0.0125 -0.01736 C -0.00235 -0.02129 -0.00873 -0.01782 -0.00131 -0.02222 C 0.02643 -0.01967 0.01627 -0.0199 0.02929 -0.0199 L 0.02929 -0.0199 " pathEditMode="relative" ptsTypes="AAAAAAAAAAAAAAAAAAAAAAAAAAAAAAAAAAAA">
                                      <p:cBhvr>
                                        <p:cTn id="15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61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625E-6 7.40741E-7 L 5.625E-6 7.40741E-7 C -0.00468 0.00069 -0.00937 0.00092 -0.01392 0.00231 C -0.01679 0.00324 -0.01939 0.00601 -0.02226 0.0074 L -0.02773 0.00972 C -0.04101 0.03333 -0.02408 0.00532 -0.03606 0.01967 C -0.03775 0.02152 -0.03866 0.025 -0.04023 0.02708 C -0.04244 0.02986 -0.04504 0.03148 -0.04726 0.03449 C -0.04921 0.03726 -0.05077 0.0412 -0.05273 0.04444 C -0.05403 0.04629 -0.05572 0.04722 -0.05689 0.0493 L -0.06939 0.07152 C -0.07082 0.07407 -0.072 0.07685 -0.07356 0.07893 C -0.0871 0.0949 -0.06223 0.06481 -0.08606 0.09861 C -0.0884 0.10185 -0.09088 0.10486 -0.09296 0.10856 C -0.09465 0.11134 -0.09569 0.11527 -0.09713 0.11851 C -0.09843 0.12106 -0.09999 0.12338 -0.10129 0.12592 C -0.10181 0.12824 -0.10181 0.13101 -0.10273 0.13333 C -0.11562 0.16527 -0.10168 0.12222 -0.11249 0.153 C -0.11353 0.15601 -0.11418 0.15972 -0.11523 0.16296 C -0.11601 0.1655 -0.11965 0.17037 -0.11796 0.17037 C -0.11562 0.17037 -0.11431 0.16527 -0.11249 0.16296 C -0.11106 0.16111 -0.10963 0.15949 -0.10832 0.15787 C -0.10142 0.13958 -0.11028 0.16203 -0.10129 0.14305 C -0.10025 0.14074 -0.09973 0.13773 -0.09856 0.13564 C -0.09739 0.13356 -0.09569 0.1324 -0.09439 0.13078 C -0.09257 0.12847 -0.09075 0.12569 -0.08879 0.12338 C -0.08606 0.1199 -0.08319 0.11713 -0.08046 0.11342 C -0.06822 0.09699 -0.07382 0.10115 -0.06523 0.09629 C -0.06249 0.0912 -0.05911 0.08449 -0.05559 0.08148 C -0.05286 0.07893 -0.04726 0.07638 -0.04726 0.07638 C -0.04582 0.07407 -0.04426 0.07175 -0.04309 0.06898 C -0.03814 0.05879 -0.0401 0.05856 -0.03332 0.05185 C -0.03202 0.05046 -0.03059 0.05 -0.02916 0.0493 C -0.02773 0.04768 -0.02655 0.0456 -0.02499 0.04444 C -0.02226 0.04213 -0.01666 0.03935 -0.01666 0.03935 C -0.01523 0.03703 -0.01431 0.03333 -0.01249 0.03194 C -0.00989 0.02986 -0.00689 0.03101 -0.00416 0.02963 C -0.0026 0.02847 -0.00142 0.02615 5.625E-6 0.02453 C 0.00313 0.01319 0.00066 0.01481 0.00561 0.01481 L 0.00418 0.01967 " pathEditMode="relative" ptsTypes="AAAAAAAAAAAAAAAAAAAAAAAAAAAAAAAAAAAAAAAA">
                                      <p:cBhvr>
                                        <p:cTn id="190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25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4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1242857"/>
            <a:ext cx="9167384" cy="55643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231469" y="1867507"/>
            <a:ext cx="7366532" cy="434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Isolate and pronounce the initial, medial vowel, and final sounds (phonemes) in three-phoneme (CVC) words. 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key words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phrases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bull’s-eye, school fair, won, gym, display,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watch,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 them.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Bull’s-eye!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identify the characters of a story with </a:t>
            </a:r>
            <a:r>
              <a:rPr lang="en-US" altLang="zh-CN" sz="2400" b="1" dirty="0" smtClean="0">
                <a:solidFill>
                  <a:srgbClr val="0070C0"/>
                </a:solidFill>
                <a:latin typeface="Century Gothic" panose="020B0502020202020204" pitchFamily="34" charset="0"/>
              </a:rPr>
              <a:t>prompt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support.</a:t>
            </a:r>
          </a:p>
          <a:p>
            <a:pPr marL="457200" indent="-457200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 </a:t>
            </a:r>
          </a:p>
          <a:p>
            <a:pPr>
              <a:spcBef>
                <a:spcPts val="8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wanted to 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246979" y="827276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-55188" y="786762"/>
            <a:ext cx="1378092" cy="918728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9" name="图片 28" descr="p3-箭靶子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858" y="3172680"/>
            <a:ext cx="2022510" cy="283589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6181854" y="-36193"/>
            <a:ext cx="6017829" cy="730173"/>
            <a:chOff x="8567" y="-23"/>
            <a:chExt cx="8445" cy="2007"/>
          </a:xfrm>
        </p:grpSpPr>
        <p:sp>
          <p:nvSpPr>
            <p:cNvPr id="31" name="矩形 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00" y="471"/>
              <a:ext cx="8268" cy="109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 Get to know and understand what will be learned in this lesson. </a:t>
              </a:r>
              <a:endParaRPr lang="zh-CN" altLang="zh-CN" sz="1100" dirty="0"/>
            </a:p>
            <a:p>
              <a:r>
                <a:rPr lang="en-US" altLang="zh-CN" sz="1100" b="1" dirty="0"/>
                <a:t>       Go through the learning goals with Ss.</a:t>
              </a:r>
              <a:endParaRPr lang="zh-CN" altLang="zh-CN" sz="11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1052360" y="3072979"/>
            <a:ext cx="4288588" cy="343420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304047" y="4093004"/>
            <a:ext cx="4423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0045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hit</a:t>
            </a: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</a:t>
            </a:r>
            <a:r>
              <a: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bull’s-eye</a:t>
            </a:r>
          </a:p>
          <a:p>
            <a:pPr marL="457200" indent="-360045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perform in a gym display</a:t>
            </a:r>
          </a:p>
          <a:p>
            <a:pPr marL="457200" indent="-360045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kick the ball</a:t>
            </a:r>
          </a:p>
        </p:txBody>
      </p:sp>
      <p:sp>
        <p:nvSpPr>
          <p:cNvPr id="9" name="矩形 8"/>
          <p:cNvSpPr/>
          <p:nvPr/>
        </p:nvSpPr>
        <p:spPr>
          <a:xfrm>
            <a:off x="490415" y="1987645"/>
            <a:ext cx="97076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—What did _____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want to do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at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the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school</a:t>
            </a:r>
            <a:r>
              <a:rPr kumimoji="1" lang="zh-CN" altLang="en-US" sz="2800" b="1" dirty="0">
                <a:latin typeface="Century Gothic" panose="020B0502020202020204" pitchFamily="34" charset="0"/>
              </a:rPr>
              <a:t> </a:t>
            </a:r>
            <a:r>
              <a:rPr kumimoji="1" lang="en-US" altLang="zh-CN" sz="2800" b="1" dirty="0">
                <a:latin typeface="Century Gothic" panose="020B0502020202020204" pitchFamily="34" charset="0"/>
              </a:rPr>
              <a:t>fair?</a:t>
            </a:r>
          </a:p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—____ wanted to _______.   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858118" y="3616537"/>
            <a:ext cx="2685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Helping Words</a:t>
            </a:r>
          </a:p>
        </p:txBody>
      </p:sp>
      <p:grpSp>
        <p:nvGrpSpPr>
          <p:cNvPr id="17" name="组合 2"/>
          <p:cNvGrpSpPr/>
          <p:nvPr/>
        </p:nvGrpSpPr>
        <p:grpSpPr>
          <a:xfrm>
            <a:off x="218846" y="6265617"/>
            <a:ext cx="942691" cy="294424"/>
            <a:chOff x="11008048" y="6528234"/>
            <a:chExt cx="942691" cy="294424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talk!</a:t>
            </a:r>
            <a:endParaRPr lang="zh-CN" altLang="en-US" dirty="0"/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149" y="2380450"/>
            <a:ext cx="3092376" cy="18541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3878" y="4501472"/>
            <a:ext cx="2890645" cy="1740119"/>
          </a:xfrm>
          <a:prstGeom prst="rect">
            <a:avLst/>
          </a:prstGeom>
        </p:spPr>
      </p:pic>
      <p:sp>
        <p:nvSpPr>
          <p:cNvPr id="22" name="矩形: 圆角 8"/>
          <p:cNvSpPr/>
          <p:nvPr/>
        </p:nvSpPr>
        <p:spPr>
          <a:xfrm>
            <a:off x="3713269" y="1163794"/>
            <a:ext cx="4765463" cy="64439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Wilma, Wilf, Dad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596" y="4406731"/>
            <a:ext cx="3026929" cy="183486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5606414" y="-22554"/>
            <a:ext cx="6593270" cy="1073804"/>
            <a:chOff x="8567" y="-23"/>
            <a:chExt cx="8445" cy="2007"/>
          </a:xfrm>
        </p:grpSpPr>
        <p:sp>
          <p:nvSpPr>
            <p:cNvPr id="28" name="矩形 2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600" y="130"/>
              <a:ext cx="8268" cy="177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the characters in the story want to do at the school fair using the</a:t>
              </a:r>
            </a:p>
            <a:p>
              <a:r>
                <a:rPr lang="en-US" altLang="zh-CN" sz="1100" b="1" dirty="0"/>
                <a:t>      given sentence structure.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talk about given illustration using the sentence structure and</a:t>
              </a:r>
            </a:p>
            <a:p>
              <a:pPr lvl="0" fontAlgn="base"/>
              <a:r>
                <a:rPr lang="en-US" altLang="zh-CN" sz="1100" b="1" dirty="0"/>
                <a:t>    helping words; model first.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</a:t>
              </a:r>
              <a:endParaRPr lang="zh-CN" altLang="zh-CN" sz="11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0" y="10458"/>
            <a:ext cx="12192000" cy="6851904"/>
          </a:xfrm>
          <a:prstGeom prst="rect">
            <a:avLst/>
          </a:prstGeom>
        </p:spPr>
      </p:pic>
      <p:sp>
        <p:nvSpPr>
          <p:cNvPr id="8" name="标题 1"/>
          <p:cNvSpPr txBox="1"/>
          <p:nvPr/>
        </p:nvSpPr>
        <p:spPr>
          <a:xfrm>
            <a:off x="4577334" y="431779"/>
            <a:ext cx="2601796" cy="57883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9" name="图片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427" y="2136359"/>
            <a:ext cx="3076885" cy="2443189"/>
          </a:xfrm>
          <a:prstGeom prst="rect">
            <a:avLst/>
          </a:prstGeom>
        </p:spPr>
      </p:pic>
      <p:pic>
        <p:nvPicPr>
          <p:cNvPr id="72" name="图片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965" y="1407946"/>
            <a:ext cx="2981077" cy="2477294"/>
          </a:xfrm>
          <a:prstGeom prst="rect">
            <a:avLst/>
          </a:prstGeom>
        </p:spPr>
      </p:pic>
      <p:grpSp>
        <p:nvGrpSpPr>
          <p:cNvPr id="94" name="组 93"/>
          <p:cNvGrpSpPr/>
          <p:nvPr/>
        </p:nvGrpSpPr>
        <p:grpSpPr>
          <a:xfrm>
            <a:off x="3899959" y="3924184"/>
            <a:ext cx="4091952" cy="2621129"/>
            <a:chOff x="552246" y="1697721"/>
            <a:chExt cx="8288556" cy="5309294"/>
          </a:xfrm>
        </p:grpSpPr>
        <p:pic>
          <p:nvPicPr>
            <p:cNvPr id="95" name="图片 9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246" y="1697721"/>
              <a:ext cx="7313193" cy="5309294"/>
            </a:xfrm>
            <a:prstGeom prst="rect">
              <a:avLst/>
            </a:prstGeom>
          </p:spPr>
        </p:pic>
        <p:pic>
          <p:nvPicPr>
            <p:cNvPr id="100" name="图片 99" descr="D:\课件\PPT\20190215\p5\10.png1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21177013" flipH="1">
              <a:off x="6582681" y="2611707"/>
              <a:ext cx="1042019" cy="608965"/>
            </a:xfrm>
            <a:prstGeom prst="rect">
              <a:avLst/>
            </a:prstGeom>
          </p:spPr>
        </p:pic>
        <p:pic>
          <p:nvPicPr>
            <p:cNvPr id="101" name="图片 100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623638" y="2572439"/>
              <a:ext cx="1029497" cy="971700"/>
            </a:xfrm>
            <a:prstGeom prst="rect">
              <a:avLst/>
            </a:prstGeom>
          </p:spPr>
        </p:pic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69786" y="3419610"/>
              <a:ext cx="1271016" cy="1033272"/>
            </a:xfrm>
            <a:prstGeom prst="rect">
              <a:avLst/>
            </a:prstGeom>
          </p:spPr>
        </p:pic>
      </p:grpSp>
      <p:pic>
        <p:nvPicPr>
          <p:cNvPr id="83" name="图片 8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845" y="4131044"/>
            <a:ext cx="3486121" cy="255082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732699" y="1631840"/>
            <a:ext cx="2818644" cy="2550820"/>
            <a:chOff x="-1529633" y="582759"/>
            <a:chExt cx="3982096" cy="3603722"/>
          </a:xfrm>
        </p:grpSpPr>
        <p:pic>
          <p:nvPicPr>
            <p:cNvPr id="7" name="图片 6" descr="盘子里放着一些玩具&#10;&#10;描述已自动生成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979867" y="1252665"/>
              <a:ext cx="2822657" cy="2933816"/>
            </a:xfrm>
            <a:prstGeom prst="rect">
              <a:avLst/>
            </a:prstGeom>
          </p:spPr>
        </p:pic>
        <p:pic>
          <p:nvPicPr>
            <p:cNvPr id="11" name="图片 10" descr="黑色的伞&#10;&#10;描述已自动生成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529633" y="582759"/>
              <a:ext cx="3982096" cy="2846241"/>
            </a:xfrm>
            <a:prstGeom prst="rect">
              <a:avLst/>
            </a:prstGeom>
          </p:spPr>
        </p:pic>
      </p:grpSp>
      <p:sp>
        <p:nvSpPr>
          <p:cNvPr id="17" name="文本框 16"/>
          <p:cNvSpPr txBox="1"/>
          <p:nvPr/>
        </p:nvSpPr>
        <p:spPr>
          <a:xfrm>
            <a:off x="2119384" y="4231255"/>
            <a:ext cx="25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-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47255" y="4344210"/>
            <a:ext cx="3719338" cy="227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88"/>
          <p:cNvGrpSpPr/>
          <p:nvPr/>
        </p:nvGrpSpPr>
        <p:grpSpPr>
          <a:xfrm>
            <a:off x="1909574" y="1182345"/>
            <a:ext cx="8175840" cy="1427168"/>
            <a:chOff x="3052935" y="1039199"/>
            <a:chExt cx="5001635" cy="1427168"/>
          </a:xfrm>
        </p:grpSpPr>
        <p:sp>
          <p:nvSpPr>
            <p:cNvPr id="14" name="圆角矩形 13"/>
            <p:cNvSpPr/>
            <p:nvPr/>
          </p:nvSpPr>
          <p:spPr>
            <a:xfrm>
              <a:off x="3052935" y="1039199"/>
              <a:ext cx="5001635" cy="142716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13812" y="1081315"/>
              <a:ext cx="484075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</a:t>
              </a:r>
              <a:r>
                <a:rPr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would you like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to do</a:t>
              </a:r>
              <a:r>
                <a: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at</a:t>
              </a:r>
              <a:r>
                <a: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a</a:t>
              </a:r>
              <a:r>
                <a: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school</a:t>
              </a:r>
              <a:r>
                <a: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fair</a:t>
              </a: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lvl="0"/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</a:t>
              </a:r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would like</a:t>
              </a:r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to _______.   </a:t>
              </a:r>
              <a:endParaRPr kumimoji="1" lang="zh-CN" altLang="en-US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088731" y="1968560"/>
              <a:ext cx="3595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spin the wheel    buy a</a:t>
              </a:r>
              <a:r>
                <a:rPr lang="zh-CN" altLang="en-US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book</a:t>
              </a: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5757" y="161638"/>
            <a:ext cx="11828375" cy="6589750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7374834" y="10458"/>
            <a:ext cx="4552122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228823" y="-36193"/>
            <a:ext cx="6970861" cy="1333165"/>
            <a:chOff x="8567" y="-23"/>
            <a:chExt cx="8445" cy="2007"/>
          </a:xfrm>
        </p:grpSpPr>
        <p:sp>
          <p:nvSpPr>
            <p:cNvPr id="33" name="矩形 3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600" y="322"/>
              <a:ext cx="8268" cy="138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you want to do at a school fair using the given sentence structure.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 want to do at a school fair; encourage them to speak more.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to talk about the given picture using the given sentence structure;</a:t>
              </a:r>
            </a:p>
            <a:p>
              <a:pPr lvl="0" fontAlgn="base"/>
              <a:r>
                <a:rPr lang="en-US" altLang="zh-CN" sz="1100" b="1" dirty="0"/>
                <a:t>    each S has at least three chances to talk; model first. </a:t>
              </a:r>
              <a:endParaRPr lang="zh-CN" altLang="zh-CN" sz="1100" dirty="0"/>
            </a:p>
            <a:p>
              <a:r>
                <a:rPr lang="en-US" altLang="zh-CN" sz="1100" b="1" dirty="0"/>
                <a:t>3.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 </a:t>
              </a:r>
              <a:endParaRPr lang="zh-CN" altLang="zh-CN" sz="1100" dirty="0"/>
            </a:p>
            <a:p>
              <a:r>
                <a:rPr lang="en-US" altLang="zh-CN" sz="1100" b="1" dirty="0"/>
                <a:t>    Notes: T can click </a:t>
              </a:r>
              <a:r>
                <a:rPr lang="en-US" altLang="zh-CN" sz="1100" b="1" i="1" dirty="0"/>
                <a:t>Let’s Talk</a:t>
              </a:r>
              <a:r>
                <a:rPr lang="en-US" altLang="zh-CN" sz="1100" b="1" dirty="0"/>
                <a:t> to present the sentence structure, and T can click again to</a:t>
              </a:r>
            </a:p>
            <a:p>
              <a:r>
                <a:rPr lang="en-US" altLang="zh-CN" sz="1100" b="1" dirty="0"/>
                <a:t>    make it disappear.</a:t>
              </a:r>
              <a:endParaRPr kumimoji="0" lang="en-US" altLang="zh-CN" sz="1100" b="1" i="0" u="none" strike="noStrike" cap="none" spc="0" normalizeH="0" baseline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7" name="直角三角形 3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9" name="组合 2"/>
          <p:cNvGrpSpPr/>
          <p:nvPr/>
        </p:nvGrpSpPr>
        <p:grpSpPr>
          <a:xfrm>
            <a:off x="437921" y="6352623"/>
            <a:ext cx="942691" cy="294424"/>
            <a:chOff x="11008048" y="6528234"/>
            <a:chExt cx="942691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91" y="43389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1700422" y="815770"/>
            <a:ext cx="8791157" cy="2131749"/>
            <a:chOff x="1524225" y="656746"/>
            <a:chExt cx="8791157" cy="213174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225" y="656746"/>
              <a:ext cx="8791157" cy="21317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 flipH="1">
              <a:off x="2201363" y="1264634"/>
              <a:ext cx="72319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do you like to do </a:t>
              </a:r>
              <a:r>
                <a:rPr lang="en-US" altLang="zh-CN" sz="2800" b="1">
                  <a:solidFill>
                    <a:schemeClr val="bg1"/>
                  </a:solidFill>
                  <a:latin typeface="Century Gothic" panose="020B0502020202020204" pitchFamily="34" charset="0"/>
                </a:rPr>
                <a:t>at school? </a:t>
              </a:r>
              <a:endPara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566180" y="5586092"/>
            <a:ext cx="4075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play sports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707456" y="5586092"/>
            <a:ext cx="4125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read in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the</a:t>
            </a:r>
            <a:r>
              <a:rPr lang="zh-CN" altLang="en-US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library  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8" name="组合 2"/>
          <p:cNvGrpSpPr/>
          <p:nvPr/>
        </p:nvGrpSpPr>
        <p:grpSpPr>
          <a:xfrm>
            <a:off x="407988" y="6260591"/>
            <a:ext cx="942691" cy="294424"/>
            <a:chOff x="11008048" y="6528234"/>
            <a:chExt cx="942691" cy="294424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265" y="3017102"/>
            <a:ext cx="3887059" cy="2422800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203" y="3017102"/>
            <a:ext cx="3631710" cy="2421140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grpSp>
        <p:nvGrpSpPr>
          <p:cNvPr id="24" name="组合 23"/>
          <p:cNvGrpSpPr/>
          <p:nvPr/>
        </p:nvGrpSpPr>
        <p:grpSpPr>
          <a:xfrm>
            <a:off x="5606414" y="-36192"/>
            <a:ext cx="6593270" cy="827192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600" y="71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the topic of what you would like to do at school.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question; model first.  </a:t>
              </a:r>
              <a:endParaRPr lang="zh-CN" altLang="zh-CN" sz="1100" dirty="0"/>
            </a:p>
            <a:p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question with the help of the given pictures.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</a:t>
              </a:r>
            </a:p>
            <a:p>
              <a:r>
                <a:rPr lang="en-US" altLang="zh-CN" sz="1100" b="1" dirty="0"/>
                <a:t>    talk more about the topic.</a:t>
              </a:r>
              <a:endParaRPr lang="zh-CN" altLang="zh-CN" sz="1100" dirty="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1" name="直角三角形 3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/>
          <p:cNvSpPr txBox="1"/>
          <p:nvPr/>
        </p:nvSpPr>
        <p:spPr>
          <a:xfrm>
            <a:off x="3244767" y="97964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0867" y="1360235"/>
            <a:ext cx="846817" cy="100803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2360691" y="1553790"/>
            <a:ext cx="8529742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what the</a:t>
            </a:r>
            <a:r>
              <a:rPr lang="zh-CN" altLang="en-US" sz="2400" b="1" dirty="0"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characters did and</a:t>
            </a:r>
            <a:r>
              <a:rPr lang="zh-CN" altLang="en-US" sz="2400" b="1" dirty="0"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 smtClean="0">
                <a:latin typeface="Century Gothic" panose="020B0502020202020204" pitchFamily="34" charset="0"/>
                <a:sym typeface="Helvetica Light"/>
              </a:rPr>
              <a:t>how</a:t>
            </a:r>
            <a:r>
              <a:rPr lang="zh-CN" altLang="en-US" sz="2400" b="1" dirty="0" smtClean="0">
                <a:latin typeface="Century Gothic" panose="020B0502020202020204" pitchFamily="34" charset="0"/>
                <a:sym typeface="Helvetica Light"/>
              </a:rPr>
              <a:t> </a:t>
            </a: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they </a:t>
            </a:r>
            <a:r>
              <a:rPr lang="en-US" altLang="zh-CN" sz="2400" b="1" dirty="0" smtClean="0">
                <a:latin typeface="Century Gothic" panose="020B0502020202020204" pitchFamily="34" charset="0"/>
                <a:sym typeface="Helvetica Light"/>
              </a:rPr>
              <a:t>felt in </a:t>
            </a: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the story. 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368672" y="6264352"/>
            <a:ext cx="945219" cy="294424"/>
            <a:chOff x="10881144" y="6156713"/>
            <a:chExt cx="945219" cy="29442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76919" y="6156713"/>
              <a:ext cx="749444" cy="294424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0881144" y="6173120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矩形: 圆角 8"/>
          <p:cNvSpPr/>
          <p:nvPr/>
        </p:nvSpPr>
        <p:spPr>
          <a:xfrm>
            <a:off x="2969978" y="2607798"/>
            <a:ext cx="1513332" cy="527030"/>
          </a:xfrm>
          <a:prstGeom prst="roundRect">
            <a:avLst>
              <a:gd name="adj" fmla="val 50000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Wilf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矩形: 圆角 8"/>
          <p:cNvSpPr/>
          <p:nvPr/>
        </p:nvSpPr>
        <p:spPr>
          <a:xfrm>
            <a:off x="5560295" y="2594980"/>
            <a:ext cx="1513332" cy="527030"/>
          </a:xfrm>
          <a:prstGeom prst="roundRect">
            <a:avLst>
              <a:gd name="adj" fmla="val 50000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Wilma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矩形: 圆角 8"/>
          <p:cNvSpPr/>
          <p:nvPr/>
        </p:nvSpPr>
        <p:spPr>
          <a:xfrm>
            <a:off x="8150612" y="2607798"/>
            <a:ext cx="1513332" cy="527030"/>
          </a:xfrm>
          <a:prstGeom prst="roundRect">
            <a:avLst>
              <a:gd name="adj" fmla="val 50000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Dad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8390" y="4775722"/>
            <a:ext cx="867572" cy="890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737" y="4888586"/>
            <a:ext cx="798624" cy="664588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1991" y="4887083"/>
            <a:ext cx="997004" cy="66759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8051" y="4779740"/>
            <a:ext cx="698208" cy="88228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025" y="4750978"/>
            <a:ext cx="797410" cy="9398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7593" y="4747666"/>
            <a:ext cx="706098" cy="946428"/>
          </a:xfrm>
          <a:prstGeom prst="rect">
            <a:avLst/>
          </a:prstGeom>
        </p:spPr>
      </p:pic>
      <p:sp>
        <p:nvSpPr>
          <p:cNvPr id="41" name="矩形: 圆角 8"/>
          <p:cNvSpPr/>
          <p:nvPr/>
        </p:nvSpPr>
        <p:spPr>
          <a:xfrm>
            <a:off x="665816" y="3737623"/>
            <a:ext cx="3524400" cy="2248756"/>
          </a:xfrm>
          <a:prstGeom prst="roundRect">
            <a:avLst>
              <a:gd name="adj" fmla="val 18841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</a:rPr>
              <a:t>How was</a:t>
            </a:r>
            <a:r>
              <a:rPr lang="zh-CN" altLang="en-US" sz="24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+mj-lt"/>
              </a:rPr>
              <a:t>he or she</a:t>
            </a:r>
            <a:r>
              <a:rPr lang="en-US" altLang="zh-CN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en-US" altLang="zh-CN" sz="2400" dirty="0">
              <a:solidFill>
                <a:srgbClr val="FFA903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833" y="4817089"/>
            <a:ext cx="876021" cy="80758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470" y="4794430"/>
            <a:ext cx="920591" cy="852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77" y="4808313"/>
            <a:ext cx="891320" cy="825134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5606414" y="-36193"/>
            <a:ext cx="6593270" cy="906186"/>
            <a:chOff x="8567" y="-23"/>
            <a:chExt cx="8445" cy="2007"/>
          </a:xfrm>
        </p:grpSpPr>
        <p:sp>
          <p:nvSpPr>
            <p:cNvPr id="40" name="矩形 3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600" y="340"/>
              <a:ext cx="8268" cy="1353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they’ve read in the story using the given support.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they’ve learned about the characters.</a:t>
              </a:r>
              <a:endParaRPr lang="zh-CN" altLang="zh-CN" sz="1100" dirty="0"/>
            </a:p>
            <a:p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questions; 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organize ideas with the given visual </a:t>
              </a:r>
            </a:p>
            <a:p>
              <a:r>
                <a:rPr lang="en-US" altLang="zh-CN" sz="1100" b="1" dirty="0"/>
                <a:t>    support; model the first question, and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complete the task in turns.</a:t>
              </a:r>
              <a:endParaRPr lang="zh-CN" altLang="zh-CN" sz="1100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5" name="直角三角形 4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7" name="矩形: 圆角 8"/>
          <p:cNvSpPr/>
          <p:nvPr/>
        </p:nvSpPr>
        <p:spPr>
          <a:xfrm>
            <a:off x="4485092" y="3737623"/>
            <a:ext cx="3524400" cy="2248756"/>
          </a:xfrm>
          <a:prstGeom prst="roundRect">
            <a:avLst>
              <a:gd name="adj" fmla="val 18841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</a:rPr>
              <a:t>What did he or she do</a:t>
            </a:r>
            <a:r>
              <a:rPr lang="en-US" altLang="zh-CN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48" name="矩形: 圆角 8"/>
          <p:cNvSpPr/>
          <p:nvPr/>
        </p:nvSpPr>
        <p:spPr>
          <a:xfrm>
            <a:off x="8304369" y="3737623"/>
            <a:ext cx="3525681" cy="2248756"/>
          </a:xfrm>
          <a:prstGeom prst="roundRect">
            <a:avLst>
              <a:gd name="adj" fmla="val 18841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200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+mj-lt"/>
              </a:rPr>
              <a:t>What did he or she get</a:t>
            </a:r>
            <a:r>
              <a:rPr lang="en-US" altLang="zh-CN" sz="2400" dirty="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114733" y="750094"/>
            <a:ext cx="4760776" cy="1267706"/>
            <a:chOff x="5526753" y="1081014"/>
            <a:chExt cx="4760776" cy="1267706"/>
          </a:xfrm>
        </p:grpSpPr>
        <p:sp>
          <p:nvSpPr>
            <p:cNvPr id="12" name="矩形 11"/>
            <p:cNvSpPr/>
            <p:nvPr/>
          </p:nvSpPr>
          <p:spPr>
            <a:xfrm>
              <a:off x="5526753" y="1555475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Let’s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8" b="97006" l="270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5526753" y="1081014"/>
              <a:ext cx="1123476" cy="1267706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147965" y="92115"/>
            <a:ext cx="2374889" cy="773220"/>
            <a:chOff x="9336223" y="63814"/>
            <a:chExt cx="2374889" cy="773220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5504685" y="1918350"/>
            <a:ext cx="6287042" cy="3887330"/>
            <a:chOff x="8117170" y="2460843"/>
            <a:chExt cx="6287042" cy="3887330"/>
          </a:xfrm>
        </p:grpSpPr>
        <p:sp>
          <p:nvSpPr>
            <p:cNvPr id="32" name="文本框 31"/>
            <p:cNvSpPr txBox="1"/>
            <p:nvPr/>
          </p:nvSpPr>
          <p:spPr>
            <a:xfrm>
              <a:off x="8131025" y="3002064"/>
              <a:ext cx="6273187" cy="33461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000000"/>
                  </a:solidFill>
                </a:rPr>
                <a:t>Let’s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write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a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journal!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BF00"/>
                  </a:solidFill>
                  <a:latin typeface="Century Gothic" panose="020B0502020202020204" pitchFamily="34" charset="0"/>
                </a:rPr>
                <a:t>Directions: </a:t>
              </a: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dirty="0">
                  <a:latin typeface="+mj-lt"/>
                </a:rPr>
                <a:t>Write</a:t>
              </a:r>
              <a:r>
                <a:rPr lang="zh-CN" altLang="en-US" sz="2400" dirty="0">
                  <a:latin typeface="+mj-lt"/>
                </a:rPr>
                <a:t> </a:t>
              </a:r>
              <a:r>
                <a:rPr lang="en-US" altLang="zh-CN" sz="2400" dirty="0">
                  <a:latin typeface="+mj-lt"/>
                </a:rPr>
                <a:t>the game you would want to play at a school fair. </a:t>
              </a:r>
            </a:p>
            <a:p>
              <a:pPr marL="457200" indent="-457200">
                <a:lnSpc>
                  <a:spcPct val="120000"/>
                </a:lnSpc>
                <a:spcBef>
                  <a:spcPts val="1200"/>
                </a:spcBef>
                <a:buFontTx/>
                <a:buAutoNum type="arabicPeriod"/>
              </a:pPr>
              <a:r>
                <a:rPr lang="en-US" altLang="zh-CN" sz="2400" dirty="0">
                  <a:latin typeface="+mj-lt"/>
                </a:rPr>
                <a:t>Write three sentences to describe the game.  </a:t>
              </a:r>
            </a:p>
          </p:txBody>
        </p:sp>
        <p:sp>
          <p:nvSpPr>
            <p:cNvPr id="33" name="圆角矩形 18"/>
            <p:cNvSpPr/>
            <p:nvPr/>
          </p:nvSpPr>
          <p:spPr>
            <a:xfrm>
              <a:off x="8117170" y="2460843"/>
              <a:ext cx="3229740" cy="522129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Journal Writing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/>
          <a:srcRect/>
          <a:stretch>
            <a:fillRect/>
          </a:stretch>
        </p:blipFill>
        <p:spPr>
          <a:xfrm>
            <a:off x="62456" y="302632"/>
            <a:ext cx="6025962" cy="568445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8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4" name="图片 23" descr="p3-箭靶子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554" y="2400834"/>
            <a:ext cx="2022510" cy="2835894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5606414" y="-36195"/>
            <a:ext cx="6593270" cy="1151467"/>
            <a:chOff x="8567" y="-23"/>
            <a:chExt cx="8445" cy="2007"/>
          </a:xfrm>
        </p:grpSpPr>
        <p:sp>
          <p:nvSpPr>
            <p:cNvPr id="27" name="矩形 26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8600" y="189"/>
              <a:ext cx="8268" cy="165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what the homework is.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Explain the writing task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and check their understanding.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that they should finish their writing before next class; make sure they know they can</a:t>
              </a:r>
            </a:p>
            <a:p>
              <a:pPr lvl="0" fontAlgn="base"/>
              <a:r>
                <a:rPr lang="en-US" altLang="zh-CN" sz="1100" b="1" dirty="0"/>
                <a:t>    upload their homework to the platform; they will present their homework next class. 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Remind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watch the post-class video and finish the writing task.</a:t>
              </a:r>
              <a:endParaRPr lang="zh-CN" altLang="zh-CN" sz="1100" dirty="0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5" name="直角三角形 34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566" y="3362887"/>
            <a:ext cx="4689735" cy="318198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1421" y="1017994"/>
            <a:ext cx="4266832" cy="307948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2" y="1203890"/>
            <a:ext cx="4347690" cy="2671065"/>
          </a:xfrm>
          <a:prstGeom prst="rect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3503721" y="479713"/>
            <a:ext cx="5184559" cy="1109708"/>
            <a:chOff x="3319860" y="479713"/>
            <a:chExt cx="5184559" cy="11097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322" t="37846" r="4578" b="42441"/>
            <a:stretch>
              <a:fillRect/>
            </a:stretch>
          </p:blipFill>
          <p:spPr>
            <a:xfrm>
              <a:off x="3319860" y="479713"/>
              <a:ext cx="5184559" cy="1109708"/>
            </a:xfrm>
            <a:prstGeom prst="rect">
              <a:avLst/>
            </a:prstGeom>
          </p:spPr>
        </p:pic>
        <p:sp>
          <p:nvSpPr>
            <p:cNvPr id="41" name="矩形 40"/>
            <p:cNvSpPr/>
            <p:nvPr/>
          </p:nvSpPr>
          <p:spPr>
            <a:xfrm>
              <a:off x="4312184" y="743074"/>
              <a:ext cx="3099060" cy="5908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10845" hangingPunct="0"/>
              <a:r>
                <a:rPr lang="en-US" altLang="zh-CN" sz="3240" b="1" kern="0" dirty="0">
                  <a:solidFill>
                    <a:schemeClr val="bg1"/>
                  </a:solidFill>
                  <a:latin typeface="Century Gothic" panose="020B0502020202020204" pitchFamily="34" charset="0"/>
                  <a:ea typeface="Futura Std Book" charset="0"/>
                  <a:cs typeface="Futura Std Book" charset="0"/>
                  <a:sym typeface="Helvetica Light"/>
                </a:rPr>
                <a:t>Let’s review!</a:t>
              </a: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096566" y="1675502"/>
            <a:ext cx="3330003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80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had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sad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dad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pen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ten/hen</a:t>
            </a:r>
            <a:endParaRPr lang="zh-CN" altLang="en-US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912200" y="3844342"/>
            <a:ext cx="4637271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bull’s-eye</a:t>
            </a: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/won/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school fair/gym/</a:t>
            </a: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display/watch</a:t>
            </a:r>
          </a:p>
        </p:txBody>
      </p:sp>
      <p:sp>
        <p:nvSpPr>
          <p:cNvPr id="10" name="Shape 1161"/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845" hangingPunct="0"/>
            <a:r>
              <a:rPr lang="en-US" altLang="zh-CN" sz="2520" kern="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45240" y="1759681"/>
            <a:ext cx="3943550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80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845" hangingPunct="0">
              <a:lnSpc>
                <a:spcPct val="120000"/>
              </a:lnSpc>
            </a:pPr>
            <a:r>
              <a:rPr lang="en-US" altLang="zh-CN" sz="2880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wanted to  _____. 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306202" y="6179971"/>
            <a:ext cx="996019" cy="294424"/>
            <a:chOff x="10856740" y="6277239"/>
            <a:chExt cx="996019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2" name="文本框 26"/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1241625" y="6387655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601935" y="4345677"/>
            <a:ext cx="2381809" cy="1981506"/>
            <a:chOff x="2844032" y="2606608"/>
            <a:chExt cx="3636601" cy="3025409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3319" y="3325245"/>
              <a:ext cx="698716" cy="2265402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4032" y="2606608"/>
              <a:ext cx="3636601" cy="3025409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606414" y="-36193"/>
            <a:ext cx="6593270" cy="907446"/>
            <a:chOff x="8567" y="-23"/>
            <a:chExt cx="8445" cy="2007"/>
          </a:xfrm>
        </p:grpSpPr>
        <p:sp>
          <p:nvSpPr>
            <p:cNvPr id="33" name="矩形 3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600" y="153"/>
              <a:ext cx="8268" cy="17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Review today’s lesson.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phonics by asking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words aloud.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words by inviting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and explain some of the words. </a:t>
              </a:r>
              <a:endParaRPr lang="zh-CN" altLang="zh-CN" sz="1100" dirty="0"/>
            </a:p>
            <a:p>
              <a:r>
                <a:rPr lang="en-US" altLang="zh-CN" sz="1100" b="1" dirty="0"/>
                <a:t>3.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sentence structure by asking each S to make sentences with it.</a:t>
              </a:r>
              <a:endParaRPr kumimoji="0" lang="en-US" altLang="zh-CN" sz="1100" b="1" i="0" u="none" strike="noStrike" cap="none" spc="0" normalizeH="0" baseline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6" name="直角三角形 3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80875" y="2878263"/>
            <a:ext cx="3065345" cy="29475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1337604">
            <a:off x="6644586" y="2704102"/>
            <a:ext cx="3815267" cy="3409469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478072" y="-36192"/>
            <a:ext cx="5721611" cy="907445"/>
            <a:chOff x="8567" y="-23"/>
            <a:chExt cx="8445" cy="2007"/>
          </a:xfrm>
        </p:grpSpPr>
        <p:sp>
          <p:nvSpPr>
            <p:cNvPr id="9" name="矩形 8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8600" y="152"/>
              <a:ext cx="8268" cy="17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End the lesson and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perform better in the next class.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Briefly comment on 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Say goodbye to students.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preview the next lesson.</a:t>
              </a:r>
              <a:endParaRPr lang="zh-CN" altLang="zh-CN" sz="11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C2B3D703-5C7E-2849-AFB3-1E84358A6035}"/>
              </a:ext>
            </a:extLst>
          </p:cNvPr>
          <p:cNvGrpSpPr/>
          <p:nvPr/>
        </p:nvGrpSpPr>
        <p:grpSpPr>
          <a:xfrm>
            <a:off x="306202" y="6179971"/>
            <a:ext cx="996019" cy="294424"/>
            <a:chOff x="10856740" y="6277239"/>
            <a:chExt cx="996019" cy="29442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252BFCE7-26F6-214F-A676-1E2B1D171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16" name="文本框 26">
              <a:extLst>
                <a:ext uri="{FF2B5EF4-FFF2-40B4-BE49-F238E27FC236}">
                  <a16:creationId xmlns:a16="http://schemas.microsoft.com/office/drawing/2014/main" xmlns="" id="{77FF1637-5F6D-3B45-8D16-B26E92DD131A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-13662"/>
            <a:ext cx="12189984" cy="68560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427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53196"/>
            <a:ext cx="2634233" cy="773220"/>
            <a:chOff x="9514965" y="230021"/>
            <a:chExt cx="2634233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459447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1106"/>
            <a:ext cx="942691" cy="296305"/>
            <a:chOff x="11008048" y="6526353"/>
            <a:chExt cx="942691" cy="29630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131376" y="2133600"/>
            <a:ext cx="1360831" cy="2570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75075" y="2287889"/>
            <a:ext cx="6456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Share your writing from last lesson with your partner!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8094761" y="3022330"/>
            <a:ext cx="678536" cy="193867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652056" y="97275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600" b="1" dirty="0">
                <a:ln w="3175" cmpd="sng">
                  <a:solidFill>
                    <a:schemeClr val="bg1"/>
                  </a:solidFill>
                  <a:prstDash val="solid"/>
                </a:ln>
                <a:solidFill>
                  <a:srgbClr val="FFA904"/>
                </a:solidFill>
                <a:latin typeface="Century Gothic" panose="020B0502020202020204" pitchFamily="34" charset="0"/>
              </a:rPr>
              <a:t>Let’s show!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36823" y="824226"/>
            <a:ext cx="1378092" cy="91872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5606414" y="-36193"/>
            <a:ext cx="6593270" cy="827193"/>
            <a:chOff x="8567" y="-23"/>
            <a:chExt cx="8445" cy="2007"/>
          </a:xfrm>
        </p:grpSpPr>
        <p:sp>
          <p:nvSpPr>
            <p:cNvPr id="20" name="矩形 19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 Present the writing assigned last lesson.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present in turns.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Give feedback. </a:t>
              </a:r>
              <a:endParaRPr lang="zh-CN" altLang="zh-CN" sz="1100" dirty="0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3" name="直角三角形 32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" y="1236019"/>
            <a:ext cx="12126848" cy="4372781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262533" y="2776973"/>
            <a:ext cx="4290734" cy="2170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文本框 61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63" name="文本框 62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zh-CN" altLang="en-US" sz="9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e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n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66" name="文本框 65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67" name="文本框 66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zh-CN" altLang="en-US" sz="9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d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zh-CN" altLang="en-US" sz="9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d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79" name="文本框 78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zh-CN" altLang="en-US" sz="9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n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88" name="文本框 87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  <a:endParaRPr lang="zh-CN" altLang="en-US" sz="96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9" name="文本框 88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d</a:t>
            </a:r>
            <a:endParaRPr lang="zh-CN" altLang="en-US" sz="9600" dirty="0">
              <a:latin typeface="Century Gothic" panose="020B0502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97" name="文本框 96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?</a:t>
            </a:r>
          </a:p>
        </p:txBody>
      </p:sp>
      <p:sp>
        <p:nvSpPr>
          <p:cNvPr id="98" name="文本框 97"/>
          <p:cNvSpPr txBox="1"/>
          <p:nvPr/>
        </p:nvSpPr>
        <p:spPr>
          <a:xfrm>
            <a:off x="4359633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h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5712071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7064508" y="2885991"/>
            <a:ext cx="1350000" cy="1918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96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8100" y="5543550"/>
            <a:ext cx="12126848" cy="1314450"/>
          </a:xfrm>
          <a:prstGeom prst="rect">
            <a:avLst/>
          </a:prstGeom>
        </p:spPr>
      </p:pic>
      <p:sp>
        <p:nvSpPr>
          <p:cNvPr id="50" name="矩形 49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listen!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266" y="2873705"/>
            <a:ext cx="1932091" cy="258456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647" y="802525"/>
            <a:ext cx="5882353" cy="602890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768895" y="5490048"/>
            <a:ext cx="1263816" cy="1273282"/>
            <a:chOff x="1508258" y="5428374"/>
            <a:chExt cx="1263816" cy="1273282"/>
          </a:xfrm>
        </p:grpSpPr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508258" y="5834629"/>
              <a:ext cx="125846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1">
              <a:spAutoFit/>
            </a:bodyPr>
            <a:lstStyle/>
            <a:p>
              <a:pPr algn="ctr"/>
              <a:r>
                <a:rPr lang="en-US" altLang="zh-CN" sz="2400" b="1" dirty="0"/>
                <a:t>pen</a:t>
              </a:r>
              <a:endParaRPr lang="zh-CN" altLang="en-US" sz="2400" b="1" dirty="0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3287705" y="5490048"/>
            <a:ext cx="1263815" cy="1273282"/>
            <a:chOff x="1508259" y="5428374"/>
            <a:chExt cx="1263815" cy="1273282"/>
          </a:xfrm>
        </p:grpSpPr>
        <p:pic>
          <p:nvPicPr>
            <p:cNvPr id="102" name="图片 101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103" name="文本框 102"/>
            <p:cNvSpPr txBox="1"/>
            <p:nvPr/>
          </p:nvSpPr>
          <p:spPr>
            <a:xfrm>
              <a:off x="1508259" y="5842249"/>
              <a:ext cx="1248050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dirty="0"/>
                <a:t>sad</a:t>
              </a:r>
              <a:endParaRPr lang="zh-CN" altLang="en-US" sz="2400" b="1" dirty="0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4806514" y="5490048"/>
            <a:ext cx="1263815" cy="1273282"/>
            <a:chOff x="1508259" y="5428374"/>
            <a:chExt cx="1263815" cy="1273282"/>
          </a:xfrm>
        </p:grpSpPr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106" name="文本框 105"/>
            <p:cNvSpPr txBox="1"/>
            <p:nvPr/>
          </p:nvSpPr>
          <p:spPr>
            <a:xfrm>
              <a:off x="1508259" y="5849869"/>
              <a:ext cx="1263814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dirty="0"/>
                <a:t>dad</a:t>
              </a:r>
              <a:endParaRPr lang="zh-CN" altLang="en-US" sz="2400" b="1" dirty="0"/>
            </a:p>
          </p:txBody>
        </p:sp>
      </p:grpSp>
      <p:grpSp>
        <p:nvGrpSpPr>
          <p:cNvPr id="107" name="组合 106"/>
          <p:cNvGrpSpPr/>
          <p:nvPr/>
        </p:nvGrpSpPr>
        <p:grpSpPr>
          <a:xfrm>
            <a:off x="6325322" y="5490048"/>
            <a:ext cx="1263816" cy="1273282"/>
            <a:chOff x="1508258" y="5428374"/>
            <a:chExt cx="1263816" cy="1273282"/>
          </a:xfrm>
        </p:grpSpPr>
        <p:pic>
          <p:nvPicPr>
            <p:cNvPr id="108" name="图片 10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109" name="文本框 108"/>
            <p:cNvSpPr txBox="1"/>
            <p:nvPr/>
          </p:nvSpPr>
          <p:spPr>
            <a:xfrm>
              <a:off x="1508258" y="5857489"/>
              <a:ext cx="126381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dirty="0"/>
                <a:t>ten</a:t>
              </a:r>
              <a:endParaRPr lang="zh-CN" altLang="en-US" sz="2400" b="1" dirty="0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7844132" y="5490048"/>
            <a:ext cx="1263815" cy="1273282"/>
            <a:chOff x="1508259" y="5428374"/>
            <a:chExt cx="1263815" cy="1273282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112" name="文本框 111"/>
            <p:cNvSpPr txBox="1"/>
            <p:nvPr/>
          </p:nvSpPr>
          <p:spPr>
            <a:xfrm>
              <a:off x="1535458" y="5857489"/>
              <a:ext cx="1236616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dirty="0"/>
                <a:t>had</a:t>
              </a:r>
              <a:endParaRPr lang="zh-CN" altLang="en-US" sz="2400" b="1" dirty="0"/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9362940" y="5490048"/>
            <a:ext cx="1263815" cy="1273282"/>
            <a:chOff x="1508259" y="5428374"/>
            <a:chExt cx="1263815" cy="1273282"/>
          </a:xfrm>
        </p:grpSpPr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08259" y="5428374"/>
              <a:ext cx="1263815" cy="1273282"/>
            </a:xfrm>
            <a:prstGeom prst="rect">
              <a:avLst/>
            </a:prstGeom>
          </p:spPr>
        </p:pic>
        <p:sp>
          <p:nvSpPr>
            <p:cNvPr id="115" name="文本框 114"/>
            <p:cNvSpPr txBox="1"/>
            <p:nvPr/>
          </p:nvSpPr>
          <p:spPr>
            <a:xfrm>
              <a:off x="1508259" y="5849869"/>
              <a:ext cx="1263815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n-US" altLang="zh-CN" sz="2400" b="1" dirty="0"/>
                <a:t>hen</a:t>
              </a:r>
              <a:endParaRPr lang="zh-CN" altLang="en-US" sz="2400" b="1" dirty="0"/>
            </a:p>
          </p:txBody>
        </p:sp>
      </p:grpSp>
      <p:pic>
        <p:nvPicPr>
          <p:cNvPr id="117" name="图片 1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grpSp>
        <p:nvGrpSpPr>
          <p:cNvPr id="121" name="组合 1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122" name="图片 121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23" name="文本框 1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4906851" y="-47467"/>
            <a:ext cx="7292833" cy="1285640"/>
            <a:chOff x="8567" y="-23"/>
            <a:chExt cx="8445" cy="2007"/>
          </a:xfrm>
        </p:grpSpPr>
        <p:sp>
          <p:nvSpPr>
            <p:cNvPr id="83" name="矩形 8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8600" y="143"/>
              <a:ext cx="8268" cy="174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Isolate and pronounce the initial, medial vowel, and final sounds (phonemes) in three-</a:t>
              </a:r>
            </a:p>
            <a:p>
              <a:r>
                <a:rPr lang="en-US" altLang="zh-CN" sz="1100" b="1" dirty="0"/>
                <a:t>      phoneme (CVC) words.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help the girl in the picture play the slot machine by identifying the different word sounds.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Click and read the word </a:t>
              </a:r>
              <a:r>
                <a:rPr lang="en-US" altLang="zh-CN" sz="1100" b="1" i="1" dirty="0"/>
                <a:t>pen </a:t>
              </a:r>
              <a:r>
                <a:rPr lang="en-US" altLang="zh-CN" sz="1100" b="1" dirty="0"/>
                <a:t>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identify the initial, medial vowel and final sound in</a:t>
              </a:r>
            </a:p>
            <a:p>
              <a:pPr lvl="0" fontAlgn="base"/>
              <a:r>
                <a:rPr lang="en-US" altLang="zh-CN" sz="1100" b="1" dirty="0"/>
                <a:t>    word </a:t>
              </a:r>
              <a:r>
                <a:rPr lang="en-US" altLang="zh-CN" sz="1100" b="1" i="1" dirty="0"/>
                <a:t>pen</a:t>
              </a:r>
              <a:r>
                <a:rPr lang="en-US" altLang="zh-CN" sz="1100" b="1" dirty="0"/>
                <a:t>; then get the coin as a prize;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don’t have to identify every sound in a CVC word.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Repeat practice with the rest of the words.</a:t>
              </a:r>
              <a:endParaRPr lang="zh-CN" altLang="zh-CN" sz="1100" dirty="0"/>
            </a:p>
          </p:txBody>
        </p:sp>
      </p:grpSp>
      <p:grpSp>
        <p:nvGrpSpPr>
          <p:cNvPr id="85" name="组合 8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92" name="直角三角形 91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xmlns="" id="{5A0E88A0-FE45-FC4F-A2E3-3AE2F015F421}"/>
              </a:ext>
            </a:extLst>
          </p:cNvPr>
          <p:cNvCxnSpPr/>
          <p:nvPr/>
        </p:nvCxnSpPr>
        <p:spPr>
          <a:xfrm>
            <a:off x="5709633" y="3088257"/>
            <a:ext cx="0" cy="1561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直线连接符 93">
            <a:extLst>
              <a:ext uri="{FF2B5EF4-FFF2-40B4-BE49-F238E27FC236}">
                <a16:creationId xmlns:a16="http://schemas.microsoft.com/office/drawing/2014/main" xmlns="" id="{24C59380-7A06-A147-B2E6-300B4E335381}"/>
              </a:ext>
            </a:extLst>
          </p:cNvPr>
          <p:cNvCxnSpPr/>
          <p:nvPr/>
        </p:nvCxnSpPr>
        <p:spPr>
          <a:xfrm>
            <a:off x="7062071" y="3088257"/>
            <a:ext cx="0" cy="1561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47" name="组合 46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6" y="160180"/>
            <a:ext cx="11828375" cy="6589750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ln>
                  <a:solidFill>
                    <a:schemeClr val="accent2"/>
                  </a:solidFill>
                </a:ln>
                <a:solidFill>
                  <a:srgbClr val="FFA904"/>
                </a:solidFill>
                <a:latin typeface="Century Gothic" panose="020B0502020202020204" pitchFamily="34" charset="0"/>
              </a:rPr>
              <a:t>Let’s speak!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grpSp>
        <p:nvGrpSpPr>
          <p:cNvPr id="40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827" y="2001907"/>
            <a:ext cx="2823357" cy="3784991"/>
          </a:xfrm>
          <a:prstGeom prst="rect">
            <a:avLst/>
          </a:prstGeom>
        </p:spPr>
      </p:pic>
      <p:pic>
        <p:nvPicPr>
          <p:cNvPr id="77" name="图片 76" descr="C:\Users\Administrator\Desktop\cec图\QQ图片20180718141054.pngQQ图片20180718141054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7729062" y="2917728"/>
            <a:ext cx="849329" cy="1493072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223" y="5292757"/>
            <a:ext cx="3476187" cy="12769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481767" y="1216594"/>
            <a:ext cx="4482301" cy="4517458"/>
            <a:chOff x="6418414" y="1948946"/>
            <a:chExt cx="4482301" cy="4517458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19396">
              <a:off x="6418414" y="1948946"/>
              <a:ext cx="4482301" cy="4517458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 rot="20262201">
              <a:off x="7518752" y="2873365"/>
              <a:ext cx="111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had</a:t>
              </a:r>
              <a:endParaRPr lang="zh-CN" altLang="en-US" sz="2800" b="1" dirty="0"/>
            </a:p>
          </p:txBody>
        </p:sp>
        <p:sp>
          <p:nvSpPr>
            <p:cNvPr id="78" name="文本框 77"/>
            <p:cNvSpPr txBox="1"/>
            <p:nvPr/>
          </p:nvSpPr>
          <p:spPr>
            <a:xfrm rot="1849880">
              <a:off x="8728435" y="2883337"/>
              <a:ext cx="111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dad</a:t>
              </a:r>
              <a:endParaRPr lang="zh-CN" altLang="en-US" sz="2800" b="1" dirty="0"/>
            </a:p>
          </p:txBody>
        </p:sp>
        <p:sp>
          <p:nvSpPr>
            <p:cNvPr id="79" name="文本框 78"/>
            <p:cNvSpPr txBox="1"/>
            <p:nvPr/>
          </p:nvSpPr>
          <p:spPr>
            <a:xfrm rot="16893579">
              <a:off x="6780519" y="3892491"/>
              <a:ext cx="111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hen</a:t>
              </a:r>
              <a:endParaRPr lang="zh-CN" altLang="en-US" sz="2800" b="1" dirty="0"/>
            </a:p>
          </p:txBody>
        </p:sp>
        <p:sp>
          <p:nvSpPr>
            <p:cNvPr id="80" name="文本框 79"/>
            <p:cNvSpPr txBox="1"/>
            <p:nvPr/>
          </p:nvSpPr>
          <p:spPr>
            <a:xfrm rot="13066727">
              <a:off x="7376327" y="5019455"/>
              <a:ext cx="10900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pen</a:t>
              </a:r>
              <a:endParaRPr lang="zh-CN" altLang="en-US" sz="2800" b="1" dirty="0"/>
            </a:p>
          </p:txBody>
        </p:sp>
        <p:sp>
          <p:nvSpPr>
            <p:cNvPr id="81" name="文本框 80"/>
            <p:cNvSpPr txBox="1"/>
            <p:nvPr/>
          </p:nvSpPr>
          <p:spPr>
            <a:xfrm rot="9175048">
              <a:off x="8640609" y="4987093"/>
              <a:ext cx="111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ten</a:t>
              </a:r>
              <a:endParaRPr lang="zh-CN" altLang="en-US" sz="2800" b="1" dirty="0"/>
            </a:p>
          </p:txBody>
        </p:sp>
        <p:sp>
          <p:nvSpPr>
            <p:cNvPr id="82" name="文本框 81"/>
            <p:cNvSpPr txBox="1"/>
            <p:nvPr/>
          </p:nvSpPr>
          <p:spPr>
            <a:xfrm rot="5400000">
              <a:off x="9403007" y="4032545"/>
              <a:ext cx="1115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/>
                <a:t>sad</a:t>
              </a:r>
              <a:endParaRPr lang="zh-CN" altLang="en-US" sz="2800" b="1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144" y="2882076"/>
            <a:ext cx="658425" cy="865707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5404686" y="-36193"/>
            <a:ext cx="6794998" cy="1134932"/>
            <a:chOff x="8567" y="-23"/>
            <a:chExt cx="8445" cy="2007"/>
          </a:xfrm>
        </p:grpSpPr>
        <p:sp>
          <p:nvSpPr>
            <p:cNvPr id="31" name="矩形 30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8600" y="177"/>
              <a:ext cx="8268" cy="16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Isolate and pronounce the initial, medial vowel, and final sounds (phonemes) in three-</a:t>
              </a:r>
            </a:p>
            <a:p>
              <a:r>
                <a:rPr lang="en-US" altLang="zh-CN" sz="1100" b="1" dirty="0"/>
                <a:t>      phoneme (CVC) words.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Spin the wheel and wait for the wheel to stop;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Model how to read the word </a:t>
              </a:r>
              <a:r>
                <a:rPr lang="en-US" altLang="zh-CN" sz="1100" b="1" i="1" dirty="0"/>
                <a:t>pen</a:t>
              </a:r>
              <a:r>
                <a:rPr lang="en-US" altLang="zh-CN" sz="1100" b="1" dirty="0"/>
                <a:t> in this way: </a:t>
              </a:r>
              <a:r>
                <a:rPr lang="en-US" altLang="zh-CN" sz="1100" b="1" i="1" dirty="0"/>
                <a:t>p-e-n, pen</a:t>
              </a:r>
              <a:r>
                <a:rPr lang="en-US" altLang="zh-CN" sz="1100" b="1" dirty="0"/>
                <a:t>; click and read the word </a:t>
              </a:r>
              <a:r>
                <a:rPr lang="en-US" altLang="zh-CN" sz="1100" b="1" i="1" dirty="0"/>
                <a:t>pen</a:t>
              </a:r>
              <a:r>
                <a:rPr lang="en-US" altLang="zh-CN" sz="1100" b="1" dirty="0"/>
                <a:t> with Ss.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Click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take turns reading the rest of the words.</a:t>
              </a:r>
              <a:endParaRPr lang="zh-CN" altLang="zh-CN" sz="1100" dirty="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4" name="直角三角形 33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3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78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51"/>
            <a:ext cx="12192000" cy="6809231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56" y="174063"/>
            <a:ext cx="11828375" cy="6589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24180" y="1001302"/>
            <a:ext cx="7717997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0768" y="3866347"/>
            <a:ext cx="1539240" cy="2468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210" y="4020464"/>
            <a:ext cx="1248513" cy="2265402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63100" y="5524500"/>
            <a:ext cx="2381250" cy="1123950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2116750" y="1088429"/>
            <a:ext cx="7958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latin typeface="Century Gothic" panose="020B0502020202020204" pitchFamily="34" charset="0"/>
              </a:rPr>
              <a:t>My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pen</a:t>
            </a:r>
            <a:r>
              <a:rPr lang="en-US" altLang="zh-CN" sz="2800" b="1" dirty="0">
                <a:latin typeface="Century Gothic" panose="020B0502020202020204" pitchFamily="34" charset="0"/>
              </a:rPr>
              <a:t> was broken, and I was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sad</a:t>
            </a:r>
            <a:r>
              <a:rPr lang="en-US" altLang="zh-CN" sz="2800" b="1" dirty="0"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US" altLang="zh-CN" sz="2800" b="1" dirty="0">
                <a:latin typeface="Century Gothic" panose="020B0502020202020204" pitchFamily="34" charset="0"/>
              </a:rPr>
              <a:t>I went to the fair with my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dad</a:t>
            </a:r>
            <a:r>
              <a:rPr lang="en-US" altLang="zh-CN" sz="2800" b="1" dirty="0">
                <a:latin typeface="Century Gothic" panose="020B0502020202020204" pitchFamily="34" charset="0"/>
              </a:rPr>
              <a:t>. </a:t>
            </a:r>
          </a:p>
          <a:p>
            <a:pPr algn="ctr"/>
            <a:r>
              <a:rPr lang="en-US" altLang="zh-CN" sz="2800" b="1" dirty="0">
                <a:latin typeface="Century Gothic" panose="020B0502020202020204" pitchFamily="34" charset="0"/>
              </a:rPr>
              <a:t>There were many pens, and I got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ten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/>
            <a:r>
              <a:rPr lang="en-US" altLang="zh-CN" sz="2800" b="1" dirty="0">
                <a:latin typeface="Century Gothic" panose="020B0502020202020204" pitchFamily="34" charset="0"/>
              </a:rPr>
              <a:t>I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had</a:t>
            </a:r>
            <a:r>
              <a:rPr lang="en-US" altLang="zh-CN" sz="2800" b="1" dirty="0">
                <a:latin typeface="Century Gothic" panose="020B0502020202020204" pitchFamily="34" charset="0"/>
              </a:rPr>
              <a:t> a good time, and my dad got a </a:t>
            </a:r>
            <a:r>
              <a:rPr lang="en-US" altLang="zh-CN" sz="2800" b="1" dirty="0">
                <a:solidFill>
                  <a:srgbClr val="FFBF00"/>
                </a:solidFill>
                <a:latin typeface="Century Gothic" panose="020B0502020202020204" pitchFamily="34" charset="0"/>
              </a:rPr>
              <a:t>hen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 algn="ctr"/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2" name="文本框 5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006288" y="2576344"/>
            <a:ext cx="3943725" cy="3811199"/>
            <a:chOff x="6213953" y="2384861"/>
            <a:chExt cx="3943725" cy="381119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2842" y="3722621"/>
              <a:ext cx="1482884" cy="1956065"/>
            </a:xfrm>
            <a:prstGeom prst="rect">
              <a:avLst/>
            </a:prstGeom>
          </p:spPr>
        </p:pic>
        <p:grpSp>
          <p:nvGrpSpPr>
            <p:cNvPr id="8" name="组合 7"/>
            <p:cNvGrpSpPr/>
            <p:nvPr/>
          </p:nvGrpSpPr>
          <p:grpSpPr>
            <a:xfrm>
              <a:off x="6213953" y="2384861"/>
              <a:ext cx="3943725" cy="3811199"/>
              <a:chOff x="5669733" y="3272332"/>
              <a:chExt cx="2908468" cy="2656524"/>
            </a:xfrm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69733" y="3272332"/>
                <a:ext cx="2908468" cy="2656524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4125" y="4712481"/>
                <a:ext cx="2461743" cy="738521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/>
          <p:cNvGrpSpPr/>
          <p:nvPr/>
        </p:nvGrpSpPr>
        <p:grpSpPr>
          <a:xfrm>
            <a:off x="2340542" y="3213999"/>
            <a:ext cx="3636601" cy="3025409"/>
            <a:chOff x="2844032" y="2606608"/>
            <a:chExt cx="3636601" cy="3025409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63319" y="3325245"/>
              <a:ext cx="698716" cy="22654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44032" y="2606608"/>
              <a:ext cx="3636601" cy="302540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007" y="4257066"/>
            <a:ext cx="1337705" cy="199158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162106" y="4359458"/>
            <a:ext cx="1480170" cy="1411757"/>
            <a:chOff x="3571029" y="4315727"/>
            <a:chExt cx="3824463" cy="35942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5075" y="4872970"/>
              <a:ext cx="2483591" cy="2334112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6196" y="4650476"/>
              <a:ext cx="2688825" cy="2526994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633" y="4699914"/>
              <a:ext cx="2915448" cy="2739977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3633" y="5002228"/>
              <a:ext cx="2582564" cy="2427128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9498" y="4784224"/>
              <a:ext cx="2736027" cy="2571354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5910" y="4673493"/>
              <a:ext cx="2752756" cy="2587077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1029" y="4315727"/>
              <a:ext cx="3824463" cy="3594281"/>
            </a:xfrm>
            <a:prstGeom prst="rect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2742" y="4795554"/>
              <a:ext cx="2464498" cy="2316167"/>
            </a:xfrm>
            <a:prstGeom prst="rect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294" y="4829959"/>
              <a:ext cx="2771675" cy="2604857"/>
            </a:xfrm>
            <a:prstGeom prst="rect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6211" y="4446376"/>
              <a:ext cx="3261931" cy="3065605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69871" y="4741038"/>
              <a:ext cx="2623974" cy="2466045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5606414" y="-36194"/>
            <a:ext cx="6593270" cy="1057372"/>
            <a:chOff x="8567" y="-23"/>
            <a:chExt cx="8445" cy="2007"/>
          </a:xfrm>
        </p:grpSpPr>
        <p:sp>
          <p:nvSpPr>
            <p:cNvPr id="54" name="矩形 53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600" y="276"/>
              <a:ext cx="8268" cy="148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Read the chant fluently; decode the words learned in the text.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Read the chant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with rhythm;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picture and the highlighted words.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after you; ask them to take turns reading one sentence at a time.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Give feedback.</a:t>
              </a:r>
              <a:endParaRPr lang="zh-CN" altLang="zh-CN" sz="1100" dirty="0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57" name="直角三角形 56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2.22222E-6 L -3.125E-6 -0.07222 " pathEditMode="relative" rAng="0" ptsTypes="AA">
                                      <p:cBhvr>
                                        <p:cTn id="45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125E-6 3.7037E-6 L -3.125E-6 -0.07223 " pathEditMode="relative" rAng="0" ptsTypes="AA">
                                      <p:cBhvr>
                                        <p:cTn id="51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2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3.33333E-6 L 3.54167E-6 -0.07222 " pathEditMode="relative" rAng="0" ptsTypes="AA">
                                      <p:cBhvr>
                                        <p:cTn id="57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8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9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1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1.85185E-6 L 3.54167E-6 -0.07222 " pathEditMode="relative" rAng="0" ptsTypes="AA">
                                      <p:cBhvr>
                                        <p:cTn id="63" dur="12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4" dur="6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63" fill="hold">
                                          <p:stCondLst>
                                            <p:cond delay="63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63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7" dur="63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8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19"/>
          <p:cNvGrpSpPr/>
          <p:nvPr/>
        </p:nvGrpSpPr>
        <p:grpSpPr>
          <a:xfrm>
            <a:off x="5252835" y="4106678"/>
            <a:ext cx="6494401" cy="1448232"/>
            <a:chOff x="6917577" y="2857089"/>
            <a:chExt cx="6275905" cy="871572"/>
          </a:xfrm>
        </p:grpSpPr>
        <p:sp>
          <p:nvSpPr>
            <p:cNvPr id="11" name="文本框 10"/>
            <p:cNvSpPr txBox="1"/>
            <p:nvPr/>
          </p:nvSpPr>
          <p:spPr>
            <a:xfrm>
              <a:off x="6917577" y="3170303"/>
              <a:ext cx="6275905" cy="55835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28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6917577" y="2857089"/>
              <a:ext cx="2741359" cy="314149"/>
            </a:xfrm>
            <a:prstGeom prst="roundRect">
              <a:avLst/>
            </a:prstGeom>
            <a:solidFill>
              <a:srgbClr val="0C77C3"/>
            </a:solidFill>
            <a:ln w="28575" cap="flat">
              <a:solidFill>
                <a:srgbClr val="0C77C3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5428028" y="4852059"/>
            <a:ext cx="5683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What’s your favorite outdoor</a:t>
            </a:r>
            <a:r>
              <a: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game? </a:t>
            </a:r>
            <a:endParaRPr lang="zh-CN" altLang="en-US" sz="2400" b="1" dirty="0">
              <a:solidFill>
                <a:srgbClr val="53585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"/>
          <p:cNvGrpSpPr/>
          <p:nvPr/>
        </p:nvGrpSpPr>
        <p:grpSpPr>
          <a:xfrm>
            <a:off x="9171158" y="3735"/>
            <a:ext cx="2374889" cy="773220"/>
            <a:chOff x="9620858" y="53035"/>
            <a:chExt cx="2374889" cy="77322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760457" y="109488"/>
              <a:ext cx="194831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45171" y="5513917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0" name="组合 2"/>
          <p:cNvGrpSpPr/>
          <p:nvPr/>
        </p:nvGrpSpPr>
        <p:grpSpPr>
          <a:xfrm>
            <a:off x="219612" y="6269021"/>
            <a:ext cx="950311" cy="294424"/>
            <a:chOff x="11000428" y="6528234"/>
            <a:chExt cx="950311" cy="294424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000428" y="653702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16688" y="551314"/>
            <a:ext cx="4317071" cy="5015941"/>
          </a:xfrm>
          <a:prstGeom prst="rect">
            <a:avLst/>
          </a:prstGeom>
        </p:spPr>
      </p:pic>
      <p:grpSp>
        <p:nvGrpSpPr>
          <p:cNvPr id="22" name="组合 22"/>
          <p:cNvGrpSpPr/>
          <p:nvPr/>
        </p:nvGrpSpPr>
        <p:grpSpPr>
          <a:xfrm>
            <a:off x="5238321" y="1098247"/>
            <a:ext cx="6492902" cy="2785052"/>
            <a:chOff x="6186120" y="4833598"/>
            <a:chExt cx="5648097" cy="2986018"/>
          </a:xfrm>
        </p:grpSpPr>
        <p:grpSp>
          <p:nvGrpSpPr>
            <p:cNvPr id="27" name="组合 23"/>
            <p:cNvGrpSpPr/>
            <p:nvPr/>
          </p:nvGrpSpPr>
          <p:grpSpPr>
            <a:xfrm>
              <a:off x="6186120" y="4833598"/>
              <a:ext cx="5648097" cy="2986018"/>
              <a:chOff x="6917578" y="2794883"/>
              <a:chExt cx="5458076" cy="2002503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6917578" y="3170303"/>
                <a:ext cx="5458076" cy="162708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C77C3"/>
                </a:solidFill>
              </a:ln>
            </p:spPr>
            <p:txBody>
              <a:bodyPr wrap="square" rtlCol="0">
                <a:noAutofit/>
              </a:bodyPr>
              <a:lstStyle/>
              <a:p>
                <a:pPr>
                  <a:lnSpc>
                    <a:spcPct val="120000"/>
                  </a:lnSpc>
                </a:pPr>
                <a:endParaRPr lang="zh-CN" altLang="en-US" sz="2800" b="1" dirty="0">
                  <a:solidFill>
                    <a:srgbClr val="53585F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32" name="圆角矩形 31"/>
              <p:cNvSpPr/>
              <p:nvPr/>
            </p:nvSpPr>
            <p:spPr>
              <a:xfrm>
                <a:off x="6917578" y="2794883"/>
                <a:ext cx="2385558" cy="375420"/>
              </a:xfrm>
              <a:prstGeom prst="roundRect">
                <a:avLst/>
              </a:prstGeom>
              <a:solidFill>
                <a:srgbClr val="0C77C3"/>
              </a:solidFill>
              <a:ln w="28575" cap="flat">
                <a:solidFill>
                  <a:srgbClr val="0C77C3"/>
                </a:solidFill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rPr>
                  <a:t>Before Reading</a:t>
                </a:r>
                <a:endParaRPr lang="zh-CN" altLang="en-US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  <p:sp>
          <p:nvSpPr>
            <p:cNvPr id="28" name="矩形 27"/>
            <p:cNvSpPr/>
            <p:nvPr/>
          </p:nvSpPr>
          <p:spPr>
            <a:xfrm>
              <a:off x="6206089" y="5561393"/>
              <a:ext cx="5441796" cy="2158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360045">
                <a:lnSpc>
                  <a:spcPct val="13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does the phrase </a:t>
              </a:r>
              <a:r>
                <a:rPr lang="en-US" altLang="zh-CN" sz="2400" b="1" i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bull’s–eye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mean? Look for clues in the illustration. </a:t>
              </a:r>
            </a:p>
            <a:p>
              <a:pPr marL="457200" indent="-360045">
                <a:lnSpc>
                  <a:spcPct val="13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 you think wants to play the game on the cover in the story?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5606414" y="-36192"/>
            <a:ext cx="6593270" cy="827192"/>
            <a:chOff x="8567" y="-23"/>
            <a:chExt cx="8445" cy="2007"/>
          </a:xfrm>
        </p:grpSpPr>
        <p:sp>
          <p:nvSpPr>
            <p:cNvPr id="38" name="矩形 37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8600" y="276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Use the book cover to identify details and make predictions.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look at the book cover closely and talk about the given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41" name="直角三角形 40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8320974" y="188918"/>
            <a:ext cx="3650572" cy="6484993"/>
            <a:chOff x="4651145" y="188918"/>
            <a:chExt cx="4893475" cy="6484993"/>
          </a:xfrm>
        </p:grpSpPr>
        <p:sp>
          <p:nvSpPr>
            <p:cNvPr id="29" name="同侧圆角矩形 28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432562" y="1789626"/>
            <a:ext cx="3430994" cy="3255348"/>
            <a:chOff x="8371884" y="1717518"/>
            <a:chExt cx="3250197" cy="3255348"/>
          </a:xfrm>
        </p:grpSpPr>
        <p:sp>
          <p:nvSpPr>
            <p:cNvPr id="9" name="文本框 8"/>
            <p:cNvSpPr txBox="1"/>
            <p:nvPr/>
          </p:nvSpPr>
          <p:spPr>
            <a:xfrm>
              <a:off x="8382105" y="2221344"/>
              <a:ext cx="3239976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Dad doing? </a:t>
              </a:r>
            </a:p>
            <a:p>
              <a:pPr marL="457200" indent="-4572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does Dad get  angry? What does he want to win? Will he win the game?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71884" y="1717518"/>
              <a:ext cx="3233851" cy="522129"/>
            </a:xfrm>
            <a:prstGeom prst="roundRect">
              <a:avLst/>
            </a:prstGeom>
            <a:solidFill>
              <a:srgbClr val="6C8CD5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6" name="组合 2"/>
          <p:cNvGrpSpPr/>
          <p:nvPr/>
        </p:nvGrpSpPr>
        <p:grpSpPr>
          <a:xfrm>
            <a:off x="224891" y="6257180"/>
            <a:ext cx="942691" cy="294424"/>
            <a:chOff x="11008048" y="6528234"/>
            <a:chExt cx="942691" cy="294424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792860" y="1649511"/>
            <a:ext cx="7125575" cy="430118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945487" y="-36192"/>
            <a:ext cx="7254197" cy="1038901"/>
            <a:chOff x="8567" y="-23"/>
            <a:chExt cx="8445" cy="2007"/>
          </a:xfrm>
        </p:grpSpPr>
        <p:sp>
          <p:nvSpPr>
            <p:cNvPr id="23" name="矩形 2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8600" y="265"/>
              <a:ext cx="8268" cy="150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Make predictions about the story using the illustration; motivate Ss’ interest in reading the story.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recall what predicting means and ask them to make guesses prior to reading the </a:t>
              </a:r>
            </a:p>
            <a:p>
              <a:pPr lvl="0" fontAlgn="base"/>
              <a:r>
                <a:rPr lang="en-US" altLang="zh-CN" sz="1100" b="1" dirty="0"/>
                <a:t>    story by looking at the pictures.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given questions. </a:t>
              </a:r>
              <a:endParaRPr lang="zh-CN" altLang="zh-CN" sz="1100" dirty="0"/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39" name="直角三角形 38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>
            <a:off x="7234418" y="188918"/>
            <a:ext cx="4737128" cy="6484993"/>
            <a:chOff x="4651145" y="188918"/>
            <a:chExt cx="4893475" cy="6484993"/>
          </a:xfrm>
        </p:grpSpPr>
        <p:sp>
          <p:nvSpPr>
            <p:cNvPr id="57" name="同侧圆角矩形 56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58" name="直接连接符 57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1171301" y="5909122"/>
            <a:ext cx="533167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Everyone went to the school fair.</a:t>
            </a:r>
          </a:p>
        </p:txBody>
      </p:sp>
      <p:grpSp>
        <p:nvGrpSpPr>
          <p:cNvPr id="17" name="组合 51"/>
          <p:cNvGrpSpPr/>
          <p:nvPr/>
        </p:nvGrpSpPr>
        <p:grpSpPr>
          <a:xfrm>
            <a:off x="7405756" y="3318840"/>
            <a:ext cx="4440725" cy="2051606"/>
            <a:chOff x="8388452" y="1062119"/>
            <a:chExt cx="3289905" cy="2051606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8" y="1566021"/>
              <a:ext cx="3279679" cy="15477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can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people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do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school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fair?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for clues in the illustration. 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</a:t>
              </a: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8452" y="1062119"/>
              <a:ext cx="3280478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B8CD6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15958"/>
            <a:ext cx="2374889" cy="773220"/>
            <a:chOff x="9453849" y="106830"/>
            <a:chExt cx="2374889" cy="77322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3" name="组合 2"/>
          <p:cNvGrpSpPr/>
          <p:nvPr/>
        </p:nvGrpSpPr>
        <p:grpSpPr>
          <a:xfrm>
            <a:off x="226670" y="6255317"/>
            <a:ext cx="942691" cy="294424"/>
            <a:chOff x="11008048" y="6528234"/>
            <a:chExt cx="942691" cy="294424"/>
          </a:xfrm>
        </p:grpSpPr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55" name="文本框 54"/>
            <p:cNvSpPr txBox="1"/>
            <p:nvPr/>
          </p:nvSpPr>
          <p:spPr>
            <a:xfrm>
              <a:off x="11008048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2807582" cy="672553"/>
          </a:xfrm>
        </p:spPr>
        <p:txBody>
          <a:bodyPr/>
          <a:lstStyle/>
          <a:p>
            <a:r>
              <a:rPr lang="en-US" altLang="zh-CN" dirty="0"/>
              <a:t>Bull’s-eye!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1237677" y="955576"/>
            <a:ext cx="5198921" cy="4927273"/>
          </a:xfrm>
          <a:prstGeom prst="rect">
            <a:avLst/>
          </a:prstGeom>
        </p:spPr>
      </p:pic>
      <p:grpSp>
        <p:nvGrpSpPr>
          <p:cNvPr id="27" name="组合 47"/>
          <p:cNvGrpSpPr/>
          <p:nvPr/>
        </p:nvGrpSpPr>
        <p:grpSpPr>
          <a:xfrm>
            <a:off x="8399076" y="5511204"/>
            <a:ext cx="2694866" cy="1015160"/>
            <a:chOff x="7905051" y="4673495"/>
            <a:chExt cx="3783944" cy="1951765"/>
          </a:xfrm>
        </p:grpSpPr>
        <p:sp>
          <p:nvSpPr>
            <p:cNvPr id="28" name="圆角矩形 27"/>
            <p:cNvSpPr/>
            <p:nvPr/>
          </p:nvSpPr>
          <p:spPr>
            <a:xfrm>
              <a:off x="8509793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school fair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05051" y="4673495"/>
              <a:ext cx="1200446" cy="1743263"/>
            </a:xfrm>
            <a:prstGeom prst="rect">
              <a:avLst/>
            </a:prstGeom>
          </p:spPr>
        </p:pic>
      </p:grpSp>
      <p:grpSp>
        <p:nvGrpSpPr>
          <p:cNvPr id="40" name="组合 3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0" name="文本框 5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780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1" name="组合 51"/>
          <p:cNvGrpSpPr/>
          <p:nvPr/>
        </p:nvGrpSpPr>
        <p:grpSpPr>
          <a:xfrm>
            <a:off x="7405756" y="1012174"/>
            <a:ext cx="4440725" cy="2051606"/>
            <a:chOff x="8388452" y="1062119"/>
            <a:chExt cx="3289905" cy="2051606"/>
          </a:xfrm>
        </p:grpSpPr>
        <p:sp>
          <p:nvSpPr>
            <p:cNvPr id="52" name="文本框 51"/>
            <p:cNvSpPr txBox="1"/>
            <p:nvPr/>
          </p:nvSpPr>
          <p:spPr>
            <a:xfrm>
              <a:off x="8398678" y="1566021"/>
              <a:ext cx="3279679" cy="154770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08000" bIns="108000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went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to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the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school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fair? Look for clues in the illustration. </a:t>
              </a:r>
              <a:r>
                <a:rPr lang="zh-CN" altLang="en-US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8388452" y="1062119"/>
              <a:ext cx="3280478" cy="522129"/>
            </a:xfrm>
            <a:prstGeom prst="round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Character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756508" y="962138"/>
            <a:ext cx="3906888" cy="4552744"/>
            <a:chOff x="12644945" y="1150394"/>
            <a:chExt cx="3906888" cy="4552744"/>
          </a:xfrm>
        </p:grpSpPr>
        <p:grpSp>
          <p:nvGrpSpPr>
            <p:cNvPr id="41" name="组合 31"/>
            <p:cNvGrpSpPr/>
            <p:nvPr/>
          </p:nvGrpSpPr>
          <p:grpSpPr>
            <a:xfrm>
              <a:off x="12644945" y="1150394"/>
              <a:ext cx="3906888" cy="4552744"/>
              <a:chOff x="4906808" y="1576389"/>
              <a:chExt cx="3501745" cy="4214105"/>
            </a:xfrm>
          </p:grpSpPr>
          <p:grpSp>
            <p:nvGrpSpPr>
              <p:cNvPr id="43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6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50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 dirty="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7240758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7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8" name="图片 47"/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4" name="流程图: 过程 34"/>
              <p:cNvSpPr/>
              <p:nvPr/>
            </p:nvSpPr>
            <p:spPr>
              <a:xfrm>
                <a:off x="5191784" y="4670388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is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preparing for the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school fair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5775074" y="4001700"/>
                <a:ext cx="1768954" cy="6057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school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fair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13115545" y="2017490"/>
              <a:ext cx="2726648" cy="1817765"/>
            </a:xfrm>
            <a:prstGeom prst="round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5606414" y="-19194"/>
            <a:ext cx="6593270" cy="1820516"/>
            <a:chOff x="8567" y="-23"/>
            <a:chExt cx="8445" cy="2007"/>
          </a:xfrm>
        </p:grpSpPr>
        <p:sp>
          <p:nvSpPr>
            <p:cNvPr id="63" name="矩形 62"/>
            <p:cNvSpPr/>
            <p:nvPr/>
          </p:nvSpPr>
          <p:spPr>
            <a:xfrm>
              <a:off x="8567" y="-23"/>
              <a:ext cx="8445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8600" y="188"/>
              <a:ext cx="8268" cy="166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phrase </a:t>
              </a:r>
              <a:r>
                <a:rPr lang="en-US" altLang="zh-CN" sz="1100" b="1" i="1" dirty="0"/>
                <a:t>school fair</a:t>
              </a:r>
              <a:r>
                <a:rPr lang="en-US" altLang="zh-CN" sz="1100" b="1" dirty="0"/>
                <a:t>, and make </a:t>
              </a:r>
            </a:p>
            <a:p>
              <a:r>
                <a:rPr lang="en-US" altLang="zh-CN" sz="1100" b="1" dirty="0"/>
                <a:t>      sentences with it; understand the text; read the text fluently; Identify the major </a:t>
              </a:r>
            </a:p>
            <a:p>
              <a:r>
                <a:rPr lang="en-US" altLang="zh-CN" sz="1100" b="1" dirty="0"/>
                <a:t>      characters of the story.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1. Read the text aloud to Ss. 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school fair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phrase and make</a:t>
              </a:r>
            </a:p>
            <a:p>
              <a:pPr lvl="0" fontAlgn="base"/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illustration and talk about the comprehension questions and character</a:t>
              </a:r>
            </a:p>
            <a:p>
              <a:pPr lvl="0" fontAlgn="base"/>
              <a:r>
                <a:rPr lang="en-US" altLang="zh-CN" sz="1100" b="1" dirty="0"/>
                <a:t>    questions.</a:t>
              </a:r>
              <a:endParaRPr lang="zh-CN" altLang="zh-CN" sz="1100" dirty="0"/>
            </a:p>
            <a:p>
              <a:pPr lvl="0" fontAlgn="base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 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 </a:t>
              </a:r>
              <a:endParaRPr lang="zh-CN" altLang="zh-CN" sz="1100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11354435" y="-58065"/>
            <a:ext cx="1116983" cy="845465"/>
            <a:chOff x="18031" y="-28"/>
            <a:chExt cx="1710" cy="1195"/>
          </a:xfrm>
        </p:grpSpPr>
        <p:sp>
          <p:nvSpPr>
            <p:cNvPr id="66" name="直角三角形 65"/>
            <p:cNvSpPr/>
            <p:nvPr/>
          </p:nvSpPr>
          <p:spPr>
            <a:xfrm rot="10800000">
              <a:off x="18031" y="3"/>
              <a:ext cx="1294" cy="116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8038" y="-28"/>
              <a:ext cx="1703" cy="7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8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3090</Words>
  <Application>Microsoft Office PowerPoint</Application>
  <PresentationFormat>宽屏</PresentationFormat>
  <Paragraphs>503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 Unicode MS</vt:lpstr>
      <vt:lpstr>DengXian</vt:lpstr>
      <vt:lpstr>Futura Medium</vt:lpstr>
      <vt:lpstr>Futura Std Book</vt:lpstr>
      <vt:lpstr>Helvetica Light</vt:lpstr>
      <vt:lpstr>等线</vt:lpstr>
      <vt:lpstr>宋体</vt:lpstr>
      <vt:lpstr>微软雅黑</vt:lpstr>
      <vt:lpstr>Alegreya Sans Black</vt:lpstr>
      <vt:lpstr>Arial</vt:lpstr>
      <vt:lpstr>Arial Rounded MT Bold</vt:lpstr>
      <vt:lpstr>Calibri</vt:lpstr>
      <vt:lpstr>Century Gothic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Bull’s-eye!</vt:lpstr>
      <vt:lpstr>PowerPoint 演示文稿</vt:lpstr>
      <vt:lpstr>Bull’s-eye!</vt:lpstr>
      <vt:lpstr>Bull’s-eye!</vt:lpstr>
      <vt:lpstr>Bull’s-eye!</vt:lpstr>
      <vt:lpstr>Bull’s-eye!</vt:lpstr>
      <vt:lpstr>Bull’s-eye!</vt:lpstr>
      <vt:lpstr>PowerPoint 演示文稿</vt:lpstr>
      <vt:lpstr>PowerPoint 演示文稿</vt:lpstr>
      <vt:lpstr>PowerPoint 演示文稿</vt:lpstr>
      <vt:lpstr>Let’s review the words! </vt:lpstr>
      <vt:lpstr>Let’s talk!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admin</cp:lastModifiedBy>
  <cp:revision>814</cp:revision>
  <cp:lastPrinted>2019-11-16T12:46:00Z</cp:lastPrinted>
  <dcterms:created xsi:type="dcterms:W3CDTF">2019-10-08T07:43:00Z</dcterms:created>
  <dcterms:modified xsi:type="dcterms:W3CDTF">2020-10-29T14:00:51Z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