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81" r:id="rId1"/>
  </p:sldMasterIdLst>
  <p:notesMasterIdLst>
    <p:notesMasterId r:id="rId29"/>
  </p:notesMasterIdLst>
  <p:sldIdLst>
    <p:sldId id="367" r:id="rId2"/>
    <p:sldId id="348" r:id="rId3"/>
    <p:sldId id="535" r:id="rId4"/>
    <p:sldId id="507" r:id="rId5"/>
    <p:sldId id="539" r:id="rId6"/>
    <p:sldId id="536" r:id="rId7"/>
    <p:sldId id="541" r:id="rId8"/>
    <p:sldId id="542" r:id="rId9"/>
    <p:sldId id="543" r:id="rId10"/>
    <p:sldId id="545" r:id="rId11"/>
    <p:sldId id="544" r:id="rId12"/>
    <p:sldId id="546" r:id="rId13"/>
    <p:sldId id="547" r:id="rId14"/>
    <p:sldId id="548" r:id="rId15"/>
    <p:sldId id="549" r:id="rId16"/>
    <p:sldId id="550" r:id="rId17"/>
    <p:sldId id="551" r:id="rId18"/>
    <p:sldId id="552" r:id="rId19"/>
    <p:sldId id="553" r:id="rId20"/>
    <p:sldId id="537" r:id="rId21"/>
    <p:sldId id="554" r:id="rId22"/>
    <p:sldId id="560" r:id="rId23"/>
    <p:sldId id="557" r:id="rId24"/>
    <p:sldId id="558" r:id="rId25"/>
    <p:sldId id="355" r:id="rId26"/>
    <p:sldId id="407" r:id="rId27"/>
    <p:sldId id="364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75" userDrawn="1">
          <p15:clr>
            <a:srgbClr val="A4A3A4"/>
          </p15:clr>
        </p15:guide>
        <p15:guide id="3" orient="horz" pos="2750" userDrawn="1">
          <p15:clr>
            <a:srgbClr val="A4A3A4"/>
          </p15:clr>
        </p15:guide>
        <p15:guide id="4" pos="6992" userDrawn="1">
          <p15:clr>
            <a:srgbClr val="A4A3A4"/>
          </p15:clr>
        </p15:guide>
        <p15:guide id="6" orient="horz" pos="4269" userDrawn="1">
          <p15:clr>
            <a:srgbClr val="A4A3A4"/>
          </p15:clr>
        </p15:guide>
        <p15:guide id="7" pos="279" userDrawn="1">
          <p15:clr>
            <a:srgbClr val="A4A3A4"/>
          </p15:clr>
        </p15:guide>
        <p15:guide id="8" orient="horz" pos="4088" userDrawn="1">
          <p15:clr>
            <a:srgbClr val="A4A3A4"/>
          </p15:clr>
        </p15:guide>
        <p15:guide id="9" pos="325" userDrawn="1">
          <p15:clr>
            <a:srgbClr val="A4A3A4"/>
          </p15:clr>
        </p15:guide>
        <p15:guide id="10" orient="horz" pos="1230" userDrawn="1">
          <p15:clr>
            <a:srgbClr val="A4A3A4"/>
          </p15:clr>
        </p15:guide>
        <p15:guide id="11" orient="horz" pos="11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7" clrIdx="0"/>
  <p:cmAuthor id="2" name="Lenovo" initials="L" lastIdx="1" clrIdx="1"/>
  <p:cmAuthor id="3" name="admin" initials="a" lastIdx="4" clrIdx="2"/>
  <p:cmAuthor id="4" name="Windows 用户" initials="W用" lastIdx="1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8CD5"/>
    <a:srgbClr val="00B0F0"/>
    <a:srgbClr val="4671D5"/>
    <a:srgbClr val="0C77C2"/>
    <a:srgbClr val="FFBF00"/>
    <a:srgbClr val="FED24D"/>
    <a:srgbClr val="F16103"/>
    <a:srgbClr val="FFA904"/>
    <a:srgbClr val="DC424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73" autoAdjust="0"/>
  </p:normalViewPr>
  <p:slideViewPr>
    <p:cSldViewPr snapToGrid="0">
      <p:cViewPr varScale="1">
        <p:scale>
          <a:sx n="70" d="100"/>
          <a:sy n="70" d="100"/>
        </p:scale>
        <p:origin x="660" y="78"/>
      </p:cViewPr>
      <p:guideLst>
        <p:guide orient="horz" pos="2296"/>
        <p:guide pos="75"/>
        <p:guide orient="horz" pos="2750"/>
        <p:guide pos="6992"/>
        <p:guide orient="horz" pos="4269"/>
        <p:guide pos="279"/>
        <p:guide orient="horz" pos="4088"/>
        <p:guide pos="325"/>
        <p:guide orient="horz" pos="1230"/>
        <p:guide orient="horz" pos="1117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81AB4-4986-4C08-83FA-7FD912AD31F4}" type="datetimeFigureOut">
              <a:rPr lang="zh-CN" altLang="en-US" smtClean="0"/>
              <a:t>2020/3/11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F1AE-9B2F-4B43-8AF2-4DA08B2975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08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8278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92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8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1. Why did Kipper filled the  </a:t>
            </a:r>
          </a:p>
          <a:p>
            <a:pPr>
              <a:lnSpc>
                <a:spcPct val="120000"/>
              </a:lnSpc>
            </a:pPr>
            <a:r>
              <a:rPr lang="en-US" altLang="zh-CN" sz="18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 padding pool with water?</a:t>
            </a:r>
          </a:p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45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44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65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4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48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58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6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164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10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945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81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039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AAF1AE-9B2F-4B43-8AF2-4DA08B2975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94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294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5858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30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827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77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4033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950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2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65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baseline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5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4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8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5913891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8806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6"/>
            <a:ext cx="12192001" cy="68566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8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02">
          <p15:clr>
            <a:srgbClr val="FBAE40"/>
          </p15:clr>
        </p15:guide>
        <p15:guide id="4" orient="horz" pos="79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1" y="352425"/>
            <a:ext cx="5589214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9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61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877651" y="6505279"/>
            <a:ext cx="424796" cy="3622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85"/>
            </a:lvl1pPr>
          </a:lstStyle>
          <a:p>
            <a:pPr algn="ctr" defTabSz="547370" hangingPunct="0"/>
            <a:fld id="{86CB4B4D-7CA3-9044-876B-883B54F8677D}" type="slidenum">
              <a:rPr lang="uk-UA" kern="0" smtClean="0">
                <a:solidFill>
                  <a:srgbClr val="000000"/>
                </a:solidFill>
                <a:sym typeface="Helvetica Light"/>
              </a:rPr>
              <a:t>‹#›</a:t>
            </a:fld>
            <a:endParaRPr lang="uk-UA" kern="0">
              <a:solidFill>
                <a:srgbClr val="000000"/>
              </a:solidFill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684" r:id="rId14"/>
    <p:sldLayoutId id="2147483672" r:id="rId15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749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65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331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2496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6662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08280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49936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91592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33248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749040" marR="0" indent="-416560" algn="l" defTabSz="547370" rtl="0" latinLnBrk="0">
        <a:lnSpc>
          <a:spcPct val="100000"/>
        </a:lnSpc>
        <a:spcBef>
          <a:spcPts val="3935"/>
        </a:spcBef>
        <a:spcAft>
          <a:spcPts val="0"/>
        </a:spcAft>
        <a:buClrTx/>
        <a:buSzPct val="75000"/>
        <a:buFontTx/>
        <a:buChar char="•"/>
        <a:defRPr sz="337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399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2862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4262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5661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7124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285240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49923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13865" algn="ctr" defTabSz="547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8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20.png"/><Relationship Id="rId7" Type="http://schemas.openxmlformats.org/officeDocument/2006/relationships/image" Target="../media/image9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91.png"/><Relationship Id="rId10" Type="http://schemas.openxmlformats.org/officeDocument/2006/relationships/image" Target="../media/image19.tiff"/><Relationship Id="rId4" Type="http://schemas.openxmlformats.org/officeDocument/2006/relationships/image" Target="../media/image90.tiff"/><Relationship Id="rId9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tiff"/><Relationship Id="rId5" Type="http://schemas.openxmlformats.org/officeDocument/2006/relationships/image" Target="../media/image94.tif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9.tiff"/><Relationship Id="rId3" Type="http://schemas.openxmlformats.org/officeDocument/2006/relationships/image" Target="../media/image25.tiff"/><Relationship Id="rId7" Type="http://schemas.microsoft.com/office/2007/relationships/hdphoto" Target="../media/hdphoto6.wdp"/><Relationship Id="rId12" Type="http://schemas.openxmlformats.org/officeDocument/2006/relationships/image" Target="../media/image10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11" Type="http://schemas.openxmlformats.org/officeDocument/2006/relationships/image" Target="../media/image99.png"/><Relationship Id="rId5" Type="http://schemas.openxmlformats.org/officeDocument/2006/relationships/image" Target="../media/image95.tiff"/><Relationship Id="rId10" Type="http://schemas.openxmlformats.org/officeDocument/2006/relationships/image" Target="../media/image98.tiff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0.png"/><Relationship Id="rId3" Type="http://schemas.openxmlformats.org/officeDocument/2006/relationships/image" Target="../media/image25.tiff"/><Relationship Id="rId7" Type="http://schemas.openxmlformats.org/officeDocument/2006/relationships/image" Target="../media/image102.png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../media/image104.jpeg"/><Relationship Id="rId5" Type="http://schemas.openxmlformats.org/officeDocument/2006/relationships/image" Target="../media/image96.png"/><Relationship Id="rId10" Type="http://schemas.openxmlformats.org/officeDocument/2006/relationships/image" Target="../media/image103.jpeg"/><Relationship Id="rId4" Type="http://schemas.openxmlformats.org/officeDocument/2006/relationships/image" Target="../media/image101.tiff"/><Relationship Id="rId9" Type="http://schemas.openxmlformats.org/officeDocument/2006/relationships/image" Target="../media/image9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tiff"/><Relationship Id="rId5" Type="http://schemas.openxmlformats.org/officeDocument/2006/relationships/image" Target="../media/image105.tiff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tiff"/><Relationship Id="rId5" Type="http://schemas.openxmlformats.org/officeDocument/2006/relationships/image" Target="../media/image106.tiff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0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0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09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tiff"/><Relationship Id="rId13" Type="http://schemas.openxmlformats.org/officeDocument/2006/relationships/image" Target="../media/image118.png"/><Relationship Id="rId3" Type="http://schemas.openxmlformats.org/officeDocument/2006/relationships/image" Target="../media/image25.tiff"/><Relationship Id="rId7" Type="http://schemas.openxmlformats.org/officeDocument/2006/relationships/image" Target="../media/image112.tiff"/><Relationship Id="rId12" Type="http://schemas.openxmlformats.org/officeDocument/2006/relationships/image" Target="../media/image11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tiff"/><Relationship Id="rId11" Type="http://schemas.openxmlformats.org/officeDocument/2006/relationships/image" Target="../media/image116.tiff"/><Relationship Id="rId5" Type="http://schemas.openxmlformats.org/officeDocument/2006/relationships/image" Target="../media/image110.tiff"/><Relationship Id="rId10" Type="http://schemas.openxmlformats.org/officeDocument/2006/relationships/image" Target="../media/image115.tiff"/><Relationship Id="rId4" Type="http://schemas.openxmlformats.org/officeDocument/2006/relationships/image" Target="../media/image20.png"/><Relationship Id="rId9" Type="http://schemas.openxmlformats.org/officeDocument/2006/relationships/image" Target="../media/image114.tiff"/><Relationship Id="rId1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tif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8.jpeg"/><Relationship Id="rId18" Type="http://schemas.openxmlformats.org/officeDocument/2006/relationships/image" Target="../media/image132.png"/><Relationship Id="rId3" Type="http://schemas.openxmlformats.org/officeDocument/2006/relationships/image" Target="../media/image119.png"/><Relationship Id="rId21" Type="http://schemas.openxmlformats.org/officeDocument/2006/relationships/image" Target="../media/image7.png"/><Relationship Id="rId7" Type="http://schemas.openxmlformats.org/officeDocument/2006/relationships/image" Target="../media/image123.png"/><Relationship Id="rId12" Type="http://schemas.openxmlformats.org/officeDocument/2006/relationships/image" Target="../media/image127.jpeg"/><Relationship Id="rId17" Type="http://schemas.openxmlformats.org/officeDocument/2006/relationships/image" Target="../media/image131.png"/><Relationship Id="rId2" Type="http://schemas.openxmlformats.org/officeDocument/2006/relationships/image" Target="../media/image12.tiff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2.png"/><Relationship Id="rId11" Type="http://schemas.openxmlformats.org/officeDocument/2006/relationships/image" Target="../media/image126.jpeg"/><Relationship Id="rId5" Type="http://schemas.openxmlformats.org/officeDocument/2006/relationships/image" Target="../media/image121.png"/><Relationship Id="rId15" Type="http://schemas.openxmlformats.org/officeDocument/2006/relationships/image" Target="../media/image25.tiff"/><Relationship Id="rId23" Type="http://schemas.openxmlformats.org/officeDocument/2006/relationships/image" Target="../media/image19.tiff"/><Relationship Id="rId10" Type="http://schemas.microsoft.com/office/2007/relationships/hdphoto" Target="../media/hdphoto9.wdp"/><Relationship Id="rId19" Type="http://schemas.openxmlformats.org/officeDocument/2006/relationships/image" Target="../media/image133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29.png"/><Relationship Id="rId2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tiff"/><Relationship Id="rId5" Type="http://schemas.openxmlformats.org/officeDocument/2006/relationships/image" Target="../media/image25.tiff"/><Relationship Id="rId4" Type="http://schemas.openxmlformats.org/officeDocument/2006/relationships/image" Target="../media/image135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6.png"/><Relationship Id="rId7" Type="http://schemas.openxmlformats.org/officeDocument/2006/relationships/image" Target="../media/image138.png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7.png"/><Relationship Id="rId11" Type="http://schemas.openxmlformats.org/officeDocument/2006/relationships/image" Target="../media/image20.png"/><Relationship Id="rId5" Type="http://schemas.openxmlformats.org/officeDocument/2006/relationships/image" Target="../media/image25.tiff"/><Relationship Id="rId10" Type="http://schemas.openxmlformats.org/officeDocument/2006/relationships/image" Target="../media/image141.png"/><Relationship Id="rId4" Type="http://schemas.openxmlformats.org/officeDocument/2006/relationships/image" Target="../media/image11.tiff"/><Relationship Id="rId9" Type="http://schemas.openxmlformats.org/officeDocument/2006/relationships/image" Target="../media/image1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25.tiff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hyperlink" Target="https://pixabay.com/go/?t=image-list-shutterstock&amp;id=119879638" TargetMode="External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3" Type="http://schemas.openxmlformats.org/officeDocument/2006/relationships/image" Target="../media/image19.tiff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49.png"/><Relationship Id="rId5" Type="http://schemas.openxmlformats.org/officeDocument/2006/relationships/image" Target="../media/image25.tiff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4" Type="http://schemas.openxmlformats.org/officeDocument/2006/relationships/image" Target="../media/image20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25.tiff"/><Relationship Id="rId7" Type="http://schemas.openxmlformats.org/officeDocument/2006/relationships/image" Target="../media/image155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jpeg"/><Relationship Id="rId11" Type="http://schemas.openxmlformats.org/officeDocument/2006/relationships/image" Target="../media/image158.png"/><Relationship Id="rId5" Type="http://schemas.openxmlformats.org/officeDocument/2006/relationships/image" Target="../media/image20.png"/><Relationship Id="rId10" Type="http://schemas.openxmlformats.org/officeDocument/2006/relationships/image" Target="../media/image157.png"/><Relationship Id="rId4" Type="http://schemas.openxmlformats.org/officeDocument/2006/relationships/image" Target="../media/image19.tiff"/><Relationship Id="rId9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60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4.tiff"/><Relationship Id="rId10" Type="http://schemas.openxmlformats.org/officeDocument/2006/relationships/image" Target="../media/image163.png"/><Relationship Id="rId4" Type="http://schemas.openxmlformats.org/officeDocument/2006/relationships/image" Target="../media/image161.tiff"/><Relationship Id="rId9" Type="http://schemas.openxmlformats.org/officeDocument/2006/relationships/image" Target="../media/image1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tiff"/><Relationship Id="rId3" Type="http://schemas.openxmlformats.org/officeDocument/2006/relationships/image" Target="../media/image164.tif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tiff"/><Relationship Id="rId5" Type="http://schemas.openxmlformats.org/officeDocument/2006/relationships/image" Target="../media/image166.tiff"/><Relationship Id="rId4" Type="http://schemas.openxmlformats.org/officeDocument/2006/relationships/image" Target="../media/image165.tiff"/><Relationship Id="rId9" Type="http://schemas.openxmlformats.org/officeDocument/2006/relationships/image" Target="../media/image16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19.tiff"/><Relationship Id="rId3" Type="http://schemas.openxmlformats.org/officeDocument/2006/relationships/image" Target="../media/image13.tiff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tiff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8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19.tiff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6.tiff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7.png"/><Relationship Id="rId30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.wdp"/><Relationship Id="rId18" Type="http://schemas.openxmlformats.org/officeDocument/2006/relationships/image" Target="../media/image73.png"/><Relationship Id="rId26" Type="http://schemas.openxmlformats.org/officeDocument/2006/relationships/image" Target="../media/image76.png"/><Relationship Id="rId3" Type="http://schemas.openxmlformats.org/officeDocument/2006/relationships/image" Target="../media/image61.jpeg"/><Relationship Id="rId21" Type="http://schemas.openxmlformats.org/officeDocument/2006/relationships/image" Target="../media/image56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29" Type="http://schemas.microsoft.com/office/2007/relationships/hdphoto" Target="../media/hdphoto4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19.tiff"/><Relationship Id="rId5" Type="http://schemas.openxmlformats.org/officeDocument/2006/relationships/image" Target="../media/image25.tiff"/><Relationship Id="rId15" Type="http://schemas.openxmlformats.org/officeDocument/2006/relationships/image" Target="../media/image70.png"/><Relationship Id="rId23" Type="http://schemas.openxmlformats.org/officeDocument/2006/relationships/image" Target="../media/image7.png"/><Relationship Id="rId28" Type="http://schemas.openxmlformats.org/officeDocument/2006/relationships/image" Target="../media/image77.png"/><Relationship Id="rId10" Type="http://schemas.openxmlformats.org/officeDocument/2006/relationships/image" Target="../media/image66.png"/><Relationship Id="rId19" Type="http://schemas.microsoft.com/office/2007/relationships/hdphoto" Target="../media/hdphoto2.wdp"/><Relationship Id="rId4" Type="http://schemas.openxmlformats.org/officeDocument/2006/relationships/image" Target="../media/image6.tiff"/><Relationship Id="rId9" Type="http://schemas.openxmlformats.org/officeDocument/2006/relationships/image" Target="../media/image65.png"/><Relationship Id="rId14" Type="http://schemas.openxmlformats.org/officeDocument/2006/relationships/image" Target="../media/image69.png"/><Relationship Id="rId22" Type="http://schemas.openxmlformats.org/officeDocument/2006/relationships/image" Target="../media/image75.png"/><Relationship Id="rId27" Type="http://schemas.microsoft.com/office/2007/relationships/hdphoto" Target="../media/hdphoto3.wdp"/><Relationship Id="rId30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9.tiff"/><Relationship Id="rId3" Type="http://schemas.openxmlformats.org/officeDocument/2006/relationships/image" Target="../media/image6.tiff"/><Relationship Id="rId7" Type="http://schemas.openxmlformats.org/officeDocument/2006/relationships/image" Target="../media/image25.tiff"/><Relationship Id="rId12" Type="http://schemas.openxmlformats.org/officeDocument/2006/relationships/image" Target="../media/image8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8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8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19" y="-19050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011" y="2880533"/>
            <a:ext cx="5265989" cy="33925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9476"/>
            <a:ext cx="12192000" cy="63304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6410340"/>
            <a:ext cx="936238" cy="294424"/>
            <a:chOff x="11014501" y="6514787"/>
            <a:chExt cx="936238" cy="29442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</a:rPr>
                <a:t>00:30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1193993" y="6520878"/>
            <a:ext cx="998007" cy="312687"/>
            <a:chOff x="7707356" y="6408789"/>
            <a:chExt cx="998007" cy="31268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369" y="3809552"/>
            <a:ext cx="4050595" cy="220243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297" y="1850800"/>
            <a:ext cx="6097339" cy="252674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81" r="4833" b="6887"/>
          <a:stretch/>
        </p:blipFill>
        <p:spPr>
          <a:xfrm>
            <a:off x="6311901" y="339561"/>
            <a:ext cx="5549900" cy="232743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7192460" y="-20222"/>
            <a:ext cx="4982135" cy="1150977"/>
            <a:chOff x="7195400" y="-18771"/>
            <a:chExt cx="4982135" cy="1150977"/>
          </a:xfrm>
        </p:grpSpPr>
        <p:sp>
          <p:nvSpPr>
            <p:cNvPr id="20" name="矩形 19"/>
            <p:cNvSpPr/>
            <p:nvPr/>
          </p:nvSpPr>
          <p:spPr>
            <a:xfrm>
              <a:off x="7195400" y="-18771"/>
              <a:ext cx="4982135" cy="115097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251895" y="128872"/>
              <a:ext cx="4609408" cy="948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Greet their partners; get a basic idea about the topic of </a:t>
              </a:r>
              <a:endParaRPr lang="zh-CN" altLang="zh-CN" sz="1100" b="1" dirty="0" smtClean="0"/>
            </a:p>
            <a:p>
              <a:r>
                <a:rPr lang="en-US" altLang="zh-CN" sz="1100" b="1" dirty="0" smtClean="0"/>
                <a:t>today’s lesson; </a:t>
              </a:r>
              <a:endParaRPr lang="zh-CN" altLang="zh-CN" sz="1100" b="1" dirty="0" smtClean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 smtClean="0"/>
                <a:t> </a:t>
              </a:r>
              <a:r>
                <a:rPr lang="en-US" altLang="zh-CN" sz="1100" b="1" dirty="0"/>
                <a:t>Say hello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;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greet each other.</a:t>
              </a:r>
              <a:endParaRPr lang="zh-CN" altLang="zh-CN" sz="1100" b="1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describe the pictures on the first page.</a:t>
              </a:r>
              <a:endParaRPr lang="zh-CN" altLang="zh-CN" sz="1100" b="1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 Introduce the topic of the lesson.</a:t>
              </a:r>
              <a:endParaRPr lang="zh-CN" altLang="zh-CN" sz="11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23" name="直角三角形 22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7184572" y="180977"/>
            <a:ext cx="4782208" cy="6505579"/>
            <a:chOff x="7741968" y="180977"/>
            <a:chExt cx="4224811" cy="6505579"/>
          </a:xfrm>
        </p:grpSpPr>
        <p:sp>
          <p:nvSpPr>
            <p:cNvPr id="48" name="同侧圆角矩形 47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402286" y="829321"/>
            <a:ext cx="4381238" cy="1798596"/>
            <a:chOff x="12381" y="4260"/>
            <a:chExt cx="6391" cy="2194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855"/>
              <a:ext cx="6391" cy="15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children want to do? Why did they want to do that?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81" y="4260"/>
              <a:ext cx="6391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700" y="2058266"/>
            <a:ext cx="3690000" cy="38627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54741" y="1227269"/>
            <a:ext cx="5002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Century Gothic" panose="020B0502020202020204" pitchFamily="34" charset="0"/>
              </a:rPr>
              <a:t>The children wanted to </a:t>
            </a:r>
            <a:endParaRPr lang="en-US" altLang="zh-CN" sz="2400" b="1" dirty="0" smtClean="0">
              <a:latin typeface="Century Gothic" panose="020B0502020202020204" pitchFamily="34" charset="0"/>
            </a:endParaRPr>
          </a:p>
          <a:p>
            <a:r>
              <a:rPr lang="zh-CN" altLang="en-US" sz="2400" b="1" dirty="0" smtClean="0">
                <a:latin typeface="Century Gothic" panose="020B0502020202020204" pitchFamily="34" charset="0"/>
              </a:rPr>
              <a:t>go </a:t>
            </a:r>
            <a:r>
              <a:rPr lang="zh-CN" altLang="en-US" sz="2400" b="1" dirty="0">
                <a:latin typeface="Century Gothic" panose="020B0502020202020204" pitchFamily="34" charset="0"/>
              </a:rPr>
              <a:t>swimming.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402286" y="2798383"/>
            <a:ext cx="4381239" cy="1812534"/>
            <a:chOff x="12381" y="4175"/>
            <a:chExt cx="6391" cy="2211"/>
          </a:xfrm>
        </p:grpSpPr>
        <p:sp>
          <p:nvSpPr>
            <p:cNvPr id="21" name="文本框 20"/>
            <p:cNvSpPr txBox="1"/>
            <p:nvPr/>
          </p:nvSpPr>
          <p:spPr>
            <a:xfrm>
              <a:off x="12381" y="4787"/>
              <a:ext cx="6391" cy="15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Would the children do what they wanted to do successfully? Why?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381" y="4175"/>
              <a:ext cx="6391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Predictions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402286" y="4781382"/>
            <a:ext cx="4381239" cy="1420679"/>
            <a:chOff x="12381" y="4107"/>
            <a:chExt cx="6391" cy="1733"/>
          </a:xfrm>
        </p:grpSpPr>
        <p:sp>
          <p:nvSpPr>
            <p:cNvPr id="24" name="文本框 23"/>
            <p:cNvSpPr txBox="1"/>
            <p:nvPr/>
          </p:nvSpPr>
          <p:spPr>
            <a:xfrm>
              <a:off x="12381" y="4736"/>
              <a:ext cx="6391" cy="11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like to do on hot days?</a:t>
              </a: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2381" y="4107"/>
              <a:ext cx="6391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911271" y="5662188"/>
            <a:ext cx="2220824" cy="902615"/>
            <a:chOff x="8497422" y="3413474"/>
            <a:chExt cx="1845784" cy="3828115"/>
          </a:xfrm>
        </p:grpSpPr>
        <p:sp>
          <p:nvSpPr>
            <p:cNvPr id="27" name="圆角矩形 26"/>
            <p:cNvSpPr/>
            <p:nvPr/>
          </p:nvSpPr>
          <p:spPr>
            <a:xfrm>
              <a:off x="8695585" y="5156611"/>
              <a:ext cx="1647621" cy="208497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2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swimming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97422" y="3413474"/>
              <a:ext cx="548634" cy="2841016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7704946" y="1537471"/>
            <a:ext cx="3417662" cy="4234926"/>
            <a:chOff x="4210949" y="571929"/>
            <a:chExt cx="3417662" cy="4234926"/>
          </a:xfrm>
        </p:grpSpPr>
        <p:grpSp>
          <p:nvGrpSpPr>
            <p:cNvPr id="33" name="组合 32"/>
            <p:cNvGrpSpPr/>
            <p:nvPr/>
          </p:nvGrpSpPr>
          <p:grpSpPr>
            <a:xfrm>
              <a:off x="4210949" y="571929"/>
              <a:ext cx="3417662" cy="4234926"/>
              <a:chOff x="4792547" y="1601789"/>
              <a:chExt cx="3501745" cy="423492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4792547" y="1601789"/>
                <a:ext cx="3501745" cy="4234926"/>
                <a:chOff x="8334195" y="1392780"/>
                <a:chExt cx="3501745" cy="4234926"/>
              </a:xfrm>
            </p:grpSpPr>
            <p:grpSp>
              <p:nvGrpSpPr>
                <p:cNvPr id="39" name="组合 38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4"/>
                  <a:chExt cx="4322546" cy="5117980"/>
                </a:xfrm>
              </p:grpSpPr>
              <p:sp>
                <p:nvSpPr>
                  <p:cNvPr id="43" name="图文框 25"/>
                  <p:cNvSpPr/>
                  <p:nvPr/>
                </p:nvSpPr>
                <p:spPr>
                  <a:xfrm>
                    <a:off x="6847513" y="1523384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>
                    <a:off x="7111548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0" name="组合 39"/>
                <p:cNvGrpSpPr/>
                <p:nvPr/>
              </p:nvGrpSpPr>
              <p:grpSpPr>
                <a:xfrm>
                  <a:off x="9039365" y="1392780"/>
                  <a:ext cx="2274785" cy="504469"/>
                  <a:chOff x="9519260" y="122915"/>
                  <a:chExt cx="2274785" cy="740629"/>
                </a:xfrm>
              </p:grpSpPr>
              <p:pic>
                <p:nvPicPr>
                  <p:cNvPr id="41" name="图片 40"/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12291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9624266" y="13319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7" name="流程图: 过程 36"/>
              <p:cNvSpPr/>
              <p:nvPr/>
            </p:nvSpPr>
            <p:spPr>
              <a:xfrm>
                <a:off x="4963386" y="4317208"/>
                <a:ext cx="3182981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He is good at </a:t>
                </a:r>
                <a:r>
                  <a:rPr lang="en-US" altLang="zh-CN" sz="2400" b="1" dirty="0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swimming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5592016" y="3624227"/>
                <a:ext cx="1979470" cy="6553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swimming</a:t>
                </a:r>
              </a:p>
            </p:txBody>
          </p:sp>
        </p:grpSp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07" y="1315352"/>
              <a:ext cx="2331767" cy="13887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Water Fight </a:t>
            </a:r>
            <a:endParaRPr lang="zh-CN" altLang="en-US" dirty="0"/>
          </a:p>
        </p:txBody>
      </p:sp>
      <p:grpSp>
        <p:nvGrpSpPr>
          <p:cNvPr id="50" name="组合 49"/>
          <p:cNvGrpSpPr/>
          <p:nvPr/>
        </p:nvGrpSpPr>
        <p:grpSpPr>
          <a:xfrm>
            <a:off x="8747719" y="-9284"/>
            <a:ext cx="2374889" cy="773220"/>
            <a:chOff x="9453849" y="106830"/>
            <a:chExt cx="2374889" cy="773220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911271" y="5188"/>
            <a:ext cx="7300241" cy="2156335"/>
            <a:chOff x="6340368" y="-18772"/>
            <a:chExt cx="5837167" cy="1348507"/>
          </a:xfrm>
        </p:grpSpPr>
        <p:sp>
          <p:nvSpPr>
            <p:cNvPr id="46" name="矩形 45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413430" y="76720"/>
              <a:ext cx="5143660" cy="1122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b="1" dirty="0"/>
                <a:t>LO: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Understand the meaning of the vocabulary word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swimming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and make sentences with it; understand the text; make predictions using the illustration; make connections; read the text fluently. 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Read the text to Ss.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Ask one S to find the vocabulary word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swimming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in the text; click the penguin card and explain its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meaning;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read the word and</a:t>
              </a:r>
              <a:r>
                <a:rPr lang="en-US" altLang="zh-CN" sz="1100" b="1" u="sng" dirty="0">
                  <a:solidFill>
                    <a:srgbClr val="00808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make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sentences with it. 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comprehension questions.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Guide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predictions questions using the illustration.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Encourage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connections question.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take turns reading the text aloud and give feedback.</a:t>
              </a:r>
              <a:endParaRPr lang="en-US" altLang="zh-CN" sz="16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61" name="直角三角形 60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92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7115192" y="180977"/>
            <a:ext cx="4851587" cy="6505579"/>
            <a:chOff x="7741968" y="180977"/>
            <a:chExt cx="4224811" cy="6505579"/>
          </a:xfrm>
        </p:grpSpPr>
        <p:sp>
          <p:nvSpPr>
            <p:cNvPr id="25" name="同侧圆角矩形 24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8747719" y="-9284"/>
            <a:ext cx="2374889" cy="773220"/>
            <a:chOff x="9453849" y="106830"/>
            <a:chExt cx="2374889" cy="77322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69910" y="865569"/>
            <a:ext cx="4408880" cy="2492127"/>
            <a:chOff x="12381" y="4081"/>
            <a:chExt cx="6466" cy="3040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680"/>
              <a:ext cx="6466" cy="244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bIns="180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Dad want to go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swimming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? </a:t>
              </a: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buFontTx/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81" y="4081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736" y="1309357"/>
            <a:ext cx="4369391" cy="451614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31100" y="5789739"/>
            <a:ext cx="2744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Century Gothic" panose="020B0502020202020204" pitchFamily="34" charset="0"/>
              </a:rPr>
              <a:t>Dad said,“No!”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357327" y="3442404"/>
            <a:ext cx="4421463" cy="2881526"/>
            <a:chOff x="12381" y="4157"/>
            <a:chExt cx="6342" cy="3515"/>
          </a:xfrm>
        </p:grpSpPr>
        <p:sp>
          <p:nvSpPr>
            <p:cNvPr id="21" name="文本框 20"/>
            <p:cNvSpPr txBox="1"/>
            <p:nvPr/>
          </p:nvSpPr>
          <p:spPr>
            <a:xfrm>
              <a:off x="12381" y="4753"/>
              <a:ext cx="6326" cy="29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would the children feel if Dad said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No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</a:p>
            <a:p>
              <a:pPr marL="457200" indent="-360000">
                <a:lnSpc>
                  <a:spcPct val="12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the children would do if they  couldn’t go swimming?</a:t>
              </a: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397" y="4157"/>
              <a:ext cx="632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Predictions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563981" y="2363006"/>
            <a:ext cx="3943702" cy="11079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Why did Dad say </a:t>
            </a:r>
            <a:r>
              <a:rPr lang="en-US" altLang="zh-CN" sz="2400" b="1" i="1" dirty="0">
                <a:solidFill>
                  <a:srgbClr val="53585F"/>
                </a:solidFill>
                <a:latin typeface="Century Gothic" panose="020B0502020202020204" pitchFamily="34" charset="0"/>
              </a:rPr>
              <a:t>No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?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Look at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the illustration.</a:t>
            </a:r>
          </a:p>
          <a:p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Water Fight </a:t>
            </a:r>
            <a:endParaRPr lang="zh-CN" altLang="en-US" dirty="0"/>
          </a:p>
        </p:txBody>
      </p:sp>
      <p:grpSp>
        <p:nvGrpSpPr>
          <p:cNvPr id="30" name="组合 29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287841" y="-12863"/>
            <a:ext cx="5923671" cy="1853234"/>
            <a:chOff x="6340368" y="-18772"/>
            <a:chExt cx="5837167" cy="1348507"/>
          </a:xfrm>
        </p:grpSpPr>
        <p:sp>
          <p:nvSpPr>
            <p:cNvPr id="34" name="矩形 33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413430" y="169666"/>
              <a:ext cx="5143660" cy="936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</a:t>
              </a:r>
              <a:r>
                <a:rPr lang="en-US" altLang="zh-CN" sz="1100" b="1" dirty="0" smtClean="0"/>
                <a:t>Understand </a:t>
              </a:r>
              <a:r>
                <a:rPr lang="en-US" altLang="zh-CN" sz="1100" b="1" dirty="0"/>
                <a:t>the text; make predictions using the illustration; read the text fluently.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take turns reading the text, pretending that they are Dad.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one by one by using the text and the illustration.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make predictions by using the illustration;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take turns reading the text; give feedback.</a:t>
              </a:r>
              <a:endParaRPr lang="zh-CN" altLang="zh-CN" sz="1100" dirty="0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37" name="直角三角形 36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615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7115192" y="180977"/>
            <a:ext cx="4851587" cy="6505579"/>
            <a:chOff x="7741968" y="180977"/>
            <a:chExt cx="4224811" cy="6505579"/>
          </a:xfrm>
        </p:grpSpPr>
        <p:sp>
          <p:nvSpPr>
            <p:cNvPr id="64" name="同侧圆角矩形 63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8747719" y="-9284"/>
            <a:ext cx="2374889" cy="773220"/>
            <a:chOff x="9453849" y="106830"/>
            <a:chExt cx="2374889" cy="773220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239125" y="781927"/>
            <a:ext cx="4636876" cy="1331322"/>
            <a:chOff x="12371" y="4126"/>
            <a:chExt cx="6706" cy="1624"/>
          </a:xfrm>
        </p:grpSpPr>
        <p:sp>
          <p:nvSpPr>
            <p:cNvPr id="13" name="文本框 12"/>
            <p:cNvSpPr txBox="1"/>
            <p:nvPr/>
          </p:nvSpPr>
          <p:spPr>
            <a:xfrm>
              <a:off x="12371" y="4736"/>
              <a:ext cx="6706" cy="101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3600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Biff get?</a:t>
              </a:r>
            </a:p>
            <a:p>
              <a:pPr marL="457200" indent="-360000"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Kipper do?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71" y="4126"/>
              <a:ext cx="670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83" y="1675601"/>
            <a:ext cx="5855537" cy="333865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4800" y="1213936"/>
            <a:ext cx="4078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Century Gothic" panose="020B0502020202020204" pitchFamily="34" charset="0"/>
              </a:rPr>
              <a:t>Biff got the paddling pool.</a:t>
            </a:r>
          </a:p>
        </p:txBody>
      </p:sp>
      <p:sp>
        <p:nvSpPr>
          <p:cNvPr id="7" name="矩形 6"/>
          <p:cNvSpPr/>
          <p:nvPr/>
        </p:nvSpPr>
        <p:spPr>
          <a:xfrm>
            <a:off x="2797574" y="4963308"/>
            <a:ext cx="3894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Century Gothic" panose="020B0502020202020204" pitchFamily="34" charset="0"/>
              </a:rPr>
              <a:t>Kipper filled it with water.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239150" y="2165461"/>
            <a:ext cx="4636826" cy="2427369"/>
            <a:chOff x="12375" y="4123"/>
            <a:chExt cx="6572" cy="2961"/>
          </a:xfrm>
        </p:grpSpPr>
        <p:sp>
          <p:nvSpPr>
            <p:cNvPr id="21" name="文本框 20"/>
            <p:cNvSpPr txBox="1"/>
            <p:nvPr/>
          </p:nvSpPr>
          <p:spPr>
            <a:xfrm>
              <a:off x="12375" y="4719"/>
              <a:ext cx="6572" cy="23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360000"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would Chip do next?</a:t>
              </a:r>
            </a:p>
            <a:p>
              <a:pPr marL="457200" indent="-360000"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did Kipper filled the paddling pool with water? What would the children do next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375" y="4123"/>
              <a:ext cx="6572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Predictions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246581" y="4672106"/>
            <a:ext cx="4637668" cy="1680218"/>
            <a:chOff x="8429670" y="944674"/>
            <a:chExt cx="3193720" cy="2114073"/>
          </a:xfrm>
        </p:grpSpPr>
        <p:sp>
          <p:nvSpPr>
            <p:cNvPr id="24" name="文本框 23"/>
            <p:cNvSpPr txBox="1"/>
            <p:nvPr/>
          </p:nvSpPr>
          <p:spPr>
            <a:xfrm>
              <a:off x="8429670" y="1548477"/>
              <a:ext cx="3193720" cy="15102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you have a paddling pool? How do you play in it if you </a:t>
              </a:r>
            </a:p>
            <a:p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have one?</a:t>
              </a:r>
            </a:p>
          </p:txBody>
        </p:sp>
        <p:sp>
          <p:nvSpPr>
            <p:cNvPr id="25" name="圆角矩形 77"/>
            <p:cNvSpPr/>
            <p:nvPr/>
          </p:nvSpPr>
          <p:spPr>
            <a:xfrm>
              <a:off x="8429969" y="944674"/>
              <a:ext cx="3193122" cy="656950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690198" y="5542740"/>
            <a:ext cx="2716355" cy="1033316"/>
            <a:chOff x="8543929" y="3943421"/>
            <a:chExt cx="2107978" cy="3246519"/>
          </a:xfrm>
        </p:grpSpPr>
        <p:sp>
          <p:nvSpPr>
            <p:cNvPr id="27" name="圆角矩形 26"/>
            <p:cNvSpPr/>
            <p:nvPr/>
          </p:nvSpPr>
          <p:spPr>
            <a:xfrm>
              <a:off x="8631465" y="5154024"/>
              <a:ext cx="2020442" cy="2035916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0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paddling pool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543929" y="3943421"/>
              <a:ext cx="463719" cy="1957684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5428929" y="5539668"/>
            <a:ext cx="1561151" cy="1035736"/>
            <a:chOff x="9429537" y="3794107"/>
            <a:chExt cx="1211504" cy="3254124"/>
          </a:xfrm>
        </p:grpSpPr>
        <p:sp>
          <p:nvSpPr>
            <p:cNvPr id="30" name="圆角矩形 29"/>
            <p:cNvSpPr/>
            <p:nvPr/>
          </p:nvSpPr>
          <p:spPr>
            <a:xfrm>
              <a:off x="9501236" y="5012314"/>
              <a:ext cx="1139805" cy="2035917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16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filled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429537" y="3794107"/>
              <a:ext cx="476515" cy="1992257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3179931" y="1629130"/>
            <a:ext cx="3218643" cy="3993984"/>
            <a:chOff x="4210949" y="565910"/>
            <a:chExt cx="3417662" cy="4240945"/>
          </a:xfrm>
        </p:grpSpPr>
        <p:grpSp>
          <p:nvGrpSpPr>
            <p:cNvPr id="33" name="组合 32"/>
            <p:cNvGrpSpPr/>
            <p:nvPr/>
          </p:nvGrpSpPr>
          <p:grpSpPr>
            <a:xfrm>
              <a:off x="4210949" y="565910"/>
              <a:ext cx="3417662" cy="4240945"/>
              <a:chOff x="4792547" y="1595770"/>
              <a:chExt cx="3501745" cy="4240945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4792547" y="1595770"/>
                <a:ext cx="3501745" cy="4240945"/>
                <a:chOff x="8334195" y="1386761"/>
                <a:chExt cx="3501745" cy="4240945"/>
              </a:xfrm>
            </p:grpSpPr>
            <p:grpSp>
              <p:nvGrpSpPr>
                <p:cNvPr id="39" name="组合 38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43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>
                    <a:off x="7144720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40" name="组合 39"/>
                <p:cNvGrpSpPr/>
                <p:nvPr/>
              </p:nvGrpSpPr>
              <p:grpSpPr>
                <a:xfrm>
                  <a:off x="9039365" y="1386761"/>
                  <a:ext cx="2274785" cy="512058"/>
                  <a:chOff x="9519260" y="114079"/>
                  <a:chExt cx="2274785" cy="751771"/>
                </a:xfrm>
              </p:grpSpPr>
              <p:pic>
                <p:nvPicPr>
                  <p:cNvPr id="41" name="图片 40"/>
                  <p:cNvPicPr>
                    <a:picLocks noChangeAspect="1"/>
                  </p:cNvPicPr>
                  <p:nvPr/>
                </p:nvPicPr>
                <p:blipFill>
                  <a:blip r:embed="rId10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125221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9550023" y="114079"/>
                    <a:ext cx="2083151" cy="73568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7" name="流程图: 过程 36"/>
              <p:cNvSpPr/>
              <p:nvPr/>
            </p:nvSpPr>
            <p:spPr>
              <a:xfrm>
                <a:off x="4963386" y="4129638"/>
                <a:ext cx="3234653" cy="130103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This green </a:t>
                </a:r>
                <a:r>
                  <a:rPr lang="en-US" altLang="zh-CN" sz="2400" b="1" dirty="0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padding pool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is</a:t>
                </a:r>
                <a:r>
                  <a:rPr lang="en-US" altLang="zh-CN" sz="2400" b="1" dirty="0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very beautiful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5260865" y="3390974"/>
                <a:ext cx="261838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p</a:t>
                </a:r>
                <a:r>
                  <a:rPr lang="en-US" altLang="zh-CN" sz="28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adding pool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6254" y="1163102"/>
              <a:ext cx="1669761" cy="120797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3142127" y="1160028"/>
            <a:ext cx="3539109" cy="4319534"/>
            <a:chOff x="4300395" y="1307174"/>
            <a:chExt cx="3279440" cy="4002605"/>
          </a:xfrm>
        </p:grpSpPr>
        <p:grpSp>
          <p:nvGrpSpPr>
            <p:cNvPr id="48" name="组合 47"/>
            <p:cNvGrpSpPr/>
            <p:nvPr/>
          </p:nvGrpSpPr>
          <p:grpSpPr>
            <a:xfrm>
              <a:off x="4300395" y="1307174"/>
              <a:ext cx="3279440" cy="4002605"/>
              <a:chOff x="4792547" y="1594195"/>
              <a:chExt cx="3561529" cy="4242520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4792547" y="1594195"/>
                <a:ext cx="3501746" cy="4242520"/>
                <a:chOff x="8334195" y="1385186"/>
                <a:chExt cx="3501746" cy="4242520"/>
              </a:xfrm>
            </p:grpSpPr>
            <p:grpSp>
              <p:nvGrpSpPr>
                <p:cNvPr id="53" name="组合 52"/>
                <p:cNvGrpSpPr/>
                <p:nvPr/>
              </p:nvGrpSpPr>
              <p:grpSpPr>
                <a:xfrm>
                  <a:off x="8334195" y="1509784"/>
                  <a:ext cx="3501746" cy="4117922"/>
                  <a:chOff x="6847513" y="1523384"/>
                  <a:chExt cx="4322547" cy="5117978"/>
                </a:xfrm>
              </p:grpSpPr>
              <p:sp>
                <p:nvSpPr>
                  <p:cNvPr id="61" name="图文框 25"/>
                  <p:cNvSpPr/>
                  <p:nvPr/>
                </p:nvSpPr>
                <p:spPr>
                  <a:xfrm>
                    <a:off x="6847513" y="1523384"/>
                    <a:ext cx="4322547" cy="5117978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2" name="矩形 61"/>
                  <p:cNvSpPr/>
                  <p:nvPr/>
                </p:nvSpPr>
                <p:spPr>
                  <a:xfrm>
                    <a:off x="7144720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54" name="组合 53"/>
                <p:cNvGrpSpPr/>
                <p:nvPr/>
              </p:nvGrpSpPr>
              <p:grpSpPr>
                <a:xfrm>
                  <a:off x="9039365" y="1385186"/>
                  <a:ext cx="2274785" cy="511611"/>
                  <a:chOff x="9519260" y="111766"/>
                  <a:chExt cx="2274785" cy="751114"/>
                </a:xfrm>
              </p:grpSpPr>
              <p:pic>
                <p:nvPicPr>
                  <p:cNvPr id="55" name="图片 54"/>
                  <p:cNvPicPr>
                    <a:picLocks noChangeAspect="1"/>
                  </p:cNvPicPr>
                  <p:nvPr/>
                </p:nvPicPr>
                <p:blipFill>
                  <a:blip r:embed="rId10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122251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6" name="文本框 55"/>
                  <p:cNvSpPr txBox="1"/>
                  <p:nvPr/>
                </p:nvSpPr>
                <p:spPr>
                  <a:xfrm>
                    <a:off x="9520511" y="111766"/>
                    <a:ext cx="2065065" cy="73437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1" name="流程图: 过程 50"/>
              <p:cNvSpPr/>
              <p:nvPr/>
            </p:nvSpPr>
            <p:spPr>
              <a:xfrm>
                <a:off x="4838816" y="4391587"/>
                <a:ext cx="3515260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She 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filled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 the bucket with 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clothes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 just now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6056737" y="3735177"/>
                <a:ext cx="1036708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filled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6324" y="1942658"/>
              <a:ext cx="2043120" cy="1360718"/>
            </a:xfrm>
            <a:prstGeom prst="rect">
              <a:avLst/>
            </a:prstGeom>
          </p:spPr>
        </p:pic>
      </p:grp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Water Fight </a:t>
            </a:r>
            <a:endParaRPr lang="zh-CN" altLang="en-US" dirty="0"/>
          </a:p>
        </p:txBody>
      </p:sp>
      <p:grpSp>
        <p:nvGrpSpPr>
          <p:cNvPr id="70" name="组合 69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72" name="文本框 71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114026" y="1309"/>
            <a:ext cx="7046832" cy="2332263"/>
            <a:chOff x="6340368" y="-18772"/>
            <a:chExt cx="5837167" cy="1348507"/>
          </a:xfrm>
        </p:grpSpPr>
        <p:sp>
          <p:nvSpPr>
            <p:cNvPr id="69" name="矩形 68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6413430" y="70130"/>
              <a:ext cx="5143660" cy="1135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tabLst>
                  <a:tab pos="0" algn="l"/>
                  <a:tab pos="174625" algn="l"/>
                </a:tabLst>
              </a:pPr>
              <a:r>
                <a:rPr lang="en-US" altLang="zh-CN" sz="1100" b="1" dirty="0"/>
                <a:t>LO: </a:t>
              </a:r>
              <a:r>
                <a:rPr lang="en-US" altLang="zh-CN" sz="1100" b="1" dirty="0" smtClean="0"/>
                <a:t>Understand </a:t>
              </a:r>
              <a:r>
                <a:rPr lang="en-US" altLang="zh-CN" sz="1100" b="1" dirty="0"/>
                <a:t>the meaning of the vocabulary </a:t>
              </a:r>
              <a:r>
                <a:rPr lang="en-US" altLang="zh-CN" sz="1100" b="1" dirty="0" smtClean="0"/>
                <a:t>word </a:t>
              </a:r>
              <a:r>
                <a:rPr lang="en-US" altLang="zh-CN" sz="1100" b="1" i="1" dirty="0" smtClean="0"/>
                <a:t>filled </a:t>
              </a:r>
              <a:r>
                <a:rPr lang="en-US" altLang="zh-CN" sz="1100" b="1" dirty="0"/>
                <a:t>and phrase </a:t>
              </a:r>
              <a:r>
                <a:rPr lang="en-US" altLang="zh-CN" sz="1100" b="1" i="1" dirty="0"/>
                <a:t>paddling pool </a:t>
              </a:r>
              <a:r>
                <a:rPr lang="en-US" altLang="zh-CN" sz="1100" b="1" dirty="0"/>
                <a:t>make sentences with them; understand the text; make predictions using the illustration; make connections; read the text fluently. </a:t>
              </a:r>
              <a:endParaRPr lang="en-US" altLang="zh-CN" sz="1100" b="1" dirty="0" smtClean="0"/>
            </a:p>
            <a:p>
              <a:pPr marL="228600" indent="-228600">
                <a:buFont typeface="+mj-lt"/>
                <a:buAutoNum type="arabicPeriod"/>
                <a:tabLst>
                  <a:tab pos="0" algn="l"/>
                  <a:tab pos="174625" algn="l"/>
                </a:tabLst>
              </a:pPr>
              <a:r>
                <a:rPr lang="en-US" altLang="zh-CN" sz="1100" b="1" dirty="0" smtClean="0"/>
                <a:t>Read </a:t>
              </a:r>
              <a:r>
                <a:rPr lang="en-US" altLang="zh-CN" sz="1100" b="1" dirty="0"/>
                <a:t>the text aloud and clearly to </a:t>
              </a:r>
              <a:r>
                <a:rPr lang="en-US" altLang="zh-CN" sz="1100" b="1" dirty="0" err="1" smtClean="0"/>
                <a:t>Ss</a:t>
              </a:r>
              <a:r>
                <a:rPr lang="en-US" altLang="zh-CN" sz="1100" b="1" dirty="0" smtClean="0"/>
                <a:t>;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  <a:tabLst>
                  <a:tab pos="0" algn="l"/>
                  <a:tab pos="174625" algn="l"/>
                </a:tabLst>
              </a:pPr>
              <a:r>
                <a:rPr lang="en-US" altLang="zh-CN" sz="1100" b="1" dirty="0" smtClean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take turns looking for the vocabulary </a:t>
              </a:r>
              <a:r>
                <a:rPr lang="en-US" altLang="zh-CN" sz="1100" b="1" dirty="0" smtClean="0"/>
                <a:t>word </a:t>
              </a:r>
              <a:r>
                <a:rPr lang="en-US" altLang="zh-CN" sz="1100" b="1" i="1" dirty="0"/>
                <a:t>filled </a:t>
              </a:r>
              <a:r>
                <a:rPr lang="en-US" altLang="zh-CN" sz="1100" b="1" dirty="0"/>
                <a:t>and </a:t>
              </a:r>
              <a:r>
                <a:rPr lang="en-US" altLang="zh-CN" sz="1100" b="1" dirty="0" smtClean="0"/>
                <a:t>phrase </a:t>
              </a:r>
              <a:r>
                <a:rPr lang="en-US" altLang="zh-CN" sz="1100" b="1" i="1" dirty="0" smtClean="0"/>
                <a:t>padding pool</a:t>
              </a:r>
              <a:r>
                <a:rPr lang="en-US" altLang="zh-CN" sz="1100" b="1" dirty="0" smtClean="0"/>
                <a:t>; </a:t>
              </a:r>
              <a:r>
                <a:rPr lang="en-US" altLang="zh-CN" sz="1100" b="1" dirty="0"/>
                <a:t>click on the penguin cards and explain </a:t>
              </a:r>
              <a:r>
                <a:rPr lang="en-US" altLang="zh-CN" sz="1100" b="1" dirty="0" smtClean="0"/>
                <a:t>them; </a:t>
              </a: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words and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make sentences with </a:t>
              </a:r>
              <a:r>
                <a:rPr lang="en-US" altLang="zh-CN" sz="1100" b="1" dirty="0" smtClean="0"/>
                <a:t>them;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  <a:tabLst>
                  <a:tab pos="0" algn="l"/>
                  <a:tab pos="174625" algn="l"/>
                </a:tabLst>
              </a:pPr>
              <a:r>
                <a:rPr lang="en-US" altLang="zh-CN" sz="1100" b="1" dirty="0" smtClean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first two </a:t>
              </a:r>
              <a:r>
                <a:rPr lang="en-US" altLang="zh-CN" sz="1100" b="1" dirty="0" smtClean="0"/>
                <a:t>questions;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  <a:tabLst>
                  <a:tab pos="0" algn="l"/>
                  <a:tab pos="174625" algn="l"/>
                </a:tabLst>
              </a:pPr>
              <a:r>
                <a:rPr lang="en-US" altLang="zh-CN" sz="1100" b="1" dirty="0" smtClean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predictions </a:t>
              </a:r>
              <a:r>
                <a:rPr lang="en-US" altLang="zh-CN" sz="1100" b="1" dirty="0" smtClean="0"/>
                <a:t>questions </a:t>
              </a:r>
              <a:r>
                <a:rPr lang="en-US" altLang="zh-CN" sz="1100" b="1" dirty="0"/>
                <a:t>by using the </a:t>
              </a:r>
              <a:r>
                <a:rPr lang="en-US" altLang="zh-CN" sz="1100" b="1" dirty="0" smtClean="0"/>
                <a:t>illustration.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  <a:tabLst>
                  <a:tab pos="0" algn="l"/>
                  <a:tab pos="174625" algn="l"/>
                </a:tabLst>
              </a:pPr>
              <a:r>
                <a:rPr lang="en-US" altLang="zh-CN" sz="1100" b="1" dirty="0" smtClean="0"/>
                <a:t>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connections </a:t>
              </a:r>
              <a:r>
                <a:rPr lang="en-US" altLang="zh-CN" sz="1100" b="1" dirty="0" smtClean="0"/>
                <a:t>questions;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  <a:tabLst>
                  <a:tab pos="0" algn="l"/>
                  <a:tab pos="174625" algn="l"/>
                </a:tabLst>
              </a:pPr>
              <a:r>
                <a:rPr lang="en-US" altLang="zh-CN" sz="1100" b="1" dirty="0" smtClean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fluently; give feedback.</a:t>
              </a:r>
              <a:endParaRPr lang="zh-CN" altLang="zh-CN" sz="1100" dirty="0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1176384" y="-70471"/>
            <a:ext cx="1286667" cy="1002526"/>
            <a:chOff x="11381460" y="-70471"/>
            <a:chExt cx="1081591" cy="796615"/>
          </a:xfrm>
        </p:grpSpPr>
        <p:sp>
          <p:nvSpPr>
            <p:cNvPr id="75" name="直角三角形 74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786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7228114" y="180977"/>
            <a:ext cx="4738665" cy="6505579"/>
            <a:chOff x="7741968" y="180977"/>
            <a:chExt cx="4224811" cy="6505579"/>
          </a:xfrm>
        </p:grpSpPr>
        <p:sp>
          <p:nvSpPr>
            <p:cNvPr id="61" name="同侧圆角矩形 60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2" name="直接连接符 61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/>
        </p:nvGrpSpPr>
        <p:grpSpPr>
          <a:xfrm>
            <a:off x="8747719" y="-9284"/>
            <a:ext cx="2374889" cy="773220"/>
            <a:chOff x="9453849" y="106830"/>
            <a:chExt cx="2374889" cy="77322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453515" y="853206"/>
            <a:ext cx="4357249" cy="2657722"/>
            <a:chOff x="12347" y="4229"/>
            <a:chExt cx="6466" cy="3242"/>
          </a:xfrm>
        </p:grpSpPr>
        <p:sp>
          <p:nvSpPr>
            <p:cNvPr id="13" name="文本框 12"/>
            <p:cNvSpPr txBox="1"/>
            <p:nvPr/>
          </p:nvSpPr>
          <p:spPr>
            <a:xfrm>
              <a:off x="12347" y="4855"/>
              <a:ext cx="6466" cy="26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Chip do to Biff?</a:t>
              </a:r>
            </a:p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did Chip have a hose in his hand? What happened to Kipper?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47" y="4229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15" y="1874897"/>
            <a:ext cx="6002875" cy="375140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7752" y="1398639"/>
            <a:ext cx="4509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Chip pushed Biff in the water.</a:t>
            </a:r>
          </a:p>
        </p:txBody>
      </p:sp>
      <p:sp>
        <p:nvSpPr>
          <p:cNvPr id="19" name="矩形 18"/>
          <p:cNvSpPr/>
          <p:nvPr/>
        </p:nvSpPr>
        <p:spPr>
          <a:xfrm>
            <a:off x="3217507" y="5565931"/>
            <a:ext cx="3438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He grabbed the hose.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622979" y="5305860"/>
            <a:ext cx="1798950" cy="988987"/>
            <a:chOff x="8758094" y="3736069"/>
            <a:chExt cx="1416507" cy="3152793"/>
          </a:xfrm>
        </p:grpSpPr>
        <p:sp>
          <p:nvSpPr>
            <p:cNvPr id="21" name="圆角矩形 20"/>
            <p:cNvSpPr/>
            <p:nvPr/>
          </p:nvSpPr>
          <p:spPr>
            <a:xfrm>
              <a:off x="8890001" y="4803887"/>
              <a:ext cx="1284600" cy="2084975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grabbed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758094" y="3736069"/>
              <a:ext cx="479943" cy="1957684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7453515" y="3682709"/>
            <a:ext cx="4357525" cy="1451012"/>
            <a:chOff x="12381" y="4124"/>
            <a:chExt cx="6334" cy="1770"/>
          </a:xfrm>
        </p:grpSpPr>
        <p:sp>
          <p:nvSpPr>
            <p:cNvPr id="24" name="文本框 23"/>
            <p:cNvSpPr txBox="1"/>
            <p:nvPr/>
          </p:nvSpPr>
          <p:spPr>
            <a:xfrm>
              <a:off x="12381" y="4753"/>
              <a:ext cx="6334" cy="114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Biff would do next?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2381" y="4124"/>
              <a:ext cx="6334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Predictions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767846" y="5250708"/>
            <a:ext cx="1787087" cy="1027034"/>
            <a:chOff x="8711122" y="3571076"/>
            <a:chExt cx="1463479" cy="3405109"/>
          </a:xfrm>
        </p:grpSpPr>
        <p:sp>
          <p:nvSpPr>
            <p:cNvPr id="27" name="圆角矩形 26"/>
            <p:cNvSpPr/>
            <p:nvPr/>
          </p:nvSpPr>
          <p:spPr>
            <a:xfrm>
              <a:off x="8890001" y="4803884"/>
              <a:ext cx="1284600" cy="2172301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hose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711122" y="3571076"/>
              <a:ext cx="501376" cy="209023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7703675" y="1537518"/>
            <a:ext cx="3417662" cy="4234926"/>
            <a:chOff x="4210949" y="571929"/>
            <a:chExt cx="3417662" cy="4234926"/>
          </a:xfrm>
        </p:grpSpPr>
        <p:grpSp>
          <p:nvGrpSpPr>
            <p:cNvPr id="43" name="组合 42"/>
            <p:cNvGrpSpPr/>
            <p:nvPr/>
          </p:nvGrpSpPr>
          <p:grpSpPr>
            <a:xfrm>
              <a:off x="4210949" y="571929"/>
              <a:ext cx="3417662" cy="4234926"/>
              <a:chOff x="4792547" y="1601789"/>
              <a:chExt cx="3501745" cy="4234926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4792547" y="1601789"/>
                <a:ext cx="3501745" cy="4234926"/>
                <a:chOff x="8334195" y="1392780"/>
                <a:chExt cx="3501745" cy="4234926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54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55" name="矩形 54"/>
                  <p:cNvSpPr/>
                  <p:nvPr/>
                </p:nvSpPr>
                <p:spPr>
                  <a:xfrm>
                    <a:off x="7144720" y="2066904"/>
                    <a:ext cx="3822761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51" name="组合 50"/>
                <p:cNvGrpSpPr/>
                <p:nvPr/>
              </p:nvGrpSpPr>
              <p:grpSpPr>
                <a:xfrm>
                  <a:off x="9039365" y="1392780"/>
                  <a:ext cx="2274785" cy="504469"/>
                  <a:chOff x="9519260" y="122915"/>
                  <a:chExt cx="2274785" cy="740629"/>
                </a:xfrm>
              </p:grpSpPr>
              <p:pic>
                <p:nvPicPr>
                  <p:cNvPr id="52" name="图片 51"/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12291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3" name="文本框 52"/>
                  <p:cNvSpPr txBox="1"/>
                  <p:nvPr/>
                </p:nvSpPr>
                <p:spPr>
                  <a:xfrm>
                    <a:off x="9624266" y="133194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8" name="流程图: 过程 47"/>
              <p:cNvSpPr/>
              <p:nvPr/>
            </p:nvSpPr>
            <p:spPr>
              <a:xfrm>
                <a:off x="4963386" y="4317208"/>
                <a:ext cx="3182981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This </a:t>
                </a:r>
                <a:r>
                  <a:rPr lang="en-US" altLang="zh-CN" sz="2400" b="1" dirty="0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hose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is thin and long. 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6084566" y="3624227"/>
                <a:ext cx="1041637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hose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5377" y="1276470"/>
              <a:ext cx="1815440" cy="1287799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7636938" y="736788"/>
            <a:ext cx="4028045" cy="4995807"/>
            <a:chOff x="921138" y="1042710"/>
            <a:chExt cx="3417662" cy="4238774"/>
          </a:xfrm>
        </p:grpSpPr>
        <p:grpSp>
          <p:nvGrpSpPr>
            <p:cNvPr id="30" name="组合 29"/>
            <p:cNvGrpSpPr/>
            <p:nvPr/>
          </p:nvGrpSpPr>
          <p:grpSpPr>
            <a:xfrm>
              <a:off x="921138" y="1042710"/>
              <a:ext cx="3417662" cy="4238774"/>
              <a:chOff x="4792547" y="1597941"/>
              <a:chExt cx="3501745" cy="4238774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4792547" y="1597941"/>
                <a:ext cx="3501745" cy="4238774"/>
                <a:chOff x="8334195" y="1388932"/>
                <a:chExt cx="3501745" cy="4238774"/>
              </a:xfrm>
            </p:grpSpPr>
            <p:grpSp>
              <p:nvGrpSpPr>
                <p:cNvPr id="36" name="组合 35"/>
                <p:cNvGrpSpPr/>
                <p:nvPr/>
              </p:nvGrpSpPr>
              <p:grpSpPr>
                <a:xfrm>
                  <a:off x="8334195" y="1509783"/>
                  <a:ext cx="3501745" cy="4117923"/>
                  <a:chOff x="6847513" y="1523383"/>
                  <a:chExt cx="4322546" cy="5117980"/>
                </a:xfrm>
              </p:grpSpPr>
              <p:sp>
                <p:nvSpPr>
                  <p:cNvPr id="40" name="图文框 25"/>
                  <p:cNvSpPr/>
                  <p:nvPr/>
                </p:nvSpPr>
                <p:spPr>
                  <a:xfrm>
                    <a:off x="6847513" y="1523383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41" name="矩形 40"/>
                  <p:cNvSpPr/>
                  <p:nvPr/>
                </p:nvSpPr>
                <p:spPr>
                  <a:xfrm>
                    <a:off x="7097406" y="2066904"/>
                    <a:ext cx="3822761" cy="435707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no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37" name="组合 36"/>
                <p:cNvGrpSpPr/>
                <p:nvPr/>
              </p:nvGrpSpPr>
              <p:grpSpPr>
                <a:xfrm>
                  <a:off x="9039365" y="1388932"/>
                  <a:ext cx="2274785" cy="504469"/>
                  <a:chOff x="9519260" y="117265"/>
                  <a:chExt cx="2274785" cy="740629"/>
                </a:xfrm>
              </p:grpSpPr>
              <p:pic>
                <p:nvPicPr>
                  <p:cNvPr id="38" name="图片 37"/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19260" y="11726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39" name="文本框 38"/>
                  <p:cNvSpPr txBox="1"/>
                  <p:nvPr/>
                </p:nvSpPr>
                <p:spPr>
                  <a:xfrm>
                    <a:off x="9624266" y="12754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3" name="流程图: 过程 32"/>
              <p:cNvSpPr/>
              <p:nvPr/>
            </p:nvSpPr>
            <p:spPr>
              <a:xfrm>
                <a:off x="5024365" y="4505232"/>
                <a:ext cx="3038110" cy="978168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children </a:t>
                </a:r>
                <a:r>
                  <a:rPr lang="en-US" altLang="zh-CN" sz="2400" b="1" dirty="0" smtClean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grabbed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the man’s arm very happily just now.</a:t>
                </a:r>
                <a:endParaRPr lang="zh-CN" altLang="en-US" sz="2400" b="1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5664549" y="3842034"/>
                <a:ext cx="1757740" cy="6553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grabbed</a:t>
                </a:r>
                <a:endPara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6653" y="1711722"/>
              <a:ext cx="1926632" cy="1594209"/>
            </a:xfrm>
            <a:prstGeom prst="rect">
              <a:avLst/>
            </a:prstGeom>
          </p:spPr>
        </p:pic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The Water Fight </a:t>
            </a:r>
            <a:endParaRPr lang="zh-CN" altLang="en-US" dirty="0"/>
          </a:p>
        </p:txBody>
      </p:sp>
      <p:grpSp>
        <p:nvGrpSpPr>
          <p:cNvPr id="66" name="组合 65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1110990" y="6357439"/>
            <a:ext cx="998007" cy="312687"/>
            <a:chOff x="7707356" y="6408789"/>
            <a:chExt cx="998007" cy="312687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347741" y="3017"/>
            <a:ext cx="6863772" cy="2223040"/>
            <a:chOff x="6340368" y="-18772"/>
            <a:chExt cx="5837167" cy="1348507"/>
          </a:xfrm>
        </p:grpSpPr>
        <p:sp>
          <p:nvSpPr>
            <p:cNvPr id="58" name="矩形 57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6413430" y="42223"/>
              <a:ext cx="5143660" cy="1191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Understand the meaning of the vocabulary words </a:t>
              </a:r>
              <a:r>
                <a:rPr lang="en-US" altLang="zh-CN" sz="1100" b="1" i="1" dirty="0"/>
                <a:t>grabbed </a:t>
              </a:r>
              <a:r>
                <a:rPr lang="en-US" altLang="zh-CN" sz="1100" b="1" dirty="0"/>
                <a:t>and</a:t>
              </a:r>
              <a:r>
                <a:rPr lang="en-US" altLang="zh-CN" sz="1100" b="1" i="1" dirty="0"/>
                <a:t> hose </a:t>
              </a:r>
              <a:r>
                <a:rPr lang="en-US" altLang="zh-CN" sz="1100" b="1" dirty="0"/>
                <a:t>and</a:t>
              </a:r>
              <a:r>
                <a:rPr lang="en-US" altLang="zh-CN" sz="1100" b="1" i="1" dirty="0"/>
                <a:t> </a:t>
              </a:r>
              <a:r>
                <a:rPr lang="en-US" altLang="zh-CN" sz="1100" b="1" dirty="0"/>
                <a:t>make sentences with them; understand the text; make predictions by using the illustration; read the text fluently. 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Read the text aloud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;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take turns looking for the vocabulary words </a:t>
              </a:r>
              <a:r>
                <a:rPr lang="en-US" altLang="zh-CN" sz="1100" b="1" i="1" dirty="0"/>
                <a:t>grabbed </a:t>
              </a:r>
              <a:r>
                <a:rPr lang="en-US" altLang="zh-CN" sz="1100" b="1" dirty="0"/>
                <a:t>and</a:t>
              </a:r>
              <a:r>
                <a:rPr lang="en-US" altLang="zh-CN" sz="1100" b="1" i="1" dirty="0"/>
                <a:t> hose</a:t>
              </a:r>
              <a:r>
                <a:rPr lang="en-US" altLang="zh-CN" sz="1100" b="1" dirty="0"/>
                <a:t>; </a:t>
              </a:r>
              <a:r>
                <a:rPr lang="en-US" altLang="zh-CN" sz="1100" b="1" dirty="0" smtClean="0"/>
                <a:t>click </a:t>
              </a:r>
              <a:r>
                <a:rPr lang="en-US" altLang="zh-CN" sz="1100" b="1" dirty="0"/>
                <a:t>the penguin cards and explain </a:t>
              </a:r>
              <a:r>
                <a:rPr lang="en-US" altLang="zh-CN" sz="1100" b="1" dirty="0" smtClean="0"/>
                <a:t>them; </a:t>
              </a: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words and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make sentences with them;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first question using the text; then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second question by using the illustration.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predictions question by using the illustration.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dirty="0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72" name="直角三角形 71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539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6883400" y="180977"/>
            <a:ext cx="5083379" cy="6505579"/>
            <a:chOff x="7741968" y="180977"/>
            <a:chExt cx="4224811" cy="6505579"/>
          </a:xfrm>
        </p:grpSpPr>
        <p:sp>
          <p:nvSpPr>
            <p:cNvPr id="27" name="同侧圆角矩形 26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8747719" y="-9284"/>
            <a:ext cx="2374889" cy="773220"/>
            <a:chOff x="9453849" y="106830"/>
            <a:chExt cx="2374889" cy="77322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061165" y="6317675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164903" y="923600"/>
            <a:ext cx="4595579" cy="2814305"/>
            <a:chOff x="12381" y="4238"/>
            <a:chExt cx="6466" cy="3433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855"/>
              <a:ext cx="6466" cy="28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360000">
                <a:lnSpc>
                  <a:spcPct val="120000"/>
                </a:lnSpc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children do? Look at the illustration.</a:t>
              </a:r>
            </a:p>
            <a:p>
              <a:pPr marL="457200" indent="-3600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was Floppy doing?</a:t>
              </a:r>
            </a:p>
            <a:p>
              <a:pPr marL="457200" indent="-3600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the children look  like in the man’s eyes?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81" y="4238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60" y="1952625"/>
            <a:ext cx="5900070" cy="3524812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47166" y="1429404"/>
            <a:ext cx="3581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They had a water fight.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7164903" y="3988758"/>
            <a:ext cx="4595579" cy="2197011"/>
            <a:chOff x="12381" y="4141"/>
            <a:chExt cx="6466" cy="2680"/>
          </a:xfrm>
        </p:grpSpPr>
        <p:sp>
          <p:nvSpPr>
            <p:cNvPr id="24" name="文本框 23"/>
            <p:cNvSpPr txBox="1"/>
            <p:nvPr/>
          </p:nvSpPr>
          <p:spPr>
            <a:xfrm>
              <a:off x="12381" y="4753"/>
              <a:ext cx="6466" cy="206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08000" bIns="108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does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 water fight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look like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in your eyes? What would you do if you had a fight with your friends? 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2381" y="4141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Water Fight </a:t>
            </a:r>
            <a:endParaRPr lang="zh-CN" altLang="en-US" dirty="0"/>
          </a:p>
        </p:txBody>
      </p:sp>
      <p:grpSp>
        <p:nvGrpSpPr>
          <p:cNvPr id="32" name="组合 31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287841" y="-12863"/>
            <a:ext cx="5923671" cy="1586732"/>
            <a:chOff x="6340368" y="-18772"/>
            <a:chExt cx="5837167" cy="1348507"/>
          </a:xfrm>
        </p:grpSpPr>
        <p:sp>
          <p:nvSpPr>
            <p:cNvPr id="36" name="矩形 35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413430" y="234851"/>
              <a:ext cx="5143660" cy="806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Understand the text; make connections; read the text fluently.</a:t>
              </a:r>
              <a:endParaRPr lang="zh-CN" altLang="zh-CN" sz="1100" dirty="0"/>
            </a:p>
            <a:p>
              <a:r>
                <a:rPr lang="en-US" altLang="zh-CN" sz="1100" b="1" dirty="0"/>
                <a:t>1.  Ask one S to read the text; give feedback; </a:t>
              </a:r>
              <a:endParaRPr lang="zh-CN" altLang="zh-CN" sz="1100" dirty="0"/>
            </a:p>
            <a:p>
              <a:r>
                <a:rPr lang="en-US" altLang="zh-CN" sz="1100" b="1" dirty="0"/>
                <a:t>2. 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illustration;</a:t>
              </a:r>
              <a:endParaRPr lang="zh-CN" altLang="zh-CN" sz="1100" dirty="0"/>
            </a:p>
            <a:p>
              <a:r>
                <a:rPr lang="en-US" altLang="zh-CN" sz="1100" b="1" dirty="0"/>
                <a:t>3. 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connections </a:t>
              </a:r>
              <a:r>
                <a:rPr lang="en-US" altLang="zh-CN" sz="1100" b="1" dirty="0" smtClean="0"/>
                <a:t>questions;</a:t>
              </a:r>
              <a:endParaRPr lang="zh-CN" altLang="zh-CN" sz="1100" dirty="0"/>
            </a:p>
            <a:p>
              <a:r>
                <a:rPr lang="en-US" altLang="zh-CN" sz="1100" b="1" dirty="0"/>
                <a:t>4.  Have the other S read the text; give feedback.</a:t>
              </a:r>
              <a:endParaRPr lang="zh-CN" altLang="zh-CN" sz="1100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39" name="直角三角形 38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306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6680200" y="180977"/>
            <a:ext cx="5286579" cy="6505579"/>
            <a:chOff x="7741968" y="180977"/>
            <a:chExt cx="4224811" cy="6505579"/>
          </a:xfrm>
        </p:grpSpPr>
        <p:sp>
          <p:nvSpPr>
            <p:cNvPr id="28" name="同侧圆角矩形 27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8747719" y="-9284"/>
            <a:ext cx="2374889" cy="773220"/>
            <a:chOff x="9453849" y="106830"/>
            <a:chExt cx="2374889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110990" y="6357439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118457" y="1019464"/>
            <a:ext cx="4566560" cy="2460974"/>
            <a:chOff x="12381" y="4218"/>
            <a:chExt cx="6466" cy="3002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855"/>
              <a:ext cx="6466" cy="23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happened to Mum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81" y="4218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91" y="1952625"/>
            <a:ext cx="5631017" cy="337303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62103" y="1415627"/>
            <a:ext cx="222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Mum got wet.</a:t>
            </a:r>
          </a:p>
        </p:txBody>
      </p:sp>
      <p:sp>
        <p:nvSpPr>
          <p:cNvPr id="19" name="矩形 18"/>
          <p:cNvSpPr/>
          <p:nvPr/>
        </p:nvSpPr>
        <p:spPr>
          <a:xfrm>
            <a:off x="3187436" y="5343328"/>
            <a:ext cx="297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“Stop it!” said Dad.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145570" y="2836641"/>
            <a:ext cx="4918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3.  What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did Dad say?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145570" y="2005644"/>
            <a:ext cx="4511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2.  What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might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Mum be    </a:t>
            </a:r>
          </a:p>
          <a:p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  doing before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she got wet? 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7070311" y="3640342"/>
            <a:ext cx="4675819" cy="2614380"/>
            <a:chOff x="7076924" y="3500521"/>
            <a:chExt cx="4675819" cy="2614380"/>
          </a:xfrm>
        </p:grpSpPr>
        <p:sp>
          <p:nvSpPr>
            <p:cNvPr id="26" name="文本框 25"/>
            <p:cNvSpPr txBox="1"/>
            <p:nvPr/>
          </p:nvSpPr>
          <p:spPr>
            <a:xfrm>
              <a:off x="7076924" y="3987230"/>
              <a:ext cx="4674716" cy="21276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noAutofit/>
            </a:bodyPr>
            <a:lstStyle/>
            <a:p>
              <a:pPr marL="457200" indent="-457200">
                <a:buAutoNum type="arabicPeriod"/>
              </a:pP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7078027" y="3500521"/>
              <a:ext cx="4674716" cy="522200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Predictions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097998" y="4181286"/>
            <a:ext cx="4567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1.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How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do you think Mum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</a:t>
            </a: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would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feel? Would she get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  </a:t>
            </a: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angry?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17780" y="5362199"/>
            <a:ext cx="4460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2. Would Dad join in the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</a:t>
            </a:r>
          </a:p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   water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fight</a:t>
            </a:r>
            <a:r>
              <a:rPr lang="en-US" altLang="zh-CN" sz="2400" b="1" dirty="0" smtClean="0">
                <a:solidFill>
                  <a:srgbClr val="53585F"/>
                </a:solidFill>
                <a:latin typeface="Century Gothic" panose="020B0502020202020204" pitchFamily="34" charset="0"/>
              </a:rPr>
              <a:t>?</a:t>
            </a:r>
            <a:endParaRPr lang="en-US" altLang="zh-CN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Water Fight </a:t>
            </a:r>
            <a:endParaRPr lang="zh-CN" altLang="en-US" dirty="0"/>
          </a:p>
        </p:txBody>
      </p:sp>
      <p:grpSp>
        <p:nvGrpSpPr>
          <p:cNvPr id="35" name="组合 34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949455" y="16274"/>
            <a:ext cx="7204001" cy="2005774"/>
            <a:chOff x="6340368" y="-18772"/>
            <a:chExt cx="5837167" cy="1348507"/>
          </a:xfrm>
        </p:grpSpPr>
        <p:sp>
          <p:nvSpPr>
            <p:cNvPr id="34" name="矩形 33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413430" y="215177"/>
              <a:ext cx="5143660" cy="845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Understand the text; make predictions by using the illustration; read the text </a:t>
              </a:r>
              <a:r>
                <a:rPr lang="en-US" altLang="zh-CN" sz="1100" b="1" dirty="0" smtClean="0"/>
                <a:t>fluently.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Read </a:t>
              </a:r>
              <a:r>
                <a:rPr lang="en-US" altLang="zh-CN" sz="1100" b="1" dirty="0"/>
                <a:t>the first sentence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;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first comprehension question; then click and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second comprehension question by looking at the </a:t>
              </a:r>
              <a:r>
                <a:rPr lang="en-US" altLang="zh-CN" sz="1100" b="1" dirty="0" smtClean="0"/>
                <a:t>illustration;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Click </a:t>
              </a:r>
              <a:r>
                <a:rPr lang="en-US" altLang="zh-CN" sz="1100" b="1" dirty="0"/>
                <a:t>and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first predictions </a:t>
              </a:r>
              <a:r>
                <a:rPr lang="en-US" altLang="zh-CN" sz="1100" b="1" dirty="0" smtClean="0"/>
                <a:t>question.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Read </a:t>
              </a:r>
              <a:r>
                <a:rPr lang="en-US" altLang="zh-CN" sz="1100" b="1" dirty="0"/>
                <a:t>the second sentence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; click and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third comprehension question; then click and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second predictions question by using the text and illustration.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fluently; give feedback.</a:t>
              </a:r>
              <a:endParaRPr lang="zh-CN" altLang="zh-CN" sz="1100" dirty="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147688" y="-70471"/>
            <a:ext cx="1315364" cy="968794"/>
            <a:chOff x="11381460" y="-70471"/>
            <a:chExt cx="1081591" cy="796615"/>
          </a:xfrm>
        </p:grpSpPr>
        <p:sp>
          <p:nvSpPr>
            <p:cNvPr id="40" name="直角三角形 39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85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7010400" y="180977"/>
            <a:ext cx="4956379" cy="6505579"/>
            <a:chOff x="7741968" y="180977"/>
            <a:chExt cx="4224811" cy="6505579"/>
          </a:xfrm>
        </p:grpSpPr>
        <p:sp>
          <p:nvSpPr>
            <p:cNvPr id="28" name="同侧圆角矩形 27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9082454" y="-26116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157139" y="850960"/>
            <a:ext cx="4647854" cy="2291283"/>
            <a:chOff x="12342" y="4352"/>
            <a:chExt cx="6479" cy="2795"/>
          </a:xfrm>
        </p:grpSpPr>
        <p:sp>
          <p:nvSpPr>
            <p:cNvPr id="13" name="文本框 12"/>
            <p:cNvSpPr txBox="1"/>
            <p:nvPr/>
          </p:nvSpPr>
          <p:spPr>
            <a:xfrm>
              <a:off x="12342" y="4938"/>
              <a:ext cx="6479" cy="220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80000" rtlCol="0">
              <a:spAutoFit/>
            </a:bodyPr>
            <a:lstStyle/>
            <a:p>
              <a:pPr marL="457200" indent="-396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What did Dad get? What did he do to Chip?</a:t>
              </a:r>
            </a:p>
            <a:p>
              <a:pPr marL="457200" indent="-3960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What did Chip do to Dad?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42" y="4352"/>
              <a:ext cx="6479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85" y="1933794"/>
            <a:ext cx="5811298" cy="350504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18318" y="1421329"/>
            <a:ext cx="4198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Dad got a bucket of water.</a:t>
            </a:r>
          </a:p>
        </p:txBody>
      </p:sp>
      <p:sp>
        <p:nvSpPr>
          <p:cNvPr id="19" name="矩形 18"/>
          <p:cNvSpPr/>
          <p:nvPr/>
        </p:nvSpPr>
        <p:spPr>
          <a:xfrm>
            <a:off x="3601282" y="5428285"/>
            <a:ext cx="2674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He chased Chip.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872831" y="5368761"/>
            <a:ext cx="3216470" cy="1015420"/>
            <a:chOff x="8425475" y="944674"/>
            <a:chExt cx="3233851" cy="1277616"/>
          </a:xfrm>
        </p:grpSpPr>
        <p:sp>
          <p:nvSpPr>
            <p:cNvPr id="21" name="文本框 20"/>
            <p:cNvSpPr txBox="1"/>
            <p:nvPr/>
          </p:nvSpPr>
          <p:spPr>
            <a:xfrm>
              <a:off x="8433864" y="1548477"/>
              <a:ext cx="3193720" cy="6738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got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77"/>
            <p:cNvSpPr/>
            <p:nvPr/>
          </p:nvSpPr>
          <p:spPr>
            <a:xfrm>
              <a:off x="8425475" y="944674"/>
              <a:ext cx="3233851" cy="656950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157160" y="3459497"/>
            <a:ext cx="4647813" cy="1592011"/>
            <a:chOff x="12367" y="4305"/>
            <a:chExt cx="6545" cy="1942"/>
          </a:xfrm>
        </p:grpSpPr>
        <p:sp>
          <p:nvSpPr>
            <p:cNvPr id="24" name="文本框 23"/>
            <p:cNvSpPr txBox="1"/>
            <p:nvPr/>
          </p:nvSpPr>
          <p:spPr>
            <a:xfrm>
              <a:off x="12367" y="4855"/>
              <a:ext cx="6545" cy="13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What would happen between Dad and Chip next?</a:t>
              </a: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2367" y="4305"/>
              <a:ext cx="6545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Predictions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The Water Fight </a:t>
            </a:r>
            <a:endParaRPr lang="zh-CN" altLang="en-US" dirty="0"/>
          </a:p>
        </p:txBody>
      </p:sp>
      <p:grpSp>
        <p:nvGrpSpPr>
          <p:cNvPr id="30" name="组合 29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110990" y="6357439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949455" y="16272"/>
            <a:ext cx="7204001" cy="1710945"/>
            <a:chOff x="6340368" y="-18772"/>
            <a:chExt cx="5837167" cy="1348507"/>
          </a:xfrm>
        </p:grpSpPr>
        <p:sp>
          <p:nvSpPr>
            <p:cNvPr id="37" name="矩形 36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386633" y="154470"/>
              <a:ext cx="5143660" cy="979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Understand the text; make predictions by using the illustration; decode the sight word; read the text </a:t>
              </a:r>
              <a:r>
                <a:rPr lang="en-US" altLang="zh-CN" sz="1100" b="1" dirty="0" smtClean="0"/>
                <a:t>fluently.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Read </a:t>
              </a:r>
              <a:r>
                <a:rPr lang="en-US" altLang="zh-CN" sz="1100" b="1" dirty="0"/>
                <a:t>the text aloud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; 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first comprehension question by using the text and the </a:t>
              </a:r>
              <a:r>
                <a:rPr lang="en-US" altLang="zh-CN" sz="1100" b="1" dirty="0" smtClean="0"/>
                <a:t>illustration.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second question by looking at the </a:t>
              </a:r>
              <a:r>
                <a:rPr lang="en-US" altLang="zh-CN" sz="1100" b="1" dirty="0" smtClean="0"/>
                <a:t>illustration.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predictions question by using the </a:t>
              </a:r>
              <a:r>
                <a:rPr lang="en-US" altLang="zh-CN" sz="1100" b="1" dirty="0" smtClean="0"/>
                <a:t>illustration.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find the sight word and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it </a:t>
              </a:r>
              <a:r>
                <a:rPr lang="en-US" altLang="zh-CN" sz="1100" b="1" dirty="0" smtClean="0"/>
                <a:t>accurately;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text fluently; give feedback.</a:t>
              </a:r>
              <a:endParaRPr lang="zh-CN" altLang="zh-CN" sz="1100" dirty="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147688" y="-70471"/>
            <a:ext cx="1315364" cy="968794"/>
            <a:chOff x="11381460" y="-70471"/>
            <a:chExt cx="1081591" cy="796615"/>
          </a:xfrm>
        </p:grpSpPr>
        <p:sp>
          <p:nvSpPr>
            <p:cNvPr id="40" name="直角三角形 39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879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7024914" y="180977"/>
            <a:ext cx="4956379" cy="6505579"/>
            <a:chOff x="7741968" y="180977"/>
            <a:chExt cx="4224811" cy="6505579"/>
          </a:xfrm>
        </p:grpSpPr>
        <p:sp>
          <p:nvSpPr>
            <p:cNvPr id="25" name="同侧圆角矩形 24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9082454" y="-26116"/>
            <a:ext cx="2374889" cy="773220"/>
            <a:chOff x="9453849" y="106830"/>
            <a:chExt cx="2374889" cy="77322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180820" y="847656"/>
            <a:ext cx="4690537" cy="2711006"/>
            <a:chOff x="12394" y="4253"/>
            <a:chExt cx="6467" cy="3307"/>
          </a:xfrm>
        </p:grpSpPr>
        <p:sp>
          <p:nvSpPr>
            <p:cNvPr id="13" name="文本框 12"/>
            <p:cNvSpPr txBox="1"/>
            <p:nvPr/>
          </p:nvSpPr>
          <p:spPr>
            <a:xfrm>
              <a:off x="12394" y="4855"/>
              <a:ext cx="6466" cy="27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44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What did Dad do to Chip?</a:t>
              </a:r>
            </a:p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How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the family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feel  when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they were playing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water fight?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94" y="4253"/>
              <a:ext cx="6467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09" y="1919744"/>
            <a:ext cx="5968847" cy="360281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665559" y="5517985"/>
            <a:ext cx="1181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Oh no!</a:t>
            </a:r>
          </a:p>
        </p:txBody>
      </p:sp>
      <p:sp>
        <p:nvSpPr>
          <p:cNvPr id="19" name="矩形 18"/>
          <p:cNvSpPr/>
          <p:nvPr/>
        </p:nvSpPr>
        <p:spPr>
          <a:xfrm>
            <a:off x="430303" y="1429604"/>
            <a:ext cx="4456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Dad threw the water at Chip.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180537" y="3632873"/>
            <a:ext cx="4691102" cy="2627394"/>
            <a:chOff x="12381" y="4158"/>
            <a:chExt cx="6505" cy="3205"/>
          </a:xfrm>
        </p:grpSpPr>
        <p:sp>
          <p:nvSpPr>
            <p:cNvPr id="21" name="文本框 20"/>
            <p:cNvSpPr txBox="1"/>
            <p:nvPr/>
          </p:nvSpPr>
          <p:spPr>
            <a:xfrm>
              <a:off x="12381" y="4753"/>
              <a:ext cx="6505" cy="26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36000" rIns="72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would get wet next? How do you know?</a:t>
              </a:r>
            </a:p>
            <a:p>
              <a:pPr marL="342900" indent="-342900">
                <a:buAutoNum type="alphaUcPeriod"/>
              </a:pPr>
              <a:r>
                <a:rPr lang="en-US" altLang="zh-CN" sz="2400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Chip.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342900" indent="-342900">
                <a:buAutoNum type="alphaUcPeriod"/>
              </a:pPr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 </a:t>
              </a:r>
              <a:r>
                <a:rPr lang="en-US" altLang="zh-CN" sz="2400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man.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r>
                <a:rPr lang="en-US" altLang="zh-CN" sz="2400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C. </a:t>
              </a:r>
              <a:r>
                <a:rPr lang="en-US" altLang="zh-CN" sz="2400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Dad.</a:t>
              </a:r>
              <a:endParaRPr lang="en-US" altLang="zh-CN" sz="2400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381" y="4158"/>
              <a:ext cx="6505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Predictions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entury Gothic" panose="020B0502020202020204" pitchFamily="34" charset="0"/>
              </a:rPr>
              <a:t>The Water Fight </a:t>
            </a:r>
            <a:endParaRPr lang="zh-CN" altLang="en-US" dirty="0"/>
          </a:p>
        </p:txBody>
      </p:sp>
      <p:grpSp>
        <p:nvGrpSpPr>
          <p:cNvPr id="30" name="组合 29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110990" y="6357439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949455" y="16271"/>
            <a:ext cx="7204001" cy="1710945"/>
            <a:chOff x="6340368" y="-18772"/>
            <a:chExt cx="5837167" cy="1348507"/>
          </a:xfrm>
        </p:grpSpPr>
        <p:sp>
          <p:nvSpPr>
            <p:cNvPr id="37" name="矩形 36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386633" y="203502"/>
              <a:ext cx="5143660" cy="881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Understand the text; make predictions by using the </a:t>
              </a:r>
              <a:r>
                <a:rPr lang="en-US" altLang="zh-CN" sz="1100" b="1" dirty="0" smtClean="0"/>
                <a:t>illustration;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Read </a:t>
              </a:r>
              <a:r>
                <a:rPr lang="en-US" altLang="zh-CN" sz="1100" b="1" dirty="0"/>
                <a:t>the text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;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first comprehension </a:t>
              </a:r>
              <a:r>
                <a:rPr lang="en-US" altLang="zh-CN" sz="1100" b="1" dirty="0" smtClean="0"/>
                <a:t>question;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second comprehension question by looking at the </a:t>
              </a:r>
              <a:r>
                <a:rPr lang="en-US" altLang="zh-CN" sz="1100" b="1" dirty="0" smtClean="0"/>
                <a:t>illustration;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predictions </a:t>
              </a:r>
              <a:r>
                <a:rPr lang="en-US" altLang="zh-CN" sz="1100" b="1" dirty="0" smtClean="0"/>
                <a:t>questions; </a:t>
              </a:r>
              <a:r>
                <a:rPr lang="en-US" altLang="zh-CN" sz="1100" b="1" dirty="0"/>
                <a:t>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briefly about their </a:t>
              </a:r>
              <a:r>
                <a:rPr lang="en-US" altLang="zh-CN" sz="1100" b="1" dirty="0" smtClean="0"/>
                <a:t>choices.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fluently; give feedback.</a:t>
              </a:r>
              <a:endParaRPr lang="zh-CN" altLang="zh-CN" sz="1100" dirty="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147688" y="-70471"/>
            <a:ext cx="1315364" cy="968794"/>
            <a:chOff x="11381460" y="-70471"/>
            <a:chExt cx="1081591" cy="796615"/>
          </a:xfrm>
        </p:grpSpPr>
        <p:sp>
          <p:nvSpPr>
            <p:cNvPr id="40" name="直角三角形 39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244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024914" y="180977"/>
            <a:ext cx="4956379" cy="6505579"/>
            <a:chOff x="7741968" y="180977"/>
            <a:chExt cx="4224811" cy="6505579"/>
          </a:xfrm>
        </p:grpSpPr>
        <p:sp>
          <p:nvSpPr>
            <p:cNvPr id="37" name="同侧圆角矩形 36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>
            <a:off x="9082454" y="-26116"/>
            <a:ext cx="2374889" cy="773220"/>
            <a:chOff x="9453849" y="106830"/>
            <a:chExt cx="2374889" cy="773220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240839" y="782682"/>
            <a:ext cx="4558863" cy="2424086"/>
            <a:chOff x="12381" y="4243"/>
            <a:chExt cx="6466" cy="2957"/>
          </a:xfrm>
        </p:grpSpPr>
        <p:sp>
          <p:nvSpPr>
            <p:cNvPr id="13" name="文本框 12"/>
            <p:cNvSpPr txBox="1"/>
            <p:nvPr/>
          </p:nvSpPr>
          <p:spPr>
            <a:xfrm>
              <a:off x="12381" y="4855"/>
              <a:ext cx="6466" cy="23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bIns="144000" rtlCol="0">
              <a:spAutoFit/>
            </a:bodyPr>
            <a:lstStyle/>
            <a:p>
              <a:pPr marL="342900" indent="-342900">
                <a:spcBef>
                  <a:spcPts val="12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got wet at the end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 </a:t>
              </a:r>
              <a:r>
                <a:rPr lang="en-US" altLang="zh-CN" sz="2400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+mn-ea"/>
                </a:rPr>
                <a:t>___ got ___.</a:t>
              </a:r>
            </a:p>
            <a:p>
              <a:pPr marL="363538" indent="-363538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do you think Dad felt at the end of the story?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81" y="4243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238" y="1650964"/>
            <a:ext cx="3649150" cy="3427093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67636" y="5603211"/>
            <a:ext cx="2794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Century Gothic" panose="020B0502020202020204" pitchFamily="34" charset="0"/>
              </a:rPr>
              <a:t>“Sorry!” said Dad.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240839" y="3472641"/>
            <a:ext cx="4557514" cy="2655266"/>
            <a:chOff x="12381" y="4175"/>
            <a:chExt cx="6388" cy="3239"/>
          </a:xfrm>
        </p:grpSpPr>
        <p:sp>
          <p:nvSpPr>
            <p:cNvPr id="21" name="文本框 20"/>
            <p:cNvSpPr txBox="1"/>
            <p:nvPr/>
          </p:nvSpPr>
          <p:spPr>
            <a:xfrm>
              <a:off x="12381" y="4753"/>
              <a:ext cx="6388" cy="26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bIns="108000" rtlCol="0">
              <a:spAutoFit/>
            </a:bodyPr>
            <a:lstStyle/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Would the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family continue the water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fight next?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FontTx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Which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part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in the story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is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your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favorite?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Why?</a:t>
              </a: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2381" y="4175"/>
              <a:ext cx="6388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Discussion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Water Fight </a:t>
            </a:r>
            <a:endParaRPr lang="zh-CN" altLang="en-US" dirty="0"/>
          </a:p>
        </p:txBody>
      </p:sp>
      <p:grpSp>
        <p:nvGrpSpPr>
          <p:cNvPr id="42" name="组合 41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1110990" y="6357439"/>
            <a:ext cx="998007" cy="312687"/>
            <a:chOff x="7707356" y="6408789"/>
            <a:chExt cx="998007" cy="312687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282140" y="-13241"/>
            <a:ext cx="5923671" cy="1853235"/>
            <a:chOff x="6340368" y="-18772"/>
            <a:chExt cx="5837167" cy="1348507"/>
          </a:xfrm>
        </p:grpSpPr>
        <p:sp>
          <p:nvSpPr>
            <p:cNvPr id="24" name="矩形 23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413430" y="169670"/>
              <a:ext cx="5143660" cy="936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Understand the text; initiate a discussion and express thoughts by using the text; read the text fluently.</a:t>
              </a:r>
              <a:endParaRPr lang="zh-CN" altLang="zh-CN" sz="1100" dirty="0"/>
            </a:p>
            <a:p>
              <a:pPr marL="228600" indent="-228600">
                <a:buAutoNum type="arabicPeriod"/>
              </a:pPr>
              <a:r>
                <a:rPr lang="en-US" altLang="zh-CN" sz="1100" b="1" dirty="0" smtClean="0"/>
                <a:t>Read </a:t>
              </a:r>
              <a:r>
                <a:rPr lang="en-US" altLang="zh-CN" sz="1100" b="1" dirty="0"/>
                <a:t>the text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; encourage them to talk about the first </a:t>
              </a:r>
              <a:r>
                <a:rPr lang="en-US" altLang="zh-CN" sz="1100" b="1" dirty="0" smtClean="0"/>
                <a:t>  </a:t>
              </a:r>
            </a:p>
            <a:p>
              <a:r>
                <a:rPr lang="en-US" altLang="zh-CN" sz="1100" b="1" dirty="0" smtClean="0"/>
                <a:t>     comprehension </a:t>
              </a:r>
              <a:r>
                <a:rPr lang="en-US" altLang="zh-CN" sz="1100" b="1" dirty="0"/>
                <a:t>questions by using the given sentence structure.</a:t>
              </a:r>
              <a:endParaRPr lang="zh-CN" altLang="zh-CN" sz="1100" dirty="0"/>
            </a:p>
            <a:p>
              <a:r>
                <a:rPr lang="en-US" altLang="zh-CN" sz="1100" b="1" dirty="0"/>
                <a:t>2. 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second question by looking at the illustration.</a:t>
              </a:r>
              <a:endParaRPr lang="zh-CN" altLang="zh-CN" sz="1100" dirty="0"/>
            </a:p>
            <a:p>
              <a:r>
                <a:rPr lang="en-US" altLang="zh-CN" sz="1100" b="1" dirty="0"/>
                <a:t>3. 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discussion questions; assist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if necessary.</a:t>
              </a:r>
              <a:endParaRPr lang="zh-CN" altLang="zh-CN" sz="1100" dirty="0"/>
            </a:p>
            <a:p>
              <a:r>
                <a:rPr lang="en-US" altLang="zh-CN" sz="1100" b="1" dirty="0" smtClean="0"/>
                <a:t>4. 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fluently; give feedback.</a:t>
              </a:r>
              <a:endParaRPr lang="zh-CN" altLang="zh-CN" sz="1100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27" name="直角三角形 26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755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9076552" y="-36576"/>
            <a:ext cx="2374889" cy="773220"/>
            <a:chOff x="9453849" y="106830"/>
            <a:chExt cx="2374889" cy="77322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043375" y="6231467"/>
            <a:ext cx="998007" cy="312687"/>
            <a:chOff x="7707356" y="6408789"/>
            <a:chExt cx="998007" cy="31268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294326" y="5526007"/>
            <a:ext cx="2491274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 was ___.      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21" y="1582994"/>
            <a:ext cx="1807072" cy="173355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10" y="3358015"/>
            <a:ext cx="1795695" cy="1856006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179" y="4226900"/>
            <a:ext cx="2416206" cy="145732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387" y="991295"/>
            <a:ext cx="2415998" cy="144336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721" y="2396326"/>
            <a:ext cx="2030332" cy="1906783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40846" y="1455973"/>
            <a:ext cx="2047397" cy="3767438"/>
          </a:xfrm>
          <a:prstGeom prst="roundRect">
            <a:avLst/>
          </a:prstGeom>
          <a:noFill/>
          <a:ln w="12700" cap="flat">
            <a:solidFill>
              <a:srgbClr val="FFBF00"/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117017" y="1455973"/>
            <a:ext cx="2417234" cy="3767438"/>
          </a:xfrm>
          <a:prstGeom prst="roundRect">
            <a:avLst/>
          </a:prstGeom>
          <a:noFill/>
          <a:ln w="12700" cap="flat">
            <a:solidFill>
              <a:srgbClr val="FFBF00"/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859" y="2602824"/>
            <a:ext cx="2430526" cy="1455909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6063025" y="656551"/>
            <a:ext cx="2714603" cy="5366282"/>
          </a:xfrm>
          <a:prstGeom prst="roundRect">
            <a:avLst/>
          </a:prstGeom>
          <a:noFill/>
          <a:ln w="12700" cap="flat">
            <a:solidFill>
              <a:srgbClr val="FFBF00"/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9306403" y="1882945"/>
            <a:ext cx="2370368" cy="2913494"/>
          </a:xfrm>
          <a:prstGeom prst="roundRect">
            <a:avLst/>
          </a:prstGeom>
          <a:noFill/>
          <a:ln w="12700" cap="flat">
            <a:solidFill>
              <a:srgbClr val="FFBF00"/>
            </a:solidFill>
            <a:prstDash val="sys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ctr" defTabSz="584200" hangingPunct="0"/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092" y="3502705"/>
            <a:ext cx="2269030" cy="129373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531" y="1854655"/>
            <a:ext cx="2246152" cy="1403700"/>
          </a:xfrm>
          <a:prstGeom prst="rect">
            <a:avLst/>
          </a:prstGeom>
        </p:spPr>
      </p:pic>
      <p:sp>
        <p:nvSpPr>
          <p:cNvPr id="61" name="燕尾形箭头 60"/>
          <p:cNvSpPr/>
          <p:nvPr/>
        </p:nvSpPr>
        <p:spPr>
          <a:xfrm>
            <a:off x="2645900" y="2926025"/>
            <a:ext cx="451485" cy="530194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870170" y="5528007"/>
            <a:ext cx="323481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 got/filled___.      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4898910" y="6083097"/>
            <a:ext cx="5448183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___ grabbed/threw/had ___.      </a:t>
            </a:r>
            <a:endParaRPr lang="zh-CN" altLang="en-US" sz="28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6451" y="5259022"/>
            <a:ext cx="1079720" cy="8188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retell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  <p:sp>
        <p:nvSpPr>
          <p:cNvPr id="35" name="燕尾形箭头 34"/>
          <p:cNvSpPr/>
          <p:nvPr/>
        </p:nvSpPr>
        <p:spPr>
          <a:xfrm>
            <a:off x="5572895" y="2926025"/>
            <a:ext cx="451485" cy="530194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燕尾形箭头 35"/>
          <p:cNvSpPr/>
          <p:nvPr/>
        </p:nvSpPr>
        <p:spPr>
          <a:xfrm>
            <a:off x="8816818" y="2926025"/>
            <a:ext cx="451485" cy="530194"/>
          </a:xfrm>
          <a:prstGeom prst="notchedRightArrow">
            <a:avLst/>
          </a:prstGeom>
          <a:solidFill>
            <a:srgbClr val="FFBF00"/>
          </a:solidFill>
          <a:ln w="12700" cap="flat">
            <a:solidFill>
              <a:srgbClr val="FFBF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287841" y="-12861"/>
            <a:ext cx="5923671" cy="1030960"/>
            <a:chOff x="6340368" y="-18772"/>
            <a:chExt cx="5837167" cy="1348507"/>
          </a:xfrm>
        </p:grpSpPr>
        <p:sp>
          <p:nvSpPr>
            <p:cNvPr id="38" name="矩形 37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413430" y="416019"/>
              <a:ext cx="5143660" cy="444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Retell the story with the visual support and assistance;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recall the story; model first.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work together to retell the story in turns by using the visual aids.</a:t>
              </a:r>
              <a:endParaRPr lang="zh-CN" altLang="zh-CN" sz="1100" dirty="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46" name="直角三角形 45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25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14"/>
            <a:ext cx="12189984" cy="55309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532936" y="1096117"/>
            <a:ext cx="7516412" cy="5820576"/>
            <a:chOff x="3298" y="1280"/>
            <a:chExt cx="12255" cy="960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8" y="1280"/>
              <a:ext cx="12255" cy="960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4672" y="2451"/>
              <a:ext cx="10355" cy="6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spcBef>
                  <a:spcPts val="1200"/>
                </a:spcBef>
                <a:buFont typeface="Wingdings" panose="05000000000000000000" charset="0"/>
                <a:buChar char="Ø"/>
              </a:pP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>Blend syllables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>in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sym typeface="+mn-ea"/>
                </a:rPr>
                <a:t>spoken words.</a:t>
              </a: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endParaRPr>
            </a:p>
            <a:p>
              <a:pPr marL="342900" lvl="0" indent="-342900">
                <a:spcBef>
                  <a:spcPts val="1200"/>
                </a:spcBef>
                <a:buFont typeface="Wingdings" panose="05000000000000000000" charset="0"/>
                <a:buChar char="Ø"/>
              </a:pP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Learn the different words and phrases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Helvetica Light"/>
                </a:rPr>
                <a:t>swimming, paddling pool, grabbed, hose,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Helvetica Light"/>
                </a:rPr>
                <a:t>and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Helvetica Light"/>
                </a:rPr>
                <a:t>filled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  <a:sym typeface="Helvetica Light"/>
                </a:rPr>
                <a:t>,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and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make sentences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with them.</a:t>
              </a: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marL="342900" lvl="0" indent="-342900">
                <a:spcBef>
                  <a:spcPts val="1200"/>
                </a:spcBef>
                <a:buFont typeface="Wingdings" panose="05000000000000000000" pitchFamily="2" charset="2"/>
                <a:buChar char="Ø"/>
              </a:pP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Read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the story </a:t>
              </a:r>
              <a:r>
                <a:rPr lang="en-US" altLang="zh-CN" sz="2400" b="1" i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The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Water Fight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,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and make predictions with the pictures.</a:t>
              </a:r>
              <a:endPara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  <a:p>
              <a:pPr marL="342900" lvl="0" indent="-342900">
                <a:spcBef>
                  <a:spcPts val="1200"/>
                </a:spcBef>
                <a:buFont typeface="Wingdings" panose="05000000000000000000" pitchFamily="2" charset="2"/>
                <a:buChar char="Ø"/>
              </a:pP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Practice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using the sentence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structure 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          </a:t>
              </a:r>
            </a:p>
            <a:p>
              <a:pPr lvl="0">
                <a:spcBef>
                  <a:spcPts val="1200"/>
                </a:spcBef>
              </a:pP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   </a:t>
              </a:r>
              <a:r>
                <a:rPr lang="en-US" altLang="zh-CN" sz="2400" b="1" i="1" dirty="0" smtClean="0">
                  <a:solidFill>
                    <a:srgbClr val="0070C0"/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____ had/got ____.</a:t>
              </a:r>
              <a:endPara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699631" y="-3537"/>
            <a:ext cx="2796579" cy="863921"/>
            <a:chOff x="9238157" y="105647"/>
            <a:chExt cx="2796579" cy="86392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105647"/>
              <a:ext cx="2669770" cy="83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6634" y="6550876"/>
            <a:ext cx="936238" cy="294424"/>
            <a:chOff x="11014501" y="6474446"/>
            <a:chExt cx="936238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191592" y="6536727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9746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5" y="3656013"/>
            <a:ext cx="4347458" cy="180159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335686" y="1096117"/>
            <a:ext cx="4316186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We are going to </a:t>
            </a:r>
            <a:r>
              <a:rPr lang="en-US" altLang="zh-CN" sz="3600" b="1" dirty="0" smtClean="0">
                <a:solidFill>
                  <a:srgbClr val="FFA904"/>
                </a:solidFill>
                <a:latin typeface="Century Gothic" panose="020B0502020202020204" pitchFamily="34" charset="0"/>
              </a:rPr>
              <a:t>. . .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34" y="947593"/>
            <a:ext cx="1378092" cy="918728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7192460" y="-20222"/>
            <a:ext cx="4982135" cy="1150977"/>
            <a:chOff x="7195400" y="-18771"/>
            <a:chExt cx="4982135" cy="1150977"/>
          </a:xfrm>
        </p:grpSpPr>
        <p:sp>
          <p:nvSpPr>
            <p:cNvPr id="22" name="矩形 21"/>
            <p:cNvSpPr/>
            <p:nvPr/>
          </p:nvSpPr>
          <p:spPr>
            <a:xfrm>
              <a:off x="7195400" y="-18771"/>
              <a:ext cx="4982135" cy="115097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251895" y="382788"/>
              <a:ext cx="4609408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Get to know and understand what will be learned in this lesson. </a:t>
              </a:r>
              <a:endParaRPr lang="zh-CN" altLang="zh-CN" sz="1100" b="1" dirty="0"/>
            </a:p>
            <a:p>
              <a:r>
                <a:rPr lang="en-US" altLang="zh-CN" sz="1100" b="1" dirty="0"/>
                <a:t>Go through the learning goals with Ss.</a:t>
              </a:r>
              <a:endParaRPr lang="zh-CN" altLang="zh-CN" sz="1100" b="1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9" y="98665"/>
            <a:ext cx="12059471" cy="647846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40" y="-295804"/>
            <a:ext cx="11570088" cy="67727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362" y="3284881"/>
            <a:ext cx="9025902" cy="3072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908" y="5740454"/>
            <a:ext cx="949959" cy="5597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9963330" y="3136763"/>
            <a:ext cx="306142" cy="52022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6615" y="2213874"/>
            <a:ext cx="828156" cy="12852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836" y="3770484"/>
            <a:ext cx="2103364" cy="1352163"/>
          </a:xfrm>
          <a:prstGeom prst="round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820380" y="1235516"/>
            <a:ext cx="2348901" cy="636667"/>
            <a:chOff x="6789825" y="537242"/>
            <a:chExt cx="1136196" cy="636667"/>
          </a:xfrm>
        </p:grpSpPr>
        <p:sp>
          <p:nvSpPr>
            <p:cNvPr id="26" name="文本框 25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wimming</a:t>
              </a:r>
            </a:p>
          </p:txBody>
        </p:sp>
        <p:sp>
          <p:nvSpPr>
            <p:cNvPr id="27" name="折角形 26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400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812" b="13982"/>
          <a:stretch/>
        </p:blipFill>
        <p:spPr>
          <a:xfrm>
            <a:off x="8178036" y="3762820"/>
            <a:ext cx="1893895" cy="1367490"/>
          </a:xfrm>
          <a:prstGeom prst="round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3394810" y="1235516"/>
            <a:ext cx="2981947" cy="636667"/>
            <a:chOff x="6789825" y="537242"/>
            <a:chExt cx="1136196" cy="636667"/>
          </a:xfrm>
        </p:grpSpPr>
        <p:sp>
          <p:nvSpPr>
            <p:cNvPr id="30" name="文本框 29"/>
            <p:cNvSpPr txBox="1"/>
            <p:nvPr/>
          </p:nvSpPr>
          <p:spPr>
            <a:xfrm>
              <a:off x="6796679" y="588999"/>
              <a:ext cx="1045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paddling pool</a:t>
              </a:r>
            </a:p>
          </p:txBody>
        </p:sp>
        <p:sp>
          <p:nvSpPr>
            <p:cNvPr id="31" name="折角形 30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763" y="2109200"/>
            <a:ext cx="1340706" cy="1276352"/>
          </a:xfrm>
          <a:prstGeom prst="round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6602286" y="1235516"/>
            <a:ext cx="2039411" cy="637200"/>
            <a:chOff x="6789825" y="537242"/>
            <a:chExt cx="1136196" cy="624732"/>
          </a:xfrm>
        </p:grpSpPr>
        <p:sp>
          <p:nvSpPr>
            <p:cNvPr id="34" name="文本框 33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grabbed</a:t>
              </a:r>
            </a:p>
          </p:txBody>
        </p:sp>
        <p:sp>
          <p:nvSpPr>
            <p:cNvPr id="35" name="折角形 34"/>
            <p:cNvSpPr/>
            <p:nvPr/>
          </p:nvSpPr>
          <p:spPr>
            <a:xfrm>
              <a:off x="6789825" y="537242"/>
              <a:ext cx="1136196" cy="624732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644" y="1909236"/>
            <a:ext cx="1728219" cy="1223346"/>
          </a:xfrm>
          <a:prstGeom prst="round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8867226" y="1235516"/>
            <a:ext cx="1181281" cy="637200"/>
            <a:chOff x="6789825" y="537241"/>
            <a:chExt cx="1136196" cy="692215"/>
          </a:xfrm>
        </p:grpSpPr>
        <p:sp>
          <p:nvSpPr>
            <p:cNvPr id="39" name="文本框 38"/>
            <p:cNvSpPr txBox="1"/>
            <p:nvPr/>
          </p:nvSpPr>
          <p:spPr>
            <a:xfrm>
              <a:off x="6870869" y="588999"/>
              <a:ext cx="971084" cy="47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hose</a:t>
              </a:r>
            </a:p>
          </p:txBody>
        </p:sp>
        <p:sp>
          <p:nvSpPr>
            <p:cNvPr id="40" name="折角形 39"/>
            <p:cNvSpPr/>
            <p:nvPr/>
          </p:nvSpPr>
          <p:spPr>
            <a:xfrm>
              <a:off x="6789825" y="537241"/>
              <a:ext cx="1136196" cy="692215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317" y="3859147"/>
            <a:ext cx="1764018" cy="1174836"/>
          </a:xfrm>
          <a:prstGeom prst="round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10274035" y="1235516"/>
            <a:ext cx="1181281" cy="637200"/>
            <a:chOff x="6789825" y="537241"/>
            <a:chExt cx="1136196" cy="692215"/>
          </a:xfrm>
        </p:grpSpPr>
        <p:sp>
          <p:nvSpPr>
            <p:cNvPr id="43" name="文本框 42"/>
            <p:cNvSpPr txBox="1"/>
            <p:nvPr/>
          </p:nvSpPr>
          <p:spPr>
            <a:xfrm>
              <a:off x="6870869" y="588999"/>
              <a:ext cx="971084" cy="568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filled</a:t>
              </a:r>
              <a:endParaRPr lang="en-US" altLang="zh-CN" sz="2800" b="1" dirty="0" smtClean="0">
                <a:solidFill>
                  <a:srgbClr val="0070C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折角形 43"/>
            <p:cNvSpPr/>
            <p:nvPr/>
          </p:nvSpPr>
          <p:spPr>
            <a:xfrm>
              <a:off x="6789825" y="537241"/>
              <a:ext cx="1136196" cy="692215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0641" y="5764943"/>
            <a:ext cx="949959" cy="5597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28842" y="3069520"/>
            <a:ext cx="319845" cy="539289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9080427" y="-24754"/>
            <a:ext cx="2374889" cy="773220"/>
            <a:chOff x="9362719" y="73976"/>
            <a:chExt cx="2374889" cy="773220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xmlns="" id="{90CEB928-54B7-6041-B1E4-0BFA7A9F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2719" y="73976"/>
              <a:ext cx="2374889" cy="773220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9362719" y="197395"/>
              <a:ext cx="21738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27018" y="2755268"/>
            <a:ext cx="2485781" cy="1725584"/>
            <a:chOff x="1937572" y="2313014"/>
            <a:chExt cx="2485781" cy="1725584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1112" y="2313014"/>
              <a:ext cx="2097558" cy="1725584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1937572" y="2549697"/>
              <a:ext cx="24857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Century Gothic" panose="020B0502020202020204" pitchFamily="34" charset="0"/>
                </a:rPr>
                <a:t>Yeah! I am winner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80" t="38"/>
          <a:stretch/>
        </p:blipFill>
        <p:spPr>
          <a:xfrm rot="549593">
            <a:off x="10267316" y="4413089"/>
            <a:ext cx="1650117" cy="189986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9993014" y="4327159"/>
            <a:ext cx="741974" cy="3531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11371">
            <a:off x="310322" y="4342136"/>
            <a:ext cx="1975214" cy="205432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9368">
            <a:off x="1386272" y="4379350"/>
            <a:ext cx="765050" cy="364169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1728703" y="406912"/>
            <a:ext cx="5318739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play!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84" y="258388"/>
            <a:ext cx="1378092" cy="918728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5820229" y="51605"/>
            <a:ext cx="6391283" cy="1500422"/>
            <a:chOff x="6340368" y="-18772"/>
            <a:chExt cx="5837167" cy="1348507"/>
          </a:xfrm>
        </p:grpSpPr>
        <p:sp>
          <p:nvSpPr>
            <p:cNvPr id="62" name="矩形 61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6413430" y="59519"/>
              <a:ext cx="5143660" cy="11571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b="1" dirty="0"/>
                <a:t>LO: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Check Ss’ understanding of the words in this lesson. 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Invite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play the </a:t>
              </a:r>
              <a:r>
                <a:rPr lang="en-US" altLang="zh-CN" sz="1100" b="1" i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shooting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game. The steps are as follows: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Click to shoot the paper cup and one picture will appear automatically. 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match the word with the picture by reading it aloud; click again and the word will appear</a:t>
              </a:r>
              <a:r>
                <a:rPr lang="en-US" altLang="zh-TW" sz="1100" b="1" dirty="0">
                  <a:solidFill>
                    <a:srgbClr val="000000"/>
                  </a:solidFill>
                  <a:cs typeface="等线" panose="02010600030101010101" pitchFamily="2" charset="-122"/>
                </a:rPr>
                <a:t>;</a:t>
              </a:r>
              <a:r>
                <a:rPr lang="en-US" altLang="zh-TW" sz="1100" b="1" dirty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等线" panose="02010600030101010101" pitchFamily="2" charset="-122"/>
                </a:rPr>
                <a:t>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give feedback.</a:t>
              </a:r>
              <a:endParaRPr lang="en-US" altLang="zh-CN" sz="1050" dirty="0"/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    Note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: There are five words on this slide and each word has the same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   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  operational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process.</a:t>
              </a:r>
              <a:endParaRPr lang="en-US" altLang="zh-CN" sz="16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65" name="直角三角形 64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099943" y="6122279"/>
            <a:ext cx="998007" cy="312687"/>
            <a:chOff x="7707356" y="6408789"/>
            <a:chExt cx="998007" cy="312687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7" name="文本框 56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16940" y="6154416"/>
            <a:ext cx="936238" cy="294424"/>
            <a:chOff x="11014501" y="6474446"/>
            <a:chExt cx="936238" cy="294424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868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4305 L 0.03437 -0.178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10325 0.0020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1041 L -0.01523 -0.1594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08659 -0.0064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12839 -0.17199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26 0.00209 L 0.20937 0.0018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09935 -0.15764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4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58 -0.00648 L -0.20313 -0.0090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2405 -0.17848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37 0.00185 L 0.31406 0.00347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85436" y="71478"/>
            <a:ext cx="11911262" cy="6713589"/>
            <a:chOff x="-10" y="239"/>
            <a:chExt cx="18758" cy="1057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" y="239"/>
              <a:ext cx="18758" cy="1057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998" y="2194"/>
              <a:ext cx="9600" cy="95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 b="1" dirty="0">
                  <a:latin typeface="Century Gothic" panose="020B0502020202020204" pitchFamily="34" charset="0"/>
                </a:rPr>
                <a:t>—What did ___ </a:t>
              </a:r>
              <a:r>
                <a:rPr lang="en-US" altLang="zh-CN" sz="2800" b="1" dirty="0" smtClean="0">
                  <a:latin typeface="Century Gothic" panose="020B0502020202020204" pitchFamily="34" charset="0"/>
                </a:rPr>
                <a:t>do?</a:t>
              </a:r>
              <a:endParaRPr lang="en-US" altLang="zh-CN" sz="28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019" y="3151"/>
              <a:ext cx="9385" cy="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 b="1" dirty="0" smtClean="0">
                  <a:latin typeface="Century Gothic" panose="020B0502020202020204" pitchFamily="34" charset="0"/>
                </a:rPr>
                <a:t>—___ had/got/grabbed/read ___.</a:t>
              </a: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693" y="2813505"/>
            <a:ext cx="4279544" cy="255668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2603612" y="4283723"/>
            <a:ext cx="275299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sandwich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457912" y="-45920"/>
            <a:ext cx="3260604" cy="883937"/>
            <a:chOff x="8303845" y="-2363"/>
            <a:chExt cx="3260604" cy="88393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17" name="文本框 34"/>
            <p:cNvSpPr txBox="1"/>
            <p:nvPr/>
          </p:nvSpPr>
          <p:spPr>
            <a:xfrm>
              <a:off x="8303845" y="-2363"/>
              <a:ext cx="3260604" cy="83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marL="0" marR="0" indent="0" algn="ctr" defTabSz="584200" rtl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023424" y="486965"/>
            <a:ext cx="216921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54640" y="2813505"/>
            <a:ext cx="5178889" cy="2826658"/>
            <a:chOff x="967795" y="1301724"/>
            <a:chExt cx="5468717" cy="2826658"/>
          </a:xfrm>
        </p:grpSpPr>
        <p:sp>
          <p:nvSpPr>
            <p:cNvPr id="35" name="文本框 34"/>
            <p:cNvSpPr txBox="1"/>
            <p:nvPr/>
          </p:nvSpPr>
          <p:spPr>
            <a:xfrm>
              <a:off x="1012290" y="1446520"/>
              <a:ext cx="2288678" cy="2677656"/>
            </a:xfrm>
            <a:prstGeom prst="rect">
              <a:avLst/>
            </a:prstGeom>
            <a:solidFill>
              <a:srgbClr val="FFBD05"/>
            </a:solidFill>
            <a:ln w="38100">
              <a:solidFill>
                <a:srgbClr val="FFBF00"/>
              </a:solidFill>
              <a:prstDash val="sysDot"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Biff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+mn-ea"/>
                </a:rPr>
                <a:t>Chip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+mn-ea"/>
                </a:rPr>
                <a:t>Dad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+mn-ea"/>
                </a:rPr>
                <a:t>Mum</a:t>
              </a:r>
              <a:endPara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+mn-ea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967795" y="1301724"/>
              <a:ext cx="5468717" cy="2826658"/>
              <a:chOff x="7607117" y="1970711"/>
              <a:chExt cx="5468717" cy="2826658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9867316" y="2489045"/>
                <a:ext cx="3208518" cy="2308324"/>
              </a:xfrm>
              <a:prstGeom prst="rect">
                <a:avLst/>
              </a:prstGeom>
              <a:noFill/>
              <a:ln w="38100">
                <a:solidFill>
                  <a:srgbClr val="FFBF00"/>
                </a:solidFill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endParaRPr lang="en-US" altLang="zh-CN" sz="2400" dirty="0" smtClean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 smtClean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 smtClean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  <a:p>
                <a:endParaRPr lang="en-US" altLang="zh-CN" sz="2400" dirty="0">
                  <a:solidFill>
                    <a:srgbClr val="FFBD05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" name="圆角矩形 18"/>
              <p:cNvSpPr/>
              <p:nvPr/>
            </p:nvSpPr>
            <p:spPr>
              <a:xfrm>
                <a:off x="7607117" y="1970711"/>
                <a:ext cx="5466553" cy="521443"/>
              </a:xfrm>
              <a:prstGeom prst="roundRect">
                <a:avLst/>
              </a:prstGeom>
              <a:solidFill>
                <a:srgbClr val="FFBF00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:r>
                  <a:rPr lang="en-US" altLang="zh-CN" sz="2400" b="1" dirty="0">
                    <a:solidFill>
                      <a:srgbClr val="FFFFFF"/>
                    </a:solidFill>
                    <a:latin typeface="Century Gothic" panose="020B0502020202020204" pitchFamily="34" charset="0"/>
                    <a:sym typeface="Helvetica Light"/>
                  </a:rPr>
                  <a:t>Helping Words</a:t>
                </a:r>
                <a:endParaRPr lang="zh-CN" altLang="en-US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sp>
        <p:nvSpPr>
          <p:cNvPr id="10" name="矩形 9"/>
          <p:cNvSpPr/>
          <p:nvPr/>
        </p:nvSpPr>
        <p:spPr>
          <a:xfrm>
            <a:off x="2926760" y="3357239"/>
            <a:ext cx="28961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BF00"/>
                </a:solidFill>
                <a:latin typeface="Century Gothic" panose="020B0502020202020204" pitchFamily="34" charset="0"/>
              </a:rPr>
              <a:t>paddling pool</a:t>
            </a:r>
          </a:p>
          <a:p>
            <a:pPr lvl="0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BF00"/>
                </a:solidFill>
                <a:latin typeface="Century Gothic" panose="020B0502020202020204" pitchFamily="34" charset="0"/>
              </a:rPr>
              <a:t>hose</a:t>
            </a:r>
          </a:p>
          <a:p>
            <a:pPr lvl="0">
              <a:lnSpc>
                <a:spcPct val="150000"/>
              </a:lnSpc>
            </a:pPr>
            <a:r>
              <a:rPr lang="en-US" altLang="zh-CN" sz="24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a</a:t>
            </a:r>
            <a:r>
              <a:rPr lang="en-US" altLang="zh-CN" sz="2400" b="1" dirty="0" smtClean="0">
                <a:solidFill>
                  <a:srgbClr val="FFBF00"/>
                </a:solidFill>
                <a:latin typeface="Century Gothic" panose="020B0502020202020204" pitchFamily="34" charset="0"/>
              </a:rPr>
              <a:t> bucket of water</a:t>
            </a:r>
          </a:p>
          <a:p>
            <a:pPr lvl="0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BF00"/>
                </a:solidFill>
                <a:latin typeface="Century Gothic" panose="020B0502020202020204" pitchFamily="34" charset="0"/>
              </a:rPr>
              <a:t>book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600796" y="6243337"/>
            <a:ext cx="998007" cy="312687"/>
            <a:chOff x="7707356" y="6408789"/>
            <a:chExt cx="998007" cy="312687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287841" y="-12862"/>
            <a:ext cx="5923671" cy="1409713"/>
            <a:chOff x="6340368" y="-18772"/>
            <a:chExt cx="5837167" cy="1348507"/>
          </a:xfrm>
        </p:grpSpPr>
        <p:sp>
          <p:nvSpPr>
            <p:cNvPr id="25" name="矩形 24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413430" y="265184"/>
              <a:ext cx="5143660" cy="7458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Talk about what the </a:t>
              </a:r>
              <a:r>
                <a:rPr lang="en-US" altLang="zh-CN" sz="1100" b="1" dirty="0" smtClean="0"/>
                <a:t>family </a:t>
              </a:r>
              <a:r>
                <a:rPr lang="en-US" altLang="zh-CN" sz="1100" b="1" dirty="0"/>
                <a:t>did in the water fight.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work in pairs to talk about the given illustration by using the sentence </a:t>
              </a:r>
              <a:r>
                <a:rPr lang="en-US" altLang="zh-CN" sz="1100" b="1" dirty="0" smtClean="0"/>
                <a:t>structures </a:t>
              </a:r>
              <a:r>
                <a:rPr lang="en-US" altLang="zh-CN" sz="1100" b="1" dirty="0"/>
                <a:t>and helping words; model first.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Assist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if necessary.</a:t>
              </a:r>
              <a:endParaRPr lang="zh-CN" altLang="zh-CN" sz="1100" dirty="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41" name="直角三角形 40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66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381" y="183440"/>
            <a:ext cx="12325381" cy="667456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23" y="-64057"/>
            <a:ext cx="12069794" cy="6979327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5005765" y="341718"/>
            <a:ext cx="218046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sym typeface="Helvetica Light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8" name="AutoShape 2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413214" y="5637"/>
            <a:ext cx="3260604" cy="859312"/>
            <a:chOff x="8239045" y="22262"/>
            <a:chExt cx="3260604" cy="85931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4141" y="22262"/>
              <a:ext cx="2639315" cy="859312"/>
            </a:xfrm>
            <a:prstGeom prst="rect">
              <a:avLst/>
            </a:prstGeom>
          </p:spPr>
        </p:pic>
        <p:sp>
          <p:nvSpPr>
            <p:cNvPr id="25" name="文本框 34"/>
            <p:cNvSpPr txBox="1"/>
            <p:nvPr/>
          </p:nvSpPr>
          <p:spPr>
            <a:xfrm>
              <a:off x="8239045" y="45364"/>
              <a:ext cx="3260604" cy="83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Listening &amp;</a:t>
              </a:r>
            </a:p>
            <a:p>
              <a:pPr algn="ctr" defTabSz="584200" hangingPunct="0">
                <a:lnSpc>
                  <a:spcPct val="85000"/>
                </a:lnSpc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Speaking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0" name="AutoShape 4" descr="âpandaâçå¾çæç´¢ç»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五边形 1"/>
          <p:cNvSpPr/>
          <p:nvPr/>
        </p:nvSpPr>
        <p:spPr>
          <a:xfrm>
            <a:off x="179229" y="136520"/>
            <a:ext cx="3896049" cy="1066987"/>
          </a:xfrm>
          <a:prstGeom prst="homePlate">
            <a:avLst/>
          </a:prstGeom>
          <a:noFill/>
          <a:ln>
            <a:solidFill>
              <a:srgbClr val="FFA904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</a:t>
            </a:r>
            <a:r>
              <a:rPr kumimoji="1" lang="en-US" altLang="zh-CN" sz="2400" b="1" dirty="0" smtClean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lease </a:t>
            </a: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name </a:t>
            </a:r>
            <a:r>
              <a:rPr kumimoji="1" lang="en-US" altLang="zh-CN" sz="24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at least three activities.</a:t>
            </a:r>
            <a:endParaRPr kumimoji="1" lang="zh-CN" altLang="en-US" sz="2400" b="1" dirty="0">
              <a:solidFill>
                <a:srgbClr val="ED7D3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6797" y="2220686"/>
            <a:ext cx="3517021" cy="18605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6116" y="4325035"/>
            <a:ext cx="8011885" cy="22238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4199" y="2230605"/>
            <a:ext cx="3516680" cy="24694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8"/>
          <a:stretch/>
        </p:blipFill>
        <p:spPr>
          <a:xfrm>
            <a:off x="612775" y="4059826"/>
            <a:ext cx="2489938" cy="22255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95"/>
          <a:stretch/>
        </p:blipFill>
        <p:spPr>
          <a:xfrm>
            <a:off x="645170" y="1895662"/>
            <a:ext cx="3481989" cy="2902574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3481337" y="1234666"/>
            <a:ext cx="5449274" cy="2794000"/>
            <a:chOff x="3036425" y="757893"/>
            <a:chExt cx="5559877" cy="2357239"/>
          </a:xfrm>
        </p:grpSpPr>
        <p:sp>
          <p:nvSpPr>
            <p:cNvPr id="56" name="圆角矩形 55"/>
            <p:cNvSpPr/>
            <p:nvPr/>
          </p:nvSpPr>
          <p:spPr>
            <a:xfrm>
              <a:off x="3036425" y="757893"/>
              <a:ext cx="5559877" cy="23572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3154422" y="798847"/>
              <a:ext cx="4840758" cy="1324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</a:t>
              </a:r>
              <a:r>
                <a:rPr kumimoji="1"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What do you </a:t>
              </a:r>
              <a:r>
                <a:rPr kumimoji="1" lang="en-US" altLang="zh-CN" sz="2400" b="1" dirty="0" smtClean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like </a:t>
              </a:r>
              <a:r>
                <a:rPr kumimoji="1"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to do </a:t>
              </a:r>
              <a:r>
                <a:rPr kumimoji="1" lang="en-US" altLang="zh-CN" sz="2400" b="1" dirty="0" smtClean="0"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in    </a:t>
              </a:r>
            </a:p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1" lang="en-US" altLang="zh-CN" sz="2400" b="1" dirty="0"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 </a:t>
              </a:r>
              <a:r>
                <a:rPr kumimoji="1" lang="en-US" altLang="zh-CN" sz="2400" b="1" dirty="0" smtClean="0"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   summer</a:t>
              </a:r>
              <a:r>
                <a:rPr kumimoji="1" lang="en-US" altLang="zh-CN" sz="2400" b="1" dirty="0" smtClean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? </a:t>
              </a:r>
              <a:endParaRPr kumimoji="1"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Helvetica Light"/>
              </a:endParaRPr>
            </a:p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1"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—</a:t>
              </a:r>
              <a:r>
                <a:rPr kumimoji="1" lang="en-US" altLang="zh-CN" sz="2400" b="1" dirty="0" smtClean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I like </a:t>
              </a:r>
              <a:r>
                <a:rPr kumimoji="1"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to ______ </a:t>
              </a:r>
              <a:r>
                <a:rPr kumimoji="1" lang="en-US" altLang="zh-CN" sz="2400" b="1" dirty="0" smtClean="0"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in summer</a:t>
              </a:r>
              <a:r>
                <a:rPr kumimoji="1" lang="en-US" altLang="zh-CN" sz="2400" b="1" dirty="0" smtClean="0">
                  <a:solidFill>
                    <a:schemeClr val="tx1"/>
                  </a:solidFill>
                  <a:latin typeface="Century Gothic" panose="020B0502020202020204" pitchFamily="34" charset="0"/>
                  <a:ea typeface="宋体" panose="02010600030101010101" pitchFamily="2" charset="-122"/>
                  <a:sym typeface="Helvetica Light"/>
                </a:rPr>
                <a:t>. </a:t>
              </a:r>
              <a:endParaRPr kumimoji="1" lang="en-US" altLang="zh-CN" sz="240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Helvetica Light"/>
              </a:endParaRPr>
            </a:p>
            <a:p>
              <a:endParaRPr kumimoji="1" lang="en-US" altLang="zh-CN" sz="2400" dirty="0">
                <a:solidFill>
                  <a:schemeClr val="tx1"/>
                </a:solidFill>
                <a:latin typeface="Century Gothic" panose="020B0502020202020204" pitchFamily="34" charset="0"/>
                <a:ea typeface="宋体" panose="02010600030101010101" pitchFamily="2" charset="-122"/>
                <a:sym typeface="Helvetica Light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060143" y="1780707"/>
              <a:ext cx="4830104" cy="1317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have a water fight;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play the </a:t>
              </a:r>
              <a:r>
                <a:rPr lang="en-US" altLang="zh-CN" sz="2400" b="1" i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Cup Races</a:t>
              </a: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;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p</a:t>
              </a: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lay in the paddling pool;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b="1" dirty="0" smtClean="0">
                  <a:solidFill>
                    <a:srgbClr val="4472C4"/>
                  </a:solidFill>
                  <a:latin typeface="Century Gothic" panose="020B0502020202020204" pitchFamily="34" charset="0"/>
                </a:rPr>
                <a:t>. </a:t>
              </a: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. .</a:t>
              </a: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0820675" y="6213363"/>
            <a:ext cx="998007" cy="312687"/>
            <a:chOff x="7707356" y="6408789"/>
            <a:chExt cx="998007" cy="312687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93" name="文本框 92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22/2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399315" y="-12863"/>
            <a:ext cx="6812198" cy="1845489"/>
            <a:chOff x="6340368" y="-18772"/>
            <a:chExt cx="5837167" cy="1348507"/>
          </a:xfrm>
        </p:grpSpPr>
        <p:sp>
          <p:nvSpPr>
            <p:cNvPr id="30" name="矩形 29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413430" y="-17833"/>
              <a:ext cx="5143660" cy="1311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Talk about what you like to do in summer by using the given sentence structures and pictures.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Tell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observe the picture carefully and to talk about the activities that the children like to do in summer.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take turns discussing at least three activities that they want to do in summer; model first;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work in pairs to ask and answer questions about the given picture by using the given language </a:t>
              </a:r>
              <a:r>
                <a:rPr lang="en-US" altLang="zh-CN" sz="1100" b="1" dirty="0" smtClean="0"/>
                <a:t>structures; </a:t>
              </a:r>
              <a:r>
                <a:rPr lang="en-US" altLang="zh-CN" sz="1100" b="1" dirty="0"/>
                <a:t>assist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if necessary. </a:t>
              </a:r>
              <a:endParaRPr lang="zh-CN" altLang="zh-CN" sz="1100" dirty="0"/>
            </a:p>
            <a:p>
              <a:r>
                <a:rPr lang="en-US" altLang="zh-CN" sz="1100" b="1" dirty="0" smtClean="0"/>
                <a:t>     Notes</a:t>
              </a:r>
              <a:r>
                <a:rPr lang="en-US" altLang="zh-CN" sz="1100" b="1" dirty="0"/>
                <a:t>: T can click </a:t>
              </a:r>
              <a:r>
                <a:rPr lang="en-US" altLang="zh-CN" sz="1100" b="1" i="1" dirty="0"/>
                <a:t>Let’s </a:t>
              </a:r>
              <a:r>
                <a:rPr lang="en-US" altLang="zh-CN" sz="1100" b="1" i="1" dirty="0" smtClean="0"/>
                <a:t>talk!</a:t>
              </a:r>
              <a:r>
                <a:rPr lang="en-US" altLang="zh-CN" sz="1100" b="1" dirty="0" smtClean="0"/>
                <a:t> </a:t>
              </a:r>
              <a:r>
                <a:rPr lang="en-US" altLang="zh-CN" sz="1100" b="1" dirty="0"/>
                <a:t>to present the sentence </a:t>
              </a:r>
              <a:r>
                <a:rPr lang="en-US" altLang="zh-CN" sz="1100" b="1" dirty="0" smtClean="0"/>
                <a:t>structures, </a:t>
              </a:r>
              <a:r>
                <a:rPr lang="en-US" altLang="zh-CN" sz="1100" b="1" dirty="0"/>
                <a:t>and </a:t>
              </a:r>
              <a:r>
                <a:rPr lang="en-US" altLang="zh-CN" sz="1100" b="1" dirty="0" smtClean="0"/>
                <a:t>then </a:t>
              </a:r>
              <a:r>
                <a:rPr lang="en-US" altLang="zh-CN" sz="1100" b="1" dirty="0"/>
                <a:t>click again </a:t>
              </a:r>
              <a:r>
                <a:rPr lang="en-US" altLang="zh-CN" sz="1100" b="1" dirty="0" smtClean="0"/>
                <a:t>      </a:t>
              </a:r>
            </a:p>
            <a:p>
              <a:r>
                <a:rPr lang="en-US" altLang="zh-CN" sz="1100" b="1" dirty="0"/>
                <a:t> </a:t>
              </a:r>
              <a:r>
                <a:rPr lang="en-US" altLang="zh-CN" sz="1100" b="1" dirty="0" smtClean="0"/>
                <a:t>    to </a:t>
              </a:r>
              <a:r>
                <a:rPr lang="en-US" altLang="zh-CN" sz="1100" b="1" dirty="0"/>
                <a:t>make </a:t>
              </a:r>
              <a:r>
                <a:rPr lang="en-US" altLang="zh-CN" sz="1100" b="1" dirty="0" smtClean="0"/>
                <a:t>them </a:t>
              </a:r>
              <a:r>
                <a:rPr lang="en-US" altLang="zh-CN" sz="1100" b="1" dirty="0"/>
                <a:t>disappear.</a:t>
              </a:r>
              <a:endParaRPr lang="zh-CN" altLang="zh-CN" sz="1100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369670" y="-56590"/>
            <a:ext cx="1081591" cy="796615"/>
            <a:chOff x="11381460" y="-70471"/>
            <a:chExt cx="1081591" cy="796615"/>
          </a:xfrm>
        </p:grpSpPr>
        <p:sp>
          <p:nvSpPr>
            <p:cNvPr id="33" name="直角三角形 32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442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155CD99-EE5D-F044-8990-936F720DD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715" y="50515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Value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01287" y="5404453"/>
            <a:ext cx="3491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s</a:t>
            </a:r>
            <a:r>
              <a:rPr lang="en-US" altLang="zh-CN" sz="24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hare a meal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49179" y="5418967"/>
            <a:ext cx="3594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g</a:t>
            </a:r>
            <a:r>
              <a:rPr lang="en-US" altLang="zh-CN" sz="24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 to the zoo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直角三角形 31">
            <a:extLst>
              <a:ext uri="{FF2B5EF4-FFF2-40B4-BE49-F238E27FC236}">
                <a16:creationId xmlns:a16="http://schemas.microsoft.com/office/drawing/2014/main" xmlns="" id="{B9883E27-BC59-43E5-8ABB-57057DEC4375}"/>
              </a:ext>
            </a:extLst>
          </p:cNvPr>
          <p:cNvSpPr/>
          <p:nvPr/>
        </p:nvSpPr>
        <p:spPr>
          <a:xfrm rot="10800000">
            <a:off x="11426044" y="-16329"/>
            <a:ext cx="821635" cy="739006"/>
          </a:xfrm>
          <a:prstGeom prst="rtTriangle">
            <a:avLst/>
          </a:prstGeom>
          <a:solidFill>
            <a:srgbClr val="0C77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4FC5E4F6-8886-497B-AD80-B5384657B8FE}"/>
              </a:ext>
            </a:extLst>
          </p:cNvPr>
          <p:cNvSpPr txBox="1"/>
          <p:nvPr/>
        </p:nvSpPr>
        <p:spPr>
          <a:xfrm>
            <a:off x="11454221" y="-96354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  <a:sym typeface="Helvetica Light"/>
              </a:rPr>
              <a:t>TG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4" name="AutoShape 2" descr="https://image.shutterstock.com/image-photo/woman-feeding-hungry-pet-cat-260nw-119879638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28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07" y="2997640"/>
            <a:ext cx="3199543" cy="2125170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545" y="3012154"/>
            <a:ext cx="3157716" cy="2107022"/>
          </a:xfrm>
          <a:prstGeom prst="roundRect">
            <a:avLst/>
          </a:prstGeom>
          <a:ln w="76200">
            <a:solidFill>
              <a:srgbClr val="FFA904"/>
            </a:solidFill>
          </a:ln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D7B557C-0028-43A8-B5BF-8805850435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905" y="867988"/>
            <a:ext cx="9850191" cy="2025746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 flipH="1">
            <a:off x="2364680" y="1339573"/>
            <a:ext cx="7433613" cy="5723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en-US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What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 can you do for fun with your friends </a:t>
            </a:r>
            <a:r>
              <a:rPr lang="en-US" altLang="zh-CN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or families on hot days?</a:t>
            </a:r>
            <a:endParaRPr lang="zh-CN" altLang="en-US" sz="2400" b="1" dirty="0">
              <a:solidFill>
                <a:schemeClr val="bg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68807" y="6098727"/>
            <a:ext cx="957919" cy="294424"/>
            <a:chOff x="10868444" y="6156713"/>
            <a:chExt cx="957919" cy="29442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40" name="文本框 26"/>
            <p:cNvSpPr txBox="1"/>
            <p:nvPr/>
          </p:nvSpPr>
          <p:spPr>
            <a:xfrm>
              <a:off x="10868444" y="61604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0585595" y="6123115"/>
            <a:ext cx="998007" cy="312687"/>
            <a:chOff x="7707356" y="6408789"/>
            <a:chExt cx="998007" cy="312687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23/2</a:t>
              </a: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399315" y="-12862"/>
            <a:ext cx="6812198" cy="1352436"/>
            <a:chOff x="6340368" y="-18772"/>
            <a:chExt cx="5837167" cy="1348507"/>
          </a:xfrm>
        </p:grpSpPr>
        <p:sp>
          <p:nvSpPr>
            <p:cNvPr id="20" name="矩形 19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413430" y="291396"/>
              <a:ext cx="5143660" cy="693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Talk about the values presented in the lesson: making others happy by doing activities on hot days.</a:t>
              </a:r>
              <a:endParaRPr lang="zh-CN" altLang="zh-CN" sz="1100" dirty="0"/>
            </a:p>
            <a:p>
              <a:r>
                <a:rPr lang="en-US" altLang="zh-CN" sz="1100" b="1" dirty="0"/>
                <a:t>1. 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the given question; model first.  </a:t>
              </a:r>
              <a:endParaRPr lang="zh-CN" altLang="zh-CN" sz="1100" dirty="0"/>
            </a:p>
            <a:p>
              <a:r>
                <a:rPr lang="en-US" altLang="zh-CN" sz="1100" b="1" dirty="0"/>
                <a:t>2. 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question by using the given pictures. </a:t>
              </a:r>
              <a:endParaRPr lang="zh-CN" altLang="zh-CN" sz="1100" dirty="0"/>
            </a:p>
            <a:p>
              <a:r>
                <a:rPr lang="en-US" altLang="zh-CN" sz="1100" b="1" dirty="0"/>
                <a:t>3. 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activities they can do on hot days.</a:t>
              </a:r>
              <a:endParaRPr lang="zh-CN" altLang="zh-CN" sz="1100" dirty="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1369670" y="-56590"/>
            <a:ext cx="1081591" cy="796615"/>
            <a:chOff x="11381460" y="-70471"/>
            <a:chExt cx="1081591" cy="796615"/>
          </a:xfrm>
        </p:grpSpPr>
        <p:sp>
          <p:nvSpPr>
            <p:cNvPr id="23" name="直角三角形 22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5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/>
        </p:nvSpPr>
        <p:spPr>
          <a:xfrm>
            <a:off x="3169739" y="407684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Get ready to 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present!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8807" y="6435802"/>
            <a:ext cx="957919" cy="294424"/>
            <a:chOff x="10868444" y="6156713"/>
            <a:chExt cx="957919" cy="294424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62" name="文本框 26"/>
            <p:cNvSpPr txBox="1"/>
            <p:nvPr/>
          </p:nvSpPr>
          <p:spPr>
            <a:xfrm>
              <a:off x="10868444" y="61604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cs"/>
                </a:rPr>
                <a:t>2:00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734030" y="6406766"/>
            <a:ext cx="998007" cy="312687"/>
            <a:chOff x="7707356" y="6408789"/>
            <a:chExt cx="998007" cy="312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marL="0" marR="0" lvl="0" indent="0" algn="ctr" defTabSz="5257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24/2</a:t>
              </a: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094057" y="-46384"/>
            <a:ext cx="2374889" cy="773220"/>
            <a:chOff x="9336223" y="63814"/>
            <a:chExt cx="2374889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cs"/>
                  <a:sym typeface="Helvetica Light"/>
                </a:rPr>
                <a:t>Oral Writing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Helvetica Light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78860" y="1473835"/>
            <a:ext cx="4637405" cy="810260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rotWithShape="1">
                  <a:blip r:embed="rId6"/>
                  <a:srcRect/>
                  <a:tile tx="0" ty="0" sx="100000" sy="100000" flip="none" algn="tl"/>
                </a:blip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Helvetica Light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4381258" y="1537032"/>
            <a:ext cx="1190171" cy="488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Kipper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" name="圆角矩形 77"/>
          <p:cNvSpPr/>
          <p:nvPr/>
        </p:nvSpPr>
        <p:spPr>
          <a:xfrm>
            <a:off x="3384756" y="2905983"/>
            <a:ext cx="704200" cy="488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Biff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" name="圆角矩形 90"/>
          <p:cNvSpPr/>
          <p:nvPr/>
        </p:nvSpPr>
        <p:spPr>
          <a:xfrm>
            <a:off x="7470507" y="3340492"/>
            <a:ext cx="959240" cy="488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宋体" panose="02010600030101010101" pitchFamily="2" charset="-122"/>
                <a:cs typeface="+mn-cs"/>
              </a:rPr>
              <a:t>Dad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340" y="2851046"/>
            <a:ext cx="1044641" cy="598224"/>
          </a:xfrm>
          <a:prstGeom prst="roundRect">
            <a:avLst/>
          </a:prstGeom>
          <a:ln w="38100">
            <a:solidFill>
              <a:srgbClr val="FFA904"/>
            </a:solidFill>
          </a:ln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327" y="1409352"/>
            <a:ext cx="1606476" cy="743711"/>
          </a:xfrm>
          <a:prstGeom prst="roundRect">
            <a:avLst/>
          </a:prstGeom>
          <a:ln w="38100">
            <a:solidFill>
              <a:srgbClr val="FFA904"/>
            </a:solidFill>
          </a:ln>
        </p:spPr>
      </p:pic>
      <p:sp>
        <p:nvSpPr>
          <p:cNvPr id="55" name="圆角矩形 54"/>
          <p:cNvSpPr/>
          <p:nvPr/>
        </p:nvSpPr>
        <p:spPr>
          <a:xfrm>
            <a:off x="6880819" y="1726901"/>
            <a:ext cx="991079" cy="488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 smtClean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Chip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761" y="2796662"/>
            <a:ext cx="596070" cy="607924"/>
          </a:xfrm>
          <a:prstGeom prst="rect">
            <a:avLst/>
          </a:prstGeom>
        </p:spPr>
      </p:pic>
      <p:grpSp>
        <p:nvGrpSpPr>
          <p:cNvPr id="82" name="组合 81"/>
          <p:cNvGrpSpPr/>
          <p:nvPr/>
        </p:nvGrpSpPr>
        <p:grpSpPr>
          <a:xfrm>
            <a:off x="1229842" y="4973353"/>
            <a:ext cx="4485328" cy="1348105"/>
            <a:chOff x="1448" y="7362"/>
            <a:chExt cx="7177" cy="2123"/>
          </a:xfrm>
        </p:grpSpPr>
        <p:sp>
          <p:nvSpPr>
            <p:cNvPr id="84" name="流程图: 可选过程 83"/>
            <p:cNvSpPr/>
            <p:nvPr/>
          </p:nvSpPr>
          <p:spPr>
            <a:xfrm>
              <a:off x="1448" y="8037"/>
              <a:ext cx="6951" cy="1448"/>
            </a:xfrm>
            <a:prstGeom prst="flowChartAlternateProcess">
              <a:avLst/>
            </a:prstGeom>
            <a:noFill/>
            <a:ln w="12700">
              <a:solidFill>
                <a:srgbClr val="0070C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400" b="1" kern="0" dirty="0" smtClean="0">
                  <a:solidFill>
                    <a:srgbClr val="002060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What did the family do in the water fight?</a:t>
              </a:r>
              <a:endPara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3" y="7362"/>
              <a:ext cx="1142" cy="1117"/>
            </a:xfrm>
            <a:prstGeom prst="rect">
              <a:avLst/>
            </a:prstGeom>
          </p:spPr>
        </p:pic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83" y="4015694"/>
            <a:ext cx="968087" cy="968087"/>
          </a:xfrm>
          <a:prstGeom prst="rect">
            <a:avLst/>
          </a:prstGeom>
        </p:spPr>
      </p:pic>
      <p:sp>
        <p:nvSpPr>
          <p:cNvPr id="101" name="圆角矩形 100"/>
          <p:cNvSpPr/>
          <p:nvPr/>
        </p:nvSpPr>
        <p:spPr>
          <a:xfrm>
            <a:off x="6736956" y="4893846"/>
            <a:ext cx="1578192" cy="488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</a:t>
            </a:r>
            <a:r>
              <a:rPr lang="en-US" altLang="zh-CN" sz="2400" b="1" noProof="0" dirty="0" smtClean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he man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" name="右箭头 103"/>
          <p:cNvSpPr/>
          <p:nvPr/>
        </p:nvSpPr>
        <p:spPr>
          <a:xfrm flipV="1">
            <a:off x="8601159" y="5039789"/>
            <a:ext cx="420083" cy="196463"/>
          </a:xfrm>
          <a:prstGeom prst="rightArrow">
            <a:avLst/>
          </a:prstGeom>
          <a:solidFill>
            <a:srgbClr val="FFA904"/>
          </a:solidFill>
          <a:ln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联系 4"/>
          <p:cNvSpPr/>
          <p:nvPr/>
        </p:nvSpPr>
        <p:spPr>
          <a:xfrm>
            <a:off x="4878028" y="2703915"/>
            <a:ext cx="1750144" cy="1750144"/>
          </a:xfrm>
          <a:prstGeom prst="flowChartConnector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圆角矩形 62"/>
          <p:cNvSpPr/>
          <p:nvPr/>
        </p:nvSpPr>
        <p:spPr>
          <a:xfrm>
            <a:off x="5130675" y="3456515"/>
            <a:ext cx="1320591" cy="70490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Water</a:t>
            </a:r>
            <a:r>
              <a:rPr lang="en-US" altLang="zh-CN" sz="2400" b="1" noProof="0" dirty="0" smtClean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Fight</a:t>
            </a:r>
          </a:p>
        </p:txBody>
      </p:sp>
      <p:sp>
        <p:nvSpPr>
          <p:cNvPr id="65" name="右箭头 64"/>
          <p:cNvSpPr/>
          <p:nvPr/>
        </p:nvSpPr>
        <p:spPr>
          <a:xfrm rot="9370035" flipV="1">
            <a:off x="4351994" y="4266022"/>
            <a:ext cx="420083" cy="196463"/>
          </a:xfrm>
          <a:prstGeom prst="rightArrow">
            <a:avLst/>
          </a:prstGeom>
          <a:solidFill>
            <a:srgbClr val="FFA904"/>
          </a:solidFill>
          <a:ln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右箭头 67"/>
          <p:cNvSpPr/>
          <p:nvPr/>
        </p:nvSpPr>
        <p:spPr>
          <a:xfrm rot="12358599" flipV="1">
            <a:off x="4280840" y="3174341"/>
            <a:ext cx="420083" cy="196463"/>
          </a:xfrm>
          <a:prstGeom prst="rightArrow">
            <a:avLst/>
          </a:prstGeom>
          <a:solidFill>
            <a:srgbClr val="FFA904"/>
          </a:solidFill>
          <a:ln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右箭头 72"/>
          <p:cNvSpPr/>
          <p:nvPr/>
        </p:nvSpPr>
        <p:spPr>
          <a:xfrm rot="14600162" flipV="1">
            <a:off x="4985266" y="2304738"/>
            <a:ext cx="420083" cy="196463"/>
          </a:xfrm>
          <a:prstGeom prst="rightArrow">
            <a:avLst/>
          </a:prstGeom>
          <a:solidFill>
            <a:srgbClr val="FFA904"/>
          </a:solidFill>
          <a:ln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右箭头 73"/>
          <p:cNvSpPr/>
          <p:nvPr/>
        </p:nvSpPr>
        <p:spPr>
          <a:xfrm flipV="1">
            <a:off x="6880819" y="3468527"/>
            <a:ext cx="420083" cy="196463"/>
          </a:xfrm>
          <a:prstGeom prst="rightArrow">
            <a:avLst/>
          </a:prstGeom>
          <a:solidFill>
            <a:srgbClr val="FFA904"/>
          </a:solidFill>
          <a:ln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右箭头 74"/>
          <p:cNvSpPr/>
          <p:nvPr/>
        </p:nvSpPr>
        <p:spPr>
          <a:xfrm rot="19623369" flipV="1">
            <a:off x="6297227" y="2411232"/>
            <a:ext cx="420083" cy="196463"/>
          </a:xfrm>
          <a:prstGeom prst="rightArrow">
            <a:avLst/>
          </a:prstGeom>
          <a:solidFill>
            <a:srgbClr val="FFA904"/>
          </a:solidFill>
          <a:ln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右箭头 75"/>
          <p:cNvSpPr/>
          <p:nvPr/>
        </p:nvSpPr>
        <p:spPr>
          <a:xfrm rot="3297079" flipV="1">
            <a:off x="6271774" y="4606468"/>
            <a:ext cx="420083" cy="196463"/>
          </a:xfrm>
          <a:prstGeom prst="rightArrow">
            <a:avLst/>
          </a:prstGeom>
          <a:solidFill>
            <a:srgbClr val="FFA904"/>
          </a:solidFill>
          <a:ln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圆角矩形 76"/>
          <p:cNvSpPr/>
          <p:nvPr/>
        </p:nvSpPr>
        <p:spPr>
          <a:xfrm>
            <a:off x="2902875" y="4257331"/>
            <a:ext cx="1093197" cy="488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Mum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1866" y="3004096"/>
            <a:ext cx="856344" cy="1161143"/>
          </a:xfrm>
          <a:prstGeom prst="roundRect">
            <a:avLst/>
          </a:prstGeom>
          <a:ln w="38100">
            <a:solidFill>
              <a:srgbClr val="FFA904"/>
            </a:solidFill>
          </a:ln>
        </p:spPr>
      </p:pic>
      <p:sp>
        <p:nvSpPr>
          <p:cNvPr id="79" name="右箭头 78"/>
          <p:cNvSpPr/>
          <p:nvPr/>
        </p:nvSpPr>
        <p:spPr>
          <a:xfrm rot="10800000" flipV="1">
            <a:off x="2258357" y="4421854"/>
            <a:ext cx="352100" cy="282845"/>
          </a:xfrm>
          <a:prstGeom prst="rightArrow">
            <a:avLst/>
          </a:prstGeom>
          <a:solidFill>
            <a:srgbClr val="FFA904"/>
          </a:solidFill>
          <a:ln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318" y="3100624"/>
            <a:ext cx="968087" cy="96808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368342" y="1467750"/>
            <a:ext cx="1762361" cy="1158154"/>
            <a:chOff x="8877640" y="1496961"/>
            <a:chExt cx="1983594" cy="130354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7640" y="1510833"/>
              <a:ext cx="987153" cy="128966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790280" y="1496961"/>
              <a:ext cx="1070954" cy="1256515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864" y="4390116"/>
            <a:ext cx="1061721" cy="1495810"/>
          </a:xfrm>
          <a:prstGeom prst="roundRect">
            <a:avLst/>
          </a:prstGeom>
          <a:ln w="38100">
            <a:solidFill>
              <a:srgbClr val="FFA904"/>
            </a:solidFill>
          </a:ln>
        </p:spPr>
      </p:pic>
      <p:sp>
        <p:nvSpPr>
          <p:cNvPr id="23" name="圆角矩形 22"/>
          <p:cNvSpPr/>
          <p:nvPr/>
        </p:nvSpPr>
        <p:spPr>
          <a:xfrm>
            <a:off x="8354870" y="1396669"/>
            <a:ext cx="1806172" cy="1294563"/>
          </a:xfrm>
          <a:prstGeom prst="roundRect">
            <a:avLst/>
          </a:prstGeom>
          <a:noFill/>
          <a:ln w="38100">
            <a:solidFill>
              <a:srgbClr val="FFA90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右箭头 45"/>
          <p:cNvSpPr/>
          <p:nvPr/>
        </p:nvSpPr>
        <p:spPr>
          <a:xfrm flipV="1">
            <a:off x="8548552" y="3468526"/>
            <a:ext cx="326496" cy="176373"/>
          </a:xfrm>
          <a:prstGeom prst="rightArrow">
            <a:avLst/>
          </a:prstGeom>
          <a:solidFill>
            <a:srgbClr val="FFA904"/>
          </a:solidFill>
          <a:ln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右箭头 47"/>
          <p:cNvSpPr/>
          <p:nvPr/>
        </p:nvSpPr>
        <p:spPr>
          <a:xfrm flipV="1">
            <a:off x="9934228" y="3468526"/>
            <a:ext cx="306500" cy="196463"/>
          </a:xfrm>
          <a:prstGeom prst="rightArrow">
            <a:avLst/>
          </a:prstGeom>
          <a:solidFill>
            <a:srgbClr val="FFA904"/>
          </a:solidFill>
          <a:ln>
            <a:solidFill>
              <a:srgbClr val="FFA9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5399315" y="-12862"/>
            <a:ext cx="6812198" cy="1352436"/>
            <a:chOff x="6340368" y="-18772"/>
            <a:chExt cx="5837167" cy="1348507"/>
          </a:xfrm>
        </p:grpSpPr>
        <p:sp>
          <p:nvSpPr>
            <p:cNvPr id="49" name="矩形 48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6413430" y="80603"/>
              <a:ext cx="5143660" cy="1115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Talk about what they’ve learned from the story by using the language support.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what they’ve learned from the book </a:t>
              </a:r>
              <a:r>
                <a:rPr lang="en-US" altLang="zh-CN" sz="1100" b="1" i="1" dirty="0"/>
                <a:t>The Water Fight</a:t>
              </a:r>
              <a:r>
                <a:rPr lang="en-US" altLang="zh-CN" sz="1100" b="1" dirty="0"/>
                <a:t> by using the given question.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 Help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organize ideas from the story with the given visual </a:t>
              </a:r>
              <a:r>
                <a:rPr lang="en-US" altLang="zh-CN" sz="1100" b="1" dirty="0" smtClean="0"/>
                <a:t>support and </a:t>
              </a:r>
              <a:r>
                <a:rPr lang="en-US" altLang="zh-CN" sz="1100" b="1" dirty="0"/>
                <a:t>tell them, “This is practice before your homework.”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 Model the questions;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work together to present their answers.</a:t>
              </a:r>
              <a:endParaRPr lang="zh-CN" altLang="zh-CN" sz="1100" dirty="0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369670" y="-56590"/>
            <a:ext cx="1081591" cy="796615"/>
            <a:chOff x="11381460" y="-70471"/>
            <a:chExt cx="1081591" cy="796615"/>
          </a:xfrm>
        </p:grpSpPr>
        <p:sp>
          <p:nvSpPr>
            <p:cNvPr id="52" name="直角三角形 51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48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329044" y="2415242"/>
            <a:ext cx="5622135" cy="3558320"/>
          </a:xfrm>
          <a:prstGeom prst="rect">
            <a:avLst/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600" b="1" kern="0" dirty="0">
                <a:solidFill>
                  <a:srgbClr val="C5461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Now, please follow the steps to finish your homework, and present it in the next class:</a:t>
            </a:r>
          </a:p>
          <a:p>
            <a:pPr marL="514350" marR="0" lvl="0" indent="-51435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Draw a picture of an activity you like to do in summer.</a:t>
            </a:r>
          </a:p>
          <a:p>
            <a:pPr marL="514350" marR="0" lvl="0" indent="-51435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altLang="zh-CN" sz="2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Write one complete sentence to describe it.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57362" y="6125642"/>
            <a:ext cx="996019" cy="294424"/>
            <a:chOff x="10856740" y="6277239"/>
            <a:chExt cx="996019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21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937427" y="6295056"/>
            <a:ext cx="998007" cy="312687"/>
            <a:chOff x="7707356" y="6408789"/>
            <a:chExt cx="998007" cy="312687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707356" y="6419745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</a:t>
              </a:r>
              <a:r>
                <a:rPr lang="en-US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273849" y="5804125"/>
            <a:ext cx="8261769" cy="937458"/>
          </a:xfrm>
          <a:prstGeom prst="notchedRightArrow">
            <a:avLst>
              <a:gd name="adj1" fmla="val 50000"/>
              <a:gd name="adj2" fmla="val 40517"/>
            </a:avLst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5619" y="5849935"/>
            <a:ext cx="1546225" cy="8280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48" y="632296"/>
            <a:ext cx="4201833" cy="5165341"/>
          </a:xfrm>
          <a:prstGeom prst="rect">
            <a:avLst/>
          </a:prstGeom>
        </p:spPr>
      </p:pic>
      <p:sp>
        <p:nvSpPr>
          <p:cNvPr id="40" name="圆角矩形 39"/>
          <p:cNvSpPr/>
          <p:nvPr/>
        </p:nvSpPr>
        <p:spPr>
          <a:xfrm>
            <a:off x="6130454" y="1447954"/>
            <a:ext cx="5695416" cy="4289098"/>
          </a:xfrm>
          <a:prstGeom prst="roundRect">
            <a:avLst>
              <a:gd name="adj" fmla="val 3929"/>
            </a:avLst>
          </a:prstGeom>
          <a:noFill/>
          <a:ln w="317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41" name="圆角矩形 32"/>
          <p:cNvSpPr/>
          <p:nvPr/>
        </p:nvSpPr>
        <p:spPr>
          <a:xfrm>
            <a:off x="6123479" y="1419215"/>
            <a:ext cx="5695416" cy="1058596"/>
          </a:xfrm>
          <a:custGeom>
            <a:avLst/>
            <a:gdLst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  <a:gd name="connsiteX0" fmla="*/ 0 w 5202326"/>
              <a:gd name="connsiteY0" fmla="*/ 176436 h 1058596"/>
              <a:gd name="connsiteX1" fmla="*/ 176436 w 5202326"/>
              <a:gd name="connsiteY1" fmla="*/ 0 h 1058596"/>
              <a:gd name="connsiteX2" fmla="*/ 5025890 w 5202326"/>
              <a:gd name="connsiteY2" fmla="*/ 0 h 1058596"/>
              <a:gd name="connsiteX3" fmla="*/ 5202326 w 5202326"/>
              <a:gd name="connsiteY3" fmla="*/ 176436 h 1058596"/>
              <a:gd name="connsiteX4" fmla="*/ 5202326 w 5202326"/>
              <a:gd name="connsiteY4" fmla="*/ 882160 h 1058596"/>
              <a:gd name="connsiteX5" fmla="*/ 5025890 w 5202326"/>
              <a:gd name="connsiteY5" fmla="*/ 1058596 h 1058596"/>
              <a:gd name="connsiteX6" fmla="*/ 176436 w 5202326"/>
              <a:gd name="connsiteY6" fmla="*/ 1058596 h 1058596"/>
              <a:gd name="connsiteX7" fmla="*/ 0 w 5202326"/>
              <a:gd name="connsiteY7" fmla="*/ 882160 h 1058596"/>
              <a:gd name="connsiteX8" fmla="*/ 0 w 5202326"/>
              <a:gd name="connsiteY8" fmla="*/ 176436 h 105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2326" h="1058596">
                <a:moveTo>
                  <a:pt x="0" y="176436"/>
                </a:moveTo>
                <a:cubicBezTo>
                  <a:pt x="0" y="78993"/>
                  <a:pt x="78993" y="0"/>
                  <a:pt x="176436" y="0"/>
                </a:cubicBezTo>
                <a:lnTo>
                  <a:pt x="5025890" y="0"/>
                </a:lnTo>
                <a:cubicBezTo>
                  <a:pt x="5123333" y="0"/>
                  <a:pt x="5202326" y="78993"/>
                  <a:pt x="5202326" y="176436"/>
                </a:cubicBezTo>
                <a:lnTo>
                  <a:pt x="5202326" y="882160"/>
                </a:lnTo>
                <a:cubicBezTo>
                  <a:pt x="5202326" y="979603"/>
                  <a:pt x="5123333" y="1058596"/>
                  <a:pt x="5025890" y="1058596"/>
                </a:cubicBezTo>
                <a:cubicBezTo>
                  <a:pt x="3409405" y="1058596"/>
                  <a:pt x="2745421" y="201346"/>
                  <a:pt x="176436" y="1058596"/>
                </a:cubicBezTo>
                <a:cubicBezTo>
                  <a:pt x="78993" y="1058596"/>
                  <a:pt x="0" y="979603"/>
                  <a:pt x="0" y="882160"/>
                </a:cubicBezTo>
                <a:lnTo>
                  <a:pt x="0" y="176436"/>
                </a:lnTo>
                <a:close/>
              </a:path>
            </a:pathLst>
          </a:custGeom>
          <a:solidFill>
            <a:sysClr val="window" lastClr="FFFFFF"/>
          </a:solidFill>
          <a:ln w="63500" cap="flat" cmpd="thinThick" algn="ctr">
            <a:solidFill>
              <a:srgbClr val="FFA904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52300" y="1491846"/>
            <a:ext cx="4760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Let’s draw and write!</a:t>
            </a:r>
            <a:endParaRPr lang="zh-CN" altLang="en-US" sz="3600" b="1" dirty="0">
              <a:solidFill>
                <a:srgbClr val="0472C1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8" b="97006" l="270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34643" y="796060"/>
            <a:ext cx="930736" cy="10502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051" y="2902717"/>
            <a:ext cx="1881648" cy="1023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660" y="1818667"/>
            <a:ext cx="2282561" cy="9458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2612" y="3956911"/>
            <a:ext cx="1353367" cy="124214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5399315" y="-12863"/>
            <a:ext cx="6812198" cy="1352436"/>
            <a:chOff x="6340368" y="-18772"/>
            <a:chExt cx="5837167" cy="1348507"/>
          </a:xfrm>
        </p:grpSpPr>
        <p:sp>
          <p:nvSpPr>
            <p:cNvPr id="27" name="矩形 26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413430" y="80602"/>
              <a:ext cx="5143660" cy="11150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Understand what the homework is. </a:t>
              </a:r>
              <a:endParaRPr lang="zh-CN" altLang="zh-CN" sz="1100" dirty="0"/>
            </a:p>
            <a:p>
              <a:r>
                <a:rPr lang="en-US" altLang="zh-CN" sz="1100" b="1" dirty="0"/>
                <a:t>1.  Explain the writing task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and check their understanding. </a:t>
              </a:r>
              <a:endParaRPr lang="zh-CN" altLang="zh-CN" sz="1100" dirty="0"/>
            </a:p>
            <a:p>
              <a:r>
                <a:rPr lang="en-US" altLang="zh-CN" sz="1100" b="1" dirty="0"/>
                <a:t>2.  Tell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that they should finish their writing before next class. Make sure that they </a:t>
              </a:r>
              <a:r>
                <a:rPr lang="en-US" altLang="zh-CN" sz="1100" b="1" dirty="0" smtClean="0"/>
                <a:t>          </a:t>
              </a:r>
            </a:p>
            <a:p>
              <a:r>
                <a:rPr lang="en-US" altLang="zh-CN" sz="1100" b="1" dirty="0"/>
                <a:t> </a:t>
              </a:r>
              <a:r>
                <a:rPr lang="en-US" altLang="zh-CN" sz="1100" b="1" dirty="0" smtClean="0"/>
                <a:t>    know </a:t>
              </a:r>
              <a:r>
                <a:rPr lang="en-US" altLang="zh-CN" sz="1100" b="1" dirty="0"/>
                <a:t>to upload their homework to the platform. They will present their work next </a:t>
              </a:r>
              <a:r>
                <a:rPr lang="en-US" altLang="zh-CN" sz="1100" b="1" dirty="0" smtClean="0"/>
                <a:t>    </a:t>
              </a:r>
            </a:p>
            <a:p>
              <a:r>
                <a:rPr lang="en-US" altLang="zh-CN" sz="1100" b="1" dirty="0"/>
                <a:t> </a:t>
              </a:r>
              <a:r>
                <a:rPr lang="en-US" altLang="zh-CN" sz="1100" b="1" dirty="0" smtClean="0"/>
                <a:t>    class</a:t>
              </a:r>
              <a:r>
                <a:rPr lang="en-US" altLang="zh-CN" sz="1100" b="1" dirty="0"/>
                <a:t>. </a:t>
              </a:r>
              <a:endParaRPr lang="zh-CN" altLang="zh-CN" sz="1100" dirty="0"/>
            </a:p>
            <a:p>
              <a:r>
                <a:rPr lang="en-US" altLang="zh-CN" sz="1100" b="1" dirty="0"/>
                <a:t>3.  Remind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watch the post-class video and to finish the writing </a:t>
              </a:r>
              <a:r>
                <a:rPr lang="en-US" altLang="zh-CN" sz="1100" b="1" dirty="0" smtClean="0"/>
                <a:t>task</a:t>
              </a:r>
              <a:r>
                <a:rPr lang="en-US" altLang="zh-CN" sz="1100" b="1" dirty="0"/>
                <a:t>.</a:t>
              </a:r>
              <a:endParaRPr lang="zh-CN" altLang="zh-CN" sz="1100" dirty="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369670" y="-56590"/>
            <a:ext cx="1081591" cy="796615"/>
            <a:chOff x="11381460" y="-70471"/>
            <a:chExt cx="1081591" cy="796615"/>
          </a:xfrm>
        </p:grpSpPr>
        <p:sp>
          <p:nvSpPr>
            <p:cNvPr id="32" name="直角三角形 31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940" y="1321025"/>
            <a:ext cx="3802949" cy="287284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46" y="1535683"/>
            <a:ext cx="4723796" cy="2721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175" y="3767373"/>
            <a:ext cx="4709139" cy="307222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8008" y="1812429"/>
            <a:ext cx="5166973" cy="221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80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  <a:endParaRPr lang="en-US" altLang="zh-CN" sz="2880" b="1" kern="0" dirty="0" smtClean="0">
              <a:solidFill>
                <a:srgbClr val="3CBCFF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algn="l" defTabSz="410845" hangingPunct="0">
              <a:lnSpc>
                <a:spcPct val="120000"/>
              </a:lnSpc>
            </a:pPr>
            <a:r>
              <a:rPr lang="en-US" altLang="zh-CN" sz="2880" b="1" kern="0" dirty="0" smtClean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sis</a:t>
            </a:r>
            <a:r>
              <a:rPr lang="en-US" altLang="zh-CN" sz="288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ter</a:t>
            </a:r>
            <a:r>
              <a:rPr lang="en-US" altLang="zh-CN" sz="2880" b="1" kern="0" dirty="0" smtClean="0">
                <a:solidFill>
                  <a:schemeClr val="tx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broth</a:t>
            </a:r>
            <a:r>
              <a:rPr lang="en-US" altLang="zh-CN" sz="288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er</a:t>
            </a: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</a:p>
          <a:p>
            <a:pPr algn="l" defTabSz="410845" hangingPunct="0">
              <a:lnSpc>
                <a:spcPct val="120000"/>
              </a:lnSpc>
            </a:pP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wa</a:t>
            </a:r>
            <a:r>
              <a:rPr lang="en-US" altLang="zh-CN" sz="288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ter</a:t>
            </a: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/riv</a:t>
            </a:r>
            <a:r>
              <a:rPr lang="en-US" altLang="zh-CN" sz="288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er</a:t>
            </a: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/sum</a:t>
            </a:r>
            <a:r>
              <a:rPr lang="en-US" altLang="zh-CN" sz="288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mer</a:t>
            </a: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</a:p>
          <a:p>
            <a:pPr algn="l" defTabSz="410845" hangingPunct="0">
              <a:lnSpc>
                <a:spcPct val="120000"/>
              </a:lnSpc>
            </a:pP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mat</a:t>
            </a:r>
            <a:r>
              <a:rPr lang="en-US" altLang="zh-CN" sz="2880" b="1" kern="0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ter</a:t>
            </a:r>
            <a:endParaRPr lang="zh-CN" altLang="en-US" sz="2880" b="1" kern="0" dirty="0">
              <a:solidFill>
                <a:srgbClr val="FF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17134" y="4117670"/>
            <a:ext cx="4398598" cy="221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</a:t>
            </a: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wimming/paddling pool/grabbed/hose/</a:t>
            </a: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filled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10" name="Shape 1161"/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845" hangingPunct="0"/>
            <a:r>
              <a:rPr lang="en-US" altLang="zh-CN" sz="2520" kern="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Review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679739" y="2204768"/>
            <a:ext cx="4887502" cy="168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 smtClean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 </a:t>
            </a:r>
            <a:endParaRPr lang="en-US" altLang="zh-CN" sz="2880" b="1" kern="0" dirty="0">
              <a:solidFill>
                <a:srgbClr val="FFC003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___ </a:t>
            </a:r>
            <a:r>
              <a:rPr lang="en-US" altLang="zh-CN" sz="2880" b="1" kern="0" dirty="0" smtClean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had/got 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___.</a:t>
            </a:r>
          </a:p>
          <a:p>
            <a:pPr defTabSz="410845" hangingPunct="0">
              <a:lnSpc>
                <a:spcPct val="120000"/>
              </a:lnSpc>
            </a:pP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0960337" y="6117273"/>
            <a:ext cx="1059864" cy="325033"/>
            <a:chOff x="12533126" y="7265883"/>
            <a:chExt cx="1177872" cy="361222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65883"/>
              <a:ext cx="1177872" cy="2907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26/2</a:t>
              </a:r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</a:t>
              </a:r>
              <a:endParaRPr 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06202" y="6147882"/>
            <a:ext cx="996019" cy="294424"/>
            <a:chOff x="10856740" y="6277239"/>
            <a:chExt cx="996019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369670" y="-56590"/>
            <a:ext cx="1081591" cy="796615"/>
            <a:chOff x="11381460" y="-70471"/>
            <a:chExt cx="1081591" cy="796615"/>
          </a:xfrm>
        </p:grpSpPr>
        <p:sp>
          <p:nvSpPr>
            <p:cNvPr id="40" name="直角三角形 39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291436" y="4247296"/>
            <a:ext cx="3078234" cy="2161554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718879" y="334344"/>
            <a:ext cx="4467637" cy="956257"/>
            <a:chOff x="3319860" y="479713"/>
            <a:chExt cx="5184559" cy="1109708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22" t="37846" r="4578" b="42441"/>
            <a:stretch/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44" name="矩形 43"/>
            <p:cNvSpPr/>
            <p:nvPr/>
          </p:nvSpPr>
          <p:spPr>
            <a:xfrm>
              <a:off x="4312184" y="651594"/>
              <a:ext cx="3099060" cy="590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648" hangingPunct="0"/>
              <a:r>
                <a:rPr lang="en-US" altLang="zh-CN" sz="3239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399315" y="-12862"/>
            <a:ext cx="6812198" cy="1352435"/>
            <a:chOff x="6340368" y="-18772"/>
            <a:chExt cx="5837167" cy="1348507"/>
          </a:xfrm>
        </p:grpSpPr>
        <p:sp>
          <p:nvSpPr>
            <p:cNvPr id="34" name="矩形 33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413430" y="164995"/>
              <a:ext cx="5143660" cy="946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Review today’s </a:t>
              </a:r>
              <a:r>
                <a:rPr lang="en-US" altLang="zh-CN" sz="1100" b="1" dirty="0" smtClean="0"/>
                <a:t>lesson.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phonics by asking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words. 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words by asking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make sentences with them. </a:t>
              </a:r>
              <a:endParaRPr lang="en-US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 smtClean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sentence </a:t>
              </a:r>
              <a:r>
                <a:rPr lang="en-US" altLang="zh-CN" sz="1100" b="1" dirty="0" smtClean="0"/>
                <a:t>structures </a:t>
              </a:r>
              <a:r>
                <a:rPr lang="en-US" altLang="zh-CN" sz="1100" b="1" dirty="0"/>
                <a:t>by asking each S to make a sentence with them.</a:t>
              </a:r>
              <a:endParaRPr lang="zh-CN" altLang="zh-CN" sz="1100" dirty="0"/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29" y="2818481"/>
            <a:ext cx="4007116" cy="30711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4952">
            <a:off x="6564086" y="2383971"/>
            <a:ext cx="3967844" cy="404611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16100" y="6417305"/>
            <a:ext cx="996019" cy="294424"/>
            <a:chOff x="10856740" y="6277239"/>
            <a:chExt cx="996019" cy="294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16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117372" y="6472172"/>
            <a:ext cx="1059864" cy="316569"/>
            <a:chOff x="12533126" y="7275289"/>
            <a:chExt cx="1177872" cy="35181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533126" y="7275289"/>
              <a:ext cx="1177872" cy="271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99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27/27</a:t>
              </a:r>
              <a:endParaRPr lang="zh-CN" altLang="en-US" sz="99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358260" y="-117934"/>
            <a:ext cx="1085909" cy="828588"/>
            <a:chOff x="11449700" y="-87454"/>
            <a:chExt cx="1085909" cy="828588"/>
          </a:xfrm>
        </p:grpSpPr>
        <p:sp>
          <p:nvSpPr>
            <p:cNvPr id="24" name="直角三角形 23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399315" y="-12862"/>
            <a:ext cx="6812198" cy="1352435"/>
            <a:chOff x="6340368" y="-18772"/>
            <a:chExt cx="5837167" cy="1348507"/>
          </a:xfrm>
        </p:grpSpPr>
        <p:sp>
          <p:nvSpPr>
            <p:cNvPr id="21" name="矩形 20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413430" y="249387"/>
              <a:ext cx="5143660" cy="777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End the lesson and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prepare well for the next class. </a:t>
              </a:r>
              <a:endParaRPr lang="zh-CN" altLang="zh-CN" sz="1100" dirty="0"/>
            </a:p>
            <a:p>
              <a:r>
                <a:rPr lang="en-US" altLang="zh-CN" sz="1100" b="1" dirty="0"/>
                <a:t>1.  Briefly comment on Ss. </a:t>
              </a:r>
              <a:endParaRPr lang="zh-CN" altLang="zh-CN" sz="1100" dirty="0"/>
            </a:p>
            <a:p>
              <a:r>
                <a:rPr lang="en-US" altLang="zh-CN" sz="1100" b="1" dirty="0"/>
                <a:t>2.  Say goodbye to students.</a:t>
              </a:r>
              <a:endParaRPr lang="zh-CN" altLang="zh-CN" sz="1100" dirty="0"/>
            </a:p>
            <a:p>
              <a:r>
                <a:rPr lang="en-US" altLang="zh-CN" sz="1100" b="1" dirty="0"/>
                <a:t>3. 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preview the next lesson.</a:t>
              </a:r>
              <a:endParaRPr lang="zh-CN" altLang="zh-CN" sz="1100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369670" y="-56590"/>
            <a:ext cx="1081591" cy="796615"/>
            <a:chOff x="11381460" y="-70471"/>
            <a:chExt cx="1081591" cy="796615"/>
          </a:xfrm>
        </p:grpSpPr>
        <p:sp>
          <p:nvSpPr>
            <p:cNvPr id="27" name="直角三角形 26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76" y="2926792"/>
            <a:ext cx="2960622" cy="285452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8441">
            <a:off x="6707842" y="2650255"/>
            <a:ext cx="3645962" cy="35424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183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-26316"/>
            <a:ext cx="2680093" cy="773220"/>
            <a:chOff x="9514965" y="230021"/>
            <a:chExt cx="2549675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Presentation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191977" y="6540572"/>
            <a:ext cx="998007" cy="312687"/>
            <a:chOff x="7707356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</a:t>
              </a:r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720" y="4487573"/>
            <a:ext cx="1731039" cy="22698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292" y="4538679"/>
            <a:ext cx="1398891" cy="22187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64" y="4019858"/>
            <a:ext cx="3382991" cy="26612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00" y="4727053"/>
            <a:ext cx="894901" cy="73605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8553" y="4019858"/>
            <a:ext cx="3382989" cy="26612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710" y="4727053"/>
            <a:ext cx="894901" cy="7360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300" y="4570533"/>
            <a:ext cx="886912" cy="859258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757" y="4570533"/>
            <a:ext cx="886912" cy="85925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670" y="5555394"/>
            <a:ext cx="1179096" cy="71206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942" y="5555394"/>
            <a:ext cx="1179096" cy="71206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7361" y="1867387"/>
            <a:ext cx="1575511" cy="189836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749" y="1420144"/>
            <a:ext cx="5560503" cy="305188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847" y="2709264"/>
            <a:ext cx="830307" cy="132118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53" y="1813026"/>
            <a:ext cx="1575511" cy="1898362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504370" y="1646447"/>
            <a:ext cx="49574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This </a:t>
            </a: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is what I want to </a:t>
            </a:r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send to Kipper</a:t>
            </a:r>
            <a:r>
              <a:rPr lang="en-US" altLang="zh-CN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zh-CN" alt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238" y="5812140"/>
            <a:ext cx="610825" cy="6149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2572" y="5812140"/>
            <a:ext cx="610825" cy="61497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1351561" y="856416"/>
            <a:ext cx="2667155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show!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2" y="758778"/>
            <a:ext cx="1215197" cy="810131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-56634" y="6550876"/>
            <a:ext cx="936238" cy="294424"/>
            <a:chOff x="11014501" y="6474446"/>
            <a:chExt cx="936238" cy="29442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287841" y="-12863"/>
            <a:ext cx="5923671" cy="1853234"/>
            <a:chOff x="6340368" y="-18772"/>
            <a:chExt cx="5837167" cy="1348507"/>
          </a:xfrm>
        </p:grpSpPr>
        <p:sp>
          <p:nvSpPr>
            <p:cNvPr id="53" name="矩形 52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6413430" y="46491"/>
              <a:ext cx="5143660" cy="1183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Present and share writing assignments from last lesson;</a:t>
              </a:r>
              <a:endParaRPr lang="zh-CN" altLang="zh-CN" sz="1100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Invite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take turns presenting their homework. If time is limited, tell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they have one or two </a:t>
              </a:r>
              <a:r>
                <a:rPr lang="en-US" altLang="zh-CN" sz="1100" b="1" dirty="0" err="1"/>
                <a:t>mins</a:t>
              </a:r>
              <a:r>
                <a:rPr lang="en-US" altLang="zh-CN" sz="1100" b="1" dirty="0"/>
                <a:t> to present their writing.</a:t>
              </a:r>
              <a:endParaRPr lang="zh-CN" altLang="zh-CN" sz="1100" b="1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listen carefully and to ask questions.</a:t>
              </a:r>
              <a:endParaRPr lang="zh-CN" altLang="zh-CN" sz="1100" b="1" dirty="0"/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After both of the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have finished, give them feedback and awards (Click the picture of the book beside the boy or girl so that they can get some awards). 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altLang="zh-CN" sz="1100" b="1" dirty="0"/>
                <a:t>Click and give each S a trophy to mark their good performance.</a:t>
              </a:r>
              <a:endParaRPr lang="zh-CN" altLang="zh-CN" sz="1100" dirty="0"/>
            </a:p>
            <a:p>
              <a:r>
                <a:rPr lang="en-US" altLang="zh-CN" sz="1100" b="1" dirty="0" smtClean="0"/>
                <a:t>     Note</a:t>
              </a:r>
              <a:r>
                <a:rPr lang="en-US" altLang="zh-CN" sz="1100" b="1" dirty="0"/>
                <a:t>: You can click the picture of the boy or the girl to give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the trophy.</a:t>
              </a:r>
              <a:endParaRPr lang="zh-CN" altLang="zh-CN" sz="1100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56" name="直角三角形 55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02693"/>
            <a:ext cx="12230100" cy="6155307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92"/>
            <a:ext cx="12192000" cy="6850217"/>
          </a:xfrm>
          <a:prstGeom prst="rect">
            <a:avLst/>
          </a:prstGeom>
        </p:spPr>
      </p:pic>
      <p:pic>
        <p:nvPicPr>
          <p:cNvPr id="27" name="图片 26" descr="629f83b9c8bd8d377eb4d58c6dc749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515" y="6141720"/>
            <a:ext cx="598805" cy="598805"/>
          </a:xfrm>
          <a:prstGeom prst="rect">
            <a:avLst/>
          </a:prstGeom>
        </p:spPr>
      </p:pic>
      <p:pic>
        <p:nvPicPr>
          <p:cNvPr id="30" name="图片 29" descr="629f83b9c8bd8d377eb4d58c6dc749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4340225"/>
            <a:ext cx="598805" cy="725170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699" y="1154630"/>
            <a:ext cx="1404047" cy="128016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641" y="3039161"/>
            <a:ext cx="4110787" cy="2201546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7687" flipH="1">
            <a:off x="5848797" y="2832223"/>
            <a:ext cx="1701274" cy="1649371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3293791" y="1226708"/>
            <a:ext cx="1399862" cy="636667"/>
            <a:chOff x="6789825" y="537242"/>
            <a:chExt cx="1136196" cy="636667"/>
          </a:xfrm>
        </p:grpSpPr>
        <p:sp>
          <p:nvSpPr>
            <p:cNvPr id="40" name="文本框 39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sis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ter</a:t>
              </a:r>
              <a:endParaRPr lang="en-US" altLang="zh-CN" sz="28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折角形 40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11" name="图片 1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564" y="3549049"/>
            <a:ext cx="1078538" cy="651248"/>
          </a:xfrm>
          <a:prstGeom prst="rect">
            <a:avLst/>
          </a:prstGeom>
        </p:spPr>
      </p:pic>
      <p:pic>
        <p:nvPicPr>
          <p:cNvPr id="115" name="图片 1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230" y="4803752"/>
            <a:ext cx="3773064" cy="1788068"/>
          </a:xfrm>
          <a:prstGeom prst="rect">
            <a:avLst/>
          </a:prstGeom>
        </p:spPr>
      </p:pic>
      <p:grpSp>
        <p:nvGrpSpPr>
          <p:cNvPr id="114" name="组合 113"/>
          <p:cNvGrpSpPr/>
          <p:nvPr/>
        </p:nvGrpSpPr>
        <p:grpSpPr>
          <a:xfrm>
            <a:off x="4115139" y="3567730"/>
            <a:ext cx="1098750" cy="663453"/>
            <a:chOff x="6154184" y="3478245"/>
            <a:chExt cx="1098750" cy="663453"/>
          </a:xfrm>
        </p:grpSpPr>
        <p:pic>
          <p:nvPicPr>
            <p:cNvPr id="112" name="图片 111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4184" y="3478245"/>
              <a:ext cx="1098750" cy="663453"/>
            </a:xfrm>
            <a:prstGeom prst="rect">
              <a:avLst/>
            </a:prstGeom>
          </p:spPr>
        </p:pic>
        <p:sp>
          <p:nvSpPr>
            <p:cNvPr id="113" name="圆角矩形 112"/>
            <p:cNvSpPr/>
            <p:nvPr/>
          </p:nvSpPr>
          <p:spPr>
            <a:xfrm>
              <a:off x="6277700" y="3639679"/>
              <a:ext cx="627382" cy="38263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sis</a:t>
              </a:r>
              <a:endParaRPr lang="zh-CN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16" name="图片 1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7370" y="3473552"/>
            <a:ext cx="1056472" cy="726745"/>
          </a:xfrm>
          <a:prstGeom prst="rect">
            <a:avLst/>
          </a:prstGeom>
        </p:spPr>
      </p:pic>
      <p:grpSp>
        <p:nvGrpSpPr>
          <p:cNvPr id="120" name="组合 119"/>
          <p:cNvGrpSpPr/>
          <p:nvPr/>
        </p:nvGrpSpPr>
        <p:grpSpPr>
          <a:xfrm>
            <a:off x="5434272" y="3500173"/>
            <a:ext cx="1029099" cy="707915"/>
            <a:chOff x="5861376" y="1423742"/>
            <a:chExt cx="1056116" cy="726500"/>
          </a:xfrm>
        </p:grpSpPr>
        <p:pic>
          <p:nvPicPr>
            <p:cNvPr id="117" name="图片 116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861376" y="1423742"/>
              <a:ext cx="1056116" cy="726500"/>
            </a:xfrm>
            <a:prstGeom prst="rect">
              <a:avLst/>
            </a:prstGeom>
          </p:spPr>
        </p:pic>
        <p:sp>
          <p:nvSpPr>
            <p:cNvPr id="119" name="圆角矩形 118"/>
            <p:cNvSpPr/>
            <p:nvPr/>
          </p:nvSpPr>
          <p:spPr>
            <a:xfrm>
              <a:off x="6115939" y="1603219"/>
              <a:ext cx="680838" cy="3826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err="1" smtClean="0">
                  <a:solidFill>
                    <a:srgbClr val="7030A0"/>
                  </a:solidFill>
                  <a:latin typeface="Century Gothic" panose="020B0502020202020204" pitchFamily="34" charset="0"/>
                </a:rPr>
                <a:t>ter</a:t>
              </a:r>
              <a:endParaRPr lang="zh-CN" altLang="en-US" sz="2400" b="1" dirty="0">
                <a:solidFill>
                  <a:srgbClr val="7030A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4043599" y="3388662"/>
            <a:ext cx="1592446" cy="989753"/>
            <a:chOff x="6244040" y="3436420"/>
            <a:chExt cx="1090276" cy="719346"/>
          </a:xfrm>
        </p:grpSpPr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4040" y="3436420"/>
              <a:ext cx="1090276" cy="719346"/>
            </a:xfrm>
            <a:prstGeom prst="rect">
              <a:avLst/>
            </a:prstGeom>
          </p:spPr>
        </p:pic>
        <p:sp>
          <p:nvSpPr>
            <p:cNvPr id="123" name="圆角矩形 122"/>
            <p:cNvSpPr/>
            <p:nvPr/>
          </p:nvSpPr>
          <p:spPr>
            <a:xfrm>
              <a:off x="6346708" y="3583135"/>
              <a:ext cx="703876" cy="43918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broth</a:t>
              </a:r>
              <a:endParaRPr lang="zh-CN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5431124" y="3469661"/>
            <a:ext cx="934483" cy="698959"/>
            <a:chOff x="5946186" y="1423742"/>
            <a:chExt cx="971305" cy="726500"/>
          </a:xfrm>
        </p:grpSpPr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946186" y="1423742"/>
              <a:ext cx="971305" cy="726500"/>
            </a:xfrm>
            <a:prstGeom prst="rect">
              <a:avLst/>
            </a:prstGeom>
          </p:spPr>
        </p:pic>
        <p:sp>
          <p:nvSpPr>
            <p:cNvPr id="126" name="圆角矩形 125"/>
            <p:cNvSpPr/>
            <p:nvPr/>
          </p:nvSpPr>
          <p:spPr>
            <a:xfrm>
              <a:off x="6185337" y="1603219"/>
              <a:ext cx="611439" cy="3826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err="1" smtClean="0">
                  <a:solidFill>
                    <a:srgbClr val="7030A0"/>
                  </a:solidFill>
                  <a:latin typeface="Century Gothic" panose="020B0502020202020204" pitchFamily="34" charset="0"/>
                </a:rPr>
                <a:t>er</a:t>
              </a:r>
              <a:endParaRPr lang="zh-CN" altLang="en-US" sz="2400" b="1" dirty="0">
                <a:solidFill>
                  <a:srgbClr val="7030A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5260016" y="1226708"/>
            <a:ext cx="1672984" cy="636667"/>
            <a:chOff x="6789825" y="537242"/>
            <a:chExt cx="1136196" cy="636667"/>
          </a:xfrm>
        </p:grpSpPr>
        <p:sp>
          <p:nvSpPr>
            <p:cNvPr id="128" name="文本框 127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b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roth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er</a:t>
              </a:r>
            </a:p>
          </p:txBody>
        </p:sp>
        <p:sp>
          <p:nvSpPr>
            <p:cNvPr id="129" name="折角形 128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4199187" y="3518163"/>
            <a:ext cx="1157430" cy="727341"/>
            <a:chOff x="6154184" y="3414357"/>
            <a:chExt cx="1098751" cy="727341"/>
          </a:xfrm>
        </p:grpSpPr>
        <p:pic>
          <p:nvPicPr>
            <p:cNvPr id="131" name="图片 130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4184" y="3414357"/>
              <a:ext cx="1098751" cy="727341"/>
            </a:xfrm>
            <a:prstGeom prst="rect">
              <a:avLst/>
            </a:prstGeom>
          </p:spPr>
        </p:pic>
        <p:sp>
          <p:nvSpPr>
            <p:cNvPr id="132" name="圆角矩形 131"/>
            <p:cNvSpPr/>
            <p:nvPr/>
          </p:nvSpPr>
          <p:spPr>
            <a:xfrm>
              <a:off x="6264555" y="3587335"/>
              <a:ext cx="747069" cy="419306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err="1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wa</a:t>
              </a:r>
              <a:endParaRPr lang="zh-CN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5390047" y="3458698"/>
            <a:ext cx="1088244" cy="748601"/>
            <a:chOff x="5861376" y="1423742"/>
            <a:chExt cx="1056116" cy="726500"/>
          </a:xfrm>
        </p:grpSpPr>
        <p:pic>
          <p:nvPicPr>
            <p:cNvPr id="134" name="图片 133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861376" y="1423742"/>
              <a:ext cx="1056116" cy="726500"/>
            </a:xfrm>
            <a:prstGeom prst="rect">
              <a:avLst/>
            </a:prstGeom>
          </p:spPr>
        </p:pic>
        <p:sp>
          <p:nvSpPr>
            <p:cNvPr id="135" name="圆角矩形 134"/>
            <p:cNvSpPr/>
            <p:nvPr/>
          </p:nvSpPr>
          <p:spPr>
            <a:xfrm>
              <a:off x="6115939" y="1603219"/>
              <a:ext cx="680838" cy="3826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err="1" smtClean="0">
                  <a:solidFill>
                    <a:srgbClr val="7030A0"/>
                  </a:solidFill>
                  <a:latin typeface="Century Gothic" panose="020B0502020202020204" pitchFamily="34" charset="0"/>
                </a:rPr>
                <a:t>ter</a:t>
              </a:r>
              <a:endParaRPr lang="zh-CN" altLang="en-US" sz="2400" b="1" dirty="0">
                <a:solidFill>
                  <a:srgbClr val="7030A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7499363" y="1226708"/>
            <a:ext cx="1349427" cy="636667"/>
            <a:chOff x="6789825" y="537242"/>
            <a:chExt cx="1136196" cy="636667"/>
          </a:xfrm>
        </p:grpSpPr>
        <p:sp>
          <p:nvSpPr>
            <p:cNvPr id="137" name="文本框 136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wa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ter</a:t>
              </a:r>
            </a:p>
          </p:txBody>
        </p:sp>
        <p:sp>
          <p:nvSpPr>
            <p:cNvPr id="138" name="折角形 137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86146" y="4709356"/>
            <a:ext cx="4400837" cy="1742936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262" y="2237732"/>
            <a:ext cx="1263170" cy="2382535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1986101" y="1217355"/>
            <a:ext cx="2519126" cy="1883601"/>
            <a:chOff x="1657744" y="2313014"/>
            <a:chExt cx="2519126" cy="1725584"/>
          </a:xfrm>
        </p:grpSpPr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7744" y="2313014"/>
              <a:ext cx="2519126" cy="1725584"/>
            </a:xfrm>
            <a:prstGeom prst="rect">
              <a:avLst/>
            </a:prstGeom>
          </p:spPr>
        </p:pic>
        <p:sp>
          <p:nvSpPr>
            <p:cNvPr id="72" name="文本框 71"/>
            <p:cNvSpPr txBox="1"/>
            <p:nvPr/>
          </p:nvSpPr>
          <p:spPr>
            <a:xfrm>
              <a:off x="1772623" y="2563976"/>
              <a:ext cx="2208472" cy="76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Century Gothic" panose="020B0502020202020204" pitchFamily="34" charset="0"/>
                </a:rPr>
                <a:t>Let’s go finishing!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87" name="图片 8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6201">
            <a:off x="2203252" y="2780694"/>
            <a:ext cx="2400928" cy="1047107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6994505" y="2454910"/>
            <a:ext cx="1299949" cy="1005486"/>
            <a:chOff x="8425551" y="2991108"/>
            <a:chExt cx="1299949" cy="1005486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 rotWithShape="1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5551" y="2991108"/>
              <a:ext cx="1299949" cy="1005486"/>
            </a:xfrm>
            <a:prstGeom prst="rect">
              <a:avLst/>
            </a:prstGeom>
          </p:spPr>
        </p:pic>
        <p:sp>
          <p:nvSpPr>
            <p:cNvPr id="75" name="文本框 74"/>
            <p:cNvSpPr txBox="1"/>
            <p:nvPr/>
          </p:nvSpPr>
          <p:spPr>
            <a:xfrm>
              <a:off x="8718815" y="3300222"/>
              <a:ext cx="6444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latin typeface="Century Gothic" panose="020B0502020202020204" pitchFamily="34" charset="0"/>
                </a:rPr>
                <a:t>OK!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3746979" y="2526211"/>
            <a:ext cx="2933819" cy="1942417"/>
            <a:chOff x="4448187" y="-94336"/>
            <a:chExt cx="2933819" cy="1942417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8187" y="-94336"/>
              <a:ext cx="2933819" cy="1942417"/>
            </a:xfrm>
            <a:prstGeom prst="rect">
              <a:avLst/>
            </a:prstGeom>
          </p:spPr>
        </p:pic>
        <p:sp>
          <p:nvSpPr>
            <p:cNvPr id="78" name="文本框 77"/>
            <p:cNvSpPr txBox="1"/>
            <p:nvPr/>
          </p:nvSpPr>
          <p:spPr>
            <a:xfrm>
              <a:off x="5018476" y="520268"/>
              <a:ext cx="20482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latin typeface="Century Gothic" panose="020B0502020202020204" pitchFamily="34" charset="0"/>
                </a:rPr>
                <a:t>Mom!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We are happy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882278" y="1522025"/>
            <a:ext cx="1925842" cy="1699901"/>
            <a:chOff x="1880088" y="1829522"/>
            <a:chExt cx="2502693" cy="2209076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0088" y="1829522"/>
              <a:ext cx="2502692" cy="2209076"/>
            </a:xfrm>
            <a:prstGeom prst="rect">
              <a:avLst/>
            </a:prstGeom>
          </p:spPr>
        </p:pic>
        <p:sp>
          <p:nvSpPr>
            <p:cNvPr id="80" name="文本框 79"/>
            <p:cNvSpPr txBox="1"/>
            <p:nvPr/>
          </p:nvSpPr>
          <p:spPr>
            <a:xfrm>
              <a:off x="1897000" y="2301432"/>
              <a:ext cx="2485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Century Gothic" panose="020B0502020202020204" pitchFamily="34" charset="0"/>
                </a:rPr>
                <a:t>Of course!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8968" y="3380806"/>
            <a:ext cx="1630369" cy="2336099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8544560" y="2480857"/>
            <a:ext cx="2399504" cy="2388404"/>
            <a:chOff x="1841099" y="1798718"/>
            <a:chExt cx="2556919" cy="2396292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92059" flipH="1">
              <a:off x="1841099" y="1798718"/>
              <a:ext cx="2556919" cy="2396292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2036766" y="2069274"/>
              <a:ext cx="2088874" cy="1204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Century Gothic" panose="020B0502020202020204" pitchFamily="34" charset="0"/>
                </a:rPr>
                <a:t>Can you read these words?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1" name="矩形 80"/>
          <p:cNvSpPr/>
          <p:nvPr/>
        </p:nvSpPr>
        <p:spPr>
          <a:xfrm>
            <a:off x="1705183" y="392770"/>
            <a:ext cx="5318739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</a:t>
            </a:r>
            <a:r>
              <a:rPr lang="en-US" altLang="zh-CN" sz="3600" b="1" dirty="0" smtClean="0">
                <a:solidFill>
                  <a:srgbClr val="FFA904"/>
                </a:solidFill>
                <a:latin typeface="Century Gothic" panose="020B0502020202020204" pitchFamily="34" charset="0"/>
              </a:rPr>
              <a:t>!</a:t>
            </a:r>
            <a:endParaRPr lang="en-US" altLang="zh-CN" sz="3600" b="1" dirty="0">
              <a:solidFill>
                <a:srgbClr val="FFA90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84" y="258388"/>
            <a:ext cx="1378092" cy="918728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-56634" y="6550876"/>
            <a:ext cx="936238" cy="294424"/>
            <a:chOff x="11014501" y="6474446"/>
            <a:chExt cx="936238" cy="294424"/>
          </a:xfrm>
        </p:grpSpPr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85" name="文本框 84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11191592" y="6536727"/>
            <a:ext cx="998007" cy="312687"/>
            <a:chOff x="7707356" y="6408789"/>
            <a:chExt cx="998007" cy="312687"/>
          </a:xfrm>
        </p:grpSpPr>
        <p:pic>
          <p:nvPicPr>
            <p:cNvPr id="90" name="图片 89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4/27</a:t>
              </a: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9205820" y="-12700"/>
            <a:ext cx="2463142" cy="784113"/>
            <a:chOff x="8863895" y="-12803"/>
            <a:chExt cx="2463142" cy="784113"/>
          </a:xfrm>
        </p:grpSpPr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94" name="文本框 93"/>
            <p:cNvSpPr txBox="1"/>
            <p:nvPr/>
          </p:nvSpPr>
          <p:spPr>
            <a:xfrm>
              <a:off x="9013949" y="957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5260016" y="-12865"/>
            <a:ext cx="6951496" cy="1609795"/>
            <a:chOff x="6340368" y="-18772"/>
            <a:chExt cx="5837167" cy="1348507"/>
          </a:xfrm>
        </p:grpSpPr>
        <p:sp>
          <p:nvSpPr>
            <p:cNvPr id="96" name="矩形 95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6413430" y="98828"/>
              <a:ext cx="5143660" cy="107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Blend and pronounce the syllables in spoken words; </a:t>
              </a:r>
              <a:r>
                <a:rPr lang="en-US" altLang="zh-CN" sz="1100" b="1" dirty="0" smtClean="0"/>
                <a:t>blend </a:t>
              </a:r>
              <a:r>
                <a:rPr lang="en-US" altLang="zh-CN" sz="1100" b="1" dirty="0"/>
                <a:t>and pronounce the syllables.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what they can see in the picture; click and play the game with the children in the picture while briefly describing it.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Click and read the syllables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when the syllables of the word appear; model the blending first; then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take turns blending the syllables.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Click and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each word in this way: </a:t>
              </a:r>
              <a:r>
                <a:rPr lang="en-US" altLang="zh-CN" sz="1100" b="1" i="1" dirty="0"/>
                <a:t>broth-</a:t>
              </a:r>
              <a:r>
                <a:rPr lang="en-US" altLang="zh-CN" sz="1100" b="1" i="1" dirty="0" err="1"/>
                <a:t>er</a:t>
              </a:r>
              <a:r>
                <a:rPr lang="en-US" altLang="zh-CN" sz="1100" b="1" i="1" dirty="0"/>
                <a:t>, brother</a:t>
              </a:r>
              <a:r>
                <a:rPr lang="en-US" altLang="zh-CN" sz="1100" b="1" dirty="0"/>
                <a:t>; give feedback.</a:t>
              </a:r>
              <a:endParaRPr lang="zh-CN" altLang="zh-CN" sz="1100" dirty="0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99" name="直角三角形 98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03685 0.29768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1488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03737 0.2835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03789 0.2794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1395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0.03619 0.2840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0.03516 0.3 " pathEditMode="relative" rAng="0" ptsTypes="AA">
                                      <p:cBhvr>
                                        <p:cTn id="12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1500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02969 0.2949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99" y="879963"/>
            <a:ext cx="11706471" cy="534578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00"/>
            <a:ext cx="12192000" cy="6815223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9205820" y="-12700"/>
            <a:ext cx="2463142" cy="784113"/>
            <a:chOff x="8863895" y="-12803"/>
            <a:chExt cx="2463142" cy="784113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9013949" y="957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78957" y="1029298"/>
            <a:ext cx="1087422" cy="636667"/>
            <a:chOff x="6789825" y="537242"/>
            <a:chExt cx="1136196" cy="636667"/>
          </a:xfrm>
        </p:grpSpPr>
        <p:sp>
          <p:nvSpPr>
            <p:cNvPr id="114" name="文本框 113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riv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er</a:t>
              </a:r>
            </a:p>
          </p:txBody>
        </p:sp>
        <p:sp>
          <p:nvSpPr>
            <p:cNvPr id="115" name="折角形 114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5079932" y="1029298"/>
            <a:ext cx="1856167" cy="636667"/>
            <a:chOff x="6789825" y="537242"/>
            <a:chExt cx="1136196" cy="636667"/>
          </a:xfrm>
        </p:grpSpPr>
        <p:sp>
          <p:nvSpPr>
            <p:cNvPr id="120" name="文本框 119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sum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mer</a:t>
              </a:r>
            </a:p>
          </p:txBody>
        </p:sp>
        <p:sp>
          <p:nvSpPr>
            <p:cNvPr id="121" name="折角形 120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7449652" y="1029298"/>
            <a:ext cx="1714351" cy="588024"/>
            <a:chOff x="6789825" y="537242"/>
            <a:chExt cx="1136196" cy="636667"/>
          </a:xfrm>
        </p:grpSpPr>
        <p:sp>
          <p:nvSpPr>
            <p:cNvPr id="126" name="文本框 125"/>
            <p:cNvSpPr txBox="1"/>
            <p:nvPr/>
          </p:nvSpPr>
          <p:spPr>
            <a:xfrm>
              <a:off x="6870869" y="588999"/>
              <a:ext cx="971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rgbClr val="0070C0"/>
                  </a:solidFill>
                  <a:latin typeface="Century Gothic" panose="020B0502020202020204" pitchFamily="34" charset="0"/>
                </a:rPr>
                <a:t>mat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ter</a:t>
              </a:r>
            </a:p>
          </p:txBody>
        </p:sp>
        <p:sp>
          <p:nvSpPr>
            <p:cNvPr id="127" name="折角形 126"/>
            <p:cNvSpPr/>
            <p:nvPr/>
          </p:nvSpPr>
          <p:spPr>
            <a:xfrm>
              <a:off x="6789825" y="537242"/>
              <a:ext cx="1136196" cy="636667"/>
            </a:xfrm>
            <a:prstGeom prst="foldedCorner">
              <a:avLst/>
            </a:prstGeom>
            <a:noFill/>
            <a:ln w="57150" cap="flat">
              <a:solidFill>
                <a:srgbClr val="FFA904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9" name="图片 6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74" y="1183485"/>
            <a:ext cx="1983636" cy="19004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909" y="1276468"/>
            <a:ext cx="2031435" cy="1601248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15" y="2707058"/>
            <a:ext cx="1999170" cy="16380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829" y="2290893"/>
            <a:ext cx="2512241" cy="1928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934" y="3822745"/>
            <a:ext cx="2372081" cy="1882710"/>
          </a:xfrm>
          <a:prstGeom prst="rect">
            <a:avLst/>
          </a:prstGeom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90" y="4065083"/>
            <a:ext cx="1893317" cy="1849863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35" b="92941" l="9091" r="89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240" y="2903384"/>
            <a:ext cx="1467561" cy="1245376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971293" y="2506175"/>
            <a:ext cx="1401963" cy="1340112"/>
          </a:xfrm>
          <a:prstGeom prst="rect">
            <a:avLst/>
          </a:prstGeom>
        </p:spPr>
      </p:pic>
      <p:pic>
        <p:nvPicPr>
          <p:cNvPr id="103" name="图片 102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656" y="3663892"/>
            <a:ext cx="1403980" cy="1333618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8100" y="4387212"/>
            <a:ext cx="1612783" cy="1417948"/>
          </a:xfrm>
          <a:prstGeom prst="rect">
            <a:avLst/>
          </a:prstGeom>
        </p:spPr>
      </p:pic>
      <p:pic>
        <p:nvPicPr>
          <p:cNvPr id="105" name="图片 104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03767" y="4624823"/>
            <a:ext cx="1056803" cy="948664"/>
          </a:xfrm>
          <a:prstGeom prst="rect">
            <a:avLst/>
          </a:prstGeom>
        </p:spPr>
      </p:pic>
      <p:pic>
        <p:nvPicPr>
          <p:cNvPr id="106" name="图片 105"/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861" b="96203" l="9091" r="89394">
                        <a14:backgroundMark x1="28788" y1="92405" x2="31818" y2="94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415" y="3884888"/>
            <a:ext cx="1377398" cy="112671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995114" y="2509532"/>
            <a:ext cx="2964259" cy="1725584"/>
            <a:chOff x="2254638" y="2340937"/>
            <a:chExt cx="2964259" cy="172558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4638" y="2340937"/>
              <a:ext cx="2964259" cy="172558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2548210" y="2540392"/>
              <a:ext cx="24857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latin typeface="Century Gothic" panose="020B0502020202020204" pitchFamily="34" charset="0"/>
                </a:rPr>
                <a:t>It’s so hot! Let’s swim together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0352068" y="3270914"/>
            <a:ext cx="1299949" cy="1005486"/>
            <a:chOff x="8425551" y="2991108"/>
            <a:chExt cx="1299949" cy="1005486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5551" y="2991108"/>
              <a:ext cx="1299949" cy="1005486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8718815" y="3300222"/>
              <a:ext cx="6444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latin typeface="Century Gothic" panose="020B0502020202020204" pitchFamily="34" charset="0"/>
                </a:rPr>
                <a:t>OK!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257250" y="3643379"/>
            <a:ext cx="1299949" cy="1005486"/>
            <a:chOff x="8425551" y="2991108"/>
            <a:chExt cx="1299949" cy="1005486"/>
          </a:xfrm>
        </p:grpSpPr>
        <p:pic>
          <p:nvPicPr>
            <p:cNvPr id="108" name="图片 107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5551" y="2991108"/>
              <a:ext cx="1299949" cy="1005486"/>
            </a:xfrm>
            <a:prstGeom prst="rect">
              <a:avLst/>
            </a:prstGeom>
          </p:spPr>
        </p:pic>
        <p:sp>
          <p:nvSpPr>
            <p:cNvPr id="109" name="文本框 108"/>
            <p:cNvSpPr txBox="1"/>
            <p:nvPr/>
          </p:nvSpPr>
          <p:spPr>
            <a:xfrm>
              <a:off x="8718815" y="3300222"/>
              <a:ext cx="6444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latin typeface="Century Gothic" panose="020B0502020202020204" pitchFamily="34" charset="0"/>
                </a:rPr>
                <a:t>OK!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5498" y="1554209"/>
            <a:ext cx="643503" cy="612727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1728703" y="406912"/>
            <a:ext cx="5318739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 and speak!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84" y="258388"/>
            <a:ext cx="1378092" cy="918728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-18615" y="6358254"/>
            <a:ext cx="936238" cy="294424"/>
            <a:chOff x="11014501" y="6474446"/>
            <a:chExt cx="936238" cy="294424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1138245" y="6312449"/>
            <a:ext cx="998007" cy="312687"/>
            <a:chOff x="7707356" y="6408789"/>
            <a:chExt cx="998007" cy="312687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7707356" y="6419746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135188" y="-12688"/>
            <a:ext cx="6951496" cy="1609795"/>
            <a:chOff x="5260016" y="-12865"/>
            <a:chExt cx="6951496" cy="1609795"/>
          </a:xfrm>
        </p:grpSpPr>
        <p:sp>
          <p:nvSpPr>
            <p:cNvPr id="57" name="矩形 56"/>
            <p:cNvSpPr/>
            <p:nvPr/>
          </p:nvSpPr>
          <p:spPr>
            <a:xfrm>
              <a:off x="5260016" y="-12865"/>
              <a:ext cx="6951496" cy="160979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5332980" y="148078"/>
              <a:ext cx="6014676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LO: Blend and pronounce the syllables in spoken words;</a:t>
              </a:r>
              <a:endParaRPr kumimoji="0" lang="en-U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228600" marR="0" lvl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rabicPeriod"/>
                <a:tabLst/>
              </a:pP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Ask </a:t>
              </a:r>
              <a:r>
                <a:rPr kumimoji="0" lang="en-US" altLang="zh-CN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what they can see in the picture; click and begin discussing the picture while briefly describing it.</a:t>
              </a:r>
              <a:endParaRPr kumimoji="0" lang="en-U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228600" marR="0" lvl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rabicPeriod"/>
                <a:tabLst/>
              </a:pP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Click and read the syllables to </a:t>
              </a:r>
              <a:r>
                <a:rPr kumimoji="0" lang="en-US" altLang="zh-CN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 when the syllables of the word appear; model the blending first; then ask </a:t>
              </a:r>
              <a:r>
                <a:rPr kumimoji="0" lang="en-US" altLang="zh-CN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 to take turns blending</a:t>
              </a:r>
              <a:r>
                <a:rPr kumimoji="0" lang="en-US" altLang="zh-CN" sz="1200" b="1" i="0" u="sng" strike="noStrike" cap="none" normalizeH="0" baseline="0" dirty="0" smtClean="0">
                  <a:ln>
                    <a:noFill/>
                  </a:ln>
                  <a:solidFill>
                    <a:srgbClr val="00808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 </a:t>
              </a: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the syllables. </a:t>
              </a:r>
              <a:endParaRPr kumimoji="0" lang="en-U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228600" marR="0" lvl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rabicPeriod"/>
                <a:tabLst/>
              </a:pP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Click and guide </a:t>
              </a:r>
              <a:r>
                <a:rPr kumimoji="0" lang="en-US" altLang="zh-CN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 to read each word in this way: </a:t>
              </a:r>
              <a:r>
                <a:rPr kumimoji="0" lang="en-US" altLang="zh-CN" sz="12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riv-er</a:t>
              </a:r>
              <a:r>
                <a:rPr kumimoji="0" lang="en-US" altLang="zh-CN" sz="12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, river</a:t>
              </a:r>
              <a:r>
                <a:rPr kumimoji="0" lang="en-US" altLang="zh-CN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cs typeface="等线" panose="02010600030101010101" pitchFamily="2" charset="-122"/>
                </a:rPr>
                <a:t>; give feedback.</a:t>
              </a:r>
              <a:endPara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64" name="直角三角形 63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23" b="20984"/>
          <a:stretch/>
        </p:blipFill>
        <p:spPr>
          <a:xfrm>
            <a:off x="4020358" y="2109355"/>
            <a:ext cx="1971282" cy="1501657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030" b="21498"/>
          <a:stretch/>
        </p:blipFill>
        <p:spPr>
          <a:xfrm>
            <a:off x="5819574" y="2323019"/>
            <a:ext cx="2052348" cy="125700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81" b="22487"/>
          <a:stretch/>
        </p:blipFill>
        <p:spPr>
          <a:xfrm>
            <a:off x="3740099" y="3478494"/>
            <a:ext cx="1961566" cy="126968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67" b="19547"/>
          <a:stretch/>
        </p:blipFill>
        <p:spPr>
          <a:xfrm>
            <a:off x="5679185" y="3122123"/>
            <a:ext cx="2549101" cy="1551656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115" b="34936"/>
          <a:stretch/>
        </p:blipFill>
        <p:spPr>
          <a:xfrm>
            <a:off x="3759530" y="4441225"/>
            <a:ext cx="2122696" cy="1203603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5464240" y="4287628"/>
            <a:ext cx="2337142" cy="1506407"/>
            <a:chOff x="6260727" y="4301707"/>
            <a:chExt cx="2337142" cy="1506407"/>
          </a:xfrm>
        </p:grpSpPr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960" r="3882" b="22428"/>
            <a:stretch/>
          </p:blipFill>
          <p:spPr>
            <a:xfrm>
              <a:off x="6696496" y="4301707"/>
              <a:ext cx="1901373" cy="1460455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903" b="28387" l="56564" r="72656">
                          <a14:backgroundMark x1="60496" y1="26882" x2="61162" y2="27634"/>
                          <a14:backgroundMark x1="86691" y1="34086" x2="86691" y2="34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13" t="2" r="25329" b="70826"/>
            <a:stretch/>
          </p:blipFill>
          <p:spPr>
            <a:xfrm>
              <a:off x="6260727" y="4455886"/>
              <a:ext cx="1653084" cy="1352228"/>
            </a:xfrm>
            <a:prstGeom prst="rect">
              <a:avLst/>
            </a:prstGeom>
          </p:spPr>
        </p:pic>
      </p:grpSp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903" b="28387" l="56564" r="72656">
                        <a14:backgroundMark x1="60496" y1="26882" x2="61162" y2="27634"/>
                        <a14:backgroundMark x1="86691" y1="34086" x2="86691" y2="3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13" t="2" r="25329" b="70826"/>
          <a:stretch/>
        </p:blipFill>
        <p:spPr>
          <a:xfrm>
            <a:off x="7082870" y="3779283"/>
            <a:ext cx="1653084" cy="1352228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839" b="34873" l="12653" r="27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5" t="8279" r="70380" b="63454"/>
          <a:stretch/>
        </p:blipFill>
        <p:spPr>
          <a:xfrm>
            <a:off x="4588321" y="2403005"/>
            <a:ext cx="1467561" cy="1245376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4651102" y="2811531"/>
            <a:ext cx="2933819" cy="1942417"/>
            <a:chOff x="4448187" y="-94336"/>
            <a:chExt cx="2933819" cy="194241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8187" y="-94336"/>
              <a:ext cx="2933819" cy="1942417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5018476" y="520268"/>
              <a:ext cx="20482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Century Gothic" panose="020B0502020202020204" pitchFamily="34" charset="0"/>
                </a:rPr>
                <a:t>So cool! We are happy</a:t>
              </a:r>
              <a:r>
                <a:rPr lang="en-US" altLang="zh-CN" sz="2400" b="1" dirty="0" smtClean="0">
                  <a:latin typeface="Century Gothic" panose="020B0502020202020204" pitchFamily="34" charset="0"/>
                </a:rPr>
                <a:t>!</a:t>
              </a:r>
              <a:endParaRPr lang="zh-CN" altLang="en-US" sz="24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938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25742 0.1044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28971 0.1347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2" y="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26185 0.0643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29987 0.12152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27735 0.03796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33919 0.06828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28425"/>
            <a:ext cx="12191999" cy="3729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156" y="-1"/>
            <a:ext cx="12272313" cy="687667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61830" y="828967"/>
            <a:ext cx="67856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 have a naughty </a:t>
            </a:r>
            <a:r>
              <a: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sister</a:t>
            </a:r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</a:p>
          <a:p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 have a naughty </a:t>
            </a:r>
            <a:r>
              <a: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brother</a:t>
            </a:r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</a:p>
          <a:p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We live by the </a:t>
            </a:r>
            <a:r>
              <a: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river</a:t>
            </a:r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 </a:t>
            </a:r>
          </a:p>
          <a:p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We all like </a:t>
            </a:r>
            <a:r>
              <a: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summer</a:t>
            </a:r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</a:p>
          <a:p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In summer, we like to 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play 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with</a:t>
            </a:r>
            <a:r>
              <a:rPr lang="zh-CN" altLang="en-US" sz="2800" b="1" kern="0" dirty="0" smtClean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water</a:t>
            </a:r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</a:p>
          <a:p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Look! We are getting wet.</a:t>
            </a:r>
          </a:p>
          <a:p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Oh! It doesn't </a:t>
            </a:r>
            <a:r>
              <a:rPr lang="zh-CN" altLang="en-US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matter</a:t>
            </a:r>
            <a:r>
              <a:rPr lang="zh-CN" alt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65178" y="526106"/>
            <a:ext cx="26237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  <a:sym typeface="Helvetica Light"/>
              </a:rPr>
              <a:t>Let’s chant!</a:t>
            </a:r>
            <a:endParaRPr lang="zh-CN" altLang="en-US" sz="3600" b="1" dirty="0">
              <a:solidFill>
                <a:srgbClr val="FFA904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08" y="3405587"/>
            <a:ext cx="1516400" cy="16978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47" y="4985535"/>
            <a:ext cx="1233011" cy="18011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97" y="1923416"/>
            <a:ext cx="1237081" cy="112792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085403" y="-14514"/>
            <a:ext cx="2463142" cy="784113"/>
            <a:chOff x="8863895" y="-12803"/>
            <a:chExt cx="2463142" cy="78411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3895" y="-12803"/>
              <a:ext cx="2463142" cy="78411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013949" y="108448"/>
              <a:ext cx="19243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550" y="4849125"/>
            <a:ext cx="2441244" cy="1354015"/>
          </a:xfrm>
          <a:prstGeom prst="round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433" y="4265567"/>
            <a:ext cx="889151" cy="115260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950" y="3888409"/>
            <a:ext cx="2209486" cy="17986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10740">
            <a:off x="2675279" y="4502099"/>
            <a:ext cx="642687" cy="5288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26" y="548076"/>
            <a:ext cx="1172552" cy="78170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921829" y="-12862"/>
            <a:ext cx="6289683" cy="1611430"/>
            <a:chOff x="6340368" y="-18772"/>
            <a:chExt cx="5837167" cy="1348507"/>
          </a:xfrm>
        </p:grpSpPr>
        <p:sp>
          <p:nvSpPr>
            <p:cNvPr id="21" name="矩形 20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413430" y="169667"/>
              <a:ext cx="5143660" cy="9368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Read the text fluently; </a:t>
              </a:r>
              <a:r>
                <a:rPr lang="en-US" altLang="zh-CN" sz="1100" b="1" dirty="0" smtClean="0"/>
                <a:t>blend </a:t>
              </a:r>
              <a:r>
                <a:rPr lang="en-US" altLang="zh-CN" sz="1100" b="1" dirty="0"/>
                <a:t>and pronounce syllables by clapping hands.  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Click and read the text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with rhythm.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repeat after you;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take turns reading each sentence until they </a:t>
              </a:r>
              <a:r>
                <a:rPr lang="en-US" altLang="zh-CN" sz="1100" b="1" dirty="0" smtClean="0"/>
                <a:t>have read all of </a:t>
              </a:r>
              <a:r>
                <a:rPr lang="en-US" altLang="zh-CN" sz="1100" b="1" dirty="0"/>
                <a:t>the </a:t>
              </a:r>
              <a:r>
                <a:rPr lang="en-US" altLang="zh-CN" sz="1100" b="1" dirty="0" smtClean="0"/>
                <a:t>sentences; </a:t>
              </a:r>
              <a:r>
                <a:rPr lang="en-US" altLang="zh-CN" sz="1100" b="1" dirty="0"/>
                <a:t>give feedback.</a:t>
              </a:r>
              <a:endParaRPr lang="zh-CN" altLang="zh-CN" sz="1100" dirty="0"/>
            </a:p>
            <a:p>
              <a:pPr marL="228600" lvl="0" indent="-228600" fontAlgn="base">
                <a:buFont typeface="+mj-lt"/>
                <a:buAutoNum type="arabicPeriod"/>
              </a:pPr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take turns blending the words in the first two sentences by clapping hands; model first</a:t>
              </a:r>
              <a:r>
                <a:rPr lang="en-US" altLang="zh-CN" sz="1100" b="1" dirty="0" smtClean="0"/>
                <a:t>.</a:t>
              </a:r>
              <a:endParaRPr lang="zh-CN" altLang="zh-CN" sz="1100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24" name="直角三角形 23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-18615" y="6358254"/>
            <a:ext cx="936238" cy="294424"/>
            <a:chOff x="11014501" y="6474446"/>
            <a:chExt cx="936238" cy="29442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138245" y="6312449"/>
            <a:ext cx="998007" cy="312687"/>
            <a:chOff x="7707356" y="6408789"/>
            <a:chExt cx="998007" cy="31268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7707356" y="6419746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933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4.81481E-6 L 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3.33333E-6 L -6.25E-7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7037E-7 L -2.08333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11111E-6 L -3.33333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2.59259E-6 L 1.875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4.07407E-6 L -8.33333E-7 -0.07223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4.44444E-6 L 6.25E-7 -0.07222 " pathEditMode="relative" rAng="0" ptsTypes="AA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171158" y="-36905"/>
            <a:ext cx="2374889" cy="773220"/>
            <a:chOff x="9620858" y="53035"/>
            <a:chExt cx="2374889" cy="77322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924602" y="951402"/>
            <a:ext cx="5730368" cy="5078944"/>
            <a:chOff x="6903839" y="2898186"/>
            <a:chExt cx="5424742" cy="2469935"/>
          </a:xfrm>
        </p:grpSpPr>
        <p:sp>
          <p:nvSpPr>
            <p:cNvPr id="21" name="文本框 20"/>
            <p:cNvSpPr txBox="1"/>
            <p:nvPr/>
          </p:nvSpPr>
          <p:spPr>
            <a:xfrm>
              <a:off x="6917579" y="3170303"/>
              <a:ext cx="5411002" cy="21978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C77C3"/>
              </a:solidFill>
            </a:ln>
          </p:spPr>
          <p:txBody>
            <a:bodyPr wrap="square" tIns="180000" bIns="252000" rtlCol="0">
              <a:spAutoFit/>
            </a:bodyPr>
            <a:lstStyle/>
            <a:p>
              <a:pPr marL="457200" indent="-396000" defTabSz="584200" hangingPunct="0">
                <a:lnSpc>
                  <a:spcPct val="150000"/>
                </a:lnSpc>
                <a:spcBef>
                  <a:spcPts val="1600"/>
                </a:spcBef>
                <a:buFontTx/>
                <a:buAutoNum type="arabicPeriod"/>
              </a:pPr>
              <a:r>
                <a:rPr lang="en-US" altLang="zh-CN" sz="2800" b="1" dirty="0" smtClean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What </a:t>
              </a:r>
              <a:r>
                <a: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is Chip doing? How does he feel? Look at the illustration.</a:t>
              </a:r>
            </a:p>
            <a:p>
              <a:pPr marL="457200" indent="-396000">
                <a:lnSpc>
                  <a:spcPct val="150000"/>
                </a:lnSpc>
                <a:spcBef>
                  <a:spcPts val="1600"/>
                </a:spcBef>
                <a:buAutoNum type="arabicPeriod" startAt="2"/>
              </a:pPr>
              <a:r>
                <a: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might the weather be like </a:t>
              </a:r>
              <a:r>
                <a:rPr lang="en-US" altLang="zh-CN" sz="28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in </a:t>
              </a:r>
              <a:r>
                <a:rPr lang="en-US" altLang="zh-CN" sz="28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this story? How do you know</a:t>
              </a:r>
              <a:r>
                <a:rPr lang="en-US" altLang="zh-CN" sz="28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8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6903839" y="2898186"/>
              <a:ext cx="2385558" cy="289972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1479307" y="-74740"/>
            <a:ext cx="108159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Medium" panose="020B0702020204020203"/>
                <a:sym typeface="Helvetica Light"/>
              </a:rPr>
              <a:t>TG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utura Std Medium" panose="020B0702020204020203"/>
              <a:sym typeface="Helvetica Ligh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90449" y="5373282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1449700" y="-87454"/>
            <a:ext cx="1085909" cy="828588"/>
            <a:chOff x="11449700" y="-87454"/>
            <a:chExt cx="1085909" cy="828588"/>
          </a:xfrm>
        </p:grpSpPr>
        <p:sp>
          <p:nvSpPr>
            <p:cNvPr id="36" name="直角三角形 35"/>
            <p:cNvSpPr/>
            <p:nvPr/>
          </p:nvSpPr>
          <p:spPr>
            <a:xfrm rot="10800000">
              <a:off x="11449700" y="2128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454018" y="-87454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TG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206" y="553027"/>
            <a:ext cx="4067374" cy="467291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070770" y="6333356"/>
            <a:ext cx="998007" cy="312687"/>
            <a:chOff x="7717413" y="6408789"/>
            <a:chExt cx="998007" cy="312687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7717413" y="6415339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921829" y="-12862"/>
            <a:ext cx="6289683" cy="1611430"/>
            <a:chOff x="6340368" y="-18772"/>
            <a:chExt cx="5837167" cy="1348507"/>
          </a:xfrm>
        </p:grpSpPr>
        <p:sp>
          <p:nvSpPr>
            <p:cNvPr id="25" name="矩形 24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413430" y="234593"/>
              <a:ext cx="5143660" cy="8070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b="1" dirty="0"/>
                <a:t>LO: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Activate Ss’ interest in reading; use the illustration and the title to identify details and make predictions.</a:t>
              </a:r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look at the book cover closely and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talk about the first </a:t>
              </a:r>
              <a:r>
                <a:rPr lang="en-US" altLang="zh-CN" sz="1100" b="1" dirty="0" smtClean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question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using the illustration and the title.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Encourage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talk about the second question.</a:t>
              </a:r>
              <a:endParaRPr lang="en-US" altLang="zh-CN" sz="16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28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7741968" y="180977"/>
            <a:ext cx="4224811" cy="6505579"/>
            <a:chOff x="7741968" y="180977"/>
            <a:chExt cx="4224811" cy="6505579"/>
          </a:xfrm>
        </p:grpSpPr>
        <p:sp>
          <p:nvSpPr>
            <p:cNvPr id="4" name="同侧圆角矩形 3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747719" y="-9284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899818" y="1480183"/>
            <a:ext cx="3909112" cy="3708830"/>
            <a:chOff x="7968615" y="2005811"/>
            <a:chExt cx="4120515" cy="3708830"/>
          </a:xfrm>
        </p:grpSpPr>
        <p:sp>
          <p:nvSpPr>
            <p:cNvPr id="9" name="文本框 8"/>
            <p:cNvSpPr txBox="1"/>
            <p:nvPr/>
          </p:nvSpPr>
          <p:spPr>
            <a:xfrm>
              <a:off x="7968615" y="2497455"/>
              <a:ext cx="4120515" cy="321718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80000" rIns="180000" bIns="144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18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are the children doing to Mum? How do the children feel?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360000">
                <a:lnSpc>
                  <a:spcPct val="120000"/>
                </a:lnSpc>
                <a:spcBef>
                  <a:spcPts val="1800"/>
                </a:spcBef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is Dad doing? What will Dad do next?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7968615" y="2005811"/>
              <a:ext cx="4120515" cy="521443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1800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40" y="1740904"/>
            <a:ext cx="6215078" cy="3722894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predict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070770" y="6333356"/>
            <a:ext cx="998007" cy="312687"/>
            <a:chOff x="7717413" y="6408789"/>
            <a:chExt cx="998007" cy="31268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717413" y="6415339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921829" y="-12862"/>
            <a:ext cx="6289683" cy="1611430"/>
            <a:chOff x="6340368" y="-18772"/>
            <a:chExt cx="5837167" cy="1348507"/>
          </a:xfrm>
        </p:grpSpPr>
        <p:sp>
          <p:nvSpPr>
            <p:cNvPr id="24" name="矩形 23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413430" y="228154"/>
              <a:ext cx="5143660" cy="8198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100" b="1" dirty="0"/>
                <a:t>LO: 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Identify details and make predictions about the story using the illustration; motivate Ss’ interest in reading.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Ask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to recall what it means to predict.</a:t>
              </a:r>
              <a:endParaRPr lang="en-US" altLang="zh-CN" sz="1050" dirty="0"/>
            </a:p>
            <a:p>
              <a:pPr marL="228600" lvl="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observe the illustration carefully and have </a:t>
              </a:r>
              <a:r>
                <a:rPr lang="en-US" altLang="zh-CN" sz="1100" b="1" dirty="0" err="1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rgbClr val="000000"/>
                  </a:solidFill>
                  <a:latin typeface="Century Gothic" panose="020B0502020202020204" pitchFamily="34" charset="0"/>
                  <a:cs typeface="等线" panose="02010600030101010101" pitchFamily="2" charset="-122"/>
                </a:rPr>
                <a:t> talk about the given questions. </a:t>
              </a:r>
              <a:endParaRPr lang="en-US" altLang="zh-CN" sz="16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56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7184572" y="180977"/>
            <a:ext cx="4782208" cy="6505579"/>
            <a:chOff x="7741968" y="180977"/>
            <a:chExt cx="4224811" cy="6505579"/>
          </a:xfrm>
        </p:grpSpPr>
        <p:sp>
          <p:nvSpPr>
            <p:cNvPr id="25" name="同侧圆角矩形 24"/>
            <p:cNvSpPr/>
            <p:nvPr/>
          </p:nvSpPr>
          <p:spPr>
            <a:xfrm rot="5400000">
              <a:off x="6601585" y="1321361"/>
              <a:ext cx="6505578" cy="4224811"/>
            </a:xfrm>
            <a:prstGeom prst="round2SameRect">
              <a:avLst>
                <a:gd name="adj1" fmla="val 161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7741968" y="180977"/>
              <a:ext cx="0" cy="6505200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7401240" y="803794"/>
            <a:ext cx="4382442" cy="3323385"/>
            <a:chOff x="12337" y="4231"/>
            <a:chExt cx="6510" cy="4054"/>
          </a:xfrm>
        </p:grpSpPr>
        <p:sp>
          <p:nvSpPr>
            <p:cNvPr id="13" name="文本框 12"/>
            <p:cNvSpPr txBox="1"/>
            <p:nvPr/>
          </p:nvSpPr>
          <p:spPr>
            <a:xfrm>
              <a:off x="12337" y="4855"/>
              <a:ext cx="6510" cy="34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tIns="144000" rIns="144000" bIns="108000" rtlCol="0">
              <a:spAutoFit/>
            </a:bodyPr>
            <a:lstStyle/>
            <a:p>
              <a:pPr marL="457200" indent="-396000">
                <a:lnSpc>
                  <a:spcPct val="11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was the weather   like that day?</a:t>
              </a:r>
            </a:p>
            <a:p>
              <a:pPr marL="457200" indent="-396000">
                <a:lnSpc>
                  <a:spcPct val="11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everyone feel? What clothes did   everyone wear? Look        at the illustration.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12337" y="4231"/>
              <a:ext cx="6510" cy="65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427" y="1165909"/>
            <a:ext cx="4770842" cy="457674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86382" y="5742657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Century Gothic" panose="020B0502020202020204" pitchFamily="34" charset="0"/>
              </a:rPr>
              <a:t>Everyone was hot.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7401240" y="4315553"/>
            <a:ext cx="4382442" cy="1888769"/>
            <a:chOff x="12394" y="4174"/>
            <a:chExt cx="6466" cy="2304"/>
          </a:xfrm>
        </p:grpSpPr>
        <p:sp>
          <p:nvSpPr>
            <p:cNvPr id="51" name="文本框 50"/>
            <p:cNvSpPr txBox="1"/>
            <p:nvPr/>
          </p:nvSpPr>
          <p:spPr>
            <a:xfrm>
              <a:off x="12401" y="4770"/>
              <a:ext cx="6453" cy="17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08000" bIns="7200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1200"/>
                </a:spcBef>
              </a:pP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would the children want to do next in this kind of weather?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12394" y="4174"/>
              <a:ext cx="6466" cy="637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 smtClean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Predictions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Water Fight </a:t>
            </a:r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8747719" y="-9284"/>
            <a:ext cx="2374889" cy="773220"/>
            <a:chOff x="9453849" y="106830"/>
            <a:chExt cx="2374889" cy="77322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60372" y="6263604"/>
            <a:ext cx="936238" cy="294424"/>
            <a:chOff x="11014501" y="6474446"/>
            <a:chExt cx="936238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1295" y="6474446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1014501" y="6479718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070770" y="6333356"/>
            <a:ext cx="998007" cy="312687"/>
            <a:chOff x="7717413" y="6408789"/>
            <a:chExt cx="998007" cy="312687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717413" y="6415339"/>
              <a:ext cx="998007" cy="2590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 smtClean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9/27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287841" y="-12863"/>
            <a:ext cx="5923671" cy="1853234"/>
            <a:chOff x="6340368" y="-18772"/>
            <a:chExt cx="5837167" cy="1348507"/>
          </a:xfrm>
        </p:grpSpPr>
        <p:sp>
          <p:nvSpPr>
            <p:cNvPr id="34" name="矩形 33"/>
            <p:cNvSpPr/>
            <p:nvPr/>
          </p:nvSpPr>
          <p:spPr>
            <a:xfrm>
              <a:off x="6340368" y="-18772"/>
              <a:ext cx="5837167" cy="13485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413430" y="108079"/>
              <a:ext cx="5143660" cy="1060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altLang="zh-CN" sz="1100" b="1" dirty="0"/>
                <a:t>LO: Understand the text; make predictions using the illustration; read the text fluently.</a:t>
              </a:r>
              <a:endParaRPr lang="zh-CN" altLang="zh-CN" sz="1100" dirty="0"/>
            </a:p>
            <a:p>
              <a:r>
                <a:rPr lang="en-US" altLang="zh-CN" sz="1100" b="1" dirty="0"/>
                <a:t>1.  Read the text aloud to Ss.</a:t>
              </a:r>
              <a:endParaRPr lang="zh-CN" altLang="zh-CN" sz="1100" dirty="0"/>
            </a:p>
            <a:p>
              <a:r>
                <a:rPr lang="en-US" altLang="zh-CN" sz="1100" b="1" dirty="0"/>
                <a:t>2. 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first question using the text and illustration; </a:t>
              </a:r>
              <a:endParaRPr lang="zh-CN" altLang="zh-CN" sz="1100" dirty="0"/>
            </a:p>
            <a:p>
              <a:r>
                <a:rPr lang="en-US" altLang="zh-CN" sz="1100" b="1" dirty="0" smtClean="0"/>
                <a:t>3. 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observe the illustration carefully and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more about </a:t>
              </a:r>
              <a:r>
                <a:rPr lang="en-US" altLang="zh-CN" sz="1100" b="1" dirty="0" smtClean="0"/>
                <a:t>      </a:t>
              </a:r>
            </a:p>
            <a:p>
              <a:r>
                <a:rPr lang="en-US" altLang="zh-CN" sz="1100" b="1" dirty="0" smtClean="0"/>
                <a:t>     the </a:t>
              </a:r>
              <a:r>
                <a:rPr lang="en-US" altLang="zh-CN" sz="1100" b="1" dirty="0"/>
                <a:t>second question.</a:t>
              </a:r>
              <a:endParaRPr lang="zh-CN" altLang="zh-CN" sz="1100" dirty="0"/>
            </a:p>
            <a:p>
              <a:r>
                <a:rPr lang="en-US" altLang="zh-CN" sz="1100" b="1" dirty="0"/>
                <a:t>4. 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predictions question using the illustration.</a:t>
              </a:r>
              <a:endParaRPr lang="zh-CN" altLang="zh-CN" sz="1100" dirty="0"/>
            </a:p>
            <a:p>
              <a:r>
                <a:rPr lang="en-US" altLang="zh-CN" sz="1100" b="1" dirty="0"/>
                <a:t>5. 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take turns reading the text fluently; give feedback.</a:t>
              </a:r>
              <a:endParaRPr lang="zh-CN" altLang="zh-CN" sz="1100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381460" y="-70471"/>
            <a:ext cx="1081591" cy="796615"/>
            <a:chOff x="11381460" y="-70471"/>
            <a:chExt cx="1081591" cy="796615"/>
          </a:xfrm>
        </p:grpSpPr>
        <p:sp>
          <p:nvSpPr>
            <p:cNvPr id="39" name="直角三角形 38"/>
            <p:cNvSpPr/>
            <p:nvPr/>
          </p:nvSpPr>
          <p:spPr>
            <a:xfrm rot="10800000">
              <a:off x="11381460" y="-12862"/>
              <a:ext cx="821635" cy="739006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1381460" y="-70471"/>
              <a:ext cx="1081591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4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3215</TotalTime>
  <Words>3317</Words>
  <PresentationFormat>宽屏</PresentationFormat>
  <Paragraphs>501</Paragraphs>
  <Slides>27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 Unicode MS</vt:lpstr>
      <vt:lpstr>Futura Medium</vt:lpstr>
      <vt:lpstr>Futura Std Book</vt:lpstr>
      <vt:lpstr>Futura Std Medium</vt:lpstr>
      <vt:lpstr>Helvetica Light</vt:lpstr>
      <vt:lpstr>等线</vt:lpstr>
      <vt:lpstr>宋体</vt:lpstr>
      <vt:lpstr>微软雅黑</vt:lpstr>
      <vt:lpstr>Alegreya Sans Black</vt:lpstr>
      <vt:lpstr>Arial</vt:lpstr>
      <vt:lpstr>Calibri</vt:lpstr>
      <vt:lpstr>Century Gothic</vt:lpstr>
      <vt:lpstr>Wingdings</vt:lpstr>
      <vt:lpstr>5_White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predict!</vt:lpstr>
      <vt:lpstr>The Water Fight </vt:lpstr>
      <vt:lpstr>The Water Fight </vt:lpstr>
      <vt:lpstr>The Water Fight </vt:lpstr>
      <vt:lpstr>The Water Fight </vt:lpstr>
      <vt:lpstr>The Water Fight </vt:lpstr>
      <vt:lpstr>The Water Fight </vt:lpstr>
      <vt:lpstr>The Water Fight </vt:lpstr>
      <vt:lpstr>The Water Fight </vt:lpstr>
      <vt:lpstr>The Water Fight </vt:lpstr>
      <vt:lpstr>The Water Fight </vt:lpstr>
      <vt:lpstr>Let’s retell!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2019-08-05T08:32:00Z</dcterms:created>
  <dcterms:modified xsi:type="dcterms:W3CDTF">2020-03-11T10:53:59Z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