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  <p:sldMasterId id="2147483674" r:id="rId2"/>
    <p:sldMasterId id="2147483679" r:id="rId3"/>
  </p:sldMasterIdLst>
  <p:notesMasterIdLst>
    <p:notesMasterId r:id="rId30"/>
  </p:notesMasterIdLst>
  <p:sldIdLst>
    <p:sldId id="367" r:id="rId4"/>
    <p:sldId id="348" r:id="rId5"/>
    <p:sldId id="561" r:id="rId6"/>
    <p:sldId id="544" r:id="rId7"/>
    <p:sldId id="507" r:id="rId8"/>
    <p:sldId id="536" r:id="rId9"/>
    <p:sldId id="548" r:id="rId10"/>
    <p:sldId id="549" r:id="rId11"/>
    <p:sldId id="550" r:id="rId12"/>
    <p:sldId id="551" r:id="rId13"/>
    <p:sldId id="552" r:id="rId14"/>
    <p:sldId id="553" r:id="rId15"/>
    <p:sldId id="554" r:id="rId16"/>
    <p:sldId id="555" r:id="rId17"/>
    <p:sldId id="556" r:id="rId18"/>
    <p:sldId id="557" r:id="rId19"/>
    <p:sldId id="558" r:id="rId20"/>
    <p:sldId id="559" r:id="rId21"/>
    <p:sldId id="547" r:id="rId22"/>
    <p:sldId id="560" r:id="rId23"/>
    <p:sldId id="546" r:id="rId24"/>
    <p:sldId id="562" r:id="rId25"/>
    <p:sldId id="542" r:id="rId26"/>
    <p:sldId id="355" r:id="rId27"/>
    <p:sldId id="407" r:id="rId28"/>
    <p:sldId id="364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2" pos="2252" userDrawn="1">
          <p15:clr>
            <a:srgbClr val="A4A3A4"/>
          </p15:clr>
        </p15:guide>
        <p15:guide id="3" pos="6448" userDrawn="1">
          <p15:clr>
            <a:srgbClr val="A4A3A4"/>
          </p15:clr>
        </p15:guide>
        <p15:guide id="4" pos="3772" userDrawn="1">
          <p15:clr>
            <a:srgbClr val="A4A3A4"/>
          </p15:clr>
        </p15:guide>
        <p15:guide id="5" orient="horz" pos="51" userDrawn="1">
          <p15:clr>
            <a:srgbClr val="A4A3A4"/>
          </p15:clr>
        </p15:guide>
        <p15:guide id="6" pos="7129" userDrawn="1">
          <p15:clr>
            <a:srgbClr val="A4A3A4"/>
          </p15:clr>
        </p15:guide>
        <p15:guide id="7" pos="347" userDrawn="1">
          <p15:clr>
            <a:srgbClr val="A4A3A4"/>
          </p15:clr>
        </p15:guide>
        <p15:guide id="8" orient="horz" pos="890" userDrawn="1">
          <p15:clr>
            <a:srgbClr val="A4A3A4"/>
          </p15:clr>
        </p15:guide>
        <p15:guide id="9" orient="horz" pos="1071" userDrawn="1">
          <p15:clr>
            <a:srgbClr val="A4A3A4"/>
          </p15:clr>
        </p15:guide>
        <p15:guide id="10" orient="horz" pos="352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7" clrIdx="0"/>
  <p:cmAuthor id="2" name="Lenovo" initials="L" lastIdx="1" clrIdx="1"/>
  <p:cmAuthor id="3" name="admin" initials="a" lastIdx="4" clrIdx="2"/>
  <p:cmAuthor id="4" name="Windows 用户" initials="W用" lastIdx="16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904"/>
    <a:srgbClr val="C72225"/>
    <a:srgbClr val="A9A4A4"/>
    <a:srgbClr val="00B0F0"/>
    <a:srgbClr val="DC424F"/>
    <a:srgbClr val="FF9933"/>
    <a:srgbClr val="8FAADC"/>
    <a:srgbClr val="FFFFFF"/>
    <a:srgbClr val="CBB596"/>
    <a:srgbClr val="6C8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21" autoAdjust="0"/>
    <p:restoredTop sz="96424" autoAdjust="0"/>
  </p:normalViewPr>
  <p:slideViewPr>
    <p:cSldViewPr snapToGrid="0">
      <p:cViewPr varScale="1">
        <p:scale>
          <a:sx n="70" d="100"/>
          <a:sy n="70" d="100"/>
        </p:scale>
        <p:origin x="174" y="102"/>
      </p:cViewPr>
      <p:guideLst>
        <p:guide orient="horz" pos="4065"/>
        <p:guide pos="2252"/>
        <p:guide pos="6448"/>
        <p:guide pos="3772"/>
        <p:guide orient="horz" pos="51"/>
        <p:guide pos="7129"/>
        <p:guide pos="347"/>
        <p:guide orient="horz" pos="890"/>
        <p:guide orient="horz" pos="1071"/>
        <p:guide orient="horz" pos="3521"/>
      </p:guideLst>
    </p:cSldViewPr>
  </p:slideViewPr>
  <p:outlineViewPr>
    <p:cViewPr>
      <p:scale>
        <a:sx n="33" d="100"/>
        <a:sy n="33" d="100"/>
      </p:scale>
      <p:origin x="0" y="-4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81AB4-4986-4C08-83FA-7FD912AD31F4}" type="datetimeFigureOut">
              <a:rPr lang="zh-CN" altLang="en-US" smtClean="0"/>
              <a:t>2020/3/24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AF1AE-9B2F-4B43-8AF2-4DA08B2975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20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253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baseline="0" dirty="0" smtClean="0">
                <a:solidFill>
                  <a:schemeClr val="tx1"/>
                </a:solidFill>
              </a:rPr>
              <a:t>Did you make any toys before?</a:t>
            </a:r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34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485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10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92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20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67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12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83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712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7854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258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983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34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124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602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77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75084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2725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838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5775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8496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38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559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878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800" dirty="0" smtClean="0"/>
              <a:t>Was it a real </a:t>
            </a:r>
            <a:r>
              <a:rPr lang="en-US" altLang="zh-CN" sz="1800" dirty="0" err="1" smtClean="0"/>
              <a:t>aeroplane</a:t>
            </a:r>
            <a:r>
              <a:rPr lang="en-US" altLang="zh-CN" sz="1800" dirty="0" smtClean="0"/>
              <a:t> or a model </a:t>
            </a:r>
            <a:r>
              <a:rPr lang="en-US" altLang="zh-CN" sz="1800" dirty="0" err="1" smtClean="0"/>
              <a:t>aeroplane</a:t>
            </a:r>
            <a:r>
              <a:rPr lang="en-US" altLang="zh-CN" sz="1800" dirty="0" smtClean="0"/>
              <a:t>?</a:t>
            </a:r>
          </a:p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18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4D63307-EE10-1E43-9A83-913D9F9FC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5812291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183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7814577-70CA-BE40-B210-6B49FD948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A11301-167F-AF42-98AE-11140FF2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57070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570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1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80EE267-0BA5-9444-A0C7-1655D47E17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9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A417091-13EB-DC44-91A0-D1B4D0D04F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8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61CE799-9285-4746-A69A-BBA7D74F9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9E236-EE12-439F-831B-88BD75BDEBE2}" type="datetimeFigureOut">
              <a:rPr lang="zh-CN" altLang="en-US" smtClean="0"/>
              <a:t>2020/3/24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0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7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  <a:t>‹#›</a:t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  <a:t>‹#›</a:t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tiff"/><Relationship Id="rId5" Type="http://schemas.openxmlformats.org/officeDocument/2006/relationships/image" Target="../media/image92.tif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9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26.tiff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png"/><Relationship Id="rId5" Type="http://schemas.openxmlformats.org/officeDocument/2006/relationships/image" Target="../media/image90.tiff"/><Relationship Id="rId4" Type="http://schemas.openxmlformats.org/officeDocument/2006/relationships/image" Target="../media/image94.tiff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tiff"/><Relationship Id="rId3" Type="http://schemas.openxmlformats.org/officeDocument/2006/relationships/image" Target="../media/image26.tiff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7.png"/><Relationship Id="rId5" Type="http://schemas.openxmlformats.org/officeDocument/2006/relationships/image" Target="../media/image96.tiff"/><Relationship Id="rId10" Type="http://schemas.openxmlformats.org/officeDocument/2006/relationships/image" Target="../media/image20.tiff"/><Relationship Id="rId4" Type="http://schemas.openxmlformats.org/officeDocument/2006/relationships/image" Target="../media/image21.png"/><Relationship Id="rId9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9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00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6.tiff"/><Relationship Id="rId7" Type="http://schemas.openxmlformats.org/officeDocument/2006/relationships/image" Target="../media/image103.tif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11" Type="http://schemas.openxmlformats.org/officeDocument/2006/relationships/image" Target="../media/image20.tiff"/><Relationship Id="rId5" Type="http://schemas.openxmlformats.org/officeDocument/2006/relationships/image" Target="../media/image102.png"/><Relationship Id="rId10" Type="http://schemas.openxmlformats.org/officeDocument/2006/relationships/image" Target="../media/image105.png"/><Relationship Id="rId4" Type="http://schemas.openxmlformats.org/officeDocument/2006/relationships/image" Target="../media/image101.tiff"/><Relationship Id="rId9" Type="http://schemas.openxmlformats.org/officeDocument/2006/relationships/image" Target="../media/image9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06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20.tiff"/><Relationship Id="rId3" Type="http://schemas.openxmlformats.org/officeDocument/2006/relationships/image" Target="../media/image26.tiff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13" Type="http://schemas.openxmlformats.org/officeDocument/2006/relationships/image" Target="../media/image20.tiff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9.png"/><Relationship Id="rId11" Type="http://schemas.openxmlformats.org/officeDocument/2006/relationships/image" Target="../media/image123.png"/><Relationship Id="rId5" Type="http://schemas.openxmlformats.org/officeDocument/2006/relationships/image" Target="../media/image118.png"/><Relationship Id="rId10" Type="http://schemas.openxmlformats.org/officeDocument/2006/relationships/image" Target="../media/image122.png"/><Relationship Id="rId4" Type="http://schemas.openxmlformats.org/officeDocument/2006/relationships/image" Target="../media/image117.png"/><Relationship Id="rId9" Type="http://schemas.openxmlformats.org/officeDocument/2006/relationships/image" Target="../media/image121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tif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tiff"/><Relationship Id="rId5" Type="http://schemas.openxmlformats.org/officeDocument/2006/relationships/image" Target="../media/image99.tiff"/><Relationship Id="rId4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20.tiff"/><Relationship Id="rId3" Type="http://schemas.openxmlformats.org/officeDocument/2006/relationships/image" Target="../media/image125.png"/><Relationship Id="rId7" Type="http://schemas.openxmlformats.org/officeDocument/2006/relationships/image" Target="../media/image128.png"/><Relationship Id="rId12" Type="http://schemas.openxmlformats.org/officeDocument/2006/relationships/image" Target="../media/image2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6.tiff"/><Relationship Id="rId9" Type="http://schemas.openxmlformats.org/officeDocument/2006/relationships/image" Target="../media/image130.png"/><Relationship Id="rId1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26.tif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tiff"/><Relationship Id="rId5" Type="http://schemas.openxmlformats.org/officeDocument/2006/relationships/image" Target="../media/image133.png"/><Relationship Id="rId4" Type="http://schemas.openxmlformats.org/officeDocument/2006/relationships/hyperlink" Target="https://pixabay.com/go/?t=image-list-shutterstock&amp;id=119879638" TargetMode="External"/><Relationship Id="rId9" Type="http://schemas.openxmlformats.org/officeDocument/2006/relationships/image" Target="../media/image1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3" Type="http://schemas.openxmlformats.org/officeDocument/2006/relationships/image" Target="../media/image21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26.tiff"/><Relationship Id="rId9" Type="http://schemas.openxmlformats.org/officeDocument/2006/relationships/image" Target="../media/image140.png"/><Relationship Id="rId14" Type="http://schemas.openxmlformats.org/officeDocument/2006/relationships/image" Target="../media/image20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5.tiff"/><Relationship Id="rId7" Type="http://schemas.openxmlformats.org/officeDocument/2006/relationships/image" Target="../media/image145.jpeg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png"/><Relationship Id="rId11" Type="http://schemas.openxmlformats.org/officeDocument/2006/relationships/image" Target="../media/image149.png"/><Relationship Id="rId5" Type="http://schemas.openxmlformats.org/officeDocument/2006/relationships/image" Target="../media/image20.tiff"/><Relationship Id="rId10" Type="http://schemas.openxmlformats.org/officeDocument/2006/relationships/image" Target="../media/image148.png"/><Relationship Id="rId4" Type="http://schemas.openxmlformats.org/officeDocument/2006/relationships/image" Target="../media/image26.tiff"/><Relationship Id="rId9" Type="http://schemas.openxmlformats.org/officeDocument/2006/relationships/image" Target="../media/image1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2.tiff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10" Type="http://schemas.openxmlformats.org/officeDocument/2006/relationships/image" Target="../media/image21.png"/><Relationship Id="rId4" Type="http://schemas.openxmlformats.org/officeDocument/2006/relationships/image" Target="../media/image151.tiff"/><Relationship Id="rId9" Type="http://schemas.openxmlformats.org/officeDocument/2006/relationships/image" Target="../media/image1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tiff"/><Relationship Id="rId3" Type="http://schemas.openxmlformats.org/officeDocument/2006/relationships/image" Target="../media/image154.tif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56.tiff"/><Relationship Id="rId4" Type="http://schemas.openxmlformats.org/officeDocument/2006/relationships/image" Target="../media/image155.tiff"/><Relationship Id="rId9" Type="http://schemas.openxmlformats.org/officeDocument/2006/relationships/image" Target="../media/image15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.png"/><Relationship Id="rId3" Type="http://schemas.openxmlformats.org/officeDocument/2006/relationships/image" Target="../media/image8.tiff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20.tiff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6.tiff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9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11" Type="http://schemas.openxmlformats.org/officeDocument/2006/relationships/image" Target="../media/image45.png"/><Relationship Id="rId24" Type="http://schemas.openxmlformats.org/officeDocument/2006/relationships/image" Target="../media/image3.png"/><Relationship Id="rId5" Type="http://schemas.openxmlformats.org/officeDocument/2006/relationships/image" Target="../media/image40.png"/><Relationship Id="rId15" Type="http://schemas.openxmlformats.org/officeDocument/2006/relationships/image" Target="../media/image49.png"/><Relationship Id="rId23" Type="http://schemas.openxmlformats.org/officeDocument/2006/relationships/image" Target="../media/image26.tiff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2.tiff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8.png"/><Relationship Id="rId3" Type="http://schemas.openxmlformats.org/officeDocument/2006/relationships/image" Target="../media/image57.png"/><Relationship Id="rId21" Type="http://schemas.openxmlformats.org/officeDocument/2006/relationships/image" Target="../media/image26.tiff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62.png"/><Relationship Id="rId24" Type="http://schemas.openxmlformats.org/officeDocument/2006/relationships/image" Target="../media/image3.png"/><Relationship Id="rId5" Type="http://schemas.openxmlformats.org/officeDocument/2006/relationships/image" Target="../media/image20.tiff"/><Relationship Id="rId15" Type="http://schemas.openxmlformats.org/officeDocument/2006/relationships/image" Target="../media/image55.png"/><Relationship Id="rId23" Type="http://schemas.openxmlformats.org/officeDocument/2006/relationships/image" Target="../media/image54.png"/><Relationship Id="rId10" Type="http://schemas.openxmlformats.org/officeDocument/2006/relationships/image" Target="../media/image61.png"/><Relationship Id="rId19" Type="http://schemas.openxmlformats.org/officeDocument/2006/relationships/image" Target="../media/image69.png"/><Relationship Id="rId4" Type="http://schemas.openxmlformats.org/officeDocument/2006/relationships/image" Target="../media/image2.tiff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72.png"/><Relationship Id="rId21" Type="http://schemas.openxmlformats.org/officeDocument/2006/relationships/image" Target="../media/image21.png"/><Relationship Id="rId7" Type="http://schemas.openxmlformats.org/officeDocument/2006/relationships/image" Target="../media/image74.png"/><Relationship Id="rId12" Type="http://schemas.openxmlformats.org/officeDocument/2006/relationships/image" Target="../media/image20.tiff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2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26.tiff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19" Type="http://schemas.openxmlformats.org/officeDocument/2006/relationships/image" Target="../media/image85.png"/><Relationship Id="rId4" Type="http://schemas.openxmlformats.org/officeDocument/2006/relationships/image" Target="../media/image2.tiff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8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87.tiff"/><Relationship Id="rId4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tiff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tiff"/><Relationship Id="rId5" Type="http://schemas.openxmlformats.org/officeDocument/2006/relationships/image" Target="../media/image89.png"/><Relationship Id="rId10" Type="http://schemas.openxmlformats.org/officeDocument/2006/relationships/image" Target="../media/image21.png"/><Relationship Id="rId4" Type="http://schemas.openxmlformats.org/officeDocument/2006/relationships/image" Target="../media/image88.tiff"/><Relationship Id="rId9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816"/>
            <a:ext cx="6347879" cy="6243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319339" y="2807963"/>
            <a:ext cx="4872661" cy="31391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9050"/>
            <a:ext cx="2866293" cy="15997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69476"/>
            <a:ext cx="12192000" cy="633046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6462941"/>
            <a:ext cx="936238" cy="294424"/>
            <a:chOff x="11014501" y="6514787"/>
            <a:chExt cx="936238" cy="29442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01295" y="6514787"/>
              <a:ext cx="749444" cy="294424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1014501" y="65200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:00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1193993" y="6444678"/>
            <a:ext cx="998007" cy="312687"/>
            <a:chOff x="7707356" y="6408789"/>
            <a:chExt cx="998007" cy="31268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4" name="图片 23" descr="/Users/wangxin/Desktop/3.png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2995" y="1800860"/>
            <a:ext cx="4142105" cy="3616960"/>
          </a:xfrm>
          <a:prstGeom prst="rect">
            <a:avLst/>
          </a:prstGeom>
        </p:spPr>
      </p:pic>
      <p:pic>
        <p:nvPicPr>
          <p:cNvPr id="25" name="图片 24" descr="/Users/wangxin/Desktop/飞机.png飞机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743315" y="3799840"/>
            <a:ext cx="2450465" cy="1928495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26" name="图片 25" descr="3"/>
          <p:cNvPicPr>
            <a:picLocks noChangeAspect="1"/>
          </p:cNvPicPr>
          <p:nvPr/>
        </p:nvPicPr>
        <p:blipFill rotWithShape="1">
          <a:blip r:embed="rId12"/>
          <a:srcRect b="63000"/>
          <a:stretch/>
        </p:blipFill>
        <p:spPr>
          <a:xfrm>
            <a:off x="6416395" y="632968"/>
            <a:ext cx="4965065" cy="789432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7209865" y="-19049"/>
            <a:ext cx="4982135" cy="968028"/>
            <a:chOff x="7195400" y="-18770"/>
            <a:chExt cx="4982135" cy="968028"/>
          </a:xfrm>
        </p:grpSpPr>
        <p:sp>
          <p:nvSpPr>
            <p:cNvPr id="19" name="矩形 18"/>
            <p:cNvSpPr/>
            <p:nvPr/>
          </p:nvSpPr>
          <p:spPr>
            <a:xfrm>
              <a:off x="7195400" y="-18770"/>
              <a:ext cx="4982135" cy="968028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251895" y="279"/>
              <a:ext cx="4609408" cy="948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Greet their partners; get a basic idea about the topic of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today’s lesson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.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 Say hello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greet each other.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describe the pictures on the first page.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 Introduce the topic of the lesson. 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22" name="直角三角形 21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7" name="图片 26" descr="3"/>
          <p:cNvPicPr>
            <a:picLocks noChangeAspect="1"/>
          </p:cNvPicPr>
          <p:nvPr/>
        </p:nvPicPr>
        <p:blipFill rotWithShape="1">
          <a:blip r:embed="rId12"/>
          <a:srcRect t="49925"/>
          <a:stretch/>
        </p:blipFill>
        <p:spPr>
          <a:xfrm>
            <a:off x="6910703" y="1698170"/>
            <a:ext cx="4965065" cy="10683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7379683" y="145510"/>
            <a:ext cx="4598957" cy="6589750"/>
            <a:chOff x="7379683" y="145510"/>
            <a:chExt cx="4598957" cy="6589750"/>
          </a:xfrm>
        </p:grpSpPr>
        <p:sp>
          <p:nvSpPr>
            <p:cNvPr id="31" name="矩形 30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983174" y="-134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1061165" y="6442076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680048" y="992528"/>
            <a:ext cx="3994946" cy="2712648"/>
            <a:chOff x="12381" y="4251"/>
            <a:chExt cx="6487" cy="3309"/>
          </a:xfrm>
        </p:grpSpPr>
        <p:sp>
          <p:nvSpPr>
            <p:cNvPr id="13" name="文本框 12"/>
            <p:cNvSpPr txBox="1"/>
            <p:nvPr/>
          </p:nvSpPr>
          <p:spPr>
            <a:xfrm>
              <a:off x="12381" y="4855"/>
              <a:ext cx="6466" cy="270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44000" bIns="144000" rtlCol="0">
              <a:spAutoFit/>
            </a:bodyPr>
            <a:lstStyle/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helped Biff? How did she help Biff?</a:t>
              </a:r>
            </a:p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the </a:t>
              </a:r>
              <a:r>
                <a:rPr lang="en-US" altLang="zh-CN" sz="2400" b="1" dirty="0" err="1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aeroplane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look like?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81" y="4251"/>
              <a:ext cx="6487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15938" y="1705985"/>
            <a:ext cx="6548655" cy="398282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0806" y="1240352"/>
            <a:ext cx="2733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Mum helped her.</a:t>
            </a:r>
          </a:p>
        </p:txBody>
      </p:sp>
      <p:sp>
        <p:nvSpPr>
          <p:cNvPr id="7" name="矩形 6"/>
          <p:cNvSpPr/>
          <p:nvPr/>
        </p:nvSpPr>
        <p:spPr>
          <a:xfrm>
            <a:off x="2763346" y="5674293"/>
            <a:ext cx="4419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Century Gothic" panose="020B0502020202020204" pitchFamily="34" charset="0"/>
              </a:rPr>
              <a:t>The aeroplane looked good.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7680048" y="3873578"/>
            <a:ext cx="3994946" cy="2486390"/>
            <a:chOff x="12381" y="4251"/>
            <a:chExt cx="6487" cy="3033"/>
          </a:xfrm>
        </p:grpSpPr>
        <p:sp>
          <p:nvSpPr>
            <p:cNvPr id="22" name="文本框 21"/>
            <p:cNvSpPr txBox="1"/>
            <p:nvPr/>
          </p:nvSpPr>
          <p:spPr>
            <a:xfrm>
              <a:off x="12381" y="4855"/>
              <a:ext cx="6466" cy="24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tIns="108000" bIns="108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model did you make before? How did you make it? Did you make it by yourself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  <a:endParaRPr lang="zh-CN" altLang="en-US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12381" y="4251"/>
              <a:ext cx="6487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979539" y="0"/>
            <a:ext cx="5212461" cy="971698"/>
            <a:chOff x="6340368" y="-6593"/>
            <a:chExt cx="5837167" cy="803531"/>
          </a:xfrm>
        </p:grpSpPr>
        <p:sp>
          <p:nvSpPr>
            <p:cNvPr id="25" name="矩形 24"/>
            <p:cNvSpPr/>
            <p:nvPr/>
          </p:nvSpPr>
          <p:spPr>
            <a:xfrm>
              <a:off x="6340368" y="-6593"/>
              <a:ext cx="5837167" cy="803531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413430" y="-6593"/>
              <a:ext cx="5143660" cy="7847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make connections; read the text fluently.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connections questions.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take turns reading the text aloud;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85550" y="-69627"/>
            <a:ext cx="1081591" cy="796615"/>
            <a:chOff x="11381460" y="-70471"/>
            <a:chExt cx="1081591" cy="796615"/>
          </a:xfrm>
        </p:grpSpPr>
        <p:sp>
          <p:nvSpPr>
            <p:cNvPr id="28" name="直角三角形 27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Biff’s </a:t>
            </a:r>
            <a:r>
              <a:rPr lang="en-US" altLang="zh-CN" dirty="0" err="1">
                <a:latin typeface="Century Gothic" panose="020B0502020202020204" pitchFamily="34" charset="0"/>
              </a:rPr>
              <a:t>Aeroplane</a:t>
            </a:r>
            <a:r>
              <a:rPr lang="en-US" altLang="zh-CN" dirty="0">
                <a:latin typeface="Century Gothic" panose="020B0502020202020204" pitchFamily="34" charset="0"/>
              </a:rPr>
              <a:t> </a:t>
            </a:r>
            <a:endParaRPr lang="zh-CN" altLang="en-US" dirty="0"/>
          </a:p>
        </p:txBody>
      </p:sp>
      <p:grpSp>
        <p:nvGrpSpPr>
          <p:cNvPr id="33" name="组合 32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7379683" y="145510"/>
            <a:ext cx="4598957" cy="6589750"/>
            <a:chOff x="7379683" y="145510"/>
            <a:chExt cx="4598957" cy="6589750"/>
          </a:xfrm>
        </p:grpSpPr>
        <p:sp>
          <p:nvSpPr>
            <p:cNvPr id="35" name="矩形 34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971622" y="-1280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548193" y="1022457"/>
            <a:ext cx="4287481" cy="2571647"/>
            <a:chOff x="12362" y="4065"/>
            <a:chExt cx="6467" cy="3137"/>
          </a:xfrm>
        </p:grpSpPr>
        <p:sp>
          <p:nvSpPr>
            <p:cNvPr id="13" name="文本框 12"/>
            <p:cNvSpPr txBox="1"/>
            <p:nvPr/>
          </p:nvSpPr>
          <p:spPr>
            <a:xfrm>
              <a:off x="12363" y="4685"/>
              <a:ext cx="6466" cy="251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44000" bIns="144000" rtlCol="0">
              <a:spAutoFit/>
            </a:bodyPr>
            <a:lstStyle/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Biff want to do?</a:t>
              </a: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62" y="4065"/>
              <a:ext cx="6467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17587" y="1746757"/>
            <a:ext cx="6480842" cy="389740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0327" y="1235238"/>
            <a:ext cx="2965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Biff wanted to fly it.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7550112" y="3953503"/>
            <a:ext cx="4303853" cy="1578076"/>
            <a:chOff x="12381" y="4107"/>
            <a:chExt cx="6466" cy="1925"/>
          </a:xfrm>
        </p:grpSpPr>
        <p:sp>
          <p:nvSpPr>
            <p:cNvPr id="21" name="文本框 20"/>
            <p:cNvSpPr txBox="1"/>
            <p:nvPr/>
          </p:nvSpPr>
          <p:spPr>
            <a:xfrm>
              <a:off x="12381" y="4685"/>
              <a:ext cx="6466" cy="134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08000" bIns="108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did Biff go to fly her </a:t>
              </a:r>
              <a:r>
                <a:rPr lang="en-US" altLang="zh-CN" sz="2400" b="1" dirty="0" err="1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aeroplane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2381" y="4107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Setting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3848510" y="5676179"/>
            <a:ext cx="3328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She went to the park.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73173" y="2158201"/>
            <a:ext cx="426375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Do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you think Biff’s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 </a:t>
            </a:r>
            <a:r>
              <a:rPr lang="en-US" altLang="zh-CN" sz="2400" b="1" dirty="0" err="1">
                <a:solidFill>
                  <a:srgbClr val="53585F"/>
                </a:solidFill>
                <a:latin typeface="Century Gothic" panose="020B0502020202020204" pitchFamily="34" charset="0"/>
              </a:rPr>
              <a:t>aeroplane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would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fly?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 Why?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5563660" y="0"/>
            <a:ext cx="6637456" cy="1688702"/>
            <a:chOff x="6340368" y="-18772"/>
            <a:chExt cx="5837167" cy="1096643"/>
          </a:xfrm>
        </p:grpSpPr>
        <p:sp>
          <p:nvSpPr>
            <p:cNvPr id="25" name="矩形 24"/>
            <p:cNvSpPr/>
            <p:nvPr/>
          </p:nvSpPr>
          <p:spPr>
            <a:xfrm>
              <a:off x="6340368" y="-18771"/>
              <a:ext cx="5837167" cy="1096642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413430" y="-18772"/>
              <a:ext cx="5143660" cy="1055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LO: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Understand the text; identify the setting on this page by using the illustration and textual clues; read the text fluently.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Read the text to Ss.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talk about the first comprehension question by using the text and the illustration. 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Guide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talk about the setting question by using the illustration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and</a:t>
              </a:r>
              <a:r>
                <a:rPr lang="en-US" altLang="zh-CN" sz="1100" b="1" u="sng" dirty="0" smtClean="0">
                  <a:solidFill>
                    <a:srgbClr val="00808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textual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clues.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Encourage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talk about the second comprehension question.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take turns reading the text; give feedback.</a:t>
              </a:r>
              <a:endParaRPr lang="en-US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02611" y="-102875"/>
            <a:ext cx="1254880" cy="840875"/>
            <a:chOff x="11430839" y="-147135"/>
            <a:chExt cx="1081591" cy="725151"/>
          </a:xfrm>
        </p:grpSpPr>
        <p:sp>
          <p:nvSpPr>
            <p:cNvPr id="28" name="直角三角形 27"/>
            <p:cNvSpPr/>
            <p:nvPr/>
          </p:nvSpPr>
          <p:spPr>
            <a:xfrm rot="10800000">
              <a:off x="11495640" y="-58419"/>
              <a:ext cx="707454" cy="636435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1430839" y="-147135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41071" y="4235536"/>
            <a:ext cx="4251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等线" panose="02010600030101010101" pitchFamily="2" charset="-122"/>
              </a:rPr>
              <a:t>LO: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标题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Biff’s </a:t>
            </a:r>
            <a:r>
              <a:rPr lang="en-US" altLang="zh-CN" dirty="0" err="1">
                <a:latin typeface="Century Gothic" panose="020B0502020202020204" pitchFamily="34" charset="0"/>
              </a:rPr>
              <a:t>Aeroplane</a:t>
            </a:r>
            <a:r>
              <a:rPr lang="en-US" altLang="zh-CN" dirty="0">
                <a:latin typeface="Century Gothic" panose="020B0502020202020204" pitchFamily="34" charset="0"/>
              </a:rPr>
              <a:t> </a:t>
            </a:r>
            <a:endParaRPr lang="zh-CN" altLang="en-US" dirty="0"/>
          </a:p>
        </p:txBody>
      </p:sp>
      <p:grpSp>
        <p:nvGrpSpPr>
          <p:cNvPr id="37" name="组合 36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11/2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7539138" y="145510"/>
            <a:ext cx="4439502" cy="6589750"/>
            <a:chOff x="7379683" y="145510"/>
            <a:chExt cx="4598957" cy="6589750"/>
          </a:xfrm>
        </p:grpSpPr>
        <p:sp>
          <p:nvSpPr>
            <p:cNvPr id="50" name="矩形 49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63" name="直接连接符 62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987874" y="-261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662564" y="886411"/>
            <a:ext cx="4099444" cy="2809380"/>
            <a:chOff x="12381" y="4244"/>
            <a:chExt cx="6487" cy="3427"/>
          </a:xfrm>
        </p:grpSpPr>
        <p:sp>
          <p:nvSpPr>
            <p:cNvPr id="13" name="文本框 12"/>
            <p:cNvSpPr txBox="1"/>
            <p:nvPr/>
          </p:nvSpPr>
          <p:spPr>
            <a:xfrm>
              <a:off x="12381" y="4855"/>
              <a:ext cx="6466" cy="281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1. What happened to the   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</a:t>
              </a:r>
              <a:r>
                <a:rPr lang="en-US" altLang="zh-CN" sz="2400" b="1" dirty="0" err="1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aeroplane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402" y="4244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36349" y="1716292"/>
            <a:ext cx="6589496" cy="398537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72396" y="1237446"/>
            <a:ext cx="3592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The </a:t>
            </a:r>
            <a:r>
              <a:rPr lang="en-US" altLang="zh-CN" sz="2400" b="1" dirty="0" err="1">
                <a:latin typeface="Century Gothic" panose="020B0502020202020204" pitchFamily="34" charset="0"/>
              </a:rPr>
              <a:t>aeroplane</a:t>
            </a:r>
            <a:r>
              <a:rPr lang="en-US" altLang="zh-CN" sz="2400" b="1" dirty="0">
                <a:latin typeface="Century Gothic" panose="020B0502020202020204" pitchFamily="34" charset="0"/>
              </a:rPr>
              <a:t> flew up.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7676670" y="3839443"/>
            <a:ext cx="4085750" cy="1591193"/>
            <a:chOff x="12356" y="4125"/>
            <a:chExt cx="6519" cy="1941"/>
          </a:xfrm>
        </p:grpSpPr>
        <p:sp>
          <p:nvSpPr>
            <p:cNvPr id="21" name="文本框 20"/>
            <p:cNvSpPr txBox="1"/>
            <p:nvPr/>
          </p:nvSpPr>
          <p:spPr>
            <a:xfrm>
              <a:off x="12356" y="4719"/>
              <a:ext cx="6519" cy="134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did the </a:t>
              </a:r>
              <a:r>
                <a:rPr lang="en-US" altLang="zh-CN" sz="2400" b="1" dirty="0" err="1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aeroplane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go?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圆角矩形 37"/>
            <p:cNvSpPr/>
            <p:nvPr/>
          </p:nvSpPr>
          <p:spPr>
            <a:xfrm>
              <a:off x="12356" y="4125"/>
              <a:ext cx="6519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Setting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圆角矩形 26"/>
          <p:cNvSpPr/>
          <p:nvPr/>
        </p:nvSpPr>
        <p:spPr>
          <a:xfrm>
            <a:off x="8772612" y="6015394"/>
            <a:ext cx="1737111" cy="588456"/>
          </a:xfrm>
          <a:prstGeom prst="roundRect">
            <a:avLst>
              <a:gd name="adj" fmla="val 50000"/>
            </a:avLst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flew</a:t>
            </a:r>
            <a:endParaRPr lang="zh-CN" altLang="en-US" sz="24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47703" y="5653567"/>
            <a:ext cx="3377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It went over the trees.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789785" y="2486761"/>
            <a:ext cx="38317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2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. What did Biff do when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  </a:t>
            </a: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her </a:t>
            </a:r>
            <a:r>
              <a:rPr lang="en-US" altLang="zh-CN" sz="2400" b="1" dirty="0" err="1">
                <a:solidFill>
                  <a:srgbClr val="53585F"/>
                </a:solidFill>
                <a:latin typeface="Century Gothic" panose="020B0502020202020204" pitchFamily="34" charset="0"/>
              </a:rPr>
              <a:t>aeroplane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flew up?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 </a:t>
            </a: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How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did she feel?</a:t>
            </a:r>
          </a:p>
          <a:p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8003597" y="1234366"/>
            <a:ext cx="3432833" cy="4279237"/>
            <a:chOff x="1071867" y="1501247"/>
            <a:chExt cx="3642006" cy="4539984"/>
          </a:xfrm>
        </p:grpSpPr>
        <p:grpSp>
          <p:nvGrpSpPr>
            <p:cNvPr id="49" name="组合 48"/>
            <p:cNvGrpSpPr/>
            <p:nvPr/>
          </p:nvGrpSpPr>
          <p:grpSpPr>
            <a:xfrm>
              <a:off x="1071867" y="1501247"/>
              <a:ext cx="3642006" cy="4539984"/>
              <a:chOff x="4792547" y="1576389"/>
              <a:chExt cx="3501745" cy="4260326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61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62" name="矩形 61"/>
                  <p:cNvSpPr/>
                  <p:nvPr/>
                </p:nvSpPr>
                <p:spPr>
                  <a:xfrm>
                    <a:off x="7097406" y="2066904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56" name="图片 55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60" name="文本框 59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52" name="流程图: 过程 51"/>
              <p:cNvSpPr/>
              <p:nvPr/>
            </p:nvSpPr>
            <p:spPr>
              <a:xfrm>
                <a:off x="5095794" y="4320543"/>
                <a:ext cx="2895252" cy="978168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bird </a:t>
                </a:r>
                <a:r>
                  <a:rPr lang="en-US" altLang="zh-CN" sz="2400" b="1" dirty="0" smtClean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flew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over the sea yesterday. 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6088299" y="3624227"/>
                <a:ext cx="91024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flew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1618" y="2291173"/>
              <a:ext cx="2222505" cy="1420432"/>
            </a:xfrm>
            <a:prstGeom prst="roundRect">
              <a:avLst/>
            </a:prstGeom>
            <a:ln w="57150">
              <a:noFill/>
            </a:ln>
          </p:spPr>
        </p:pic>
      </p:grpSp>
      <p:grpSp>
        <p:nvGrpSpPr>
          <p:cNvPr id="39" name="组合 38"/>
          <p:cNvGrpSpPr/>
          <p:nvPr/>
        </p:nvGrpSpPr>
        <p:grpSpPr>
          <a:xfrm>
            <a:off x="4706093" y="-19298"/>
            <a:ext cx="7485907" cy="2067305"/>
            <a:chOff x="6653435" y="-18772"/>
            <a:chExt cx="5524100" cy="1126506"/>
          </a:xfrm>
        </p:grpSpPr>
        <p:sp>
          <p:nvSpPr>
            <p:cNvPr id="40" name="矩形 39"/>
            <p:cNvSpPr/>
            <p:nvPr/>
          </p:nvSpPr>
          <p:spPr>
            <a:xfrm>
              <a:off x="6653435" y="-18772"/>
              <a:ext cx="5524100" cy="1126506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6664811" y="81945"/>
              <a:ext cx="5237715" cy="886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LO: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Understand the meaning of the vocabulary word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flew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and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make sentences with it; understand the text; identify the setting on this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page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by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using the illustration and textual clues; read the text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fluently.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Read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the text to </a:t>
              </a:r>
              <a:r>
                <a:rPr lang="en-US" altLang="zh-CN" sz="1100" b="1" dirty="0" err="1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;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look for the vocabulary word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flew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;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click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the penguin cards and explain the word to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by using body language;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read the word and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make sentences with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it;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take turns talking about the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first comprehension question;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Guide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talk about the setting question by using the illustration and textual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clues.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Guide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talk about the second comprehension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question.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read the text fluently; give feedback.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238957" y="-140868"/>
            <a:ext cx="1377280" cy="874985"/>
            <a:chOff x="11441298" y="39010"/>
            <a:chExt cx="1081591" cy="687134"/>
          </a:xfrm>
        </p:grpSpPr>
        <p:sp>
          <p:nvSpPr>
            <p:cNvPr id="43" name="直角三角形 42"/>
            <p:cNvSpPr/>
            <p:nvPr/>
          </p:nvSpPr>
          <p:spPr>
            <a:xfrm rot="10800000">
              <a:off x="11558513" y="146585"/>
              <a:ext cx="644582" cy="579559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1441298" y="39010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5" name="标题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Biff’s </a:t>
            </a:r>
            <a:r>
              <a:rPr lang="en-US" altLang="zh-CN" dirty="0" err="1">
                <a:latin typeface="Century Gothic" panose="020B0502020202020204" pitchFamily="34" charset="0"/>
              </a:rPr>
              <a:t>Aeroplane</a:t>
            </a:r>
            <a:r>
              <a:rPr lang="en-US" altLang="zh-CN" dirty="0">
                <a:latin typeface="Century Gothic" panose="020B0502020202020204" pitchFamily="34" charset="0"/>
              </a:rPr>
              <a:t> </a:t>
            </a:r>
            <a:endParaRPr lang="zh-CN" altLang="en-US" dirty="0"/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8606894" y="5477256"/>
            <a:ext cx="773767" cy="805965"/>
          </a:xfrm>
          <a:prstGeom prst="rect">
            <a:avLst/>
          </a:prstGeom>
        </p:spPr>
      </p:pic>
      <p:grpSp>
        <p:nvGrpSpPr>
          <p:cNvPr id="65" name="组合 64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0" name="文本框 69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/>
          <p:cNvGrpSpPr/>
          <p:nvPr/>
        </p:nvGrpSpPr>
        <p:grpSpPr>
          <a:xfrm>
            <a:off x="7040997" y="145510"/>
            <a:ext cx="4937643" cy="6589750"/>
            <a:chOff x="7379683" y="145510"/>
            <a:chExt cx="4598957" cy="6589750"/>
          </a:xfrm>
        </p:grpSpPr>
        <p:sp>
          <p:nvSpPr>
            <p:cNvPr id="55" name="矩形 54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985867" y="-261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1061165" y="6448307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236623" y="3345214"/>
            <a:ext cx="4647451" cy="2997932"/>
            <a:chOff x="12381" y="4147"/>
            <a:chExt cx="6466" cy="3657"/>
          </a:xfrm>
        </p:grpSpPr>
        <p:sp>
          <p:nvSpPr>
            <p:cNvPr id="13" name="文本框 12"/>
            <p:cNvSpPr txBox="1"/>
            <p:nvPr/>
          </p:nvSpPr>
          <p:spPr>
            <a:xfrm>
              <a:off x="12381" y="4736"/>
              <a:ext cx="6466" cy="30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0" tIns="72000" bIns="72000" rtlCol="0">
              <a:spAutoFit/>
            </a:bodyPr>
            <a:lstStyle/>
            <a:p>
              <a:pPr marL="457200" indent="-360000"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happened to the  </a:t>
              </a:r>
              <a:r>
                <a:rPr lang="en-US" altLang="zh-CN" sz="2400" b="1" dirty="0" err="1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aeroplane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when it flew up?    Look at the illustration. </a:t>
              </a:r>
            </a:p>
            <a:p>
              <a:pPr marL="457200" indent="-360000"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would    happen to the </a:t>
              </a:r>
              <a:r>
                <a:rPr lang="en-US" altLang="zh-CN" sz="2400" b="1" dirty="0" err="1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aeroplane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 next?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81" y="4147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67715" y="1772849"/>
            <a:ext cx="6180732" cy="372933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3003" y="1231839"/>
            <a:ext cx="3690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It went over the houses.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7234399" y="780611"/>
            <a:ext cx="4585053" cy="2365066"/>
            <a:chOff x="12381" y="4107"/>
            <a:chExt cx="6466" cy="2885"/>
          </a:xfrm>
        </p:grpSpPr>
        <p:sp>
          <p:nvSpPr>
            <p:cNvPr id="21" name="文本框 20"/>
            <p:cNvSpPr txBox="1"/>
            <p:nvPr/>
          </p:nvSpPr>
          <p:spPr>
            <a:xfrm>
              <a:off x="12381" y="4702"/>
              <a:ext cx="6466" cy="229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44000" bIns="252000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1. Where did the </a:t>
              </a:r>
              <a:r>
                <a:rPr lang="en-US" altLang="zh-CN" sz="2400" b="1" dirty="0" err="1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aeroplane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</a:t>
              </a: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go?</a:t>
              </a:r>
            </a:p>
            <a:p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2381" y="4107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Setting 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138128" y="5705482"/>
            <a:ext cx="1838590" cy="933804"/>
            <a:chOff x="8625119" y="4199810"/>
            <a:chExt cx="1426805" cy="2933869"/>
          </a:xfrm>
        </p:grpSpPr>
        <p:sp>
          <p:nvSpPr>
            <p:cNvPr id="27" name="圆角矩形 26"/>
            <p:cNvSpPr/>
            <p:nvPr/>
          </p:nvSpPr>
          <p:spPr>
            <a:xfrm>
              <a:off x="8882111" y="5548379"/>
              <a:ext cx="1169813" cy="1585300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houses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625119" y="4199810"/>
              <a:ext cx="513984" cy="2115911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7241821" y="2251231"/>
            <a:ext cx="45454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Where do you think Biff     </a:t>
            </a: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might be?</a:t>
            </a:r>
          </a:p>
          <a:p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7851517" y="1268380"/>
            <a:ext cx="3417662" cy="4260326"/>
            <a:chOff x="7304843" y="990472"/>
            <a:chExt cx="3417662" cy="4260326"/>
          </a:xfrm>
        </p:grpSpPr>
        <p:grpSp>
          <p:nvGrpSpPr>
            <p:cNvPr id="33" name="组合 32"/>
            <p:cNvGrpSpPr/>
            <p:nvPr/>
          </p:nvGrpSpPr>
          <p:grpSpPr>
            <a:xfrm>
              <a:off x="7304843" y="990472"/>
              <a:ext cx="3417662" cy="4260326"/>
              <a:chOff x="4792547" y="1576389"/>
              <a:chExt cx="3501745" cy="4260326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39" name="组合 38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43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45" name="矩形 44"/>
                  <p:cNvSpPr/>
                  <p:nvPr/>
                </p:nvSpPr>
                <p:spPr>
                  <a:xfrm>
                    <a:off x="7097406" y="2066904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40" name="组合 39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1" name="图片 40"/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2" name="文本框 41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7" name="流程图: 过程 36"/>
              <p:cNvSpPr/>
              <p:nvPr/>
            </p:nvSpPr>
            <p:spPr>
              <a:xfrm>
                <a:off x="4951929" y="4317208"/>
                <a:ext cx="3182981" cy="978168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are so many </a:t>
                </a:r>
                <a:r>
                  <a:rPr lang="en-US" altLang="zh-CN" sz="2400" b="1" dirty="0" smtClean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houses 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in this area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 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5831257" y="3624227"/>
                <a:ext cx="1424325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houses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8067464" y="1736881"/>
              <a:ext cx="1892421" cy="1430855"/>
            </a:xfrm>
            <a:prstGeom prst="roundRect">
              <a:avLst/>
            </a:prstGeom>
            <a:ln w="57150">
              <a:noFill/>
            </a:ln>
          </p:spPr>
        </p:pic>
      </p:grpSp>
      <p:grpSp>
        <p:nvGrpSpPr>
          <p:cNvPr id="48" name="组合 47"/>
          <p:cNvGrpSpPr/>
          <p:nvPr/>
        </p:nvGrpSpPr>
        <p:grpSpPr>
          <a:xfrm>
            <a:off x="5318400" y="-12861"/>
            <a:ext cx="6893111" cy="1822854"/>
            <a:chOff x="6793823" y="-18771"/>
            <a:chExt cx="5383711" cy="1051309"/>
          </a:xfrm>
        </p:grpSpPr>
        <p:sp>
          <p:nvSpPr>
            <p:cNvPr id="49" name="矩形 48"/>
            <p:cNvSpPr/>
            <p:nvPr/>
          </p:nvSpPr>
          <p:spPr>
            <a:xfrm>
              <a:off x="6793823" y="-18771"/>
              <a:ext cx="5383711" cy="105130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6793824" y="-12234"/>
              <a:ext cx="5143660" cy="10354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vocabulary word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 houses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make sentences with it; identify the setting on this page by using the illustration and textual clues; understand the text; read the text fluently. 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one S to read the text;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another S to look for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houses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click the penguin cards and explain their purpose;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words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make sentences with them;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first setting question by using the illustration and textual clues.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questions by using the illustration.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second setting question.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text fluently;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1397789" y="-70470"/>
            <a:ext cx="1081591" cy="796615"/>
            <a:chOff x="11381460" y="-70471"/>
            <a:chExt cx="1081591" cy="796615"/>
          </a:xfrm>
        </p:grpSpPr>
        <p:sp>
          <p:nvSpPr>
            <p:cNvPr id="52" name="直角三角形 51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Biff’s </a:t>
            </a:r>
            <a:r>
              <a:rPr lang="en-US" altLang="zh-CN" dirty="0" err="1">
                <a:latin typeface="Century Gothic" panose="020B0502020202020204" pitchFamily="34" charset="0"/>
              </a:rPr>
              <a:t>Aeroplane</a:t>
            </a:r>
            <a:r>
              <a:rPr lang="en-US" altLang="zh-CN" dirty="0">
                <a:latin typeface="Century Gothic" panose="020B0502020202020204" pitchFamily="34" charset="0"/>
              </a:rPr>
              <a:t> </a:t>
            </a:r>
            <a:endParaRPr lang="zh-CN" altLang="en-US" dirty="0"/>
          </a:p>
        </p:txBody>
      </p:sp>
      <p:grpSp>
        <p:nvGrpSpPr>
          <p:cNvPr id="60" name="组合 59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7678057" y="145510"/>
            <a:ext cx="4300583" cy="6589750"/>
            <a:chOff x="7379683" y="145510"/>
            <a:chExt cx="4598957" cy="6589750"/>
          </a:xfrm>
        </p:grpSpPr>
        <p:sp>
          <p:nvSpPr>
            <p:cNvPr id="30" name="矩形 29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9001414" y="-261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044700" y="1131753"/>
            <a:ext cx="3553864" cy="2141259"/>
            <a:chOff x="12370" y="4264"/>
            <a:chExt cx="6466" cy="2612"/>
          </a:xfrm>
        </p:grpSpPr>
        <p:sp>
          <p:nvSpPr>
            <p:cNvPr id="13" name="文本框 12"/>
            <p:cNvSpPr txBox="1"/>
            <p:nvPr/>
          </p:nvSpPr>
          <p:spPr>
            <a:xfrm>
              <a:off x="12370" y="4855"/>
              <a:ext cx="6466" cy="20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80000" bIns="144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Biff do? How did she feel? Who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helped her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70" y="4264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63754" y="1804342"/>
            <a:ext cx="6490190" cy="38695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6510" y="1241078"/>
            <a:ext cx="4503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Biff looked for the </a:t>
            </a:r>
            <a:r>
              <a:rPr lang="en-US" altLang="zh-CN" sz="2400" b="1" dirty="0" err="1">
                <a:latin typeface="Century Gothic" panose="020B0502020202020204" pitchFamily="34" charset="0"/>
              </a:rPr>
              <a:t>aeroplane</a:t>
            </a:r>
            <a:r>
              <a:rPr lang="en-US" altLang="zh-CN" sz="2400" b="1" dirty="0"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8075250" y="3802722"/>
            <a:ext cx="3565955" cy="1589553"/>
            <a:chOff x="12381" y="4161"/>
            <a:chExt cx="6466" cy="1939"/>
          </a:xfrm>
        </p:grpSpPr>
        <p:sp>
          <p:nvSpPr>
            <p:cNvPr id="21" name="文本框 20"/>
            <p:cNvSpPr txBox="1"/>
            <p:nvPr/>
          </p:nvSpPr>
          <p:spPr>
            <a:xfrm>
              <a:off x="12381" y="4753"/>
              <a:ext cx="6466" cy="134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08000" bIns="108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did they look for the </a:t>
              </a:r>
              <a:r>
                <a:rPr lang="en-US" altLang="zh-CN" sz="2400" b="1" dirty="0" err="1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aeroplane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2381" y="4161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Setting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4414803" y="5662158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Everyone helped.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6577931" y="0"/>
            <a:ext cx="5641494" cy="1318278"/>
            <a:chOff x="6656895" y="-18771"/>
            <a:chExt cx="5520641" cy="952608"/>
          </a:xfrm>
        </p:grpSpPr>
        <p:sp>
          <p:nvSpPr>
            <p:cNvPr id="24" name="矩形 23"/>
            <p:cNvSpPr/>
            <p:nvPr/>
          </p:nvSpPr>
          <p:spPr>
            <a:xfrm>
              <a:off x="6656895" y="-18771"/>
              <a:ext cx="5520641" cy="952608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825320" y="-9453"/>
              <a:ext cx="5143660" cy="930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identify the setting on this page by using the illustration and textual clues;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 Read the text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3. 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setting question by using the illustration and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</a:t>
              </a: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     textual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clues.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4. 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take turns reading the text;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1397789" y="-70471"/>
            <a:ext cx="1081591" cy="796615"/>
            <a:chOff x="11381460" y="-70471"/>
            <a:chExt cx="1081591" cy="796615"/>
          </a:xfrm>
        </p:grpSpPr>
        <p:sp>
          <p:nvSpPr>
            <p:cNvPr id="27" name="直角三角形 26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Biff’s </a:t>
            </a:r>
            <a:r>
              <a:rPr lang="en-US" altLang="zh-CN" dirty="0" err="1">
                <a:latin typeface="Century Gothic" panose="020B0502020202020204" pitchFamily="34" charset="0"/>
              </a:rPr>
              <a:t>Aeroplane</a:t>
            </a:r>
            <a:r>
              <a:rPr lang="en-US" altLang="zh-CN" dirty="0">
                <a:latin typeface="Century Gothic" panose="020B0502020202020204" pitchFamily="34" charset="0"/>
              </a:rPr>
              <a:t> </a:t>
            </a:r>
            <a:endParaRPr lang="zh-CN" altLang="en-US" dirty="0"/>
          </a:p>
        </p:txBody>
      </p:sp>
      <p:grpSp>
        <p:nvGrpSpPr>
          <p:cNvPr id="33" name="组合 32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6973073" y="145510"/>
            <a:ext cx="5005567" cy="6589750"/>
            <a:chOff x="7379683" y="145510"/>
            <a:chExt cx="4598957" cy="6589750"/>
          </a:xfrm>
        </p:grpSpPr>
        <p:sp>
          <p:nvSpPr>
            <p:cNvPr id="32" name="矩形 31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980856" y="-261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121766" y="769346"/>
            <a:ext cx="4770881" cy="2501966"/>
            <a:chOff x="12371" y="4107"/>
            <a:chExt cx="6564" cy="3052"/>
          </a:xfrm>
        </p:grpSpPr>
        <p:sp>
          <p:nvSpPr>
            <p:cNvPr id="13" name="文本框 12"/>
            <p:cNvSpPr txBox="1"/>
            <p:nvPr/>
          </p:nvSpPr>
          <p:spPr>
            <a:xfrm>
              <a:off x="12371" y="4736"/>
              <a:ext cx="6564" cy="242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08000" tIns="144000" bIns="360000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1. What did Biff do? What was  </a:t>
              </a:r>
            </a:p>
            <a:p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the result?</a:t>
              </a:r>
            </a:p>
            <a:p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71" y="4107"/>
              <a:ext cx="6563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50863" y="1755767"/>
            <a:ext cx="6186190" cy="375578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33774" y="1241445"/>
            <a:ext cx="3640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Biff looked and looked.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7123986" y="3461029"/>
            <a:ext cx="4770206" cy="2788070"/>
            <a:chOff x="12411" y="4181"/>
            <a:chExt cx="6557" cy="3401"/>
          </a:xfrm>
        </p:grpSpPr>
        <p:sp>
          <p:nvSpPr>
            <p:cNvPr id="21" name="文本框 20"/>
            <p:cNvSpPr txBox="1"/>
            <p:nvPr/>
          </p:nvSpPr>
          <p:spPr>
            <a:xfrm>
              <a:off x="12411" y="4787"/>
              <a:ext cx="6557" cy="279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0" tIns="144000" rIns="180000" bIns="144000" rtlCol="0">
              <a:spAutoFit/>
            </a:bodyPr>
            <a:lstStyle/>
            <a:p>
              <a:pPr marL="457200" indent="-360000"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did Biff, Chip, and Dad look for the </a:t>
              </a:r>
              <a:r>
                <a:rPr lang="en-US" altLang="zh-CN" sz="2400" b="1" dirty="0" err="1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aeroplane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</a:p>
            <a:p>
              <a:pPr marL="457200" indent="-360000"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do you think Mum might be? What do you think Mum might be doing?</a:t>
              </a: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2411" y="4181"/>
              <a:ext cx="6557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Setting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3830137" y="5462611"/>
            <a:ext cx="3007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She couldn’t find it.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077290" y="2264674"/>
            <a:ext cx="4765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How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did Biff feel when she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</a:t>
            </a:r>
          </a:p>
          <a:p>
            <a:pPr marL="8128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couldn’t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find the </a:t>
            </a:r>
            <a:r>
              <a:rPr lang="en-US" altLang="zh-CN" sz="2400" b="1" dirty="0" err="1">
                <a:solidFill>
                  <a:srgbClr val="53585F"/>
                </a:solidFill>
                <a:latin typeface="Century Gothic" panose="020B0502020202020204" pitchFamily="34" charset="0"/>
              </a:rPr>
              <a:t>aeroplane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?</a:t>
            </a:r>
            <a:endParaRPr lang="zh-CN" altLang="en-US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167087" y="0"/>
            <a:ext cx="7044426" cy="1305948"/>
            <a:chOff x="6617061" y="-18772"/>
            <a:chExt cx="5560474" cy="1052301"/>
          </a:xfrm>
        </p:grpSpPr>
        <p:sp>
          <p:nvSpPr>
            <p:cNvPr id="25" name="矩形 24"/>
            <p:cNvSpPr/>
            <p:nvPr/>
          </p:nvSpPr>
          <p:spPr>
            <a:xfrm>
              <a:off x="6617061" y="-18771"/>
              <a:ext cx="5560474" cy="1052300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706305" y="-18772"/>
              <a:ext cx="5143660" cy="10374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identify the setting on this page by using the illustration and textual clues; read the text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fluently.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one S to read the text; give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feedback.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questions by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looking at the illustration.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first setting question by using the illustration and textual clues.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second setting question.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text fluently;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97789" y="-70471"/>
            <a:ext cx="1081591" cy="796615"/>
            <a:chOff x="11381460" y="-70471"/>
            <a:chExt cx="1081591" cy="796615"/>
          </a:xfrm>
        </p:grpSpPr>
        <p:sp>
          <p:nvSpPr>
            <p:cNvPr id="28" name="直角三角形 27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Biff’s </a:t>
            </a:r>
            <a:r>
              <a:rPr lang="en-US" altLang="zh-CN" dirty="0" err="1">
                <a:latin typeface="Century Gothic" panose="020B0502020202020204" pitchFamily="34" charset="0"/>
              </a:rPr>
              <a:t>Aeroplane</a:t>
            </a:r>
            <a:r>
              <a:rPr lang="en-US" altLang="zh-CN" dirty="0">
                <a:latin typeface="Century Gothic" panose="020B0502020202020204" pitchFamily="34" charset="0"/>
              </a:rPr>
              <a:t> </a:t>
            </a:r>
            <a:endParaRPr lang="zh-CN" altLang="en-US" dirty="0"/>
          </a:p>
        </p:txBody>
      </p:sp>
      <p:grpSp>
        <p:nvGrpSpPr>
          <p:cNvPr id="35" name="组合 34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7127039" y="145510"/>
            <a:ext cx="4851601" cy="6589750"/>
            <a:chOff x="7379683" y="145510"/>
            <a:chExt cx="4598957" cy="6589750"/>
          </a:xfrm>
        </p:grpSpPr>
        <p:sp>
          <p:nvSpPr>
            <p:cNvPr id="74" name="矩形 73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75" name="直接连接符 74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995370" y="-261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351720" y="3098285"/>
            <a:ext cx="4476543" cy="3109427"/>
            <a:chOff x="12335" y="4139"/>
            <a:chExt cx="6475" cy="3793"/>
          </a:xfrm>
        </p:grpSpPr>
        <p:sp>
          <p:nvSpPr>
            <p:cNvPr id="13" name="文本框 12"/>
            <p:cNvSpPr txBox="1"/>
            <p:nvPr/>
          </p:nvSpPr>
          <p:spPr>
            <a:xfrm>
              <a:off x="12335" y="4753"/>
              <a:ext cx="6466" cy="317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tIns="144000" rtlCol="0">
              <a:noAutofit/>
            </a:bodyPr>
            <a:lstStyle/>
            <a:p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1. What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Biff do when </a:t>
              </a: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she got home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? How did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 </a:t>
              </a: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she feel?</a:t>
              </a:r>
            </a:p>
            <a:p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62" y="4139"/>
              <a:ext cx="6448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49364" y="1943525"/>
            <a:ext cx="6104701" cy="367936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6139" y="1289898"/>
            <a:ext cx="2964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She wanted to cry.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7325576" y="893293"/>
            <a:ext cx="4482398" cy="2035512"/>
            <a:chOff x="12381" y="4192"/>
            <a:chExt cx="6466" cy="2483"/>
          </a:xfrm>
        </p:grpSpPr>
        <p:sp>
          <p:nvSpPr>
            <p:cNvPr id="21" name="文本框 20"/>
            <p:cNvSpPr txBox="1"/>
            <p:nvPr/>
          </p:nvSpPr>
          <p:spPr>
            <a:xfrm>
              <a:off x="12381" y="4787"/>
              <a:ext cx="6466" cy="18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52000" tIns="108000" bIns="108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were Biff and her famil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y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? Look at the illustration.</a:t>
              </a: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2381" y="4192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Setting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3740160" y="4739472"/>
            <a:ext cx="2832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Century Gothic" panose="020B0502020202020204" pitchFamily="34" charset="0"/>
              </a:rPr>
              <a:t>She went upstairs.</a:t>
            </a:r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3370506" y="5667803"/>
            <a:ext cx="1847533" cy="961690"/>
            <a:chOff x="8568587" y="3501749"/>
            <a:chExt cx="1774618" cy="3739840"/>
          </a:xfrm>
        </p:grpSpPr>
        <p:sp>
          <p:nvSpPr>
            <p:cNvPr id="45" name="圆角矩形 44"/>
            <p:cNvSpPr/>
            <p:nvPr/>
          </p:nvSpPr>
          <p:spPr>
            <a:xfrm>
              <a:off x="8822974" y="5156613"/>
              <a:ext cx="1520231" cy="208497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144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cry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68587" y="3501749"/>
              <a:ext cx="701973" cy="2912229"/>
            </a:xfrm>
            <a:prstGeom prst="rect">
              <a:avLst/>
            </a:prstGeom>
          </p:spPr>
        </p:pic>
      </p:grpSp>
      <p:grpSp>
        <p:nvGrpSpPr>
          <p:cNvPr id="49" name="组合 48"/>
          <p:cNvGrpSpPr/>
          <p:nvPr/>
        </p:nvGrpSpPr>
        <p:grpSpPr>
          <a:xfrm>
            <a:off x="5136165" y="5613667"/>
            <a:ext cx="1951532" cy="1015826"/>
            <a:chOff x="8375557" y="3140422"/>
            <a:chExt cx="1867674" cy="3935953"/>
          </a:xfrm>
        </p:grpSpPr>
        <p:sp>
          <p:nvSpPr>
            <p:cNvPr id="50" name="圆角矩形 49"/>
            <p:cNvSpPr/>
            <p:nvPr/>
          </p:nvSpPr>
          <p:spPr>
            <a:xfrm>
              <a:off x="8651085" y="4998022"/>
              <a:ext cx="1592146" cy="207835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0000" tIns="50800" rIns="50800" bIns="108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upstairs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375557" y="3140422"/>
              <a:ext cx="701973" cy="2896776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7508869" y="4892777"/>
            <a:ext cx="4710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What do you think would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</a:t>
            </a: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happen after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Biff went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</a:t>
            </a: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upstairs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?</a:t>
            </a:r>
            <a:endParaRPr lang="zh-CN" altLang="en-US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5119197" y="0"/>
            <a:ext cx="7075985" cy="1883512"/>
            <a:chOff x="6632479" y="-18772"/>
            <a:chExt cx="5545056" cy="1089932"/>
          </a:xfrm>
        </p:grpSpPr>
        <p:sp>
          <p:nvSpPr>
            <p:cNvPr id="68" name="矩形 67"/>
            <p:cNvSpPr/>
            <p:nvPr/>
          </p:nvSpPr>
          <p:spPr>
            <a:xfrm>
              <a:off x="6632479" y="-18772"/>
              <a:ext cx="5545056" cy="1089932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6661768" y="-12022"/>
              <a:ext cx="5143660" cy="1038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vocabulary words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upstairs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cry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make sentences with them; identify the setting on this page by using the illustration and textual clues; understand the text; read the text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fluently.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Read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text aloud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take turns looking for the vocabulary words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upstairs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cry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click on the penguin cards and explain them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;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words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make sentences with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them;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setting question by using the illustration and text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clues.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first two comprehension questions by using the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illustration.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last comprehension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question.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text fluently;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71" name="直角三角形 70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220296" y="2145728"/>
            <a:ext cx="3256220" cy="3811043"/>
            <a:chOff x="7574930" y="2408982"/>
            <a:chExt cx="3256220" cy="3811043"/>
          </a:xfrm>
        </p:grpSpPr>
        <p:grpSp>
          <p:nvGrpSpPr>
            <p:cNvPr id="30" name="组合 29"/>
            <p:cNvGrpSpPr/>
            <p:nvPr/>
          </p:nvGrpSpPr>
          <p:grpSpPr>
            <a:xfrm>
              <a:off x="7574930" y="2408982"/>
              <a:ext cx="3256220" cy="3811043"/>
              <a:chOff x="4792548" y="1554199"/>
              <a:chExt cx="3643011" cy="4282516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4792548" y="1554199"/>
                <a:ext cx="3643011" cy="4282516"/>
                <a:chOff x="8334196" y="1345190"/>
                <a:chExt cx="3643011" cy="4282516"/>
              </a:xfrm>
            </p:grpSpPr>
            <p:grpSp>
              <p:nvGrpSpPr>
                <p:cNvPr id="36" name="组合 35"/>
                <p:cNvGrpSpPr/>
                <p:nvPr/>
              </p:nvGrpSpPr>
              <p:grpSpPr>
                <a:xfrm>
                  <a:off x="8334196" y="1509783"/>
                  <a:ext cx="3643011" cy="4117923"/>
                  <a:chOff x="6847513" y="1523383"/>
                  <a:chExt cx="4496924" cy="5117980"/>
                </a:xfrm>
              </p:grpSpPr>
              <p:sp>
                <p:nvSpPr>
                  <p:cNvPr id="40" name="图文框 25"/>
                  <p:cNvSpPr/>
                  <p:nvPr/>
                </p:nvSpPr>
                <p:spPr>
                  <a:xfrm>
                    <a:off x="6847513" y="1523383"/>
                    <a:ext cx="4496924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41" name="矩形 40"/>
                  <p:cNvSpPr/>
                  <p:nvPr/>
                </p:nvSpPr>
                <p:spPr>
                  <a:xfrm>
                    <a:off x="7184595" y="2066904"/>
                    <a:ext cx="3822761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37" name="组合 36"/>
                <p:cNvGrpSpPr/>
                <p:nvPr/>
              </p:nvGrpSpPr>
              <p:grpSpPr>
                <a:xfrm>
                  <a:off x="8971519" y="1345190"/>
                  <a:ext cx="2342631" cy="530307"/>
                  <a:chOff x="9451414" y="53047"/>
                  <a:chExt cx="2342631" cy="778562"/>
                </a:xfrm>
              </p:grpSpPr>
              <p:pic>
                <p:nvPicPr>
                  <p:cNvPr id="38" name="图片 37"/>
                  <p:cNvPicPr>
                    <a:picLocks noChangeAspect="1"/>
                  </p:cNvPicPr>
                  <p:nvPr/>
                </p:nvPicPr>
                <p:blipFill>
                  <a:blip r:embed="rId7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39" name="文本框 38"/>
                  <p:cNvSpPr txBox="1"/>
                  <p:nvPr/>
                </p:nvSpPr>
                <p:spPr>
                  <a:xfrm>
                    <a:off x="9451414" y="53047"/>
                    <a:ext cx="2179912" cy="77856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3" name="流程图: 过程 32"/>
              <p:cNvSpPr/>
              <p:nvPr/>
            </p:nvSpPr>
            <p:spPr>
              <a:xfrm>
                <a:off x="4849839" y="4392897"/>
                <a:ext cx="3528429" cy="978168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baby is going to </a:t>
                </a:r>
                <a:r>
                  <a:rPr lang="en-US" altLang="zh-CN" sz="2400" b="1" dirty="0" smtClean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cry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 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6236128" y="3624227"/>
                <a:ext cx="75585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cry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78263" y="3061843"/>
              <a:ext cx="2049554" cy="1375219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7853623" y="1524410"/>
            <a:ext cx="3707018" cy="4683111"/>
            <a:chOff x="-74941" y="2230516"/>
            <a:chExt cx="3707018" cy="4683111"/>
          </a:xfrm>
        </p:grpSpPr>
        <p:grpSp>
          <p:nvGrpSpPr>
            <p:cNvPr id="54" name="组合 53"/>
            <p:cNvGrpSpPr/>
            <p:nvPr/>
          </p:nvGrpSpPr>
          <p:grpSpPr>
            <a:xfrm>
              <a:off x="-74941" y="2230516"/>
              <a:ext cx="3707018" cy="4683111"/>
              <a:chOff x="4792548" y="1563558"/>
              <a:chExt cx="3501745" cy="4273157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4792548" y="1563558"/>
                <a:ext cx="3501745" cy="4273157"/>
                <a:chOff x="8334196" y="1354549"/>
                <a:chExt cx="3501745" cy="4273157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8334196" y="1509783"/>
                  <a:ext cx="3501745" cy="4117923"/>
                  <a:chOff x="6847514" y="1523383"/>
                  <a:chExt cx="4322546" cy="5117980"/>
                </a:xfrm>
              </p:grpSpPr>
              <p:sp>
                <p:nvSpPr>
                  <p:cNvPr id="66" name="图文框 25"/>
                  <p:cNvSpPr/>
                  <p:nvPr/>
                </p:nvSpPr>
                <p:spPr>
                  <a:xfrm>
                    <a:off x="6847514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7097407" y="2066904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039365" y="1354549"/>
                  <a:ext cx="2274785" cy="517300"/>
                  <a:chOff x="9519260" y="66788"/>
                  <a:chExt cx="2274785" cy="759466"/>
                </a:xfrm>
              </p:grpSpPr>
              <p:pic>
                <p:nvPicPr>
                  <p:cNvPr id="64" name="图片 63"/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65" name="文本框 64"/>
                  <p:cNvSpPr txBox="1"/>
                  <p:nvPr/>
                </p:nvSpPr>
                <p:spPr>
                  <a:xfrm>
                    <a:off x="9533311" y="66788"/>
                    <a:ext cx="2081364" cy="75107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0" name="流程图: 过程 59"/>
              <p:cNvSpPr/>
              <p:nvPr/>
            </p:nvSpPr>
            <p:spPr>
              <a:xfrm>
                <a:off x="4998416" y="4392645"/>
                <a:ext cx="3090009" cy="978168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These two girls are going </a:t>
                </a:r>
                <a:r>
                  <a:rPr lang="en-US" altLang="zh-CN" sz="2400" b="1" dirty="0" smtClean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upstairs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quickly. 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5774593" y="3723991"/>
                <a:ext cx="1537654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upstairs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0119" y="3081620"/>
              <a:ext cx="2336899" cy="1559940"/>
            </a:xfrm>
            <a:prstGeom prst="roundRect">
              <a:avLst/>
            </a:prstGeom>
            <a:ln w="57150">
              <a:noFill/>
            </a:ln>
          </p:spPr>
        </p:pic>
      </p:grp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Biff’s </a:t>
            </a:r>
            <a:r>
              <a:rPr lang="en-US" altLang="zh-CN" dirty="0" err="1">
                <a:latin typeface="Century Gothic" panose="020B0502020202020204" pitchFamily="34" charset="0"/>
              </a:rPr>
              <a:t>Aeroplane</a:t>
            </a:r>
            <a:r>
              <a:rPr lang="en-US" altLang="zh-CN" dirty="0">
                <a:latin typeface="Century Gothic" panose="020B0502020202020204" pitchFamily="34" charset="0"/>
              </a:rPr>
              <a:t> </a:t>
            </a:r>
            <a:endParaRPr lang="zh-CN" altLang="en-US" dirty="0"/>
          </a:p>
        </p:txBody>
      </p:sp>
      <p:grpSp>
        <p:nvGrpSpPr>
          <p:cNvPr id="76" name="组合 75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78" name="文本框 77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81" name="文本框 80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16/2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7127039" y="145510"/>
            <a:ext cx="4851601" cy="6589750"/>
            <a:chOff x="7379683" y="145510"/>
            <a:chExt cx="4598957" cy="6589750"/>
          </a:xfrm>
        </p:grpSpPr>
        <p:sp>
          <p:nvSpPr>
            <p:cNvPr id="35" name="矩形 34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995618" y="-261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607307" y="2584196"/>
            <a:ext cx="3874876" cy="1880571"/>
            <a:chOff x="12381" y="4267"/>
            <a:chExt cx="6466" cy="2294"/>
          </a:xfrm>
        </p:grpSpPr>
        <p:sp>
          <p:nvSpPr>
            <p:cNvPr id="13" name="文本框 12"/>
            <p:cNvSpPr txBox="1"/>
            <p:nvPr/>
          </p:nvSpPr>
          <p:spPr>
            <a:xfrm>
              <a:off x="12381" y="4855"/>
              <a:ext cx="6466" cy="170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44000" rIns="144000" bIns="144000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do you think the </a:t>
              </a:r>
              <a:r>
                <a:rPr lang="en-US" altLang="zh-CN" sz="2400" b="1" dirty="0" err="1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aeroplane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got into Biff’s bedroom?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81" y="4267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648862" y="1309184"/>
            <a:ext cx="3914445" cy="3803268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7607307" y="827627"/>
            <a:ext cx="3874876" cy="1517413"/>
            <a:chOff x="12381" y="4192"/>
            <a:chExt cx="6466" cy="1851"/>
          </a:xfrm>
        </p:grpSpPr>
        <p:sp>
          <p:nvSpPr>
            <p:cNvPr id="21" name="文本框 20"/>
            <p:cNvSpPr txBox="1"/>
            <p:nvPr/>
          </p:nvSpPr>
          <p:spPr>
            <a:xfrm>
              <a:off x="12381" y="4787"/>
              <a:ext cx="6466" cy="12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44000" rIns="144000" bIns="144000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did Biff find her </a:t>
              </a:r>
              <a:r>
                <a:rPr lang="en-US" altLang="zh-CN" sz="2400" b="1" dirty="0" err="1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aeroplane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in the end?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2381" y="4192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Setting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196610" y="5395434"/>
            <a:ext cx="4818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The </a:t>
            </a:r>
            <a:r>
              <a:rPr lang="en-US" altLang="zh-CN" sz="2400" b="1" dirty="0" err="1">
                <a:latin typeface="Century Gothic" panose="020B0502020202020204" pitchFamily="34" charset="0"/>
              </a:rPr>
              <a:t>aeroplane</a:t>
            </a:r>
            <a:r>
              <a:rPr lang="en-US" altLang="zh-CN" sz="2400" b="1" dirty="0">
                <a:latin typeface="Century Gothic" panose="020B0502020202020204" pitchFamily="34" charset="0"/>
              </a:rPr>
              <a:t> was on the bed.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7607307" y="4703922"/>
            <a:ext cx="3874876" cy="1517413"/>
            <a:chOff x="12381" y="4141"/>
            <a:chExt cx="6466" cy="1851"/>
          </a:xfrm>
        </p:grpSpPr>
        <p:sp>
          <p:nvSpPr>
            <p:cNvPr id="25" name="文本框 24"/>
            <p:cNvSpPr txBox="1"/>
            <p:nvPr/>
          </p:nvSpPr>
          <p:spPr>
            <a:xfrm>
              <a:off x="12381" y="4736"/>
              <a:ext cx="6466" cy="12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44000" rIns="144000" bIns="144000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do you feel when you lose something?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12381" y="4141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487258" y="0"/>
            <a:ext cx="6707925" cy="1838655"/>
            <a:chOff x="6340368" y="-10507"/>
            <a:chExt cx="5837167" cy="1181480"/>
          </a:xfrm>
        </p:grpSpPr>
        <p:sp>
          <p:nvSpPr>
            <p:cNvPr id="28" name="矩形 27"/>
            <p:cNvSpPr/>
            <p:nvPr/>
          </p:nvSpPr>
          <p:spPr>
            <a:xfrm>
              <a:off x="6340368" y="-10507"/>
              <a:ext cx="5837167" cy="1181480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413430" y="-10507"/>
              <a:ext cx="5143660" cy="1133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dirty="0">
                  <a:latin typeface="Century Gothic" panose="020B0502020202020204" pitchFamily="34" charset="0"/>
                </a:rPr>
                <a:t>LO: </a:t>
              </a:r>
              <a:r>
                <a:rPr lang="en-US" altLang="zh-CN" sz="1200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Identify the setting on this page by using the illustration and textual clues; understand the text; make connections; read the text </a:t>
              </a:r>
              <a:r>
                <a:rPr lang="en-US" altLang="zh-CN" sz="1200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fluently</a:t>
              </a:r>
              <a:r>
                <a:rPr lang="en-US" altLang="zh-CN" sz="1200" u="sng" dirty="0" smtClean="0">
                  <a:solidFill>
                    <a:srgbClr val="00808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.</a:t>
              </a:r>
              <a:endParaRPr lang="en-US" altLang="zh-CN" sz="1100" dirty="0" smtClean="0">
                <a:latin typeface="Century Gothic" panose="020B0502020202020204" pitchFamily="34" charset="0"/>
              </a:endParaRP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200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Read </a:t>
              </a:r>
              <a:r>
                <a:rPr lang="en-US" altLang="zh-CN" sz="1200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the text to </a:t>
              </a:r>
              <a:r>
                <a:rPr lang="en-US" altLang="zh-CN" sz="1200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200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; guide </a:t>
              </a:r>
              <a:r>
                <a:rPr lang="en-US" altLang="zh-CN" sz="1200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200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talk about the setting question by using the illustration and textual </a:t>
              </a:r>
              <a:r>
                <a:rPr lang="en-US" altLang="zh-CN" sz="1200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clues;</a:t>
              </a:r>
              <a:endParaRPr lang="en-US" altLang="zh-CN" sz="1100" dirty="0" smtClean="0">
                <a:latin typeface="Century Gothic" panose="020B0502020202020204" pitchFamily="34" charset="0"/>
              </a:endParaRP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200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Guide </a:t>
              </a:r>
              <a:r>
                <a:rPr lang="en-US" altLang="zh-CN" sz="1200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200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talk about the second comprehension question by looking at the </a:t>
              </a:r>
              <a:r>
                <a:rPr lang="en-US" altLang="zh-CN" sz="1200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illustration</a:t>
              </a:r>
              <a:r>
                <a:rPr lang="en-US" altLang="zh-CN" sz="1200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200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Guide </a:t>
              </a:r>
              <a:r>
                <a:rPr lang="en-US" altLang="zh-CN" sz="1200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200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talk about the comprehension </a:t>
              </a:r>
              <a:r>
                <a:rPr lang="en-US" altLang="zh-CN" sz="1200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question.</a:t>
              </a:r>
              <a:endParaRPr lang="en-US" altLang="zh-CN" sz="1100" dirty="0" smtClean="0">
                <a:latin typeface="Century Gothic" panose="020B0502020202020204" pitchFamily="34" charset="0"/>
              </a:endParaRP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200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Encourage </a:t>
              </a:r>
              <a:r>
                <a:rPr lang="en-US" altLang="zh-CN" sz="1200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200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talk about the connections </a:t>
              </a:r>
              <a:r>
                <a:rPr lang="en-US" altLang="zh-CN" sz="1200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questions.</a:t>
              </a:r>
              <a:endParaRPr lang="en-US" altLang="zh-CN" sz="1100" dirty="0" smtClean="0">
                <a:latin typeface="Century Gothic" panose="020B0502020202020204" pitchFamily="34" charset="0"/>
              </a:endParaRP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200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Have </a:t>
              </a:r>
              <a:r>
                <a:rPr lang="en-US" altLang="zh-CN" sz="1200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200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read the text fluently; give feedback.</a:t>
              </a:r>
              <a:endParaRPr lang="en-US" altLang="zh-CN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31" name="直角三角形 30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Biff’s </a:t>
            </a:r>
            <a:r>
              <a:rPr lang="en-US" altLang="zh-CN" dirty="0" err="1">
                <a:latin typeface="Century Gothic" panose="020B0502020202020204" pitchFamily="34" charset="0"/>
              </a:rPr>
              <a:t>Aeroplane</a:t>
            </a:r>
            <a:r>
              <a:rPr lang="en-US" altLang="zh-CN" dirty="0">
                <a:latin typeface="Century Gothic" panose="020B0502020202020204" pitchFamily="34" charset="0"/>
              </a:rPr>
              <a:t> </a:t>
            </a:r>
            <a:endParaRPr lang="zh-CN" altLang="en-US" dirty="0"/>
          </a:p>
        </p:txBody>
      </p:sp>
      <p:grpSp>
        <p:nvGrpSpPr>
          <p:cNvPr id="37" name="组合 36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8988045" y="-36576"/>
            <a:ext cx="2374889" cy="773220"/>
            <a:chOff x="9453849" y="106830"/>
            <a:chExt cx="2374889" cy="773220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4" name="标题 1"/>
          <p:cNvSpPr txBox="1"/>
          <p:nvPr/>
        </p:nvSpPr>
        <p:spPr>
          <a:xfrm>
            <a:off x="4795102" y="286346"/>
            <a:ext cx="2601796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retell!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57896" y="1558864"/>
            <a:ext cx="2368800" cy="3605016"/>
          </a:xfrm>
          <a:prstGeom prst="roundRect">
            <a:avLst/>
          </a:prstGeom>
          <a:noFill/>
          <a:ln w="12700" cap="flat">
            <a:solidFill>
              <a:srgbClr val="FFBF00"/>
            </a:solidFill>
            <a:prstDash val="sys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61" name="燕尾形箭头 60"/>
          <p:cNvSpPr/>
          <p:nvPr/>
        </p:nvSpPr>
        <p:spPr>
          <a:xfrm>
            <a:off x="2768778" y="3028792"/>
            <a:ext cx="451485" cy="665161"/>
          </a:xfrm>
          <a:prstGeom prst="notchedRightArrow">
            <a:avLst/>
          </a:prstGeom>
          <a:solidFill>
            <a:srgbClr val="FFBF00"/>
          </a:solidFill>
          <a:ln w="127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262345" y="965536"/>
            <a:ext cx="5617482" cy="4791673"/>
          </a:xfrm>
          <a:prstGeom prst="roundRect">
            <a:avLst/>
          </a:prstGeom>
          <a:noFill/>
          <a:ln w="12700" cap="flat">
            <a:solidFill>
              <a:srgbClr val="FFBF00"/>
            </a:solidFill>
            <a:prstDash val="sys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9428176" y="1648043"/>
            <a:ext cx="2370368" cy="3426659"/>
          </a:xfrm>
          <a:prstGeom prst="roundRect">
            <a:avLst/>
          </a:prstGeom>
          <a:noFill/>
          <a:ln w="12700" cap="flat">
            <a:solidFill>
              <a:srgbClr val="FFBF00"/>
            </a:solidFill>
            <a:prstDash val="sys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2" name="燕尾形箭头 41"/>
          <p:cNvSpPr/>
          <p:nvPr/>
        </p:nvSpPr>
        <p:spPr>
          <a:xfrm>
            <a:off x="8921909" y="3034348"/>
            <a:ext cx="464185" cy="654049"/>
          </a:xfrm>
          <a:prstGeom prst="notchedRightArrow">
            <a:avLst/>
          </a:prstGeom>
          <a:solidFill>
            <a:srgbClr val="FFBF00"/>
          </a:solidFill>
          <a:ln w="127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6194" y="5189280"/>
            <a:ext cx="1652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at home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107098" y="5774478"/>
            <a:ext cx="1940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in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park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787258" y="5106596"/>
            <a:ext cx="1652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at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home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6271512" y="0"/>
            <a:ext cx="5923671" cy="721235"/>
            <a:chOff x="6340368" y="-18772"/>
            <a:chExt cx="5837167" cy="943383"/>
          </a:xfrm>
        </p:grpSpPr>
        <p:sp>
          <p:nvSpPr>
            <p:cNvPr id="50" name="矩形 49"/>
            <p:cNvSpPr/>
            <p:nvPr/>
          </p:nvSpPr>
          <p:spPr>
            <a:xfrm>
              <a:off x="6340368" y="-18772"/>
              <a:ext cx="5837167" cy="9433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6413430" y="-1950"/>
              <a:ext cx="5143660" cy="798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Retell the story with the visual support and assistance;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recall the story; model first.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work together to retell the story in turns by using the visual aids.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58" name="直角三角形 57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30" y="1693623"/>
            <a:ext cx="1861533" cy="17888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14" y="3636025"/>
            <a:ext cx="2029564" cy="122577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9528" y="1180564"/>
            <a:ext cx="2249364" cy="134245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5050" y="2645951"/>
            <a:ext cx="2265081" cy="13534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5051" y="4122342"/>
            <a:ext cx="2268538" cy="136449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9486" y="1455260"/>
            <a:ext cx="2617237" cy="15627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4563" y="3668090"/>
            <a:ext cx="2612160" cy="156211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6486" y="1893409"/>
            <a:ext cx="1953749" cy="11679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52520" y="3191158"/>
            <a:ext cx="1721681" cy="1670643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937427" y="6218757"/>
            <a:ext cx="998007" cy="312687"/>
            <a:chOff x="7707356" y="6408789"/>
            <a:chExt cx="998007" cy="312687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47" y="3358179"/>
            <a:ext cx="11914967" cy="3385185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94" y="3549740"/>
            <a:ext cx="660422" cy="1353606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3" y="3967436"/>
            <a:ext cx="762178" cy="1637997"/>
          </a:xfrm>
          <a:prstGeom prst="rect">
            <a:avLst/>
          </a:prstGeom>
        </p:spPr>
      </p:pic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97470" y="2030464"/>
            <a:ext cx="1696179" cy="1177200"/>
          </a:xfrm>
          <a:prstGeom prst="roundRect">
            <a:avLst/>
          </a:prstGeom>
          <a:ln w="57150">
            <a:solidFill>
              <a:srgbClr val="FFC000"/>
            </a:solidFill>
          </a:ln>
        </p:spPr>
      </p:pic>
      <p:grpSp>
        <p:nvGrpSpPr>
          <p:cNvPr id="174" name="组合 173"/>
          <p:cNvGrpSpPr/>
          <p:nvPr/>
        </p:nvGrpSpPr>
        <p:grpSpPr>
          <a:xfrm>
            <a:off x="588476" y="1244319"/>
            <a:ext cx="2037665" cy="636667"/>
            <a:chOff x="6789825" y="537242"/>
            <a:chExt cx="997808" cy="636667"/>
          </a:xfrm>
        </p:grpSpPr>
        <p:sp>
          <p:nvSpPr>
            <p:cNvPr id="175" name="文本框 174"/>
            <p:cNvSpPr txBox="1"/>
            <p:nvPr/>
          </p:nvSpPr>
          <p:spPr>
            <a:xfrm>
              <a:off x="6803186" y="588999"/>
              <a:ext cx="971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aeroplane</a:t>
              </a:r>
              <a:endParaRPr lang="en-US" altLang="zh-CN" sz="2800" b="1" dirty="0" smtClean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6" name="折角形 175"/>
            <p:cNvSpPr/>
            <p:nvPr/>
          </p:nvSpPr>
          <p:spPr>
            <a:xfrm>
              <a:off x="6789825" y="537242"/>
              <a:ext cx="997808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77" name="组合 176"/>
          <p:cNvGrpSpPr/>
          <p:nvPr/>
        </p:nvGrpSpPr>
        <p:grpSpPr>
          <a:xfrm>
            <a:off x="3233398" y="1244319"/>
            <a:ext cx="1084660" cy="636667"/>
            <a:chOff x="6789825" y="537242"/>
            <a:chExt cx="1136196" cy="636667"/>
          </a:xfrm>
        </p:grpSpPr>
        <p:sp>
          <p:nvSpPr>
            <p:cNvPr id="178" name="文本框 177"/>
            <p:cNvSpPr txBox="1"/>
            <p:nvPr/>
          </p:nvSpPr>
          <p:spPr>
            <a:xfrm>
              <a:off x="6870869" y="588999"/>
              <a:ext cx="971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flew</a:t>
              </a:r>
            </a:p>
          </p:txBody>
        </p:sp>
        <p:sp>
          <p:nvSpPr>
            <p:cNvPr id="179" name="折角形 178"/>
            <p:cNvSpPr/>
            <p:nvPr/>
          </p:nvSpPr>
          <p:spPr>
            <a:xfrm>
              <a:off x="6789825" y="537242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80" name="组合 179"/>
          <p:cNvGrpSpPr/>
          <p:nvPr/>
        </p:nvGrpSpPr>
        <p:grpSpPr>
          <a:xfrm>
            <a:off x="5258474" y="1244319"/>
            <a:ext cx="1649712" cy="636667"/>
            <a:chOff x="6789825" y="537242"/>
            <a:chExt cx="1136196" cy="636667"/>
          </a:xfrm>
        </p:grpSpPr>
        <p:sp>
          <p:nvSpPr>
            <p:cNvPr id="181" name="文本框 180"/>
            <p:cNvSpPr txBox="1"/>
            <p:nvPr/>
          </p:nvSpPr>
          <p:spPr>
            <a:xfrm>
              <a:off x="6870869" y="588999"/>
              <a:ext cx="971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h</a:t>
              </a:r>
              <a:r>
                <a:rPr lang="en-US" altLang="zh-CN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ouses</a:t>
              </a:r>
            </a:p>
          </p:txBody>
        </p:sp>
        <p:sp>
          <p:nvSpPr>
            <p:cNvPr id="182" name="折角形 181"/>
            <p:cNvSpPr/>
            <p:nvPr/>
          </p:nvSpPr>
          <p:spPr>
            <a:xfrm>
              <a:off x="6789825" y="537242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83" name="组合 182"/>
          <p:cNvGrpSpPr/>
          <p:nvPr/>
        </p:nvGrpSpPr>
        <p:grpSpPr>
          <a:xfrm>
            <a:off x="7848602" y="1244319"/>
            <a:ext cx="1084660" cy="636667"/>
            <a:chOff x="6789825" y="537242"/>
            <a:chExt cx="1136196" cy="636667"/>
          </a:xfrm>
        </p:grpSpPr>
        <p:sp>
          <p:nvSpPr>
            <p:cNvPr id="184" name="文本框 183"/>
            <p:cNvSpPr txBox="1"/>
            <p:nvPr/>
          </p:nvSpPr>
          <p:spPr>
            <a:xfrm>
              <a:off x="6870869" y="588999"/>
              <a:ext cx="971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cry</a:t>
              </a:r>
            </a:p>
          </p:txBody>
        </p:sp>
        <p:sp>
          <p:nvSpPr>
            <p:cNvPr id="185" name="折角形 184"/>
            <p:cNvSpPr/>
            <p:nvPr/>
          </p:nvSpPr>
          <p:spPr>
            <a:xfrm>
              <a:off x="6789825" y="537242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9818967" y="1244319"/>
            <a:ext cx="1597964" cy="636667"/>
            <a:chOff x="6789826" y="537242"/>
            <a:chExt cx="971084" cy="636667"/>
          </a:xfrm>
        </p:grpSpPr>
        <p:sp>
          <p:nvSpPr>
            <p:cNvPr id="187" name="文本框 186"/>
            <p:cNvSpPr txBox="1"/>
            <p:nvPr/>
          </p:nvSpPr>
          <p:spPr>
            <a:xfrm>
              <a:off x="6789826" y="588999"/>
              <a:ext cx="971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u</a:t>
              </a:r>
              <a:r>
                <a:rPr lang="en-US" altLang="zh-CN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pstairs</a:t>
              </a:r>
            </a:p>
          </p:txBody>
        </p:sp>
        <p:sp>
          <p:nvSpPr>
            <p:cNvPr id="188" name="折角形 187"/>
            <p:cNvSpPr/>
            <p:nvPr/>
          </p:nvSpPr>
          <p:spPr>
            <a:xfrm>
              <a:off x="6789826" y="537242"/>
              <a:ext cx="970282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661" y="3472952"/>
            <a:ext cx="1050661" cy="980926"/>
          </a:xfrm>
          <a:prstGeom prst="rect">
            <a:avLst/>
          </a:prstGeom>
        </p:spPr>
      </p:pic>
      <p:pic>
        <p:nvPicPr>
          <p:cNvPr id="191" name="图片 19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462" y="5260253"/>
            <a:ext cx="1050661" cy="980926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9080427" y="98665"/>
            <a:ext cx="217385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Vocabulary</a:t>
            </a:r>
            <a:endParaRPr lang="zh-CN" altLang="en-US" sz="28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9080427" y="-24754"/>
            <a:ext cx="2374889" cy="773220"/>
            <a:chOff x="9362719" y="73976"/>
            <a:chExt cx="2374889" cy="77322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62719" y="73976"/>
              <a:ext cx="2374889" cy="773220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9362719" y="197395"/>
              <a:ext cx="217385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Vocabulary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163465" y="2030464"/>
            <a:ext cx="1886305" cy="1177200"/>
          </a:xfrm>
          <a:prstGeom prst="roundRect">
            <a:avLst/>
          </a:prstGeom>
          <a:ln w="57150">
            <a:solidFill>
              <a:srgbClr val="FFC000"/>
            </a:solidFill>
          </a:ln>
        </p:spPr>
      </p:pic>
      <p:grpSp>
        <p:nvGrpSpPr>
          <p:cNvPr id="41" name="组合 40"/>
          <p:cNvGrpSpPr/>
          <p:nvPr/>
        </p:nvGrpSpPr>
        <p:grpSpPr>
          <a:xfrm>
            <a:off x="5912404" y="0"/>
            <a:ext cx="6282779" cy="1456809"/>
            <a:chOff x="6807009" y="-18772"/>
            <a:chExt cx="5370526" cy="1096350"/>
          </a:xfrm>
        </p:grpSpPr>
        <p:sp>
          <p:nvSpPr>
            <p:cNvPr id="42" name="矩形 41"/>
            <p:cNvSpPr/>
            <p:nvPr/>
          </p:nvSpPr>
          <p:spPr>
            <a:xfrm>
              <a:off x="6807009" y="-18772"/>
              <a:ext cx="5370526" cy="1096350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6871263" y="-18772"/>
              <a:ext cx="5143660" cy="1096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Check Ss’ understanding of the words in this lesson.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help the children in the picture to cross the river.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The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steps are as follows: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      Click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 help the boy in the picture jump forward one step, and then a picture will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  </a:t>
              </a: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appear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identify the word that matches the picture; click again to help the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</a:t>
              </a: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girl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the picture jump forward one step.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      Note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: There are five words on this slide and each word has the same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operational   </a:t>
              </a: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process.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45" name="直角三角形 44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7593" y="2030464"/>
            <a:ext cx="1841928" cy="1177200"/>
          </a:xfrm>
          <a:prstGeom prst="roundRect">
            <a:avLst/>
          </a:prstGeom>
          <a:ln w="57150">
            <a:solidFill>
              <a:srgbClr val="FFA904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32097" y="2030464"/>
            <a:ext cx="1763527" cy="1177200"/>
          </a:xfrm>
          <a:prstGeom prst="round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13714" y="2030464"/>
            <a:ext cx="1754437" cy="1177200"/>
          </a:xfrm>
          <a:prstGeom prst="round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5938" y="190446"/>
            <a:ext cx="5812291" cy="907200"/>
          </a:xfrm>
        </p:spPr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  <a:sym typeface="Helvetica Light"/>
              </a:rPr>
              <a:t>Let’s play</a:t>
            </a:r>
            <a:r>
              <a:rPr lang="en-US" altLang="zh-CN" dirty="0" smtClean="0">
                <a:latin typeface="Century Gothic" panose="020B0502020202020204" pitchFamily="34" charset="0"/>
                <a:sym typeface="Helvetica Light"/>
              </a:rPr>
              <a:t>!</a:t>
            </a:r>
            <a:endParaRPr lang="zh-CN" altLang="en-US" dirty="0"/>
          </a:p>
        </p:txBody>
      </p:sp>
      <p:grpSp>
        <p:nvGrpSpPr>
          <p:cNvPr id="47" name="组合 46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0937427" y="6218757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2963 L -1.875E-6 -0.02939 C 0.00143 -0.03264 0.00326 -0.03541 0.00482 -0.03842 C 0.00534 -0.03912 0.00521 -0.04027 0.00599 -0.0412 C 0.00807 -0.04328 0.01016 -0.04583 0.01328 -0.04699 C 0.02188 -0.04953 0.01732 -0.04814 0.02669 -0.05069 C 0.03503 -0.05277 0.02474 -0.05023 0.03646 -0.05254 C 0.03763 -0.05277 0.03893 -0.05347 0.04011 -0.0537 C 0.04375 -0.05393 0.0474 -0.05416 0.05104 -0.05463 C 0.05391 -0.05486 0.05677 -0.05532 0.05964 -0.05532 C 0.06849 -0.05486 0.07761 -0.05463 0.08646 -0.0537 C 0.0888 -0.05324 0.09232 -0.04976 0.09375 -0.04884 C 0.0961 -0.04745 0.10117 -0.0449 0.10117 -0.04467 C 0.10274 -0.04305 0.10352 -0.04051 0.10599 -0.03935 C 0.1086 -0.03796 0.11237 -0.03611 0.11459 -0.03449 C 0.11459 -0.03426 0.12149 -0.02916 0.12305 -0.02777 L 0.12917 -0.02314 C 0.12995 -0.02245 0.13099 -0.02176 0.13164 -0.02106 C 0.13867 -0.01296 0.13021 -0.02338 0.13529 -0.01551 C 0.13594 -0.01435 0.13698 -0.01342 0.13763 -0.0125 C 0.13867 -0.01134 0.13932 -0.00995 0.14011 -0.00879 C 0.14063 -0.0074 0.1405 -0.00601 0.14141 -0.00486 C 0.14544 -0.00023 0.14505 -0.00486 0.14505 -0.00185 " pathEditMode="relative" rAng="0" ptsTypes="AAAAAAAAAAAAAAAAAAAAAAA">
                                      <p:cBhvr>
                                        <p:cTn id="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2.91667E-6 0.00023 C 0.00157 -0.00556 0.00365 -0.01042 0.00547 -0.01574 C 0.00612 -0.0169 0.00599 -0.01898 0.0069 -0.02061 C 0.00925 -0.02431 0.01172 -0.02894 0.01524 -0.03102 C 0.02526 -0.03542 0.01992 -0.03287 0.03073 -0.0375 C 0.04037 -0.04121 0.02852 -0.03658 0.04206 -0.04074 C 0.04336 -0.04121 0.04492 -0.04236 0.04623 -0.04283 C 0.05052 -0.04329 0.05469 -0.04375 0.05886 -0.04445 C 0.06224 -0.04491 0.0655 -0.04561 0.06888 -0.04561 C 0.07904 -0.04491 0.08959 -0.04445 0.09987 -0.04283 C 0.10248 -0.04213 0.10664 -0.03588 0.10821 -0.03426 C 0.11094 -0.03172 0.1168 -0.02732 0.1168 -0.02686 C 0.11862 -0.02385 0.11953 -0.01945 0.1224 -0.01736 C 0.12539 -0.01482 0.12982 -0.01158 0.13229 -0.0088 C 0.13229 -0.00834 0.14024 0.00069 0.14206 0.00324 L 0.14922 0.01134 C 0.15 0.01273 0.15131 0.01389 0.15209 0.01504 C 0.16016 0.02939 0.15039 0.01088 0.15625 0.025 C 0.15703 0.02708 0.15821 0.0287 0.15899 0.03032 C 0.16016 0.0324 0.16094 0.03472 0.16185 0.0368 C 0.16237 0.03935 0.16224 0.04189 0.16328 0.04375 C 0.16797 0.05208 0.16758 0.04375 0.16758 0.0493 " pathEditMode="relative" rAng="0" ptsTypes="AAAAAAAAAAAAAAAAAAAAAAA">
                                      <p:cBhvr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7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05 -0.00185 L 0.14505 -0.00162 C 0.14701 -0.00208 0.14922 -0.00231 0.15117 -0.00254 C 0.16888 -0.00578 0.14505 -0.00254 0.16263 -0.00486 C 0.16836 -0.00625 0.16224 -0.00486 0.1711 -0.00625 C 0.17227 -0.00648 0.17344 -0.00671 0.17448 -0.00694 C 0.17696 -0.0074 0.17696 -0.00787 0.17969 -0.00833 C 0.18321 -0.00879 0.1905 -0.00972 0.1905 -0.00949 C 0.19102 -0.01018 0.19154 -0.01088 0.19219 -0.01134 C 0.19492 -0.0125 0.19779 -0.01296 0.20065 -0.01342 C 0.20143 -0.01389 0.20222 -0.01458 0.203 -0.01481 C 0.20391 -0.01527 0.20482 -0.01527 0.20586 -0.01551 C 0.21055 -0.01643 0.21524 -0.01713 0.22005 -0.01782 C 0.22292 -0.01898 0.22305 -0.01898 0.22748 -0.01898 C 0.2418 -0.01898 0.25625 -0.01875 0.27071 -0.01851 C 0.27422 -0.01389 0.26901 -0.0199 0.27344 -0.0162 C 0.27422 -0.01574 0.27461 -0.01458 0.27526 -0.01412 C 0.27578 -0.01365 0.27643 -0.01365 0.27696 -0.01342 C 0.27956 -0.01203 0.27904 -0.01203 0.28151 -0.00972 C 0.28203 -0.00926 0.28268 -0.00879 0.28321 -0.00833 C 0.28425 -0.00717 0.28516 -0.00601 0.28594 -0.00486 L 0.28776 -0.00254 C 0.28906 0.00232 0.2875 -0.0037 0.28893 0.00463 C 0.28906 0.00602 0.28959 0.00695 0.29011 0.00834 L 0.28828 0.00301 " pathEditMode="relative" rAng="0" ptsTypes="AAAAAAAAAAAAAAAAAAAAAAAAA">
                                      <p:cBhvr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58 0.02639 L 0.16758 0.02662 C 0.17058 0.025 0.1737 0.02384 0.1767 0.02245 C 0.17774 0.02199 0.17839 0.02129 0.17943 0.02106 C 0.1806 0.0206 0.18216 0.0206 0.18347 0.02037 C 0.18438 0.0199 0.18516 0.01944 0.18607 0.01921 C 0.20964 0.01157 0.17644 0.02314 0.19545 0.01643 C 0.19636 0.0162 0.20313 0.01365 0.20482 0.01319 C 0.20756 0.01273 0.21029 0.01227 0.21289 0.0118 C 0.23464 0.00833 0.2155 0.01134 0.27305 0.01064 C 0.27709 0.01088 0.28099 0.01088 0.28516 0.01134 C 0.29323 0.0118 0.29688 0.01227 0.30378 0.01319 C 0.3056 0.01389 0.30716 0.01481 0.30912 0.01527 C 0.31081 0.01551 0.31276 0.01551 0.31459 0.01574 C 0.31589 0.01597 0.31706 0.0162 0.31849 0.01643 C 0.3194 0.01689 0.32006 0.01736 0.32123 0.01782 C 0.32279 0.01828 0.32474 0.01875 0.32644 0.01921 C 0.328 0.01944 0.32917 0.0199 0.33047 0.02037 C 0.33711 0.02546 0.3293 0.01898 0.33464 0.025 C 0.33516 0.02569 0.33633 0.02639 0.33711 0.02708 C 0.33763 0.02801 0.33841 0.03148 0.33985 0.03287 C 0.34141 0.03426 0.34349 0.03541 0.34519 0.0368 C 0.3487 0.03935 0.34688 0.03819 0.35065 0.04004 C 0.35104 0.04074 0.35157 0.04143 0.35196 0.04213 C 0.35248 0.04305 0.35339 0.04467 0.35339 0.0449 L 0.35339 0.04467 " pathEditMode="relative" rAng="0" ptsTypes="AAAAAAAAAAAAAAAAAAAAAAAAAA">
                                      <p:cBhvr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28 0.00301 L 0.28828 0.00324 C 0.29284 0.00232 0.29753 0.00186 0.30222 0.00116 C 0.30508 0.0007 0.30781 -0.00023 0.31068 -0.00069 C 0.31901 -0.00208 0.33607 -0.00439 0.33607 -0.00416 C 0.33959 -0.00671 0.34206 -0.00902 0.34584 -0.01018 C 0.34857 -0.01088 0.35143 -0.01111 0.3543 -0.01203 C 0.35625 -0.0125 0.35807 -0.01319 0.36003 -0.01389 C 0.36133 -0.01504 0.3625 -0.01689 0.36419 -0.01759 C 0.3668 -0.01875 0.36992 -0.01875 0.37253 -0.01944 C 0.375 -0.02014 0.37735 -0.02037 0.37969 -0.02129 C 0.38255 -0.02245 0.38529 -0.02407 0.38815 -0.025 C 0.3918 -0.02639 0.39571 -0.02731 0.39935 -0.0287 C 0.40209 -0.02986 0.40495 -0.03171 0.40781 -0.0324 C 0.41432 -0.03449 0.42084 -0.0368 0.42748 -0.03819 L 0.4444 -0.04166 L 0.47826 -0.04004 C 0.48021 -0.03935 0.48086 -0.03518 0.48112 -0.0324 C 0.48138 -0.0206 0.48086 -0.00856 0.47969 0.00301 C 0.47943 0.00486 0.47761 0.00533 0.47682 0.00672 C 0.47448 0.01111 0.47318 0.01644 0.47266 0.02176 C 0.47227 0.02361 0.47266 0.02547 0.47266 0.02755 L 0.46836 0.02361 " pathEditMode="relative" rAng="0" ptsTypes="AAAAAAAAAAAAAAAAAAAAAAA">
                                      <p:cBhvr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39 0.01342 L 0.35339 0.01365 C 0.35756 0.00879 0.36146 0.00254 0.36667 3.33333E-6 L 0.37409 -0.00394 C 0.37526 -0.0051 0.37631 -0.00672 0.37774 -0.00764 C 0.38021 -0.00949 0.38516 -0.01158 0.38516 -0.01135 C 0.38685 -0.01343 0.38841 -0.01574 0.39011 -0.01736 C 0.39115 -0.01829 0.39245 -0.01852 0.39388 -0.01922 C 0.39545 -0.02037 0.39714 -0.02176 0.3987 -0.02292 C 0.4 -0.02408 0.40104 -0.02593 0.40235 -0.02686 C 0.40769 -0.02986 0.4142 -0.03125 0.41966 -0.03241 C 0.43086 -0.03218 0.44193 -0.03195 0.453 -0.03079 C 0.45469 -0.03056 0.45625 -0.0294 0.45808 -0.02894 C 0.46328 -0.02639 0.46068 -0.02709 0.46654 -0.02292 C 0.46862 -0.02176 0.47071 -0.02037 0.47279 -0.01922 C 0.4767 -0.01297 0.4737 -0.01644 0.48008 -0.01343 C 0.48269 -0.0125 0.48763 -0.00949 0.48763 -0.00926 C 0.48881 -0.00764 0.48985 -0.00556 0.49128 -0.00394 C 0.49245 -0.00278 0.49375 -0.00278 0.49506 -0.00209 C 0.49766 0.00046 0.49987 0.00324 0.50248 0.00578 L 0.50248 0.00602 C 0.50716 0.01319 0.50469 0.00995 0.50977 0.01527 C 0.51198 0.02546 0.5099 0.0199 0.51849 0.0287 L 0.52214 0.03264 C 0.52292 0.03449 0.52357 0.03657 0.52461 0.03819 C 0.53125 0.05023 0.52813 0.0412 0.53099 0.05 " pathEditMode="relative" rAng="0" ptsTypes="AAAAAAAAAAAAAAAAAAAAAAAAAA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36 0.00695 L 0.46836 0.00718 C 0.47201 0.00672 0.47591 0.00672 0.47969 0.00672 C 0.48164 0.00672 0.48307 0.00649 0.4849 0.00649 C 0.48959 0.00625 0.4944 0.00625 0.49896 0.00625 C 0.50339 0.00602 0.50781 0.00602 0.51185 0.00579 C 0.51406 0.00579 0.51602 0.00556 0.51823 0.00556 C 0.52162 0.00533 0.52526 0.00533 0.52852 0.00533 L 0.53242 0.0051 C 0.53399 0.00486 0.53568 0.00463 0.5375 0.00463 C 0.53867 0.0044 0.54011 0.0044 0.54141 0.0044 C 0.54401 0.00417 0.54636 0.00417 0.54909 0.00394 C 0.55156 0.00371 0.55417 0.00371 0.55677 0.00371 C 0.55807 0.00348 0.55938 0.00348 0.56055 0.00348 C 0.56589 0.00301 0.56706 0.00301 0.57344 0.00278 C 0.57696 0.00278 0.58047 0.00255 0.58373 0.00255 C 0.59076 0.00209 0.58685 0.00209 0.59531 0.00209 C 0.60078 0.00209 0.60664 0.00186 0.61198 0.00209 C 0.61485 0.00232 0.61667 0.00255 0.61836 0.00301 C 0.62097 0.00348 0.62149 0.00348 0.62357 0.00417 C 0.62669 0.0051 0.6224 0.00417 0.62735 0.0051 C 0.62774 0.00533 0.62813 0.00556 0.62865 0.00579 C 0.62904 0.00602 0.6293 0.00625 0.62995 0.00649 C 0.63021 0.00672 0.63073 0.00695 0.63125 0.00695 C 0.63164 0.00718 0.63203 0.00741 0.63255 0.00764 C 0.63386 0.00857 0.63373 0.00834 0.63373 0.0088 " pathEditMode="relative" rAng="0" ptsTypes="AAAAAAAAAAAAAAAAAAAAAAAAAA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099 0.05 L 0.53099 0.05023 C 0.53399 0.04514 0.53711 0.04051 0.54011 0.03541 C 0.54323 0.03055 0.54844 0.01898 0.55287 0.01689 L 0.55742 0.01504 C 0.56198 0.00694 0.55729 0.01412 0.56328 0.00879 C 0.56446 0.00764 0.5655 0.00578 0.56667 0.00463 C 0.57123 0.00069 0.57188 0.00115 0.57591 -0.00162 C 0.57787 -0.00278 0.57982 -0.00394 0.58164 -0.00556 C 0.58841 -0.01158 0.5819 -0.00834 0.58867 -0.01181 C 0.59011 -0.0125 0.59167 -0.01297 0.59323 -0.01389 C 0.59675 -0.01574 0.60365 -0.01991 0.60365 -0.01968 C 0.67761 -0.01644 0.62683 -0.02176 0.65443 -0.01598 L 0.67513 -0.01181 C 0.67748 -0.01042 0.67969 -0.0088 0.68216 -0.00764 C 0.68789 -0.0051 0.68516 -0.00648 0.69024 -0.00348 C 0.69466 0.00439 0.68998 -0.00278 0.69597 0.00254 C 0.70391 0.00972 0.6944 0.00439 0.70404 0.00879 C 0.70769 0.02824 0.70638 0.01666 0.70638 0.04375 " pathEditMode="relative" rAng="0" ptsTypes="AAAAAAAAAAAAAAAAAAA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373 0.0088 L 0.63373 0.00903 C 0.63438 0.00186 0.63477 -0.00509 0.63594 -0.0118 C 0.63633 -0.01365 0.63776 -0.01412 0.63828 -0.01597 C 0.63893 -0.01828 0.63854 -0.02176 0.63946 -0.02407 C 0.64089 -0.02801 0.64557 -0.03564 0.6487 -0.03842 C 0.64974 -0.03935 0.65104 -0.03958 0.65209 -0.04051 C 0.65339 -0.04166 0.6543 -0.04375 0.6556 -0.04467 C 0.65781 -0.04606 0.66016 -0.04583 0.6625 -0.04676 C 0.66641 -0.04791 0.67409 -0.05069 0.67409 -0.05046 C 0.6875 -0.05023 0.70104 -0.05046 0.71446 -0.04884 C 0.71758 -0.04838 0.72057 -0.0456 0.7237 -0.04467 C 0.72709 -0.04351 0.7306 -0.04351 0.73412 -0.04259 C 0.73646 -0.04189 0.74193 -0.03981 0.74453 -0.03842 C 0.74571 -0.03796 0.74675 -0.03703 0.74792 -0.03634 C 0.74909 -0.03495 0.75013 -0.0331 0.75143 -0.0324 C 0.75716 -0.02847 0.75638 -0.03356 0.75951 -0.02615 C 0.7612 -0.02222 0.76406 -0.01389 0.76406 -0.01365 C 0.76446 -0.01111 0.76459 -0.0081 0.76524 -0.00555 C 0.76654 -0.00115 0.76992 0.00672 0.76992 0.00695 C 0.77123 0.01621 0.77097 0.01227 0.77097 0.01922 " pathEditMode="relative" rAng="0" ptsTypes="AAAAAAAAAAAAAAAAAAAAA">
                                      <p:cBhvr>
                                        <p:cTn id="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638 0.04375 L 0.70638 0.04398 C 0.71771 0.03357 0.70899 0.0426 0.71849 0.0294 C 0.71967 0.02778 0.72097 0.02709 0.72201 0.02523 C 0.72396 0.02153 0.72526 0.01644 0.72722 0.01297 C 0.72839 0.01088 0.72956 0.00903 0.73073 0.00672 C 0.7336 0.00093 0.73373 -0.00185 0.73685 -0.00555 C 0.73763 -0.00648 0.73855 -0.00694 0.73946 -0.00764 C 0.74271 -0.01527 0.7405 -0.01064 0.74649 -0.0199 C 0.74727 -0.02129 0.74805 -0.02338 0.74909 -0.02407 L 0.75248 -0.02615 C 0.75378 -0.02801 0.75469 -0.03078 0.75612 -0.03217 C 0.75769 -0.03426 0.75951 -0.03495 0.76133 -0.03634 C 0.76224 -0.03703 0.76302 -0.03796 0.76394 -0.03842 C 0.76836 -0.04097 0.76628 -0.03958 0.76993 -0.04236 C 0.77904 -0.04189 0.78802 -0.04143 0.79714 -0.04051 C 0.79922 -0.04027 0.80118 -0.03889 0.80326 -0.03842 C 0.80586 -0.0375 0.80847 -0.03703 0.81107 -0.03634 C 0.8125 -0.03495 0.81394 -0.03356 0.81537 -0.03217 C 0.81823 -0.02963 0.81823 -0.03102 0.82071 -0.02615 C 0.82435 -0.01875 0.82227 -0.02176 0.825 -0.01365 C 0.82552 -0.01227 0.82618 -0.01111 0.8267 -0.00972 C 0.82709 -0.00486 0.82722 -3.33333E-6 0.82761 0.00463 C 0.82787 0.00672 0.82839 0.0088 0.82852 0.01088 C 0.82891 0.01482 0.82904 0.01898 0.82943 0.02315 C 0.82982 0.02778 0.83034 0.0294 0.83125 0.03334 " pathEditMode="relative" rAng="0" ptsTypes="AAAAAAAAAAAAAAAAAAAAAAAAAA">
                                      <p:cBhvr>
                                        <p:cTn id="9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7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540"/>
            <a:ext cx="12189984" cy="55309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947718" y="1031467"/>
            <a:ext cx="8097299" cy="5839207"/>
            <a:chOff x="2298" y="1739"/>
            <a:chExt cx="12322" cy="925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8" y="1739"/>
              <a:ext cx="12322" cy="9252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3726" y="2780"/>
              <a:ext cx="10355" cy="71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>
                <a:buFont typeface="Wingdings" panose="05000000000000000000" charset="0"/>
                <a:buChar char="Ø"/>
              </a:pP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sym typeface="+mn-ea"/>
                </a:rPr>
                <a:t>Blend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sym typeface="+mn-ea"/>
                </a:rPr>
                <a:t>syllables in spoken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sym typeface="+mn-ea"/>
                </a:rPr>
                <a:t>words.</a:t>
              </a:r>
              <a:endPara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+mn-ea"/>
              </a:endParaRPr>
            </a:p>
            <a:p>
              <a:pPr marL="342900" lvl="0" indent="-342900">
                <a:buFont typeface="Wingdings" panose="05000000000000000000" charset="0"/>
                <a:buChar char="Ø"/>
              </a:pPr>
              <a:endPara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endParaRPr>
            </a:p>
            <a:p>
              <a:pPr marL="342900" lvl="0" indent="-342900">
                <a:buFont typeface="Wingdings" panose="05000000000000000000" charset="0"/>
                <a:buChar char="Ø"/>
              </a:pP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Learn the different words </a:t>
              </a:r>
              <a:r>
                <a:rPr lang="en-US" altLang="zh-CN" sz="2400" b="1" i="1" dirty="0" err="1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  <a:sym typeface="Helvetica Light"/>
                </a:rPr>
                <a:t>aeroplane</a:t>
              </a:r>
              <a:r>
                <a:rPr lang="en-US" altLang="zh-CN" sz="2400" b="1" i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  <a:sym typeface="Helvetica Light"/>
                </a:rPr>
                <a:t>, 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  <a:sym typeface="Helvetica Light"/>
                </a:rPr>
                <a:t>flew, houses, cry,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  <a:sym typeface="Helvetica Light"/>
                </a:rPr>
                <a:t>and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  <a:sym typeface="Helvetica Light"/>
                </a:rPr>
                <a:t> upstairs</a:t>
              </a:r>
              <a:r>
                <a:rPr lang="en-US" altLang="zh-CN" sz="2400" b="1" i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  <a:sym typeface="Helvetica Light"/>
                </a:rPr>
                <a:t>,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and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make sentences with</a:t>
              </a:r>
              <a:r>
                <a:rPr lang="zh-CN" altLang="en-US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them.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endPara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endParaRPr>
            </a:p>
            <a:p>
              <a:pPr marL="342900" lvl="0" indent="-342900">
                <a:buFont typeface="Wingdings" panose="05000000000000000000" pitchFamily="2" charset="2"/>
                <a:buChar char="Ø"/>
              </a:pP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Read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the story 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Biff’s </a:t>
              </a:r>
              <a:r>
                <a:rPr lang="en-US" altLang="zh-CN" sz="2400" b="1" i="1" dirty="0" err="1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Aeroplane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,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and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i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dentify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the setting of a story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by using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pictures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.</a:t>
              </a:r>
            </a:p>
            <a:p>
              <a:pPr marL="342900" lvl="0" indent="-342900">
                <a:buFont typeface="Wingdings" panose="05000000000000000000" pitchFamily="2" charset="2"/>
                <a:buChar char="Ø"/>
              </a:pPr>
              <a:endPara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endParaRPr>
            </a:p>
            <a:p>
              <a:pPr marL="342900" lvl="0" indent="-342900">
                <a:buFont typeface="Wingdings" panose="05000000000000000000" pitchFamily="2" charset="2"/>
                <a:buChar char="Ø"/>
              </a:pP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Practice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using the sentence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structure  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           </a:t>
              </a:r>
            </a:p>
            <a:p>
              <a:pPr lvl="0"/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   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___ looked for ___.</a:t>
              </a:r>
              <a:endParaRPr lang="zh-CN" altLang="en-US" sz="2400" b="1" i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699631" y="-68170"/>
            <a:ext cx="2796579" cy="964367"/>
            <a:chOff x="9238157" y="41014"/>
            <a:chExt cx="2796579" cy="96436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41014"/>
              <a:ext cx="266977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92929" y="6499844"/>
            <a:ext cx="936238" cy="294424"/>
            <a:chOff x="11014501" y="6474446"/>
            <a:chExt cx="936238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191592" y="6435411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9746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192460" y="-24305"/>
            <a:ext cx="4982135" cy="531178"/>
            <a:chOff x="7195400" y="-22854"/>
            <a:chExt cx="4982135" cy="531178"/>
          </a:xfrm>
        </p:grpSpPr>
        <p:sp>
          <p:nvSpPr>
            <p:cNvPr id="25" name="矩形 24"/>
            <p:cNvSpPr/>
            <p:nvPr/>
          </p:nvSpPr>
          <p:spPr>
            <a:xfrm>
              <a:off x="7195400" y="-18770"/>
              <a:ext cx="4982135" cy="527094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251895" y="-22854"/>
              <a:ext cx="4609408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Get to know and understand what will be learned in this lesson.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Go through the learning goals with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28" name="直角三角形 27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0" name="图片 29" descr="/Users/wangxin/Desktop/飞机飞.png飞机飞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54619">
            <a:off x="63029" y="4350424"/>
            <a:ext cx="2378712" cy="1545851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1335686" y="796393"/>
            <a:ext cx="4316186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We are going to …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18534" y="647869"/>
            <a:ext cx="1378092" cy="918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0369" y="72206"/>
            <a:ext cx="11911262" cy="6713589"/>
            <a:chOff x="-10" y="239"/>
            <a:chExt cx="18758" cy="1057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" y="239"/>
              <a:ext cx="18758" cy="10573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634" y="1927"/>
              <a:ext cx="13431" cy="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latin typeface="Century Gothic" panose="020B0502020202020204" pitchFamily="34" charset="0"/>
                </a:rPr>
                <a:t>—</a:t>
              </a:r>
              <a:r>
                <a:rPr lang="en-US" altLang="zh-CN" sz="2800" b="1" dirty="0" smtClean="0">
                  <a:latin typeface="Century Gothic" panose="020B0502020202020204" pitchFamily="34" charset="0"/>
                </a:rPr>
                <a:t>Where did </a:t>
              </a:r>
              <a:r>
                <a:rPr lang="en-US" altLang="zh-CN" sz="2800" b="1" dirty="0">
                  <a:latin typeface="Century Gothic" panose="020B0502020202020204" pitchFamily="34" charset="0"/>
                </a:rPr>
                <a:t>___ </a:t>
              </a:r>
              <a:r>
                <a:rPr lang="en-US" altLang="zh-CN" sz="2800" b="1" dirty="0" smtClean="0">
                  <a:latin typeface="Century Gothic" panose="020B0502020202020204" pitchFamily="34" charset="0"/>
                </a:rPr>
                <a:t>look for the </a:t>
              </a:r>
              <a:r>
                <a:rPr lang="en-US" altLang="zh-CN" sz="2800" b="1" dirty="0" err="1" smtClean="0">
                  <a:latin typeface="Century Gothic" panose="020B0502020202020204" pitchFamily="34" charset="0"/>
                </a:rPr>
                <a:t>aeroplane</a:t>
              </a:r>
              <a:r>
                <a:rPr lang="en-US" altLang="zh-CN" sz="2800" b="1" dirty="0" smtClean="0">
                  <a:latin typeface="Century Gothic" panose="020B0502020202020204" pitchFamily="34" charset="0"/>
                </a:rPr>
                <a:t>?</a:t>
              </a:r>
              <a:endParaRPr lang="en-US" altLang="zh-CN" sz="28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651" y="2856"/>
              <a:ext cx="10387" cy="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800" b="1" dirty="0" smtClean="0">
                  <a:latin typeface="Century Gothic" panose="020B0502020202020204" pitchFamily="34" charset="0"/>
                </a:rPr>
                <a:t>—___ looked for the </a:t>
              </a:r>
              <a:r>
                <a:rPr lang="en-US" altLang="zh-CN" sz="2800" b="1" dirty="0" err="1" smtClean="0">
                  <a:latin typeface="Century Gothic" panose="020B0502020202020204" pitchFamily="34" charset="0"/>
                </a:rPr>
                <a:t>aeroplane</a:t>
              </a:r>
              <a:r>
                <a:rPr lang="en-US" altLang="zh-CN" sz="2800" b="1" dirty="0" smtClean="0">
                  <a:latin typeface="Century Gothic" panose="020B0502020202020204" pitchFamily="34" charset="0"/>
                </a:rPr>
                <a:t> ____.</a:t>
              </a:r>
            </a:p>
          </p:txBody>
        </p:sp>
      </p:grpSp>
      <p:sp>
        <p:nvSpPr>
          <p:cNvPr id="29" name="矩形 28"/>
          <p:cNvSpPr/>
          <p:nvPr/>
        </p:nvSpPr>
        <p:spPr>
          <a:xfrm>
            <a:off x="2603612" y="4283723"/>
            <a:ext cx="275299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 sandwich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414370" y="-21295"/>
            <a:ext cx="3260604" cy="859312"/>
            <a:chOff x="8260303" y="22262"/>
            <a:chExt cx="3260604" cy="85931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17" name="文本框 34"/>
            <p:cNvSpPr txBox="1"/>
            <p:nvPr/>
          </p:nvSpPr>
          <p:spPr>
            <a:xfrm>
              <a:off x="8260303" y="26665"/>
              <a:ext cx="3260604" cy="835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Listening &amp;</a:t>
              </a:r>
            </a:p>
            <a:p>
              <a:pPr marL="0" marR="0" indent="0" algn="ctr" defTabSz="584200" rtl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Speaking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023424" y="486965"/>
            <a:ext cx="216921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54640" y="2757233"/>
            <a:ext cx="5178889" cy="3008799"/>
            <a:chOff x="967795" y="1245452"/>
            <a:chExt cx="5468717" cy="3008799"/>
          </a:xfrm>
        </p:grpSpPr>
        <p:sp>
          <p:nvSpPr>
            <p:cNvPr id="35" name="文本框 34"/>
            <p:cNvSpPr txBox="1"/>
            <p:nvPr/>
          </p:nvSpPr>
          <p:spPr>
            <a:xfrm>
              <a:off x="1012290" y="1761261"/>
              <a:ext cx="2172519" cy="2492990"/>
            </a:xfrm>
            <a:prstGeom prst="rect">
              <a:avLst/>
            </a:prstGeom>
            <a:solidFill>
              <a:srgbClr val="FFBD05"/>
            </a:solidFill>
            <a:ln w="38100">
              <a:solidFill>
                <a:srgbClr val="FFBF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2400" b="1" dirty="0" smtClean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Biff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Chip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Dad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altLang="zh-CN" sz="2400" b="1" dirty="0" smtClean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967795" y="1245452"/>
              <a:ext cx="5468717" cy="3008798"/>
              <a:chOff x="7607117" y="1914439"/>
              <a:chExt cx="5468717" cy="3008798"/>
            </a:xfrm>
          </p:grpSpPr>
          <p:sp>
            <p:nvSpPr>
              <p:cNvPr id="38" name="文本框 37"/>
              <p:cNvSpPr txBox="1"/>
              <p:nvPr/>
            </p:nvSpPr>
            <p:spPr>
              <a:xfrm>
                <a:off x="9867316" y="2420804"/>
                <a:ext cx="3208518" cy="2502433"/>
              </a:xfrm>
              <a:prstGeom prst="rect">
                <a:avLst/>
              </a:prstGeom>
              <a:noFill/>
              <a:ln w="38100">
                <a:solidFill>
                  <a:srgbClr val="FFBF00"/>
                </a:solidFill>
                <a:prstDash val="sysDot"/>
              </a:ln>
            </p:spPr>
            <p:txBody>
              <a:bodyPr wrap="square" rtlCol="0">
                <a:noAutofit/>
              </a:bodyPr>
              <a:lstStyle/>
              <a:p>
                <a:endParaRPr lang="en-US" altLang="zh-CN" sz="2400" dirty="0">
                  <a:solidFill>
                    <a:srgbClr val="FFBD05"/>
                  </a:solidFill>
                  <a:latin typeface="Century Gothic" panose="020B0502020202020204" pitchFamily="34" charset="0"/>
                </a:endParaRPr>
              </a:p>
              <a:p>
                <a:endParaRPr lang="en-US" altLang="zh-CN" sz="2400" dirty="0">
                  <a:solidFill>
                    <a:srgbClr val="FFBD05"/>
                  </a:solidFill>
                  <a:latin typeface="Century Gothic" panose="020B0502020202020204" pitchFamily="34" charset="0"/>
                </a:endParaRPr>
              </a:p>
              <a:p>
                <a:endParaRPr lang="en-US" altLang="zh-CN" sz="2400" dirty="0">
                  <a:solidFill>
                    <a:srgbClr val="FFBD05"/>
                  </a:solidFill>
                  <a:latin typeface="Century Gothic" panose="020B0502020202020204" pitchFamily="34" charset="0"/>
                </a:endParaRPr>
              </a:p>
              <a:p>
                <a:endParaRPr lang="en-US" altLang="zh-CN" sz="2400" dirty="0">
                  <a:solidFill>
                    <a:srgbClr val="FFBD05"/>
                  </a:solidFill>
                  <a:latin typeface="Century Gothic" panose="020B0502020202020204" pitchFamily="34" charset="0"/>
                </a:endParaRPr>
              </a:p>
              <a:p>
                <a:endParaRPr lang="en-US" altLang="zh-CN" sz="2400" dirty="0">
                  <a:solidFill>
                    <a:srgbClr val="FFBD05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" name="圆角矩形 18"/>
              <p:cNvSpPr/>
              <p:nvPr/>
            </p:nvSpPr>
            <p:spPr>
              <a:xfrm>
                <a:off x="7607117" y="1914439"/>
                <a:ext cx="5466553" cy="521443"/>
              </a:xfrm>
              <a:prstGeom prst="roundRect">
                <a:avLst/>
              </a:prstGeom>
              <a:solidFill>
                <a:srgbClr val="FFBF00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584200" hangingPunct="0"/>
                <a:r>
                  <a:rPr lang="en-US" altLang="zh-CN" sz="2400" b="1" dirty="0">
                    <a:solidFill>
                      <a:srgbClr val="FFFFFF"/>
                    </a:solidFill>
                    <a:latin typeface="Century Gothic" panose="020B0502020202020204" pitchFamily="34" charset="0"/>
                    <a:sym typeface="Helvetica Light"/>
                  </a:rPr>
                  <a:t>Helping Words</a:t>
                </a:r>
                <a:endParaRPr lang="zh-CN" alt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sp>
        <p:nvSpPr>
          <p:cNvPr id="10" name="矩形 9"/>
          <p:cNvSpPr/>
          <p:nvPr/>
        </p:nvSpPr>
        <p:spPr>
          <a:xfrm>
            <a:off x="3088973" y="3662296"/>
            <a:ext cx="2896162" cy="2790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BF00"/>
                </a:solidFill>
                <a:latin typeface="Century Gothic" panose="020B0502020202020204" pitchFamily="34" charset="0"/>
              </a:rPr>
              <a:t>in the park</a:t>
            </a:r>
          </a:p>
          <a:p>
            <a:pPr lvl="0">
              <a:lnSpc>
                <a:spcPct val="150000"/>
              </a:lnSpc>
            </a:pP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i</a:t>
            </a:r>
            <a:r>
              <a:rPr lang="en-US" altLang="zh-CN" sz="2400" b="1" dirty="0" smtClean="0">
                <a:solidFill>
                  <a:srgbClr val="FFBF00"/>
                </a:solidFill>
                <a:latin typeface="Century Gothic" panose="020B0502020202020204" pitchFamily="34" charset="0"/>
              </a:rPr>
              <a:t>n the garbage</a:t>
            </a:r>
          </a:p>
          <a:p>
            <a:pPr lvl="0">
              <a:lnSpc>
                <a:spcPct val="150000"/>
              </a:lnSpc>
            </a:pP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i</a:t>
            </a:r>
            <a:r>
              <a:rPr lang="en-US" altLang="zh-CN" sz="2400" b="1" dirty="0" smtClean="0">
                <a:solidFill>
                  <a:srgbClr val="FFBF00"/>
                </a:solidFill>
                <a:latin typeface="Century Gothic" panose="020B0502020202020204" pitchFamily="34" charset="0"/>
              </a:rPr>
              <a:t>n the grass</a:t>
            </a:r>
          </a:p>
          <a:p>
            <a:pPr lvl="0">
              <a:lnSpc>
                <a:spcPct val="150000"/>
              </a:lnSpc>
            </a:pPr>
            <a:endParaRPr lang="en-US" altLang="zh-CN" sz="2400" b="1" dirty="0" smtClean="0">
              <a:solidFill>
                <a:srgbClr val="FFBF00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endParaRPr lang="en-US" altLang="zh-CN" sz="2400" b="1" dirty="0" smtClean="0">
              <a:solidFill>
                <a:srgbClr val="FFBF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176248" y="0"/>
            <a:ext cx="6026847" cy="811213"/>
            <a:chOff x="7032543" y="-18772"/>
            <a:chExt cx="5151755" cy="610494"/>
          </a:xfrm>
        </p:grpSpPr>
        <p:sp>
          <p:nvSpPr>
            <p:cNvPr id="31" name="矩形 30"/>
            <p:cNvSpPr/>
            <p:nvPr/>
          </p:nvSpPr>
          <p:spPr>
            <a:xfrm>
              <a:off x="7032543" y="-18772"/>
              <a:ext cx="5144992" cy="610494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040638" y="-9093"/>
              <a:ext cx="5143660" cy="586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Talk about the given question by utilizing the sentence structures.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work in pairs to talk about the given illustration by using the sentence structures and helping words; model first.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Assist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if necessary.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37" name="直角三角形 36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176249" y="2785088"/>
            <a:ext cx="4999752" cy="2980943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549307" y="6236169"/>
            <a:ext cx="919819" cy="294424"/>
            <a:chOff x="7276011" y="6382460"/>
            <a:chExt cx="919819" cy="294424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0937427" y="6218757"/>
            <a:ext cx="998007" cy="312687"/>
            <a:chOff x="7707356" y="6408789"/>
            <a:chExt cx="998007" cy="312687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20/2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47" y="-5173"/>
            <a:ext cx="12646298" cy="68683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19"/>
            <a:ext cx="12192001" cy="6852363"/>
          </a:xfrm>
          <a:prstGeom prst="rect">
            <a:avLst/>
          </a:prstGeom>
        </p:spPr>
      </p:pic>
      <p:sp>
        <p:nvSpPr>
          <p:cNvPr id="8" name="AutoShape 2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AutoShape 4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27" y="1208765"/>
            <a:ext cx="3775480" cy="32079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113" y="3677368"/>
            <a:ext cx="3391703" cy="26326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41" y="1529398"/>
            <a:ext cx="3302725" cy="38358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796" y="2933302"/>
            <a:ext cx="2579254" cy="18478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083" y="2374432"/>
            <a:ext cx="951052" cy="11964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361" y="893279"/>
            <a:ext cx="1247934" cy="32870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393" y="4554492"/>
            <a:ext cx="1277586" cy="1880818"/>
          </a:xfrm>
          <a:prstGeom prst="rect">
            <a:avLst/>
          </a:prstGeom>
        </p:spPr>
      </p:pic>
      <p:sp>
        <p:nvSpPr>
          <p:cNvPr id="2" name="五边形 1"/>
          <p:cNvSpPr/>
          <p:nvPr/>
        </p:nvSpPr>
        <p:spPr>
          <a:xfrm>
            <a:off x="405706" y="477460"/>
            <a:ext cx="3896049" cy="1066987"/>
          </a:xfrm>
          <a:prstGeom prst="homePlate">
            <a:avLst/>
          </a:prstGeom>
          <a:noFill/>
          <a:ln>
            <a:solidFill>
              <a:srgbClr val="FFA904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P</a:t>
            </a:r>
            <a:r>
              <a:rPr kumimoji="1" lang="en-US" altLang="zh-CN" sz="2400" b="1" dirty="0" smtClean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lease </a:t>
            </a:r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name </a:t>
            </a:r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at least three </a:t>
            </a:r>
            <a:r>
              <a:rPr kumimoji="1" lang="en-US" altLang="zh-CN" sz="2400" b="1" dirty="0" smtClean="0">
                <a:solidFill>
                  <a:srgbClr val="ED7D31"/>
                </a:solidFill>
                <a:latin typeface="Century Gothic" panose="020B0502020202020204" pitchFamily="34" charset="0"/>
              </a:rPr>
              <a:t>methods.</a:t>
            </a:r>
            <a:endParaRPr kumimoji="1" lang="zh-CN" altLang="en-US" sz="2400" b="1" dirty="0">
              <a:solidFill>
                <a:srgbClr val="ED7D3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4167934" y="936823"/>
            <a:ext cx="5501852" cy="3211031"/>
            <a:chOff x="3036424" y="757892"/>
            <a:chExt cx="5613522" cy="2709079"/>
          </a:xfrm>
        </p:grpSpPr>
        <p:sp>
          <p:nvSpPr>
            <p:cNvPr id="56" name="圆角矩形 55"/>
            <p:cNvSpPr/>
            <p:nvPr/>
          </p:nvSpPr>
          <p:spPr>
            <a:xfrm>
              <a:off x="3036424" y="757892"/>
              <a:ext cx="5613521" cy="27090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3208066" y="918723"/>
              <a:ext cx="5441880" cy="1324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—What </a:t>
              </a:r>
              <a:r>
                <a:rPr lang="en-US" altLang="zh-CN" sz="2400" b="1" dirty="0" smtClean="0">
                  <a:latin typeface="Century Gothic" panose="020B0502020202020204" pitchFamily="34" charset="0"/>
                </a:rPr>
                <a:t>do 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you do </a:t>
              </a:r>
              <a:r>
                <a:rPr lang="en-US" altLang="zh-CN" sz="2400" b="1" dirty="0" smtClean="0">
                  <a:latin typeface="Century Gothic" panose="020B0502020202020204" pitchFamily="34" charset="0"/>
                </a:rPr>
                <a:t>when 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you </a:t>
              </a:r>
              <a:r>
                <a:rPr lang="en-US" altLang="zh-CN" sz="2400" b="1" dirty="0" smtClean="0">
                  <a:latin typeface="Century Gothic" panose="020B0502020202020204" pitchFamily="34" charset="0"/>
                </a:rPr>
                <a:t>lose       </a:t>
              </a:r>
            </a:p>
            <a:p>
              <a:r>
                <a:rPr lang="en-US" altLang="zh-CN" sz="24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 smtClean="0">
                  <a:latin typeface="Century Gothic" panose="020B0502020202020204" pitchFamily="34" charset="0"/>
                </a:rPr>
                <a:t>   something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?</a:t>
              </a:r>
            </a:p>
            <a:p>
              <a:r>
                <a:rPr lang="en-US" altLang="zh-CN" sz="2400" b="1" dirty="0">
                  <a:latin typeface="Century Gothic" panose="020B0502020202020204" pitchFamily="34" charset="0"/>
                </a:rPr>
                <a:t>—</a:t>
              </a:r>
              <a:r>
                <a:rPr lang="en-US" altLang="zh-CN" sz="2400" b="1" dirty="0" smtClean="0">
                  <a:latin typeface="Century Gothic" panose="020B0502020202020204" pitchFamily="34" charset="0"/>
                </a:rPr>
                <a:t>I 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_____. 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  <a:p>
              <a:endParaRPr kumimoji="1" lang="en-US" altLang="zh-CN" sz="2400" dirty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Helvetica Light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3208064" y="2091911"/>
              <a:ext cx="4830104" cy="1317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b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cry;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g</a:t>
              </a:r>
              <a:r>
                <a:rPr lang="en-US" altLang="zh-CN" sz="2400" b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o to the </a:t>
              </a:r>
              <a:r>
                <a:rPr lang="en-US" altLang="zh-CN" sz="2400" b="1" i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L</a:t>
              </a:r>
              <a:r>
                <a:rPr lang="en-US" altLang="zh-CN" sz="2400" b="1" i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ost and Found</a:t>
              </a:r>
              <a:r>
                <a:rPr lang="en-US" altLang="zh-CN" sz="2400" b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;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k</a:t>
              </a:r>
              <a:r>
                <a:rPr lang="en-US" altLang="zh-CN" sz="2400" b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eep looking for it; </a:t>
              </a:r>
            </a:p>
            <a:p>
              <a:r>
                <a:rPr lang="en-US" altLang="zh-CN" sz="2400" b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    . </a:t>
              </a: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. .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413214" y="5637"/>
            <a:ext cx="3260604" cy="859312"/>
            <a:chOff x="8239045" y="22262"/>
            <a:chExt cx="3260604" cy="85931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25" name="文本框 34"/>
            <p:cNvSpPr txBox="1"/>
            <p:nvPr/>
          </p:nvSpPr>
          <p:spPr>
            <a:xfrm>
              <a:off x="8239045" y="45364"/>
              <a:ext cx="3260604" cy="835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4200" hangingPunct="0">
                <a:lnSpc>
                  <a:spcPct val="85000"/>
                </a:lnSpc>
              </a:pPr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Listening &amp;</a:t>
              </a:r>
            </a:p>
            <a:p>
              <a:pPr algn="ctr" defTabSz="584200" hangingPunct="0">
                <a:lnSpc>
                  <a:spcPct val="85000"/>
                </a:lnSpc>
              </a:pPr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 Speaking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5184922" y="224618"/>
            <a:ext cx="218046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4728522" y="0"/>
            <a:ext cx="7442112" cy="1933948"/>
            <a:chOff x="6570029" y="-19274"/>
            <a:chExt cx="5607506" cy="1282920"/>
          </a:xfrm>
        </p:grpSpPr>
        <p:sp>
          <p:nvSpPr>
            <p:cNvPr id="80" name="矩形 79"/>
            <p:cNvSpPr/>
            <p:nvPr/>
          </p:nvSpPr>
          <p:spPr>
            <a:xfrm>
              <a:off x="6570029" y="-18771"/>
              <a:ext cx="5607506" cy="128241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6570029" y="-19274"/>
              <a:ext cx="5143660" cy="11909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Talk about what you would do if you lost something by using the given sentence structures and pictures.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Tell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observe the picture carefully and to talk about what the children in the story would do if they lost something.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take turns discussing at least three activities what they would do if they lost something; model first;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to work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pairs to ask and answer questions about the given picture by using the given language structures; assist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if necessary.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Notes: T can click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Let’s Talk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present the sentence structure, and then click again to make it disappear.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83" name="直角三角形 82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49307" y="6236169"/>
            <a:ext cx="919819" cy="294424"/>
            <a:chOff x="7276011" y="6382460"/>
            <a:chExt cx="919819" cy="294424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0937427" y="6218757"/>
            <a:ext cx="998007" cy="312687"/>
            <a:chOff x="7707356" y="6408789"/>
            <a:chExt cx="998007" cy="312687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21/2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715" y="50515"/>
            <a:ext cx="2374889" cy="77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36282" y="1177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Value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001287" y="5323638"/>
            <a:ext cx="3491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400" b="1" kern="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be 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optimistic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649179" y="5323638"/>
            <a:ext cx="4186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4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ask your family for help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AutoShape 2" descr="https://image.shutterstock.com/image-photo/woman-feeding-hungry-pet-cat-260nw-119879638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04" y="788212"/>
            <a:ext cx="10797938" cy="2025746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 flipH="1">
            <a:off x="2079310" y="1396235"/>
            <a:ext cx="8756318" cy="5723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85000"/>
              </a:lnSpc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 </a:t>
            </a:r>
            <a:r>
              <a:rPr lang="en-US" altLang="zh-CN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What 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should </a:t>
            </a:r>
            <a:r>
              <a:rPr lang="en-US" altLang="zh-CN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you 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do when bad things happen?</a:t>
            </a:r>
            <a:endParaRPr lang="zh-CN" altLang="en-US" sz="2800" b="1" dirty="0">
              <a:solidFill>
                <a:schemeClr val="bg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68807" y="6397702"/>
            <a:ext cx="957919" cy="294424"/>
            <a:chOff x="10868444" y="6156713"/>
            <a:chExt cx="957919" cy="294424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40" name="文本框 26"/>
            <p:cNvSpPr txBox="1"/>
            <p:nvPr/>
          </p:nvSpPr>
          <p:spPr>
            <a:xfrm>
              <a:off x="10868444" y="616042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charset="-122"/>
                  <a:cs typeface="+mn-cs"/>
                </a:rPr>
                <a:t>2:00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0870224" y="6453188"/>
            <a:ext cx="998007" cy="312687"/>
            <a:chOff x="7707356" y="6408789"/>
            <a:chExt cx="998007" cy="312687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charset="-122"/>
                  <a:cs typeface="+mn-cs"/>
                  <a:sym typeface="Helvetica Light"/>
                </a:rPr>
                <a:t>22/2</a:t>
              </a: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Helvetica Light"/>
                </a:rPr>
                <a:t>6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1068" y="2819435"/>
            <a:ext cx="3153419" cy="2113200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8452" y="2819435"/>
            <a:ext cx="3171825" cy="2111811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grpSp>
        <p:nvGrpSpPr>
          <p:cNvPr id="19" name="组合 18"/>
          <p:cNvGrpSpPr/>
          <p:nvPr/>
        </p:nvGrpSpPr>
        <p:grpSpPr>
          <a:xfrm>
            <a:off x="5559658" y="-9520"/>
            <a:ext cx="6632342" cy="1740350"/>
            <a:chOff x="6340368" y="-18772"/>
            <a:chExt cx="5837167" cy="1348507"/>
          </a:xfrm>
        </p:grpSpPr>
        <p:sp>
          <p:nvSpPr>
            <p:cNvPr id="20" name="矩形 19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413430" y="270444"/>
              <a:ext cx="5143660" cy="7353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Talk about the values presented in the lesson: try to think of different methods of finding lost items while also being optimistic.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the given question; model first. 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question by using the given pictures.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 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more about activities they can do when bad things happen.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369228" y="-70471"/>
            <a:ext cx="1081591" cy="796615"/>
            <a:chOff x="11381460" y="-70471"/>
            <a:chExt cx="1081591" cy="796615"/>
          </a:xfrm>
        </p:grpSpPr>
        <p:sp>
          <p:nvSpPr>
            <p:cNvPr id="23" name="直角三角形 22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圆角矩形 93"/>
          <p:cNvSpPr/>
          <p:nvPr/>
        </p:nvSpPr>
        <p:spPr>
          <a:xfrm>
            <a:off x="5852051" y="5061727"/>
            <a:ext cx="672574" cy="3624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3038420" y="407684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Get ready to 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present!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10862466" y="6433128"/>
            <a:ext cx="998007" cy="312687"/>
            <a:chOff x="7707356" y="6408789"/>
            <a:chExt cx="998007" cy="312687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charset="-122"/>
                  <a:cs typeface="+mn-cs"/>
                  <a:sym typeface="Helvetica Light"/>
                </a:rPr>
                <a:t>23/2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Helvetica Light"/>
                </a:rPr>
                <a:t>6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094057" y="-46384"/>
            <a:ext cx="2374889" cy="773220"/>
            <a:chOff x="9336223" y="63814"/>
            <a:chExt cx="2374889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4"/>
            <p:cNvSpPr txBox="1"/>
            <p:nvPr/>
          </p:nvSpPr>
          <p:spPr>
            <a:xfrm>
              <a:off x="9350737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charset="-122"/>
                  <a:cs typeface="+mn-cs"/>
                  <a:sym typeface="Helvetica Light"/>
                </a:rPr>
                <a:t>Oral Writing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  <a:sym typeface="Helvetica Light"/>
              </a:endParaRPr>
            </a:p>
          </p:txBody>
        </p:sp>
      </p:grpSp>
      <p:sp>
        <p:nvSpPr>
          <p:cNvPr id="45" name="流程图: 可选过程 44"/>
          <p:cNvSpPr/>
          <p:nvPr/>
        </p:nvSpPr>
        <p:spPr>
          <a:xfrm>
            <a:off x="6600737" y="5500572"/>
            <a:ext cx="5166020" cy="919402"/>
          </a:xfrm>
          <a:custGeom>
            <a:avLst/>
            <a:gdLst>
              <a:gd name="connsiteX0" fmla="*/ 0 w 5165984"/>
              <a:gd name="connsiteY0" fmla="*/ 153234 h 919401"/>
              <a:gd name="connsiteX1" fmla="*/ 153234 w 5165984"/>
              <a:gd name="connsiteY1" fmla="*/ 0 h 919401"/>
              <a:gd name="connsiteX2" fmla="*/ 5012751 w 5165984"/>
              <a:gd name="connsiteY2" fmla="*/ 0 h 919401"/>
              <a:gd name="connsiteX3" fmla="*/ 5165985 w 5165984"/>
              <a:gd name="connsiteY3" fmla="*/ 153234 h 919401"/>
              <a:gd name="connsiteX4" fmla="*/ 5165984 w 5165984"/>
              <a:gd name="connsiteY4" fmla="*/ 766168 h 919401"/>
              <a:gd name="connsiteX5" fmla="*/ 5012750 w 5165984"/>
              <a:gd name="connsiteY5" fmla="*/ 919402 h 919401"/>
              <a:gd name="connsiteX6" fmla="*/ 153234 w 5165984"/>
              <a:gd name="connsiteY6" fmla="*/ 919401 h 919401"/>
              <a:gd name="connsiteX7" fmla="*/ 0 w 5165984"/>
              <a:gd name="connsiteY7" fmla="*/ 766167 h 919401"/>
              <a:gd name="connsiteX8" fmla="*/ 0 w 5165984"/>
              <a:gd name="connsiteY8" fmla="*/ 153234 h 919401"/>
              <a:gd name="connsiteX0" fmla="*/ 0 w 5428426"/>
              <a:gd name="connsiteY0" fmla="*/ 153234 h 919402"/>
              <a:gd name="connsiteX1" fmla="*/ 153234 w 5428426"/>
              <a:gd name="connsiteY1" fmla="*/ 0 h 919402"/>
              <a:gd name="connsiteX2" fmla="*/ 5012751 w 5428426"/>
              <a:gd name="connsiteY2" fmla="*/ 0 h 919402"/>
              <a:gd name="connsiteX3" fmla="*/ 5165985 w 5428426"/>
              <a:gd name="connsiteY3" fmla="*/ 153234 h 919402"/>
              <a:gd name="connsiteX4" fmla="*/ 5012750 w 5428426"/>
              <a:gd name="connsiteY4" fmla="*/ 919402 h 919402"/>
              <a:gd name="connsiteX5" fmla="*/ 153234 w 5428426"/>
              <a:gd name="connsiteY5" fmla="*/ 919401 h 919402"/>
              <a:gd name="connsiteX6" fmla="*/ 0 w 5428426"/>
              <a:gd name="connsiteY6" fmla="*/ 766167 h 919402"/>
              <a:gd name="connsiteX7" fmla="*/ 0 w 5428426"/>
              <a:gd name="connsiteY7" fmla="*/ 153234 h 919402"/>
              <a:gd name="connsiteX0" fmla="*/ 0 w 5203798"/>
              <a:gd name="connsiteY0" fmla="*/ 153234 h 919402"/>
              <a:gd name="connsiteX1" fmla="*/ 153234 w 5203798"/>
              <a:gd name="connsiteY1" fmla="*/ 0 h 919402"/>
              <a:gd name="connsiteX2" fmla="*/ 5012751 w 5203798"/>
              <a:gd name="connsiteY2" fmla="*/ 0 h 919402"/>
              <a:gd name="connsiteX3" fmla="*/ 5165985 w 5203798"/>
              <a:gd name="connsiteY3" fmla="*/ 153234 h 919402"/>
              <a:gd name="connsiteX4" fmla="*/ 4307900 w 5203798"/>
              <a:gd name="connsiteY4" fmla="*/ 919402 h 919402"/>
              <a:gd name="connsiteX5" fmla="*/ 153234 w 5203798"/>
              <a:gd name="connsiteY5" fmla="*/ 919401 h 919402"/>
              <a:gd name="connsiteX6" fmla="*/ 0 w 5203798"/>
              <a:gd name="connsiteY6" fmla="*/ 766167 h 919402"/>
              <a:gd name="connsiteX7" fmla="*/ 0 w 5203798"/>
              <a:gd name="connsiteY7" fmla="*/ 153234 h 919402"/>
              <a:gd name="connsiteX0" fmla="*/ 0 w 5203798"/>
              <a:gd name="connsiteY0" fmla="*/ 153234 h 919402"/>
              <a:gd name="connsiteX1" fmla="*/ 153234 w 5203798"/>
              <a:gd name="connsiteY1" fmla="*/ 0 h 919402"/>
              <a:gd name="connsiteX2" fmla="*/ 5012751 w 5203798"/>
              <a:gd name="connsiteY2" fmla="*/ 0 h 919402"/>
              <a:gd name="connsiteX3" fmla="*/ 5165985 w 5203798"/>
              <a:gd name="connsiteY3" fmla="*/ 153234 h 919402"/>
              <a:gd name="connsiteX4" fmla="*/ 4307900 w 5203798"/>
              <a:gd name="connsiteY4" fmla="*/ 919402 h 919402"/>
              <a:gd name="connsiteX5" fmla="*/ 153234 w 5203798"/>
              <a:gd name="connsiteY5" fmla="*/ 919401 h 919402"/>
              <a:gd name="connsiteX6" fmla="*/ 0 w 5203798"/>
              <a:gd name="connsiteY6" fmla="*/ 766167 h 919402"/>
              <a:gd name="connsiteX7" fmla="*/ 0 w 5203798"/>
              <a:gd name="connsiteY7" fmla="*/ 153234 h 919402"/>
              <a:gd name="connsiteX0" fmla="*/ 0 w 5166086"/>
              <a:gd name="connsiteY0" fmla="*/ 153234 h 919402"/>
              <a:gd name="connsiteX1" fmla="*/ 153234 w 5166086"/>
              <a:gd name="connsiteY1" fmla="*/ 0 h 919402"/>
              <a:gd name="connsiteX2" fmla="*/ 5012751 w 5166086"/>
              <a:gd name="connsiteY2" fmla="*/ 0 h 919402"/>
              <a:gd name="connsiteX3" fmla="*/ 5165985 w 5166086"/>
              <a:gd name="connsiteY3" fmla="*/ 153234 h 919402"/>
              <a:gd name="connsiteX4" fmla="*/ 4307900 w 5166086"/>
              <a:gd name="connsiteY4" fmla="*/ 919402 h 919402"/>
              <a:gd name="connsiteX5" fmla="*/ 153234 w 5166086"/>
              <a:gd name="connsiteY5" fmla="*/ 919401 h 919402"/>
              <a:gd name="connsiteX6" fmla="*/ 0 w 5166086"/>
              <a:gd name="connsiteY6" fmla="*/ 766167 h 919402"/>
              <a:gd name="connsiteX7" fmla="*/ 0 w 5166086"/>
              <a:gd name="connsiteY7" fmla="*/ 153234 h 919402"/>
              <a:gd name="connsiteX0" fmla="*/ 0 w 5166020"/>
              <a:gd name="connsiteY0" fmla="*/ 153234 h 919402"/>
              <a:gd name="connsiteX1" fmla="*/ 153234 w 5166020"/>
              <a:gd name="connsiteY1" fmla="*/ 0 h 919402"/>
              <a:gd name="connsiteX2" fmla="*/ 5012751 w 5166020"/>
              <a:gd name="connsiteY2" fmla="*/ 0 h 919402"/>
              <a:gd name="connsiteX3" fmla="*/ 5165985 w 5166020"/>
              <a:gd name="connsiteY3" fmla="*/ 153234 h 919402"/>
              <a:gd name="connsiteX4" fmla="*/ 4307900 w 5166020"/>
              <a:gd name="connsiteY4" fmla="*/ 919402 h 919402"/>
              <a:gd name="connsiteX5" fmla="*/ 153234 w 5166020"/>
              <a:gd name="connsiteY5" fmla="*/ 919401 h 919402"/>
              <a:gd name="connsiteX6" fmla="*/ 0 w 5166020"/>
              <a:gd name="connsiteY6" fmla="*/ 766167 h 919402"/>
              <a:gd name="connsiteX7" fmla="*/ 0 w 5166020"/>
              <a:gd name="connsiteY7" fmla="*/ 153234 h 91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6020" h="919402">
                <a:moveTo>
                  <a:pt x="0" y="153234"/>
                </a:moveTo>
                <a:cubicBezTo>
                  <a:pt x="0" y="68605"/>
                  <a:pt x="68605" y="0"/>
                  <a:pt x="153234" y="0"/>
                </a:cubicBezTo>
                <a:lnTo>
                  <a:pt x="5012751" y="0"/>
                </a:lnTo>
                <a:cubicBezTo>
                  <a:pt x="5097380" y="0"/>
                  <a:pt x="5167825" y="150515"/>
                  <a:pt x="5165985" y="153234"/>
                </a:cubicBezTo>
                <a:cubicBezTo>
                  <a:pt x="5055437" y="316588"/>
                  <a:pt x="5114784" y="725032"/>
                  <a:pt x="4307900" y="919402"/>
                </a:cubicBezTo>
                <a:lnTo>
                  <a:pt x="153234" y="919401"/>
                </a:lnTo>
                <a:cubicBezTo>
                  <a:pt x="68605" y="919401"/>
                  <a:pt x="0" y="850796"/>
                  <a:pt x="0" y="766167"/>
                </a:cubicBezTo>
                <a:lnTo>
                  <a:pt x="0" y="153234"/>
                </a:lnTo>
                <a:close/>
              </a:path>
            </a:pathLst>
          </a:custGeom>
          <a:noFill/>
          <a:ln w="12700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What happened</a:t>
            </a:r>
            <a:r>
              <a:rPr kumimoji="0" lang="en-US" altLang="zh-CN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 when Biff was playing with her </a:t>
            </a:r>
            <a:r>
              <a:rPr kumimoji="0" lang="en-US" altLang="zh-CN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aeroplane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36681" y="5041390"/>
            <a:ext cx="797879" cy="833062"/>
          </a:xfrm>
          <a:prstGeom prst="rect">
            <a:avLst/>
          </a:prstGeom>
        </p:spPr>
      </p:pic>
      <p:sp>
        <p:nvSpPr>
          <p:cNvPr id="10" name="右大括号 9"/>
          <p:cNvSpPr/>
          <p:nvPr/>
        </p:nvSpPr>
        <p:spPr>
          <a:xfrm rot="5400000" flipH="1">
            <a:off x="5970099" y="-365496"/>
            <a:ext cx="251805" cy="7949382"/>
          </a:xfrm>
          <a:prstGeom prst="rightBrace">
            <a:avLst>
              <a:gd name="adj1" fmla="val 8333"/>
              <a:gd name="adj2" fmla="val 49262"/>
            </a:avLst>
          </a:prstGeom>
          <a:noFill/>
          <a:ln w="76200">
            <a:solidFill>
              <a:srgbClr val="FF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29" y="3887707"/>
            <a:ext cx="1555878" cy="999543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1388084" y="3920347"/>
            <a:ext cx="1538595" cy="904204"/>
            <a:chOff x="4835203" y="4129149"/>
            <a:chExt cx="1479334" cy="1118047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4835203" y="4135379"/>
              <a:ext cx="654403" cy="1111817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5259920" y="4135379"/>
              <a:ext cx="654403" cy="1111817"/>
            </a:xfrm>
            <a:prstGeom prst="rect">
              <a:avLst/>
            </a:prstGeom>
          </p:spPr>
        </p:pic>
        <p:pic>
          <p:nvPicPr>
            <p:cNvPr id="87" name="图片 86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5660134" y="4129149"/>
              <a:ext cx="654403" cy="1111817"/>
            </a:xfrm>
            <a:prstGeom prst="rect">
              <a:avLst/>
            </a:prstGeom>
          </p:spPr>
        </p:pic>
      </p:grpSp>
      <p:sp>
        <p:nvSpPr>
          <p:cNvPr id="88" name="右箭头 87"/>
          <p:cNvSpPr/>
          <p:nvPr/>
        </p:nvSpPr>
        <p:spPr>
          <a:xfrm>
            <a:off x="3009983" y="4387479"/>
            <a:ext cx="372072" cy="309333"/>
          </a:xfrm>
          <a:prstGeom prst="rightArrow">
            <a:avLst/>
          </a:prstGeom>
          <a:solidFill>
            <a:srgbClr val="FFA90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右箭头 90"/>
          <p:cNvSpPr/>
          <p:nvPr/>
        </p:nvSpPr>
        <p:spPr>
          <a:xfrm>
            <a:off x="5002342" y="4446910"/>
            <a:ext cx="372072" cy="309333"/>
          </a:xfrm>
          <a:prstGeom prst="rightArrow">
            <a:avLst/>
          </a:prstGeom>
          <a:solidFill>
            <a:srgbClr val="FFA90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右箭头 91"/>
          <p:cNvSpPr/>
          <p:nvPr/>
        </p:nvSpPr>
        <p:spPr>
          <a:xfrm>
            <a:off x="7351171" y="4385272"/>
            <a:ext cx="372072" cy="309333"/>
          </a:xfrm>
          <a:prstGeom prst="rightArrow">
            <a:avLst/>
          </a:prstGeom>
          <a:solidFill>
            <a:srgbClr val="FFA90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0" name="图片 10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356" y="3835698"/>
            <a:ext cx="1361439" cy="111455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30" y="4065852"/>
            <a:ext cx="1908909" cy="733157"/>
          </a:xfrm>
          <a:prstGeom prst="rect">
            <a:avLst/>
          </a:prstGeom>
        </p:spPr>
      </p:pic>
      <p:cxnSp>
        <p:nvCxnSpPr>
          <p:cNvPr id="124" name="直接箭头连接符 123"/>
          <p:cNvCxnSpPr/>
          <p:nvPr/>
        </p:nvCxnSpPr>
        <p:spPr>
          <a:xfrm>
            <a:off x="3172991" y="2025913"/>
            <a:ext cx="428518" cy="358548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图片 1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3644" flipH="1">
            <a:off x="352519" y="3939907"/>
            <a:ext cx="954186" cy="586933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136" name="文本框 135"/>
          <p:cNvSpPr txBox="1"/>
          <p:nvPr/>
        </p:nvSpPr>
        <p:spPr>
          <a:xfrm>
            <a:off x="610923" y="5696473"/>
            <a:ext cx="598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___ made/looked/helped/wanted ___. 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圆角矩形 136"/>
          <p:cNvSpPr/>
          <p:nvPr/>
        </p:nvSpPr>
        <p:spPr>
          <a:xfrm>
            <a:off x="9953943" y="2377241"/>
            <a:ext cx="1349148" cy="108569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255823" y="5262202"/>
            <a:ext cx="497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The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Century Gothic" panose="020B0502020202020204" pitchFamily="34" charset="0"/>
              </a:rPr>
              <a:t>aeroplane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 flew over ___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633589" y="4976013"/>
            <a:ext cx="1006308" cy="461665"/>
            <a:chOff x="7633589" y="5185894"/>
            <a:chExt cx="2060788" cy="461665"/>
          </a:xfrm>
        </p:grpSpPr>
        <p:sp>
          <p:nvSpPr>
            <p:cNvPr id="95" name="圆角矩形 94"/>
            <p:cNvSpPr/>
            <p:nvPr/>
          </p:nvSpPr>
          <p:spPr>
            <a:xfrm>
              <a:off x="7633589" y="5249266"/>
              <a:ext cx="1759477" cy="37015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A9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7" name="文本框 146"/>
            <p:cNvSpPr txBox="1"/>
            <p:nvPr/>
          </p:nvSpPr>
          <p:spPr>
            <a:xfrm>
              <a:off x="7768893" y="5185894"/>
              <a:ext cx="19254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Dad</a:t>
              </a:r>
              <a:endPara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083" y="2389440"/>
            <a:ext cx="685009" cy="53910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20433" y="2532879"/>
            <a:ext cx="729550" cy="404661"/>
          </a:xfrm>
          <a:prstGeom prst="roundRect">
            <a:avLst/>
          </a:prstGeom>
          <a:noFill/>
          <a:ln w="38100">
            <a:solidFill>
              <a:srgbClr val="FFA904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Biff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5869073" y="5025750"/>
            <a:ext cx="72955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Biff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89" name="右箭头 88"/>
          <p:cNvSpPr/>
          <p:nvPr/>
        </p:nvSpPr>
        <p:spPr>
          <a:xfrm rot="5400000">
            <a:off x="5909424" y="1992746"/>
            <a:ext cx="372072" cy="309333"/>
          </a:xfrm>
          <a:prstGeom prst="rightArrow">
            <a:avLst/>
          </a:prstGeom>
          <a:solidFill>
            <a:srgbClr val="FFA90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圆角矩形 89"/>
          <p:cNvSpPr/>
          <p:nvPr/>
        </p:nvSpPr>
        <p:spPr>
          <a:xfrm>
            <a:off x="5035918" y="2377642"/>
            <a:ext cx="2119084" cy="7151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i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n 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the park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1713330" y="1173409"/>
            <a:ext cx="1809719" cy="716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t home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" name="圆角矩形 79"/>
          <p:cNvSpPr/>
          <p:nvPr/>
        </p:nvSpPr>
        <p:spPr>
          <a:xfrm>
            <a:off x="8667871" y="1173409"/>
            <a:ext cx="1810800" cy="716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t home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" name="圆角矩形 74"/>
          <p:cNvSpPr/>
          <p:nvPr/>
        </p:nvSpPr>
        <p:spPr>
          <a:xfrm>
            <a:off x="4184623" y="1173409"/>
            <a:ext cx="3821675" cy="716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Biff and Her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eroplane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" name="右箭头 80"/>
          <p:cNvSpPr/>
          <p:nvPr/>
        </p:nvSpPr>
        <p:spPr>
          <a:xfrm rot="10800000">
            <a:off x="3667800" y="1376943"/>
            <a:ext cx="372072" cy="309333"/>
          </a:xfrm>
          <a:prstGeom prst="rightArrow">
            <a:avLst/>
          </a:prstGeom>
          <a:solidFill>
            <a:srgbClr val="FFA90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右箭头 98"/>
          <p:cNvSpPr/>
          <p:nvPr/>
        </p:nvSpPr>
        <p:spPr>
          <a:xfrm>
            <a:off x="8151049" y="1376943"/>
            <a:ext cx="372072" cy="309333"/>
          </a:xfrm>
          <a:prstGeom prst="rightArrow">
            <a:avLst/>
          </a:prstGeom>
          <a:solidFill>
            <a:srgbClr val="FFA90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1" name="组合 100"/>
          <p:cNvGrpSpPr/>
          <p:nvPr/>
        </p:nvGrpSpPr>
        <p:grpSpPr>
          <a:xfrm>
            <a:off x="8757487" y="4965302"/>
            <a:ext cx="1096138" cy="461665"/>
            <a:chOff x="7633589" y="5185894"/>
            <a:chExt cx="2060788" cy="461665"/>
          </a:xfrm>
        </p:grpSpPr>
        <p:sp>
          <p:nvSpPr>
            <p:cNvPr id="102" name="圆角矩形 101"/>
            <p:cNvSpPr/>
            <p:nvPr/>
          </p:nvSpPr>
          <p:spPr>
            <a:xfrm>
              <a:off x="7633589" y="5249266"/>
              <a:ext cx="1759477" cy="37015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A9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文本框 102"/>
            <p:cNvSpPr txBox="1"/>
            <p:nvPr/>
          </p:nvSpPr>
          <p:spPr>
            <a:xfrm>
              <a:off x="7768893" y="5185894"/>
              <a:ext cx="19254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Chip</a:t>
              </a:r>
              <a:endPara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5750927" y="0"/>
            <a:ext cx="6444255" cy="1201484"/>
            <a:chOff x="6340368" y="-18772"/>
            <a:chExt cx="5837167" cy="930968"/>
          </a:xfrm>
        </p:grpSpPr>
        <p:sp>
          <p:nvSpPr>
            <p:cNvPr id="72" name="矩形 71"/>
            <p:cNvSpPr/>
            <p:nvPr/>
          </p:nvSpPr>
          <p:spPr>
            <a:xfrm>
              <a:off x="6340368" y="-18772"/>
              <a:ext cx="5837167" cy="930968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6413430" y="1258"/>
              <a:ext cx="5143660" cy="866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Talk about what they’ve learned from the story by using the language support.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what they’ve learned from the book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Biff’s </a:t>
              </a:r>
              <a:r>
                <a:rPr lang="en-US" altLang="zh-CN" sz="1100" b="1" i="1" dirty="0" err="1">
                  <a:latin typeface="Century Gothic" panose="020B0502020202020204" pitchFamily="34" charset="0"/>
                </a:rPr>
                <a:t>Aeroplane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by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using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given question.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 Help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organize their ideas about the story with the given visual </a:t>
              </a:r>
              <a:r>
                <a:rPr lang="en-US" altLang="zh-CN" sz="1100" b="1" dirty="0" err="1" smtClean="0">
                  <a:latin typeface="Century Gothic" panose="020B0502020202020204" pitchFamily="34" charset="0"/>
                </a:rPr>
                <a:t>support.and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tell them, “This is practice before your homework.”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 Model the questions;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work together to present their answers.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96" name="直角三角形 95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625" y="4016472"/>
            <a:ext cx="535607" cy="10623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200" y="2435561"/>
            <a:ext cx="862036" cy="1004072"/>
          </a:xfrm>
          <a:prstGeom prst="rect">
            <a:avLst/>
          </a:prstGeom>
        </p:spPr>
      </p:pic>
      <p:sp>
        <p:nvSpPr>
          <p:cNvPr id="83" name="文本框 82"/>
          <p:cNvSpPr txBox="1"/>
          <p:nvPr/>
        </p:nvSpPr>
        <p:spPr>
          <a:xfrm>
            <a:off x="3011423" y="2532879"/>
            <a:ext cx="1005264" cy="404661"/>
          </a:xfrm>
          <a:prstGeom prst="roundRect">
            <a:avLst/>
          </a:prstGeom>
          <a:noFill/>
          <a:ln w="38100">
            <a:solidFill>
              <a:srgbClr val="FFA904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Mum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8303096" y="3036748"/>
            <a:ext cx="729550" cy="404661"/>
          </a:xfrm>
          <a:prstGeom prst="roundRect">
            <a:avLst/>
          </a:prstGeom>
          <a:noFill/>
          <a:ln w="38100">
            <a:solidFill>
              <a:srgbClr val="FFA904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Biff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0" name="直接箭头连接符 99"/>
          <p:cNvCxnSpPr/>
          <p:nvPr/>
        </p:nvCxnSpPr>
        <p:spPr>
          <a:xfrm flipH="1">
            <a:off x="1521469" y="2025913"/>
            <a:ext cx="428518" cy="358548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箭头连接符 103"/>
          <p:cNvCxnSpPr/>
          <p:nvPr/>
        </p:nvCxnSpPr>
        <p:spPr>
          <a:xfrm>
            <a:off x="10254698" y="2025913"/>
            <a:ext cx="428518" cy="358548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箭头连接符 104"/>
          <p:cNvCxnSpPr/>
          <p:nvPr/>
        </p:nvCxnSpPr>
        <p:spPr>
          <a:xfrm flipH="1">
            <a:off x="8603176" y="2025913"/>
            <a:ext cx="428518" cy="358548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组合 105"/>
          <p:cNvGrpSpPr/>
          <p:nvPr/>
        </p:nvGrpSpPr>
        <p:grpSpPr>
          <a:xfrm>
            <a:off x="468807" y="6397702"/>
            <a:ext cx="957919" cy="294424"/>
            <a:chOff x="10868444" y="6156713"/>
            <a:chExt cx="957919" cy="294424"/>
          </a:xfrm>
        </p:grpSpPr>
        <p:pic>
          <p:nvPicPr>
            <p:cNvPr id="107" name="图片 10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108" name="文本框 26"/>
            <p:cNvSpPr txBox="1"/>
            <p:nvPr/>
          </p:nvSpPr>
          <p:spPr>
            <a:xfrm>
              <a:off x="10868444" y="616042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charset="-122"/>
                  <a:cs typeface="+mn-cs"/>
                </a:rPr>
                <a:t>2:00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10885 -0.0453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3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85 -0.04537 L 0.26875 -0.0298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875 -0.02986 L 0.44492 0.02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6" y="-46350"/>
            <a:ext cx="12036256" cy="6710959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877429" y="1850563"/>
            <a:ext cx="6016536" cy="3852039"/>
          </a:xfrm>
          <a:prstGeom prst="roundRect">
            <a:avLst/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Now, please follow the steps to finish your </a:t>
            </a:r>
            <a:r>
              <a:rPr kumimoji="0" lang="en-US" altLang="zh-CN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homework, 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and present it in the next class:</a:t>
            </a:r>
          </a:p>
          <a:p>
            <a:pPr marL="514350" marR="0" lvl="0" indent="-5143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Draw a picture of </a:t>
            </a:r>
            <a:r>
              <a:rPr lang="en-US" altLang="zh-CN" sz="26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one place in the photos.</a:t>
            </a:r>
            <a:endParaRPr kumimoji="0" lang="en-US" altLang="zh-CN" sz="2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</a:endParaRPr>
          </a:p>
          <a:p>
            <a:pPr marL="514350" marR="0" lvl="0" indent="-5143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altLang="zh-CN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Write one </a:t>
            </a:r>
            <a:r>
              <a:rPr lang="en-US" altLang="zh-CN" sz="26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complete sentence</a:t>
            </a:r>
            <a:r>
              <a:rPr kumimoji="0" lang="en-US" altLang="zh-CN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to describe it.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0586" y="6108259"/>
            <a:ext cx="996019" cy="294424"/>
            <a:chOff x="10856740" y="6277239"/>
            <a:chExt cx="996019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937427" y="6218757"/>
            <a:ext cx="998007" cy="312687"/>
            <a:chOff x="7707356" y="6408789"/>
            <a:chExt cx="998007" cy="31268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24/2</a:t>
              </a:r>
              <a:r>
                <a:rPr 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265814" y="5750410"/>
            <a:ext cx="8226986" cy="937458"/>
          </a:xfrm>
          <a:prstGeom prst="notchedRightArrow">
            <a:avLst/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rPr>
              <a:t>Watch the post-class video about the writing task. 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2800" y="5738495"/>
            <a:ext cx="1546225" cy="8280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905348" y="632296"/>
            <a:ext cx="4201833" cy="5165341"/>
          </a:xfrm>
          <a:prstGeom prst="rect">
            <a:avLst/>
          </a:prstGeom>
        </p:spPr>
      </p:pic>
      <p:sp>
        <p:nvSpPr>
          <p:cNvPr id="40" name="圆角矩形 39"/>
          <p:cNvSpPr/>
          <p:nvPr/>
        </p:nvSpPr>
        <p:spPr>
          <a:xfrm>
            <a:off x="5845808" y="1447953"/>
            <a:ext cx="5980062" cy="4157377"/>
          </a:xfrm>
          <a:prstGeom prst="roundRect">
            <a:avLst>
              <a:gd name="adj" fmla="val 3929"/>
            </a:avLst>
          </a:prstGeom>
          <a:noFill/>
          <a:ln w="317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1" name="圆角矩形 32"/>
          <p:cNvSpPr/>
          <p:nvPr/>
        </p:nvSpPr>
        <p:spPr>
          <a:xfrm>
            <a:off x="5845808" y="1089636"/>
            <a:ext cx="5973087" cy="1058596"/>
          </a:xfrm>
          <a:custGeom>
            <a:avLst/>
            <a:gdLst>
              <a:gd name="connsiteX0" fmla="*/ 0 w 5202326"/>
              <a:gd name="connsiteY0" fmla="*/ 176436 h 1058596"/>
              <a:gd name="connsiteX1" fmla="*/ 176436 w 5202326"/>
              <a:gd name="connsiteY1" fmla="*/ 0 h 1058596"/>
              <a:gd name="connsiteX2" fmla="*/ 5025890 w 5202326"/>
              <a:gd name="connsiteY2" fmla="*/ 0 h 1058596"/>
              <a:gd name="connsiteX3" fmla="*/ 5202326 w 5202326"/>
              <a:gd name="connsiteY3" fmla="*/ 176436 h 1058596"/>
              <a:gd name="connsiteX4" fmla="*/ 5202326 w 5202326"/>
              <a:gd name="connsiteY4" fmla="*/ 882160 h 1058596"/>
              <a:gd name="connsiteX5" fmla="*/ 5025890 w 5202326"/>
              <a:gd name="connsiteY5" fmla="*/ 1058596 h 1058596"/>
              <a:gd name="connsiteX6" fmla="*/ 176436 w 5202326"/>
              <a:gd name="connsiteY6" fmla="*/ 1058596 h 1058596"/>
              <a:gd name="connsiteX7" fmla="*/ 0 w 5202326"/>
              <a:gd name="connsiteY7" fmla="*/ 882160 h 1058596"/>
              <a:gd name="connsiteX8" fmla="*/ 0 w 5202326"/>
              <a:gd name="connsiteY8" fmla="*/ 176436 h 1058596"/>
              <a:gd name="connsiteX0-1" fmla="*/ 0 w 5202326"/>
              <a:gd name="connsiteY0-2" fmla="*/ 176436 h 1058596"/>
              <a:gd name="connsiteX1-3" fmla="*/ 176436 w 5202326"/>
              <a:gd name="connsiteY1-4" fmla="*/ 0 h 1058596"/>
              <a:gd name="connsiteX2-5" fmla="*/ 5025890 w 5202326"/>
              <a:gd name="connsiteY2-6" fmla="*/ 0 h 1058596"/>
              <a:gd name="connsiteX3-7" fmla="*/ 5202326 w 5202326"/>
              <a:gd name="connsiteY3-8" fmla="*/ 176436 h 1058596"/>
              <a:gd name="connsiteX4-9" fmla="*/ 5202326 w 5202326"/>
              <a:gd name="connsiteY4-10" fmla="*/ 882160 h 1058596"/>
              <a:gd name="connsiteX5-11" fmla="*/ 5025890 w 5202326"/>
              <a:gd name="connsiteY5-12" fmla="*/ 1058596 h 1058596"/>
              <a:gd name="connsiteX6-13" fmla="*/ 176436 w 5202326"/>
              <a:gd name="connsiteY6-14" fmla="*/ 1058596 h 1058596"/>
              <a:gd name="connsiteX7-15" fmla="*/ 0 w 5202326"/>
              <a:gd name="connsiteY7-16" fmla="*/ 882160 h 1058596"/>
              <a:gd name="connsiteX8-17" fmla="*/ 0 w 5202326"/>
              <a:gd name="connsiteY8-18" fmla="*/ 176436 h 10585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202326" h="1058596">
                <a:moveTo>
                  <a:pt x="0" y="176436"/>
                </a:moveTo>
                <a:cubicBezTo>
                  <a:pt x="0" y="78993"/>
                  <a:pt x="78993" y="0"/>
                  <a:pt x="176436" y="0"/>
                </a:cubicBezTo>
                <a:lnTo>
                  <a:pt x="5025890" y="0"/>
                </a:lnTo>
                <a:cubicBezTo>
                  <a:pt x="5123333" y="0"/>
                  <a:pt x="5202326" y="78993"/>
                  <a:pt x="5202326" y="176436"/>
                </a:cubicBezTo>
                <a:lnTo>
                  <a:pt x="5202326" y="882160"/>
                </a:lnTo>
                <a:cubicBezTo>
                  <a:pt x="5202326" y="979603"/>
                  <a:pt x="5123333" y="1058596"/>
                  <a:pt x="5025890" y="1058596"/>
                </a:cubicBezTo>
                <a:cubicBezTo>
                  <a:pt x="3409405" y="1058596"/>
                  <a:pt x="2745421" y="201346"/>
                  <a:pt x="176436" y="1058596"/>
                </a:cubicBezTo>
                <a:cubicBezTo>
                  <a:pt x="78993" y="1058596"/>
                  <a:pt x="0" y="979603"/>
                  <a:pt x="0" y="882160"/>
                </a:cubicBezTo>
                <a:lnTo>
                  <a:pt x="0" y="176436"/>
                </a:lnTo>
                <a:close/>
              </a:path>
            </a:pathLst>
          </a:custGeom>
          <a:solidFill>
            <a:sysClr val="window" lastClr="FFFFFF"/>
          </a:solidFill>
          <a:ln w="63500" cap="flat" cmpd="thinThick" algn="ctr">
            <a:solidFill>
              <a:srgbClr val="FFA904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526166" y="1136051"/>
            <a:ext cx="4760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472C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Let’s draw and write!</a:t>
            </a:r>
            <a:endParaRPr lang="zh-CN" altLang="en-US" sz="3600" b="1" dirty="0">
              <a:solidFill>
                <a:srgbClr val="0472C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579149" y="583994"/>
            <a:ext cx="930736" cy="105022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39" y="2362459"/>
            <a:ext cx="1508937" cy="84827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23" y="3885843"/>
            <a:ext cx="2312309" cy="1313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24" y="2121602"/>
            <a:ext cx="1634707" cy="132998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5845807" y="-25849"/>
            <a:ext cx="6349375" cy="1015968"/>
            <a:chOff x="6589408" y="-18772"/>
            <a:chExt cx="5588126" cy="787221"/>
          </a:xfrm>
        </p:grpSpPr>
        <p:sp>
          <p:nvSpPr>
            <p:cNvPr id="28" name="矩形 27"/>
            <p:cNvSpPr/>
            <p:nvPr/>
          </p:nvSpPr>
          <p:spPr>
            <a:xfrm>
              <a:off x="6589408" y="-18772"/>
              <a:ext cx="5588126" cy="787221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617239" y="1257"/>
              <a:ext cx="5383954" cy="7353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what the homework is.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 Explain the writing task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check their understanding.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AutoNum type="arabicPeriod" startAt="2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Tell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that they should finish their writing before next class. Make sure that they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</a:t>
              </a: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      know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to upload their homework to the platform. They will present their work next class.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 Remind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watch the post-class video and to finish the writing task.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34" name="直角三角形 33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91" y="98817"/>
            <a:ext cx="12192001" cy="667756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616" y="957371"/>
            <a:ext cx="4379453" cy="330835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77" y="1103979"/>
            <a:ext cx="4713129" cy="30056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670" y="3542355"/>
            <a:ext cx="4565892" cy="297877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1588" y="1762916"/>
            <a:ext cx="5166973" cy="1687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C929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Phonics:</a:t>
            </a:r>
            <a:r>
              <a:rPr lang="en-US" altLang="zh-CN" sz="2880" b="1" kern="0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</a:t>
            </a:r>
            <a:endParaRPr lang="en-US" altLang="zh-CN" sz="2880" b="1" kern="0" dirty="0" smtClean="0">
              <a:solidFill>
                <a:srgbClr val="3CBCFF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de-DE" altLang="zh-CN" sz="280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i</a:t>
            </a:r>
            <a:r>
              <a:rPr lang="de-DE" altLang="zh-CN" sz="2800" b="1" kern="0" dirty="0" smtClean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n</a:t>
            </a:r>
            <a:r>
              <a:rPr lang="de-DE" altLang="zh-CN" sz="2800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vent</a:t>
            </a:r>
            <a:r>
              <a:rPr lang="de-DE" altLang="zh-CN" sz="2800" b="1" kern="0" dirty="0" smtClean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/ro</a:t>
            </a:r>
            <a:r>
              <a:rPr lang="de-DE" altLang="zh-CN" sz="2800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bot</a:t>
            </a:r>
            <a:r>
              <a:rPr lang="de-DE" altLang="zh-CN" sz="2800" b="1" kern="0" dirty="0" smtClean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/break</a:t>
            </a:r>
            <a:r>
              <a:rPr lang="de-DE" altLang="zh-CN" sz="2800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fast</a:t>
            </a:r>
            <a:r>
              <a:rPr lang="de-DE" altLang="zh-CN" sz="2800" b="1" kern="0" dirty="0" smtClean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de-DE" altLang="zh-CN" sz="2800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</a:t>
            </a:r>
            <a:r>
              <a:rPr lang="de-DE" altLang="zh-CN" sz="2800" b="1" kern="0" dirty="0" smtClean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buck</a:t>
            </a:r>
            <a:r>
              <a:rPr lang="de-DE" altLang="zh-CN" sz="2800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et</a:t>
            </a:r>
            <a:r>
              <a:rPr lang="de-DE" altLang="zh-CN" sz="2800" b="1" kern="0" dirty="0" smtClean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/mu</a:t>
            </a:r>
            <a:r>
              <a:rPr lang="de-DE" altLang="zh-CN" sz="2800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sic</a:t>
            </a:r>
            <a:r>
              <a:rPr lang="de-DE" altLang="zh-CN" sz="2800" b="1" kern="0" dirty="0" smtClean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/mag</a:t>
            </a:r>
            <a:r>
              <a:rPr lang="de-DE" altLang="zh-CN" sz="2800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ic</a:t>
            </a:r>
            <a:endParaRPr lang="zh-CN" altLang="en-US" sz="2800" b="1" kern="0" dirty="0">
              <a:solidFill>
                <a:srgbClr val="FF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60850" y="4003743"/>
            <a:ext cx="4398598" cy="221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5AD892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Vocabulary: </a:t>
            </a:r>
          </a:p>
          <a:p>
            <a:pPr defTabSz="410845" hangingPunct="0">
              <a:lnSpc>
                <a:spcPct val="120000"/>
              </a:lnSpc>
            </a:pPr>
            <a:r>
              <a:rPr lang="en-US" altLang="zh-CN" sz="2800" b="1" kern="0" dirty="0" err="1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aeroplane</a:t>
            </a:r>
            <a:r>
              <a:rPr lang="en-US" altLang="zh-CN" sz="2800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/flew/</a:t>
            </a:r>
            <a:endParaRPr lang="en-US" altLang="zh-CN" sz="280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00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houses/cry/</a:t>
            </a:r>
          </a:p>
          <a:p>
            <a:pPr defTabSz="410845" hangingPunct="0">
              <a:lnSpc>
                <a:spcPct val="120000"/>
              </a:lnSpc>
            </a:pPr>
            <a:r>
              <a:rPr lang="en-US" altLang="zh-CN" sz="2800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upstairs</a:t>
            </a:r>
            <a:endParaRPr lang="en-US" altLang="zh-CN" sz="280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10" name="Shape 1161"/>
          <p:cNvSpPr/>
          <p:nvPr/>
        </p:nvSpPr>
        <p:spPr>
          <a:xfrm>
            <a:off x="9070190" y="453506"/>
            <a:ext cx="2127829" cy="470750"/>
          </a:xfrm>
          <a:prstGeom prst="rect">
            <a:avLst/>
          </a:prstGeom>
          <a:ln w="12700">
            <a:miter lim="400000"/>
          </a:ln>
        </p:spPr>
        <p:txBody>
          <a:bodyPr wrap="square" lIns="41138" tIns="41138" rIns="41138" bIns="4113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defTabSz="410845" hangingPunct="0"/>
            <a:r>
              <a:rPr lang="en-US" altLang="zh-CN" sz="2520" kern="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Review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442403" y="1832472"/>
            <a:ext cx="4476198" cy="1067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 smtClean="0">
                <a:solidFill>
                  <a:srgbClr val="FFC00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Sentence Structure: </a:t>
            </a:r>
            <a:endParaRPr lang="en-US" altLang="zh-CN" sz="2880" b="1" kern="0" dirty="0">
              <a:solidFill>
                <a:srgbClr val="FFC003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r>
              <a:rPr lang="en-US" altLang="zh-CN" sz="2800" b="1" dirty="0" smtClean="0">
                <a:latin typeface="Century Gothic" panose="020B0502020202020204" pitchFamily="34" charset="0"/>
              </a:rPr>
              <a:t>___ looked for___</a:t>
            </a:r>
            <a:r>
              <a:rPr lang="en-US" altLang="zh-CN" sz="2880" b="1" kern="0" dirty="0" smtClean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rPr>
              <a:t>.</a:t>
            </a:r>
            <a:endParaRPr lang="zh-CN" altLang="en-US" sz="2800" b="1" dirty="0">
              <a:latin typeface="Century Gothic" panose="020B0502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27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Review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82645" y="6213848"/>
            <a:ext cx="996019" cy="294424"/>
            <a:chOff x="10856740" y="6277239"/>
            <a:chExt cx="996019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2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1:00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485203" y="223849"/>
            <a:ext cx="4403051" cy="942433"/>
            <a:chOff x="3319860" y="479713"/>
            <a:chExt cx="5184559" cy="1109708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8" cstate="email"/>
            <a:srcRect/>
            <a:stretch>
              <a:fillRect/>
            </a:stretch>
          </p:blipFill>
          <p:spPr>
            <a:xfrm>
              <a:off x="3319860" y="479713"/>
              <a:ext cx="5184559" cy="1109708"/>
            </a:xfrm>
            <a:prstGeom prst="rect">
              <a:avLst/>
            </a:prstGeom>
          </p:spPr>
        </p:pic>
        <p:sp>
          <p:nvSpPr>
            <p:cNvPr id="41" name="矩形 40"/>
            <p:cNvSpPr/>
            <p:nvPr/>
          </p:nvSpPr>
          <p:spPr>
            <a:xfrm>
              <a:off x="4312183" y="662722"/>
              <a:ext cx="3099060" cy="590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10845" hangingPunct="0"/>
              <a:r>
                <a:rPr lang="en-US" altLang="zh-CN" sz="3240" b="1" kern="0" dirty="0">
                  <a:solidFill>
                    <a:schemeClr val="bg1"/>
                  </a:solidFill>
                  <a:latin typeface="Century Gothic" panose="020B0502020202020204" pitchFamily="34" charset="0"/>
                  <a:ea typeface="Futura Std Book" charset="0"/>
                  <a:cs typeface="Futura Std Book" charset="0"/>
                  <a:sym typeface="Helvetica Light"/>
                </a:rPr>
                <a:t>Let’s review!</a:t>
              </a: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7286" y="4420254"/>
            <a:ext cx="2341924" cy="1717941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6024564" y="-12861"/>
            <a:ext cx="6166742" cy="1044562"/>
            <a:chOff x="6904108" y="-18771"/>
            <a:chExt cx="5284095" cy="1041528"/>
          </a:xfrm>
        </p:grpSpPr>
        <p:sp>
          <p:nvSpPr>
            <p:cNvPr id="44" name="矩形 43"/>
            <p:cNvSpPr/>
            <p:nvPr/>
          </p:nvSpPr>
          <p:spPr>
            <a:xfrm>
              <a:off x="6904108" y="-18771"/>
              <a:ext cx="5273427" cy="1041528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7044543" y="-5947"/>
              <a:ext cx="5143660" cy="946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Review today’s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lesson.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review the phonics by asking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words. 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review the words by asking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make sentences with them. 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review the sentence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structures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by asking each S to make a sentence with them.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1369670" y="-56590"/>
            <a:ext cx="1081591" cy="796615"/>
            <a:chOff x="11381460" y="-70471"/>
            <a:chExt cx="1081591" cy="796615"/>
          </a:xfrm>
        </p:grpSpPr>
        <p:sp>
          <p:nvSpPr>
            <p:cNvPr id="47" name="直角三角形 46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0937427" y="6218757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25/2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29" y="2818481"/>
            <a:ext cx="4007116" cy="30711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24952">
            <a:off x="6564086" y="2383971"/>
            <a:ext cx="3967844" cy="404611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16100" y="6417305"/>
            <a:ext cx="996019" cy="294424"/>
            <a:chOff x="10856740" y="6277239"/>
            <a:chExt cx="996019" cy="29442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16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0:30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1117372" y="6473540"/>
            <a:ext cx="1059864" cy="315206"/>
            <a:chOff x="12533126" y="7276804"/>
            <a:chExt cx="1177872" cy="350301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2533126" y="7276804"/>
              <a:ext cx="1177872" cy="2688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26/26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18913">
            <a:off x="6939512" y="2979868"/>
            <a:ext cx="3187419" cy="30911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6070" y="2986107"/>
            <a:ext cx="2785834" cy="2735893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578600" y="-12861"/>
            <a:ext cx="5616581" cy="796616"/>
            <a:chOff x="7364854" y="-18771"/>
            <a:chExt cx="4812681" cy="794302"/>
          </a:xfrm>
        </p:grpSpPr>
        <p:sp>
          <p:nvSpPr>
            <p:cNvPr id="20" name="矩形 19"/>
            <p:cNvSpPr/>
            <p:nvPr/>
          </p:nvSpPr>
          <p:spPr>
            <a:xfrm>
              <a:off x="7364854" y="-18771"/>
              <a:ext cx="4812681" cy="794302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451912" y="-1906"/>
              <a:ext cx="4720224" cy="777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End the lesson and 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prepare well for the next class.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 Briefly comment on Ss.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 Say goodbye to students.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preview the next lesson.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369670" y="-56590"/>
            <a:ext cx="1081591" cy="796615"/>
            <a:chOff x="11381460" y="-70471"/>
            <a:chExt cx="1081591" cy="796615"/>
          </a:xfrm>
        </p:grpSpPr>
        <p:sp>
          <p:nvSpPr>
            <p:cNvPr id="23" name="直角三角形 22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540"/>
            <a:ext cx="12189984" cy="5530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993462" y="-26316"/>
            <a:ext cx="2549675" cy="773220"/>
            <a:chOff x="9514965" y="230021"/>
            <a:chExt cx="2549675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Presentation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33136" y="6558835"/>
            <a:ext cx="942691" cy="294424"/>
            <a:chOff x="11008048" y="6528234"/>
            <a:chExt cx="942691" cy="29442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191977" y="6440658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982720" y="4487573"/>
            <a:ext cx="1731039" cy="22698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7292" y="4439545"/>
            <a:ext cx="1461394" cy="23178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675" y="4130939"/>
            <a:ext cx="3220405" cy="25333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291809" y="4690769"/>
            <a:ext cx="894901" cy="73605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8588554" y="4130939"/>
            <a:ext cx="3241780" cy="255013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9433710" y="4727053"/>
            <a:ext cx="894901" cy="7360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2179798" y="4538338"/>
            <a:ext cx="886912" cy="859258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10481757" y="4570533"/>
            <a:ext cx="886912" cy="85925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1478408" y="5469657"/>
            <a:ext cx="1179096" cy="71206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9734942" y="5555394"/>
            <a:ext cx="1179096" cy="71206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9634645" y="1942783"/>
            <a:ext cx="1575511" cy="189836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5" cstate="email"/>
          <a:srcRect l="1319" r="4892"/>
          <a:stretch/>
        </p:blipFill>
        <p:spPr>
          <a:xfrm>
            <a:off x="3149600" y="1153327"/>
            <a:ext cx="5892800" cy="3448459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5680847" y="2550383"/>
            <a:ext cx="830307" cy="132118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1028480" y="1942783"/>
            <a:ext cx="1575511" cy="1898362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516500" y="1575812"/>
            <a:ext cx="5159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This is what </a:t>
            </a:r>
            <a:r>
              <a:rPr lang="en-US" altLang="zh-CN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 like to do in summer</a:t>
            </a:r>
            <a:r>
              <a:rPr lang="en-US" altLang="zh-CN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zh-CN" alt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>
            <a:off x="743839" y="5855682"/>
            <a:ext cx="610825" cy="6149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>
            <a:off x="8892572" y="5825688"/>
            <a:ext cx="610825" cy="61497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6287841" y="-12863"/>
            <a:ext cx="5923671" cy="1638950"/>
            <a:chOff x="6340368" y="-18772"/>
            <a:chExt cx="5837167" cy="1192583"/>
          </a:xfrm>
        </p:grpSpPr>
        <p:sp>
          <p:nvSpPr>
            <p:cNvPr id="37" name="矩形 36"/>
            <p:cNvSpPr/>
            <p:nvPr/>
          </p:nvSpPr>
          <p:spPr>
            <a:xfrm>
              <a:off x="6340368" y="-18772"/>
              <a:ext cx="5837167" cy="1192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413430" y="-9412"/>
              <a:ext cx="5143660" cy="1183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Present and share writing assignments from last lesson;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Invite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take turns presenting their homework. If time is limited, tell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they have one or two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mins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present their writing.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listen carefully and to ask questions.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After both of the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have finished, give them feedback and awards (Click the picture of the book beside the boy or girl so that they can get some awards).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Click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 give each S a trophy to mark their good performance.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     Note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: You can click the picture of the boy or the girl to give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the trophy.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51" name="直角三角形 50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5" name="矩形 54"/>
          <p:cNvSpPr/>
          <p:nvPr/>
        </p:nvSpPr>
        <p:spPr>
          <a:xfrm>
            <a:off x="1335686" y="796393"/>
            <a:ext cx="4316186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show!</a:t>
            </a: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18" cstate="screen"/>
          <a:stretch>
            <a:fillRect/>
          </a:stretch>
        </p:blipFill>
        <p:spPr>
          <a:xfrm>
            <a:off x="-18534" y="647869"/>
            <a:ext cx="1378092" cy="918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010"/>
            <a:ext cx="12237308" cy="482999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2"/>
            <a:ext cx="12192000" cy="6850217"/>
          </a:xfrm>
          <a:prstGeom prst="rect">
            <a:avLst/>
          </a:prstGeom>
        </p:spPr>
      </p:pic>
      <p:sp>
        <p:nvSpPr>
          <p:cNvPr id="77" name="矩形 76"/>
          <p:cNvSpPr/>
          <p:nvPr/>
        </p:nvSpPr>
        <p:spPr>
          <a:xfrm>
            <a:off x="1495557" y="305026"/>
            <a:ext cx="5000756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 and speak!</a:t>
            </a:r>
          </a:p>
        </p:txBody>
      </p:sp>
      <p:pic>
        <p:nvPicPr>
          <p:cNvPr id="27" name="图片 26" descr="629f83b9c8bd8d377eb4d58c6dc7492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14515" y="6141720"/>
            <a:ext cx="598805" cy="59880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11787" y="6311237"/>
            <a:ext cx="936238" cy="294424"/>
            <a:chOff x="11014501" y="6474446"/>
            <a:chExt cx="936238" cy="29442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1014501" y="6479718"/>
              <a:ext cx="790364" cy="26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78" y="2081589"/>
            <a:ext cx="2738300" cy="1755379"/>
          </a:xfrm>
          <a:prstGeom prst="rect">
            <a:avLst/>
          </a:prstGeom>
        </p:spPr>
      </p:pic>
      <p:sp>
        <p:nvSpPr>
          <p:cNvPr id="37" name="圆角矩形 36"/>
          <p:cNvSpPr/>
          <p:nvPr/>
        </p:nvSpPr>
        <p:spPr>
          <a:xfrm>
            <a:off x="1662861" y="971745"/>
            <a:ext cx="631839" cy="396000"/>
          </a:xfrm>
          <a:prstGeom prst="roundRect">
            <a:avLst/>
          </a:prstGeom>
          <a:noFill/>
          <a:ln w="38100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in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2384192" y="971745"/>
            <a:ext cx="893448" cy="396000"/>
          </a:xfrm>
          <a:prstGeom prst="roundRect">
            <a:avLst/>
          </a:prstGeom>
          <a:noFill/>
          <a:ln w="38100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vent</a:t>
            </a:r>
            <a:endParaRPr lang="zh-CN" altLang="en-US" sz="24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4943226" y="971745"/>
            <a:ext cx="683813" cy="396000"/>
          </a:xfrm>
          <a:prstGeom prst="roundRect">
            <a:avLst/>
          </a:prstGeom>
          <a:noFill/>
          <a:ln w="38100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Century Gothic" panose="020B0502020202020204" pitchFamily="34" charset="0"/>
              </a:rPr>
              <a:t>ro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5730091" y="971745"/>
            <a:ext cx="716519" cy="396000"/>
          </a:xfrm>
          <a:prstGeom prst="roundRect">
            <a:avLst/>
          </a:prstGeom>
          <a:noFill/>
          <a:ln w="38100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ED7D31"/>
                </a:solidFill>
                <a:latin typeface="Century Gothic" panose="020B0502020202020204" pitchFamily="34" charset="0"/>
              </a:rPr>
              <a:t>bot</a:t>
            </a:r>
            <a:endParaRPr lang="zh-CN" altLang="en-US" sz="24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8105198" y="971745"/>
            <a:ext cx="1106703" cy="396000"/>
          </a:xfrm>
          <a:prstGeom prst="roundRect">
            <a:avLst/>
          </a:prstGeom>
          <a:noFill/>
          <a:ln w="38100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break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9316554" y="971745"/>
            <a:ext cx="869249" cy="396000"/>
          </a:xfrm>
          <a:prstGeom prst="roundRect">
            <a:avLst/>
          </a:prstGeom>
          <a:noFill/>
          <a:ln w="38100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ED7D31"/>
                </a:solidFill>
                <a:latin typeface="Century Gothic" panose="020B0502020202020204" pitchFamily="34" charset="0"/>
              </a:rPr>
              <a:t>fast</a:t>
            </a:r>
            <a:endParaRPr lang="zh-CN" altLang="en-US" sz="24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34" y="2546234"/>
            <a:ext cx="686538" cy="13916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32" y="4340501"/>
            <a:ext cx="1422288" cy="189884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325" y="2341556"/>
            <a:ext cx="1022523" cy="194744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43" y="2609068"/>
            <a:ext cx="686538" cy="13916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763" y="2520840"/>
            <a:ext cx="2231989" cy="214150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39" y="2705860"/>
            <a:ext cx="686538" cy="13916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69" y="2186992"/>
            <a:ext cx="2256487" cy="19918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6510" y="4493613"/>
            <a:ext cx="1334385" cy="19059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03849" y="4639996"/>
            <a:ext cx="1433051" cy="19873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31748">
            <a:off x="1584063" y="4567307"/>
            <a:ext cx="657076" cy="33440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6567">
            <a:off x="4418194" y="5070616"/>
            <a:ext cx="520951" cy="35623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59674" flipH="1">
            <a:off x="7572311" y="5011933"/>
            <a:ext cx="629540" cy="430494"/>
          </a:xfrm>
          <a:prstGeom prst="rect">
            <a:avLst/>
          </a:prstGeom>
        </p:spPr>
      </p:pic>
      <p:sp>
        <p:nvSpPr>
          <p:cNvPr id="67" name="折角形 66"/>
          <p:cNvSpPr/>
          <p:nvPr/>
        </p:nvSpPr>
        <p:spPr>
          <a:xfrm>
            <a:off x="1662861" y="1463723"/>
            <a:ext cx="1614778" cy="563205"/>
          </a:xfrm>
          <a:prstGeom prst="foldedCorner">
            <a:avLst/>
          </a:prstGeom>
          <a:noFill/>
          <a:ln w="38100" cap="flat">
            <a:solidFill>
              <a:srgbClr val="FFA90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108000" rIns="50800" bIns="50800" numCol="1" spcCol="38100" rtlCol="0" anchor="ctr">
            <a:noAutofit/>
          </a:bodyPr>
          <a:lstStyle/>
          <a:p>
            <a:pPr algn="ctr" defTabSz="584200" hangingPunct="0"/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in</a:t>
            </a:r>
            <a:r>
              <a:rPr lang="en-US" altLang="zh-CN" sz="24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Helvetica Light"/>
              </a:rPr>
              <a:t>vent</a:t>
            </a:r>
            <a:endParaRPr lang="zh-CN" altLang="en-US" sz="2400" b="1" dirty="0">
              <a:solidFill>
                <a:srgbClr val="FF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68" name="折角形 67"/>
          <p:cNvSpPr/>
          <p:nvPr/>
        </p:nvSpPr>
        <p:spPr>
          <a:xfrm>
            <a:off x="4943226" y="1463723"/>
            <a:ext cx="1503384" cy="563205"/>
          </a:xfrm>
          <a:prstGeom prst="foldedCorner">
            <a:avLst/>
          </a:prstGeom>
          <a:noFill/>
          <a:ln w="38100" cap="flat">
            <a:solidFill>
              <a:srgbClr val="FFA90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108000" rIns="50800" bIns="50800" numCol="1" spcCol="38100" rtlCol="0" anchor="ctr">
            <a:noAutofit/>
          </a:bodyPr>
          <a:lstStyle/>
          <a:p>
            <a:pPr algn="ctr" defTabSz="584200" hangingPunct="0"/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ro</a:t>
            </a:r>
            <a:r>
              <a:rPr lang="en-US" altLang="zh-CN" sz="24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Helvetica Light"/>
              </a:rPr>
              <a:t>bot</a:t>
            </a:r>
            <a:endParaRPr lang="zh-CN" altLang="en-US" sz="2400" b="1" dirty="0">
              <a:solidFill>
                <a:srgbClr val="FF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69" name="折角形 68"/>
          <p:cNvSpPr/>
          <p:nvPr/>
        </p:nvSpPr>
        <p:spPr>
          <a:xfrm>
            <a:off x="8112197" y="1463723"/>
            <a:ext cx="2078628" cy="563205"/>
          </a:xfrm>
          <a:prstGeom prst="foldedCorner">
            <a:avLst/>
          </a:prstGeom>
          <a:noFill/>
          <a:ln w="38100" cap="flat">
            <a:solidFill>
              <a:srgbClr val="FFA90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break</a:t>
            </a:r>
            <a:r>
              <a:rPr lang="en-US" altLang="zh-CN" sz="24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Helvetica Light"/>
              </a:rPr>
              <a:t>fast</a:t>
            </a:r>
            <a:endParaRPr lang="zh-CN" altLang="en-US" sz="2400" b="1" dirty="0">
              <a:solidFill>
                <a:srgbClr val="FF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803" y="2503006"/>
            <a:ext cx="955887" cy="182053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421" y="2145437"/>
            <a:ext cx="955887" cy="182053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95" y="3072864"/>
            <a:ext cx="686538" cy="139163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431" y="3547819"/>
            <a:ext cx="1700619" cy="2988621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8324194" y="1948359"/>
            <a:ext cx="3093605" cy="1377332"/>
            <a:chOff x="2940452" y="2188308"/>
            <a:chExt cx="3093605" cy="1377332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40452" y="2188308"/>
              <a:ext cx="3093605" cy="1377332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3001905" y="2297189"/>
              <a:ext cx="28196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Century Gothic" panose="020B0502020202020204" pitchFamily="34" charset="0"/>
                </a:rPr>
                <a:t>C</a:t>
              </a:r>
              <a:r>
                <a:rPr lang="en-US" altLang="zh-CN" sz="2400" b="1" dirty="0" smtClean="0">
                  <a:latin typeface="Century Gothic" panose="020B0502020202020204" pitchFamily="34" charset="0"/>
                </a:rPr>
                <a:t>an you 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read</a:t>
              </a:r>
              <a:r>
                <a:rPr lang="en-US" altLang="zh-CN" sz="2400" b="1" dirty="0" smtClean="0">
                  <a:latin typeface="Century Gothic" panose="020B0502020202020204" pitchFamily="34" charset="0"/>
                </a:rPr>
                <a:t> them?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701760" y="3206268"/>
            <a:ext cx="3424095" cy="2267017"/>
            <a:chOff x="4448187" y="-94336"/>
            <a:chExt cx="2933819" cy="1942417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 rotWithShape="1">
            <a:blip r:embed="rId20" cstate="email"/>
            <a:srcRect/>
            <a:stretch>
              <a:fillRect/>
            </a:stretch>
          </p:blipFill>
          <p:spPr>
            <a:xfrm>
              <a:off x="4448187" y="-94336"/>
              <a:ext cx="2933819" cy="1942417"/>
            </a:xfrm>
            <a:prstGeom prst="rect">
              <a:avLst/>
            </a:prstGeom>
          </p:spPr>
        </p:pic>
        <p:sp>
          <p:nvSpPr>
            <p:cNvPr id="57" name="文本框 56"/>
            <p:cNvSpPr txBox="1"/>
            <p:nvPr/>
          </p:nvSpPr>
          <p:spPr>
            <a:xfrm>
              <a:off x="5105549" y="498414"/>
              <a:ext cx="1930857" cy="1028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Century Gothic" panose="020B0502020202020204" pitchFamily="34" charset="0"/>
                </a:rPr>
                <a:t>Let’s play with our paper planes!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5134653" y="3103353"/>
            <a:ext cx="1917711" cy="1236721"/>
            <a:chOff x="8425550" y="2991107"/>
            <a:chExt cx="1598903" cy="1236721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21" cstate="email"/>
            <a:srcRect/>
            <a:stretch>
              <a:fillRect/>
            </a:stretch>
          </p:blipFill>
          <p:spPr>
            <a:xfrm>
              <a:off x="8425550" y="2991107"/>
              <a:ext cx="1598903" cy="1236721"/>
            </a:xfrm>
            <a:prstGeom prst="rect">
              <a:avLst/>
            </a:prstGeom>
          </p:spPr>
        </p:pic>
        <p:sp>
          <p:nvSpPr>
            <p:cNvPr id="66" name="文本框 65"/>
            <p:cNvSpPr txBox="1"/>
            <p:nvPr/>
          </p:nvSpPr>
          <p:spPr>
            <a:xfrm>
              <a:off x="8683627" y="3426834"/>
              <a:ext cx="11883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latin typeface="Century Gothic" panose="020B0502020202020204" pitchFamily="34" charset="0"/>
                </a:rPr>
                <a:t>Hooray!</a:t>
              </a: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8317866" y="1875127"/>
            <a:ext cx="3083775" cy="1538179"/>
            <a:chOff x="1585360" y="2238719"/>
            <a:chExt cx="3083775" cy="1538179"/>
          </a:xfrm>
        </p:grpSpPr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85360" y="2238719"/>
              <a:ext cx="3083775" cy="1538179"/>
            </a:xfrm>
            <a:prstGeom prst="rect">
              <a:avLst/>
            </a:prstGeom>
          </p:spPr>
        </p:pic>
        <p:sp>
          <p:nvSpPr>
            <p:cNvPr id="63" name="文本框 62"/>
            <p:cNvSpPr txBox="1"/>
            <p:nvPr/>
          </p:nvSpPr>
          <p:spPr>
            <a:xfrm>
              <a:off x="1730075" y="2374229"/>
              <a:ext cx="28196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Century Gothic" panose="020B0502020202020204" pitchFamily="34" charset="0"/>
                </a:rPr>
                <a:t>C</a:t>
              </a:r>
              <a:r>
                <a:rPr lang="en-US" altLang="zh-CN" sz="2400" b="1" dirty="0" smtClean="0">
                  <a:latin typeface="Century Gothic" panose="020B0502020202020204" pitchFamily="34" charset="0"/>
                </a:rPr>
                <a:t>an you blend these words?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085403" y="-14514"/>
            <a:ext cx="2463142" cy="784113"/>
            <a:chOff x="8863895" y="-12803"/>
            <a:chExt cx="2463142" cy="784113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9013949" y="19548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268329" y="-105864"/>
            <a:ext cx="5923671" cy="1853235"/>
            <a:chOff x="6340368" y="1320144"/>
            <a:chExt cx="5837167" cy="1348507"/>
          </a:xfrm>
        </p:grpSpPr>
        <p:sp>
          <p:nvSpPr>
            <p:cNvPr id="71" name="矩形 70"/>
            <p:cNvSpPr/>
            <p:nvPr/>
          </p:nvSpPr>
          <p:spPr>
            <a:xfrm>
              <a:off x="6340368" y="1320144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6413430" y="1341787"/>
              <a:ext cx="5143660" cy="1306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Blend and pronounce the syllables in spoken words; read the words accurately.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what they can see in the picture; click and describe the picture of the children playing with the paper plane.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read the syllables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when the syllables appear; then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take turns blending the syllables; model first; click to show the word and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it accurately.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Repeat practice for the rest of the vocabulary words.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each word in this way: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in-vent, invent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74" name="直角三角形 73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78" name="图片 77"/>
          <p:cNvPicPr>
            <a:picLocks noChangeAspect="1"/>
          </p:cNvPicPr>
          <p:nvPr/>
        </p:nvPicPr>
        <p:blipFill>
          <a:blip r:embed="rId24" cstate="screen"/>
          <a:stretch>
            <a:fillRect/>
          </a:stretch>
        </p:blipFill>
        <p:spPr>
          <a:xfrm>
            <a:off x="141337" y="156502"/>
            <a:ext cx="1378092" cy="918728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10937427" y="6224374"/>
            <a:ext cx="998007" cy="312687"/>
            <a:chOff x="7707356" y="6408789"/>
            <a:chExt cx="998007" cy="312687"/>
          </a:xfrm>
        </p:grpSpPr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81" name="文本框 80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4/2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04167E-6 2.22222E-6 L 0.1293 -0.2794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3 -0.2794 C 0.1293 -0.1963 0.1349 -0.13195 0.14206 -0.13195 C 0.14948 -0.13195 0.15547 -0.1963 0.15547 -0.2794 C 0.15547 -0.3625 0.1612 -0.42477 0.16888 -0.42477 C 0.17591 -0.42477 0.18229 -0.3625 0.18229 -0.2794 " pathEditMode="relative" rAng="0" ptsTypes="AAAAA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95833E-6 2.22222E-6 L 0.0599 -0.2474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9 -0.24746 L 0.12357 -0.24746 C 0.15209 -0.24746 0.18724 -0.23264 0.18724 -0.22037 L 0.18724 -0.19329 " pathEditMode="relative" rAng="0" ptsTypes="AAAA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2.96296E-6 L -0.00651 -0.23473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1 -0.23472 C -0.0052 -0.12083 -0.02122 -0.02106 -0.04257 -0.01388 C -0.06276 -0.00463 -0.08203 -0.08287 -0.08333 -0.19421 C -0.08502 -0.29606 -0.07162 -0.39351 -0.05235 -0.39838 C -0.03489 -0.40532 -0.01835 -0.34143 -0.01718 -0.24398 C -0.01588 -0.15856 -0.02708 -0.07569 -0.04309 -0.06875 C -0.05833 -0.06388 -0.07213 -0.1162 -0.07304 -0.19676 C -0.07408 -0.26782 -0.06523 -0.33912 -0.05182 -0.34375 C -0.03971 -0.34838 -0.02825 -0.30578 -0.02734 -0.24166 C -0.02682 -0.1824 -0.03333 -0.12777 -0.04374 -0.12338 C -0.05299 -0.12083 -0.06237 -0.15185 -0.06276 -0.20138 C -0.06354 -0.24398 -0.05872 -0.28449 -0.05117 -0.28935 C -0.04479 -0.29143 -0.03802 -0.27245 -0.03789 -0.23935 C -0.03723 -0.21088 -0.03971 -0.1824 -0.0444 -0.17777 C -0.0483 -0.17777 -0.05208 -0.18472 -0.05273 -0.20393 C -0.05299 -0.21551 -0.05235 -0.22754 -0.05052 -0.2324 C -0.04973 -0.23472 -0.04895 -0.23472 -0.04804 -0.2324 " pathEditMode="relative" rAng="0" ptsTypes="AAAAAAAAAAAAAAAAA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0" grpId="0" animBg="1"/>
      <p:bldP spid="41" grpId="0" animBg="1"/>
      <p:bldP spid="43" grpId="0" animBg="1"/>
      <p:bldP spid="44" grpId="0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6425"/>
            <a:ext cx="12234513" cy="396157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5100" y="-34893"/>
            <a:ext cx="12242200" cy="6927787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75125" y="6191503"/>
            <a:ext cx="936238" cy="294424"/>
            <a:chOff x="11014501" y="6474446"/>
            <a:chExt cx="936238" cy="29442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1014501" y="6479718"/>
              <a:ext cx="790364" cy="26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3" name="圆角矩形 82"/>
          <p:cNvSpPr/>
          <p:nvPr/>
        </p:nvSpPr>
        <p:spPr>
          <a:xfrm>
            <a:off x="1799773" y="1055332"/>
            <a:ext cx="1138471" cy="478301"/>
          </a:xfrm>
          <a:prstGeom prst="roundRect">
            <a:avLst/>
          </a:prstGeom>
          <a:noFill/>
          <a:ln w="38100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buck</a:t>
            </a:r>
            <a:endParaRPr lang="zh-CN" alt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圆角矩形 83"/>
          <p:cNvSpPr/>
          <p:nvPr/>
        </p:nvSpPr>
        <p:spPr>
          <a:xfrm>
            <a:off x="3088385" y="1055332"/>
            <a:ext cx="576720" cy="478301"/>
          </a:xfrm>
          <a:prstGeom prst="roundRect">
            <a:avLst/>
          </a:prstGeom>
          <a:noFill/>
          <a:ln w="38100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rgbClr val="ED7D31"/>
                </a:solidFill>
                <a:latin typeface="Century Gothic" panose="020B0502020202020204" pitchFamily="34" charset="0"/>
              </a:rPr>
              <a:t>et</a:t>
            </a:r>
            <a:endParaRPr lang="zh-CN" altLang="en-US" sz="28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折角形 84"/>
          <p:cNvSpPr/>
          <p:nvPr/>
        </p:nvSpPr>
        <p:spPr>
          <a:xfrm>
            <a:off x="1820672" y="1649536"/>
            <a:ext cx="1827844" cy="636667"/>
          </a:xfrm>
          <a:prstGeom prst="foldedCorner">
            <a:avLst/>
          </a:prstGeom>
          <a:noFill/>
          <a:ln w="38100" cap="flat">
            <a:solidFill>
              <a:srgbClr val="FFA90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buck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Helvetica Light"/>
              </a:rPr>
              <a:t>et</a:t>
            </a:r>
            <a:endParaRPr lang="zh-CN" altLang="en-US" sz="2800" b="1" dirty="0">
              <a:solidFill>
                <a:srgbClr val="FF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48" y="2451143"/>
            <a:ext cx="1110871" cy="2115705"/>
          </a:xfrm>
          <a:prstGeom prst="rect">
            <a:avLst/>
          </a:prstGeom>
        </p:spPr>
      </p:pic>
      <p:sp>
        <p:nvSpPr>
          <p:cNvPr id="89" name="圆角矩形 88"/>
          <p:cNvSpPr/>
          <p:nvPr/>
        </p:nvSpPr>
        <p:spPr>
          <a:xfrm>
            <a:off x="5153258" y="1055332"/>
            <a:ext cx="800846" cy="478301"/>
          </a:xfrm>
          <a:prstGeom prst="roundRect">
            <a:avLst/>
          </a:prstGeom>
          <a:noFill/>
          <a:ln w="38100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mu</a:t>
            </a:r>
            <a:endParaRPr lang="zh-CN" alt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圆角矩形 89"/>
          <p:cNvSpPr/>
          <p:nvPr/>
        </p:nvSpPr>
        <p:spPr>
          <a:xfrm>
            <a:off x="6151144" y="1055332"/>
            <a:ext cx="703329" cy="478301"/>
          </a:xfrm>
          <a:prstGeom prst="roundRect">
            <a:avLst/>
          </a:prstGeom>
          <a:noFill/>
          <a:ln w="38100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rgbClr val="ED7D31"/>
                </a:solidFill>
                <a:latin typeface="Century Gothic" panose="020B0502020202020204" pitchFamily="34" charset="0"/>
              </a:rPr>
              <a:t>sic</a:t>
            </a:r>
            <a:endParaRPr lang="zh-CN" altLang="en-US" sz="28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折角形 90"/>
          <p:cNvSpPr/>
          <p:nvPr/>
        </p:nvSpPr>
        <p:spPr>
          <a:xfrm>
            <a:off x="5155012" y="1649536"/>
            <a:ext cx="1701215" cy="636667"/>
          </a:xfrm>
          <a:prstGeom prst="foldedCorner">
            <a:avLst/>
          </a:prstGeom>
          <a:noFill/>
          <a:ln w="38100" cap="flat">
            <a:solidFill>
              <a:srgbClr val="FFA90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mu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Helvetica Light"/>
              </a:rPr>
              <a:t>sic</a:t>
            </a:r>
            <a:endParaRPr lang="zh-CN" altLang="en-US" sz="2800" b="1" dirty="0">
              <a:solidFill>
                <a:srgbClr val="FF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92" name="圆角矩形 91"/>
          <p:cNvSpPr/>
          <p:nvPr/>
        </p:nvSpPr>
        <p:spPr>
          <a:xfrm>
            <a:off x="8343673" y="1055332"/>
            <a:ext cx="1039997" cy="478301"/>
          </a:xfrm>
          <a:prstGeom prst="roundRect">
            <a:avLst/>
          </a:prstGeom>
          <a:noFill/>
          <a:ln w="38100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mag</a:t>
            </a:r>
            <a:endParaRPr lang="zh-CN" alt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圆角矩形 92"/>
          <p:cNvSpPr/>
          <p:nvPr/>
        </p:nvSpPr>
        <p:spPr>
          <a:xfrm>
            <a:off x="9530650" y="1055332"/>
            <a:ext cx="562653" cy="478301"/>
          </a:xfrm>
          <a:prstGeom prst="roundRect">
            <a:avLst/>
          </a:prstGeom>
          <a:noFill/>
          <a:ln w="38100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 smtClean="0">
                <a:solidFill>
                  <a:srgbClr val="ED7D31"/>
                </a:solidFill>
                <a:latin typeface="Century Gothic" panose="020B0502020202020204" pitchFamily="34" charset="0"/>
              </a:rPr>
              <a:t>ic</a:t>
            </a:r>
            <a:endParaRPr lang="zh-CN" altLang="en-US" sz="28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55" y="2248436"/>
            <a:ext cx="1415695" cy="3098960"/>
          </a:xfrm>
          <a:prstGeom prst="rect">
            <a:avLst/>
          </a:prstGeom>
        </p:spPr>
      </p:pic>
      <p:sp>
        <p:nvSpPr>
          <p:cNvPr id="99" name="折角形 98"/>
          <p:cNvSpPr/>
          <p:nvPr/>
        </p:nvSpPr>
        <p:spPr>
          <a:xfrm>
            <a:off x="8362723" y="1649536"/>
            <a:ext cx="1730580" cy="636667"/>
          </a:xfrm>
          <a:prstGeom prst="foldedCorner">
            <a:avLst/>
          </a:prstGeom>
          <a:noFill/>
          <a:ln w="38100" cap="flat">
            <a:solidFill>
              <a:srgbClr val="FFA90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mag</a:t>
            </a:r>
            <a:r>
              <a:rPr lang="en-US" altLang="zh-CN" sz="2800" b="1" dirty="0" smtClean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rPr>
              <a:t>ic</a:t>
            </a:r>
            <a:endParaRPr lang="zh-CN" altLang="en-US" sz="2800" b="1" dirty="0">
              <a:solidFill>
                <a:srgbClr val="ED7D3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72" name="图片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94" y="2484738"/>
            <a:ext cx="845038" cy="171291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8" y="2484738"/>
            <a:ext cx="978648" cy="198374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256" y="3607253"/>
            <a:ext cx="899383" cy="1712916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622" y="4776337"/>
            <a:ext cx="1402201" cy="78670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1" y="4437667"/>
            <a:ext cx="1025429" cy="19472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421" y="2585384"/>
            <a:ext cx="2654240" cy="21909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2143" y="4350277"/>
            <a:ext cx="946058" cy="20020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3" y="4040968"/>
            <a:ext cx="1105806" cy="620409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856" y="4050677"/>
            <a:ext cx="1183326" cy="663901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1008994" y="2315425"/>
            <a:ext cx="1650515" cy="1064408"/>
            <a:chOff x="8425550" y="2991107"/>
            <a:chExt cx="1598903" cy="1236721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 rotWithShape="1">
            <a:blip r:embed="rId14" cstate="email"/>
            <a:srcRect/>
            <a:stretch>
              <a:fillRect/>
            </a:stretch>
          </p:blipFill>
          <p:spPr>
            <a:xfrm>
              <a:off x="8425550" y="2991107"/>
              <a:ext cx="1598903" cy="1236721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8617521" y="3426834"/>
              <a:ext cx="11883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latin typeface="Century Gothic" panose="020B0502020202020204" pitchFamily="34" charset="0"/>
                </a:rPr>
                <a:t>Oh, no!</a:t>
              </a: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4307496" y="3512942"/>
            <a:ext cx="1650515" cy="1064408"/>
            <a:chOff x="8425550" y="2991107"/>
            <a:chExt cx="1598903" cy="1236721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14" cstate="email"/>
            <a:srcRect/>
            <a:stretch>
              <a:fillRect/>
            </a:stretch>
          </p:blipFill>
          <p:spPr>
            <a:xfrm>
              <a:off x="8425550" y="2991107"/>
              <a:ext cx="1598903" cy="1236721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8617521" y="3426834"/>
              <a:ext cx="11883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latin typeface="Century Gothic" panose="020B0502020202020204" pitchFamily="34" charset="0"/>
                </a:rPr>
                <a:t>Oh, no!</a:t>
              </a: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2593635" y="3600704"/>
            <a:ext cx="1917711" cy="1236721"/>
            <a:chOff x="8425550" y="2991107"/>
            <a:chExt cx="1598903" cy="1236721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5" cstate="email"/>
            <a:srcRect/>
            <a:stretch>
              <a:fillRect/>
            </a:stretch>
          </p:blipFill>
          <p:spPr>
            <a:xfrm>
              <a:off x="8425550" y="2991107"/>
              <a:ext cx="1598903" cy="1236721"/>
            </a:xfrm>
            <a:prstGeom prst="rect">
              <a:avLst/>
            </a:prstGeom>
          </p:spPr>
        </p:pic>
        <p:sp>
          <p:nvSpPr>
            <p:cNvPr id="65" name="文本框 64"/>
            <p:cNvSpPr txBox="1"/>
            <p:nvPr/>
          </p:nvSpPr>
          <p:spPr>
            <a:xfrm>
              <a:off x="8683627" y="3426834"/>
              <a:ext cx="11883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latin typeface="Century Gothic" panose="020B0502020202020204" pitchFamily="34" charset="0"/>
                </a:rPr>
                <a:t>Hooray!</a:t>
              </a: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6610" y="3787522"/>
            <a:ext cx="816813" cy="1728558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53078" y="4538871"/>
            <a:ext cx="652545" cy="446225"/>
          </a:xfrm>
          <a:prstGeom prst="rect">
            <a:avLst/>
          </a:prstGeom>
        </p:spPr>
      </p:pic>
      <p:grpSp>
        <p:nvGrpSpPr>
          <p:cNvPr id="67" name="组合 66"/>
          <p:cNvGrpSpPr/>
          <p:nvPr/>
        </p:nvGrpSpPr>
        <p:grpSpPr>
          <a:xfrm>
            <a:off x="8373923" y="2549784"/>
            <a:ext cx="3029392" cy="1605426"/>
            <a:chOff x="7348938" y="584460"/>
            <a:chExt cx="3029392" cy="1605426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48938" y="584460"/>
              <a:ext cx="3029392" cy="1605426"/>
            </a:xfrm>
            <a:prstGeom prst="rect">
              <a:avLst/>
            </a:prstGeom>
          </p:spPr>
        </p:pic>
        <p:sp>
          <p:nvSpPr>
            <p:cNvPr id="69" name="文本框 68"/>
            <p:cNvSpPr txBox="1"/>
            <p:nvPr/>
          </p:nvSpPr>
          <p:spPr>
            <a:xfrm>
              <a:off x="7456256" y="817630"/>
              <a:ext cx="28196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Century Gothic" panose="020B0502020202020204" pitchFamily="34" charset="0"/>
                </a:rPr>
                <a:t>My paper plane is gone.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75" y="2755502"/>
            <a:ext cx="725384" cy="147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451" y="3813940"/>
            <a:ext cx="862497" cy="483901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396" y="3813940"/>
            <a:ext cx="862497" cy="483901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9085403" y="-14514"/>
            <a:ext cx="2463142" cy="784113"/>
            <a:chOff x="8863895" y="-12803"/>
            <a:chExt cx="2463142" cy="784113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9013949" y="77604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6279424" y="0"/>
            <a:ext cx="5923671" cy="2017489"/>
            <a:chOff x="6340368" y="-21224"/>
            <a:chExt cx="5837167" cy="1468027"/>
          </a:xfrm>
        </p:grpSpPr>
        <p:sp>
          <p:nvSpPr>
            <p:cNvPr id="86" name="矩形 85"/>
            <p:cNvSpPr/>
            <p:nvPr/>
          </p:nvSpPr>
          <p:spPr>
            <a:xfrm>
              <a:off x="6340368" y="-21224"/>
              <a:ext cx="5837167" cy="146802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6413430" y="-21223"/>
              <a:ext cx="5143660" cy="14295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Blend and pronounce the syllables in spoken words; read the words accurately.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what they can see in the picture; click and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help the girl in the picture find her paper plane.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read the syllables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when the syllables appear; then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take turns blending the syllables; model first; click to show the word and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it accurately.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P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ractice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practice for the rest of the vocabulary words.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each word in this way: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buck-et, bucket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Praise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for helping the girl in the picture find the paper plane.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94" name="直角三角形 93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19" y="4600600"/>
            <a:ext cx="1194175" cy="1892464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06" y="4752995"/>
            <a:ext cx="1402201" cy="786700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814" y="4733787"/>
            <a:ext cx="1402201" cy="786700"/>
          </a:xfrm>
          <a:prstGeom prst="rect">
            <a:avLst/>
          </a:prstGeom>
        </p:spPr>
      </p:pic>
      <p:grpSp>
        <p:nvGrpSpPr>
          <p:cNvPr id="75" name="组合 74"/>
          <p:cNvGrpSpPr/>
          <p:nvPr/>
        </p:nvGrpSpPr>
        <p:grpSpPr>
          <a:xfrm>
            <a:off x="4949830" y="2664408"/>
            <a:ext cx="3424095" cy="2267017"/>
            <a:chOff x="4448187" y="-94336"/>
            <a:chExt cx="2933819" cy="1942417"/>
          </a:xfrm>
        </p:grpSpPr>
        <p:pic>
          <p:nvPicPr>
            <p:cNvPr id="81" name="图片 80"/>
            <p:cNvPicPr>
              <a:picLocks noChangeAspect="1"/>
            </p:cNvPicPr>
            <p:nvPr/>
          </p:nvPicPr>
          <p:blipFill rotWithShape="1">
            <a:blip r:embed="rId23" cstate="email"/>
            <a:srcRect/>
            <a:stretch>
              <a:fillRect/>
            </a:stretch>
          </p:blipFill>
          <p:spPr>
            <a:xfrm>
              <a:off x="4448187" y="-94336"/>
              <a:ext cx="2933819" cy="1942417"/>
            </a:xfrm>
            <a:prstGeom prst="rect">
              <a:avLst/>
            </a:prstGeom>
          </p:spPr>
        </p:pic>
        <p:sp>
          <p:nvSpPr>
            <p:cNvPr id="82" name="文本框 81"/>
            <p:cNvSpPr txBox="1"/>
            <p:nvPr/>
          </p:nvSpPr>
          <p:spPr>
            <a:xfrm>
              <a:off x="4856015" y="525708"/>
              <a:ext cx="2118161" cy="712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Century Gothic" panose="020B0502020202020204" pitchFamily="34" charset="0"/>
                </a:rPr>
                <a:t>Let’s read those words!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816" y="4661377"/>
            <a:ext cx="1402201" cy="786700"/>
          </a:xfrm>
          <a:prstGeom prst="rect">
            <a:avLst/>
          </a:prstGeom>
        </p:spPr>
      </p:pic>
      <p:sp>
        <p:nvSpPr>
          <p:cNvPr id="97" name="矩形 96"/>
          <p:cNvSpPr/>
          <p:nvPr/>
        </p:nvSpPr>
        <p:spPr>
          <a:xfrm>
            <a:off x="1495557" y="305026"/>
            <a:ext cx="5000756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 and speak!</a:t>
            </a:r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>
          <a:blip r:embed="rId24" cstate="screen"/>
          <a:stretch>
            <a:fillRect/>
          </a:stretch>
        </p:blipFill>
        <p:spPr>
          <a:xfrm>
            <a:off x="141337" y="156502"/>
            <a:ext cx="1378092" cy="918728"/>
          </a:xfrm>
          <a:prstGeom prst="rect">
            <a:avLst/>
          </a:prstGeom>
        </p:spPr>
      </p:pic>
      <p:grpSp>
        <p:nvGrpSpPr>
          <p:cNvPr id="100" name="组合 99"/>
          <p:cNvGrpSpPr/>
          <p:nvPr/>
        </p:nvGrpSpPr>
        <p:grpSpPr>
          <a:xfrm>
            <a:off x="10937427" y="6224374"/>
            <a:ext cx="998007" cy="312687"/>
            <a:chOff x="7707356" y="6408789"/>
            <a:chExt cx="998007" cy="312687"/>
          </a:xfrm>
        </p:grpSpPr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02" name="文本框 101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5/2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1.11111E-6 L 0.08529 -0.18889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8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04167E-6 3.7037E-6 L -0.05612 -0.13334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25 -0.00509 L -0.10651 -0.13333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5" grpId="1" animBg="1"/>
      <p:bldP spid="89" grpId="0" animBg="1"/>
      <p:bldP spid="90" grpId="0" animBg="1"/>
      <p:bldP spid="91" grpId="0" animBg="1"/>
      <p:bldP spid="91" grpId="1" animBg="1"/>
      <p:bldP spid="92" grpId="0" animBg="1"/>
      <p:bldP spid="93" grpId="0" animBg="1"/>
      <p:bldP spid="99" grpId="0" animBg="1"/>
      <p:bldP spid="9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18" r="491"/>
          <a:stretch/>
        </p:blipFill>
        <p:spPr>
          <a:xfrm>
            <a:off x="0" y="3516046"/>
            <a:ext cx="12192000" cy="33419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l="1" t="-1423" r="-1380" b="1"/>
          <a:stretch/>
        </p:blipFill>
        <p:spPr>
          <a:xfrm>
            <a:off x="-124823" y="-67733"/>
            <a:ext cx="12441646" cy="699346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94286" y="469557"/>
            <a:ext cx="60501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I 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want to 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invent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</a:t>
            </a:r>
            <a:r>
              <a:rPr lang="zh-CN" altLang="en-US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robot</a:t>
            </a:r>
            <a:r>
              <a:rPr lang="zh-CN" altLang="en-US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  <a:endParaRPr lang="zh-CN" altLang="en-US" sz="28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He can make</a:t>
            </a:r>
            <a:r>
              <a:rPr lang="zh-CN" altLang="en-US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breakfast</a:t>
            </a:r>
            <a:r>
              <a:rPr lang="zh-CN" altLang="en-US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  <a:endParaRPr lang="zh-CN" altLang="en-US" sz="28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He can play</a:t>
            </a:r>
            <a:r>
              <a:rPr lang="zh-CN" altLang="en-US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music</a:t>
            </a:r>
            <a:r>
              <a:rPr lang="zh-CN" altLang="en-US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 </a:t>
            </a:r>
            <a:endParaRPr lang="en-US" altLang="zh-CN" sz="28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He can help me lift a big 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bucket</a:t>
            </a:r>
            <a:r>
              <a:rPr lang="zh-CN" altLang="en-US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  <a:endParaRPr lang="zh-CN" altLang="en-US" sz="28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He can give me the</a:t>
            </a:r>
            <a:r>
              <a:rPr lang="zh-CN" altLang="en-US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magic</a:t>
            </a:r>
            <a:r>
              <a:rPr lang="zh-CN" altLang="en-US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  <a:endParaRPr lang="zh-CN" altLang="en-US" sz="28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Oh! 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What a good 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robot</a:t>
            </a:r>
            <a:r>
              <a:rPr lang="zh-CN" altLang="en-US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  <a:endParaRPr lang="zh-CN" altLang="en-US" sz="28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085403" y="-14514"/>
            <a:ext cx="2463142" cy="784113"/>
            <a:chOff x="8863895" y="-12803"/>
            <a:chExt cx="2463142" cy="7841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013949" y="19548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50" y="1439250"/>
            <a:ext cx="2262090" cy="157558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4" t="20734" r="1" b="38092"/>
          <a:stretch/>
        </p:blipFill>
        <p:spPr>
          <a:xfrm>
            <a:off x="8153857" y="3249509"/>
            <a:ext cx="3651088" cy="179493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09" y="3203699"/>
            <a:ext cx="1289821" cy="185874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955" y="2858244"/>
            <a:ext cx="2398521" cy="80931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-827" r="17534"/>
          <a:stretch/>
        </p:blipFill>
        <p:spPr>
          <a:xfrm>
            <a:off x="5795154" y="3043066"/>
            <a:ext cx="1850461" cy="200737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6" t="-2928" r="19441" b="-1"/>
          <a:stretch/>
        </p:blipFill>
        <p:spPr>
          <a:xfrm>
            <a:off x="353283" y="2412470"/>
            <a:ext cx="2116667" cy="2656323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6279424" y="-21316"/>
            <a:ext cx="5923671" cy="948977"/>
            <a:chOff x="6340368" y="-34433"/>
            <a:chExt cx="5837167" cy="690524"/>
          </a:xfrm>
        </p:grpSpPr>
        <p:sp>
          <p:nvSpPr>
            <p:cNvPr id="44" name="矩形 43"/>
            <p:cNvSpPr/>
            <p:nvPr/>
          </p:nvSpPr>
          <p:spPr>
            <a:xfrm>
              <a:off x="6340368" y="-18772"/>
              <a:ext cx="5837167" cy="673681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6413430" y="-34433"/>
              <a:ext cx="5143660" cy="6905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Read the text fluently; blend and pronounce syllables in spoken words. 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read the text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with rhythm.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repeat after you;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take turns reading each sentence until they finish reading the text;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take turns blending the words like this: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r</a:t>
              </a:r>
              <a:r>
                <a:rPr lang="en-US" altLang="zh-CN" sz="1100" b="1" i="1" dirty="0" err="1">
                  <a:latin typeface="Century Gothic" panose="020B0502020202020204" pitchFamily="34" charset="0"/>
                </a:rPr>
                <a:t>o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-bot, robot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model first.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47" name="直角三角形 46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75125" y="6221911"/>
            <a:ext cx="936238" cy="294424"/>
            <a:chOff x="11014501" y="6474446"/>
            <a:chExt cx="936238" cy="294424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11014501" y="6479718"/>
              <a:ext cx="790364" cy="26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461" y="2739595"/>
            <a:ext cx="1269203" cy="20953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0" y="4305731"/>
            <a:ext cx="2659528" cy="176121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7889658" y="4558111"/>
            <a:ext cx="1847396" cy="1930422"/>
            <a:chOff x="2675110" y="3612648"/>
            <a:chExt cx="1847396" cy="193042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17" t="-935" r="18745"/>
            <a:stretch/>
          </p:blipFill>
          <p:spPr>
            <a:xfrm>
              <a:off x="2675110" y="3612648"/>
              <a:ext cx="1560924" cy="16728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626" y="4623882"/>
              <a:ext cx="879880" cy="919188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6" t="-2223" r="25816" b="-1480"/>
          <a:stretch/>
        </p:blipFill>
        <p:spPr>
          <a:xfrm>
            <a:off x="2172869" y="2655992"/>
            <a:ext cx="1896987" cy="24216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708" y="4976125"/>
            <a:ext cx="2236857" cy="11720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31" y="3723416"/>
            <a:ext cx="1453810" cy="208209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1495557" y="556548"/>
            <a:ext cx="5000756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32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chant!</a:t>
            </a: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>
            <a:off x="141337" y="408024"/>
            <a:ext cx="1378092" cy="918728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1.48148E-6 L 4.16667E-7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4.44444E-6 L -1.04167E-6 -0.07223 " pathEditMode="relative" rAng="0" ptsTypes="AA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-4.07407E-6 L 2.91667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2.59259E-6 L 4.16667E-6 -0.07222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1.11111E-6 L -2.5E-6 -0.07222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015432" y="0"/>
            <a:ext cx="2374889" cy="773220"/>
            <a:chOff x="9620858" y="53035"/>
            <a:chExt cx="2374889" cy="77322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760457" y="109488"/>
              <a:ext cx="194831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1479307" y="-74740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utura Std Medium" panose="020B0702020204020203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Futura Std Medium" panose="020B0702020204020203"/>
              <a:sym typeface="Helvetica Ligh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90449" y="5544315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</a:t>
            </a:r>
            <a:r>
              <a:rPr lang="en-US" altLang="zh-CN" sz="2400" b="1" dirty="0" err="1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973619" y="831218"/>
            <a:ext cx="5850589" cy="2870903"/>
            <a:chOff x="5482492" y="2405331"/>
            <a:chExt cx="5850589" cy="2870903"/>
          </a:xfrm>
        </p:grpSpPr>
        <p:grpSp>
          <p:nvGrpSpPr>
            <p:cNvPr id="20" name="组合 19"/>
            <p:cNvGrpSpPr/>
            <p:nvPr/>
          </p:nvGrpSpPr>
          <p:grpSpPr>
            <a:xfrm>
              <a:off x="5516227" y="2405331"/>
              <a:ext cx="5728411" cy="2870903"/>
              <a:chOff x="6863702" y="2898186"/>
              <a:chExt cx="5422888" cy="1643008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6863702" y="3170302"/>
                <a:ext cx="5422888" cy="137089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C77C3"/>
                </a:solidFill>
              </a:ln>
            </p:spPr>
            <p:txBody>
              <a:bodyPr wrap="square" tIns="108000" bIns="21600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endParaRPr lang="en-US" altLang="zh-CN" sz="2800" b="1" dirty="0" smtClean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endParaRPr lang="en-US" altLang="zh-CN" sz="28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endParaRPr lang="en-US" altLang="zh-CN" sz="2800" b="1" dirty="0" smtClean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endParaRPr lang="zh-CN" altLang="en-US" sz="28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6863702" y="2898186"/>
                <a:ext cx="2385558" cy="289972"/>
              </a:xfrm>
              <a:prstGeom prst="roundRect">
                <a:avLst/>
              </a:prstGeom>
              <a:solidFill>
                <a:srgbClr val="0C77C3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zh-CN" sz="2400" b="1" dirty="0" smtClean="0">
                    <a:solidFill>
                      <a:schemeClr val="bg1"/>
                    </a:solidFill>
                    <a:latin typeface="Century Gothic" panose="020B0502020202020204" pitchFamily="34" charset="0"/>
                    <a:sym typeface="Helvetica Light"/>
                  </a:rPr>
                  <a:t>Before Reading</a:t>
                </a:r>
                <a:endParaRPr lang="zh-CN" altLang="en-US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5482492" y="2901859"/>
              <a:ext cx="5850589" cy="179156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108000" rIns="50800" bIns="50800" numCol="1" spcCol="38100" rtlCol="0" anchor="t" forceAA="0">
              <a:spAutoFit/>
            </a:bodyPr>
            <a:lstStyle/>
            <a:p>
              <a:pPr marL="457200" indent="-360000"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Look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at the title and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the illustration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.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What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is Biff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playing with?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360000"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is Biff playing with it? What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will Biff do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with it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090652" y="736315"/>
            <a:ext cx="4066968" cy="467291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971722" y="3899868"/>
            <a:ext cx="5764043" cy="1965133"/>
            <a:chOff x="5544136" y="2397603"/>
            <a:chExt cx="5469678" cy="1965133"/>
          </a:xfrm>
        </p:grpSpPr>
        <p:grpSp>
          <p:nvGrpSpPr>
            <p:cNvPr id="32" name="组合 31"/>
            <p:cNvGrpSpPr/>
            <p:nvPr/>
          </p:nvGrpSpPr>
          <p:grpSpPr>
            <a:xfrm>
              <a:off x="5544136" y="2397603"/>
              <a:ext cx="5469678" cy="1965133"/>
              <a:chOff x="6890122" y="2893766"/>
              <a:chExt cx="5177955" cy="1124640"/>
            </a:xfrm>
          </p:grpSpPr>
          <p:sp>
            <p:nvSpPr>
              <p:cNvPr id="34" name="文本框 33"/>
              <p:cNvSpPr txBox="1"/>
              <p:nvPr/>
            </p:nvSpPr>
            <p:spPr>
              <a:xfrm>
                <a:off x="6917579" y="3170303"/>
                <a:ext cx="5150498" cy="84810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C77C3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 sz="28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圆角矩形 37"/>
              <p:cNvSpPr/>
              <p:nvPr/>
            </p:nvSpPr>
            <p:spPr>
              <a:xfrm>
                <a:off x="6890122" y="2893766"/>
                <a:ext cx="2263766" cy="290498"/>
              </a:xfrm>
              <a:prstGeom prst="roundRect">
                <a:avLst/>
              </a:prstGeom>
              <a:solidFill>
                <a:srgbClr val="0C77C3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zh-CN" sz="2400" b="1" dirty="0" smtClean="0">
                    <a:solidFill>
                      <a:schemeClr val="bg1"/>
                    </a:solidFill>
                    <a:latin typeface="Century Gothic" panose="020B0502020202020204" pitchFamily="34" charset="0"/>
                    <a:sym typeface="Helvetica Light"/>
                  </a:rPr>
                  <a:t>Connections</a:t>
                </a:r>
                <a:endParaRPr lang="zh-CN" altLang="en-US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5650090" y="3192619"/>
              <a:ext cx="5357495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defTabSz="584200" hangingPunct="0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Did you play an </a:t>
              </a:r>
              <a:r>
                <a:rPr lang="en-US" altLang="zh-CN" sz="2400" b="1" dirty="0" err="1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aeroplane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before? What kind of toys do you have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6043360" y="3131769"/>
            <a:ext cx="5714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3. How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does Biff look? </a:t>
            </a:r>
            <a:endParaRPr lang="zh-CN" altLang="en-US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271476" y="0"/>
            <a:ext cx="5923671" cy="977837"/>
            <a:chOff x="6340368" y="-18772"/>
            <a:chExt cx="5837167" cy="711524"/>
          </a:xfrm>
        </p:grpSpPr>
        <p:sp>
          <p:nvSpPr>
            <p:cNvPr id="40" name="矩形 39"/>
            <p:cNvSpPr/>
            <p:nvPr/>
          </p:nvSpPr>
          <p:spPr>
            <a:xfrm>
              <a:off x="6340368" y="-18772"/>
              <a:ext cx="5837167" cy="711524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6413431" y="-18772"/>
              <a:ext cx="5058718" cy="6905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LO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: Activate Ss’ interest in reading; use the illustration and the title to identify details and to make predictions.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look at the book cover closely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first two questions by using the illustration and the title.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connections questions.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386212" y="-76200"/>
            <a:ext cx="1081591" cy="796615"/>
            <a:chOff x="11381460" y="-70471"/>
            <a:chExt cx="1081591" cy="796615"/>
          </a:xfrm>
        </p:grpSpPr>
        <p:sp>
          <p:nvSpPr>
            <p:cNvPr id="43" name="直角三角形 42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7379683" y="145510"/>
            <a:ext cx="4598957" cy="6589750"/>
            <a:chOff x="7379683" y="145510"/>
            <a:chExt cx="4598957" cy="6589750"/>
          </a:xfrm>
        </p:grpSpPr>
        <p:sp>
          <p:nvSpPr>
            <p:cNvPr id="27" name="矩形 26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981154" y="-110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628378" y="1121624"/>
            <a:ext cx="4120515" cy="4614753"/>
            <a:chOff x="7968615" y="1978515"/>
            <a:chExt cx="4120515" cy="4614753"/>
          </a:xfrm>
        </p:grpSpPr>
        <p:sp>
          <p:nvSpPr>
            <p:cNvPr id="9" name="文本框 8"/>
            <p:cNvSpPr txBox="1"/>
            <p:nvPr/>
          </p:nvSpPr>
          <p:spPr>
            <a:xfrm>
              <a:off x="7968615" y="2485444"/>
              <a:ext cx="4120515" cy="41078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44000" bIns="144000" rtlCol="0">
              <a:spAutoFit/>
            </a:bodyPr>
            <a:lstStyle/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are Biff and Dad doing? How do they look?</a:t>
              </a:r>
            </a:p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Chip is looking at?</a:t>
              </a:r>
            </a:p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Mum is saying to the man?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7968615" y="1978515"/>
              <a:ext cx="4120515" cy="521443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16045" y="1910155"/>
            <a:ext cx="6012301" cy="3584644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6268329" y="0"/>
            <a:ext cx="5923671" cy="1015663"/>
            <a:chOff x="5990637" y="150768"/>
            <a:chExt cx="5923671" cy="1015663"/>
          </a:xfrm>
        </p:grpSpPr>
        <p:sp>
          <p:nvSpPr>
            <p:cNvPr id="21" name="矩形 20"/>
            <p:cNvSpPr/>
            <p:nvPr/>
          </p:nvSpPr>
          <p:spPr>
            <a:xfrm>
              <a:off x="5990637" y="150768"/>
              <a:ext cx="5923671" cy="101566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6128413" y="150768"/>
              <a:ext cx="5034350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kumimoji="0" lang="en-US" altLang="zh-CN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LO: Identify details and make predictions about the story by using the illustration; activate Ss’ interest in reading.</a:t>
              </a:r>
              <a:endParaRPr kumimoji="0" lang="en-US" altLang="zh-CN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endParaRPr>
            </a:p>
            <a:p>
              <a:pPr marL="228600" marR="0" lvl="0" indent="-2286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+mj-lt"/>
                <a:buAutoNum type="arabicPeriod"/>
              </a:pPr>
              <a:r>
                <a:rPr kumimoji="0" lang="en-US" altLang="zh-CN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Ask </a:t>
              </a:r>
              <a:r>
                <a:rPr kumimoji="0" lang="en-US" altLang="zh-CN" sz="120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kumimoji="0" lang="en-US" altLang="zh-CN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 to recall what it means to predict.</a:t>
              </a:r>
              <a:endParaRPr kumimoji="0" lang="en-US" altLang="zh-CN" sz="1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marL="228600" marR="0" lvl="0" indent="-2286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+mj-lt"/>
                <a:buAutoNum type="arabicPeriod"/>
              </a:pPr>
              <a:r>
                <a:rPr kumimoji="0" lang="en-US" altLang="zh-CN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Have </a:t>
              </a:r>
              <a:r>
                <a:rPr kumimoji="0" lang="en-US" altLang="zh-CN" sz="120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kumimoji="0" lang="en-US" altLang="zh-CN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observe the illustration carefully and have </a:t>
              </a:r>
              <a:r>
                <a:rPr kumimoji="0" lang="en-US" altLang="zh-CN" sz="120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kumimoji="0" lang="en-US" altLang="zh-CN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talk about the given questions.</a:t>
              </a:r>
              <a:r>
                <a:rPr kumimoji="0" lang="en-US" altLang="zh-CN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rPr>
                <a:t> </a:t>
              </a:r>
              <a:endParaRPr kumimoji="0" lang="en-US" altLang="zh-CN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1388899" y="-73596"/>
            <a:ext cx="1081591" cy="796615"/>
            <a:chOff x="11381460" y="-70471"/>
            <a:chExt cx="1081591" cy="796615"/>
          </a:xfrm>
        </p:grpSpPr>
        <p:sp>
          <p:nvSpPr>
            <p:cNvPr id="24" name="直角三角形 23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  <a:ea typeface="微软雅黑 Light" panose="020B0502040204020203" charset="-122"/>
                <a:cs typeface="Century Gothic" panose="020B0502020202020204" pitchFamily="34" charset="0"/>
              </a:rPr>
              <a:t>Let’s predict</a:t>
            </a:r>
            <a:r>
              <a:rPr lang="en-US" altLang="zh-CN" dirty="0" smtClean="0">
                <a:latin typeface="Century Gothic" panose="020B0502020202020204" pitchFamily="34" charset="0"/>
                <a:ea typeface="微软雅黑 Light" panose="020B0502040204020203" charset="-122"/>
                <a:cs typeface="Century Gothic" panose="020B0502020202020204" pitchFamily="34" charset="0"/>
              </a:rPr>
              <a:t>!</a:t>
            </a:r>
            <a:endParaRPr lang="zh-CN" altLang="en-US" dirty="0"/>
          </a:p>
        </p:txBody>
      </p:sp>
      <p:grpSp>
        <p:nvGrpSpPr>
          <p:cNvPr id="31" name="组合 30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8/2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7379683" y="145510"/>
            <a:ext cx="4598957" cy="6589750"/>
            <a:chOff x="7379683" y="145510"/>
            <a:chExt cx="4598957" cy="6589750"/>
          </a:xfrm>
        </p:grpSpPr>
        <p:sp>
          <p:nvSpPr>
            <p:cNvPr id="54" name="矩形 53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55" name="直接连接符 54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981329" y="-134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567940" y="874383"/>
            <a:ext cx="4288993" cy="2646245"/>
            <a:chOff x="12343" y="4056"/>
            <a:chExt cx="6510" cy="3228"/>
          </a:xfrm>
        </p:grpSpPr>
        <p:sp>
          <p:nvSpPr>
            <p:cNvPr id="13" name="文本框 12"/>
            <p:cNvSpPr txBox="1"/>
            <p:nvPr/>
          </p:nvSpPr>
          <p:spPr>
            <a:xfrm>
              <a:off x="12343" y="4668"/>
              <a:ext cx="6510" cy="261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Biff do?</a:t>
              </a:r>
            </a:p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Biff feel about the </a:t>
              </a:r>
              <a:r>
                <a:rPr lang="en-US" altLang="zh-CN" sz="2400" b="1" dirty="0" err="1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aeroplane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? Look at the illustration.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44" y="4056"/>
              <a:ext cx="6508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89313" y="1485474"/>
            <a:ext cx="4343174" cy="418753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763586" y="5880597"/>
            <a:ext cx="3794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Biff made an </a:t>
            </a:r>
            <a:r>
              <a:rPr lang="en-US" altLang="zh-CN" sz="2400" b="1" dirty="0" err="1">
                <a:latin typeface="Century Gothic" panose="020B0502020202020204" pitchFamily="34" charset="0"/>
              </a:rPr>
              <a:t>aeroplane</a:t>
            </a:r>
            <a:r>
              <a:rPr lang="en-US" altLang="zh-CN" sz="2400" b="1" dirty="0"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0" name="组合 49"/>
          <p:cNvGrpSpPr/>
          <p:nvPr/>
        </p:nvGrpSpPr>
        <p:grpSpPr>
          <a:xfrm>
            <a:off x="7568731" y="3717675"/>
            <a:ext cx="4287410" cy="1480521"/>
            <a:chOff x="12388" y="4158"/>
            <a:chExt cx="6478" cy="1806"/>
          </a:xfrm>
        </p:grpSpPr>
        <p:sp>
          <p:nvSpPr>
            <p:cNvPr id="51" name="文本框 50"/>
            <p:cNvSpPr txBox="1"/>
            <p:nvPr/>
          </p:nvSpPr>
          <p:spPr>
            <a:xfrm>
              <a:off x="12388" y="4770"/>
              <a:ext cx="6478" cy="119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52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was Biff?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ow do you know?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12388" y="4158"/>
              <a:ext cx="6478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Setting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606894" y="5285972"/>
            <a:ext cx="2250098" cy="1189322"/>
            <a:chOff x="8597058" y="3504922"/>
            <a:chExt cx="1746148" cy="3736667"/>
          </a:xfrm>
        </p:grpSpPr>
        <p:sp>
          <p:nvSpPr>
            <p:cNvPr id="39" name="圆角矩形 38"/>
            <p:cNvSpPr/>
            <p:nvPr/>
          </p:nvSpPr>
          <p:spPr>
            <a:xfrm>
              <a:off x="8822975" y="5156613"/>
              <a:ext cx="1520231" cy="208497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 err="1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aeroplane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 flipH="1">
              <a:off x="8597058" y="3504922"/>
              <a:ext cx="616778" cy="2600999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8039681" y="842229"/>
            <a:ext cx="3417662" cy="4260326"/>
            <a:chOff x="8400180" y="651273"/>
            <a:chExt cx="3417662" cy="4260326"/>
          </a:xfrm>
        </p:grpSpPr>
        <p:grpSp>
          <p:nvGrpSpPr>
            <p:cNvPr id="26" name="组合 25"/>
            <p:cNvGrpSpPr/>
            <p:nvPr/>
          </p:nvGrpSpPr>
          <p:grpSpPr>
            <a:xfrm>
              <a:off x="8400180" y="651273"/>
              <a:ext cx="3417662" cy="4260326"/>
              <a:chOff x="4792547" y="1576389"/>
              <a:chExt cx="3501745" cy="4260326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31" name="组合 30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36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37" name="矩形 36"/>
                  <p:cNvSpPr/>
                  <p:nvPr/>
                </p:nvSpPr>
                <p:spPr>
                  <a:xfrm>
                    <a:off x="7097406" y="2066904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32" name="组合 31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33" name="图片 32"/>
                  <p:cNvPicPr>
                    <a:picLocks noChangeAspect="1"/>
                  </p:cNvPicPr>
                  <p:nvPr/>
                </p:nvPicPr>
                <p:blipFill>
                  <a:blip r:embed="rId6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35" name="文本框 34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29" name="流程图: 过程 28"/>
              <p:cNvSpPr/>
              <p:nvPr/>
            </p:nvSpPr>
            <p:spPr>
              <a:xfrm>
                <a:off x="4951929" y="4317208"/>
                <a:ext cx="3182981" cy="978168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This is my favorite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model </a:t>
                </a:r>
                <a:r>
                  <a:rPr lang="en-US" altLang="zh-CN" sz="2400" b="1" dirty="0" err="1" smtClean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aeroplane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 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5518372" y="3624227"/>
                <a:ext cx="2050095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err="1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aeroplane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4889" r="99556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9183787" y="1355154"/>
              <a:ext cx="1919260" cy="1332025"/>
            </a:xfrm>
            <a:prstGeom prst="roundRect">
              <a:avLst/>
            </a:prstGeom>
            <a:ln w="57150">
              <a:noFill/>
            </a:ln>
          </p:spPr>
        </p:pic>
      </p:grpSp>
      <p:grpSp>
        <p:nvGrpSpPr>
          <p:cNvPr id="42" name="组合 41"/>
          <p:cNvGrpSpPr/>
          <p:nvPr/>
        </p:nvGrpSpPr>
        <p:grpSpPr>
          <a:xfrm>
            <a:off x="5220304" y="0"/>
            <a:ext cx="6975407" cy="1647359"/>
            <a:chOff x="6565242" y="-18772"/>
            <a:chExt cx="5612292" cy="978748"/>
          </a:xfrm>
        </p:grpSpPr>
        <p:sp>
          <p:nvSpPr>
            <p:cNvPr id="43" name="矩形 42"/>
            <p:cNvSpPr/>
            <p:nvPr/>
          </p:nvSpPr>
          <p:spPr>
            <a:xfrm>
              <a:off x="6565242" y="-18772"/>
              <a:ext cx="5612292" cy="978748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6565243" y="-18772"/>
              <a:ext cx="5143660" cy="9661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vocabulary word </a:t>
              </a:r>
              <a:r>
                <a:rPr lang="en-US" altLang="zh-CN" sz="1100" b="1" i="1" dirty="0" err="1">
                  <a:latin typeface="Century Gothic" panose="020B0502020202020204" pitchFamily="34" charset="0"/>
                </a:rPr>
                <a:t>aeroplane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 make sentences with it;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identify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setting on this page by using the illustration and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textual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clues; understand the text;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read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aloud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one S to find the vocabulary word </a:t>
              </a:r>
              <a:r>
                <a:rPr lang="en-US" altLang="zh-CN" sz="1100" b="1" i="1" dirty="0" err="1">
                  <a:latin typeface="Century Gothic" panose="020B0502020202020204" pitchFamily="34" charset="0"/>
                </a:rPr>
                <a:t>aeroplane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the text; click the penguin card and explain its purpose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word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make sentences with it.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comprehension questions by using the text and illustration.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setting question by using the illustration and text clues.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take turns reading the text fluently;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1385328" y="-83996"/>
            <a:ext cx="1081591" cy="796615"/>
            <a:chOff x="11381460" y="-70471"/>
            <a:chExt cx="1081591" cy="796615"/>
          </a:xfrm>
        </p:grpSpPr>
        <p:sp>
          <p:nvSpPr>
            <p:cNvPr id="48" name="直角三角形 47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Biff’s </a:t>
            </a:r>
            <a:r>
              <a:rPr lang="en-US" altLang="zh-CN" dirty="0" err="1">
                <a:latin typeface="Century Gothic" panose="020B0502020202020204" pitchFamily="34" charset="0"/>
              </a:rPr>
              <a:t>Aeroplane</a:t>
            </a:r>
            <a:r>
              <a:rPr lang="en-US" altLang="zh-CN" dirty="0">
                <a:latin typeface="Century Gothic" panose="020B0502020202020204" pitchFamily="34" charset="0"/>
              </a:rPr>
              <a:t> </a:t>
            </a:r>
            <a:endParaRPr lang="zh-CN" altLang="en-US" dirty="0"/>
          </a:p>
        </p:txBody>
      </p:sp>
      <p:grpSp>
        <p:nvGrpSpPr>
          <p:cNvPr id="56" name="组合 55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5" name="文本框 64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9/2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3280</Words>
  <PresentationFormat>宽屏</PresentationFormat>
  <Paragraphs>505</Paragraphs>
  <Slides>26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 Unicode MS</vt:lpstr>
      <vt:lpstr>Futura Medium</vt:lpstr>
      <vt:lpstr>Futura Std Book</vt:lpstr>
      <vt:lpstr>Futura Std Medium</vt:lpstr>
      <vt:lpstr>Helvetica Light</vt:lpstr>
      <vt:lpstr>等线</vt:lpstr>
      <vt:lpstr>宋体</vt:lpstr>
      <vt:lpstr>微软雅黑</vt:lpstr>
      <vt:lpstr>微软雅黑 Light</vt:lpstr>
      <vt:lpstr>Arial</vt:lpstr>
      <vt:lpstr>Calibri</vt:lpstr>
      <vt:lpstr>Calibri Light</vt:lpstr>
      <vt:lpstr>Century Gothic</vt:lpstr>
      <vt:lpstr>Wingdings</vt:lpstr>
      <vt:lpstr>Office 主题</vt:lpstr>
      <vt:lpstr>5_White</vt:lpstr>
      <vt:lpstr>6_White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Let’s predict!</vt:lpstr>
      <vt:lpstr>Biff’s Aeroplane </vt:lpstr>
      <vt:lpstr>Biff’s Aeroplane </vt:lpstr>
      <vt:lpstr>Biff’s Aeroplane </vt:lpstr>
      <vt:lpstr>Biff’s Aeroplane </vt:lpstr>
      <vt:lpstr>Biff’s Aeroplane </vt:lpstr>
      <vt:lpstr>Biff’s Aeroplane </vt:lpstr>
      <vt:lpstr>Biff’s Aeroplane </vt:lpstr>
      <vt:lpstr>Biff’s Aeroplane </vt:lpstr>
      <vt:lpstr>Biff’s Aeroplane </vt:lpstr>
      <vt:lpstr>PowerPoint 演示文稿</vt:lpstr>
      <vt:lpstr>Let’s play!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2019-08-05T08:32:00Z</dcterms:created>
  <dcterms:modified xsi:type="dcterms:W3CDTF">2020-03-24T10:06:32Z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