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648" r:id="rId1"/>
    <p:sldMasterId id="2147483660" r:id="rId2"/>
    <p:sldMasterId id="2147483701" r:id="rId3"/>
    <p:sldMasterId id="2147483724" r:id="rId4"/>
    <p:sldMasterId id="2147483747" r:id="rId5"/>
  </p:sldMasterIdLst>
  <p:notesMasterIdLst>
    <p:notesMasterId r:id="rId29"/>
  </p:notesMasterIdLst>
  <p:sldIdLst>
    <p:sldId id="428" r:id="rId6"/>
    <p:sldId id="429" r:id="rId7"/>
    <p:sldId id="418" r:id="rId8"/>
    <p:sldId id="423" r:id="rId9"/>
    <p:sldId id="432" r:id="rId10"/>
    <p:sldId id="431" r:id="rId11"/>
    <p:sldId id="342" r:id="rId12"/>
    <p:sldId id="382" r:id="rId13"/>
    <p:sldId id="401" r:id="rId14"/>
    <p:sldId id="383" r:id="rId15"/>
    <p:sldId id="375" r:id="rId16"/>
    <p:sldId id="384" r:id="rId17"/>
    <p:sldId id="385" r:id="rId18"/>
    <p:sldId id="386" r:id="rId19"/>
    <p:sldId id="387" r:id="rId20"/>
    <p:sldId id="388" r:id="rId21"/>
    <p:sldId id="390" r:id="rId22"/>
    <p:sldId id="392" r:id="rId23"/>
    <p:sldId id="298" r:id="rId24"/>
    <p:sldId id="409" r:id="rId25"/>
    <p:sldId id="414" r:id="rId26"/>
    <p:sldId id="419" r:id="rId27"/>
    <p:sldId id="364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79" userDrawn="1">
          <p15:clr>
            <a:srgbClr val="A4A3A4"/>
          </p15:clr>
        </p15:guide>
        <p15:guide id="4" pos="257" userDrawn="1">
          <p15:clr>
            <a:srgbClr val="A4A3A4"/>
          </p15:clr>
        </p15:guide>
        <p15:guide id="6" orient="horz" pos="2727" userDrawn="1">
          <p15:clr>
            <a:srgbClr val="A4A3A4"/>
          </p15:clr>
        </p15:guide>
        <p15:guide id="7" orient="horz" pos="1752" userDrawn="1">
          <p15:clr>
            <a:srgbClr val="A4A3A4"/>
          </p15:clr>
        </p15:guide>
        <p15:guide id="8" pos="7469" userDrawn="1">
          <p15:clr>
            <a:srgbClr val="A4A3A4"/>
          </p15:clr>
        </p15:guide>
        <p15:guide id="9" orient="horz" pos="709" userDrawn="1">
          <p15:clr>
            <a:srgbClr val="A4A3A4"/>
          </p15:clr>
        </p15:guide>
        <p15:guide id="10" pos="7401" userDrawn="1">
          <p15:clr>
            <a:srgbClr val="A4A3A4"/>
          </p15:clr>
        </p15:guide>
        <p15:guide id="11" orient="horz" pos="2568" userDrawn="1">
          <p15:clr>
            <a:srgbClr val="A4A3A4"/>
          </p15:clr>
        </p15:guide>
        <p15:guide id="12" orient="horz" pos="36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Lenovo" initials="L" lastIdx="1" clrIdx="1">
    <p:extLst>
      <p:ext uri="{19B8F6BF-5375-455C-9EA6-DF929625EA0E}">
        <p15:presenceInfo xmlns:p15="http://schemas.microsoft.com/office/powerpoint/2012/main" userId="Lenovo" providerId="None"/>
      </p:ext>
    </p:extLst>
  </p:cmAuthor>
  <p:cmAuthor id="3" name="admin" initials="a" lastIdx="4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Windows 用户" initials="W用" lastIdx="16" clrIdx="3">
    <p:extLst>
      <p:ext uri="{19B8F6BF-5375-455C-9EA6-DF929625EA0E}">
        <p15:presenceInfo xmlns:p15="http://schemas.microsoft.com/office/powerpoint/2012/main" userId="Windows 用户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00"/>
    <a:srgbClr val="FFC000"/>
    <a:srgbClr val="FFBF00"/>
    <a:srgbClr val="FFA904"/>
    <a:srgbClr val="FC3222"/>
    <a:srgbClr val="FFFFFF"/>
    <a:srgbClr val="0070C0"/>
    <a:srgbClr val="ED7D31"/>
    <a:srgbClr val="0C77C3"/>
    <a:srgbClr val="FFC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414" autoAdjust="0"/>
  </p:normalViewPr>
  <p:slideViewPr>
    <p:cSldViewPr snapToGrid="0">
      <p:cViewPr varScale="1">
        <p:scale>
          <a:sx n="94" d="100"/>
          <a:sy n="94" d="100"/>
        </p:scale>
        <p:origin x="53" y="139"/>
      </p:cViewPr>
      <p:guideLst>
        <p:guide orient="horz" pos="4088"/>
        <p:guide pos="3840"/>
        <p:guide orient="horz" pos="1979"/>
        <p:guide pos="257"/>
        <p:guide orient="horz" pos="2727"/>
        <p:guide orient="horz" pos="1752"/>
        <p:guide pos="7469"/>
        <p:guide orient="horz" pos="709"/>
        <p:guide pos="7401"/>
        <p:guide orient="horz" pos="2568"/>
        <p:guide orient="horz" pos="3612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4844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8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5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08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6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04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3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34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23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83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36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03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43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6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6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42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3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7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55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1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0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3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8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65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2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0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58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80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5CA7F2-E990-DB4E-934C-0DEAF3768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2876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97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3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6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0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7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4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1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1538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0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06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1872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61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32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41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726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470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56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65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88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64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78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7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54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7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0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3499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6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6177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49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59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26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2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94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59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51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97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52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562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60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65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949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0685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4252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418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60149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3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59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2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marL="0" marR="0" lvl="0" indent="0" algn="ctr" defTabSz="54750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68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rPr>
              <a:pPr marL="0" marR="0" lvl="0" indent="0" algn="ctr" defTabSz="54750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531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tif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tiff"/><Relationship Id="rId5" Type="http://schemas.openxmlformats.org/officeDocument/2006/relationships/image" Target="../media/image78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tiff"/><Relationship Id="rId5" Type="http://schemas.openxmlformats.org/officeDocument/2006/relationships/image" Target="../media/image79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tiff"/><Relationship Id="rId5" Type="http://schemas.openxmlformats.org/officeDocument/2006/relationships/image" Target="../media/image27.tiff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5" Type="http://schemas.openxmlformats.org/officeDocument/2006/relationships/image" Target="../media/image21.tif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5" Type="http://schemas.openxmlformats.org/officeDocument/2006/relationships/image" Target="../media/image21.tiff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83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png"/><Relationship Id="rId5" Type="http://schemas.openxmlformats.org/officeDocument/2006/relationships/image" Target="../media/image20.png"/><Relationship Id="rId4" Type="http://schemas.openxmlformats.org/officeDocument/2006/relationships/image" Target="../media/image84.png"/><Relationship Id="rId9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21.tiff"/><Relationship Id="rId4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tiff"/><Relationship Id="rId5" Type="http://schemas.openxmlformats.org/officeDocument/2006/relationships/image" Target="../media/image20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0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21.tiff"/><Relationship Id="rId4" Type="http://schemas.openxmlformats.org/officeDocument/2006/relationships/image" Target="../media/image88.jpeg"/><Relationship Id="rId9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tiff"/><Relationship Id="rId5" Type="http://schemas.openxmlformats.org/officeDocument/2006/relationships/image" Target="../media/image93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tiff"/><Relationship Id="rId10" Type="http://schemas.openxmlformats.org/officeDocument/2006/relationships/image" Target="../media/image21.tiff"/><Relationship Id="rId4" Type="http://schemas.openxmlformats.org/officeDocument/2006/relationships/image" Target="../media/image26.tiff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9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5" Type="http://schemas.openxmlformats.org/officeDocument/2006/relationships/image" Target="../media/image27.tiff"/><Relationship Id="rId4" Type="http://schemas.openxmlformats.org/officeDocument/2006/relationships/image" Target="../media/image6.tiff"/><Relationship Id="rId9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5.png"/><Relationship Id="rId5" Type="http://schemas.openxmlformats.org/officeDocument/2006/relationships/image" Target="../media/image72.tiff"/><Relationship Id="rId4" Type="http://schemas.openxmlformats.org/officeDocument/2006/relationships/image" Target="../media/image20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7.tif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8.jpeg"/><Relationship Id="rId5" Type="http://schemas.openxmlformats.org/officeDocument/2006/relationships/image" Target="../media/image20.png"/><Relationship Id="rId4" Type="http://schemas.openxmlformats.org/officeDocument/2006/relationships/image" Target="../media/image21.tiff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03.tiff"/><Relationship Id="rId4" Type="http://schemas.openxmlformats.org/officeDocument/2006/relationships/image" Target="../media/image102.tiff"/><Relationship Id="rId9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7.png"/><Relationship Id="rId18" Type="http://schemas.openxmlformats.org/officeDocument/2006/relationships/image" Target="../media/image21.tiff"/><Relationship Id="rId3" Type="http://schemas.openxmlformats.org/officeDocument/2006/relationships/image" Target="../media/image8.tiff"/><Relationship Id="rId7" Type="http://schemas.openxmlformats.org/officeDocument/2006/relationships/image" Target="../media/image27.tiff"/><Relationship Id="rId12" Type="http://schemas.openxmlformats.org/officeDocument/2006/relationships/image" Target="../media/image36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.baidu.com/search/detail?ct=503316480&amp;z=0&amp;tn=baiduimagedetail&amp;ipn=d&amp;word=%E7%8E%A9%E5%85%B7%E9%B8%AD%E5%AD%90%E5%8D%A1%E9%80%9A&amp;step_word=&amp;ie=utf-8&amp;in=&amp;cl=2&amp;lm=-1&amp;st=-1&amp;hd=undefined&amp;latest=undefined&amp;copyright=undefined&amp;cs=2267071649,1792375329&amp;os=1496260043,1452203029&amp;simid=3121978402,3892446351&amp;pn=2&amp;rn=1&amp;di=55000&amp;ln=817&amp;fr=&amp;fmq=1576486979349_R&amp;ic=undefined&amp;s=undefined&amp;se=&amp;sme=&amp;tab=0&amp;width=undefined&amp;height=undefined&amp;face=undefined&amp;is=0,0&amp;istype=2&amp;ist=&amp;jit=&amp;bdtype=0&amp;spn=0&amp;pi=0&amp;gsm=0&amp;hs=2&amp;objurl=http://image.namedq.com/uploads/20190511/20/1557577542-IMfiJLAKXu.jpg&amp;rpstart=0&amp;rpnum=0&amp;adpicid=0&amp;force=undefined" TargetMode="External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hyperlink" Target="https://image.baidu.com/search/detail?ct=503316480&amp;z=&amp;tn=baiduimagedetail&amp;ipn=d&amp;word=%E5%B0%8F%E7%AD%92%E6%B2%99%E5%AD%90%E5%80%92%E6%89%A3%E7%9A%84%E5%9B%BE%E7%89%87%E5%8D%A1%E9%80%9A&amp;step_word=&amp;ie=utf-8&amp;in=&amp;cl=2&amp;lm=-1&amp;st=-1&amp;hd=&amp;latest=&amp;copyright=&amp;cs=2121240679,1243208407&amp;os=1657096322,14710730&amp;simid=3331075492,307847504&amp;pn=2&amp;rn=1&amp;di=1980&amp;ln=683&amp;fr=&amp;fmq=1573033431528_R&amp;fm=result&amp;ic=&amp;s=undefined&amp;se=&amp;sme=&amp;tab=0&amp;width=&amp;height=&amp;face=undefined&amp;is=0,0&amp;istype=2&amp;ist=&amp;jit=&amp;bdtype=0&amp;spn=0&amp;pi=0&amp;gsm=0&amp;objurl=http://pic.51yuansu.com/pic3/cover/03/83/11/5c0e1a9a61834_610.jpg&amp;rpstart=0&amp;rpnum=0&amp;adpicid=0&amp;force=undefined" TargetMode="External"/><Relationship Id="rId12" Type="http://schemas.openxmlformats.org/officeDocument/2006/relationships/image" Target="../media/image44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4" Type="http://schemas.openxmlformats.org/officeDocument/2006/relationships/image" Target="../media/image1.tiff"/><Relationship Id="rId9" Type="http://schemas.openxmlformats.org/officeDocument/2006/relationships/image" Target="../media/image20.png"/><Relationship Id="rId14" Type="http://schemas.openxmlformats.org/officeDocument/2006/relationships/image" Target="../media/image46.png"/><Relationship Id="rId22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53.png"/><Relationship Id="rId21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hyperlink" Target="http://image.baidu.com/search/detail?ct=503316480&amp;z=0&amp;tn=baiduimagedetail&amp;ipn=d&amp;word=%E8%AE%AD%E7%8B%97%E9%9A%9C%E7%A2%8D%E7%89%A9%E5%8D%A1%E9%80%9A&amp;step_word=&amp;ie=utf-8&amp;in=&amp;cl=2&amp;lm=-1&amp;st=-1&amp;hd=0&amp;latest=0&amp;copyright=0&amp;cs=216918179,80928803&amp;os=1908806056,4062053180&amp;simid=3453475049,293599459&amp;pn=1&amp;rn=1&amp;di=71390&amp;ln=1128&amp;fr=&amp;fmq=1576475940370_R&amp;ic=0&amp;s=undefined&amp;se=&amp;sme=&amp;tab=0&amp;width=&amp;height=&amp;face=undefined&amp;is=0,0&amp;istype=2&amp;ist=&amp;jit=&amp;bdtype=0&amp;spn=0&amp;pi=0&amp;gsm=0&amp;hs=2&amp;objurl=http://pic.51yuansu.com/pic3/cover/03/44/30/5ba23f2f830c2_610.jpg&amp;rpstart=0&amp;rpnum=0&amp;adpicid=0&amp;force=undefined" TargetMode="Externa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hyperlink" Target="http://image.baidu.com/search/detail?ct=503316480&amp;z=0&amp;tn=baiduimagedetail&amp;ipn=d&amp;word=%E6%9C%A8%E5%A2%A9%E5%8D%A1%E9%80%9A&amp;step_word=&amp;ie=utf-8&amp;in=&amp;cl=2&amp;lm=-1&amp;st=-1&amp;hd=0&amp;latest=0&amp;copyright=0&amp;cs=335545506,3630891172&amp;os=2520026296,2054796811&amp;simid=0,0&amp;pn=1&amp;rn=1&amp;di=5390&amp;ln=1223&amp;fr=&amp;fmq=1576473612507_R&amp;ic=0&amp;s=undefined&amp;se=&amp;sme=&amp;tab=0&amp;width=&amp;height=&amp;face=undefined&amp;is=0,0&amp;istype=2&amp;ist=&amp;jit=&amp;bdtype=0&amp;spn=0&amp;pi=0&amp;gsm=0&amp;hs=2&amp;objurl=http://ku.90sjimg.com/element_origin_min_pic/18/08/19/a464a6a2ac914225789ae753c6804b5d.jpg!/fwfh/804x422/quality/90/unsharp/true/compress/true&amp;rpstart=0&amp;rpnum=0&amp;adpicid=0&amp;force=undefined" TargetMode="External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image" Target="../media/image20.png"/><Relationship Id="rId19" Type="http://schemas.openxmlformats.org/officeDocument/2006/relationships/image" Target="../media/image62.png"/><Relationship Id="rId4" Type="http://schemas.openxmlformats.org/officeDocument/2006/relationships/image" Target="../media/image1.tiff"/><Relationship Id="rId9" Type="http://schemas.openxmlformats.org/officeDocument/2006/relationships/image" Target="../media/image27.tiff"/><Relationship Id="rId14" Type="http://schemas.openxmlformats.org/officeDocument/2006/relationships/image" Target="../media/image57.png"/><Relationship Id="rId22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13" Type="http://schemas.openxmlformats.org/officeDocument/2006/relationships/image" Target="../media/image68.png"/><Relationship Id="rId18" Type="http://schemas.openxmlformats.org/officeDocument/2006/relationships/image" Target="../media/image72.tiff"/><Relationship Id="rId3" Type="http://schemas.openxmlformats.org/officeDocument/2006/relationships/image" Target="../media/image63.png"/><Relationship Id="rId21" Type="http://schemas.openxmlformats.org/officeDocument/2006/relationships/image" Target="../media/image21.tiff"/><Relationship Id="rId7" Type="http://schemas.openxmlformats.org/officeDocument/2006/relationships/image" Target="../media/image27.tiff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tiff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5" Type="http://schemas.openxmlformats.org/officeDocument/2006/relationships/image" Target="../media/image69.png"/><Relationship Id="rId10" Type="http://schemas.openxmlformats.org/officeDocument/2006/relationships/hyperlink" Target="http://image.baidu.com/search/detail?ct=503316480&amp;z=undefined&amp;tn=baiduimagedetail&amp;ipn=d&amp;word=%E6%95%99%E5%AD%A6%E6%A5%BC%E5%8D%A1%E9%80%9A%E5%9B%BE%E7%89%87&amp;step_word=&amp;ie=utf-8&amp;in=&amp;cl=2&amp;lm=-1&amp;st=undefined&amp;hd=undefined&amp;latest=undefined&amp;copyright=undefined&amp;cs=2668188385,3473603258&amp;os=1013933404,2764026600&amp;simid=3353420051,127203917&amp;pn=1&amp;rn=1&amp;di=54560&amp;ln=1074&amp;fr=&amp;fmq=1576831030742_R&amp;fm=&amp;ic=undefined&amp;s=undefined&amp;se=&amp;sme=&amp;tab=0&amp;width=undefined&amp;height=undefined&amp;face=undefined&amp;is=0,0&amp;istype=0&amp;ist=&amp;jit=&amp;bdtype=0&amp;spn=0&amp;pi=0&amp;gsm=0&amp;hs=2&amp;objurl=http://dpic.tiankong.com/12/k5/QJ8791017326.jpg&amp;rpstart=0&amp;rpnum=0&amp;adpicid=0&amp;force=undefined" TargetMode="External"/><Relationship Id="rId19" Type="http://schemas.openxmlformats.org/officeDocument/2006/relationships/image" Target="../media/image73.png"/><Relationship Id="rId4" Type="http://schemas.openxmlformats.org/officeDocument/2006/relationships/image" Target="../media/image64.png"/><Relationship Id="rId9" Type="http://schemas.openxmlformats.org/officeDocument/2006/relationships/image" Target="../media/image20.png"/><Relationship Id="rId14" Type="http://schemas.openxmlformats.org/officeDocument/2006/relationships/image" Target="../media/image52.png"/><Relationship Id="rId22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5.jpeg"/><Relationship Id="rId5" Type="http://schemas.openxmlformats.org/officeDocument/2006/relationships/image" Target="../media/image20.png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tiff"/><Relationship Id="rId5" Type="http://schemas.openxmlformats.org/officeDocument/2006/relationships/image" Target="../media/image76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82" y="-1940"/>
            <a:ext cx="6347879" cy="62436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8" y="1363912"/>
            <a:ext cx="5334741" cy="336550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"/>
          <a:stretch/>
        </p:blipFill>
        <p:spPr>
          <a:xfrm>
            <a:off x="0" y="6329779"/>
            <a:ext cx="12192000" cy="542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3178253"/>
            <a:ext cx="4872661" cy="31391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1179527" y="6479577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sym typeface="Helvetica Light"/>
                </a:rPr>
                <a:t>1/23</a:t>
              </a:r>
              <a:endParaRPr lang="zh-CN" altLang="en-US" sz="1100" b="1" kern="0" dirty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1:00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AutoShape 2" descr="Image result for dog barked cartoon"/>
          <p:cNvSpPr>
            <a:spLocks noChangeAspect="1" noChangeArrowheads="1"/>
          </p:cNvSpPr>
          <p:nvPr/>
        </p:nvSpPr>
        <p:spPr bwMode="auto">
          <a:xfrm>
            <a:off x="63500" y="-136525"/>
            <a:ext cx="26193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382" y="3604795"/>
            <a:ext cx="2343145" cy="26034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84" y="368724"/>
            <a:ext cx="5936670" cy="16813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3"/>
          <a:srcRect l="71904" t="10307"/>
          <a:stretch/>
        </p:blipFill>
        <p:spPr>
          <a:xfrm>
            <a:off x="9827539" y="2435060"/>
            <a:ext cx="1829358" cy="105534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386150" y="-75483"/>
            <a:ext cx="4816945" cy="112539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" name="直角三角形 21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361733" y="49874"/>
            <a:ext cx="4558610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Greet their partners; get a basic idea about the topic of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today’s lesson;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Say hello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greet each other.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describe the pictures on the book cover.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Introduce the topic of the lesson.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93" y="1612988"/>
            <a:ext cx="39505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18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/>
      <p:bldP spid="2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517452" y="180977"/>
            <a:ext cx="4449327" cy="6505579"/>
            <a:chOff x="7741968" y="180977"/>
            <a:chExt cx="4224811" cy="6505579"/>
          </a:xfrm>
        </p:grpSpPr>
        <p:sp>
          <p:nvSpPr>
            <p:cNvPr id="30" name="同侧圆角矩形 29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950201" y="895981"/>
            <a:ext cx="3693274" cy="3363177"/>
            <a:chOff x="8324978" y="1072582"/>
            <a:chExt cx="3711824" cy="3363177"/>
          </a:xfrm>
        </p:grpSpPr>
        <p:sp>
          <p:nvSpPr>
            <p:cNvPr id="9" name="文本框 8"/>
            <p:cNvSpPr txBox="1"/>
            <p:nvPr/>
          </p:nvSpPr>
          <p:spPr>
            <a:xfrm>
              <a:off x="8324978" y="1548476"/>
              <a:ext cx="3710518" cy="28872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80000" bIns="180000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for clues in the text and illustration.</a:t>
              </a:r>
            </a:p>
            <a:p>
              <a:pPr marL="457200" indent="-457200"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look at? </a:t>
              </a:r>
            </a:p>
            <a:p>
              <a:pPr marL="457200" indent="-457200"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Wilf want to do?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24978" y="1072582"/>
              <a:ext cx="371182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061165" y="6256863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1" y="1564103"/>
            <a:ext cx="6875601" cy="3580576"/>
          </a:xfrm>
          <a:prstGeom prst="rect">
            <a:avLst/>
          </a:prstGeom>
        </p:spPr>
      </p:pic>
      <p:sp>
        <p:nvSpPr>
          <p:cNvPr id="47" name="流程图: 过程 46"/>
          <p:cNvSpPr/>
          <p:nvPr/>
        </p:nvSpPr>
        <p:spPr>
          <a:xfrm>
            <a:off x="794891" y="5160829"/>
            <a:ext cx="286462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looked at the swing.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流程图: 过程 47"/>
          <p:cNvSpPr/>
          <p:nvPr/>
        </p:nvSpPr>
        <p:spPr>
          <a:xfrm>
            <a:off x="4422279" y="5147944"/>
            <a:ext cx="3014019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Wilf climbed on the swing.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950201" y="4407379"/>
            <a:ext cx="3693273" cy="1648536"/>
            <a:chOff x="8410048" y="1100269"/>
            <a:chExt cx="3581058" cy="1648536"/>
          </a:xfrm>
        </p:grpSpPr>
        <p:sp>
          <p:nvSpPr>
            <p:cNvPr id="50" name="文本框 49"/>
            <p:cNvSpPr txBox="1"/>
            <p:nvPr/>
          </p:nvSpPr>
          <p:spPr>
            <a:xfrm>
              <a:off x="8433863" y="1548476"/>
              <a:ext cx="3557243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play on a swing before? What did it look like?</a:t>
              </a: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8410048" y="1100269"/>
              <a:ext cx="35810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751452" y="-43683"/>
            <a:ext cx="5426083" cy="149078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5" name="直角三角形 34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838340" y="57941"/>
            <a:ext cx="5095174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make connections;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 Read the text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talk about the comprehension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  questions by using the text and the illustration.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2. Encourage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to talk about the connections question. (Suggestion: You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 can help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answer this question by sharing more pictures from the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 internet.)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Ask </a:t>
            </a:r>
            <a:r>
              <a:rPr lang="en-US" altLang="zh-CN" sz="1100" b="1" kern="100" dirty="0" err="1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text fluently.</a:t>
            </a:r>
            <a:endParaRPr lang="en-US" altLang="zh-CN" sz="11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标题 7">
            <a:extLst>
              <a:ext uri="{FF2B5EF4-FFF2-40B4-BE49-F238E27FC236}">
                <a16:creationId xmlns:a16="http://schemas.microsoft.com/office/drawing/2014/main" id="{ED21B42D-BB8B-4638-AC61-2D461680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433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7" grpId="0"/>
      <p:bldP spid="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814463" y="180977"/>
            <a:ext cx="4152316" cy="6505579"/>
            <a:chOff x="7741968" y="180977"/>
            <a:chExt cx="4224811" cy="6505579"/>
          </a:xfrm>
        </p:grpSpPr>
        <p:sp>
          <p:nvSpPr>
            <p:cNvPr id="24" name="同侧圆角矩形 23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41967" y="-110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977098" y="1287058"/>
            <a:ext cx="3861010" cy="3338983"/>
            <a:chOff x="8555430" y="1145114"/>
            <a:chExt cx="3314958" cy="3338983"/>
          </a:xfrm>
        </p:grpSpPr>
        <p:sp>
          <p:nvSpPr>
            <p:cNvPr id="9" name="文本框 8"/>
            <p:cNvSpPr txBox="1"/>
            <p:nvPr/>
          </p:nvSpPr>
          <p:spPr>
            <a:xfrm>
              <a:off x="8575071" y="1640543"/>
              <a:ext cx="3275674" cy="2843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80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Chip do?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Floppy look at? Why? 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How did Kipper feel? How do you know?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061165" y="626573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1" y="1546623"/>
            <a:ext cx="6882509" cy="3592670"/>
          </a:xfrm>
          <a:prstGeom prst="rect">
            <a:avLst/>
          </a:prstGeom>
        </p:spPr>
      </p:pic>
      <p:sp>
        <p:nvSpPr>
          <p:cNvPr id="29" name="流程图: 过程 28"/>
          <p:cNvSpPr/>
          <p:nvPr/>
        </p:nvSpPr>
        <p:spPr>
          <a:xfrm>
            <a:off x="445391" y="5177773"/>
            <a:ext cx="286462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36000" rtlCol="0" anchor="t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Chip pushed Wilf.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流程图: 过程 29"/>
          <p:cNvSpPr/>
          <p:nvPr/>
        </p:nvSpPr>
        <p:spPr>
          <a:xfrm>
            <a:off x="4563474" y="5177773"/>
            <a:ext cx="286462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36000" rtlCol="0" anchor="t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Floppy looked at the rope.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750859" y="-43683"/>
            <a:ext cx="5426676" cy="1589927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829049" y="33718"/>
            <a:ext cx="474887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one S read the first sentence of the text aloud;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first comprehension question using the text;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another S read the second sentence of the text aloud;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second comprehension question using the illustration and the text.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observe the illustration carefully and to talk about the third question.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34" name="标题 7">
            <a:extLst>
              <a:ext uri="{FF2B5EF4-FFF2-40B4-BE49-F238E27FC236}">
                <a16:creationId xmlns:a16="http://schemas.microsoft.com/office/drawing/2014/main" id="{067C63D3-5374-43D9-9C7B-62F10BB2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7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7222353" y="180977"/>
            <a:ext cx="4744426" cy="6505579"/>
            <a:chOff x="7741968" y="180977"/>
            <a:chExt cx="4224811" cy="6505579"/>
          </a:xfrm>
        </p:grpSpPr>
        <p:sp>
          <p:nvSpPr>
            <p:cNvPr id="25" name="同侧圆角矩形 2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7404221" y="1177300"/>
            <a:ext cx="4360869" cy="4822771"/>
            <a:chOff x="8386587" y="844349"/>
            <a:chExt cx="3568957" cy="4774355"/>
          </a:xfrm>
        </p:grpSpPr>
        <p:sp>
          <p:nvSpPr>
            <p:cNvPr id="53" name="文本框 52"/>
            <p:cNvSpPr txBox="1"/>
            <p:nvPr/>
          </p:nvSpPr>
          <p:spPr>
            <a:xfrm>
              <a:off x="8404860" y="1338635"/>
              <a:ext cx="3550684" cy="428006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36000" rtlCol="0">
              <a:spAutoFit/>
            </a:bodyPr>
            <a:lstStyle/>
            <a:p>
              <a:pPr marL="457200" indent="-360000">
                <a:spcBef>
                  <a:spcPts val="3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climbed on the swing?</a:t>
              </a:r>
            </a:p>
            <a:p>
              <a:pPr marL="457200" indent="-360000">
                <a:spcBef>
                  <a:spcPts val="3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many times does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barked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appear in the text? </a:t>
              </a:r>
            </a:p>
            <a:p>
              <a:pPr marL="457200" indent="-360000">
                <a:spcBef>
                  <a:spcPts val="300"/>
                </a:spcBef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Floppy do? Look for clues in the text and the illustration.</a:t>
              </a:r>
            </a:p>
            <a:p>
              <a:pPr marL="457200" indent="-360000">
                <a:spcBef>
                  <a:spcPts val="3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the children feel when they were playing? How about Floppy?</a:t>
              </a: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8386587" y="844349"/>
              <a:ext cx="3568957" cy="51675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1800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446861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5" y="1591438"/>
            <a:ext cx="6709945" cy="3446301"/>
          </a:xfrm>
          <a:prstGeom prst="rect">
            <a:avLst/>
          </a:prstGeom>
        </p:spPr>
      </p:pic>
      <p:sp>
        <p:nvSpPr>
          <p:cNvPr id="32" name="流程图: 过程 31"/>
          <p:cNvSpPr/>
          <p:nvPr/>
        </p:nvSpPr>
        <p:spPr>
          <a:xfrm>
            <a:off x="515938" y="5037739"/>
            <a:ext cx="303515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climbed on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swing.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4075844" y="5037739"/>
            <a:ext cx="303515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Floppy barked and barked.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773566" y="-43683"/>
            <a:ext cx="5403969" cy="214194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" name="直角三角形 29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860237" y="5714"/>
            <a:ext cx="4858657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first sentence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them answer the first comprehension question.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second sentence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have them answer the second question using the text.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observe Floppy carefully in the illustration; ask them to talk more about the third question using the text and the illustration.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Sample answer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: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Floppy was standing with four feet in the water.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observe Kipper carefully in the illustration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more about the fourth question.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take turns reading the text.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37" name="标题 7">
            <a:extLst>
              <a:ext uri="{FF2B5EF4-FFF2-40B4-BE49-F238E27FC236}">
                <a16:creationId xmlns:a16="http://schemas.microsoft.com/office/drawing/2014/main" id="{D621A74A-85FF-43F3-8DE4-B088EC6E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15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8" grpId="0"/>
      <p:bldP spid="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7516803" y="180977"/>
            <a:ext cx="4449976" cy="6505579"/>
            <a:chOff x="7741968" y="180977"/>
            <a:chExt cx="4224811" cy="6505579"/>
          </a:xfrm>
        </p:grpSpPr>
        <p:sp>
          <p:nvSpPr>
            <p:cNvPr id="33" name="同侧圆角矩形 32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7716580" y="771918"/>
            <a:ext cx="4050424" cy="3946596"/>
            <a:chOff x="8355952" y="970782"/>
            <a:chExt cx="3486582" cy="3872319"/>
          </a:xfrm>
        </p:grpSpPr>
        <p:sp>
          <p:nvSpPr>
            <p:cNvPr id="9" name="文本框 8"/>
            <p:cNvSpPr txBox="1"/>
            <p:nvPr/>
          </p:nvSpPr>
          <p:spPr>
            <a:xfrm>
              <a:off x="8371278" y="1400721"/>
              <a:ext cx="3455929" cy="34423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216000" rIns="180000" bIns="180000" rtlCol="0">
              <a:spAutoFit/>
            </a:bodyPr>
            <a:lstStyle/>
            <a:p>
              <a:pPr marL="457200" indent="-3600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the other children get down from the swing when Chip climbed on it? Was it safe to play with the swing like that?</a:t>
              </a:r>
            </a:p>
            <a:p>
              <a:pPr marL="457200" indent="-3600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Floppy do? How did he look?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55952" y="970782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303155" y="5363429"/>
            <a:ext cx="2877272" cy="961383"/>
            <a:chOff x="8486907" y="1035622"/>
            <a:chExt cx="3248365" cy="1209626"/>
          </a:xfrm>
        </p:grpSpPr>
        <p:sp>
          <p:nvSpPr>
            <p:cNvPr id="51" name="文本框 50"/>
            <p:cNvSpPr txBox="1"/>
            <p:nvPr/>
          </p:nvSpPr>
          <p:spPr>
            <a:xfrm>
              <a:off x="8486908" y="1626457"/>
              <a:ext cx="3247381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</a:t>
              </a: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8486907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9" y="1563984"/>
            <a:ext cx="6950195" cy="3643574"/>
          </a:xfrm>
          <a:prstGeom prst="rect">
            <a:avLst/>
          </a:prstGeom>
        </p:spPr>
      </p:pic>
      <p:sp>
        <p:nvSpPr>
          <p:cNvPr id="28" name="流程图: 过程 27"/>
          <p:cNvSpPr/>
          <p:nvPr/>
        </p:nvSpPr>
        <p:spPr>
          <a:xfrm>
            <a:off x="403746" y="5400273"/>
            <a:ext cx="2675314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Chip climbed on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swing.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流程图: 过程 28"/>
          <p:cNvSpPr/>
          <p:nvPr/>
        </p:nvSpPr>
        <p:spPr>
          <a:xfrm>
            <a:off x="3981024" y="5400273"/>
            <a:ext cx="360188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Floppy barked and barked and barked.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59836" y="6257347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936840" y="-43683"/>
            <a:ext cx="5240695" cy="181770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36840" y="-21345"/>
            <a:ext cx="4748285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read the text accurately and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first sentence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them talk more about the first question using the text and the illustration.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second sentence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them talk more about the second question by using the text and the illustration. (Suggestion: Please click back to the last slide and help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make comparisons of Floppy’s actions.)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/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       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Sample answer: Floppy barked three times and he lifted his      </a:t>
            </a:r>
          </a:p>
          <a:p>
            <a:pPr lvl="0" fontAlgn="base"/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front paws on this slide.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/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   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the text accurately and fluently.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36" name="标题 7">
            <a:extLst>
              <a:ext uri="{FF2B5EF4-FFF2-40B4-BE49-F238E27FC236}">
                <a16:creationId xmlns:a16="http://schemas.microsoft.com/office/drawing/2014/main" id="{D6CECD0D-8CAD-4AD5-A1AB-E2B59194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717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5" grpId="0"/>
      <p:bldP spid="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516803" y="180977"/>
            <a:ext cx="4449976" cy="6505579"/>
            <a:chOff x="7741968" y="180977"/>
            <a:chExt cx="4224811" cy="6505579"/>
          </a:xfrm>
        </p:grpSpPr>
        <p:sp>
          <p:nvSpPr>
            <p:cNvPr id="35" name="同侧圆角矩形 3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7700757" y="1048511"/>
            <a:ext cx="4125694" cy="2840844"/>
            <a:chOff x="8227620" y="1147075"/>
            <a:chExt cx="3208112" cy="2228595"/>
          </a:xfrm>
        </p:grpSpPr>
        <p:sp>
          <p:nvSpPr>
            <p:cNvPr id="63" name="文本框 62"/>
            <p:cNvSpPr txBox="1"/>
            <p:nvPr/>
          </p:nvSpPr>
          <p:spPr>
            <a:xfrm>
              <a:off x="8227620" y="1492584"/>
              <a:ext cx="3208112" cy="18830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tIns="180000" bIns="216000" rtlCol="0">
              <a:spAutoFit/>
            </a:bodyPr>
            <a:lstStyle/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many children were on the swing? Who went on the swing? </a:t>
              </a:r>
            </a:p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Kipper say to Floppy? Why? 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27927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379404" y="5043960"/>
            <a:ext cx="2768400" cy="961383"/>
            <a:chOff x="8517624" y="1035622"/>
            <a:chExt cx="3250422" cy="1209626"/>
          </a:xfrm>
        </p:grpSpPr>
        <p:sp>
          <p:nvSpPr>
            <p:cNvPr id="32" name="文本框 31"/>
            <p:cNvSpPr txBox="1"/>
            <p:nvPr/>
          </p:nvSpPr>
          <p:spPr>
            <a:xfrm>
              <a:off x="8517624" y="1626457"/>
              <a:ext cx="3250422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</a:t>
              </a: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8518653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9" y="1545241"/>
            <a:ext cx="6814061" cy="3540267"/>
          </a:xfrm>
          <a:prstGeom prst="rect">
            <a:avLst/>
          </a:prstGeom>
        </p:spPr>
      </p:pic>
      <p:sp>
        <p:nvSpPr>
          <p:cNvPr id="36" name="流程图: 过程 35"/>
          <p:cNvSpPr/>
          <p:nvPr/>
        </p:nvSpPr>
        <p:spPr>
          <a:xfrm>
            <a:off x="443949" y="4901735"/>
            <a:ext cx="2596978" cy="902995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went on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swing.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流程图: 过程 38"/>
          <p:cNvSpPr/>
          <p:nvPr/>
        </p:nvSpPr>
        <p:spPr>
          <a:xfrm>
            <a:off x="4208685" y="4904734"/>
            <a:ext cx="2916584" cy="902995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“What a silly dog!” said Kipper.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59836" y="6257347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7125269" y="-43683"/>
            <a:ext cx="5052266" cy="137470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163693" y="-20050"/>
            <a:ext cx="4310484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make connections;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text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them observe the illustration carefully and talk about the comprehension questions.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Encourage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connections question;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Have </a:t>
            </a:r>
            <a:r>
              <a:rPr lang="en-US" altLang="zh-CN" sz="1100" b="1" kern="100" dirty="0" err="1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take turns reading the text fluently.</a:t>
            </a:r>
            <a:endParaRPr lang="en-US" altLang="zh-CN" sz="11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标题 7">
            <a:extLst>
              <a:ext uri="{FF2B5EF4-FFF2-40B4-BE49-F238E27FC236}">
                <a16:creationId xmlns:a16="http://schemas.microsoft.com/office/drawing/2014/main" id="{141036DC-65B5-417D-BF49-6C94E216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961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5" grpId="0"/>
      <p:bldP spid="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516803" y="180977"/>
            <a:ext cx="4449976" cy="6505579"/>
            <a:chOff x="7741968" y="180977"/>
            <a:chExt cx="4224811" cy="6505579"/>
          </a:xfrm>
        </p:grpSpPr>
        <p:sp>
          <p:nvSpPr>
            <p:cNvPr id="43" name="同侧圆角矩形 42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流程图: 过程 51"/>
          <p:cNvSpPr/>
          <p:nvPr/>
        </p:nvSpPr>
        <p:spPr>
          <a:xfrm>
            <a:off x="549660" y="5053342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Wilma went on too.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2" y="1573234"/>
            <a:ext cx="6895593" cy="3581712"/>
          </a:xfrm>
          <a:prstGeom prst="rect">
            <a:avLst/>
          </a:prstGeom>
        </p:spPr>
      </p:pic>
      <p:sp>
        <p:nvSpPr>
          <p:cNvPr id="45" name="流程图: 过程 44"/>
          <p:cNvSpPr/>
          <p:nvPr/>
        </p:nvSpPr>
        <p:spPr>
          <a:xfrm>
            <a:off x="4588723" y="5053342"/>
            <a:ext cx="2916584" cy="902995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“What a silly dog!” said Wilma.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656525" y="563862"/>
            <a:ext cx="4310011" cy="1379288"/>
            <a:chOff x="7787754" y="785743"/>
            <a:chExt cx="3915131" cy="1379288"/>
          </a:xfrm>
        </p:grpSpPr>
        <p:grpSp>
          <p:nvGrpSpPr>
            <p:cNvPr id="40" name="组合 39"/>
            <p:cNvGrpSpPr/>
            <p:nvPr/>
          </p:nvGrpSpPr>
          <p:grpSpPr>
            <a:xfrm>
              <a:off x="7787754" y="785743"/>
              <a:ext cx="3855351" cy="1316492"/>
              <a:chOff x="8264681" y="1174562"/>
              <a:chExt cx="3544417" cy="1316492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8288909" y="1645080"/>
                <a:ext cx="3520189" cy="84597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44000" bIns="72000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animals can you see in the story?</a:t>
                </a:r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8264681" y="1174562"/>
                <a:ext cx="1056507" cy="486000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Details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034ECAF-9311-484A-BD54-C5DE2D5D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2718" y="1887761"/>
              <a:ext cx="660167" cy="27727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7656524" y="1930442"/>
            <a:ext cx="4272544" cy="1381221"/>
            <a:chOff x="7814106" y="2347067"/>
            <a:chExt cx="3900177" cy="1381221"/>
          </a:xfrm>
        </p:grpSpPr>
        <p:grpSp>
          <p:nvGrpSpPr>
            <p:cNvPr id="51" name="组合 50"/>
            <p:cNvGrpSpPr/>
            <p:nvPr/>
          </p:nvGrpSpPr>
          <p:grpSpPr>
            <a:xfrm>
              <a:off x="7814106" y="2347067"/>
              <a:ext cx="3848196" cy="1277367"/>
              <a:chOff x="8288909" y="1177335"/>
              <a:chExt cx="3537840" cy="1277367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8288909" y="1645080"/>
                <a:ext cx="3537840" cy="80962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08000" bIns="72000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Who said Floppy was a silly dog in the story?</a:t>
                </a:r>
              </a:p>
            </p:txBody>
          </p:sp>
          <p:sp>
            <p:nvSpPr>
              <p:cNvPr id="54" name="圆角矩形 53"/>
              <p:cNvSpPr/>
              <p:nvPr/>
            </p:nvSpPr>
            <p:spPr>
              <a:xfrm>
                <a:off x="8288909" y="1177335"/>
                <a:ext cx="1511298" cy="486000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Characters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0034ECAF-9311-484A-BD54-C5DE2D5D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4116" y="3451018"/>
              <a:ext cx="660167" cy="277270"/>
            </a:xfrm>
            <a:prstGeom prst="rect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7656524" y="3252484"/>
            <a:ext cx="4237667" cy="1740169"/>
            <a:chOff x="7814107" y="2347067"/>
            <a:chExt cx="3897064" cy="1740169"/>
          </a:xfrm>
        </p:grpSpPr>
        <p:grpSp>
          <p:nvGrpSpPr>
            <p:cNvPr id="57" name="组合 56"/>
            <p:cNvGrpSpPr/>
            <p:nvPr/>
          </p:nvGrpSpPr>
          <p:grpSpPr>
            <a:xfrm>
              <a:off x="7814107" y="2347067"/>
              <a:ext cx="3876771" cy="1591299"/>
              <a:chOff x="8288908" y="1177335"/>
              <a:chExt cx="3564110" cy="1591299"/>
            </a:xfrm>
          </p:grpSpPr>
          <p:sp>
            <p:nvSpPr>
              <p:cNvPr id="59" name="文本框 58"/>
              <p:cNvSpPr txBox="1"/>
              <p:nvPr/>
            </p:nvSpPr>
            <p:spPr>
              <a:xfrm>
                <a:off x="8288908" y="1645080"/>
                <a:ext cx="3564110" cy="112355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08000" bIns="72000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Who was the first child to climb on the rope swing? Who was the last one?</a:t>
                </a:r>
              </a:p>
            </p:txBody>
          </p:sp>
          <p:sp>
            <p:nvSpPr>
              <p:cNvPr id="60" name="圆角矩形 59"/>
              <p:cNvSpPr/>
              <p:nvPr/>
            </p:nvSpPr>
            <p:spPr>
              <a:xfrm>
                <a:off x="8288909" y="1177335"/>
                <a:ext cx="1497221" cy="486000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Sequence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0034ECAF-9311-484A-BD54-C5DE2D5D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1004" y="3809966"/>
              <a:ext cx="660167" cy="277270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7656524" y="4893985"/>
            <a:ext cx="4220725" cy="1666878"/>
            <a:chOff x="7814106" y="2369645"/>
            <a:chExt cx="3881484" cy="1666878"/>
          </a:xfrm>
        </p:grpSpPr>
        <p:grpSp>
          <p:nvGrpSpPr>
            <p:cNvPr id="62" name="组合 61"/>
            <p:cNvGrpSpPr/>
            <p:nvPr/>
          </p:nvGrpSpPr>
          <p:grpSpPr>
            <a:xfrm>
              <a:off x="7814106" y="2369645"/>
              <a:ext cx="3876771" cy="1605073"/>
              <a:chOff x="8288908" y="1199913"/>
              <a:chExt cx="3564110" cy="1605073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8288908" y="1645080"/>
                <a:ext cx="3564110" cy="115990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08000" bIns="108000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might happen to the children next? Why was Floppy hiding his eyes?</a:t>
                </a:r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8288909" y="1199913"/>
                <a:ext cx="1403513" cy="486000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Prediction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0034ECAF-9311-484A-BD54-C5DE2D5D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5423" y="3759253"/>
              <a:ext cx="660167" cy="277270"/>
            </a:xfrm>
            <a:prstGeom prst="rect">
              <a:avLst/>
            </a:prstGeom>
          </p:spPr>
        </p:pic>
      </p:grpSp>
      <p:grpSp>
        <p:nvGrpSpPr>
          <p:cNvPr id="66" name="组合 65"/>
          <p:cNvGrpSpPr/>
          <p:nvPr/>
        </p:nvGrpSpPr>
        <p:grpSpPr>
          <a:xfrm>
            <a:off x="11347526" y="6645651"/>
            <a:ext cx="998007" cy="312687"/>
            <a:chOff x="7707356" y="6408789"/>
            <a:chExt cx="998007" cy="31268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8" b="97006" l="27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483" y="403283"/>
            <a:ext cx="723869" cy="774757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Rope Swing 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6:00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5417127" y="-43683"/>
            <a:ext cx="6760409" cy="371371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5" name="直角三角形 74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5541360" y="-15534"/>
            <a:ext cx="6330764" cy="36574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 this slide, test Ss’ reading skills; each S should be tested; give each S a mark according to the assessment rubrics.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identify the details; identify the characters;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recognize the sequence of events in the story; make predictions;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text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different reading strategy questions by using the text and the illustration.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take turns reading the text fluently.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Sample answers: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 points (Details and Characters)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     (1) Rabbits, dog, birds, fish, and squirrels (or some of them).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     (2) Kipper and Wilma.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 points (Details and Characters):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     (1) I can see . . 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     (2) Kipper and Wilma said Floppy was a silly dog.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 points (Sequence and Prediction)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arenBoth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Wilf; Wilma.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arenBoth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Fell to the ground; afraid.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5 points (Sequence and Prediction)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arenBoth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Wilf was the first child and Wilma was the last child.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arenBoth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 think the children might fall to the ground. I think Floppy was afraid.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186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7" grpId="0"/>
      <p:bldP spid="7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516803" y="180977"/>
            <a:ext cx="4449976" cy="6505579"/>
            <a:chOff x="7741968" y="180977"/>
            <a:chExt cx="4224811" cy="6505579"/>
          </a:xfrm>
        </p:grpSpPr>
        <p:sp>
          <p:nvSpPr>
            <p:cNvPr id="33" name="同侧圆角矩形 32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7737787" y="1045404"/>
            <a:ext cx="4047923" cy="2315478"/>
            <a:chOff x="8246695" y="1145339"/>
            <a:chExt cx="3735913" cy="2315478"/>
          </a:xfrm>
        </p:grpSpPr>
        <p:sp>
          <p:nvSpPr>
            <p:cNvPr id="63" name="文本框 62"/>
            <p:cNvSpPr txBox="1"/>
            <p:nvPr/>
          </p:nvSpPr>
          <p:spPr>
            <a:xfrm>
              <a:off x="8246695" y="1595691"/>
              <a:ext cx="3735913" cy="18651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36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 children go?</a:t>
              </a:r>
            </a:p>
            <a:p>
              <a:pPr marL="457200" indent="-3600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Floppy look at the rope again?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47397" y="1145339"/>
              <a:ext cx="373450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1" name="流程图: 过程 40"/>
          <p:cNvSpPr/>
          <p:nvPr/>
        </p:nvSpPr>
        <p:spPr>
          <a:xfrm>
            <a:off x="439153" y="5108130"/>
            <a:ext cx="291392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children went home.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4" y="1553841"/>
            <a:ext cx="6757659" cy="3537882"/>
          </a:xfrm>
          <a:prstGeom prst="rect">
            <a:avLst/>
          </a:prstGeom>
        </p:spPr>
      </p:pic>
      <p:sp>
        <p:nvSpPr>
          <p:cNvPr id="42" name="流程图: 过程 41"/>
          <p:cNvSpPr/>
          <p:nvPr/>
        </p:nvSpPr>
        <p:spPr>
          <a:xfrm>
            <a:off x="4279957" y="5108130"/>
            <a:ext cx="2738712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Floppy looked at the rope.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737787" y="3629766"/>
            <a:ext cx="4046400" cy="2315478"/>
            <a:chOff x="8244354" y="1145338"/>
            <a:chExt cx="3971349" cy="2315478"/>
          </a:xfrm>
        </p:grpSpPr>
        <p:sp>
          <p:nvSpPr>
            <p:cNvPr id="31" name="文本框 30"/>
            <p:cNvSpPr txBox="1"/>
            <p:nvPr/>
          </p:nvSpPr>
          <p:spPr>
            <a:xfrm>
              <a:off x="8244354" y="1595690"/>
              <a:ext cx="3971349" cy="18651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dangerous things should we not do in life? Can you name some of them?</a:t>
              </a: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8244354" y="1145338"/>
              <a:ext cx="397134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77531" y="6387586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791563" y="-43683"/>
            <a:ext cx="5385971" cy="9712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791564" y="-21417"/>
            <a:ext cx="4822663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make connections;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text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them observe the illustration carefully and talk about the comprehension questions.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Encourage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connections question.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take turns reading the text fluently. 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46" name="标题 7">
            <a:extLst>
              <a:ext uri="{FF2B5EF4-FFF2-40B4-BE49-F238E27FC236}">
                <a16:creationId xmlns:a16="http://schemas.microsoft.com/office/drawing/2014/main" id="{D15EF474-1251-4344-999E-BCB0456A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96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8" grpId="0"/>
      <p:bldP spid="4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6579798" y="180977"/>
            <a:ext cx="5386981" cy="6505579"/>
            <a:chOff x="7741968" y="180977"/>
            <a:chExt cx="4224811" cy="6505579"/>
          </a:xfrm>
        </p:grpSpPr>
        <p:sp>
          <p:nvSpPr>
            <p:cNvPr id="34" name="同侧圆角矩形 33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6760618" y="413318"/>
            <a:ext cx="5071719" cy="1660636"/>
            <a:chOff x="8381772" y="1169270"/>
            <a:chExt cx="3636600" cy="1660636"/>
          </a:xfrm>
        </p:grpSpPr>
        <p:sp>
          <p:nvSpPr>
            <p:cNvPr id="9" name="文本框 8"/>
            <p:cNvSpPr txBox="1"/>
            <p:nvPr/>
          </p:nvSpPr>
          <p:spPr>
            <a:xfrm>
              <a:off x="8381772" y="1629577"/>
              <a:ext cx="3636600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90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the children walk across the bridge successfully? What happened to them?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1772" y="1169270"/>
              <a:ext cx="852814" cy="486000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3" y="1281003"/>
            <a:ext cx="4870183" cy="4723058"/>
          </a:xfrm>
          <a:prstGeom prst="rect">
            <a:avLst/>
          </a:prstGeom>
        </p:spPr>
      </p:pic>
      <p:sp>
        <p:nvSpPr>
          <p:cNvPr id="29" name="流程图: 过程 28"/>
          <p:cNvSpPr/>
          <p:nvPr/>
        </p:nvSpPr>
        <p:spPr>
          <a:xfrm>
            <a:off x="1717383" y="5409765"/>
            <a:ext cx="2952650" cy="88001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Splash! Oh no!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760618" y="4314720"/>
            <a:ext cx="5072400" cy="2029967"/>
            <a:chOff x="8381771" y="1169270"/>
            <a:chExt cx="3703266" cy="2029967"/>
          </a:xfrm>
        </p:grpSpPr>
        <p:sp>
          <p:nvSpPr>
            <p:cNvPr id="36" name="文本框 35"/>
            <p:cNvSpPr txBox="1"/>
            <p:nvPr/>
          </p:nvSpPr>
          <p:spPr>
            <a:xfrm>
              <a:off x="8381771" y="1629577"/>
              <a:ext cx="3703266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it a surprise when the bridge broke? Why? What should the children do if they want to cross the bridge?</a:t>
              </a: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8381772" y="1169270"/>
              <a:ext cx="1238872" cy="486000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Discussion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760618" y="2447537"/>
            <a:ext cx="5072401" cy="1660636"/>
            <a:chOff x="8381772" y="1169270"/>
            <a:chExt cx="3703266" cy="1660636"/>
          </a:xfrm>
        </p:grpSpPr>
        <p:sp>
          <p:nvSpPr>
            <p:cNvPr id="42" name="文本框 41"/>
            <p:cNvSpPr txBox="1"/>
            <p:nvPr/>
          </p:nvSpPr>
          <p:spPr>
            <a:xfrm>
              <a:off x="8381772" y="1629577"/>
              <a:ext cx="3703266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90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happen to the birds and the squirrels at the end of the story?</a:t>
              </a: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8381772" y="1169270"/>
              <a:ext cx="1379638" cy="486000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0034ECAF-9311-484A-BD54-C5DE2D5D3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6897" y="2329313"/>
            <a:ext cx="726752" cy="27727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0034ECAF-9311-484A-BD54-C5DE2D5D3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669" y="4059459"/>
            <a:ext cx="726752" cy="27727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034ECAF-9311-484A-BD54-C5DE2D5D3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788" y="6159473"/>
            <a:ext cx="726752" cy="27727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1077531" y="6387586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6404563" y="-43683"/>
            <a:ext cx="5772972" cy="155046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6" name="直角三角形 55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433067" y="-92938"/>
            <a:ext cx="5273050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 this slide, test Ss’ classroom engagement; each S should be tested; give each S a mark according to the assessment rubrics.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identify details; make predictions; discuss and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express some ideas about the text; read the text accurately and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text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observe the illustration carefully and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different reading strategy questions.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take turns reading the text fluently. 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53" name="标题 7">
            <a:extLst>
              <a:ext uri="{FF2B5EF4-FFF2-40B4-BE49-F238E27FC236}">
                <a16:creationId xmlns:a16="http://schemas.microsoft.com/office/drawing/2014/main" id="{49230682-0DA7-4846-BBEA-CD008705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2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8" grpId="0"/>
      <p:bldP spid="5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43375" y="623146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>
            <a:spLocks/>
          </p:cNvSpPr>
          <p:nvPr/>
        </p:nvSpPr>
        <p:spPr>
          <a:xfrm>
            <a:off x="4455287" y="254665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840724" y="6100891"/>
            <a:ext cx="7356772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Futura Std Medium" panose="020B0702020204020203" pitchFamily="34" charset="0"/>
                <a:sym typeface="Helvetica Light"/>
              </a:rPr>
              <a:t>____ climbed on/went on the swing.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69" y="4045222"/>
            <a:ext cx="3637088" cy="18891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1093544"/>
            <a:ext cx="3662460" cy="191180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9" y="1104833"/>
            <a:ext cx="3722282" cy="19118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6" y="4022644"/>
            <a:ext cx="3646715" cy="19117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32" y="2579558"/>
            <a:ext cx="3670536" cy="190703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5719" y="-43682"/>
            <a:ext cx="5221816" cy="80914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955719" y="-14244"/>
            <a:ext cx="4940799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Retell the story with the visual support and assistance.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Have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recall the story; model first.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Have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work together to retell the story using the visual aids. Help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1524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them if necessary.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25647" y="2757973"/>
            <a:ext cx="618057" cy="656590"/>
            <a:chOff x="540656" y="498720"/>
            <a:chExt cx="618057" cy="656590"/>
          </a:xfrm>
        </p:grpSpPr>
        <p:sp>
          <p:nvSpPr>
            <p:cNvPr id="38" name="椭圆 37"/>
            <p:cNvSpPr/>
            <p:nvPr/>
          </p:nvSpPr>
          <p:spPr>
            <a:xfrm>
              <a:off x="650800" y="613948"/>
              <a:ext cx="459093" cy="456783"/>
            </a:xfrm>
            <a:prstGeom prst="ellipse">
              <a:avLst/>
            </a:prstGeom>
            <a:solidFill>
              <a:srgbClr val="FFA904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40656" y="498720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197496" y="2783282"/>
            <a:ext cx="618057" cy="656590"/>
            <a:chOff x="540656" y="498720"/>
            <a:chExt cx="618057" cy="656590"/>
          </a:xfrm>
        </p:grpSpPr>
        <p:sp>
          <p:nvSpPr>
            <p:cNvPr id="41" name="椭圆 40"/>
            <p:cNvSpPr/>
            <p:nvPr/>
          </p:nvSpPr>
          <p:spPr>
            <a:xfrm>
              <a:off x="650800" y="613948"/>
              <a:ext cx="459093" cy="456783"/>
            </a:xfrm>
            <a:prstGeom prst="ellipse">
              <a:avLst/>
            </a:prstGeom>
            <a:solidFill>
              <a:srgbClr val="FFA904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40656" y="498720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56308" y="5674391"/>
            <a:ext cx="618057" cy="656590"/>
            <a:chOff x="540656" y="498720"/>
            <a:chExt cx="618057" cy="656590"/>
          </a:xfrm>
        </p:grpSpPr>
        <p:sp>
          <p:nvSpPr>
            <p:cNvPr id="44" name="椭圆 43"/>
            <p:cNvSpPr/>
            <p:nvPr/>
          </p:nvSpPr>
          <p:spPr>
            <a:xfrm>
              <a:off x="650800" y="613948"/>
              <a:ext cx="459093" cy="456783"/>
            </a:xfrm>
            <a:prstGeom prst="ellipse">
              <a:avLst/>
            </a:prstGeom>
            <a:solidFill>
              <a:srgbClr val="FFA904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40656" y="498720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319376" y="4228387"/>
            <a:ext cx="618057" cy="656590"/>
            <a:chOff x="540656" y="498720"/>
            <a:chExt cx="618057" cy="656590"/>
          </a:xfrm>
        </p:grpSpPr>
        <p:sp>
          <p:nvSpPr>
            <p:cNvPr id="49" name="椭圆 48"/>
            <p:cNvSpPr/>
            <p:nvPr/>
          </p:nvSpPr>
          <p:spPr>
            <a:xfrm>
              <a:off x="650800" y="613948"/>
              <a:ext cx="459093" cy="456783"/>
            </a:xfrm>
            <a:prstGeom prst="ellipse">
              <a:avLst/>
            </a:prstGeom>
            <a:solidFill>
              <a:srgbClr val="FFA904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0656" y="498720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4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30280" y="5650918"/>
            <a:ext cx="618057" cy="656590"/>
            <a:chOff x="540656" y="498720"/>
            <a:chExt cx="618057" cy="656590"/>
          </a:xfrm>
        </p:grpSpPr>
        <p:sp>
          <p:nvSpPr>
            <p:cNvPr id="52" name="椭圆 51"/>
            <p:cNvSpPr/>
            <p:nvPr/>
          </p:nvSpPr>
          <p:spPr>
            <a:xfrm>
              <a:off x="650800" y="613948"/>
              <a:ext cx="459093" cy="456783"/>
            </a:xfrm>
            <a:prstGeom prst="ellipse">
              <a:avLst/>
            </a:prstGeom>
            <a:solidFill>
              <a:srgbClr val="FFA904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40656" y="498720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5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07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46243" y="1449444"/>
            <a:ext cx="705386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did ____ do?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—____ ____ the swing.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6680" y="3655643"/>
            <a:ext cx="208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Kipper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25372" y="-33220"/>
            <a:ext cx="3260604" cy="871237"/>
            <a:chOff x="8303845" y="10337"/>
            <a:chExt cx="3260604" cy="87123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10337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32833" y="6249033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011394" y="615669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37833" y="3639236"/>
            <a:ext cx="112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TV</a:t>
            </a: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894622"/>
              </p:ext>
            </p:extLst>
          </p:nvPr>
        </p:nvGraphicFramePr>
        <p:xfrm>
          <a:off x="946243" y="2715665"/>
          <a:ext cx="4342394" cy="328358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171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68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106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Biff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Kipper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Wilf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Wilma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</a:rPr>
                        <a:t>looked</a:t>
                      </a:r>
                      <a:r>
                        <a:rPr lang="en-US" altLang="zh-CN" sz="2400" b="1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</a:rPr>
                        <a:t> at</a:t>
                      </a:r>
                      <a:endParaRPr lang="en-US" altLang="zh-CN" sz="2400" b="1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</a:rPr>
                        <a:t>pushed</a:t>
                      </a: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</a:rPr>
                        <a:t>went</a:t>
                      </a:r>
                      <a:r>
                        <a:rPr lang="en-US" altLang="zh-CN" sz="2400" b="1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</a:rPr>
                        <a:t> on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climbed</a:t>
                      </a:r>
                      <a:r>
                        <a:rPr lang="en-US" altLang="zh-CN" sz="2400" b="1" baseline="0" dirty="0">
                          <a:latin typeface="Century Gothic" panose="020B0502020202020204" pitchFamily="34" charset="0"/>
                        </a:rPr>
                        <a:t> on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3" y="3120369"/>
            <a:ext cx="5858874" cy="300918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6905693" y="-43683"/>
            <a:ext cx="5271841" cy="76982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" name="直角三角形 21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05693" y="-42690"/>
            <a:ext cx="478028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Talk about the given question with the sentence structures.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work in pairs to talk about the given illustration by using the sentence structures and helping words; model first.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Assist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if necessary.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7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5" grpId="0"/>
      <p:bldP spid="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682" y="847373"/>
            <a:ext cx="9392119" cy="601062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38826" y="1428768"/>
            <a:ext cx="77193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960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Identify the long and short vowel sounds in </a:t>
            </a:r>
            <a:b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single-syllable words; identify, count, and pronounce syllables in spoken words; identify and pronounce words that rhyme with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all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at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; read the sight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wanted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came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correctly and fluently; decode sentences fluently.</a:t>
            </a:r>
          </a:p>
          <a:p>
            <a:pPr marL="324000" indent="-3960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The Swing Rope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utilize some reading skills and strategies to help with story comprehension.</a:t>
            </a:r>
          </a:p>
          <a:p>
            <a:pPr marL="324000" indent="-3960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</a:t>
            </a:r>
            <a:b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 climbed on ____.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3537"/>
            <a:ext cx="2796579" cy="863921"/>
            <a:chOff x="9238157" y="105647"/>
            <a:chExt cx="2796579" cy="86392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105647"/>
              <a:ext cx="2669770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720605" y="-43683"/>
            <a:ext cx="4456930" cy="78392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20605" y="39347"/>
            <a:ext cx="377913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LO:  Get to know and understand what will be learned in this lesson. </a:t>
            </a:r>
          </a:p>
          <a:p>
            <a:r>
              <a:rPr lang="en-US" altLang="zh-CN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Go through the learning goals with Ss.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179527" y="647957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3" y="3561657"/>
            <a:ext cx="2081680" cy="274787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t="58232" r="3893" b="15785"/>
          <a:stretch/>
        </p:blipFill>
        <p:spPr>
          <a:xfrm>
            <a:off x="1303612" y="4397828"/>
            <a:ext cx="744714" cy="1393335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1335686" y="981343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spc="-150" dirty="0">
                <a:solidFill>
                  <a:srgbClr val="FFA904"/>
                </a:solidFill>
                <a:latin typeface="Century Gothic" panose="020B0502020202020204" pitchFamily="34" charset="0"/>
              </a:rPr>
              <a:t>We are </a:t>
            </a:r>
          </a:p>
          <a:p>
            <a:r>
              <a:rPr lang="en-US" altLang="zh-CN" sz="3600" b="1" spc="-150" dirty="0">
                <a:solidFill>
                  <a:srgbClr val="FFA904"/>
                </a:solidFill>
                <a:latin typeface="Century Gothic" panose="020B0502020202020204" pitchFamily="34" charset="0"/>
              </a:rPr>
              <a:t>going to . . . 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18534" y="830419"/>
            <a:ext cx="1378092" cy="9187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0:30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1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" y="147085"/>
            <a:ext cx="11931918" cy="6710915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63" y="30874"/>
            <a:ext cx="12223163" cy="6827126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679183" y="-61624"/>
            <a:ext cx="3413005" cy="951191"/>
            <a:chOff x="8239045" y="22262"/>
            <a:chExt cx="3260604" cy="85931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85697"/>
              <a:ext cx="3260604" cy="754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Listening &amp;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 Speaking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0924865" y="6129002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20/23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5085303" y="482943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889E5E96-5F59-AE45-A39E-B5CC4FC8AF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4168">
            <a:off x="257840" y="412882"/>
            <a:ext cx="961267" cy="40373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087739" y="1198432"/>
            <a:ext cx="6998370" cy="3819725"/>
            <a:chOff x="3087739" y="1198432"/>
            <a:chExt cx="6998370" cy="3819725"/>
          </a:xfrm>
        </p:grpSpPr>
        <p:grpSp>
          <p:nvGrpSpPr>
            <p:cNvPr id="80" name="组合 79"/>
            <p:cNvGrpSpPr/>
            <p:nvPr/>
          </p:nvGrpSpPr>
          <p:grpSpPr>
            <a:xfrm>
              <a:off x="3087739" y="1198432"/>
              <a:ext cx="6998370" cy="3819725"/>
              <a:chOff x="3416002" y="1404102"/>
              <a:chExt cx="6504438" cy="360233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3416002" y="1404102"/>
                <a:ext cx="6504438" cy="3602336"/>
                <a:chOff x="2986119" y="1352208"/>
                <a:chExt cx="5074021" cy="2957321"/>
              </a:xfrm>
              <a:solidFill>
                <a:schemeClr val="bg1"/>
              </a:solidFill>
            </p:grpSpPr>
            <p:sp>
              <p:nvSpPr>
                <p:cNvPr id="44" name="圆角矩形 43"/>
                <p:cNvSpPr/>
                <p:nvPr/>
              </p:nvSpPr>
              <p:spPr>
                <a:xfrm>
                  <a:off x="2986119" y="1352208"/>
                  <a:ext cx="5074021" cy="2957321"/>
                </a:xfrm>
                <a:prstGeom prst="roundRect">
                  <a:avLst/>
                </a:prstGeom>
                <a:grpFill/>
                <a:ln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矩形 44"/>
                <p:cNvSpPr/>
                <p:nvPr/>
              </p:nvSpPr>
              <p:spPr>
                <a:xfrm>
                  <a:off x="3200841" y="1416794"/>
                  <a:ext cx="4655207" cy="1501213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marL="457200" marR="0" lvl="0" indent="-4572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AutoNum type="arabicPeriod"/>
                    <a:tabLst/>
                    <a:defRPr/>
                  </a:pPr>
                  <a:r>
                    <a:rPr lang="en-US" altLang="zh-CN" sz="24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ea typeface="宋体" panose="02010600030101010101" pitchFamily="2" charset="-122"/>
                    </a:rPr>
                    <a:t>Please talk about two dangerous activities in the picture.</a:t>
                  </a: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zh-CN" sz="24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ea typeface="宋体" panose="02010600030101010101" pitchFamily="2" charset="-122"/>
                    </a:rPr>
                    <a:t>    —What dangerous things did the </a:t>
                  </a: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zh-CN" sz="24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ea typeface="宋体" panose="02010600030101010101" pitchFamily="2" charset="-122"/>
                    </a:rPr>
                    <a:t>        children do?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24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ea typeface="宋体" panose="02010600030101010101" pitchFamily="2" charset="-122"/>
                    </a:rPr>
                    <a:t>    — </a:t>
                  </a: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宋体" panose="02010600030101010101" pitchFamily="2" charset="-122"/>
                      <a:cs typeface="+mn-cs"/>
                    </a:rPr>
                    <a:t>__________.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文本框 45"/>
                <p:cNvSpPr txBox="1"/>
                <p:nvPr/>
              </p:nvSpPr>
              <p:spPr>
                <a:xfrm>
                  <a:off x="3140556" y="2925501"/>
                  <a:ext cx="4775776" cy="3574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zh-CN" sz="2400" b="1" dirty="0">
                      <a:solidFill>
                        <a:srgbClr val="4472C4"/>
                      </a:solidFill>
                      <a:latin typeface="Century Gothic" panose="020B0502020202020204" pitchFamily="34" charset="0"/>
                      <a:ea typeface="宋体" panose="02010600030101010101" pitchFamily="2" charset="-122"/>
                    </a:rPr>
                    <a:t>wire pole, high-tension cable, electricity . . . </a:t>
                  </a:r>
                </a:p>
              </p:txBody>
            </p:sp>
          </p:grpSp>
          <p:sp>
            <p:nvSpPr>
              <p:cNvPr id="83" name="矩形 82"/>
              <p:cNvSpPr/>
              <p:nvPr/>
            </p:nvSpPr>
            <p:spPr>
              <a:xfrm>
                <a:off x="3767611" y="3936684"/>
                <a:ext cx="5846384" cy="7837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宋体" panose="02010600030101010101" pitchFamily="2" charset="-122"/>
                    <a:cs typeface="+mn-cs"/>
                  </a:rPr>
                  <a:t>2.</a:t>
                </a:r>
                <a:r>
                  <a:rPr kumimoji="0" lang="en-US" altLang="zh-CN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宋体" panose="02010600030101010101" pitchFamily="2" charset="-122"/>
                  </a:rPr>
                  <a:t>Why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are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宋体" panose="02010600030101010101" pitchFamily="2" charset="-122"/>
                  </a:rPr>
                  <a:t>the activities in the picture </a:t>
                </a:r>
              </a:p>
              <a:p>
                <a:pPr lvl="0">
                  <a:defRPr/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宋体" panose="02010600030101010101" pitchFamily="2" charset="-122"/>
                  </a:rPr>
                  <a:t>    dangerous?</a:t>
                </a:r>
                <a:r>
                  <a:rPr kumimoji="0" lang="en-US" altLang="zh-CN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宋体" panose="02010600030101010101" pitchFamily="2" charset="-122"/>
                    <a:cs typeface="+mn-cs"/>
                  </a:rPr>
                  <a:t> What should they do?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89E5E96-5F59-AE45-A39E-B5CC4FC8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34168">
              <a:off x="8961226" y="4418236"/>
              <a:ext cx="961267" cy="403732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580909" y="-43683"/>
            <a:ext cx="5596626" cy="247368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" name="直角三角形 29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649394" y="-17859"/>
            <a:ext cx="5034309" cy="2472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 this slide, test Ss’ listening and speaking skills; each S should be tested; give each S a mark according to the assessment rubrics.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Talk about the dangerous activities the children are doing in the picture and tell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that they should play safely.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observe the pictures carefully.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dangerous activities the children are doing in the picture.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Click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Let’s talk!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given pictures using the given language structure; model first. Assist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if necessary.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Notes: Sample answers: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 points: Play football on the road. Fly a kite near the high-tension cable.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6096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Climb on the wire pole.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 points: Two boys are playing football on the road.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5 points: Hurt themselves; should play safely.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00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1" grpId="0" animBg="1"/>
      <p:bldP spid="29" grpId="0" animBg="1"/>
      <p:bldP spid="29" grpId="1" animBg="1"/>
      <p:bldP spid="32" grpId="0"/>
      <p:bldP spid="3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>
            <a:extLst>
              <a:ext uri="{FF2B5EF4-FFF2-40B4-BE49-F238E27FC236}">
                <a16:creationId xmlns:a16="http://schemas.microsoft.com/office/drawing/2014/main" id="{180AC6A1-8867-4D96-BD5D-D2699480133E}"/>
              </a:ext>
            </a:extLst>
          </p:cNvPr>
          <p:cNvSpPr txBox="1"/>
          <p:nvPr/>
        </p:nvSpPr>
        <p:spPr>
          <a:xfrm>
            <a:off x="3038420" y="807156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6430033" y="4811430"/>
            <a:ext cx="5427006" cy="1684523"/>
          </a:xfrm>
          <a:prstGeom prst="flowChartAlternateProcess">
            <a:avLst/>
          </a:prstGeom>
          <a:noFill/>
          <a:ln w="12700">
            <a:solidFill>
              <a:srgbClr val="FFBF00"/>
            </a:solidFill>
            <a:prstDash val="dash"/>
          </a:ln>
        </p:spPr>
        <p:txBody>
          <a:bodyPr wrap="square" tIns="0">
            <a:no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happened to the children at the end of the story?</a:t>
            </a:r>
            <a:b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A. They fell</a:t>
            </a:r>
            <a:r>
              <a:rPr kumimoji="1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 into the river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br>
              <a:rPr kumimoji="1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B. They w</a:t>
            </a:r>
            <a:r>
              <a:rPr kumimoji="1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ent</a:t>
            </a:r>
            <a:r>
              <a:rPr kumimoji="1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across </a:t>
            </a:r>
            <a:r>
              <a:rPr kumimoji="1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the bridge.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497" y="12036"/>
            <a:ext cx="2374889" cy="773220"/>
            <a:chOff x="9336223" y="63814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116864" y="6407785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21/23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964419" y="3451111"/>
            <a:ext cx="1091275" cy="657871"/>
            <a:chOff x="2005691" y="3999067"/>
            <a:chExt cx="1091275" cy="657871"/>
          </a:xfrm>
        </p:grpSpPr>
        <p:sp>
          <p:nvSpPr>
            <p:cNvPr id="46" name="椭圆 45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005691" y="4066392"/>
              <a:ext cx="10912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Chip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657758" y="3451111"/>
            <a:ext cx="1392025" cy="657871"/>
            <a:chOff x="2005691" y="3999067"/>
            <a:chExt cx="1091275" cy="657871"/>
          </a:xfrm>
        </p:grpSpPr>
        <p:sp>
          <p:nvSpPr>
            <p:cNvPr id="57" name="椭圆 56"/>
            <p:cNvSpPr/>
            <p:nvPr/>
          </p:nvSpPr>
          <p:spPr>
            <a:xfrm>
              <a:off x="2015468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2005691" y="4066392"/>
              <a:ext cx="10912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Kipper 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sp>
        <p:nvSpPr>
          <p:cNvPr id="9" name="AutoShape 2" descr="Image result for rag cartoon"/>
          <p:cNvSpPr>
            <a:spLocks noChangeAspect="1" noChangeArrowheads="1"/>
          </p:cNvSpPr>
          <p:nvPr/>
        </p:nvSpPr>
        <p:spPr bwMode="auto">
          <a:xfrm>
            <a:off x="-177300" y="-921916"/>
            <a:ext cx="183832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89E5E96-5F59-AE45-A39E-B5CC4FC8AF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242" y="6322253"/>
            <a:ext cx="961267" cy="403732"/>
          </a:xfrm>
          <a:prstGeom prst="rect">
            <a:avLst/>
          </a:prstGeom>
        </p:spPr>
      </p:pic>
      <p:sp>
        <p:nvSpPr>
          <p:cNvPr id="50" name="流程图: 可选过程 49"/>
          <p:cNvSpPr/>
          <p:nvPr/>
        </p:nvSpPr>
        <p:spPr>
          <a:xfrm>
            <a:off x="541125" y="4811430"/>
            <a:ext cx="4771104" cy="1684523"/>
          </a:xfrm>
          <a:prstGeom prst="flowChartAlternateProcess">
            <a:avLst/>
          </a:prstGeom>
          <a:noFill/>
          <a:ln w="12700">
            <a:solidFill>
              <a:srgbClr val="FFBF00"/>
            </a:solidFill>
            <a:prstDash val="dash"/>
          </a:ln>
        </p:spPr>
        <p:txBody>
          <a:bodyPr wrap="square" tIns="0">
            <a:no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How did the children play with the rope swing? </a:t>
            </a:r>
            <a:b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A. Together.</a:t>
            </a:r>
            <a:b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B. One at a time.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889E5E96-5F59-AE45-A39E-B5CC4FC8AF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766" y="6303788"/>
            <a:ext cx="961267" cy="403732"/>
          </a:xfrm>
          <a:prstGeom prst="rect">
            <a:avLst/>
          </a:prstGeom>
        </p:spPr>
      </p:pic>
      <p:sp>
        <p:nvSpPr>
          <p:cNvPr id="6" name="左大括号 5"/>
          <p:cNvSpPr/>
          <p:nvPr/>
        </p:nvSpPr>
        <p:spPr>
          <a:xfrm rot="5400000">
            <a:off x="6057428" y="-475960"/>
            <a:ext cx="331144" cy="7151453"/>
          </a:xfrm>
          <a:prstGeom prst="leftBrace">
            <a:avLst>
              <a:gd name="adj1" fmla="val 8333"/>
              <a:gd name="adj2" fmla="val 49158"/>
            </a:avLst>
          </a:prstGeom>
          <a:noFill/>
          <a:ln w="76200" cap="flat">
            <a:solidFill>
              <a:srgbClr val="FFB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3817361" y="3493026"/>
            <a:ext cx="1071720" cy="657871"/>
            <a:chOff x="2025246" y="3999067"/>
            <a:chExt cx="1071720" cy="657871"/>
          </a:xfrm>
        </p:grpSpPr>
        <p:sp>
          <p:nvSpPr>
            <p:cNvPr id="70" name="椭圆 69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2099865" y="4066392"/>
              <a:ext cx="9224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Biff 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743795" y="3461808"/>
            <a:ext cx="1071720" cy="657871"/>
            <a:chOff x="2025246" y="3999067"/>
            <a:chExt cx="1071720" cy="657871"/>
          </a:xfrm>
        </p:grpSpPr>
        <p:sp>
          <p:nvSpPr>
            <p:cNvPr id="75" name="椭圆 74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2099865" y="4066392"/>
              <a:ext cx="9224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solidFill>
                    <a:srgbClr val="ED7D31"/>
                  </a:solidFill>
                  <a:latin typeface="Century Gothic" panose="020B0502020202020204" pitchFamily="34" charset="0"/>
                </a:rPr>
                <a:t>W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ilf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9396507" y="3451111"/>
            <a:ext cx="1597690" cy="657871"/>
            <a:chOff x="2025246" y="3999067"/>
            <a:chExt cx="1071720" cy="657871"/>
          </a:xfrm>
        </p:grpSpPr>
        <p:sp>
          <p:nvSpPr>
            <p:cNvPr id="78" name="椭圆 77"/>
            <p:cNvSpPr/>
            <p:nvPr/>
          </p:nvSpPr>
          <p:spPr>
            <a:xfrm>
              <a:off x="2025246" y="3999067"/>
              <a:ext cx="1071720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2099864" y="4066392"/>
              <a:ext cx="9224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W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ilma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3328739" y="4266198"/>
            <a:ext cx="5788521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Futura Std Medium" panose="020B0702020204020203" pitchFamily="34" charset="0"/>
                <a:sym typeface="Helvetica Light"/>
              </a:rPr>
              <a:t>____ climbed on/went on the swing.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95" y="2226082"/>
            <a:ext cx="1627987" cy="1808874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541125" y="6458588"/>
            <a:ext cx="944604" cy="294424"/>
            <a:chOff x="10989494" y="6342119"/>
            <a:chExt cx="944604" cy="294424"/>
          </a:xfrm>
        </p:grpSpPr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5" name="右箭头 54"/>
          <p:cNvSpPr/>
          <p:nvPr/>
        </p:nvSpPr>
        <p:spPr>
          <a:xfrm>
            <a:off x="4439331" y="2020409"/>
            <a:ext cx="987266" cy="337461"/>
          </a:xfrm>
          <a:prstGeom prst="rightArrow">
            <a:avLst/>
          </a:prstGeom>
          <a:solidFill>
            <a:srgbClr val="FFC85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922" y="1708817"/>
            <a:ext cx="1507907" cy="961373"/>
          </a:xfrm>
          <a:prstGeom prst="roundRect">
            <a:avLst/>
          </a:prstGeom>
          <a:ln w="76200">
            <a:solidFill>
              <a:srgbClr val="FFB505"/>
            </a:solidFill>
          </a:ln>
        </p:spPr>
      </p:pic>
      <p:sp>
        <p:nvSpPr>
          <p:cNvPr id="5" name="圆角矩形 4"/>
          <p:cNvSpPr/>
          <p:nvPr/>
        </p:nvSpPr>
        <p:spPr>
          <a:xfrm>
            <a:off x="8559278" y="1626294"/>
            <a:ext cx="1252800" cy="1044000"/>
          </a:xfrm>
          <a:prstGeom prst="roundRect">
            <a:avLst/>
          </a:prstGeom>
          <a:noFill/>
          <a:ln w="762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667576" y="1464460"/>
            <a:ext cx="109170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?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23" y="1735227"/>
            <a:ext cx="1006059" cy="921267"/>
          </a:xfrm>
          <a:prstGeom prst="rect">
            <a:avLst/>
          </a:prstGeom>
        </p:spPr>
      </p:pic>
      <p:sp>
        <p:nvSpPr>
          <p:cNvPr id="56" name="圆角矩形 55"/>
          <p:cNvSpPr/>
          <p:nvPr/>
        </p:nvSpPr>
        <p:spPr>
          <a:xfrm>
            <a:off x="5724099" y="1667990"/>
            <a:ext cx="1252908" cy="1042299"/>
          </a:xfrm>
          <a:prstGeom prst="roundRect">
            <a:avLst/>
          </a:prstGeom>
          <a:noFill/>
          <a:ln w="762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2" name="右箭头 81"/>
          <p:cNvSpPr/>
          <p:nvPr/>
        </p:nvSpPr>
        <p:spPr>
          <a:xfrm>
            <a:off x="7274509" y="2020409"/>
            <a:ext cx="987266" cy="337461"/>
          </a:xfrm>
          <a:prstGeom prst="rightArrow">
            <a:avLst/>
          </a:prstGeom>
          <a:solidFill>
            <a:srgbClr val="FFC85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095999" y="-43684"/>
            <a:ext cx="6081535" cy="177891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8" name="直角三角形 57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096000" y="-32013"/>
            <a:ext cx="5427006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 this slide, test Ss’ foundational skills; each S should be tested; give each S a mark according to the assessment rubrics.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Talk about what they’ve learned from the story by using the given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structure and language support.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what they’ve learned concerning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Rope Swing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think about the given questions; help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organize ideas from the story by using the given visual support, and tell them, “This is practice before your homework.”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Model the questions, and then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presenting their answers. 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8470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74" grpId="0"/>
      <p:bldP spid="7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95056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22/23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9303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042241" y="1746809"/>
            <a:ext cx="4395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Describe a </a:t>
            </a: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new and sturdy bridge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359054"/>
            <a:ext cx="5695416" cy="4364790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3659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53066" y="7298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408255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090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Now, please follow the steps to finish your homework and present it in the next class:</a:t>
            </a:r>
          </a:p>
          <a:p>
            <a:pPr marL="431800" marR="0" lvl="0" indent="-4318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Draw a picture of a new and sturdy bridge you want to make for the children in the story.</a:t>
            </a:r>
          </a:p>
          <a:p>
            <a:pPr marL="431800" marR="0" lvl="0" indent="-4318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Write one complete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sentence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to describe it.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786884" y="1346722"/>
            <a:ext cx="4891545" cy="4374297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4" name="同侧圆角矩形 43"/>
          <p:cNvSpPr/>
          <p:nvPr/>
        </p:nvSpPr>
        <p:spPr>
          <a:xfrm>
            <a:off x="813603" y="859573"/>
            <a:ext cx="3134034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Poster Writing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20146" r="50356" b="36935"/>
          <a:stretch/>
        </p:blipFill>
        <p:spPr>
          <a:xfrm>
            <a:off x="998699" y="2883057"/>
            <a:ext cx="4549013" cy="26544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8" t="12047" r="4621" b="56076"/>
          <a:stretch/>
        </p:blipFill>
        <p:spPr>
          <a:xfrm>
            <a:off x="1988369" y="3440073"/>
            <a:ext cx="1478823" cy="1025317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727209" y="-43683"/>
            <a:ext cx="5450326" cy="115170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727209" y="-10229"/>
            <a:ext cx="5262641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what the homework is.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Explain the writing task to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check their understanding.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Tell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that they should finish their writing before next class. Make sure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1524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they know they can upload their homework to the platform. They will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indent="1524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present their work next class.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Remind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watch the post-class video and finish the writing task.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538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3569371" cy="307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747792" y="3009452"/>
            <a:ext cx="3752913" cy="351058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23/23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3821" y="6230873"/>
            <a:ext cx="996019" cy="294424"/>
            <a:chOff x="10856740" y="6277239"/>
            <a:chExt cx="996019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30" y="2983971"/>
            <a:ext cx="3062768" cy="27401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0689">
            <a:off x="7053452" y="3330537"/>
            <a:ext cx="3141592" cy="286840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982691" y="-43683"/>
            <a:ext cx="5194844" cy="94555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" name="直角三角形 22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982691" y="-22488"/>
            <a:ext cx="4466364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End the lesson and encourage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prepare well for the next class.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Briefly comment on Ss.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Say goodbye to students.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Ask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preview the next lesson.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96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1670" y="4105442"/>
            <a:ext cx="3459594" cy="2724483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7" y="4105442"/>
            <a:ext cx="3307060" cy="2604361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6098" y="1039593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026962" y="1554928"/>
            <a:ext cx="5787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This is 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one place in the photos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3/23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033" y="2204765"/>
            <a:ext cx="1181151" cy="188485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67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073" y="5919138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5153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664" y="5566512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0612" y="4713243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5002" y="1642800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3707" y="4590035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05482" y="5566512"/>
            <a:ext cx="1010285" cy="712062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520476" y="-2262"/>
            <a:ext cx="5748844" cy="181020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41" name="直角三角形 40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1454018" y="-87776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598368" y="94095"/>
            <a:ext cx="5312895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Present and share writing assignment from last lesson;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Invite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presenting their homework. If time is limited, tell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152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they have one or two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mins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present their writing.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Encourage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listen carefully and to ask questions.</a:t>
            </a:r>
            <a:endParaRPr kumimoji="0" lang="en-US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After both of the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have finished, give them feedback and awards 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(click the book picture beside the boy or the girl so that they can get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some awards).</a:t>
            </a:r>
            <a:endParaRPr kumimoji="0" lang="en-US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4. Click and give each S a trophy to mark their good performance.  </a:t>
            </a:r>
            <a:endParaRPr kumimoji="0" lang="en-US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You can click the picture of the boy or the girl to give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 trophy.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369502" y="745195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" y="758778"/>
            <a:ext cx="1215197" cy="810131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1:30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23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/>
      <p:bldP spid="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82"/>
            <a:ext cx="12153900" cy="683576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2" y="-3755"/>
            <a:ext cx="12285064" cy="6865510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2" y="953780"/>
            <a:ext cx="1529530" cy="5669108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9232054" y="58434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" name="AutoShape 2" descr="data:image/jpeg;base64,/9j/4AAQSkZJRgABAQEASABIAAD/2wBDAAgGBgcGBQgHBwcJCQgKDBQNDAsLDBkSEw8UHRofHh0aHBwgJC4nICIsIxwcKDcpLDAxNDQ0Hyc5PTgyPC4zNDL/2wBDAQkJCQwLDBgNDRgyIRwhMjIyMjIyMjIyMjIyMjIyMjIyMjIyMjIyMjIyMjIyMjIyMjIyMjIyMjIyMjIyMjIyMjL/wAARCAGgAfQDAREAAhEBAxEB/8QAHAABAAIDAQEBAAAAAAAAAAAAAAQFAQIDBgcI/8QARxAAAgECAgUJAwkHAgcAAwAAAAECAwQFERIhMVGRBhMUFUFSYXGSIlOBFjJCVWKTobHBByMzQ2Ny0YLhJDQ1VHOy8DZ0ov/EABoBAQADAQEBAAAAAAAAAAAAAAABAgMEBQb/xAA2EQEAAgIABAUCBQMDBAMBAAAAAQIDEQQSITETFEFRUgUyImFxkaEVQoEzsdEGI2LhNEPwwf/aAAwDAQACEQMRAD8A+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LWuXm403kt552fi53y4/3b0xeso7bbzbb8zhmZnrMttRBGUoPOLaJre1J3WdImInumUK/OLRlql+Z6nD8R4n4bd3PfHy9Y7Ox1MwAAAAAAAAAAAAAAAAAAAAAAAAAAAAAAAAAAAAAAAAAAAAAAAAAAAAAAAAAAAAAAAAAA515aFGTW16jDib8mKZhfHG7IDaSzepHjOprGpCTyjJNhLYIZTcZJp5NE1tNZ3BMb6J9OoqkFJfFbj2sWSMleaHJavLOmJVNGtGGr2kRbLrJFPciu6zKHGs7W+lRb/czfs/ZzOWuXws845+2f4azXmpzeqwPQYAAAAAAAAAAAAAAAAAAAAAAAAAAAAAAAAAAAAAAAAAAAAAAAAAAAAAAAAAAABhyitskvNlZtWO8piJns152n348SnjY/lCeS3s2Uoy2ST8mXi9bdpRMTCtxDFbKhdU7GrXjG4nk1F7FuzfZn2GXFYr2wzNY7NcVZ3zOVZxWSknJ9kTxe7ohGlJZ64aDW7URPTulJo1ecjk/nL8SYlEw6kobRnKD9mTRemS1OtZ0iaxPd2pOMW6tSacuxZ6zqwzWv/dyW3LO+5/DWEC9npzUu15s48t5vabT6tqRqNLinLSpQk+2KZ7tJ3WJcU9JbFkAAAAAAAAAAAAAAAAAAAAAAAAAAAAAAAAAAAAAAAAAAAAAAAAAAAAAAAG0lm3kiJmIjciPO6itUFm972HHk42sdKdW1cUz3R5Vqk9snluRxX4jJfvLWKVhoYrAACixzk/1jUd1bzUbhpKUZvVPLZr7Gelwf1CcUcmTrH8wmJ078lLbEba4rxvp5RjBRpwnLSlt2p7sjrnJw1782LXMyz9o09BeW6uKLaX7yOuL/Qx4nDGSnTvDLHfln8lLGThJSW1HiuxOhNVIqSLqstpLNvJBDnKvBfN9p7kRtOkZqdWqk17UnlkIibTqPVO4iNvQRjoxUVsSyPoIjUacEztkkAAAAAAAAAAAAAAAAAAAAAAAAAAAAAAAAAAAAAAAAAAAAAAAAAAAADjO5hF5R9p+By5OLpXpXrLSuOZ7uMrmpnsUfA5b8Xl/RpGKrnOpOeqUs0c9818nS0tIrFezQzSAAAAABxrppKpF5Si9qG5idwmPZPsrpXFPKWqpHb4+J63DcR4tdT3hy5Kcs9OyJf2bhN1qa9h65JdjOXi+Hms89ezXFk3HLKHTqOnLNa12o4YlvpI6TTy+l5ZE7V05yrSm9GnHLPdtYjczqE9u6fY2Tovnavz+xbv9z0+F4bk/Hfu5suTm6QnHcxAAAAAAAAAAAAAAAAAAAA1qVIUacqlWcYU4JylKTySW9sTOu5Eb6Q8Tif7TMOoTlSwy3nfSWrnW+bp5+Det8DjycZWvSvV24+CvbradOL/aRStqGValG7unrcbZaFKHhpS1y88stxTzsRHXrK/kZmenSPz7oE/2oXzl+7wy1ivtVJNlJ463s0j6fX1s6UP2o10/+IwqlJf0qzT/ABRMcdPrVE/T49LL7D/2hYJeyUK86tnN+/j7PqX6m9OMx279HPfgste3V6ilVp1qUatKpGpTks4zhJNPyaOmJiesOWYmJ1LclAAAAAAAAAAAAAAAAAAAAAABhtRTbeSRFrRWNymI30RZzlVTbehS/M87Jktljczqn+7atYr07y5OeSygtFfizlnJrpSNR/LSK+7QzWAAAAAAAANaizpyXgJSh0asqNWNSO1dm9E48k47RaC1YtGpegjJTgpR1xks0e9WYtETHq4pjU6R6lhb1HnoaL+y8jnvwmK071r9F4y2hpHDbdPXpvzkUjgsUe6fGskU6NOisqcFHyOmmKlPtjSk2m3d0LqgAAAAAAAAAAAAAAAAAAxKUYRcpNRilm23kkgPP3PLjk9bVXTliCqSTybpU5TXFajnnisUTrbprwmaY3p4b9oHK2li6tsNwy407NxVSvJJx05Z6ovPsW3zfgcvE54vHLWejr4Xh5pM2vHV42EofNi88txxO+NNyEgAABZ4Pj2I4HX5yyruMG/aoy105+a/VazTHlvjndZZZcNMkatD6zyb5UWfKK3eh+5u4LOpQk82vFPtX5dp6uHPXLH5vIz8PbFP5L03c4AAAAAAAAAAAAAAAAAAAADhVaqTcW8qcNcvE480xkvyz9te7Wv4Y36yjVKjqSz2JbFuODLlnJO/T0bVryw0MlgDlp6dzoLZBaUvN7AtrUbdQqAANZS0ZRz2PV8QlsEAGtR5U5PwEpQCiy3wyrp27g9sH+DPW4G+8fL7OXNXVtpp2sQAAAAAAAAAAAAAAAAAAAAADzPLK0oXOH6WI4vKxw6Hz6dOKcq0+xa9vhFLxObiKxav4rah08Nea2/DXcvkFfmVXmrd1HRz9h1ElLLxy1ZnkzrfR7Mb117uFSlGpt1PeNpmNkFKPstLLeiCG4SAAAADvZ3lxYXdK6tasqValLShJdn+3gTW01ncd1bVi0ctuz7Xycx6jygwqF1BKFaPsVqSfzJf4e1Hs4csZa7eHnwzivy+i3NmIAAAAAAAAAAAAAAAAAAAkQ62cKcYPbL2pHlZ5mlIpPeesuinW23A5GoA89gEWxfOQqVntqTb+CIhpk6TEJRLMA0qS0NB9mkk/iExG2K6zoy3rWRJDanLTpxlvRI2CHC5llBR7WRKYRSqydhcsriUe9H8jt4G2skx7wxzx+Ha2PWcoAAAAAAAAAAAAAAAAAAAACuxvG7TAMMne3kvZWqEI/OqS7Ir/wC1GeTJGOu5aY8dsluWHxbGMbveUF+7y9nszVKjF+zSjuXjvfaeRly2yTuXtYcNcddQgGTYAAAAAAAAAXvJLHXgON06s5NWtbKnXX2eyXwevib8Pl8O+/Rz8Th8WmvX0fbE00mmmnsa7T2XhgAAAAAAAAAAAAAAAAAAAaTpxqLKS+Jlkw0yRqy1bTXs4StH9Ga+Jx24Gf7Zaxm94QatzRo1pUak1GcdTzRxXrNLTWe7orWbRzQ517ml0ao4VIt6LySZSZTWs80bgsFlZU/HN/iIMn3SkkqAHC8ejaze7J/iiJXp9zrV/hz8iVIc7d/udfY2RCZdIyXNqT2ZZkiFUm6k3LgVWhqQJWHf87Dyf5HVwf8ArR/llm+xdHsuQAAAAAAAAAAAAAAAAAAADSrVp0KM6tWahThFylKWyKWtsiZ1G5TETM6h8K5T8oavKbG3WzlG0pZxt6b7I734va+B5GfLOS2/R7PD4Yx116q453UAAAAAAAAAAAD65yAxzrPBeh1p53NmlDXtlT+i/hs+CPV4TLz05Z7w8fjMXJfmjtL1p1uMAAAAAAAAAAAAAAAAAAAAB5zHKWhfqfZUgn8VqPI46usm/d6PC23TXsgyp0cvYr5y3Shl+JyN9z6w1hVq0n7E5R8EwmYie6RDEq8fnaM/NDak4quyxXvUeEidq+D+bFS9jdRVGNOSc5Ja34jZGOa9U64llSfjqEsYR1Uyo6C2t6yEs1auklCPzV+ImSIciEgE7C4Z3Ep9kY/md3A13kmfaGOefw6Wx6rlAAAAAAAAAAAAAAAAAAAA8H+0/GnZ4RRwujLKpeNupl2U49nxeS+DOPi8mq8sert4LHzW559HyelLRbe2T1I82XqQllVwAAAAAAAAAAAWOB4vWwPFqN9R9rR9mpDP58HtX/3aaYsk47c0MsuKMlJrL7fh9/bYnY0ry0qKpRqLOL7VvT3Nbj2qXi8c1XhXpNLctu6SWVAAAAAAAAAAAAAAAAAAAArMct+dslVS9qk8/g9px8bj5sfN7Onhb6vr3ePxDFsPwmFOeIXtG1jVnoQdWWSk9x5daWt9sbd9rRXvKWmpJSi001mmnmmiizIACXh1PTu0+yC0iYZ5J1VIxC60ElBJyzyjnsz3i0+zPHTmnqq9KtpaXSamn5rLgV1+bo1XtpNtbjn6b0klUg8ppfn5CJYXpyz+TuSoAXOHUeatlJr2pvS+HYexwePkx7n1cmW27JZ1sgAAAAAAAAAAAAAAAAAAAPh/7Qr13nLK8jnnC2UaEVuyWb/Fs8nibbyT+T1+Fry4o/N5ql/Fj5nPLphMKtGIyUlmtgQyEgAAAAAANpQnGMZSi1GXzW1qfkENQkAvOTfKa65O3elTzq2tR/vaDeqXit0v/mbYc9sU/k58+CuWPzfYcLxWzxiyjd2VZVKb1NbJRe6S7GevjyVvG6vGyY7Y7ctkwuoAAAAAAAAAAAAAAAAAADnXjGVCpGXzXB58Ct4iazErVmYtGnyH9oWAVce5MSja0nUu7aarUoR2zWWUorxaf4HjcNkil+vaXpZ6c9enda8mKdejyXwyldUnRuI28VUpvbF7suzy7DPLMTknS+OJikbWxmuASaFyrejNRWdSb27kSztXmlHlJzlpSebIXiNdkOpTbvlpRbjJapd0pMfiaxP4U6zTV9Uy2c2s/PMn+5jl+yP1WBZzu9pQdxXUforXJ+Bvw+Lxb69PVTJflja9WpHuOIAAAAAAAAAAAAAAAAAAAB2gfnvlI3LlRirlt6XU/wDY8bL/AKlv1e5h/wBOv6KyL0ZJ7mZtEmvU0YZLbL8isQtMtoSj7MFtSCY9mKtTQjq+c9giETJQlpU9e1ahJDoQssMGsIYjiMbeo5KDhKTcdqyWr8SJVtOo22xHBLzDpOUoOpR7KsFmvjuG0VtEq1a/IlZLhht3Vp87RoutT71L2svPLWgjmhIsLi9w+Uqc7SdW3m/boVKbafitWpkImIleUMGwnF0pUKNzaVHlnHRay46n8BG96Um1q91nX/ZbVUn0fFoNbqtFp/gz0J4GfSzjj6hHrVJw/wDZjbU6iniF/Oul/Low0E/NvNlqcDEfdKt+PtP2xp7aysbXDraNtZ0IUaMdkILL4+L8TtrWKxqsOG17Xndp2kFlQAAAAAAAAAAAAAAAAAAefxTE6s5VLWEHTinlJvbL/CPL4ribTM44jTvwYKxq8ztR3GnoZQ/A4Xdj1vq4UKFTS0pPUGuTJXWoTCHOAAAGrdTPKMFJvY9LJEdU9E62t3Qg9JqVSTzk1s8l4CIc97809OyRGLnJRis5N5JFoibTqFJnXVeWturaio7ZPXJ+J7eDDGKmvVxXvzTt3N1AAAAAAAAAAAAAAAAAAAAAHwjlzaOz5ZYlFrKNSoq0fFSSf55nkcRXWSXs8NbmxQ88Yt2W29r2agOlBqNRt7MmRKYaTnpycmES3t55VMs9TEpiVnh9nK/vqVtGWi55+1lsSWeZVMzqNrjk5QqWfKCpb3EHCqqUlk+3Zs8CJ7K3nddw9iVYoNbBsNuJOVSzpOT2tLR/InaYtMM22EWFpVVS3tYwqLZJNt/mNk2me7NfFrS3k4zrTbW3m4Smo+bSBFZlaYbFXV5bqL0oSaln4bTXBXmy1hlmty0mXrz3XkgAAAAAAAAAAAAAAAAAAAAAELEbGN5bvKK56KzhL9Dn4jBGWv5+jbDlnHb8lJhdlK5u05wfNU3nPNfgedw2Gcl+sdI7u3PlileneWmKU4UsRqwppRjqeS2J5FeJrFcsxVOC02xxMoZztgAAAAWFCpzsFlrlsaJ7ue1eWV3ZWfMR5ya/eP8A/k9bheG8OOa3f/ZxZMnN0jsmHYyAAAAAAAAAAAAAAAAAAAAAAPm/7VcHc6NpjFKOfN/uK2XYm84vjmvijh4zH2vDv4LJ1mkvl5wPRAAHr+TGA0q1FXl1BS0tcFJakv8AJjaZmdR2RM6heYhyfsb+3aVOMKiXs1I7UyI6dlYvPqouTVCdDlBOjWjlVpU5prx1foXnsved1ewnRpVKkKk6cXOnrhJrXH4lWO24ADDSaaex7QMpaEVFLRS2JLJAXeAW+cqlzJbPYj+p6PA4+s3n9HHxd+1V4ek4QAAAAAAAAAAAAAAAAAAAAAABxuaytradVQctFZ6MUZ5L+HSbaXpXntEbeRq1JVqsqk3nKTzbPCtabTNp9XrVrFY1DQqkAAAAFjgkoRxFKSWcotRe5nXwUx4vVz8VE+H0emPYeaAAAAAAAAAAAAAAAAAAAAAAAI99ZUMRsa9ncw06NaDhNeD/AF7StqxaNStW01mLQ+A47gtzgGLVrC5Wbg84VMtVSD2SX/208fJjmluWXtYskZK80K0o0HsYH1LD6cOqKKis46CeS7dWw54jorafxO1lGSpSbWipPNIikdEZJ6uVXDoyxSjiFJqFaC0Ki7KkP8o02rvppOIQAAKPlhiVXCeSl/eUKrpVYQUYTjtUpPJZeOvb2G2CsXyREs8tuWkzCq/ZpRv48lul39zXrSu6zq0lWm5NQ2JrPe03wL8XNfE1WOynDxPJufV9hs6CtrSlSX0Y6/PtPWw05KRV5+S3PaZdzRQAAAAAAAAAAAAAAAAAAAAAAAAKy5wS3ryc6bdGT26KzXA48nBUvO46OmnE2rGp6o3yeef/ADKy/s/3Mf6f/wCX8NPOfk6wwCgvn1qkvJJF68BSO8yrPF29ISYYRYw/k6X90mzaOEwx6Mp4jJPqrcXwynb01XoR0YZ5Sju3NHJxfDVpHPTs6eHzzaeWykrV6VvDSqzUV47X8DlxYcmWdUjbqmYjuqa2N11VjK0bpaDzU+1s9zhfptcf4snWf4hle3NGvR7fk/ygpYzR0J6NO7gs5wWyS70fDw7DbJjmk/k8/Jj5J/JdGbMAAAAAAAAAAAAAAAAAAAAAAAUXKjkzbcpcO5mo1TuaeboV8s9B7nvi+1GObDGSNerbDmnFbfo+IYnhd5g99OzvqLpVodnZJb4vtXieVek0nVnr0vW8bqhlV3r+S2PuPNYbWhKTb0aUo/kzK1ZjrCLRt7GLctbi4rx2kMpZAAAD2AVl6oXVGdreW9OvbzWU6dWOcZLxRaJms7h0eFS9U63cOZjGlBQhFKMYpZKKWxJESxtXl6PYYff07yjHKSVVL2odvmvA9rBnrlr+byc2Kcc/kmHQxAAAAAAAAAAAAAAAAAAAAAAGT3MBk9zAZPcwAAABVcpJ1Icn7p0dLnGoxWjt1yRMRSfv7fm1w/fGnjLbC4Jc5dZ1ar2pvNL/ACefxH1G0/gwfhq9KKe7a7wujVpN0YKnUS1ZbH4FeG+o5KXiMk7qWpE9lJb3FW0uIV6M3Tq03nGS7GfRTETGpYTETGpfTsDxiljNiqqyjWh7NWn3XvXgzhyUmk6cV6TSVmUUAAAAAAAAAAAAAAAAAAAAAAAFbjeBWGP2Ltb6ipL6FRfPpvfF/psZnkx1yRqzTHltjndXwfGMKr4Li9xh9w06lGWWktkovWpLzR5GSk0tNZezjvF6xaF1yTwms8Tp3tSLVOnS045rtlml+Gb4Gdp6Fp6PcmagAAAAOddwhT05xTSazb7FnkFqzPo3UVDUlkETO15heFNOndVm4/ShBbfN/wCD0eG4WemSzhz5+9Krw9JxAAAAAAAAAAAAAAAAAAAAAPHcreUF1h2I0rShUlCDpKcnBpPNt9vkjx/qOfLS8Ux210VmdPNyx2pU11Lm5b8Zt/qeRa2a3e0/vKNtOto7eercX/kr/wBz3/k26U8brRzlRr3b0Vm3GT1LiXrbNHa0/vKY3PZ6fkjj1zid3cW1xUlOMKanBzyb25PWex9Nz5bzNcltkS9aess5V7ilbU+crTUY+Pb5FL5K0jdpWrS151V5zEMTney0Ipwop6o9r8WeTxHEzl6R0h6OHBGPrPdAOVu0rVY0KM6snqiszTFjnLeKR6omdRt5NvNtvaz7CI10c6dhOJ1cJxCFzSza2VId+Pait6xaNK3rFo0+p21xSu7ancUJaVKpHSi/A4ZiYnUuGYmJ1LqQgAAAAAAAAAAAAAAAAAAAAAAAeSx7kfh9/itfGsQqzqqNKMIW8VoxzSyWk9r1vZqOPicVdTks7MGa0ax1hESUUkkkl2JHkO5kAAAAAMThGpCUJpOMlk0+1Ajok4Bh1zVruNyuctaOWhVb1z3Rkt67X2nXwuDxLbt2hjxOatY/D3l689h5YAAAAAAAAAAAAAAAAAAAAAB8u5Z1ed5T3C7KcYQ4Rz/U+e4+d55/wpbuoDjQ72cI1LqEZOa15rQhpvPyJr3XxRu8R/7epoWlKMlWdOKqtNOSg4Zp74nRER3etTHWJ5tdf2/h0wihHCMXne0ddOdNw5rZlnl27tRrw9/Byc8Oe3BxNt1nULmtjtzNZU4wpLetb/E6b8dkn7Y0vXhaR36q6pVqVpudScpy3yeZyWta07tO3RWsVjUNCqzWc404Oc5KMVtbLVpa88tY3IoMRv3dS0KeapRer7T3n0fA8F4Ec1vun+GNrbQT0FAD1fI3GOYuXhtaX7qs86Tf0Z7vj+Zz56bjmhhmpuOaHuzlcoAAAAAAAAAAAAAAAAAAAAABxurqhZW1S5uasaVGms5Tk9SK2tFY3bsvjx2yWilI3MvmuL8ubi9vkrako2MHqpzXtVPFvs8EePxHFTlnUdn03DfSKY6fjn8U/wAJ1jiNtiENKjP2l86nL5yOZzZsF8U/ihMjFzkoxWcm8kl2kxEzOoYTOusrqnyfzpJ1K7jU7VGOaR6FeA6fit1cc8X16R0cquA3Ef4dSnU8/ZZS3A3j7Z2vXi6T3jSHUw28p/Ot5+cVn+Rhbh8te9WsZsc+rl0a4zy5irn/AGMz8O/tK3PX3T7PBa1WSlcJ0qe76T/wdWHg7Wnd+kfywycTWvSvWXoadOFGnGnTiowiskkepWsVjUdnBMzady2LIAAAAAAAAAAAAAAAAAAAAANuoD5Bj9Xn+UGIVM9TryS+Gr9D5niZ5s1p/NnPdXGAym4tNNprtTBE6WEcauqcFCnGlGK7NFv82X8SXTHFXiNRpOwzGKtxeUra55uKqT0ed+ao+fgaY7c1orLXFxdpnVo2tq1xb0ajgq8KmX0qebRe81rOt7/R6Na2tG9ac3e0Vscn8CvPC3h2cp4h3Kfxkys5PZaMXupLq4rV6j52blk9S7F8D67g8WKuKtsca3DjvvcxLgdaoAAzGTjJSi2pJ5pramB9TwLFFi2FU7htc7H2KqXZJf52nBkpy204clOW2lkUUAAAAAAAAAAAAAAAAAAAA53Fela29SvXqRp0qcXKc5bEiLWisbnstSlr2itY3MvknKflLWx670YaVOypv91Sfb9qXj+R4nE8ROaenZ9hwHAV4Wm562nvP/8AI/8A3VEwjB5Yi5VJycKEXk2tsnuRzRDTiuKjD0jrK5qcm7dRUrWtWo1o/Nk5Z6ydOKvH3npeImE7kne3vykhYYgoylGnKUZNa20tXn2nVwepzRth9Rw4vLeLi94fQz2nzoAAZveAAAAAAAAAAAAAAAAAcq1zRt1nWqwh/c9fAyyZseL77RC9aWt9sbQKuPWkNVNVKr8FkvxODJ9WwV+3cuivB5J79EOpyiqv+Hbwj/c2zjv9ZvP21htHBV9ZR5Y7evZKnHygYT9V4me2v2aRwmJhY3f+8h6EV/qnE+/8J8pi9nSGP3cX7UKU/hka1+r547xEqTweOe20yjyhpSeVajKHjF6SOvH9YpP+pXX6dWNuCtH2ys6F3QuI6dGrGaWtpPWvgeni4jFljdLbct8dqT+KHxm4qc7c1aj+nOUuLZ8zad2mWDmQAADelmqsMtukvzELY7ct4n2l6eWF4hGWTsrjP/xs3nh8vxl9F4+L5Q70eT+J13qtZQW+o1FGlODz2/t/dnbi8NfVc2XJGnBqV7X5z+nT1L4vad2L6bEdck7/AEcmTj5npSHm+VdhCwxqSpQUKNWnGcIrYux/ivxPf4eIjHFY9GeO83jc91GbtAABictCDlk3l2IDezxatbSbtrmrbye3Rlln+jItSJ7wTWJ7vQWnLPFLdpVuauYfbjk+KMpwVnt0YzhrPZ6TD+WGG3jUKzla1H2VNcX/AKl+pjbDaO3VjbDaO3VfxkpRUotNPWmnmmYsmQAAAAAAAAAAAAAAAAD5byz5TPFbl2NpP/gqMtcl/Nmu3yXZxPH4viPEnkr2j+X1f0vgPAr4t4/FP8R/z7vJnE9d7Dk5UjPCVBfOhOSl8dZaHicfWYzb91uHE0dNK4pXMMo16Lzpz3eHkyYmazFo7wnf4ZpPaXtbavC5t4VYbJLZue49/HeMlYtDxr0mluWXUuqAAAAAAAAAAAAAAbNoHGpd29FfvK9OPnJGN+IxU+60R/leuO9u0K+4x62prKjGVWXBHBm+rYa9Mcc0/tDopwd5+7oqrjGLyvmlU5uO6nq/HaeVm+pcRk6b1H5OunDY6+m0Ftt5ttvezhmZmdy6GCAAAAAADSrUdKjUqRbi4wbzTy7C1ZmLRMKZNck79njFsR1PnwJAADPLXu1gfbKFTnbalUT1ThGXFJn1dJ3WJaOhYAPHcu3buFmtNdJTllFdx9r+KOjh99fZ0YN9fZ4d1IqooZ+0+xHVp0twONG452bjlluJmNJmHYhCLcW+2cF5otEpiXGnWnT+a81uZMxtOkulcRqatktzKzCNLjCsdvsImuZqaVHP2qM9cX/j4GV8dbd2d8cW7vplncdLsqFw6bp87BT0JPNrM4rRqdOK0anTuQgAAAAAAAAAAAAAB4zl1yidlbdV2s8rivHOrJPXCD7PN/kcHG5+WPDr3l7X0jgvEt4146R2/Of/AE+aHkvqACxwfEurrvOefM1NU0uzc/gIcvFYPGp07x2e1jKM4KcJKUZLNNPU0WeFMTE6lkId7W8rWlTTpSyz2xex+Zriy3xzuql8dbxqy8tsbt6qSrZ0ZeOuPE9LHxtLfd0lw34W8fb1WUKtOos6c4zX2XmdVbRbtO3PNZjvCDeYrTtq0aMHFz0kpt7IL4dpzZuKrS0Vjv6/k3x4JvHNLenittVraEHNrvuOSHncPNraJ4e8RuXfpVHvrgy3m8PyU8K/s2jXpTllGabLU4jFedVlE47RG5hxrYlZ0G1OvHPdH2n+BTJxvD4/utH+61cGS3aEGpyht4/w6NSfi8onFf6xij7azP8ADevBXnvKPPlFVfzLeC/uk2c1vrN/7aR+7WOCr6y4yx+8exUo+Uc/1Mp+rcRPbUf4Xjg8f5ubxq/f86K8oIyn6nxM/wB38QtHC4vZzlit9Lbcz+GSKTx/Ez/fK3l8Xxc5X13P51zVf+tmc8Vnt3vP7rRixx2rDjKpOfzpzl5ybMZva3eV4rEdoalUgAAAAAAAAABxu6c6tnWp08tOUGlmTWdTtnlrNsc1ju8xVw69ox0p2tZReyWg2uKOuOsbh4lsV6zq0Iz1bdXmFGM1vXEIZXtPJa34awlNtcHxG+lo29lWnn26OS4svTHfJPLWNynltren1rDqNW3wy1o1sudp0Ywnk81mlkfTYqzXHWLd4hdJNBDxPEaOF2FS6ra1HVGPbOXYkWpWbTqFq1m06h8pxHEKt1cVbu4lpVajz8PBLwR31rERqHdWsRGoQLVOdWU5a2vzLz2WlKlqi/IqhWwk4SUl2F1lkmmk1sZRVkCNXt885wWvtRMSmJRCyy75N2VXGMVpWjTdJe3Vn3YLbx2GeW0Urtnkty12+vJKMVGKyilkkuxHnPPZAAAAAAAAAAAAABAxjFKODYXWva2tQWUId+T2IzzZYx0m0ujheHtxGWMdfX/Z8Wu7qte3dW6uJ6darJynLxPn7Wm1ptPd9vjx1x0ilY6Q4kLgACxw3GLjDnoL95Rb105PZ5PsES5eI4Wmbr2n3ettr2ldUadRaUNOOkozWTyJ3HZ4uTFNLTWeukklmAZWafs55+BMfkGTc3HbNa2trXmRPSdSem0uyp6VWLaz0dfzmsvgVmeql56LMMXK6hp2tWP2cymSN0mFqTq0KI851gAAAAzk32MDKpzeyL4E6k3DZUKj7EvNk8so5obq2l2yQ5Uczbo0e2TJ5Ucx0eG9jlg5pOjR7zHLBzS1dtulxQ5U8zV281syfxI5ZOaGjpzW2LI1Kdw1ISAAAF5aLRtKS+zmehijVIcl/ulvOjSqfPpQl/dFMupMRLn0G0zz6JQ+7Q1COWvs6QpU6fzKcIf2xSCYiIYr1alGhOpSk4zis09onJfHHPSdTC0Vi06t2cKXKC4jqq0qdTxXss0x/WMsffWJ/gtwVJ+2dJtPlBay/iU6lPxyTR2U+r4bdLRMfywtwd47Tt4nlJjTxe/ypyfRaOqkt++Xx/I+jxU5a79VsdOSPzeWr1OcqavmrUjeI02hJtY6NHPtk8yJ7ol0n/Dl5MhCtLrptrPSpZdsXkVlWXchAB0tMDusXu1SsqecvpyeqMFvbInJFI6oteKxuX07AsCtsCseYo+3Vnrq1WsnN/otyOLJkm87lxZMk3ncrQzUAAAAAAAAAAAAAAeX5cWVG9wy3pznKNVVW6bT1LVrzXaZ5OFjiY5d600xfVJ+nWi8V5t9Jj8vyl8yurGvZv8Aew9nsmtaZ43EcJlwT+OOnv6PreA+q8Lx0f8AZt19p6T+3r/hGOd6IAAzCEqk404LOcmoxXi9SERvpCJmIjcvtbwSzqYXb2VakmqFKNOMlqlHJZame7fhsd6RS0dnw88VfxbZInvO1Bd8mb62blZ1eep9kU9GS+GxnmZfp+WnXHO4/l24+Nx26XjSorO9t56FZVact045HFbnpOrdHVXw7RuvVyVxXTbVWos1k2m1qKxe0dpW5a+y1wSnlSq1N8lHgVY556xC5o/P+BandzS7mqplnqewCl6K1JqUssnlqPOmmp06uduqEF2N+bJ5YOaWypwWyK4E6hG5Z0VuXAaQzktyAAAAAAAAAAAABt2gaunB7YoahO5aOhB718SOWE80tXbLsk+BHKcy4hHRpxjuSR6ERqNOaestiUAADStHSoVI74sreN1mE1nUwoDzXYiYi63RHGjCUtLVJraken9JjB5iLZrRGu2/Wf8A0pk3y9HmLmpzdPR2SeryPua9ermiEHLPUWWWcVoxUdyyKKE9cJeTArC67vayyq5d5ET2RKfCnOpLRhFyluSzM73rSN2nUK93osE5MQvZqV7dRpr3MH7cvjsXwzOTz2K/THO5Uy2tSOz3drZ29jbxoW1KNKnH6MV+L3szmZmdy4pmZncu5CAAAAAAAAAAAAAAADy3Kqbd3bw7FTb4v/Y6sHaXkfUp/HWPyUdOLkqmSi8oPNSWea7Ta2pjUuGk2ieaveFZXwa0rNuMXSf2Hq4HBl+mYMk7iNfo9zhf+pOOwRy2mLx/5d/37sU8Fs4L2ozm/tS/wRT6Xw9e8TP+Vs3/AFP9Qv8AbMV/SP8AnbvHDrOOy2p/FZm8cFw8dqQ4b/WfqF++a376/wBnWFrb0qkalOhTjOLUoyUUmmu0vHDYY6xSP2Yz9S4yY1OW37ytaWN4jSeaupy8J5SRecVJ9GdeLzV/uTZcoLu5paMdGk0spOC1vjsPnPq+biOHvFaTqs9p9X0f0u+Picc2tH4o7wgynKcnKUnJva28z521ptO5nb2oiI6QxtWT2ECwtKcaVtFRSSftZLxOqm+XqwvO7JlDbLyNqM7OxoqAQbhZV5eOs5MkatLak9HIzWAAAAAAAAAAAAAAAAAABmKzkl4kx3RKyO5gAAADasgKl0aeeWiefyw6eaWk7eLi1GTi2tTXYRywmLe6lu8Nuq2arU1WXZJRT/3L4uI4nB/pWmP0/wCHRE4bd4VssFUJKXNVYtPPY8j0KfXuNp0tqf1j/hE4cNu3+7LtMnk5tPxR0V/6kyR92OP3lWeDr6S6UMOVduLrqL7E47Trw/8AUFcnSaan9f8A0yycNNOu20OS8c/bu5NfZgkdFvrNv7afyz5EyhgFjQkpOM6kl2zl+iOXJ9U4i/SJ1+kJ5YWMKcKUdGnCMVuisjgve153adpbFUp1DF7uhTcFNTWWrTWeR004vJSNb3+rC3D0tO13hl+r2i9PJVofOS7fE9Hhs/i1694cefF4c9OycdLAAAAAAAAAAAAAAB53lTbycaFylqjnTl4Z61+p0YJ7w8z6jjnVb/4eZTyOl5Tq4QqVP3bUVlnlOSXwzI7d1tRM/ha823ByzjkvtLPgNo1OtjhFaLdSLz2qObaGzUe7OdKM37Mpxy1ZvR1/AdU/hifdhqPN6Sl7Wlk4+HZkEdNbbW+brKK+lqPK+tYfE4Wbetev/L1Po+bw+Kis9rdP+FgrZ9skvI+N5X1/M3VvDtzZblhHNKYlkklsWo6I6MXehskaUUs6miACLdx1xl8DnzR2lpjRjBoAAAAAAAAAAAAAAAAAAAB1jc1V25+aNIy2hWaQ6K7l2wXEv40+yvhs9M+x+JPj/keG1d3LsguJHjT7Hhw0lcVZfSy8kUnLaVopDkZrAAABrOnCospwjJeKzExE90xMx2RpYbay/luP9sminh1aRmvHq0eF0fo1Ky/1E8n5ynx59oOrctlzWXxJjmjtaTxf/GGysZrZd1fikWi2SP7pV8SvxhnodT/up+hE+Jk+Rz1+LKs59tzUflFIeJk+SOevxd6MZ29SNSnVkpLt2G1eIyV7T192doi0amFza4tm1C4WX21+qPT4b6pv8Ob9/wDlx5OG9aLRNNJppp7Gj2ImJjcOPWmSQAAAAAAAAAAAFDivKDDqcKlroO6bWjKMHlFfH/B52b6piw21TrMezLJNbVms9XklWhKTyTjr1JvP8Ts4T6vgzdL/AIbfn2/d42Xhb0ndesNz1o6xuHKACJmKxuehHXs1U4uWinmzmpxuDJl8Kltz+X/LScN615pjo7UVLSa5tzTTWWR0yrWJ32SaFlUU4zm1BReevaY5orkx2pPaY06MFL0vF/aduLxeak1zMNT7zPgZ6Tp9J/ULfEWMzTTdCPqZEWPP2+Lp17L/ALePqL+Ir52fiyseqLZQS/1smMswedn4tlyiqr+RH1f7E+PJ5yfiz8o6v/bw9TJ8efZHnJ+LWrj86sUujwWTzz0mVvl5o1pMcbMf2uHXE/cw9TM9reft8Trip7mHqY2eft8Trip7mHqY2eft8Trip7mHqY2eft8Trip7mHqY2eft8Trip7mHqY2eft8Trip7mHqY2eft8TrifuYepjZ5+3xOuJ+5h6mNnn7fE64n7mHqY2eft8TrifuYepjZ5+3xZ64qe5h6mNnn7fFjrip7mHqY2eft8Trip7mHqY2f1C3xOuKnuYepjZ5+3xZ64qe5h6mNnn7fFjrifuYepjZ5+3xOuJ+5h6mNnn7fE64n7mHqY2eft8TrifuYepjZ5+3xOuJ+5h6mNnn7fE64n7mHqY2eft8TrifuYepjZ5+3xOuJ+5h6mNnn7fE64n7mHqY2eft8TrifuYepjZ5+3xOuJ+5h6mNnn7fE64n7mHqY2eft8TrifuYepjZ5+3xOuJ+5h6mNnn7fE64n7mHqY2eft8TrifuYepjZ5+3xOuJ+5h6mNnn7fE64n7mHqY2eft8TrifuYepjZ5+3xOuJ+5h6mNnn7fFLtOVFxaxcVQhOHZFyeo7eG4/JgjljrDHLxPideXqs7XlfQqTUbm3nST+lB6SXw2noYvq9JnWSuv5Zxkj1eho1qdxSjVozjOnJZqUXmmetS9b15qzuGnduWAAAAAAAADzfKnFZ28I2NCWjOpHSqSW1R3fE8j6pxU0jwqd57/ozyW10ePPAYgGU2tjaNMebJj+y0x+kq2pW3eGdOfeZvPH8VP8A9k/ur4OP4w1bb2ts575L3++Zn9ZXisR2h2tbh21bnFBS1NZM24Tip4bJ4kRvppFq80aXFC+delpKKi88ms88j2q/Vr3ruKxDr4bgMeWvNNpKkpVYuMnqayyObNxOXNGrz0ejj4PDjjVYUUk4yae1PI8WY1OnjTGp1Lamqef7xyS8EQRr1d49EW3N+eY6rfhb52n2eBHVP4WV0V9wdT8LZRtv6fEdU/hZ0Ld/Rp8R1NQzzVHuwBqDmaXciDUHMUvdx4DZqGeYpe7jwGzUHMUvdx4DZqDmaXu48Bs1BzNL3ceA2csHM0vdx4EGoOZp+7jwBqDmqfcjwJ2nUHNU+5HgNmoOZp+7jwINQc1T7keANQc1T7keANQc1T7keANQc1T7keANQzzdPuR4BGoObp9yPAGoObp9yPAJ1BzdPuR4A1BzcO5HgDUHN0+5HgDUHNw7keANQc3DuR4A1BzcO5HgDUHNw7keBOzRzcO5HgNmjQh3I8CDUGhDuR4A1BoQ7keANQaEO5HgDUGhDuR4A0aEO5HgDRoQ7keANQaEO5HgDUHNw7keANQxzNN/y48AjUNXbUX9BLyJ2csJ2EX3VV5CLqPo1aSjOD7H2SX6nofT+LnDk5Z+2f8A9sj8L2p9Q1AAAAAAAAPnuP1HUx27b+jPRXkkkfKcfabcTdz3+6VacioAAAAAHa2ruhVzfzXqkjTFk5J/J0cPm8K+/T1W6aaTTzT2M7+/V7cTExuFTdx0bqe56zgzRq8vF4uvLmlwM3MAAAAAAAAZze98Qk05d6XEG2ecn35cSDcs89UX8yXEaNyzz9X3kho5pZ6RV77Gk80nSa3f/AaOaWelVe8uA0c0s9Lq71wGjmlnplX7PAaOaTplTdHgNHNLPTandiNJ55Omz7kRo52emy7keI0c5019xcRo52em/wBP8Ro5zpv9P8SNHOz01e7fEaOc6avdviNJ5zpse4+I0c502PcfEaOc6bHuPiNHOdNj3HxGjnOmx7j4jRznTY9x8Ro5zpse4+I0c502PcfEaOc6bHuPiNHOdNj3HxGjnOmr3b4jRznTV7t8Ro52Omr3f4jSOc6b/T/EaOdjpsu4uJOjnY6bU7IxQ0c8tHdVX2peSGkc0uUpSnm5Nt72ETL6ZZVHVsbeo9sqUW+B9lhtzY6zPtDojs7mqQAAAAAD2AfNcYqL5Q4hB7eebX4HyfG//Iv+rC/dFOVQAAAAAABYYfUzUqbktXzUzq4e3eJenwGTpNJn9GuIUnmqq2ZZMjiKf3I4/FO4yR+iCczzQAAAAAAAAAAAAAAAAAAAAAAAAAAAAAAAAAAAAAAAAAAAAAAAAADStUVOlJ9uWoJh9Mwr/pFl/wCCH5I+w4f/AEq/pDojslmyQAAAAAAHzLlTQlb8o7pvNKo1Vi/Br/KZ8x9QpNeItv16srd1fC61ZTXxRw6U06dIpb3wGkaOkUu8+A0aOkUu8+A0aOkUu8+A0aOkUu8+A0aOkUu8+A0aOkUu8+A0al26x/dOm56UWstazL+Jfl5Zb+Pk5JpM7hx6RS7z4GemGjpFLvPgT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1ldQS9lNvx1DRpHlKdaeW2T1JImI9IWfXbSi7ezoUHtp04wfmkfY4q8lIr7Q3h2LgAAAAAACi5TYE8XtY1KGSuqKehnq012x/wAHBx3CePXdfuj/APaVtXb5zVpVKNWVKrCUKkXlKMlk0fOWrNZ1MdWTQqAAAAAAAAAAAAAAAAAAAAAAAAAAAAAAAAAAAAAAAAAAAAAAAAAAAAAAAAAAAB63kpydqTr08RvKbhSh7VGElk5vsk1uX4nr/T+CmbRlyR0jsvWvrL3J7rQAAAAAAAAAQ77C7HEUld21Oq1qUmspL4rWY5eHxZfvjaJiJ7vnHLayoYFe2lOxTjCrTlKSm9LWpZdp5PE8Fix2iK/7scn4Z6PL9YV98fSc3l6M+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VhgdSWIY7Y2ddp0q1ZQnorJ5PxL4uFx2vFZWrMzOn1az5OYVZTVSlaRlUWyVRubXE9fFwODHO4r1/Pq6IrELU60gAAAAAAAAAAA+aftO/6lh3/AIJ/+x53G/dDDL3h4U4mQAAAAAAAAAAAAAAAAAAAAAAAAAAAAAAAAAAAAAAAAAAAAAAAAAAAAAAAC35K/wD5Xhf/AOzH9TXB/qVWp90Ptx7LqAAAAAAAAAAAAA+aftO/6lh3/gn/AOx53G/dDDL3h4U4mQAAAAAAAAAAAAAAAAAAAAAAAAAAAAAAAAAAAAAAAAAAAAAIpyeUU5PctYO6XRwrEK/8KyryW/QaX4lJyVjvLSuHJbtWU6nyWxeptt40/wC+okUnPjj1bRwWafRLp8jL6X8S4t4eWcik8TX0hpH0/JPeYSYciX/Mv1/ppf5ZXzXtDSPp3vb+HaPIq2Xzr2u/KEUR5q3stH0+vyll8i7PLVd3C+ESPM29k/0+nylwq8idX7m/17qlP/DLRxXvClvp3xsrrjknilHXCFOuv6c9fBmleIpPfowtwWWvbqzyctbi25W4XGvQqUn0mOqcWt518PaJyV1LCKWpaItGn2g9p0AAAAAAAAAAAAjO/tE2nXjq8zknjuHidc8NfAyezxXLTDK2PX9nOznT5ulSlGcptrW5Z7Dz+L4zFe0cs7VtweW8+ykpcipaufvkvCnTz/M4Z4r2hav06f7rJHyKtcv+cr579GJHmbezT+n0+Uo1XkTP+TfRfhUp5fky0cV7wzt9On0sg1uSWKU89CNGqvsVMn+JeOIpLG3A5Y7alXV8KxC211rKvFb9DNcUaRkrPaWFsOSv3VlD7cu3cXZASAAAAAAAAAAAAAAAAAAAAAAAAAAAAAAGa3hDeFCtU+ZSqS/tg2RMxHdaKzPaEqng+JVfmWFw/ODX5lZyUj1aRgyz2rKXS5L4vU220Yf31Eik58cerSODzT6JtHkZdyy566oU19lOTKTxNfSG1fp957zCxocjLKGuvcV6r3RygjOeJt6Q3r9PpH3TMrGjyfwqhk42VOT31M5fmZzmvPq3rwuGvaqwp0aVFZUqUKa+xFIzmZnu2isV7Q327dZCwAAAAAAAAzeaeex5rwJiZidwiY2lUsRuqWrnNJbprM7MfH8RT+7f69WVsGO3ol08Z97R+MX/AJO2n1f51/ZhbhPjKTDFbWW2Uo/3ROqv1Lh7d51/hlPDZId43ltP5tenxyOivF4LdrwpOK8d4dk1JZpprwN4mJ7M+wSAAAAAiXttWuYqNOsoQ7YtbficXGcPlzxy0tqPZthyVp1mNq94Pcdk6b+LPMn6Tm94dPmqe0sdUXO+n6iv9Lz/AJfunzVGOqbr+n6iP6Xn/L90+axnVN1/T9Q/pef8v3PNY2eqLnfT9RP9Lz/l+6PNUZWD3Hfp8WW/pWb3g81T2lssGre+gvLMtH0nJ62j+Uebr7OdXkxbXLTuI0KjXbKima0+l3r/APZ/DK+el+9Nu1PkxgsYJTwuznLvcylmejTh6xXVus/o5LVpM9I02+TOB/VFn90i/gY/jC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fJnA/qiz+6Q8DH8YOSvs51uTeDxpN0sFspz7IumkZ5cUVpM46RMrUx0mfxdIVNfArTN6WDW1NfZofqeHmtxPrTX6Q7aYOH9NS1p2VvQ1U7alTy3U0v0OKZt6umtKR2iHZPLY8iq5n4jYavAbDPxGwGwGwGwADYZreNhmAAAAAABmAA2VOctkJPyiy8UtPaJRNojvLorS4lsoVH/pNI4XNbtSf2UnLSPV1p2N7F5wpzg/7sjenBcVHWtZj/ADpSc2Ke8plKOK0+2MlunJM7sdfqFPz/AFmGNp4eU6hUryzVaioNdqlmmejhvlt0y11/nbnvWkfbO3Y3ZgAAAAAAAAAAAAAAAAAAAAAAAAAAAAAAAAAAAAAAAAAAABt2gY0Iv6MeBXlr7J3LHNw7kfSiPDp7R+xzT7sc1T93D0oeHT2j9k80+5zVP3cPSh4VPjH7Qc1vc5ml7uHpRHhY/jH7Qc9vc5ml7qHpQ8LH8Y/aDnt7nM0vdQ9KHhY/jH7Qc9vc5ml7qHpQ8HH8Y/aDnt7nM0vdU/Sh4OP4x+0HPb3Y5ij7qn6UPBx/GP2g57e5zFH3NP0ojwMXxj9oOe3udHoe5p+lEeXxfGP2hPiX92Oi27/kU/SiPLYfhH7HiX92vQ7b3FP0keUwfCP2T4t/c6Hbe4p8B5TB8IPFye7KtLdfyKfpJjhcEf2R+yPFv7tlQorZSpr/AEotGHFHasftCOe3u3UYrZFLyReK1jtCNzLJZAAAAAAAAAAAAAAAAAAAAAAAAAAAAAAAAAAAAAAAAAAAAAAAAAAAAAAAAAAAAAAAAAAAAAAAAAAAAAAAAAAAAAAAAAAAAAAAAAAAAAAAAAAAAAAAAAAAAAAAAAAAAAAAAAAAAAAAAAAAAAAAAAAAAAAAAAAAAAAAAAAAAAAAAAAAAAAAAAAAAAAAAAAAAAAAAAAAAAAAAAAAAAAAAAAAAAAAAAAAAAAAAAAA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16259" y="1341552"/>
            <a:ext cx="1343638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</a:t>
            </a:r>
            <a:r>
              <a:rPr lang="en-US" altLang="zh-CN" sz="3200" b="1" dirty="0">
                <a:solidFill>
                  <a:srgbClr val="FC3222"/>
                </a:solidFill>
                <a:latin typeface="Century Gothic" panose="020B0502020202020204" pitchFamily="34" charset="0"/>
              </a:rPr>
              <a:t>o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me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AutoShape 2" descr="data:image/jpeg;base64,/9j/4AAQSkZJRgABAQAAAQABAAD/2wBDAAgGBgcGBQgHBwcJCQgKDBQNDAsLDBkSEw8UHRofHh0aHBwgJC4nICIsIxwcKDcpLDAxNDQ0Hyc5PTgyPC4zNDL/2wBDAQkJCQwLDBgNDRgyIRwhMjIyMjIyMjIyMjIyMjIyMjIyMjIyMjIyMjIyMjIyMjIyMjIyMjIyMjIyMjIyMjIyMjL/wAARCAH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ooAKKKKACiiigAooooAKKKKACiiigAooooAKKKKACiiigAooooAKKKKACiiigAooooAKKKKACiiigAooooAKKKKACiiigAooooAKKKKACiiigAooooAKKKKACiiigAooooAKKKKACiiigAoopGYKCSQAOpNAC0V594o+MnhPw0XhW7Oo3i8eRZ4cA+7/AHR+ZPtXmdz8XfH/AIxuHtfCmkG1jzjdBF5zr/vOw2r+QpNpK7A+ipZo4I2klkSONRks7AAfjXLal8TfBekki68R2JYdVgfziPwTNeNR/CHxx4okW48T695eTnbNM1w6/QZ2j8DXSWHwI8L2YB1DUL68cdQGWNT+ABP61x1cww1JXlItQk9kbV58f/BdsSIf7Rusd4bcAH/vtlrKl/aP0EE+VompOO29o1/qa2bb4Z+BrMDy/D8UpHeaR3z/AN9MRV9PCHhaMYTwzpGP9q0Rv5ivMqcSYKGiuzRYebOSX9pDSCfm0C+A9pUNXbb9orwtIcT6bq0PuI42H/odb8nhDwxKuD4c0gD/AGbKMf0rOufhr4Ouh8+g2y+8RaP/ANBIrD/WrC3+CVvl/mP6tLuaVh8avAl+Qp1drZz/AA3EDr+uCP1rr9M1/SNZTdpmqWd4MZ/0edXx9cGvHr/4JeGLkE2st7Zt22Sh1/JgT+tcjqXwQ1uxfz9G1SC6KcqHzDJ+B5H6iu2hxBgKrtz8r81b8dvxIdCa6H1BRXynD42+JvgCVYtQlu3gBwE1BPOjb2EnX8mr0bwx+0Ho1+Ug8QWUmmyngzxZkiz7j7y/kfrXsQnGpHmg7ryMnpuezUVV07U7HVrNLvT7uG6t3+7LC4ZT+Iq1VAFFFFABRRRQAUUUUAFFFFABRRRQAUUUUAFFFFABRRRQAUUUUAFFFFABRRRQAUUUUAFFFFABRRRQAUUUUAFFFFABRRRQAUUUUAFFFFABRRRQAUUUUAFFFFABRRRQAUVHPcRWsEk88qRRRqWeR2CqoHUknoK+fviH8cLi+mfRvBzOkbHy3v1U+ZIemIh1A/2up7Y6kA9L8b/FXQPBSvBLJ9s1MD5bOBgWX03nog/X2NeLT618Q/i/dvb2atb6XuwyREx26D0d+rn259hWz4E+Cst4yat4v8wbzvWx3He5PeVuo/3Rz6kdK9qiW1021jtLKCKGGIbUjjUKiD0AFeTjs2pYaLs/6/U1hScjznwx8EPD+jKlxrUh1S6HJV/khU/7vVvxOPavRYTa2VutvZW8cUKDCpGgRV+gFRO7Ocscmm18ZjM7r137ui/r5I6oUYokeeR+rHHoKjoorx51JTd5O7NkrbBRRRUAFFFFABRRRQAyWKOeJopo0kjcYZHAIYehB61574m+DugayrzaaDpd2eR5QzEx907fhj6GvRaK6cNi6+GlzUZNf12JlCMt0fM89j41+FeqfaYJpraNmwJ4Dvgm9mB4P0YZr2HwJ8dNM1wx2HiFY9Nv2wqz5/cSn6n7h+vHv2rs7i3gu7eS3uYY5oZBteORQysPQg9a8Y8c/BsxrLqXhdSyjLPYE5I/65nv/un8D2r7PLOJKdZqnifdl36P/L8vQ5KmHcdYn0krBgCDkHmlr5W+Hnxd1TwbOml6wJrzSFOwxv8A622/3M9h/dP4Y7/Tmk6tYa5psOo6bcx3NpMMpIh4PsfQ+oPIr6g5y7RRRQAUUUUAFFFFABRRRQAUUUUAFFFFABRRRQAUUUUAFFFFABRRRQAUUUUAFFFFABRRRQAUUUUAFFFFABRRRQAUUUUAFFFFABRRRQAUUUUAFFFFABVa/v7XS7Ca9vZ0gtoELySucBQKmllSGJ5ZXVI0BZmY4CgdST6V8r/FX4k3HjfVhpOktJ/Y0Mm2JFB3XT5wHI9P7o/HqeAB3xB+JOq/ETVl0TRI500tpAkNug/eXTZ4Z8fovbqeenpvw3+Fdp4Thj1LU1judaZc56pb+y/7Xq35e6/Cz4bxeE9PXUtRjV9auE5zz9nU/wAA9/U/gOOT31zP1jU/U189muaRpQaT0/M3p07sSe5zlEPHc1Voor4OviJ15802dsYpKyCiiisBhRRRQAUUUUAFFFFABRRRQAUUUUAFFFFAHnvxC+Gdr4ohk1DTlS31hRnPRbjHZvQ+jfn7eUeCvHGtfDbxBJBLFKbXzNl5YScZI4JGejD1796+ma8++Jnw9j8U2Lajp8arrEC8Y4+0KP4T7+h/D6fU5HnjoNYfEP3Oj7f8D8vQ5q1G/vR3PV9B13T/ABJo8GqaXcLNazLlSOqnurDsR3FaVfIXw28f3ngDxAY7gSNpc77Ly2IOUI43gdmHp36emPrazvLe/s4bu1mSa3mQSRyIchlIyCK+7OMnooooAKKKKACiiigAooooAKKKKACiiigAooooAKKKKACiiigAooooAKKKKACiiigAooooAKKKKACiiigAooooAKKKKACiiigAooooAKKK57xv4nh8IeE73V5drSRrtgjP/LSU8KPz5PsDQB5P8ePiC0Snwhpk2GYBtQkU9FPIi/Hgn2wO5rO+CPgESsvizU4cqpIsI2HUjgyfh0H4n0rzrwnoV78QPHCW9xLI5uJGuL2fuEzl2+pzge5FfWtvBb6fZRW9vGsVvAgSNFGAqgYAFebmOJVOHInvv6GlON3cW4m8tcD7x/SqFOdzI5Y9TTa/OcZiniKl+i2O+EeVBRRRXGUFFFFABRRRQAUUUUAFFFFABRRRQAUUUUAFFFFABRRRQB4t8Y/AwXd4o02LGSBfRqPwEn9D+B9an+BPxBNneL4S1Kb/AEedibF2P3JDyY/o3Ue/1r16eCK6t5LeeNZIZVKOjDIZSMEH8K+WPGfh248GeLZbWJpFjVhPaTA4OwnKnPqCMfUV95w3mbrU/qtR+9HbzXb5fl6HFiKdnzI+06K4/wCGvjFfGng+2v3Zft0X7i7QcYkA649GGD+OO1dhX1BzhRRRQAUUUUAFFFFABRRRQAUUUUAFFFFABRRRQAUUUUAFFFFABRRRQAUUUUAFFFFABRRRQAUUUUAFFGaTIoAWikyPWjIoAWijI9aKACimSyxwRtJK6pGoyzMcAD1JrzbxD8Z9EsLk6foEE2v6mx2rFZgmPP8Av4Of+Ag0AemE4r5o+Pvi5NW1+10KynWS0sF3ymNsq0zduP7q/wDoRrpZtG8e+PDv8T6t/Y+mP/zDrE4Zh6Nz/wChFvoK6bR/A3hvQ7Rre10q3cONskk6CV3HuW7ewwPauKrjqUNFqzeGHnLfQ5X4B22kW+jXcyXtvJrFy+ZIA37yOJeBx15OSSOOVr1e7ly3ljoOtfOPxF0T/hAPGOn6xoBNpHNmaJUPEcikblH+yQRx7kdK960u/TVdJs9RjGEuoUmA9Nyg4/WvmOIpyVOM4PSf4W6f12NaMbScX0LdFFFfHnSFFFFABRRRQAUUUUAFFFFABRRRQAUUUUAFFFFABRRRQAUUUUAFee/F/wAMjW/CTX8KZu9NzMCByY/4x+QDf8B969CpskaSxtHIoZHBVlPQg9q6cJiZYavGtDdMmcVJWZ89/BLxYfD3jiOxnk22Wq4t3BPAk/5Zt+Z2/wDAq+rq+IfE+ky+GPFt9p6MyG1nzC+edp+ZD9cEV9geC9fXxP4P0zVwRvuIAZQO0g+Vx/30DX6xTnGpBTjs1c8xqzsb1FFFWAUUUUAFFFFABRRRQAUUUUAFFFFABRRRQAUUUUAFFFFABRRRQAUUUUAFFFFABRRRQAVxvxI8eQeAvD63nki4vbhzHbQk4DNjJZvYf1A75rsq8B/aTjl3eHZefJxcL7bv3dAGPY3vxE+ICfbrvxDNpemyE7Bb5jDD/ZVSCR7sfzrRT4XafN82o6/rV1IerB1XP/fW7+dbXgq5S68F6RImMC2WM49V+U/qDW9Xx2KzjFqrKMXZJtHuUcDR5E2r3ONX4V+GlHF9ran1E6f/ABNTJ8ONPhH+ieJ/Edv6YuRj9AK6yiudZvi19o1eBodjlB4F1WP/AI9PiNrkR7b2kP8A7OKcnhnx5btm1+JMzj/pvuP6EtXU0VrHPMUt7fcZvL6LOduPAmseIRGvizxrdahbJj/RrdViRvrjg/Xbn3rrNH0fQfDdt5Gl21vbKRhmTl3/AN5uSfxqrRUVc3rVV7xcMFThsasmpxL/AKtWY+p4FVJL+eTo2wei1Vorhnias92bxpQXQ80+M+X0zSnZizCZwMnPVRn+Qr0n4dyGX4e6Ix6i2C/kSP6V5b8Zpv3WjwDu0rn/AMcA/ma9U+HsZi+H+hqe9qrfnz/WunMv+RTRv/M/1PMq/wC8yt5HS0UUV8uMKKKKACiiigAooooAKKQkKpYnAHJJ7VnS+IdEgcpLrGnxsOqvdICP1q4wlL4VcLpGlRVe1vrO9XdaXcFwo7wyBx+hqxUtNOzAKKKKQBRRRQAUUUUAFFFFABRRRQB4V8dtIEOsabq6LgXETQSEf3kOQT9Q2P8AgNdl+znrRuPD+qaM7ZNpOs0YP92QYIH4qT/wKj40aeLvwC9xj5rO4jlz7ElD/wChj8q4b4AaibT4iNaE/Le2kkeP9pcOP0Vvzr9J4erurgIp/ZbX6/kzgrq0z6kooor2zEKKKKACiiigAooooAKKKKACiiigAooooAKKKKACiiigAooooAKKKKACiiigAooooAK84+Nvh1te+HlxNCm6405xdoB1KgEOP++ST/wGvR6bJGksbRyKGRgVZSMgg9RQB82fCHVxPpN3pLt+8tpPNjB7o3XH0I/8er0ivGtY0+b4V/FRk2v/AGczb4z/AH7Zz09yvT6rXscciSxJJGwZHAZWU5BB6EV8XneGdLEe0W0tfn1/zPewFXnpcvVDqKKK8c7gooooAKKKKACiiigDxn4wz7/EVjBniO13fizt/wDEivdfC8H2bwlo0GMGOxhU/UIK+evis5bxtIvZLeNR+RP9a+lLOMRWNvGOiRqo/AV6Gde7gMNDvd/l/meI3evNk9FFFfLmgUUUUAFFFFABXD6745uZdb/4RrwlZDVNaORIxP7m3x1LH278gD68VF8U/F8vhrQY7SwcjU9QJjiK/ejX+Jh78gD3Oe1dh8NPA8HgvwzFE8anVLlRLezHklz/AA59Fzj8z3r6rIslhiI/WMQvd6Lv5vyOatWcfdiYlj8JZNVC3PjXXbzVp25NrDIYrZPYBcE/Xj6V0UXwu8EQxeWvhuxK+rqWP5kk111Ffbwpwpx5YKy8jkbb3PNNY+CHha8Bm0n7To14OUmtZmIB91Yn9CK4W78QeM/hbqcNn4nzrGjSttivV++R7Mf4sfwt+BxzX0LWX4h0Cw8TaJc6TqMQkt50wfVD2ZfQg8iscTg6GJjyVop/n8mOMnF3Rz+larZa3psOoafOs9tMMqy/qCOxHpVyvBfAmpX3gD4i3XhPU5P9GmuPs7Z+6JP+Wcg9Awx+DD0r3qvzfNcueBxHs94vVPy/zO+lU543CiiivMNAooooAKKKKACiiigDnPH1sLrwDrkZGcWjyfig3f8AsteBfCq5Np8UNAk/vXHln/galf619GeJVD+FdYQ9GsZx/wCQ2r5m8AEr8RPDxHX+0YP/AEMV9zwnL9xUj5r8jjxPxI+1aKKK+rOYKKKKACiiigAooooAKKKKACiiigAooooAKKKKACiiigAooooAKKKKACiiigAooooAKKKKAPOfjF4IPi3wmbi0i3app26aAKOZF/jT8QAR7geteX/CzxSLuz/sG7f/AEi3BNuW/jj7r9V/l9K+lq+bfjB4GufCXiBPF+gqY7SaYPL5Y/495iev+635ZJHcCuTHYSOKoum9+nqbYes6M1JHotFYXhPxNb+KNHW6jwlwmFuIc/cb/A9v/rGt2vgatOVKbhNWaPpITU4qUdgop5jIjV+qnj6GmVDTQwooooGFFFFAHh3xZt2i8YrKR8s1sjA/Qlf6V9GaZdR3ul2l1CwaKaFJEI7ggEfzrzPx94Nk8VWlvJaSRR3lsSF8zIV1PUEj3Ax+NYHhDxxqXgC6Tw54otpBYg/upfvGEE9Rj7yZz05HP0r1sVReYYGmqLvOnf3erXl9yPGrRdKtKTWj6nutFR29xDd20dxbypLDKodHQ5DA9CDUlfJNNOzKCiiikAUUUUAeI6rMPEP7RGmWUp3W9pcwxqp6fIPMI/76yK+gfEGvWnhzS2vrvc3zBIok+/LIeiKPU/oASeBXzHHef2V+0AtzOdqrrOGJ7K7bc/TDV618Rbl7nxtY2Tk+TZ2JuFXsXkcrn8FQj/gRr9eyqgnQpUo7WX5HjYqt7OMqnYrXninXtScvLetaRnpb2h2hR7v94n3yB7CooNb1uxkDwapdBhzsuHMyt9Q5Jx9CD71d8IvZx+IImvNgXafLL9A/b+v44rovH0tk9lbrujN35mV2kFgmDnPtnFe/KNKFRUeTfqeHGVadKVf2lmuho+FPFsXiKOa3ljFvqVsAZoM5DKejoe6nB9wQQfU9LXh+j3D2HjbQLqIkGW4a0kA/ijkQnB+jKp/CvcK83E0lSqOK2PXwld1qSm9z5r/aE077B4103VoPke6thlh/fjbr9cFfyr2LTLv7fpVnef8APxAkv/fSg/1ryv8AaPukn1nw/YRjdPHDLIVHXDsoX9UNeoaLaNYaFYWbctb28cR+qqB/SvieLFHkpPrr+h6eF6l6iiivijrCiiigAooooAKKKKAMjxVKIfCGtSHothOf/IbV83/DaE3HxK8PIoyRexv+Cnd/SveviZeCy+HmsPnBkhEQ/wCBsF/rXkXwOsDe/FGxkxlbWKWc+3ylR+rivuuFIWw9Sfd2+5f8E48V8SPrKiiivqjmCiiigAooooAKKKKACiiigAooooAKKqalqlho9m95qN3Da2yfekmcKo/E968w1P46afLdtZeFtFv9duR0aNCifUcFiPwH1pOSirvYD1qivC7vx98XZVMtv4UtbeLqF8ou+Ppvz+lYsPx78W6Pe/Z9e0G1YqfmjMclvJj8Sf5VlTxFGq7U5p+jTG01uj6OorhvBnxW8OeM2W2t5mtNRI/49LnAZv8AcPRvw59q7mthBRRRQAUUUUAFFFFABRRRQAUUUUAFVr+xttTsJ7K9hSe2nQpJG4yGU9qs0UAfLHirwvrHwh8VpqWnb59GnYiN26MvUxSejeh74yOhA9H0LXbLxDpiX1jJlTw6H70bd1I9a9T1XSrLWtNn0/UbdLi0nXbJG44I/ofQ9q+cPFHgnX/hRrDa1obyXeiOcMSM7Vz9yUD9G/kTivKzPLI4uPNHSa/HyZ2YTFui7P4T1a2kQFopf9W/U+h9abPA0D7W6dj2Nc54Z8W6d4ntN9q/l3KjMts5+ZP8R7/yrqYLpCnk3A3R9j3WvkZU3F+yqrla/r7j2lJNc8NUypRV2XT2K74GEiH35qoyMhwykH0IrGdKcPiRpGalsNoooqCgrn/GHhiHxPor25Crdx5e3lP8LehPoeh/A9q6CirpVZUpqcHZoicFOLjLZnnXwc8UzWV/P4R1MshDMbYP1Rx9+P8AmR7g+te1V8/fE3TJdE8QWPiXTyYneRdzL/DMvKn8QP8Ax0+te3+H9Yh8QaBZarBgJcxByo/hboy/gQR+Fa53QjPkxtNWU9/KXX7zx4p05Ok+n5GlRRRXz5oFFFFAHz38aNBl03xbHrMSsIL9Ad6/wyoACPyCn8/Su6uNYXxZ4a0XxlEQ0tvCdP1dR1ibIIcjsu7n2EmexrtvEPh+x8TaNNpmoJuik5Vh96Nh0ZT6j/61eJW9t4q+DuvS3S2wvtGn/dz/ACkw3Efo3XY3Jxn1PUZz+h8OZxCVOFGbtOOi81/Wh52Lw/OmnsztKKt6DN4P8XKp0DXRpdw3XTL1A2w+ifMpI9gxA9B0rqLf4YiSQHUtalli7xWsXk7vYsWY4+mD7194swpct3e58y8rr81la3c5/wAE6bJrfjGG9Ck2OklnaTs07KVVR64Vix9Pl9a9dubmG0tpbi4kWKGJC8kjnAVQMkk+lY9xqHh3wToyJcXNppljEvyIzBc+uB1Yn8STXmPiPUte+KBGnadFPpHhbcDNdTrtlvAOyr/d+v1PpXhY7HU4XrVnyr+vvPdwuG9nBU4anK6UsvxO+LN14kkjb+yLKRfJ3DqE/wBWv1J+cj3PqK9sUbVArN0PRLLQdMhsLCERW8Q4Hdj3YnuTWnX5jm2YvHV+daRWiXl/wT16dP2cbBRRRXllhRRRQAUUUUAFFFMkbauO5pjWp5Z8cdUEPhqzsFbDXVzuI9UQc/qy039nDRyZda1p14Cpaxt7n5n/AJJXDfGDWRqfjNrSNsw6fEIeOm8/Mx/UD/gNfQnwp8PHw38PNNtpU2XM6fapwRzufnB9wu0fhX6bkeH9hgYJ7vX7/wDgWPOry5qjO1ooor1jIKKKKACiiigAooooAKKKKACuC+InxP0zwLa+SAt3q8i5itFb7o/vOew9up7eoPif8RbfwLowWHZLq9ypFrCeQvrIw/uj9Tx648Z+Hvgm68aarL4n8SNJPaNKX/e9bqTPOf8AYHT8MdjXNi8XSwlJ1qr0X4+SKjFydkXtF8MeIvilfJr/AIuvZk0zOYIV+XePSNeir/tdT79a9g0rR9P0SyWz02zitYF/hjXGfcnqT7nmriqqIEVQqqMAAYAFLX5vmOaV8dO83aPRdP8AgvzO+nTUFoFZut6BpfiKxaz1SzjuIiPlLD5kPqrdQfpWlRXnwnKElKDs0aNJ6M+ZvHXgC/8ABN8l3bSSTaa75guRw0bdQrY6H0I6+3Qet/CD4strxj8PeIJgdTAxbXLHH2gD+Fv9v37/AF69rqGn2uq6fPY3sKzW06lJI26Ef4+9fL/jHwxe+BvE3kpJJ5W7zrO5U4JUHg5HRgev59xX3+R5z9cj7Gt8a/Ff5nDWpcmq2PtGiuE+FnjxPG/hlXnZRqtpiO7Qcbj2cD0bB/EGu7r6IwCiiigAooooAKKKKACiiigAooooAKZLFHPE8UqK8bgqyMMhgexHen0UAeH+NvglLBdtrfgeU2t2h3myD7Rn/pm3b/dPHuOlcvpHxMuNOuW0vxbYzWt3EdryiIqR/vp1H1H5V9MVgeJvBeg+LrXydYsI5mUYjmHyyx/7rDn8OntXLisFRxUbVV8+ptRr1KLvBnFaXrNrfwC5029jniPUxMGA9iOx+tay6luG2aJWH+e1eZa98CvEOg3LX/hDVHuQvIiaTyZwPTdwrfp9K5+P4geK/DFyLLxLpTuw/wCe8ZhkI9QcYP5fjXg1cmxFHXDyuuz/AKt+R6MMdSn/ABFZntxfT5OqlD+P9KT7PZP924I+prz/AEr4m+HNSCrLcPZSn+G5XA/76GR+eK6y3ure8iEttPFNGejxOGH5ivIrKrSdq1O3ysdsHCfwTNUacjfcuVP0Gf60f2U3/PUflWfThI6/ddh9DWSqUesPxL5Z9JGH8RtAa78C6kSQ7QJ568dChyT+WR+NY3wK1VrjQdR0t2z9knWVM9lcHgfipP8AwKuh8U3vk+FNWa4mYR/ZJFO5uCSpAH4kgVw/wEt5Te61c4IhEcUeexYlj/IH8676ns6mVVklZJpr1ujzcSmq8W92j2+iiivkACiiigApGVXUqyhlIwQRkEUtFMDldS+G3hHVHMk+iwRyHndbkxc/RSB+lRW/w60q0UJBfawkQ6RLqMqr+QIrr6K7IZjjILljVlb1ZPJHsYFj4M0PT7gXEOnQm4/57zZmk/76ck/rW4sYXnqafRXPUrVKr5qkm356lLTRBRRRWQBRRRQAUUUUAFFFHSgBCQoyaxfEWtQ6FoV7qtxjbbxllUn7zdFX8SQPxrUd959q8M+MvioXl/F4etZMw2reZckHhpMcL+AP5n2r0srwLxmJjT6bv0/rQVSfs4c3U574deHp/HXxDgS7BlhEpvL5z0KhskH/AHmIH419hAYAArzb4L+Cj4V8Ii7u4tupaliaUEcxx/wJ+RJPu2O1elV+pJJKyPLCiiigAooooAKKKKACiiigArG8U+JbHwn4futX1B8RQr8qA/NI5+6o9yf8e1aGoX9rpdhPfX06QW0CF5JHOAoFfLXjHxRqvxc8ZQaZpUbrp8blbWFuAB/FLJ74/IcDnrM5xhFyk7JAV9E03Vfi147uNS1N2FsHD3Lr0jj/AIYk/kPxPPf6JtbWCytYrW2iWKCJQkcaDAVR0ArL8L+G7PwrocOmWYyF+aWUjDSuerH/ADwMCtmvzXOMzljq3u/Atl+vzPQpU+ReYUUUV45qFFFFABXM+O/CcPi7w3LZ4VbyL95ayH+F/Qn0PQ/n2rpqK1o1p0aiqU3ZrUTSasz5a8D+KLzwD40ivJEkWNHNve25HJTOGGPUEZHuK+yLa5hvLWG5t5FlgmQSRupyGUjII/Cvmb41+EhZ6hF4jtI8Q3REdyFHCyY4b/gQH5j3rtvgB4yOo6LN4Zu5M3NgPMtsnloSeR/wFj+TD0r9UwOLji8PGtHr+D6o82cXGVme0UUUV1khRRRQAUUUUAFFFFABRRRQAUUUUAFFFFABVa+06y1O2a3vrSC5gbrHNGHU/gas0UAeb6z8DvBWrFnhs5tOlP8AFZy4H/fLZUfgBXHXP7PN7ZzGbQvFTxP/AAiWIo3/AH2jf0r3mihpNWYLQ+b/ABB4c+J3gfRpdUl1i3v7KEgSbD5rKDxuO9AcdO/euc0f4i+KdX1O302OfTIpp22JJcRlV3dgSPXp0619XzwRXVvJBPGskMilHRxkMpGCCO4r5K+KXw7n8Da4Z7VXfRrpybaXr5Z6mNj6jse4+hrjqYDDzT9xX72RtHEVY7Sf3nb3Xwz8WeJCi+IvElulspz5NpGSPywoz7nNeieHPDmn+FtITTdNjKxKdzu5y0jHqzH14H5VxHws+Ia69aJouqzAapCuIpHP/Hwg/wDZh39Rz616bX5/mlbGQm8LX0S6JWXrpudcOWXvrVhRRRXjmgUUUUAFFFFABRRRQAUUUUAFFFFABRRRQAUUUhIUZNAC5x1qB5N3A6UjuW9h6Vk+IPEFh4a0iXUdQk2xpwqD70jdlUdyf/r1pTpyqSUIK7ZdlFXZk+PfF8XhLQWlRla/nylrGf73diPQfzwO9eb/AAe8Cy+MPEra7qqNJptnL5jtJz9om6hT6jufwHeuajlu/iX45Q6jqFtYxSnmSeVUjt4R/Cu4jJ9B3Jz619X+GrTRNI0S10zRZrdrS3Tanlyq5PqxI6knkn3r9KyjLFgaNn8b3/y+R5tar7SXkbVFFFesYhRRRQAUUUUAFFRzTw26F5pUjQclnYAD865fVviZ4N0VW+1eILNnX/lnbv5zZ9MJnH40AdZWT4h8SaV4X0x9Q1e8jt4F6bj8zn+6o6k+wrxvxJ+0N5ubXwtpLtK3yrcXg7/7Mann2yfwrj7XwN44+IWpjUvEVxPbxN/y2vRhgvokXGB7YUVhiMTRw8eetJJDjFydkM8ZeOte+KutxaPpNtLHp+/9xaKeXx/HIenHX0X9a9X8B+BrTwZpZXKzajOAbi4A/wDHV9FH69fQDQ8L+D9I8I2XkadD+9cfvbiTmST6n09hxW9XwecZ5LGfuqWkPxfr5eR20qPJq9wooor543CiiigAooooAKKKKAM7XtGt/EGh3mlXQ/dXEZXOMlW6qw9wcH8K+ZNA1S+8A+O4Lp1ZZ9PuTHcRj+Nc7XX8RnH4GvqyvB/jh4dFprFrr0CYjvB5U5HaRRwfxX/0E19TwxjfZ1nhpPSW3qv81+RzYmF1zH01aXUN9Zw3VvIJIJo1kjdejKRkH8qmryf4CeJ/7X8GvpE8m650t9i5PJhbJX8juH0Ar1ivuzjCiiigAooooAKKKKACiiigAooooAKKKKACiiigAoopk00dvC8s0ixxopZnc4CgdST2FADmYKpYkADqTXzV8YviSPFN2vhjQm86wjlHmyxjd9plB4C+qg/mfbGZ/iZ8WLrxRct4Y8J+a1nK3lSzxA77o/3VHUJ/P6ddf4ffDiHw2ialqapNqzD5V6rb57D1b1P4D1PBmGY0sFT5p6t7Lv8A8A0p03N2R4/rPhjXvB8tld3cT27SBZIpom+4/XbkdGH/AOqvafh18TbfxJFHperOkOrqMKx4W59x6N6j8R6DrtS02z1ewlsb+3Se3lGGRh+o9D7ivAvGvw51DwpM1/YmS50wNuWZR88Ppvx/6F0+lfPwxOHzin7DE+7U6P8Ar8uvQ3lCVF80dUfS1FeJ+BPjEYli03xO7Mgwsd/jJHtIO/8AvD8fWvaIJ4bq3Se3lSWGQbkkRgysPUEda+Yx2X18FPkqr0fRm8KkZq6JKKKK4SwooooAKKKKACiiigAooooAKKRmCjk1E0pPTgUxpXHvIF4HJqEsWOSaSuF8ZfE7S/DSyWlmUvtTHHlI3yRH/bI/9BHP0row2Fq4map0Y3ZUnGCuzovEfibTfC2mNe6jNtHSOJfvyt6KP69BXhM0viH4r+KAqLsgj+6uT5VrH6k9yfzJ9hxZ0fw14j+JmrnVdUnkjsicNcuMDaD9yJf8gd+evuGiaFp/h7TUsNNgEUK8k9Wc/wB5j3NfRxdDJ4tRanXfXpH+v6scr5q710icFJ8EtDMSiPUdQSQKAzEoQT6428fnWbN8DcHNt4gIPYSWv9Q9ewUVxRzrHx2qfgv8jR0Kb6HjQ+FHi20P+g+Jo1A6Ymlj/kDUyeCPipAMweKZmHYLqk38iK9kiiLHJ+7/ADqzVviTGx0un8iHh4Hiv9gfGOLhNdumHr/aWf5mj+xvjMf+YzdD/uIL/jXtVFV/rRje0fuf+Yvq0Dxf/hGfi/OMSeI54/rqTj/0GlHw3+Il4MXvjF9p6g308n6EV7PRUS4mxz2svkH1eB47F8DJLhw+qeJZpj3CQ5P/AH0zH+VdBp/wZ8J2ZDXEd1esP+e82B+Sba9Corjq51j6vxVX8tPysWqMF0M3TPD+j6KuNN0y1tTjG6KIBj9T1P41pUUV5s5ym+aTuzRJLYKKKKgAooooAKKKKACiiigAooooAK5zx3oI8R+DdQsFTdOE82D18xeQB9eR+NdHRWtGrKjUjUhuncTV1Znzb8HfEZ8O/ESyEj7ba+/0ObPT5iNp/wC+gv4E19dV8Y/EDSG8OePL+GEGONpftEBXjCt8wx9DkfhX1l4P1xfEnhHS9XBBa5t1aTHZxw4/Bga/W6NWNanGrHaST+88xqzsblFFFaCCiiigAooooAKKKKACiiigAooooAKKK8/8dfFfRvCAaygxqOsH5Us4WzsJ6byOn06+3egDr9c13TfDmlyajqt3HbW0fVnPJPoB1J9hXzn4q8c+I/ixqh0Tw/bS2+kBvmTON4z96ZhwB/s/zOK0oPBfiv4jammseNbuSztBzFZqNrKvoqnhB7nLHHPrXqWlaFpuiaeljptpHbQLzhByT6k9Sfc187mXENHD3p0fel+C/wA/kb06DlrLRHK+C/AOn+EbcSjbc6k64kuWXp/soOw/U/oOtqR4WXpyPao6+MrYieIm6lR3bO+MVFWQUjKHUqwBUjBB6EUtFZDPLvF/whtNRaS90BktLk8tbNxE5/2f7h9un0rgNK8ReLPhvqRtHSWGPOXs7kExP7r/APFKfzr6QqnqWlWGsWhtdRtIrmE/wyLnB9R6H3Fe5hc6koexxUfaQ89/6/q5hOgm+aOjOc8M/Frw9rwSG7k/sy9PBjuG+Rj/ALL9PzxXeKQyhlIKkZBHevGdf+CltMWm0G+MDdRb3OWT8GHI/EH61ysUfxE+H5PkreJaIei/v4MfTkL+hpzyrBYv3sFV5X/LL9P6fqT7ScPjR9I0V4npHx3lUKms6Qr+sto+0/8AfLf/ABQrtNP+Lng+/A36hJaOf4bmFl/UZH615lfJsdR+Km36a/kXGtB9TuKKybXxT4fvQPs2t6dIT2W5TP5ZzV4Xtsw+SeN/91ga8+VKcXaSaNE09ixRVV7+FBlpI1HqzCs668TaNag/adZsIvZrlAfyzRGlOWkU2O3c2mZV6momlJ+6MVxV98UfCFiD/wATQXDD+G3jZ8/jjH61yep/HGHJj0fR5JGPCvdPt/8AHVzn8xXfQyfG1vhpv56fmS6tOO7PXScnJrmvEPjzw/4aVkvL1ZLlf+XaD55M+46L+JFeXvJ8TvG42hJ7Kyf0H2aPH1PzMPzrd0L4LWNuyza5evdydTDBlE/FvvH/AMdrvjleFw2uMqpv+WOr+/p/WpLrTl8C+853VfH/AIr8c3TaZ4fs5ra3fgpbnMjL6vJxtH5D1zXReE/g9bWbR3niF1uphyLVD+7U/wC0f4vp0+telafpljpNqtrp9pDbQD+CJQAfc+p9zzVqnWzZxh7HBx9nDy3fq/69RKjd803djY40ijWONFRFACqowAB2Ap1FSJCz8ngV4zfVmxGAScAZNWI4Mcv19KkRFQcD8adWMql9hXCiiisxBRRRQAUUUUAFFFFABRRRQAUUUUAFFFFABRRRQAUUUUAFFFFABRRRQB4z8eNHzHpesovILWsp/Nk/9nrpv2ddc+1eG9R0WR8vZTiWME/wSDoPoyk/8CrV+JOlf2v4B1WELmSGL7QnsU+Y/oCPxryP4Gaz/ZXxJtrdmxFqET2zZ6ZxuX9VA/Gv0ThrEe1wXI94u3y3ODERtO/c+r6KKK+gMQooooAKKKKACiiigAoopk00dvC8s0ixxopZnc4CgdSSegoAfWD4m8ZaF4QtPtGsX8cJYZjhHzSSf7qjk/Xp6mvKPG/xzkkuTo3gqI3Fw7eX9t8vdljxiJO59z+APWm+D/hDPfXQ17x1PLe3sp3/AGSSQtz28xu/+6OPr0rGtXhRV5saTexLL4u8b/FGV7bwvbNoWhElX1CU4kcd8Ed/Zendq6vwp8OtA8GILmOM3mpHlr24G5ye+0dF/Dn1JrrCYbOBIII0RUUKkaABVHYYHQVUd2dtzHJr5LNM8kr06e/9b/5HVTo9WIx3MT6nNJRRXx7bbuzqCmtGr9RTqKL2Artbn+E/gajZGXqCKuUVaqMdyjRVtokbqv5Uw24/hb86tVEO5XoqQwuO2fpTCCOoI+tUmmBj6l4W0HVyWv8ASbSZz1kMQD/99DB/WuYvfg94UuiTDHd2n/XGfI/8fDV31FddLG4mjpTm18yXTi90eUT/AANsGJ+z63cxjsJIVf8AkRVNvgU4PyeIVx72f/2dex0V2RzzHr/l5+C/yM/YU+x46vwLYn5/EQx7Wf8A9nV63+B2mKf9J1i7kH/TONU/nur1SiiWd4+W9T8F/kP2FPscNZfCTwlaEGS1uLojvPOf5LtFdRp2gaRpIH9n6ZaWxH8UcQDfn1NaNFcVXGYit/Em38y1CK2QUUoVm6AmpVtyfvHH0rlcktyiGpEhdu2B71YWNU6Dn1NOrN1OwrjEiVOep9TT6KKzbb3EFFFFIAooooAKKKKACiiigAooooAKKKKACiiigAooooAKKKKACiiigAooooAKKKKAGSxpNC8Ui7kdSrD1B618lRvN4U8ZK4z52l34P1Mb/wBcV9cV8y/FnT/7P+IeoFRhLkJcL75UA/8Ajwavq+FK3LXnS7q/3f8ADnNiVomfX8MqTwpNGwZHUMpHcHkU+uR+F+qf2v8ADXQrktl1thAx94yU5/75z+NddX3JxhRRRQAUUUUAFFFFAEc88VtBJNNIscUal3djgKByST2FfMPxJ+JWoePdXXw/4fE39lmURxxxgh7x88Ej+7nov4nnp03x68fuh/4RDTZcZAe/dTzg8rH/ACJ/AetWvgp4DXTdNXxNqMP+m3a/6IrD/VRH+L6t/L6mscRWVGHMxxV3Y3fhv8MbTwfaJfXypca1IvzydVgB/hT+rd/pXdzz+WNq/eP6U+eURJnuegrPJJJJOSa+IzXMpJuKfvP8DspU0BJJyTkmkoor5nc6AooopAFFFFABRRRQAUUUUAFFFFADTGh6qKYYEPTIqWiq5mhkJtx2b9Kabdv7wqxRT55BcrfZ39VpRbt3YVYoo9owuQi3HdiaeIkH8OfrT6KTk2AUUUVIgooooAKKKKACiiigAooooAKKKKACiiigAooooAKKKKACiiigAooooAKKKKACiiigAooooAKKKKACvDfjzY7NV0fUAP8AWwPCT/uMCP8A0M17lXl/xzs/O8IWd0Blre8UE+isrA/qFr2Mhq+zzCm+9196Mq6vBmx+zvqX2nwTfWDNlrS9JA9FdQR+oavYK+c/2cL/AMvXta04nia2SYD/AHGx/wC1K+jK/TDzwooooAKKKKACsbxX4gg8L+GL/WbjBW2iLKhP33PCr+LECtmvBf2jPERWLS/DkL/fzd3AB7DKoP8A0M/gKAPMPB2jXXxA+IMcd67SieZrq9k/2Act9MkhR9RX1oqpDEqIqpGgwFAwAB2ryL4B+HxZ+HrzXZU/e30nlRE9o064+rZ/75FerXcmFCDqeTXzecYtQvLpH8zopQuVpZDLIWPTsKZRRXwU5ucnKW7O1KwUUUVABRRRQAUUUUAFFFFABRRRQAUUUUAFFFFABRRRQAUUUUAFFFFABRRRQAUUUUAFFFFABRRRQAUUUUAFFFFABRRRQAUUUUAFFFFABRRRQAUUUUAFFFFABRRRQAUUUUAFFFFABXG/FW1+1fDjVQBloxHKPwkUn9M12VY3i62+1+DdagxktYzY+uwkfrXVgp+zxNOfaS/MmavFo8P+Bl79k+KFlHnAuYJoT/3zv/mgr6xr4w+Gt0bP4leH5QcZvUj/AAc7P/Zq+z6/WjzAooooAKKKKACvjj4oaw2v/ErWJ0JdI5/s0QHpH8nH1IJ/GvrrV79dL0a+1B/uWtvJMfoqk/0r448D2Ta38QtHgm/eGW9WWXP8QU72/QGlKXLFyfQD6s8M6Sug+GNN0tQAba3RGx3bHzH8Tk0+V/MkZu3artw2yFj3PFZ9fnGc13KSp/NnfSWlwooorwzYKKKKACiiigAooooAKKKKACiiigAooooAKKKKACiiigAooooAKKKKACiiigAooooAKKKKACiiigAooooAKKKKACiiigAooooAKKKKACiiigAooooAKKKKACiiigAooooAKKKKACobqEXFnNARkSRsh/EYqalHWmnZ3QHyB4dn+yeKNJuDx5V5C5/Bwa+5h0r4TnH2bWpAOPKuD+jV91IwZAw6EZr9iTurnlDqKKKYBRRRQBxnxYvTYfC7XpQcF4BD/wB9sqf+zV4B8D7UXHxJglI/497aWX8xs/8AZ69l+PU5i+GFwn/Pa6hT/wAe3f8AsteXfs+xhvGOpSH+GwIH4yJ/hWGKdqMvQcfiR9A3jcKv41UqxdnMwHoKr1+X5hPmxMj0oL3QoooriKCiiigAooooAKKKKACiiigAooooAKKKKACiiigAooooAKKKKACiiigAooooAKKKKACiiigAooooAKKKKACiiigAooooAKKKKACiiori6t7OFprmeKGJeryOFUfUmmk27ICWiuL1P4q+ENMLL/aX2qQfwWiGT/x7hf1rFf4tXl4udF8G6tep2cqQP/HVb+dehSynG1VeNN289PzsQ6sF1PTqK8in+L2v6a2/VPBdzbw55LtJH+rJius8K/EvQPFUq20Mr2l83S3uMAsf9k9G+nX2p18oxlGDqShouqaf5CVWDdrnY0UUV5poFFFFABRRRQAUUUUAFFFFAHx9rg2eIdSA/hu5f/QzX3HaHNnAfWNf5V8Oa2fM8Q6kR/FdS/8AoZr7jtBts4QeyKP0r9hpfw4+iPKe5NRRRVgFFFFAHlP7QZI+HMPvqEWf++Xrzz9nsj/hKNWHf7EP/Q1r0j4+xGT4Zu4H+qvImP6j+teXfAGcR+OL2I/8tdPfH4Oh/wAa58Wr0JDj8SPoC6/17fhUNTXX+vb8Khr8rxX8efq/zPTj8KCiiiucYUUUUAFFFFABRRRQAUUUUAFFFFABRRRQAUUUUAFFFFABRRRQAUUUUAFFFFABRRRQAUUUUAFFFFABRRRQAUUUUAFFZ+q65pehwedql/b2qYyPMcAt9B1P4V5xq/xphln+xeF9Kn1G5c4R5EIUn/ZQfM36V24XLsTin+6g2u/T7yJVIx3Z6sSFUsxAAGST2ri9f+KfhfQt0f2z7dcr/wAsrPD4Pu33R+efauNXwR8SPHrCTxDf/wBmWDHPkOcce0S9/wDeINdz4e+DfhPQdk11A2p3K8+ZeEFAfZB8uPrmvdo5Hh6XvYqpd9o7feYutJ/CjiIvHHj/AMcSmLwrows7UnBuSA2PrI+F/ADNbOn/AAUudSmW88ZeIbq/m6mGGQkD23tzj2AFer+dDBGsUCKEUYVVGFA9qgeZ5Op49BVVM1wuEXLhYJPy3+cmCpSl8TMvSvCPhbw6F/s3RrRJF6SFPMf/AL7bJ/WtV7h3GM7R6CoqK8PE5liMQ/elZG0acYiEBlKkAg8EHvXk/wAS/htaNYTeINBgFreWw82aGEbVkUcllA6MOvHXHrXrNIyq6lWAZSMEHoRWeCxtXCVVUpv1XddmOcFNWZwvwt8YyeKvDzRXr7tRsiI5mPWRT91/qcEH3Ge9d3XgPwxY6H8Wr/SEJ8pjcW2P9xiQf/HP1r36uvOsNChi37P4ZJSXz/4JFGTlDUKKKK8g1CiiigAooooAKCQo3HtRVLVrkWml3M5OPLiZz9ACf6VUIuUlFAfJDZu9bOOTNccfi3/16+61AVQB0Ar4f8J2xvPGOiW2M+bfwKR9ZBX3COlfsSVlY8oKKKKACiiigDhPjJaG8+FWtKBlo1jlHttkUn9M18//AAavPsnxN05ScLOksJ/FCR+qivqTxVp51bwlrGnhctc2csaj/aKHH64r418KaiNJ8XaRfk4SC7jdz/s7hu/TNZ1Y81OUfIa0Z9gXY/fZ9RUFWrxfuN9RVWvyvHx5cTNHpQ+FBRRRXGUFFFFABRRRQAUUUUAFFFFABRRRQAUUUUAFFFFABRRRQAUUUUAFFFFABRRRQAUUUUAFFFMmmit4zJNIkaDqzsAB+JppXAfRXNaj8QfCelg/aNdtGYfwwN5x/JM1yGofHDSxJ5Oj6Te38xOF34jBPtjcT+QruoZXjK/wU3+S+9kOpBbs9UqveX9np1ubi9uobaEdXmkCL+ZryldR+Lfiziw0tdGtW/5aPGIjj1zJlvxUVdsfgZc6jcC78WeJLm8mP3kgJY/9/Hycf8BFepS4fa1xFRR8lq/8jN1/5UXdb+MvhrTN0diZtTnHAEK7Uz7s39Aawk1r4oeOONH03+x7B+k7DZx6735P1QV6fongbwp4Z2tYaVbrOvSaUeZLn13Nkj8MVvPeD+BST6mupf2Zgto8z7y1f3LQj95M8o0f4FW0k/23xTrFzqVyxy6RsQpPu5+Zv/Ha9J0nQtD8NweTpen21ouMHyk+Zvq3U/iameeR+rYHoOKjrkxOfTnpBaee33IuNBLctPeHoi49zVdnZzlmJptFeLWxVWt8cjZRS2CiiiucYUUUUAFFFMllSCF5nOEjUsx9ABk01qB4F4Ubz/jxeSL0+2Xh/DEgr6Ar56+D6vqHxBu75x8y28srH/aZlH/sxr6Fr3uIly4qMP5YpfmY0Pgv5hRRRXgGwUUUUAFFFFABXL+Pbz7J4L1qXOMWjxg+7DaP1aundtqFvSvNfjDffZfAkkO7m7uI4vwBL/8AslehllL2uKpx81+ZM3aLZ5d8JLL7f8UdDjxkRzNMf+AIzD9QK+xK+ZP2edN+0+OLy+YfJaWbAH0Z2AH6Bq+m6/VDzAooooAKKKKACviPxlpJ0LxprGm7dqwXbhB/sE5X/wAdIr7cr5k/aE0M2PjO11ZExFqFuAx9ZI/lP/jpSgD2fwzqY13wTpWpbtzy2yM5/wBsDa//AI8DVyvOfgLrIvvCV7o8jZksZ9yj/pnJz/6EG/OvRyCCQeo4r85z/D+yxF+/9fkd9CV4iUUUV4JsFFFFABRRRQAUUUUAFFFFABRRRQAUUUUAFFFFABRRRQAUUUUAFNkkSKNpJHVEUZZmOAB6k0k0sdvC800ixxRqWd2OAoHJJPYV4d4i8T6x8UPEK+GfDKuum7vnk5USAHmRz2Qdh347kAejl2XVMbUtHSK3fRf8EipUUEbfiT4qXmo6iNC8D2zXl5Idn2pU3c/7CnjH+0eP50i+HPjNAgZNYt3JGSpkjYg+nzJj8q9F8HeCdI8DaWIbVRJdyAefduvzyn0HovoP5nmuhN4OyE/U19DKrl+CXsoxi/OSu3/kc6VSerZ42NP+Ng48+2Pvm2/wpw0H40XHEmrWkI9zEP8A0FDXsBvG7IPzphu5D02j8Kwea4CO1KP/AIAv1K9lPv8AieRj4bfEu/x9v8aCFT1ENxL/ACAUVLD8A47iQS6z4nvLtu+yIKf++mLfyr1U3Ep/jP4cVGWZurE/U1D4hUP4MLeiS/zH7C+7OQ0/4OeB9NIaWzlvHH8V1OT+i4B/Kut0/T9G0aPy9M062tVxg+RCqZ+uBzS0Vw1s8xNT+rlqjFFlrxj91QP1qFppH6scelMorzamLrVPikzRRSCiiiucYUUUUAFFFFABRRRQAUUUUAFcz8QtUGk+A9XuN2HeAwJ67n+Tj88/hXTdOteF/FLxUPF2p2Xhfw+Tdqk2ZGj6SS8gAHuFGcnpz7Zr08pwksTio6e7F3b6JLXUzqy5Yl/4FaWy2uqao68SyJAh/wB0bm/9CX8q9lrB8IaBH4b8OWemIQzQp+8cfxyHlj+Z49sVvVGaYpYrFzqrZvT0WiKhHliohRRRXnlBRRRQAUUUEhQSegpgQXD9EH1NeJfHHUQ11pOmK33Ee4cfU7V/9Bb869nZizFj3r5l+I2q/wBr+OtSlVt0cL/Z48dMJ8px9TuP419Nw3h+fFqX8qb+e36mOJlaFu57T+zrpBtvCupaq64a8uhGp9UjHX82b8q9mrnPAWhnw54G0fS2XbLFbq0o9JG+Z/8Ax5jXR196cAUUUUAFFFFABXmvxx8Pf238PZ7qJN1xpri5XjnZ0cfTBz/wGvSqiuLeK6tpbeZA8UqFHQ9GUjBFAHyT8HvEH9heP7SOV9tvfg2kmemW+4f++gB+Jr6auk2zZ7NzXyJ4q0K48JeLr/SmLq1pP+6foSn3kb8iDX1H4S19PFvgyw1ZSDMybZ1H8Mi8OPz5HsRXzXEeE9rR9ot1+n/AOjDys7GjRRRXwB2hRRRQAUUUUAFFFFABRRRQAUUUUAFFFFABRRRQAUUUUAFFFc/428Rr4W8K3mpZHnhfLt1P8UjcL9cdT7A1pSpSq1FThu3YTaSuzzb4s+L7nU9TTwdohaRmkVLnyuskhI2xD6cZ9+Oxr0zwH4NtfAnh1LfCSalcAPdTD+Jv7oP90dB+J715v8DfC7X+oXni/UQZDG7R27PyWkPLv+AOM+59K9okkMjlj+FfWZjWhluGjhKG/V931f8Al/wDmpp1Jc8hGdnbLHJptFFfINtu7OoKKKKQBRRRQAUUUUAFFFFABRRRQAUUUUAFFFFABRRRQAUVDd3dtYWsl1dzxwQRjc8kjBVUe5NeV6v4z1rx3eSaF4JhkjtPu3OpuCgA9j/CP/Hj2ArswmCqYltrSK3k9l/XYmU1Ek+IPjW61S9/4Q3wpuuL64JiuZojwg7oD277j0Az744Pxd4MvvhxNo2p2l8zyuPmlQY8uZeSB6qQeM9cHPpXtXg3wPpvg6xKW4869kH7+6cfM/sPRfb881yXx3mjXwvpsB/1j3u9foqMD/6EK+gy3HU4Yqng8Kv3bvdveWm77LsvvMKkHyuctz0Hw5qq634b0/U1UL9pgWRlHZsfMPwORWpXK/DeB7b4f6PE+c/ZxJz6OSw/Qiuqr5vFQjCvOMdk3b0udEbtJsKKKK5xhRRRQAVDO/RB9TUrMFUk9qpsSzEnqa0pxu7jRk+JtYXQfDd/qbEBoIiY893PCj/voivAvhl4fbxT8Q9NtZVMkMcv2q5J5yiHcc/U4X/gVdn8bNfAjstAhfkn7TcAenIQf+hH8q679nzwsbDw/d+IbiPE2oN5UGRyIlPJ/Fs/98iv0Hh3C+ywzqvef5Lb9ThxM7zt2PZ6KKK985wooooAKKKKACiiigDw39oXwj9osLTxTax5ktsW93gf8syfkY/RiR/wIelcp8CvFg03XZvD11Ji21D54MnhZgOn/Ahx9VFfSWp6da6vplzp97GJLa5jaKRD3UjBr4w8SaHqHgjxfPp7u6XFnMHgnXjcuco4/Q+x47VnWpKrBwfUadnc+tZU8uQr27Uysjwh4mh8ZeErXVo9ouFHl3Ma/wAEg+8Pp0I9jWvX5Zj8K8NXlTaPShLmjcKKKK4igooooAKKKKACiiigAooooAKKKKACiiigAooooAK8N+OWryXWsaboUBLCJPPdF/idztUfUAH/AL6r3KvAWj/4SP8AaHSKT5kj1AAg9MQLkj/yGfzr6HhukpYt1ZfYTf6f5mGIfu27nufh/Ro/DXhLTdHjABghCyEfxP1c/ixJq3Vi7bMoHoKr152Z1nVxMm+mn9fM0pq0QooorzywooooAKKKKACiiigAooooAKKKKACiis3VPEGj6IB/aep2toWG5VlkAZh7L1P4VcISm+WKuwbS3NKiuCuvi54dEpg0uK/1a46BLS3bk/8AAsH8garHWviN4g+XTNCtdDt26T377pB/wHHH4qa7VlmISvUSgv7zt+G/4Ee0j01PQbi4gtIHnuZo4YUGWkkYKqj3J4FcFq3xUsjcnTvDFjPrmongCBD5S+5OMkfTj3pkHwtOpTpdeLddvtZlByIQ5jhX2AHOPptruNM0jTtGtRbabZQWsP8AdiQDPuT3PuatLBUNW3Ul/wCAx/zf4C9+XkeeQeAdf8XXUd9451IiBTuj0u0bCJ7Ejgfhk/7Vejafp1lpNlHZ6fbR21vGPljjXA+vuferVFc+JxtXEJRlpFbJaJfL9dyowUQrwb4n3Uni34kaf4cs23LbFYCRyA7kFz+Chc/7pr13xd4ih8LeGrvVJcF0XbCh/jkP3R/U+wNeY/B3QZry+vfFl/mSWR2jgd+rOxzI/wCuPxavUyiKw1Kpj5/ZVo+cn/kZ1PfkqaPYrG3jtbSOCFdsUSiNF9FAwBVikUbVApa8Fu7uzdhRRRSEFFFRyybFwOpppXdgIp33NtHQVSvr2DTrCe9unCQQRmSRvQAZqxXj3xk8WDCeGrOTniW8Kn8VT/2Y/wDAa9XL8HLFV40Y7dfTqKpNQjc4mztdQ+JXxDWJciW/uMseohiHX8FUfjj3r7D07T7fStNtrC0jEdvbRLFGg7KBgV5d8DvAh8P6Cddv4tuo6igMasOYoeoH1bgn22163X6ZGEYRUY7I8u99WFFFFUAUUUUAFFFFABRRRQAV5X8bPAZ8TeHhq9hFu1PTkLYUcyw9WX3I+8PxHevVKDyKAPkD4W+Nj4P8Shbpz/Zd7iO6B6J/dk/DPPsT7V9MuFBBRgyMNysDkEGvAfjP8PD4Y1k61psONJvnyVUcQSnkr7A8kfiOwrovg949F9Zx+FtUm/0mEf6BIx++g6x/UdvbjsM/OcQ5b9Yo+2pr3o/kb0KnK7M9aooor8+O4KKKKACiiigAooooAKKKKACiiigAooooAKKKKADsa8K8Arv+P98XHzLc3pH1+cf1r3WvDtH/AOJL+0e6SfKtxdS/+RYyw/VhX0vDj96tHq4nPiOjPdrg5nb61FUk/wDr3+tR14Fd3qyfm/zN47IKKKKxGFFFFABRRRQAUUUUAFFFFABRRRQAVkah4V0HVr9b7UNKtbq5VQgklTdwOxB4P41r0VcKk6bvBtPyBpPcgtbO1sovKtLaG3j/ALkSBB+Qqeiipbbd2AUUUUgCkJCqWYgADJJ7VS1bWdO0Kwe91O6jtrdf4nPU+gHUn2FeP+IPEuvfEGyvzpccmmeF7SN3uLqThpgozt465/uj15PSvQwWX1MU+b4YLeT29F3fkiJ1FH1Mj4l+JG8a+LrPRNIlE9pDIIYih+WWZjgt7gdAfYnvXuOhaTBoukWmnW4/c20YjBx949z9Scn8a8M+DOhf2h4pl1ORMxafHlSf+ej5A/Tcfyr6GUBRgV6efShQ9ngaXwwWvq+/9dSKF2nN7sWiiivnDYKKKQkKMnpTAGYIuTVNmLMSadI5ds9uwrN1nWLLQdLm1G/lEcEQ59WPZQO5NdFKk21GKu2PbVmX418VweEtBku22vdyZS2iP8b+p9h1P5d682+E3gO48ceI5PEOtq0umwTGSRpB/wAfU2c7fcDqfwHfippGka18ZvGz3Eu+30yAgSSDlbeLPCL6uf8AE9BivqDSdKstE0u303T4FgtbdAkca9h/UnqT3Jr9FyjLVgqPvfG9/wDI8+tV535FwAAAAYFLRRXrGIUUUUAFFFFABRRRQAUUUUAFFFFAFHWdIste0m50zUYRNa3CFHQ/zHoQeQexFfIPjbwfqfw98UfZ2eTyw3nWV4ny71B4II6MDjI7H2Ir7MrA8YeEdN8Z6FLpeopwfmhmUfPC/Zl/qO4oA88+HHj+Lxfp32a7ZU1e3X96nQSj++o/mOx9iK7qvlTWtF174ceLBFKzW95bt5lvcR/dlXsy+oPQj6g1714C8e2fjLT9jFINUhX9/b56/wC2nqv8uh7E/A57kzw8niKK9x7+X/A/I7aNbm917nY0UUV8ydAUUUUAFFFFABRRRQAUUUUAFFFFABRRRQAV4n8YLSbQ/GGieKrVeQyZP/TSJtwz9Rx/wGvbK57xt4bXxV4Vu9N+UT48y3Y/wyL0/PkH2Jr0spxawuLjUl8Oz9H/AFczqx5o2N6C8g1G1gvrZt0FzEs0beqsART68o+DnilntZvCmokx3lkzG3WTglM/Mn1U5/A+1er1OaYd4fFzg+916PUdOXNFMKKKK88sKKKKACiiigAooooAKKKKACiiigAoorndR8eeFtKmkhvNbtUljJV0QmRlI6ghQea1p0alV2pxbfkribS3Oiorz2b4waFJIYdIstT1Wf8AhS2tzg/nz+lRHWPiT4h+XTtEtdCt2/5bXr75B/wHH80rsWV4ha1bQX95pfhv+BPtI9NT0C7vbXT7Zrm8uIreBPvSSuFUfia8/wBT+KRvrptM8GaZNrF6ePOKEQp79iR7nA9zTrX4Vx31yt54s1q91q4HIjLlIl9gM5x9MfSu70/TLHSbRbbT7SG1gXokSBR9TjqfeqX1LD6/xZfdH/N/gL35eR55pvw0vtav01fx1qLX9wOUso2xFGPQkY/JcD3NV/jFrUGj+ErfQbJY4ftbBfLjAUJEmCcAdBnaPzr0u7u4ra3lnmkWOCJS8jscBVAySfavCNNjl+KHxOe+mRv7JtCGKsOBEp+RD7sckj3b0r0cuq1MTW+s4h/u6Wtlok+iSJqRUY8sd2ek/C/w8dB8H2qyptubr/SZsjkbgNo/Bcfjmu4qOJcLn1qSvCxNeVerKrLdu5skopRXQKKKRmCjJOBWIASAMk4FVpJC59hSSSlz6D0rmvFfjPSvCVnvvJPMunGYrVD87+/sPc/r0rqw+HnVmoQV5MG1FXZp6xrFjoOmy3+ozrDBH3PVj2AHcn0ryK2svEPxq8T7Ylez0K1flzykQ/8AZpCPy9hWh4f8G+JPi5qketeIJJLHQUP7lFGN6+kYP6uf1xgfQmkaPYaFpkOnaZax21rCMJGg/U+pPcnk197lOTxwi9pU1n+Xp/mcNas56LYg8O+HdN8L6NDpWlwCK3iH1Z27sx7k+tatFFe4YBRRRQAUUUUAFFFFABRRRQAUUUUAFFFFABRRRQBznjPwXpfjbRW0/UY8OuWguFHzwv6j29R0P5V8p+IPDviH4beJkWVngnjbfa3kP3JQO6n9Cp9cHrX2fWT4i8OaV4p0mTTdWtVnt35GeGRuzKex96TSas9gPL/AHxLs/FcSWN8UtdYUcx9Fn909/wDZ/LPbvq+bvHnwx1fwLeG8tne70sPmO8i+9Ec8BwPun36H2PFdL4H+MbII9O8TsWUfKl8Bz/20A/8AQh+PrXxWbcOyg3Wwiuuseq9O/oddKvfSR7ZRUNvd293Ck0EqSRyDcjqwIYeoPQ1NXyTTTszqCiiikAUUUUAFFFFABRRRQAUUUUAFFFFAHkHxR8I3mnainjXw/ujuYGD3SxjlSP8AloB3HZh+PrXY+BPHVl4x0wcpDqUSj7RbZ/8AHl9VP6dD6nrWUMpVgCpGCD3FeK+NfhvqHh/UT4k8HGVBGxke3g+/Ce5Qd19V7e46e/hq1HH0VhcS+Wcfhl/7a/0/q+Ek4Pmjt1Pa6K8o8H/GWzvljsvEYWzuvui5UYic/wC1/dP6fSvUobmG4iWWKVHjcZVlOQw9Qe9eXi8DXwk+StG35P0ZrCSmrxJaKKK5CgooooAKKKKACiiigAooooAKwofBXhiCUypoGnFySxZ7dWOfxBrdo6dTWkKtSF1CTV+wNJ7kcMENtGI4IkijHRUUKB+AqSmGRR3zVO+1azsI995eW9qn96aQJ+pqUpTemrHYvMwXrUEkuQSxCqOTXEat8VfCumK2y+N9MOkdqhbP/Ajhf1rg73XvGPxOkax0iyay0ljtkbcQpH+3Jjn/AHR+Rr1cNk+Iqe/VXJDq5af8OQ6sI6LVljx/4yuPFuox+E/DO64ikkCyyRnidh2B/uDqT0OPQZPpXgvwpb+FNCisIiHnb95czAfff/AdB/8AXNVPBXgPT/CNsfK/0jUJFxNdMMHH91R2X+fftjs1UKMCqx+NpezWEwulNdesn3f6BCLT557/AJC0UhIUZJwKgluQqk5CqBkseMCvIjFy2LJXkCDnk+lUrm6jhiee5lSKJBuZ3YKqj1JPSuD8S/FjRdILW+nf8TS96AQt+7B937/hn6isSz8FeNviPNHd+Jbl9K0nO5LfbtYj/Zj7f7z8/WvocvyDEV7Sn7se73+SMZ14x21ZZ8QfFGa9vBo3gy0kvr6Q7RcCMsB/uL3+p4+orb8EfByP7YNc8bXI1DUXO/7I770U/wDTQ/xn2+79a7jw14Q0TwlZ/Z9Js1jZhiSdvmkk/wB5v6cD2rcr7TB4Chg48tJa9X1ZxTqSm9TVjVERVQAKBgBegFOrJDFehI+hqVbqVf4s/Wu0g0aKqJej+Nce4qwkqSfdYH2oAfRRRQAUUUUAFFFFABRRRQAUUUUAFFFFABRRRQBFNOsQ9W9KoyTySdTgegpshLSMW65ptADZI0ljaORFdHBVlYZBB6givHfHHwQt70y6h4WKW05yzWLnEbn/AGD/AAn2PH0FeyUUAfJukeJvE3w81N7GaKWNUb97YXSnafcemfUcH3r2jwr8SNF8ShIo5/sl8etrOwBJ/wBk9G/n7V2ev+GNH8T2X2XV7GO4QfccjDx+6sORXifir4FanYF7rw5cfb4ByLeUhJl+h+636H2NeVj8nw+M95q0u6/Xua060oeh7Wtwf4l/KpFlRu+PrXzjpHxE8VeELn+z9UiluI4jhra+VlkQezHkfjke1enaD8UvDethI5bk6fcnjy7rCqT7P0/PH0r47GZDicPry8y7r/Lc7IVoS8j0OiqMcmVDxvlWGQVPBFSidx6H614zps1sWaKhFwO6kfSniVD/ABfnUOLQD6KOvQ5oqRBRRRQAUUUUAFFFFAHDeLvhbofidpLqJf7P1FuTPCvyuf8AbXofqMGvM30D4hfDqVpNPaa4sQck2376I+7RkZX64H1r6For18LnNejD2VRKcO0tfuMpUot3WjPFdG+OKDEet6U6MOGls2z/AOOMeP8Avqu4034l+FdSA8vWoYWPVLkGLH4sAPyNbWreFNB1zJ1LSbWdz1kMYD/99Dn9a4+/+Cfhe5Ja2a8tD2Ecu5f/AB4E/rW7q5RX1lGVN+Wq/HUa9quqZ3dtqVveJvtbmCdP70Thh+hqfziOoFePz/AfY++z1+RCOm+2BI/EMP5UxfhP4tteLTxbIg7YeVP5E1m8DgJfBiV84tD559Yfieyed/s/rR53+z+tePj4dfEBeB40kA/6+56ePhv43k/13ji5A/2Z5j/UVLy/Cr/mJj9z/wAh88v5D13zv9n9aimv4bZd08sUS+sjhf515T/wqLV7j/j98ZXknqPLdv5yVND8DtJLbrrVdQmPcoFTP5g0vqmAj8WIv6Rf62Dmn/L+J3N1438OWefP1zTlI6qtwrH8gSawrz4weErXOy/luSO0Fu382AH61DbfBzwpBjzLS6uf+u1ww/8AQcVuWnw/8L2ePJ0Gx47yx+Yf/Hs07ZVD+eX3Jfqw/ePsjibr452jP5em6LeXLnoJJFj/AEUNVRvG/wASNZ40vwz9mQ/dke3f/wBCchf0r162063tE2W0EMC/3YkCj9KnEK98mn9fwVP+Fh1/282/w0QuST3l9x4z/wAIv8Utc/5COuCxjP3kFxs/SIYP4mrVl8EbR5PN1bWrq6kPLCFAmT9W3E168EUdhSkhRyQKUs7xVrUrQX91Jf8ABD2UOuvqchpfw28L6XtaHRoZZB/Hc5lP1w2QPwFdTHbLGiooVUUYCqMACnNcIoJznFclrnxK8N6LuSXUUmmXjybT962fTI4H4kVyqOLxk7azfzZd4wXY7D5YxyQBVO+1W10+2a4uriK3hXrLM4VR+Jryg/EDxh4tkaDwh4flSInb9qkXfj6scIv45q5YfBnWNcuVvvGevyyP18iB97Aem5uF+gBFe5hOGK8/ervlX3v/AC/E55YmK21H698Y9NglNtoltLql0x2q2Csefbjc30AH1rNg8G/EH4gssviC7OkaYxyIGUqce0QOT/wM5r1zw/4N8P8AheMDSdNhhkxgzsN8rfVzz+HT2rdr6nB5VhcJrCN33er/AOB8jmnVnPc5Lwr8OPDnhIJLZ2nn3o/5e7nDyZ/2ey/gB+NdbRRXomYUUUUAFFFFABRRRQBYiunThvmX9auo6uoZTkVlVZsiRIw7YzQBeooooAKKKKACiiigAooooAKKKKACiiigCtcW28l0+93HrVIqVOGBB961qa8ayDDKDQBlUVceyB+42PY1A1vKnVc/TmgCKijGKKAMzWfD2keIbb7Pq2nwXcYHy+YvzL/ut1X8CK8r8Q/AK0mLzeHtSa3bqLe7+dPwccgfUH617PRQB8vSaL8Rfh6zNFFex2qnJaA+fAfcjkD8QDW3o3xunQLHrWmLIOhmtW2n/vluD+Yr6Grn9a8D+GfEG5tS0a1llbrMi+XIf+BLgn8TXFicuwuJ1qwV++z+9FxqTjszl9J+I3hbWNqxapHBKf8AlndfuiPxPB/AmunR1kQOjBlYZBByDXAav8ANIn3PpOrXVox5CToJl+gxtI/WuWf4U/ELw05fRL9ZkznFndmMn6q20H6c14dfhiD1ozt66/idEcU/tI9qzjpTxK4/iP414h/wmfxK8N8avpEs0S9XubIgY9nTA/HmtKw+ONo2F1HRp4iOrW8of9CB/OvIrcP42ntFS9H/AJ2NViKbPXxcOOoBp4uPVfyNcFZfFbwjeY3X8lsx/hngYfqAR+tdBaeJ9BvsfZdZsJSf4VuFz+Wc15lXAV6fx02vkzRTi9mbwnT3FOEqH+IVTVg67lIYeo5FLXL7NFWLoZT0YfnS1Ropez8wsXqKpbmH8R/Ol8x/7x/Ol7NhYuUVU81/7xo86T+9S9mwsW6Kq+dJ/e/Sjzn/AL36UezYWLVFVPNf+8abJcGNd0koRR1LHAp+yYWLtFc5deK9Cs8/addsIyP4Tcrn8s5rCvPip4Rtc/8AEza4Yfwwwu2fxIA/Wuinl+IqfBBv5Mlyit2d+WUdWH500yoP4h+FeSXPxr0zf5enaRfXTngBysefy3H9Kavi74ka3xo/hBraNvuyTxN+jOVX9K9Clw9jam8berX/AA5m69NdT1s3CjoCapX2tWWmx+Ze3dtap/enlCZ/MivOE8D/ABR13nVfEUWnRHqkMuGA+kQAP/fVaWn/AAG0ZJPO1jVr/UZjy23ESt9fvN+tepR4VlvVmvlr/kZvEroiTVfi94YsNyxXc17IP4bWI4/76bA/ImsNfHXjXxN8vhfwrIkTcC5nBYfXcdqD8c16dpHgTwtoe1rDQ7NJF6SyJ5jj6M+SK6KvZw+QYKjq48z8/wDJWRjLETfkeLx/C3xl4lIfxX4n8mFuTbW5L/htG1B9Rmuw0L4S+END2v8A2f8Abp1/5a3p8z/x3hf0ruKK9eFOFNcsFZeRk23uNjjSKNY40VEUYVVGAB6AU6iirEFFFFABRRRQAUUUUAFFFKqs33QT9KAEoqdLSRuuFHvVhLRF5b5jQBTjieQ4UfjWhDCIlwOSepp4AAwBgUtABRRRQAUUUUAFFFFABRRRQAUUUUAFFFFABRRRQAUUUUANZFb7yg/UVE1rE3bH0NT0UAVGsv7r/mKjazkHTB/Gr9FAGYYJV6of50wqV6gj6itaigDIorVMaHqin8KYbaI/wD8KAM2s6/8AD+japn7fpNjdE/xTW6OfzIzXQmzi7ZH4002SdmagDzu9+Evgm9yToqQse8Ezp+gbH6VgXfwE8MS5+zX2p259PMRwPzXP617AbH0k/SkNk/ZloA8Mb4CTWx3ab4rnhPbNsQfzV/6Un/CrviFZ5+xeNQ6joJLmZf0wRXuRs5fVT+NJ9kl9AfxrOdKnP4op/IabWx4afCvxgtR+61u0nx/00Rs/99oKabP40Qf8srWbH+1bf4ivcjbTD+D9RSfZ5f7hrCWX4SW9KP3Ir2k+54b9o+Mkf3tEtn9/3J/k9H9o/GAf8y7bf98p/wDHK9x8mX/nm35UeVJ/zzb8qz/svBf8+l9w/az7nhv9ofGBunh62H/AU/rJR5nxmlPy6Vbx/jB/V69x8t/7jflRsf8Aut+VNZZg1/y6X3B7Wfc8P/sz40XH8VtCP9624/nTv+EM+Ll3/rvEVrAD1xPt/wDQEr27Y390/lSbG/un8q0jgcLHanH7kTzzfU8UHwl8cXn/AB/+NmAPUJNM/wCh21LF8AYZWDah4mupz32W4U/mWavZtjf3T+VLsb+635VvGnCHwpITbe55hafArwjb4M76jdEdpJwoP/fKg/rXQ2Xwx8F2GDD4ftXI7z7pv/Qya67Y/wDcb8qPLf8AuN+VWIqWenWOnpssrO3tl/uwRKg/ICrNP8mT/nm35UvkS/3G/KgCOipfs8v9w0v2Wb+5+ooAhoqcWkp7AfjSizk9VoAr0VaFk3dx+VOFkO8n6UAU6KvCyj7sxpwtIR/CT+NAGfRWmIIh0QU8Kq9FA+goAywjt0Un6Cni2lP8GPrWlRQBRFk56soqRbJR95ifpxVqigCJbeJeiA/XmpAABwM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2Q=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0789299" y="6351596"/>
            <a:ext cx="998007" cy="312687"/>
            <a:chOff x="7707356" y="6408789"/>
            <a:chExt cx="998007" cy="312687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6040277" y="1341552"/>
            <a:ext cx="989373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</a:t>
            </a:r>
            <a:r>
              <a:rPr lang="en-US" altLang="zh-CN" sz="3200" b="1" dirty="0">
                <a:solidFill>
                  <a:srgbClr val="FC3222"/>
                </a:solidFill>
                <a:latin typeface="Century Gothic" panose="020B0502020202020204" pitchFamily="34" charset="0"/>
              </a:rPr>
              <a:t>o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467745" y="1341552"/>
            <a:ext cx="824265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84048" y="1341552"/>
            <a:ext cx="881973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US" altLang="zh-CN" sz="3200" b="1" dirty="0">
                <a:solidFill>
                  <a:srgbClr val="FC3222"/>
                </a:solidFill>
                <a:latin typeface="Century Gothic" panose="020B0502020202020204" pitchFamily="34" charset="0"/>
              </a:rPr>
              <a:t>i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ke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597685" y="1341552"/>
            <a:ext cx="122020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CN" sz="3200" b="1" dirty="0">
                <a:solidFill>
                  <a:srgbClr val="FC3222"/>
                </a:solidFill>
                <a:latin typeface="Century Gothic" panose="020B0502020202020204" pitchFamily="34" charset="0"/>
              </a:rPr>
              <a:t>a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ke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102150" y="1341552"/>
            <a:ext cx="1112805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</a:t>
            </a:r>
            <a:r>
              <a:rPr lang="en-US" altLang="zh-CN" sz="3200" b="1" dirty="0">
                <a:solidFill>
                  <a:srgbClr val="FC3222"/>
                </a:solidFill>
                <a:latin typeface="Century Gothic" panose="020B0502020202020204" pitchFamily="34" charset="0"/>
              </a:rPr>
              <a:t>a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8" y="2638326"/>
            <a:ext cx="1319902" cy="1085301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96" y="1881542"/>
            <a:ext cx="930595" cy="957766"/>
          </a:xfrm>
          <a:prstGeom prst="rect">
            <a:avLst/>
          </a:prstGeom>
        </p:spPr>
      </p:pic>
      <p:sp>
        <p:nvSpPr>
          <p:cNvPr id="90" name="流程图: 接点 89"/>
          <p:cNvSpPr/>
          <p:nvPr/>
        </p:nvSpPr>
        <p:spPr>
          <a:xfrm>
            <a:off x="460336" y="2037787"/>
            <a:ext cx="821348" cy="822992"/>
          </a:xfrm>
          <a:prstGeom prst="flowChartConnecto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1" name="流程图: 接点 90"/>
          <p:cNvSpPr/>
          <p:nvPr/>
        </p:nvSpPr>
        <p:spPr>
          <a:xfrm>
            <a:off x="463942" y="2903173"/>
            <a:ext cx="822992" cy="822992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48" y="2623344"/>
            <a:ext cx="2260339" cy="162781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9904" y="3490197"/>
            <a:ext cx="953420" cy="1362612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9353" y="4232992"/>
            <a:ext cx="940836" cy="1312551"/>
          </a:xfrm>
          <a:prstGeom prst="rect">
            <a:avLst/>
          </a:prstGeom>
        </p:spPr>
      </p:pic>
      <p:grpSp>
        <p:nvGrpSpPr>
          <p:cNvPr id="94" name="组合 93"/>
          <p:cNvGrpSpPr/>
          <p:nvPr/>
        </p:nvGrpSpPr>
        <p:grpSpPr>
          <a:xfrm>
            <a:off x="375841" y="2906686"/>
            <a:ext cx="1011815" cy="824400"/>
            <a:chOff x="4880126" y="2878287"/>
            <a:chExt cx="1276204" cy="1039817"/>
          </a:xfrm>
        </p:grpSpPr>
        <p:sp>
          <p:nvSpPr>
            <p:cNvPr id="107" name="流程图: 接点 106"/>
            <p:cNvSpPr/>
            <p:nvPr/>
          </p:nvSpPr>
          <p:spPr>
            <a:xfrm>
              <a:off x="4990869" y="2878287"/>
              <a:ext cx="1039817" cy="1039817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4880126" y="3039499"/>
              <a:ext cx="1276204" cy="659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spc="-15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altLang="zh-CN" sz="2800" b="1" spc="-15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a</a:t>
              </a:r>
              <a:r>
                <a:rPr lang="en-US" altLang="zh-CN" sz="2800" b="1" spc="-15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ke</a:t>
              </a:r>
              <a:endParaRPr lang="zh-CN" altLang="en-US" sz="2800" b="1" spc="-15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0" name="图片 10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70" y="1533044"/>
            <a:ext cx="1113287" cy="1145792"/>
          </a:xfrm>
          <a:prstGeom prst="rect">
            <a:avLst/>
          </a:prstGeom>
        </p:spPr>
      </p:pic>
      <p:grpSp>
        <p:nvGrpSpPr>
          <p:cNvPr id="95" name="组合 94"/>
          <p:cNvGrpSpPr/>
          <p:nvPr/>
        </p:nvGrpSpPr>
        <p:grpSpPr>
          <a:xfrm>
            <a:off x="410622" y="2024971"/>
            <a:ext cx="974947" cy="824400"/>
            <a:chOff x="4359873" y="2136505"/>
            <a:chExt cx="1295225" cy="963618"/>
          </a:xfrm>
        </p:grpSpPr>
        <p:sp>
          <p:nvSpPr>
            <p:cNvPr id="111" name="流程图: 接点 110"/>
            <p:cNvSpPr/>
            <p:nvPr/>
          </p:nvSpPr>
          <p:spPr>
            <a:xfrm>
              <a:off x="4431983" y="2136505"/>
              <a:ext cx="1095222" cy="96361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4359873" y="2345574"/>
              <a:ext cx="1295225" cy="53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spc="-15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400" b="1" spc="-15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o</a:t>
              </a:r>
              <a:r>
                <a:rPr lang="en-US" altLang="zh-CN" sz="2400" b="1" spc="-15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me</a:t>
              </a:r>
              <a:endParaRPr lang="zh-CN" altLang="en-US" sz="2400" b="1" spc="-15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58810" y="2910967"/>
            <a:ext cx="824400" cy="824400"/>
            <a:chOff x="2263777" y="4414203"/>
            <a:chExt cx="971700" cy="971700"/>
          </a:xfrm>
        </p:grpSpPr>
        <p:sp>
          <p:nvSpPr>
            <p:cNvPr id="119" name="流程图: 接点 118"/>
            <p:cNvSpPr/>
            <p:nvPr/>
          </p:nvSpPr>
          <p:spPr>
            <a:xfrm>
              <a:off x="2263777" y="4414203"/>
              <a:ext cx="971700" cy="97170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2282367" y="4538768"/>
              <a:ext cx="8242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altLang="zh-CN" sz="3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i</a:t>
              </a:r>
              <a:r>
                <a:rPr lang="en-US" altLang="zh-CN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</a:t>
              </a:r>
              <a:endParaRPr lang="zh-CN" altLang="en-US" sz="32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03410" y="2045463"/>
            <a:ext cx="989373" cy="824400"/>
            <a:chOff x="656557" y="2280795"/>
            <a:chExt cx="1189233" cy="970448"/>
          </a:xfrm>
        </p:grpSpPr>
        <p:sp>
          <p:nvSpPr>
            <p:cNvPr id="122" name="流程图: 接点 121"/>
            <p:cNvSpPr/>
            <p:nvPr/>
          </p:nvSpPr>
          <p:spPr>
            <a:xfrm>
              <a:off x="728568" y="2280795"/>
              <a:ext cx="990934" cy="97044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656557" y="2440582"/>
              <a:ext cx="1189233" cy="688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</a:t>
              </a:r>
              <a:r>
                <a:rPr lang="en-US" altLang="zh-CN" sz="3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o</a:t>
              </a:r>
              <a:r>
                <a:rPr lang="en-US" altLang="zh-CN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</a:t>
              </a:r>
              <a:endParaRPr lang="zh-CN" altLang="en-US" sz="32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6" name="流程图: 接点 125"/>
          <p:cNvSpPr/>
          <p:nvPr/>
        </p:nvSpPr>
        <p:spPr>
          <a:xfrm>
            <a:off x="451407" y="1172401"/>
            <a:ext cx="822992" cy="822992"/>
          </a:xfrm>
          <a:prstGeom prst="flowChartConnector">
            <a:avLst/>
          </a:prstGeom>
          <a:solidFill>
            <a:srgbClr val="FC322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388741" y="1160680"/>
            <a:ext cx="1290570" cy="824400"/>
            <a:chOff x="538969" y="1237091"/>
            <a:chExt cx="1231384" cy="795063"/>
          </a:xfrm>
        </p:grpSpPr>
        <p:sp>
          <p:nvSpPr>
            <p:cNvPr id="129" name="流程图: 接点 128"/>
            <p:cNvSpPr/>
            <p:nvPr/>
          </p:nvSpPr>
          <p:spPr>
            <a:xfrm>
              <a:off x="602369" y="1237091"/>
              <a:ext cx="786593" cy="795063"/>
            </a:xfrm>
            <a:prstGeom prst="flowChartConnector">
              <a:avLst/>
            </a:prstGeom>
            <a:solidFill>
              <a:srgbClr val="FC322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538969" y="1350897"/>
              <a:ext cx="1231384" cy="5342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spc="-15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</a:t>
              </a:r>
              <a:r>
                <a:rPr lang="en-US" altLang="zh-CN" sz="3000" b="1" spc="-15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a</a:t>
              </a:r>
              <a:r>
                <a:rPr lang="en-US" altLang="zh-CN" sz="3000" b="1" spc="-15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</a:t>
              </a:r>
              <a:endParaRPr lang="zh-CN" altLang="en-US" sz="3000" b="1" spc="-15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449999" y="1166130"/>
            <a:ext cx="897665" cy="824400"/>
            <a:chOff x="3217591" y="3173872"/>
            <a:chExt cx="1007597" cy="869673"/>
          </a:xfrm>
        </p:grpSpPr>
        <p:sp>
          <p:nvSpPr>
            <p:cNvPr id="132" name="流程图: 接点 131"/>
            <p:cNvSpPr/>
            <p:nvPr/>
          </p:nvSpPr>
          <p:spPr>
            <a:xfrm>
              <a:off x="3217591" y="3173872"/>
              <a:ext cx="925360" cy="869673"/>
            </a:xfrm>
            <a:prstGeom prst="flowChartConnector">
              <a:avLst/>
            </a:prstGeom>
            <a:solidFill>
              <a:srgbClr val="FC322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3235205" y="3353399"/>
              <a:ext cx="989983" cy="6168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l</a:t>
              </a:r>
              <a:r>
                <a:rPr lang="en-US" altLang="zh-CN" sz="3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i</a:t>
              </a:r>
              <a:r>
                <a:rPr lang="en-US" altLang="zh-CN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ke</a:t>
              </a:r>
              <a:endParaRPr lang="zh-CN" altLang="en-US" sz="32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94" y="2582535"/>
            <a:ext cx="1485900" cy="11668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39" y="2407642"/>
            <a:ext cx="1581013" cy="135778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1728703" y="330262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374484" y="181738"/>
            <a:ext cx="1378092" cy="91872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68" y="4130052"/>
            <a:ext cx="774866" cy="1063853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93" y="4435994"/>
            <a:ext cx="808791" cy="135591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793" y="4503369"/>
            <a:ext cx="865478" cy="1703244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94" y="4880349"/>
            <a:ext cx="669186" cy="1330388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5331182" y="55568"/>
            <a:ext cx="6843535" cy="216318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5" name="直角三角形 64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404447" y="59050"/>
            <a:ext cx="6165737" cy="2103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04800" indent="-304800">
              <a:lnSpc>
                <a:spcPts val="1200"/>
              </a:lnSpc>
              <a:spcBef>
                <a:spcPts val="900"/>
              </a:spcBef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Identify and pronounce the short or long vowel sounds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a, o,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i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 one-syllable words; know the spelling-sounds correspondence for the letters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a, o,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i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the short or long vowels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a, </a:t>
            </a:r>
            <a:r>
              <a:rPr lang="en-US" altLang="zh-CN" sz="1100" b="1" i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,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o.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Pronounce and decode the words with the short or long vowels </a:t>
            </a:r>
            <a:r>
              <a:rPr lang="en-US" altLang="zh-CN" sz="1100" b="1" i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, o,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u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 </a:t>
            </a:r>
            <a:endParaRPr lang="en-US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>
              <a:lnSpc>
                <a:spcPts val="1200"/>
              </a:lnSpc>
              <a:spcBef>
                <a:spcPts val="900"/>
              </a:spcBef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what they see in the picture; ask them to help the children in the picture cross the road or help the cars go.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 Click first and read the word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cake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when it appears,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identify the long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vowel sound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then click again and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decode the word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cake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like this: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c-a-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</a:t>
            </a:r>
            <a:r>
              <a:rPr lang="en-US" altLang="zh-CN" sz="1100" b="1" i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ke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, cake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click to help the children cross the road (or help the car go, or give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 star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as a prize);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 Repeat the practice for the rest of the words.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E486EB9-EB44-478A-83EE-EBEC5EC833C3}"/>
              </a:ext>
            </a:extLst>
          </p:cNvPr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48A9E1A2-E38B-4B59-B811-36E1C065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A0230F7F-ED7B-4E72-812F-D3A2CB2DA155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9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875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875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875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875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875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875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875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875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57747 0.03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67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807 0.658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62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25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625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25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625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0125 0.66968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3347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00261 0.72731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3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25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625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56836 0.0083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417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59244 -0.0083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2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5" grpId="0"/>
      <p:bldP spid="21" grpId="0"/>
      <p:bldP spid="22" grpId="0"/>
      <p:bldP spid="26" grpId="0"/>
      <p:bldP spid="48" grpId="0"/>
      <p:bldP spid="49" grpId="0"/>
      <p:bldP spid="90" grpId="0" animBg="1"/>
      <p:bldP spid="90" grpId="1" animBg="1"/>
      <p:bldP spid="91" grpId="0" animBg="1"/>
      <p:bldP spid="91" grpId="1" animBg="1"/>
      <p:bldP spid="126" grpId="0" animBg="1"/>
      <p:bldP spid="126" grpId="1" animBg="1"/>
      <p:bldP spid="64" grpId="0" animBg="1"/>
      <p:bldP spid="64" grpId="1" animBg="1"/>
      <p:bldP spid="67" grpId="0"/>
      <p:bldP spid="6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" y="2179523"/>
            <a:ext cx="12185883" cy="458038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9" y="-29093"/>
            <a:ext cx="12132902" cy="6916187"/>
          </a:xfrm>
          <a:prstGeom prst="rect">
            <a:avLst/>
          </a:prstGeom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11" y="3713817"/>
            <a:ext cx="1220237" cy="2332807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2668" y="3706523"/>
            <a:ext cx="1322868" cy="2217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91" y="3539935"/>
            <a:ext cx="996880" cy="1981866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12" y="3970448"/>
            <a:ext cx="1351009" cy="185487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9257454" y="58434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789299" y="6351596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5/23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7" name="AutoShape 2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AutoShape 4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AutoShape 6" descr="data:image/jpeg;base64,/9j/4AAQSkZJRgABAQEASABIAAD/2wBDAAgGBgcGBQgHBwcJCQgKDBQNDAsLDBkSEw8UHRofHh0aHBwgJC4nICIsIxwcKDcpLDAxNDQ0Hyc5PTgyPC4zNDL/2wBDAQkJCQwLDBgNDRgyIRwhMjIyMjIyMjIyMjIyMjIyMjIyMjIyMjIyMjIyMjIyMjIyMjIyMjIyMjIyMjIyMjIyMjL/wAARCAH0AfQDAREAAhEBAxEB/8QAHAABAAMAAwEBAAAAAAAAAAAAAAQFBgIDBwEI/8QAQxAAAgECAgYGBwUIAgICAwAAAAECAwQFEQYSEyExcSJBUWGBkQcUMlKhscEjQmJy0TM0Q1N0grLhFTY1cyTwRGPS/8QAGwEBAAMBAQEBAAAAAAAAAAAAAAIDBAUBBgf/xAA0EQEAAgEDAgQCCgEFAQEAAAAAAQIDBBEhEjEFIkFRMmEGEzNxgZGhscHR4SNCUnLwFPH/2gAMAwEAAhEDEQA/APdgAAAAAAAAAAAAAAAAAAAAAAAAAAAAAAAAAAAAAAAAAAAAAAAAAAAAAAAAAAAAAAAAAAAAAAAAAAAAAAAAAAAAAAAAAAAAAAAAAAAAAAAAAAAAAAAAAAAAAAAAAAAAAAAAAAAAAAAAAAAAAAAAAAAAAAAAAAAAAAAAAAAAAAAAAAAAAAAAAAAAAAAAAAAAAAAAAAAVGJ6RWeHa1OL29dfw4Pcub6iq+WtfvbdPoMubmeI91LZ6YV43D9cowlRk92zWTh+pVXPO/Lfl8KpNf9Oefn6tVaXtvfUdrbVY1IdeXFc11GitotG8OPlxXxW6bxs7ySsAAAAAAAAAAAAAAAAAAAAAAAAAAAAAAAAAAAAAAAAAAAAAAAAAAAAAAAAAAAAAAAAAAIeIYpaYbT1riqlJ+zTjvlLwI2vFe6/BpsmadqR+Pox+J6S3d9rU6OdvQe7Vi+lLm/0Mt8024h3NP4fjxea3MqQqbwDttrqvaVlWt6sqdRdcX/8Acz2JmJ3hDJjpkr03jeGtwvSylWypX6VKfDax9l811fI00zRPFnF1Phlq+bFzHt6/5aSMozipRkpRazTTzTL3LmJidpfQ8AAAAAAAAAAAAAAAAAAAAAAAAAAAAAAAAAAAAAAAAAAAAAAAAAAAAAAAAAAAAAA6ri5o2lF1birGnTX3pM8mYjmU6Y7ZLdNI3llcT0tnPWpYfF048NrNdJ8l1Ge+ee1XY0/hkR5s3PyZmdSdWcp1JynOW9yk82zP3daIisbR2cQ9AAAABYYbjN5hkvsZ61LPfSnvi/08CdMlq9mbUaTHnjzRz7tlheP2eJyVGMtldOLlsZPe0uLXajVTJFnC1OiyYPNPNfdaljGAAAAAAAAAAAAAAAAAAAAAAAAAAAAAAAAAAAAAAAAAAAAAAAAAAAAAAAAAAPjajFyk0kt7beSQIjfiGexPSuhb507JKvU4a79hfqUXzRHFXU0/hl7+bLxH6/4ZK7vbm+rbW5qyqS6s+C5LqM1rTad5dnFhpir00jZHPFoAAAAAHCrVp0acqlWcYQjxlJ5JB7ETM7QzWJaVpZ0sPjm/501u8F+pCbezZj0vrdz9HuIVV6QLCrXqynKvr0pSk829aLy+KRZgn/UhR4viidFeI9Np/V74dB8OAAAAAAAAAAAAAAAAAAAAAAAAAAAAAAAAAAAAAAAAAAAAAAAAAAAAAAAAAVWJ6QWeG5w1ttXX8OD4c31Fd8tatmn0OXNz2j3Y3EsavMTk1WqatLqpQ3R8e3xMt8lrd3c0+kxYPhjn3V5BqAAAAAAAUmJaS2tnrU7fK4rLdufRi+99fgRm2zTj01rc24hkb7EbrEamvc1XJL2YrdGPJEJndupjrSNqwihNZaP3XqWkeGXWeSpXVOT5ayT+ZKk7WiVGrp9ZgvT3iX6Ye5td51H50AAAAAAAAAAAAAAAAAAAAAAAAAAAAAAAAAAAAAAAAAAAAAAAAAAAAAABEv8AErTDqevc1VFv2YLfKXJEbXivddh0+TNO1IZDE9J7u91qdvnb0Huyi+lLm/0M18027cO3p/DseLzX5n9FEUuiAAAAAAAgYjjFphsXtZ61TqpQ3y8ezxPJnZbjw2ydmQxLHrzEc4a2yoP+HB8eb6yEzu348Fac95VR4vA8ACk4PXXGPSXhvBtvw/UdlXV1YW1wnmqtKE/OKZ1YneN35tkr0XmvtMu89QAAAAAAAAAAAAAAAAAAAAAAAAAAAAAAAAAAAAAAAAAAAAAAAAAAAHXXr0rai6tepGnTXGUnkjyZiOZSpS156axvLLYnpbKWtSw6OquG2mt/gv1M98/pV2NP4XEebN+TMVatStUlUqzlOcuMpPNszzO/MutWsVjasbQ4BIAAAAADou7y3saLq3NWNOHe975LrG6Vazbso6mM1sQpqVrJ0LeXCS/aS/8A5+ZXa8xw14sFNuqeVXiFGKsJ6sctVqXe+faVxPLXCjJpAAAAA/RWg9165oThFVvNq3VN84tx+h0sU70h8D4nTo1mSPn+/LQFjCAAAAAAAAAAAAAAAAAAAAAAAAAAAAAAAAAAAAAAAAAAAAAAAAANpJttJLe2wM/ielVta61OzSuKq3a33F49fgU3zRHEOnp/Db35ycR+rI3l/c39baXNWU31LqjyXUZrWm07y7WLDjw16aRsjEVoAAAAAHGc404Oc5KMI73KTySBETPEMxi2mNGhrUrCKq1OG0kuiuS6xG89lk1rT4+/t/bGXd7c31Z1bmrKpN9bfAlEbK7ZJtG3aPZf4DU18O1fcm19SjJHmbtLO+Pb2WFaG0ozh70WiDSzJNYB4AAAevcvRRc7fQtUs99vc1Ick8pL5m/TTvR8X47Tp1e/vEf03Be4wAAAAAAAAAAAAAAAAAAAAAAAAAAAAAAAAAAAAAAAAAAAAAAAFXiePWeG5wlLa1/5UHvXN9RXfJWrXp9Flz8xxHux2JY5eYm3GpPUo9VKG6Pj2ma+S1nc0+jxYOYjefdWlbWAAAAAAAp8S0itLDWp03t66+7F7o82Rm2zRj09r8zxDGYvit5iMdatVeonupx3RXgKzvPK7NjjFj3opi1zgC80dqdK4pdykvkU5Y7S26Se8L4pbWbuIbO5qw7JMnCbqPQAAAPWfQ3c522L2je+M6dVLmmn8ka9LPEw+Y+kVPNjv98PUTW+aAAAAAAAAAAAAAAAAAAAAAAAAAAAAAAAAAAAAAAAAAAAAACLe4ja4dS2lzVUM+EeMpckRtaK912HBkzTtSGRxPSi6u9ana529F7s0+nLx6vAzXzTPEcO1p/DsePzX5n9FBxeZS6QAAAAAACFiGK2mGwzr1On1U475PwPJnZZjxWv2ZDEtIru/wA6cG6FB/cg975shNpb8enrTmeZVB4vcKq1qUl3Hte6vNXqxzCCXuMAWWB1NTE4x6pxcfr9CvJHlaNNO2RqDO6SjxSGreuXvRT+hOOyUdkI9egAAB6B6IrnZaUXVu3ur2j84yT+rNGmnzTDh/SCm+mrb2n93tRufHgAAAAAAAAAAAAAAAAAAAAAAAAAAAAAAAAAAAAAAAAAAHCtWpW9KVWtUjTpx4yk8kjyZiOZSrS156axvLL4npdxpYdHu2018l+pnvn9Kuvp/C/92b8v7ZatWq3FWVWtUlUqS4yk82yiZmeZdetK0jprG0OB4kAAAAAB1XNzQtKLq3FWNOC65Pjy7RulWs2naIZjEtJbirSl6hSlSo56u2kuk+S6iE29m3HpYjm7MznKc3OcnKT3uUnm2Ra4jbiHwAAAr5LKTXYy+HEtHTMw+HqLvs6myvaFT3ZojaN4lPHPTeJbMyuuq8YhupVOcSVUqqok9AAADUeju59V07wxt5KpKVF/3Rf1yLcE7ZIc7xenXo7/AC2n8pfoI6L4QAAAAAAAAAAAAAAAAAAAAAAAAAAAAAAAAAAAAAAAABwWYFBielNraa1O1SuKy3Zp9CPj1+BTfNEcRy6On8OyZPNfiP1ZG9xG6xGrtLmq55cI8Ix5IzWtNu7t4cGPDG1IRSK4AAAAAD5KSjFyk0ore23kkCOWcxTSy3tk6dnlVnw2j9lcu08337NEYIrHVlnaP1VVtnicY3t3VnXnLPJS4R39hVaZidpbMU1mm9I2h3X8NexqJLgs14EY7rI7s+TSAAACFXWVaXfvLqzw5Oprtll1klBw3riBt6NTa0KdT3op/AyTG0uxWd6xKNikNayk/daYhOO6iJpAAABOwS69Sx7DrrPLZXNOb5ayzJUna0Sp1NPrMN6e8T+z9OPi+Z1H5yAAAAAAAAAAAAAAAAAAAAAAAAAAAAAAAAAAAAAAACtxLHLPDE41J69bqpQ3vx7Cu+StWrT6PLn5iNo92OxPHrzEm4SlsqH8qD3eL6zNfJazu6fRYsPMcz7qsrawAAAAAAFTiekFlhqlHWVWsvuQfDm+o8mV1MNrR1TxDE4ppBd4lJqc8qfVTjuivDr8T2KzPdKc1MfGKOfdUOTk8222S2ZrWm07zLR6P1NayqQ9yfzRTljlu0k70mFrOOvCUX1poqamXaybT4rcWJgAABFul0ovtWRZjc/W15iXQWMQBrMHqbTC6PbHOPkzNkjzOpp53xwlXENpb1IdsWiMLoZomsA8AADNpZrit6D1+oMNuFd4XaXKee2oQnnzimdWs7xEvzbNToyWp7TKUeqwAAAAAAAAAAAAAAAAAAAAAAAAAAAAAAAAAAACNeX9tYUtpc1YwXUuuXJdZG1or3W4sOTLbppG7I4npVc3WtSs07elw1vvy8erwM180zxDtafw2lPNk5n9Gfbbbbebe9tlLpgAAAAAAIl9iVrh1PWuKqi37MFvlLkjyZ2TpjtefKyWJaS3V7rU6GdvRe7KL6Uub/QhNt2/Hpq05nmVDVWtSku4VnlZmr1Y5hBL3GALnR2plcVqfvRUvJ/7KsscbteknzTDQlDezt5DZ3lWPVrZrx3k4Th0HoAAOm5WdLPsZOndl1ld8e/siFrmAGi0eqZ2tan7s8/Nf6KMsc7t+knyzC4Kmtmq8NnXqQ92TRNN1noAAHWB+h9A7n1vQfCajebjR2b5xbX0OjhnekPg/FKdGsyR89/zaMtc8AAAAAAAAAAAAAAAAAAAAAAAAAAAAAAAAADhVq06NOVSrOMIR4yk8kjyZ27va1m07VjeWYxPS2Mc6WHR1n/Omt3guvxKL5/Srr6fwuZ82b8mWr16tzVdWvUlUqPjKTzZnmZnmXXpStI6axtDrPEwAAAAAOuvXpW1J1a1SNOmuMpPJB7Ws2naGXxLSuUs6WHx1V/Omt/gv1ITb2bcel9bs1UqTrVHUqTlOcuMpPNsi2RERG0OIDjuAr5LKTXYy+HDtHTMw+HrxPwaps8Updks4+aIZI8q/TztkhqzM6alxaGrdRl70fkThKEA9egADhVWtSku49r3V5q9WOYQS9xgC30eqat5Up+/DPyZVljhq0k7XmGjKHQUWJw1L6T95KROOycdkM9AAAA9v9EtzttD50W99C6qRy7mlJfNm7TT5Hxvj1OnVRb3iP6bs0OKAAAAAAAAAAAAAAAAAAAAAAAAAAAAAAAACixPSe0stanb5XFdbui+jHm+vwKb5orxHLoafw7Jl5vxH6shfYld4jU17mq5JezBbox5IzWvNu7uYdPjwxtSEQiuAAAAAANpJtvJLi2BTXWPQ1nSsIK4qLc6j3U4+PX4EJvENOPTTPNuGYxmVxUq06lxXlVlJPjuSfcuohvu3Y6VrG1YVh6mAAAEKusq0u/eXV7OTqa7ZZdZJQ7KFTZXFKp7s0/ieTG8JUna0S2xkdhW4xDOlTn2Sa8yVUqqgk9AAACvktWTXYy+HEtHTaYfD1FNwmps8UoPqb1X4ohePLK7BO2SGtMzqKrGIdKlU7nElVKqrJPQAAA9W9DVz0MXtG+DpVUvOL+hr0s94fM/SKnOO/3x/L1Q1vmQAAAAAAAAAAAAAAAAAAAAAAAAAAAAABX4ljVnhkWq1TWq9VKG+Xj2eJC+Ste7Tp9Jlzz5Y492OxPSC8xHOGtsaD/hwfHm+sy3y2s7un0OLDz3n3VJW2AAAAAAAKzE8dssMi1UntKy/hwe9c31Hm62mKbRvPEe7EYrpHeYm3DW2dHqpw3Lx7fE9iu/d7OWtOMcc+61wyptMNoS69XJ80UXjazbhtNqRMuvFoa1rGXuy+YhbVSkkgAAAi3S6UX2rIso5+tr5ol0FjEAbS0qbazo1PegmZLRtLr47dVIl14jDXsanbHKXkI7rI7qAmkAAAEKusq0u/eXV7OVqa7ZZdZJncqc3TqwmuMZJ+TPJjd7WdpiW4TzWa4PeZHZQcVhrWet7sk/oex3ewpCaQAAAb30SXWx0trUG91e0kvGLT/U0aadr7OJ4/Tq00W9p/d7abnxwAAAAAAAAAAAAAAAAAAAAAAAAAAACPd3ttY0drc1Y049WfF8l1nlrRWN5WYsN8tumkbsnieldxca1KyToU+Gu/bf6Ga+aZ4q7Wn8MpTzZeZ/T/LOuTlJyk2297be9lDpxG3EPgegAAAAARry/trCltLmqoJ8FxcuSPJnZOmO152rDH4xpZc1ounaxdCk92efTfN9XgeR5mi2OuCsWtG8/oy06kqks5PNlkREdmS+S153tLieoNLgFTWsJQ64Tfx3mfLHLo6Wd6bJ15DaWdWPXq5rwIQ1R3Z0mmB4AAOm5WdLPsZOndl1ld8e/siFrmAGpwSpr4ZBdcJOPx/2Z8keZ09NO+OE+pDXpzg/vJorXsxllufFFiYAAARrpdKMu1ZFlJc/W15iUcsYgDZWFTa4fQn1uCz8NxltG0y62Kd6RLndQ2lrVh2xZ5CyGbJpgAABpdALr1XTrCpN5KdR0n/dFr55FuGdskOf4rTr0eSPaN/yl+hTovgwAAAAAAAAAAAAAAAAAAAAAAAAAAAHjfpAxmutM6kbes4q1pQo5cU37TzXiczU3n6zj0fceCaSn/wxN4+KZn+ESxx+hcZQuEqNTt+6/wBCNckT3X5tFenNOY/VccVmWMQAAAAOFWrTo05VKs4whHjKTySD2ImZ2hmsS0rSzpYfHP8A/dNfJfqQm3s2Y9L63ZetWq3FV1a1SVSpLjKTzZFsiIrG0I9ws6TfY8yVO7Pq6749/ZDLnLALvR2plVr0+2KkvkU5Y7S2aSeZhftZrJ9e4pbmYnHUqSg/utosTcQAADhVWtSku49rO0q81erHMIJe4wBf6O1M4XFLsakvkU5Y7S3aOeJhdlLYzl3DZ3dWPZJk4Th0noAAOm5WdLPsZOndl1ld8e/siFrmAGnwKpr4ao9cJtfUz5I8zo6Wd8e3ssytpZmrDZ1Zw92TRYm4AAAEzCbl2WM2N0nlsbinPykj2s7WiVWenXitT3if2fp58WdV+cAAAAAAAAAAAAAAAAAAAAAAAAAAAfG1FOUnlFb2+4G2/EPzlil48Rxa8vZPN1606ng3u+GRxb26rTL9R02KMOGmOPSIhEIrk6xxa5sGoxlr0v5cuHh2Eq3mGfNpqZeZ4n3aaxxW2vklCWpV66cuPh2l9bxZys2mvi5nt7pxJnAKPEtJrWz1qdvlcVlu3PoR5vr8CM2acemtbm3EMle4jdYjU17mq5ZcIrdGPJEJndupjrSNqooTAOM1rU5LtR7HEoZK9VJhAL3FALHBKmpikF1Ti4/D/RXkjyr9NO2SGpM7pqDEIal9U7HlLzJx2TjsinoAAAFfJZSa7GXw4lo6bTD4eorTAKmpiDh1Tg15byvLHladLO19mmM7oqTFYat4pe9FP6E4ShBPXoAA41FrUpLuPaztKvNXqxzCAXuMAXmjtTfcUuUl8inLHaW3Rz3hfFLaocShqX1T8WUicdk47Ih6AAD488nlxyD2H6fwm59cwaxus89tb05+cUdSs71iX5vqKdGW1PaZ/dMJKgAAAAAAAAAAAAAAAAAAAAAAAAAUult9/wAdopiVwnlNUXCH5pdFfMqzW6ccy3eGYfrtXjp89/y5eAZZLLsOO/SQ9AAm001ua4AXFnpDXtoatxF14JbnnlJePWWVyTHEsObRUtzTif0VWJY9eYjnBy2VB/w4PjzfWTmd0MeCtOe8qs8XAAAAD1AmtWcl2MvjmHEyV6bTDieoO60qbK8o1Pdmn8Ty0bwnjna8S2hkddUYxDKtTn2xy8iUJVVpJ6AAAEKusq0u/eXU7OTqa7ZZdZJQlYdU2WI28+rXSfjuI3jesrMM7ZIlsDK6ysxiHQpVOxuJKqVVSSegAABXyWrJrsZfDiWjptMPh6issCqamJRj1Ti4/X6FeSPK0aWdsmzUGd0lRjEMqlKp2pxJVSqrST0AAAP0J6Prn1rQXCpN5uFN0n/bJr9Do4Z3xw+E8Wp0ay8e/P5tMWucAAAAAAAAAAAAAAAAAAAAAAAAADA+lW+2OB2lknvuK+s1+GCz+bRj1ltqxHu+j+jeHqz2yf8AGP3eSHPfaAAAA47gK5rJtFzKB4AAAACHcLKq32rMtp2cvVV2yz83UTZgDbUKm1t6VT3oJ/AyTG0uxWd6xKJi0Na1jPrjL5iE4UpNIAAAI10ulF92RZjYNbXmLI5Ywvqk4yUlxTzD2J25beElOEZrhJJmSXYid43RsShr2M+2OUhCUd1CTSAAACFXWVZ9+8up2crU12yy6yTO77Kpsb6hU7JojaN4lPFPTeJbMyuugYtDWtFL3ZJkoewpSSQAAAe2eiO52uideg3voXc1l3SSl+pu00+TZ8f4/Tp1MW94j9G+NDhgAAAAAAAAAAAAAAAAAAAAAAAAA8d9KN96xpPTtU+ja0Ipr8UnrP4ZHN1dt77ez7j6OYejSzf/AJT+3H9sQZXfAAAABBqrKrJd5bHZmt3lwPUQAAAARrpezLwLMcsOtr2sjljAAazB6m0wuj2xzj5MzZI8zqaed8cO+8htLOrHr1c14byML47s6TTA8AAHTcrOln2MlTuy6uu+Pf2RC5zADX4XU2uGUJZ71HVfhuM142tLq4J3xwkVYbSjOHvRaILWZLFgHgAAjXS6UX3ZFlHP1teYsjljEZ5b1xQG3oz2tGnUX3op/AyTxLs1neIl13kNpZ1Y/hbEJR3Z0mkAAAHqfoauftMXtG+KpVUvOL+hr0s94fNfSKnGO/3x/L1c1vmAAAAAAAAAAAAAAAAAAAAAAAAAcQPzxpDff8lpFiN5nnGpXlq/lTyXwRxstuq8y/TNDh+p02PH7RCtINYAAAAIdwsqz7yyvZRk+J1ElYAAAAOq4WdFvsZKndn1dd8e/shlzlAGi0eqZ21an7s8/Nf6KMsct+knyzC4aTWT4PcVNbMTjqVJQ91tFibiAAAcai1qcl3HscSry16scwgF7jAGk0fqa1jOHuVH8SjLHLoaSd6bLYqambuYbO6qw7JMnCbqPQAAdNys6WfYydO7LrK749/ZELXMANbhFTaYXR7YpxfgzNePM6mnnfHCbkmsnwZBczE46lSUH91tFibiAAAbr0TXWw0xnRz3XFrOPimpfRl+mna7i+PU6tL1e0x/T3A3vjQAAAAAAAAAAAAAAAAAAAAAAAArsfvlhuj+IXmeTpUJuP5ssl8WiGS3TSZatFh+u1NMfvMPzuty3vNnGfpoAAAAAEW6XTi+4nRTl7ugmqAAAABxmtaEl2o9idpRyV6qTCAXuIAW+j1TVvKtP34Z+T/2VZY4atJO1phoyh0FBiENS+qdkul5k47Jx2RT0AAACvktWTXYy+OziXjptMPh6iutHamVevT96KkvB/7KsscbtmknmYaAoblHikNW9b96KZOEo7IR69AAHGotalJdx7XurzV6scwgF7jAGi0eqa1pVp+7PPzX+ijLHLfpJ8swuCprZ/EIal9V7G9bzJx2TjsjHoAANFoJc+qacYTUzyUq2zfKSa+pZhna8MHilOvR5I+W/wCT9ELgdJ8EAAAAAAAAAAAAAAAAAAAAAAAAGJ9KF96vovC2TyldV4xy/DHpP6GXV22x7e7v/R3D16ubz/tj9+HjhzX3AAAAAAHRdLoxfeSory9kUsUAAAAAB6gTWrOS7GXxzDiZK9N5hxPUE3CKmzxSg+qTcX4oheN6yu087ZIa0zOoqMYhlWpz7YteRKEoVpJ6AAAEKusqz795dTs5Wqrtll1kmdPwaps8Updks4+aIZI8q/TztkhqzM6arxiG6lPvcSVUqqok9AAACvktWTXYy+HEtHTaYfD1Fb6PVNW7q08/ahn5Mqyxw16SfNMNGUN6nxiGVanP3o5eRKEqq4k9AAEnDrh2mJ2lynk6NenU8pJntZ2mJV5qdeO1PeJ/Z+oc0964PedV+bgAAAAAAAAAAAAAAAAAAAAAAAB5L6Vr7a41ZWSe63oOcl+Kb/RHO1lt7RD7P6NYenBfLPrO35f/AKwBkfSAAAAAAdVws6L7me17oZPhQy1nAAAAAAh3CyrPvWZbSeHL1ddsu/u6ibM50p7OtTmvuyT+J5Mbw9rO0xLb5571we8yOygYtDWtYz92XzJQ9hSkkgAAAjXS3xfgWY2DW15iyOWMLtt6myuaVT3Zp/E8mN4SpO1oltTI7CHicNeyk/dakex3ex3URNIAAAIVdZVn37y6nZydTXbLLrJKE3CamzxSg+qTcX4ohePLK7BO2SGtMzqK/F4a1tGfuy+ZKHtVMSSAAHx74tLsD2H6cwS69dwDDrrPPa21Obfe4rM6lJ3rEvznU0+rzXp7TP7p5JQAAAAAAAAAAAAAAAAAAAAAAAPAdL77/kdLcSuE84bZ04flj0V8jkZ7dWSZfpHheH6nR46eu2/58qQqbwAAAAAOFVZ0pLuPY7o27SglrMAAAAABHul7MvAsxsOtr2sjFjAAbOyqbWxoVO2CMto2mXXxTvSJLyG0s6sevVzXhvPIWQzpNIAAAOm5WdLPsZKndm1dd8e/siFzlgG0tam2tKNT3oJ/AyWjaXXpO9Ylyrw2lCpD3otBOGaJrAPAABGul0ovuyLKMGtrzFkcsYXOlPZ1oVFxjJP4nkxvD2s7TEtvnnvXB7zI7KPew2llVj+HPyPYex3Z4mkAAAH6B9HVz6zoJhjzzdKMqT/tk18sjo4J3xw+F8Xp0ay/z5/OGpLXNAAAAAAAAAAAAAAAAAAAAAAIuJ3kcPwu7vJPJUKM6nktxG9umsyu0+Kc2WuOPWYh+cXKU5OUnnKTzb73xOK/UYiI4h8AAAAAAAazTQFcXMoHgAAAAOq4WdF9zzJUnln1dd8X3IZc5QBqMDqa+GRj1wk4/X6mfJHmdLTTvjWTWayfB7itoZicdSpKPutosTcQAADjUWtTku49jiUMteqkwgF7igGqwSpr4XTXXBuPx/2Z8keZ09NO+OFgVr2arw2dxUh2SaJpus9AAB03KzpZ9jJ07susrvj39kQtcwA2VjU21hQn2wWfyMto2mXWxTvSJd7WtFxfBrIisZiUdWTi+p5Fib4AAAe0+iG62ujF1b576F2/KUU/ozbpp8uz5D6QU21Fbe8fs9BNLhAAAAAAAAAAAAAAAAAAAAAAGR9JN96pofWpJ5SuqkKK5Z6z+CM2qttj+92vAMP1mti3/GJn+IeKHMfegAAAAAAAECosqkl3lsdma3dxPUQAAAAcZrWhJdqEcSjkr1UmEA0OIAX2jtTo3FPsakvkU5Y7NujnvC8KW1n8QhqX1T8T1vMnHZOOyMegAAB6r5LVk12Mvjs4d69Nph8PUV/o7UzpV6XZJSXjuKcsdpbtJPEwuylsUWJw1L2T95KROOycdkM9AABxqLWpSXcex3V5q9WOYQC9xgDUYFU18NUfcm19fqZ8keZ0tLO+NZFbQz19DUvaq6m8/MnHZOOyOegAA9Q9DVzldYvaN+1Tp1UuTcX80atLPMw+b+kVPLjv98PWjY+XAAAAAAAAAAAAAAAAAAAAAAPLfSzfa13h1gn7EJV5LvbyXwTMGstzFX130Zw7UyZffaPy5ecGJ9SAAAAAAAAQq6yrS795ZXsz3+J1kkAAAAAA9QJrVnJdjL45hxMlem8w4nqC0wGpqYjqe/Bry3leWPK06WdsmzTGd0VRjEMq1OfbFryJQlCtJPQAAD1DuFlWffvLqdnJ1Vdss/N1Emda4BU1cQlD34NeW8ryxw06Wdr7e7Smd0VVjEN9Kpzj9SVUqqsk9AAACvktWTXYy+OziWjptMPh6ivdHan7xS5SXyKcsdpbdJPeF6UtqmxeGVzCfvR+RKEoV5J6AANx6KbnYaaKlnuuLapDxWUl8mX6edruP47Tq0m/tMf09yN74sAAAAAAAAAAAAAAAAAAAAAA8J07vvXtMsQknnCjJUI/2rJ/HM5Oot1ZJfofg2H6rRUj1nn8/wDDOFLqAAAAAAAAEW6WVRPtROnZTk7ugmqAAAAAAh3Cyqt9qzLadnL1ddsm/u6ibMk4dU2WI28+rXSfjuI2jesrMM7ZIlsTK6yBi0Na1jP3ZfMlD2qlJJAAABGulvi/AsxsGtrzFkcsYUrDamyxK3l1a6T8dxG8b1lbhnbJEtgZXVQsUhrWTfuyTPYex3UZNIAAAIVdZVn37y6nZytTXbLLrJM6zwKpqYko9U4OP1K8keVo0s7ZNmnM7pK7F4Z28J+7LLzJVe1U5JIAAX+hF16ppthFXPJO4VN8pJx+pZina8MXiVOvSZI+X7cv0WdJ8AAAAAAAAAAAAAAAAAAAAAA6rm4ha2ta4qexShKpLkln9DyZ2jdPHScl4pHeZ2/N+bq1aVzXqV5vOdWbnJ97ef1OJM7zu/UqUilYrHaOHAJAAAAAAAAEe6W6L8CVFWWEYsUgAAAAAR7pbovwLMbDra9rIxYwPqk4yUlxTzBvty28JKcIzXCST8zI7MTvG7qvIbSzqx/DmvAQlDOk0wPAAB1XCzpZ9jJU7s2rrvj39kMuct9jJwkpLinmCJ25biMlOEZrhJJ+ZkdmJ3jd13MNpbVYdsWIewzZNMAAAI10ulF92RZjYNbXmLI5YwpFjU2V/Qn2TWfyI2jeJWYp2vEtkZXWRr+G0saq60tbyPYex3Z8mkAAO+zru1vre4W50qsKnlJM9idp3QyU66TX3iX6iUlNKS4S3rx3nVfm0xtw+gAAAAAAAAAAAAAAAAAAAAzOn196jobfZSynXUaEf7nv+GZRqbdOOXV8Ew/W62ntHP5PDDlP0IAAAAAAAAAdNys6XJkq90MnZELGcAAAAADquFnRfdvJU7s+qrvin5IZc5QBr8MqbXDbeXWo6r8NxlvG1pdXDO+OEtpNZPgyK1mJx1KkoP7raLE3EAAA41FrU5LuPYnaUMteqkwgF7igGvwyptcNt5dahqvw3GW8bWl1cM744lLIrWZrQ2dapD3ZNFibgAAAdNys6WfYyVO7Lq6749/ZELnMM8t64reBt6U9rRhUX3oqXmjJPEuzWd4iXKUdeEovrTR49ZdpptPitxYsA8APkvZe/qYJtFeZfpvAa8rrR7DK8vaqWtKT56qOpTmsPzrUxFc14j3n91gSUAAAAAAAAAAAAAAAAAAAAea+lm+yo4bh8X7Up15rl0V82YdbbiKvqvozh82TLPyj+ZeYGF9aAAAAAAAAAOFZZ0Zcj2vdG/wyglrMAAAAAB8mtaEl2o9jiUcleqswry9xADS4BU1rCUPcqP47yjLHLoaSd6bLUqamfxCGpfVO963mThOEY9AAAD1XyWrOS7GXxzDiXr02mHw9QaXR+prWM4e5Ufx3mfLHLoaSd6bLUralDiUNS+m+qSUicdk47Ih6AADjUWtTku49rO0q81erHMIBe4yVYYdeYpcq3sredeq+KiuHe3wS5h5NorG8vQKWiuKWWHUIzjTrTjDKSpSza8+JVfFbfeGvBrsU1itp2QZwnTm4zjKMlxjJZMpb4mJjeGbvYbO8qx6tbNeJKFkOg9HFzy4byUVUXzxHFeXCTzTz7CUQzWtNp3l+mdF/+p4P/RUv8UdCnww+K1X29/vlbElAAAAAAAAAAAAAAAAAAAAHiPpFvvXNMbmCecbaEKC5pZv4s5eqtvkn5PvvAcP1eirP/LeWUM7sgAAAAAAAAD5JZxa7UCeyvLmUDwAAAAAPUCa1akl2Mvjs4mSvTeYcT1BdaO1Mqtel2xUvJ/7KsscRLZpJ5mGgKG5UYxDKtTn2xy8iVUqq0k9AAACHcLKs+/eXU7OXqq7ZZ+bqJMy60dqZVq9LtipeT/2VZY4iWzSTzMNAUNypxiGU6VTtTiSqlVWEnoAAAanRz0fSv6NK9xKvqW1RKcKVGWcprqzl9358jTWN43fO5snRaax6PRrHD7TDLZW1lb06FJfdguPe31vmTZJmZneUkPGdx3SDALeEqV24XdVfwqS1pL+7gvMrvanq3abT6mZ3pxDzLErujd3s61Cg6NN5JQc9drxKNvZ2ov8AV12vO8oTk2SiNme+W1nw9Vj4PkB+mdF/+p4P/RUv8UdCnww+M1X29/vlbElAAAAAAAAAAAAAAAAAAAPk5xpwlUm8oxTk33LeHsRMztD83393K/xG5vJe1Xqyqebz+RxLW6rTL9RwYoxYq449IiEc8WgGqwXQ6d9aO4vqlS3U4/ZRiul+Z59XcX0wdUby5Gr8UjFfoxRvt3/pAxPRbEcN1qih6xQX8Sks2uceKI3w2q0afxHDm432n2n+1IVN4AAAAAFfNZTkuxlsdmWe74evAAAAAAIdwsqvNZltOzl6uu2Tf3dRNmWGCVNTFKa99OPwIZI8q/TTtkhqjM6aBi0Na1jP3ZfMlD2qlJJAAABGul7MvAsxsOtr2sjljAsMFqbPFKa6ppx+BDJHlX6adskNUZnTQcVhrWet7sk/oew9hSE0gAAA9O0KxOi9F0ritCnG0qSpuU5JJRe9fN+Roxz5XB1+Gfr/ACx3deJ6fYfa5wsKcryp73s0148X4CcsR2Sw+G5Lc5OI/VjMU0nxXFc417lwov8Ag0ejHx634lU2tZ0semwYI32595Url1LchFXl88z2cT1QAAD4PkB+mdF/+p4P/RUv8UdCnww+M1X29/vlbElAAAAAAAAAAAAAAAAAAAKLTK+/4/RHEqyeU5UtlHnPo/VlWe3TjmXR8Jw/XazHX033/Ll4Hw3HHfowejb6NaK7PUvsSp9P2qVCS9nvl39xpxYf91nB1/iO++LDPHrP9f22BpcQAp8U0aw7FM5yp7Gu/wCLS3N81wZXfFWzbp9fmwcRO8e0sZimiuI4brVIw9ZoL+JSW9LvjxRlvhtV3dP4jhzcTO0+0/2oypvD0AAEKusq0vMsr2Z7/E6ySAAAAAAEe6W6MvAsxsOtr2sjFjA7rWpsrujU92afxPLRvCeOem0S2hkdd0XkNpZ1Y9ermvA9h7DOk0gAAA6rhZ0s+x5kqd2bV13x7+yGXOW7bapsrqlU92afxPJjeEqTtaJbUyOw6bqG0tKsO2LPYIZwmsA8AADPdlnuzzyB25cXPsJRX3Z754jirhxJM0zMzvIHgAAAHwfID9M6L/8AU8H/AKKl/ijoU+GHxmq+3v8AfK2JKAAAAAAAAAAAAAAAAAAAee+le+2eE2Ninvr1nUku6K/VmPWW2rFX0v0aw9Wa+X2jb8//AMeUHPfZOdL9tT/OvmI7o2+GXo9viVag9Wf2kOx8VyZti0w+YvgrbmOJW9vdUblfZy39cXuaLImJYr47U7u49QAKLGdLMNwfWpup6xdL+DSfB/ifBfMha8Va8GiyZue0e8vPL3FamMXlS5qUaNFvco0o5eb633mTJO87vpNJi+qp0RMz97oK2oAARLlfaJ9qJ07KMnd0k1YAAAAAHVcLOi+7eSp3Z9VXfFPyQy5ygDbW9Ta21Kp70E/gZJ4l2KTvWJdjWayfB7jxJmJx1Jyg/utosTcQAADjNa1OS7UexxKGSvVSYQC9xQDa21TbWtGp70E/gZJjaXYpPVWJdvHc+B4kzFSGzqzh7smixNxAAfHJI9iFd8ta8erg22TiNmS+Sbd3wIAAAAAAHwfID9M6L/8AU8H/AKKl/ijoU+GHxmq+3v8AfK2JKAAAAAAAAAAAAAAAAAAAeM+k6+9Z0r9XT6NrQjD+59J/NHM1dt8m3s+6+j2Ho0nX/wApmfy4YwzO650v21P86+Yjujb4Zbp8TW+efU3FpptNcGgd06njUrajOVzF1IQi5Nx9rcviTi+3dntpYtPk4YfGdNcQxNSpW7dpbP7sH05Lvl9EV2yTPZ0sGgx4ubcyzRW3pNr7MuZXdbiSCK0AAR7pey/AnRVl9EYmpAAAAAA+TWtBrtQjiUbx1VmFeaHEANXg9TaYXS/DnHyZmyR5nU08744TyC5n8QhqX1Tvet5k47Jx2Rj0AAAPVfNas2uxl8cw4mSvTeYaHBtCsXxhRqKj6rbP+NXTWa7o8WSiJUWy1q3VPQlWtjSo297Kc4RybqwyUvLh8SFsO/MSuw+IdEdNq8Ky6wXELPN1LeUoL79PpL4FE47R3h0Merw5O0sjiMNS+qfiykI7NcdkRtI9iN0bXiscuLk2TiNmW+abcRw4nqkAAAAAABNwvCMQxq8Vrh1rUuKz4qC3RXbJ8EuZKtZtO0K8uamKvVknaHrOjPons7PUucdnG8r8VbQb2Ueb4y+C5mmmCI5s4Op8Wvby4eI9/X/D0eEIUqcadOEYQikoxiskkupIvciZmZ3lyDwAAAAAAAAAAAAAAAAAG7r4dYH51xu9eJY7f3rearV5yXLPJfBI4uS3VeZfp2jw/U6emP2iEAi0udL9tT/OvmI7o2+GW6fE1vngDovf3G4/9UvkwnT4oebrguRU6z6HiTa+zLmV3XYkgitAAHTcrOln2MlTurydkQsUAAAAAAA9QKi1akl2Mvid4cTLXpvMOJ6g0OjtTO2rU/dmn5r/AEUZY53b9JPlmFyVNaoxiGVanP3o5eRKqVVaSegAAB6HoJhGGVcMWIytIVL1VZQlUqdLVy4ZJ7luZox/C4PiPVXNMektrvb7WWOercRx/C8KTV3dwVT+VDpTfgvqRm0R3X4tNly/BDIYl6RK89aGG20aK/m1ulLwity+JXOWfR0sfhlaxvlljLy/uL+4lcXNWVWrLjKWX0Ibb8y1fWVpXpxxtCMeqJmZ5kAAAAAABzo0atxWhRo051Ks3lGEIuUpPuS4nryZisbz2ek6M+ia6utS5x+pK1pcVa039pL8z4R5LN8i+mCZ5s4+q8WrXy4eZ9/R6vhuF2OD2cbTD7Wnb0F92mss32t8W+9mmKxEbQ4WTLfLbqvO8ph6rAAAAAAAAAAAAAAAAAAAAqtJb7/jdGcRu08pQoSUfzPcviyvLbppMtnh+H67VY8fvMfl3fntLJJdhxn6WHoJtNNPJregLe20guKeSrxjWj28JFkZZ9WLJoaW+Hhd2eJW97Fum3GS4xksi6tot2c7NinDMRb1dl7+43H/AKpfJnso0+KHnC4IqdZxcku89iFN81a9uUqzecZ80QyRtst0t5vvMpJW1gADrrrOjLzPa90b/ChFrOB4AAAAABDuVlVz7UW07OXq67ZN/d1E2Zb6PVNW8qU/fhn5Mqyxw1aSdrzDRlDoIGLQ1rWM/dl8yUPYUpJIAAANNo3pVDAMOuqErededSop00pasVuyeb8iyl+mGHV6Oc94tvtsjYlpfjGJa0Hcer0X/DodHzfFnk5LSni0WHHztvPzUMp72+LfFkYqtvmivEODbfEnsy2vNp5fAiAAAAAAA2WjPo3xjH9S4uIuwsZb9rVj05r8MPq8lzLaYrWc7U+JYsPlr5rf+9XsWj2ieEaM0dXD7ZbZrKdxU6VSfj1LuWSNVKVr2fP6jV5dRPnnj29F2TZgAAAAAAAAAAAAAAAAAAAAADC+lO+2GjlC0T6V1cLNfhis38cjJq7bU2930P0cw9WpnJ/xj9+HkBzn2wAAAWmEezW5ovwerjeLd6fitXUnKjOk5NxnFxefVmsi+Y3cymW1J3QaWH21pRls6a1tV9OW98DyKxCeTUZMs+aeGNXBEGxNsvZnzRVl9HQ0XayUVNoAA+SWcGu4Q8nmFeXMoAAAAAACPdLdGXgWY2HW14iyMWMCbhNTZ4pQfU3qvxRC8b1XYJ2yQ1pmdR0XkNpZ1Y9ermvA9h7HdnSaQAAAfG0j2I3QvkrTu4OTZKI2Zb5bW+58PVQAAAAAAC80e0SxfSatlYW32CeU7mp0acfHrfcsydaTbszajV4tPHnnn29XsOjPo4wfANS4rxV/fR37atHowf4Y8FzebNVMVavn9V4llzeWPLX/AN3bItc4AAAAAAAAAAAAAAAAAAAAAAAAPKPSzVm8Ww2k30I28pJd7ll9Dn6yfNEPsfozWPqclvXeP2eemN9MAAAFphHs1uaL8Hq43i3en4rM0OO4Vf2U/wAr+R49juwi4IrdNNsvZnzRVl9HQ0XayUVNoAAHgr5LKTXYy5lnu+HrwAAAAADquFnRfdvJU7s+qrvin5IZc5TnSns6sKnuyT+J5PMPaztMS2+eZkdkazTT69wGYnHUnKD+62ixNxAAmdnCUuwlFfdmyZvSriSZgAAAAAAEzDcKv8YvI2mHWtS5rv7sFwXa3wS72Sis2naFeXLTFXqvO0PV9GfRNa2upc49UjdVuKtab+yj+Z8ZfBczRTBEc2cLU+LWt5cPEe/r/h6TSpU6FGFGjThTpwWUYQilGK7kuBoceZm07y5h4AAAAAAAAAAAAAAAAAAAAAAAAADyX0sf+cw/+lf+ZztZ8Ufc+z+jP2F/+38MAZH0gAAAT8JuIRuZ27eU5Q149+TyZowdpcXxafNSPvXBe5CLiF1C0s6lST3tOMV2tnkynjrNrbMYuBW6KZZezPmirL6Ohou1koqbQAAAg1llWlzLa9me/wAUuB6gAAAAAB8ktaDXahHdG9eqswn4JohiuOatSnS2Fs+NesmovkuMjTEbuBfJWr0jA9C8KwXVq7P1q6X8ask8n+GPBfMlEbM18trLm5w6zvF/8i3pzfvZZPzR5NK27w9x58mP4bKDEtG7K2oyrq+VrBfz2tXz4/MqthjvEuhh8QyWnpmu/wBzzi/2fr9bY1Y1Ya26cM8nyzKuzsVmZjeY2RXJLvPYjdXfNWvHq4Ntk4jZlvktbu+BAAAAAADlSp1K1WFKlCVSpN5RhBNuT7ElxPXkzERvL0jRn0TXl5qXOPVJWlDiraDW1l+Z8I/F8i+mCZ5s5Gp8WpTy4eZ9/T/L1jC8IsMGs1aYda07eiuMYLfJ9rfFvvZpisVjaHBy5r5bdV53lNPVYAAAAAAAAAAAAAAAAAAAAAAAAAAADyX0sf8AnMP/AKV/5nO1nxR9z7P6M/YX/wC38MAZH0gAAAU+KVZ0r6lOnOUJwjmpReTTzNOD4XE8Tn/ViPk5x0lxWMdX1iL73TWZc5m0Pivbm+W0uasqkk2lnwXJELd2vBG1QiuTLL2Z80VZfR0NF2slFTaAAAES5WVXPtRZXsoyd3SSVgAAAAAGs00Hr2rBbn1zBbG44udCGfNLJ/I11neIfK569GW1fm6sS0gwvCU1dXUVU/lQ6U34Lh4nk2iO6WLTZcvwxwx2J+kK6rZww23jbx/mVelPwXBfEqnLPo6eLwysc5J3ZG8vrm9rba7uKlep21JZ+XYV8y3xGPDG0RsjOTZKI2UXzTbiOHE9UgAAAAAANhoz6OsY0g1LirF2Ni9+2rR6U1+CPF83ki2mK1nP1PiOLB5Y5t7f29i0d0QwfRmllY2+dw1lO5q9KpLx6l3I1Vx1r2fP6jWZdRPnnj29F6TZQAAAAAAAAAAAAAAAAAAAAAAAAAAAAAB5L6WP/OYf/Sv/ADOdrPij7n2f0Z+wv/2/hgDI+kAAACixZ53zXZBGrD8LgeIzvn/CEEuYU20/Y/3Fdu7Vh+FIIrkyy9mfNFWX0dDRdrJRU2gAABGulvi/AnRTl9EcmqAAAAAAAWUcfxSnhlPDqV3OlbU00o0+i3m89749ZLqnbZTOmxTeckxvKtb4t8XxZFdMxEcuDn2EoqzXz+lXEkzTMzzIAAAAAAC60f0VxfSWvqYfbN0k8p3FTo04c5db7lmydaTbszajVYtPG9559vV7Doz6NcIwHUuLpK/vo79pVj0IP8MPq83yNVMNa93z+q8Sy5vLXy1/96toWucAAAAAAAAAAAAAAAAAAAAAAAAAAAAAAAADyX0sf+cw/wDpX/mc7WfFH3Ps/oz9hf8A7fwwBkfSAAABn8TeeIVO7JfA2Yvgh87r531FkQsZE20/Y/3Fdu7Vh+FIIrkyy9mfNFWX0dDRdrJRU2gAAB0XS+zT7GSp3V5OyKWKAAAAAAAHFySPYqqvmivEcuLbfEntsyWvNp5fAiAAAAABLw7DL3FryNph9rVua8vuU1nl3t8Eu9nsRMztCvJlpir1XnaHq2jPolt7fUudIKiuKvFWtJ/Zr80uMuSyXM00wRHNnD1Xi1reXDx8/V6VQoUrahCjQpQpUoLKMIRUYxXckaOzjWtNp3md5dgeAAAAAAAAAAAAAAAAAAAAAAAAAAAAAAAAAAZPTLQxaTKlc0LrY3lCDhBTWcJrPPJ9afeZ8+D6zmJ5dnwrxb/4t6WrvWZ3+byDFMHxDBbr1bELadGf3W98Zrti+DObelqTtaH22m1WHU068Vt4/wDd4QSLQAAM5fPWvqz/ABG3H8MPmtXO+e/3o5NnTbT9j/cV27tWH4UgiuTLL2Z80VZfR0NF2slFTaAAAHXXWdGXce17oX+FCLVAHgAAAfG0j2I3QvkrTu4OTZKI2Zb5bWfD1UAAAAAByhCdWpGnThKc5vKMYrNyfYkuIeTMRG8vRdGfRPfX2pc45OVlbvereOTqy59UPi+RopgmebORqfFqU8uHmff0/wAvWsKwbD8Es1a4baU7el1qK3yfbJ8W+ZprWKxtDhZc2TNbqvO8px6qAAAAAAAAAAAAAAAAAAAAAAAAAAAAAAAAAAAAAEa+sLTErWVte29OvRlxhNZrmux96I2rFo2stw58mG/XittLzLSL0Y17fXucDm69Li7ao+nH8r+9ye/mYcukmOaPrNB9IaX2pqo2n3jt+Ps8/q0qlGrKlVhKnUg8pQmsnF96McxtxL6WtotEWrO8S4dZ49Zm5etdVX2zfzN9fhh8vnnfLafnLqJKk20/Yv8AMV27tWH4UgiuTLL2Z80VZfR0NF2slFTaAAAHGazpyXcI7vLcwgFzKAADeQeTMRG8uDn2Eor7s1889quJJn3AAAAAAAa3Rn0eYxpFqV5Q9SsXv29aO+S/BHi+e5FtMVrMGp8RxYOO9vaP5ex6OaHYPozTTsrfXuWspXVXpVJcn91dyNVMda9nz2p1mXUT5549vRfk2UAAAAAAAAAAAAAAAAAAAAAAAAAAAAAAAAAAAAAAAAABS49othekVLK8oZV0soXFPdUj49a7mVZMNcndv0XiOo0c/wCnPHtPb/33PJ9ItBsUwByrqPrdkt+3pLfFfijxXPgc/Lp7057w+y0HjGn1e1fht7T/ABPr+7CYZo1jePVn/wAZhd1cpyfTjDKC3+88l8TTWszHDi5s+Olpm87N1hHoSxa41Z4tiFvZQfGnRW2n57or4lsYp9WHJ4jSPgjdo7z0L4dCwjDDMSuadzFZuVylOE33pJOPhmLYIntLzB4tek7XrvHyee47ofjmj0m7+ylsFwuKXTpvxXDxyM9sdq93ZwazDn+Cefb1V1l7E+aM+X0dnRdrJRU2gAAAAr2sm0XMsvgeOLllwPYqpvniOKuDeZNltabTvIEQAAAAALjAdF8W0kr7PDrVzpp5Trz6NOHOX0WbJ1pNuzPqNViwRvefw9XsGjPozwnA9S4vUsQvo71OpH7OD/DH6v4GmmGK8zy+f1XieXN5aeWP1/Nty5zQAAAAAAAAAAAAAAAAAAAAAAAAAAAAAAAAAAAAAAAAAAAAAZZgfElGKiklFcEtyXgB9AAfGlKLi0mmsmnwYHj/AKTMIw/C8TsqlhaUrZ3NOcqqpLVUmmknlwXF8DnaysRaNn2n0czZMmK8XnfaY/aWHMj6MAAAAECs1GrNd5dWN4YsuStJnd0uTZOI2Y75bWfD1WAAAAABJsMOvMVu42lhbVbivLhCnHN832LvZ7ETM7QhkyUx16rztD1XRn0SUaOpc6Q1FWnxVpSl0F+aX3uS3czTTBHezh6nxeZ8uDj5vTLe3o2lvChb0oUaMFlCnTioxiu5I0RGzjWtNp3tO8u0IgAAAAAAAAAAAAAAAAAAAAAAAAAAAAAAAAAAAAAAAAAAAAAAAAAAAB5Z6W/3/Cv/AE1P8omDW96vr/ox9nl++P2l5yYn1AAAAAK65/eJminww5Op+1l1ElAAAAAPsISqTjCEZSnJ5RjFZtvsS6w8mduZeh6M+im/xHUucanKxtnvVFftprv6oeO/uL6YZnmzk6nxWlPLi5n39P8AL1vCMEw3ArRW2G2lOhT+9qrOU32ylxb5mmtYrG0ODmz5M1urJO6wJKgAAAAAAAAAAAAAAAAAAAAAAAAAAAAAAAAAAAAAAAAAAAAAAAAAAAAAAMT6QNFL/SCNrdWEqc6ltCUXRk8nNNp7nwz3cGZdThtk2mvo7/gniWHSTamXtbbn2eQ3FtXs7idvc0Z0a0HlKnUjqteBzZiYnaX2uPJTJWL0neJ9nUEwAAArrn94maKfDDk6n7WXUSUAAABq9GfR/jOkbhWVP1Oxf/5NaL6S/BHjL5d5bTFazDqfEMWDjvPtH8vY9HNC8H0ZgpWlDaXWWUrqtlKo+XVFdyNVMda9nz2p1uXUT5p49mhJsgAAAAAAAAAAAAAAAAAAAAAAAAAAAAAAAAAAAAAAAAAAAAAAAAAAAAAAAAAArMZ0fwzHrfZYhbRqNexUW6cOUv8A6iF8dbxtaGvS63PpLdWK23y9J/B5bpD6OcSwrXr2Gtf2i3tRj9rBd8evmvI5+XS2rzXmH12h8ewZ9qZfJb9J/H0/Fi2snk+K3MzO8AAK65/eJminww5Op+1l1ElABbYFo1i2kdzssNtZVIp5TrS6NOHOX0W8nWk27KM+pxYI3yT/AG9f0Z9GOFYK4XOIauI3q3pzj9lB/hj182aaYYr3fP6rxPLl8tPLH6t0tyyLnMAAAAAAAAAAAAAAAAAAAAAAAAAAAAAAAAAAAAAAAAAAAAAAAAAAAAAAAAAAAAAAAZvSHQnCdIFKrOn6tePhcUUk3+ZcJfPvKMuCmTn1dTQ+L6jSeWJ3r7T/AB7PKcf0PxbR6TnXpba1z3XNJNx8euPic/Jgvj79n2Oh8V0+s4pO1vae/wCHuoCp0ldc/vEzRT4YcnU/ay52Nhd4ndwtbG2q3FefCnTjm/8AS72TiJmdoZb5K469V52h6poz6JKdPUutIaqqS4qzoy6K/PLr5LzNNMHrZxNT4vM+XBH4/wBPTra1oWdvC3taNOjRgso06cVGMeSRfERHEOLa1rz1WneXaeogAAAAAAAAAAAAAAAAAAAAAAAAAAAAAAAAAAAAAAAAAAAAAAAAAAAAAAAAAAAAAAAAD5KKlFxkk01k01mmgRO3MMPpD6NcPxHXuMLlGxuXvcMvspvl93w8jJl0tbc14l9BofH82HamfzV/WP7/ABZPCPRNiN7fzqYzWjZ20ZZatKSnUqcnwS73v7jzFp7beZfrvGcU2mcHO/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2Q==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3429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961442" y="907612"/>
            <a:ext cx="4224684" cy="1168539"/>
            <a:chOff x="-1071831" y="2662308"/>
            <a:chExt cx="5897079" cy="1963981"/>
          </a:xfrm>
        </p:grpSpPr>
        <p:sp>
          <p:nvSpPr>
            <p:cNvPr id="45" name="圆角矩形标注 113"/>
            <p:cNvSpPr/>
            <p:nvPr/>
          </p:nvSpPr>
          <p:spPr>
            <a:xfrm>
              <a:off x="-221119" y="2727614"/>
              <a:ext cx="4107238" cy="1879940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114"/>
            <p:cNvSpPr/>
            <p:nvPr/>
          </p:nvSpPr>
          <p:spPr>
            <a:xfrm>
              <a:off x="-1071831" y="2662308"/>
              <a:ext cx="5897079" cy="1963981"/>
            </a:xfrm>
            <a:prstGeom prst="wedgeEllipseCallou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The bus is coming!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Let’s find our seats!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342" y="3954701"/>
            <a:ext cx="897931" cy="2116978"/>
          </a:xfrm>
          <a:prstGeom prst="rect">
            <a:avLst/>
          </a:prstGeom>
        </p:spPr>
      </p:pic>
      <p:grpSp>
        <p:nvGrpSpPr>
          <p:cNvPr id="116" name="组合 115"/>
          <p:cNvGrpSpPr/>
          <p:nvPr/>
        </p:nvGrpSpPr>
        <p:grpSpPr>
          <a:xfrm>
            <a:off x="9138497" y="1026188"/>
            <a:ext cx="1678796" cy="1053059"/>
            <a:chOff x="959290" y="2541005"/>
            <a:chExt cx="2178818" cy="1737393"/>
          </a:xfrm>
        </p:grpSpPr>
        <p:sp>
          <p:nvSpPr>
            <p:cNvPr id="117" name="圆角矩形标注 116"/>
            <p:cNvSpPr/>
            <p:nvPr/>
          </p:nvSpPr>
          <p:spPr>
            <a:xfrm>
              <a:off x="959290" y="2541005"/>
              <a:ext cx="2178818" cy="1737393"/>
            </a:xfrm>
            <a:prstGeom prst="wedgeRoundRectCallout">
              <a:avLst>
                <a:gd name="adj1" fmla="val -98096"/>
                <a:gd name="adj2" fmla="val 567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1221696" y="2778500"/>
              <a:ext cx="1833395" cy="13101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Let’s go to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school!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21" y="848076"/>
            <a:ext cx="7352603" cy="30888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60670" y="2300079"/>
            <a:ext cx="66075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C77C3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ride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77C3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284148" y="2300079"/>
            <a:ext cx="906017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C77C3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home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77C3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582366" y="841514"/>
            <a:ext cx="82105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C77C3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duck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77C3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099463" y="841514"/>
            <a:ext cx="59503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C77C3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pet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77C3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721344" y="2300079"/>
            <a:ext cx="119974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C77C3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sister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77C3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359767" y="841514"/>
            <a:ext cx="99738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C77C3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happy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77C3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29" y="5003436"/>
            <a:ext cx="1282816" cy="1404411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2561401" y="5076577"/>
            <a:ext cx="938077" cy="70788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long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sound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50" y="4984617"/>
            <a:ext cx="1289191" cy="1411390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4068088" y="5065224"/>
            <a:ext cx="1080745" cy="70788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short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sound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77" y="4855429"/>
            <a:ext cx="1497470" cy="1639412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5785573" y="4992000"/>
            <a:ext cx="1040670" cy="70788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long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sound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5" y="4916906"/>
            <a:ext cx="1349601" cy="1558092"/>
          </a:xfrm>
          <a:prstGeom prst="rect">
            <a:avLst/>
          </a:prstGeom>
        </p:spPr>
      </p:pic>
      <p:sp>
        <p:nvSpPr>
          <p:cNvPr id="100" name="矩形 99"/>
          <p:cNvSpPr/>
          <p:nvPr/>
        </p:nvSpPr>
        <p:spPr>
          <a:xfrm>
            <a:off x="1138992" y="5020765"/>
            <a:ext cx="1071662" cy="7078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short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sound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44" y="4704148"/>
            <a:ext cx="2199989" cy="1928442"/>
          </a:xfrm>
          <a:prstGeom prst="rect">
            <a:avLst/>
          </a:prstGeom>
        </p:spPr>
      </p:pic>
      <p:sp>
        <p:nvSpPr>
          <p:cNvPr id="86" name="矩形 85"/>
          <p:cNvSpPr/>
          <p:nvPr/>
        </p:nvSpPr>
        <p:spPr>
          <a:xfrm>
            <a:off x="9760742" y="4833080"/>
            <a:ext cx="2089033" cy="101566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The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syllables: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happy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         2/3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51670" y="4855429"/>
            <a:ext cx="55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449073" y="5033721"/>
            <a:ext cx="55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" t="-1802" b="46268"/>
          <a:stretch/>
        </p:blipFill>
        <p:spPr>
          <a:xfrm flipH="1">
            <a:off x="2736725" y="1585812"/>
            <a:ext cx="540481" cy="69518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45826"/>
          <a:stretch/>
        </p:blipFill>
        <p:spPr>
          <a:xfrm flipH="1">
            <a:off x="1960670" y="1687624"/>
            <a:ext cx="758663" cy="593368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 b="44185"/>
          <a:stretch/>
        </p:blipFill>
        <p:spPr>
          <a:xfrm flipH="1">
            <a:off x="4109037" y="1643429"/>
            <a:ext cx="678333" cy="637563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113" b="47681"/>
          <a:stretch/>
        </p:blipFill>
        <p:spPr>
          <a:xfrm flipH="1">
            <a:off x="3363694" y="1603912"/>
            <a:ext cx="707191" cy="679395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379" b="52872"/>
          <a:stretch/>
        </p:blipFill>
        <p:spPr>
          <a:xfrm flipH="1">
            <a:off x="4810978" y="1631113"/>
            <a:ext cx="731397" cy="649879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8" r="1080" b="46838"/>
          <a:stretch/>
        </p:blipFill>
        <p:spPr>
          <a:xfrm flipH="1">
            <a:off x="5482613" y="1647218"/>
            <a:ext cx="619685" cy="6340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20" y="3439090"/>
            <a:ext cx="1237173" cy="2434733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37" y="4700404"/>
            <a:ext cx="2140015" cy="1875870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7572330" y="4833080"/>
            <a:ext cx="1997127" cy="10156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The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syllables: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sister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         2/3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202960" y="4992000"/>
            <a:ext cx="55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728703" y="258985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374484" y="201505"/>
            <a:ext cx="1158904" cy="772603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5846065" y="-43684"/>
            <a:ext cx="6331470" cy="216013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直角三角形 86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5846065" y="-92172"/>
            <a:ext cx="5745835" cy="21570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04800" indent="-304800">
              <a:lnSpc>
                <a:spcPts val="1200"/>
              </a:lnSpc>
              <a:spcBef>
                <a:spcPts val="900"/>
              </a:spcBef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 Identify the short vowel sounds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u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the long vowel sounds </a:t>
            </a:r>
            <a:r>
              <a:rPr lang="en-US" altLang="zh-CN" sz="1100" b="1" i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o, and count the syllables in the words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sister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happy;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lnSpc>
                <a:spcPts val="12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what they can see in the picture; ask them to help the children in the picture get on the bus and find their seats.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Click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 to answer the question on the board before each child; click and help the child find her or his seat on the bus;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 to decode the words accurately; model first.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0" indent="-342900" algn="just" fontAlgn="base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Repeat the practice for the rest of the words.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Click and help the children in the picture go to school together and ask them to guess what will happen in the school.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A3916D06-6AC1-464B-80BA-5A5901F3C1C1}"/>
              </a:ext>
            </a:extLst>
          </p:cNvPr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93CBB431-AB55-4FA4-8D9B-7DDA45939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B7923A47-95A0-4CEA-9DA1-CCB6F00E3088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3:00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0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479 0.01297 L -3.33333E-6 -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1.06341 -0.0053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73" y="-417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8" grpId="0"/>
      <p:bldP spid="58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9" grpId="0"/>
      <p:bldP spid="69" grpId="1"/>
      <p:bldP spid="72" grpId="0"/>
      <p:bldP spid="72" grpId="1"/>
      <p:bldP spid="76" grpId="0"/>
      <p:bldP spid="76" grpId="1"/>
      <p:bldP spid="100" grpId="0"/>
      <p:bldP spid="100" grpId="1"/>
      <p:bldP spid="86" grpId="0"/>
      <p:bldP spid="86" grpId="1"/>
      <p:bldP spid="26" grpId="0"/>
      <p:bldP spid="123" grpId="0"/>
      <p:bldP spid="123" grpId="1"/>
      <p:bldP spid="81" grpId="0"/>
      <p:bldP spid="81" grpId="1"/>
      <p:bldP spid="81" grpId="2"/>
      <p:bldP spid="57" grpId="0"/>
      <p:bldP spid="57" grpId="1"/>
      <p:bldP spid="84" grpId="0" animBg="1"/>
      <p:bldP spid="84" grpId="1" animBg="1"/>
      <p:bldP spid="89" grpId="0"/>
      <p:bldP spid="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669" b="14386"/>
          <a:stretch/>
        </p:blipFill>
        <p:spPr>
          <a:xfrm>
            <a:off x="6473371" y="841829"/>
            <a:ext cx="5744506" cy="5043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-279" r="40927" b="8669"/>
          <a:stretch/>
        </p:blipFill>
        <p:spPr>
          <a:xfrm>
            <a:off x="8092526" y="-52007"/>
            <a:ext cx="4375721" cy="434367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9"/>
            <a:ext cx="12191999" cy="685719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3" y="-3755"/>
            <a:ext cx="12052915" cy="686551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44790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884454" y="6241465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82619" y="2571781"/>
            <a:ext cx="5354001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Mrs. Wh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came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and helped B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b.</a:t>
            </a:r>
          </a:p>
        </p:txBody>
      </p:sp>
      <p:sp>
        <p:nvSpPr>
          <p:cNvPr id="2" name="AutoShape 2" descr="data:image/jpeg;base64,/9j/4AAQSkZJRgABAQECvAK8AAD/2wBDAAgGBgcGBQgHBwcJCQgKDBQNDAsLDBkSEw8UHRofHh0aHBwgJC4nICIsIxwcKDcpLDAxNDQ0Hyc5PTgyPC4zNDL/2wBDAQkJCQwLDBgNDRgyIRwhMjIyMjIyMjIyMjIyMjIyMjIyMjIyMjIyMjIyMjIyMjIyMjIyMjIyMjIyMjIyMjIyMjL/wAARCAEsArsDAREAAhEBAxEB/8QAHAABAAIDAQEBAAAAAAAAAAAAAAMEAgUGAQcI/8QAWBAAAQMCAQQIEAoHBwMFAQEAAQACAwQRBQYSITETFBU0QVGU0RciM1NUVWFxcnORkpOxstIHFiMyNVJ0gbPCNkJidZWh4UNWY2SiwcMkRYIlN0SD8KTi/8QAGwEBAAEFAQAAAAAAAAAAAAAAAAUBAgMEBgf/xABAEQACAQIBBgwEBQMFAQEBAQAAAQIDEQQFEhMhMVEUFTM0QVJhcYGRobEGMsHwFiJTctFCYuEjJIKi8TWSJUP/2gAMAwEAAhEDEQA/APv6AIAgCAIAgCAIAgCAIAgCAIAgCAIAgCAIAgCAIAgCAIAgCAIAgCAIAgCAIAgB1IDjqDJ/CMXx7KGbEMNpqqVtc1jXyxhxA2GM2/mgNl8S8mB/2Kg9AEA+JeTHaKg9AEA+JWTHaKg9AEA+JeTHaKg9AEA+JeTHaKg9AEA+JeTHaKg9AEA+JWTHaKg9AEA+JeTHaKg9AEA+JeTHaKg9AEA+JeTHaKg9AEA+JWTB/wCxUHoAgPfiTkz2ioPQBARZGwRUtBiFPBG2OGLEqljGNFg0CQ2ACA6NAEAQBAEAQBAEAQBAEAQBAEAQBAEAQBAEAQBAEAQBAEAQBAEAQBAEAQBAEAQBAEAQBAEAQBAEAQBAEAQBAEAQBAEAQBAEAQBAEAQBAEAQBAEAQBAEAQHN1mXuS9BWTUlVjNPFUQvLJI3B12uGsalY6kU7NmzDCV5xzoxbRD0SMkO3tN5HcyppYbyvAcR1GOiRkh29pvI7mTSw3jgOI6jHRIyQ7e03kdzJpYbxwHEdRjokZIdvaXyO5k0sN44DiOozLI/EKTFarHq2hnbPTS14LJG6nWhjHD3QVemmro15wlCWbJWZy3wn4tXU+M4Xhzq2oocLnGdPNBe56ax1aTYcHdUfjJyUoxvZM6/4awtGdCrWUFOotifdq830m5yYwXDsFE+NYflBUYhh+13Z7Hyh7QRZ2do1EAHQRwrNRpxhecZXRH5TxlfFZuFrUVCd1ayt2W7jmcIo8Z+Eqoq8RrMWqKHDY5NjiggJ167WvbQCLk30rXpxqYpuUnZExi62EyFGFCnTU6jV239+hs8ocGqslPg8xOKPFqqoLp43xyPcQ9gLmgtvf1LJVpujQkr3NPJ+Mp5RypSlKko6mmuh6nrNjgGVeER5F0cVTjVMKwUlniSfp86x18N1fSrwVJJy12NXH5LxTx85U6Tzc7VZarHPZGZSVGFfBzjOKzyyVM0NRmxbK8u6YtYANPBc3WDD1nChKb16yVyzk6GIypRw8FmprXZW1Ju5lg2R2L5V4SzG8SyhrYqmpBfC1hOawcBIuLd4W0KtPDzrRz5Sd2W4zLGGydXeFoUIuMdT7fvtLGSmWddQYZjtFjTzUVWDsc9rybueAc3NJ4emtp4irqGIlGMoz1uJiypkejWrUKuF/LGq14X138ujsKmA5N4vlzQvxzFcdq4BK9wgjhPStANr2vYC/AOLWrKVGddaScrGfHZRwuSaiwmHop2Wts2WRGNYpSY9ieSuL1LqmSla50MziSbC2i50kEEEX1LJhqk4zlSnrsamWsHh6mGp5Qw0c1Stdd//AJZknwRVdTV4TiTqmolmc2pABkeXWGb3UwEm4u76SnxZRp0q9NQilq6FbpPoy3zkzg8KyxyfwSbFaPEcUgp6kYlUuMb864BeSNQVkqkYuzZnp4atUjnQjdGy6JGSHb2m8juZU0sN5fwHEdRjokZIdvabyO5k0sN44DiOox0SMkO3tN5HcyaWG8cBxHUY6JGSHb2m8juZNLDeOA4jqM6DDsRpMWoIq6hnbPTSglkjb2dY24e6Femmro15wlCWbJay0qloQBAEAQBAEAQBAEAQBAEAQBAEAQBAEAQBAEAQBAEAQBAEAQBAEAQBAEAQBAEAQBAEAQBAEAQBAEAQBAEAQBAEAQBAEAQBAEAQBAEAQBACgPzPlYT8c8d0/wDzpfWo6r87O5yVzSBp7njWMkRc8aAXPGgFzxoD7V8Dn6NV32w+w1SFHk0cNlbntT76EbPLHKLAaGqZhWUFA+emmi2Vsmx57QbkW4we6FhxFWnF5lRajdyRk/G1YPEYKdpJ2tez/h+JxWRNAK/KrFmYK2qiwCemkic6a/6zbAd0gk24bLUw8M6pJQ+Vo6HLVd0cFSeKadZNPV2PX6bei5nktlJJ8HslXgePUVQ2PZTJHLE29zaxte12mwNwq0azw96dRFuVMnRy0oYvBzV7Waf3qZucqcpKbKj4OcVqaOnnjhjnjjBmaAX9M03AF+NZa9ZVaEnFGhkvJ1TJ+VaVOrJNtN6ujUyXAMisnavIujrajC431T6TZHSF77l1jp1q6lh6UqSk1rsY8flnHU8fOlCo1FStay2eRoMjcFlx74McaoINE7qoPiB0Aua1hA++1vvWDD03Uw8oreSmWMbHCZXo1p7FGz7m2i7k78IsGTuAx4Ri+H1jK6iBjaxsY6cDUDcix4OFX0sWqUMyad0a+P8Ah6eNxLxOGnFwnr27N/eeZMZKYhjeF5RYnXRmlmxeNzYGPFtbs+5HFcNH3FKNCVSM5S1ZxXKWVKGErYehSecqTV/K1u+1zDJfLePI/C34Fj1BWRVFK92x5jAc4E3tpI4b6dIIVKOJ0MdHUWtFcp5FllOssXg5xcZJX1/fkXsh6CuxfKTFcrqymdTQ1DXNp2OFi69tPeAaBfhJV+GjKdSVaStc18tV6OGwlLJtKWc42v4fy3sOf+D7LPDcl8PrYK+Oqc+WYPbsUYcLAW03IWDC4iNKLUiUy/kfEZQqwnRaslbW+3uZ9mw+tixHDqethDhFPGJGh4sbEX0qVjJSipLpOAr0ZUKsqUtsXY/NuV73DLPGgDYbdl9paOJf+odVkaTWESW9moY5xBuVhRMRba1mVzxqpeLnjQHoJuNJQH6C+DH/ANu8J8B/4jlI0fkRwOUOcz7zrVkNMIAgCAIAgCAIAgCAIAgCAIAgCAIAgCAIAgCAIAgCAIAgCAIAgCAIAgCAIAgCAIAgCAIAgCAIAgCAIAgCAIAgCAIAgCAIAgCAIAgCAIAgBQH5mysIGWeO6Rv6Xh7qjavzs7nJb/2sDT3HGPKrCQuhccY8qC6FxxjyoLoXHGPKqC6Ps/wPTRR5N1ofIxt6w2u4D9RqkaPJo4fK3PKn30I+gyS0krc2SSB44nFpCyNXI+MnF3i7HrZqVjQ1ssTWjUA4AKobbd2ePko5W5skkDxrs4tKNX2iMnHXF2PRNShoaJYQ0ahnCyWF3e57timtbZorcWeEKHgnpW6GzRDvOCWDdzFz6J7g574HOGoktJCpYuU5JWTM9s0/X4/PCqWmD30UhBe+BxGrOLTZUsntLozlHY7Ge2Kfr8fnhVLTHZaTrkPnNVLFc57zMVNOBYTReeFUofmjK9zTlnjRBBBrJCCD+0o7E8odbkdrgi72amMjNOka+NYkTMGrGVxxjyqpfdC44x5UF0egi40jXxoLo/QXwY/+3eE+C/8AEcpGj8iOCyhzmfedcshphAEAQBAEAQBAEAQBAEAQBAEAQBAEAQBAEAQBAEAQBAEAQBAEAQBAEAQBAEAQBAEAQBAEAQBAEAQBAEAQBAEAQBAEAQBAEAQBAEAQBAEAQHJY9k5gM1XHPJhNDJPLK50r3QtLnG2slRWUpZsU4uzub2Fq1Nl3Y13xXwDtLh/J2qI01TrM3NJLex8V8A7S4fydqaap1mNJLex8V8A7S4fydqaap1mNJLex8V8A7S4fydqaap1mNJLezIZNYEBYYPQgeICuWIrLZJmKUIyd2tZDVZOYK2AlmE0QNxqgCpLE1rfO/MKnC+wo7gYV2qpfQhWcKr9d+Zdo4bkNwMK7VUvoQnCq/XfmNHDcgcAwoDThVL6EJwqv135jRw3Iyp8mcPrHARYVSgOALbQNLiDqOnQ0HgJ0ngBUvhsLiJrOq1GluvrNSrVpp2hFFyTIbDYpoIH0NI2WfODBpN7C5uQwAaO4pBUIpWu/NmtpH9pFOryUpMPkzZMKo3jxbDr1WcAPI4C/GtWvg6rV6VR33NmanWjsnFEbMDwiRgczC6Ug/wCAPJ31CSxGJhJxlJ37zdUKbV0kZbgYV2qpfQhW8Kr9d+ZXRw3IbgYV2qpfQhOFV+u/MaOG5DcDCu1VL6EJwqv135jRw3IbgYV2qpfQhOFV+u/MaOG5GJycwhxucIpCe7AFR16z1uTMkXmq0dSLlHkxgbonF+DUJN+GnaqxrVOsw6kt5Y+K+AdpcP5O1Xaap1mU0kt7HxXwDtLh/J2ppqnWY0kt7I5smMBbC4jBaAHuQN41WNWpf5mU0k97O5oaWloaRlLRQxQ08ehkcQAa3h0ALqla2oiJOUneW0sqpaEAQBAEAQBAEAQBAEAQBAEAQBAEAQBAEAQBAEAQBAEAQBAEAQBAEAQBAEAQBAEAQBAEAQBAEAQBAEAQBAEAQBAEAQBAEAQBAEAQBAEAQEFZUtpKZ0zmlwbbQ3XpNlirVVSg5voLoQc5ZqOWc5staZgzNL5nnTr1alzNaanUlJdJJwi4xSZYWIuCAIAgCAICtW19Ph9Ps1TJmtvZoAuXHiA4SqNpK7L6dOVSWbE1ByshvooKojulg/3WPTQ3m3wCe9epNS4vuxKaaKklZaxcJS0h5Js1ug6idJ7jSpPJcI1qjltUffoNDH0pUIpN62ddSYfFJRyU1VSHNbNnZ0jg4zOBDhJo1G4GuxFuKy6IiTOrqnRYxh9OHENmEtxx2aCgMJTTPfWGmomVMz2ZsxFgHloNmFx167W4Lq1Su7IyOk4xzpar7PvccniNS/J6rDZYXyNlteNjwSCRcG5te1i0nhs0qKyrSioabdtNrARdSejvYr/GyLtfVecznUDpobyY4BPevUmpcpqOeZsUsc1MXGzXS2zSeK4Oj71dGpGWxmOpgqkFdazdaVeagQBAEAQBARVO9pO8iBdwirZTzvpBE75SXQ4WzR0v9FLZOxEY/wClbW2amIpt/m3HQKaNMIAgCAIAgCAIAgCAIAgCAIAgCAIAgCAIAgCAIAgCAIAgCAIAgCAIAgCAIAgCAIAgCAIAgCA5TGfhDyewLFJMOrKibbMQBe2KBzw24uASOG3B3VjlVjF2ZuUcBXrRz4Ruih0Wslev1nJH8yt08N5l4qxXVHRayV6/WckfzJp4bxxViuqOi1kr1+s5I/mTTw3j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jotZK9frOSP5k08N44qxXVPD8IeT+OluHUUtS6omcMwPp3NGg3Ok9wLUxtaMqEki6OT8RRefONkiy3qzfGv9SgTIWlQBAEAQBAEByeU5futTh3zBASzv53TfystfEXzUSmAtmS33NStQ3jeZKOAxXNuGuL47Ei9tEgH8yF0uQWtHNdq9iAyynnwfY/c+hbFXbSjjFXFtkDp5TB0rj3G52jyqeIU5rEsAyjr8fwuZ+KUpoYC8zGKnMcma4WLfnnQ4C1xYjXpVrV9RlpzVN5yV327P/e/UdZDDHBE2KJjWRtFmtaLABVSsrIslKU5OUnds4DLXZRVRMnljkk0WLGZtml5LRa50gA6eHiC0MqtcEnfs9zcyanwqFu32OZXGHVmEoaYXh/zc03vxKsb3VgjusLfJJhNG+W+yGFudfXeykiBqpKpK2y5bQxhAEAQBARVO9pO8gK1RilLgufiNa57aaCbOeWNLiAW21DXpK2sHJRrxbLZU5VVmQ2sj6LmSfZFXyR/Mp/hEN5i4rxXVHRcyT7Iq+SP5k4RDeOK8V1R0XMk+yKvkj+ZOEQ3jivFdUdFvJQ6p6vkj+ZV08N5X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g/C3krY/L1nJH8yaeG8cVYrqnZUVZBiFFDWU0gkgnYJI3jU5pFwsqd1cj5RcW0ywqlAgCAIAgCAIAgCAIAgCAIAgCAIAgCAIAgCA1GU2PQ5N4BVYnMA7Ym2jZfqjzoa37z/urZyUY3ZmoUZVqipx6T81TzzVVTNU1MhkqJ3mSV/1nE3KjW23dnfUKMaNNU49BGqGYIAgCAIAgCAIAgCAIAgCAIAgCAIAgCA3uR36WUHhO9krBiOTZpZQ5tLw9z7C3qzfGv8AUow5ktKgCAIAgCAIClieGxYnTbFJcOac5j2mxae4VbJXVmZaNWVKWdE585N1INttS+haVh0MdxurH/2+p7Hg9dQybZhnle5o0tEIBIuDcd0EA24bLfydVWGq3ex6maWOqrEU7W1o7PCcbpn0E1Q588lQ54fJCCZCCSGjYx9T1ab8K6kgzeuniZKyJ0jGySXzGl2l1tdhwoChiOJUkDKiCrEzGbEDnAECTOuM1hH62jUNIuCgPn9RTVGN1GzCaRjWaGXGyFwAzRpOuw4eElygcrV41P8AQXRrf8Epk96Fuq13GHxcqeypPQDnULoY7iV4f/b6ktPk2dlaZ3yTNBvmuaGN+/jV0aaWxFlTGykrRVjp42CONrBpsNayrUaBkqgIAgCAICKp3tJ3kBzeXH6J4p4TfyrNQ5RG1guXifGVJHQhAEB6Dmm6FU7O5MDcXVxmWsKpUIAgCAIAgCAIAgCAIAgCAIAgPrHwQ5SdJNk5Uv0svPR3+rfp2fcTcdwniW3h6l1ms5LLeE0dTTR2M+sLaIIIAgCAIAgCAIAgCAIAgCAIAgCAIAgCAIDwoD4b8KmUm62Ptwmnfekw4nPsdD5yNPmjR3yVpYid3mo6jIeDzYuvJbdhwS1zoggCAIAgCAIAgCAIAgCAIAgCAIAgCAIAgN7kd+llB4TvZKwYjk2aWUObS8Pc+wt6s3xr/Uow5ktKgCAIAgCAIAgCAIDW1eFCSXbFLIYJ730XsTx6LEHujXw3W5h8bVorN2rczDOhGZC6THWvYXTB7o75jyQS2+uxLCR5VvLK0La4P0MPBHvIxhtXWS7JWzPkPDnE6uK5027gstWvlOrUWbBZq9TLDDQjrk7m3ggZAzNaBqte1lHJGw3clVSgQBAEAQBAEAQEVTvaTvIDm8uP0TxTwm/lWahyiNrBcvE+MqSOhCAIAgMmOsbcCqmXwlbUSq4yhAEAQBAEAQBAEAQBAEAQBAEBYoK6pwvEabEKN2bU00gkj7pGsHuEXB76rGTi7o18Vh1XpOmz9MYJi1NjuDUuJUjrw1EYeAdbTwtPdBuPuUnGSkro4CpTdObhLajYKpYEAQBAEAQBAEAQBAEAQBAEAQBAEAQBAc3lvlIMmcmp6xhBq5PkqVp4ZDqPeAuT3ljqTzI3NnB4d4iqoI/Oekklzi9xJLnO0lxOkk90lR2076EFCKiugIXhAEAQBAEAQBAEAQBAEAQBAEAQBAEAQBAb3I79LKDwneyVgxHJs0soc2l4e59hb1ZvjX+pRhzJaVAEAQBAEAQBAEBUrsRgoAxsme+aTRHDGM57z3Bxd06FmoYedZ2giydSMFrNfLU4nI3ZJqimw2I6hYSSfe49KPuBUzQyTB7byZpVMW1r2IrtdG9kknxhrHCO2e5sjAG31amrc4rgrJ09pr8NTTansJYX1p00WMxVdv7OoY11/wDyZYjyLDWyVTW2Lj5mWnjHL5WmXKbFg6dlLWwGkqX6GAuzo5fAdwnuGxUPiMDUorOWtG5Trxnqe02S0jOEAQBAEAQBAEBFU72k7yA5vLj9E8U8Jv5VmocojawXLxPjKkjoQgCAIAgJGOvoOtXJmWEr6jNVLwgCAIAgCAIAgCAIAgCAIAgCA+kfBJlJtLE5cAqH2gqyZaa5+bKB0zf/ACAv3weNbOHn/SzmMuYOzVeK7z7QDdbhzgQBAEAQBAEAQBAEAQBAEAQBAEAQBACgPz38ImUnxiyneyB+dQ0BdBBbU91+nf5RYdwd1aFeedKyOvyNhNFS0klrZyawk2EAQBAEAQBAEAQBAEAQBAEAQBAEAQBAEAQG9yO/Syg8J3slYMRybNLKHNpeHufYW9Wb41/qUYcyWlQBAEAQBAEAQFauq9p0pkEZlkcQyKIa5Hk2a0d8rLQoutUUEWVJqEbs01ZHJhlS+NkzajEZGjblUW3bEdextHEOAfedJXZYXCQp002tXQt/aznMbj3B5sfm9ihsLC/ZH3kkOt8hzitp1JWstS7NRBzqSm7ydzx3UMQ8CH21fHbDvl7G3Q5Cp4e5lJDG913MGcDocNBH3hWRqSitTNNNp3RM2pBiNLiPy9JJYbI75zDwXP5tYWOdGNRfkVnu6H3fx0kphMe7qFXzNthdTNHPJhtXIZJom58Up1yx6rn9oHQfuPCuSx+FVKWfHY/c6ehVzlZ7TaKPNgIAgCAIAgCAiqd7Sd5Ac3lx+ieKeE38qzUOURtYLl4nxlSR0IQBAEAQC9kBM05wurrmZO6PVUuCAIAgCAIAgCAIAgCAIAgCAyjllgmjngkMc0TxJG8a2uBuD5UTs7mKtSjVpuEuk/SmSmPxZS5PUuJMAa94zZox/ZyDQ5vl1dwhSUJZ0bnA4ii6FV030G6V5gCAIAgCAIAgCAIAgCAIAgCAIAgCA4z4Scpjk/k2+Knkza+uvDAQdLBbpn/cP5kLFWnmRN/J2FeIrKPQtp8BaA1oa0WAFgo87pJRVkeoVCAIAgCAIAgCAIAgCAIAgCAIAgCAIAgCAIDe5HfpZQeE72SsGI5NmllDm0vD3PsLerN8a/1KMOZLSoAgCAIAgCAIDXVE4jxhs7xdmH0ctYGnUZD0jPzKcyLRz5N72kaGOqZkb7tZr4orU4bIS57umkcdbnHST5V1c7SZxEpuUnJlV7DG8tK12rFUQ/2Vf4EPtrNDbT75exvUOQqeBbqIMxxc35t/Isco21mgmV3AOaWuAIIsQeFWp2d0XEsErmw4fUOJMlLVimc46yx/S6fK3yKPyrSUoSa6VfxOnybWcoRb7jqVyBOhAEAQBAEAQEVTvaTvIDm8uP0TxTwm+tqzUOURtYLl4nxlSR0IQBAEAQBAetdmm6IrGVmTXVxmCqVCAIAgCAIAgCAIAgCAIAgCA7j4L8pNxsotzqiS1HiRDNJ0MmHzT/5DpfIs+HnZ5rOfy3hM+GmjtW0+7jUt45U9QBAEAQBAEAQBAEAQBAEAQBAEAQHGZYZDYbj8k2K1tTXCaCmc2NkcoaxoAJ1W4TrWCtBOLk+hG/gsZVoyUIars5ij+DPJ+ehp5n1leHyRMe4CpaBcgE/qrHTpQlBNm3Vyri41JRT1JvoJuhdk72bX8qb7qv0FPeY+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CalyCwXBaqPEKSprHzxOGa2Sdrmm+jSAO6tXGUoRoSaK8ZYmt/pzepm8b1ZvjX+pQQLSoDWYqJpKigp4qmaASySZ7oiA4hsbnWvY8IUjk2jCrUcZq//AKa2Jm4RujQtqat7GvE+J2cA4XrGaj/4Lo5ZJwsXZ28n/JAccvcySKad73tkrMTZmxOluKppuG8HzVa8lYaycUnrS2Pp8TNRypKq2knqVzAVFUQDs+KaRffbPdR5JwqdtXkzFxz2PzPNt1LZGWq8Qa4SRaJJ2va5pkDSCA0cawYrJuHpUXUik/DsubWEyg8RPNV0djwrlCdNNiG+MY/dTfxHLpcgbV3/AEInKnJy7jw610BxpDNFsjNHzhqVJK6Kp2Nf/Z1/gw+2qw+an3y9jfoc3qeHubZ2s99CPKU8GZ0zfm+pY5RtrRcmQD6Nm/eEPtMWnlDk/wDi/qdDkn5PE646z31xR0poMTkqNvVbmVdXHHBHBmxQPa3Oc9zhe5B4gp7JWCpYmH50r69fcRuPxLw6zug1+2azsnE+Ux+6pPinC9nkyK457H6GTaioNO6TbuKZzZRFmCePSSL3vmpxRh86ySta+xmZZUbpOpr22Mds1fZOKcpj91V4pwvZ5Mxcc9j9C1hFXUSYtDG6qq3xujlD453tdZzcyxFgPrFReVcFSw9NOC22+pJ4DFPEfm6DpVAkmRVO9pO8gNTj1FFiOF1dJO5zYpZAHFjrHUDr+5bODipVoph1ZUvzw2o4z4i4P2RV+nHMp7QUy3jXF/aHxFwfsir9OOZNBTHGuL+0PiLg/ZFX6ccyaCmONcX9ofEXB+yKv045k0FMca4v7Q+IuD9kVfpxzJoKY41xf2h8RcH7Iq/TjmTQUxxri/tD4i4P2RV+nHMmgpjjXF/aNrhnwcYDVQPdLV1wLXWFqlo4PBVdBT3leN8Z9ou9C7J3s2v5U33U0FPeON8Zv9B0Lsneza/lTfdTQU9443xm/wBB0Lsneza/lTfdTQU9443xm/0HQuyd7Nr+VN91NBT3jjfGb/QdC7J3s2v5U33U0FPeON8Zv9B0Lsneza/lTfdTQU9443xm/wBB0Lsneza/lTfdTQU9443xm/0HQuyd7Nr+VN91NBT3jjfGb/QdC7J3s2v5U33U0FPeON8Zv9B0Lsneza/lTfdTQU9443xm/wBB0Lsneza/lTfdTQU9443xm/0HQuyd7Nr+VN91NBT3jjfGb/QdC7J3s2v5U33U0FPeON8Zv9B0Lsneza/lTfdTQU9443xm/wBDDDfgvwGsxOvgdVYjmU+xGNzKgXu4EnTm8YCxwpxdSUd1jLWyliNDFt/Ne/gz6pEwxwsYXueWtALna3d091bhCbTNAEAQBAEAQBAEAQBAEAQBAEAQBAVMV+iazxD/AGSrKvyPuMtDlY96PmNLh1E6jgc6khJMbSSWDToC8xqV6im0pPadZKcs56yXc2h7Eg8wLHp6vWZTPlvG5tD2JB5gTT1esxny3jc2h7Eg8wJp6vWYz5bxubQ9iQeYE09XrMZ8t43NoexIPMCaer1mM+W8bm0PYkHmBNPV6zGfLeNzaHsSDzAmnq9ZjPlvG5tD2JB5gTT1esxny3jc2h7Eg8wJp6vWYz5bxubQ9iQeYE09XrMZ8t43NoexIPMCaer1mM+W8bm0PYkHmBNPV6zGfLeNzaHsSDzAmnq9ZjPlvG5tD2JB5gTT1esxny3jc2h7Eg8wJp6vWYz5bxubQ9iQeYE09XrMZ8t43NoexIPMCaer1mM+W8bm0PYkHmBNPV6zGfLeNzaHsSDzAmnq9ZjPlvG5tD2JB5gTT1esxny3jc2h7Eg8wJp6vWYz5byaloqWGqjfHTRMeHCzmtAIW1g61SVZJybMOIlJ03dm8b1ZvjX+pThGFpUBrq/6Swvxk34D1K5I5Z/fSjTxnyfe408MWfh1M4DphE37xYLsa0bybOF6SFvV5fsk3qCxx+Vfuib+C+aXcyy6LOponjWGNv5FdUjrbNBMoS74Z4UH4zVp4zmkvvoZL5I5Z/fSdtwnvrhzrzVTxRTYjikc1QynjdhjAZX6m/KO0ldHkNta0r6/oReUUnFpu2oq2pr/AKRYZ6J3vLpPzfps5vglL9RC1N/eLDPRO95PzfpscEpfqIgfTU7mVhZi1HNnsY5z42kNYGuvci6xynKM4PMe1+N0bVGhTVKcFNO9vAjNU2/0rQeY7nV95fpyNbgVH9VDbTT/AN0oPRu50vL9OQ4HR/VRi9jG4U5zKiKcPrYXF0QIAOewW0qNyg24NOLVk9viS+T6cacUoyvrOrOs99cWdAaHEN+4j3qL8R66nIHyv/l7EHlnkn4e5XqYs0541HWpiUbazlUyvD1N326P2Fkj8y/a/c3lzN9/0J54sx2cB0p/ksclZ3NFMwwb6ci71R/xqGy7yMfD6nT5E+Tz+h1S5cnyKp3tJ3kBrcYY2SgqGvaHNMouDqOgLFiG1SbRnw3KxOZ2nTdjxeaFEaae9kxnMbTpux4vNCaafWYzmNp03Y8XmhNNPrMZzG06bseLzQmmn1mM5jadN2PF5oTTT6zGcxtOm7Hi80Jpp9ZjOY2nTdjxeaE0097Gcy1S0FG9ji6lhOnhYFiqV6ieqTLJTlvJ9zaHsSDzAsenq9ZlmfLeNzaHsSDzAmnq9ZjPlvG5tD2JB5gTT1esxny3jc2h7Eg8wJp6vWYz5bxubQ9iQeYE09XrMZ8t43NoexIPMCaer1mM+W8bm0PYkHmBNPV6zGfLeNzaHsSDzAmnq9ZjPlvG5tD2JB5gTT1esxny3jc2h7Eg8wJp6vWYz5bxubQ9iQeYE09XrMZ8t43NoexIPMCaer1mM+W8bm0PYkHmBNPV6zGfLeNzaHsSDzAnCKvWYz5bzo8h4o4KrFmRRtYwGHQ0WHzSuz+HJOVCTk76yIys28y/adiuiIYIAgCAIAgCAIAgCAIAgCAIAgCAICniv0RW+If7JVlX5H3GWhyse9Hzuj3jT+KZ7IXldX533s6uXzMmWMtIJ6uKnexjxIXvBLWxxuebDXqHdC3sLk/EYu+hje23WkYKuIp0bZ72ke6EXWavksnMtriHHdT1Ri4wob/RjdCLrNXyWTmVeIcf1PVDjChv9GN0Ius1fJZOZOIcf1PVDjChv9GetxCF0scZbOx0js1uyQPYCeK5HcKxVsj4uhTdSpGyW3Wi6GNozkoxetlpRhtBAVTiEIkewMneWOzXbHA9wB4rgKUpZGxlamqkI3T2a0as8bRhJxk9aPN0Ius1fJZOZX8Q47qeqLeMKG/0Y3Qi6zV8lk5lXiHH9T1Q4wob/RjdCLrNXyWTmTiHH9T1RTjChv8ARklPVxVL3sZsgcy2c18ZYRfVoIWni8BXwltMrX2a0zPRxEK18x7CdaRmPHODGlxNgBcq6MXJpIo3ZXZUbiUD2hzI6pzSLgimeQR5FLvIOP6nqjT4wob/AEZ7uhF1mr5LJzKnEOP6nqivD6G/0Y3Qi6zV8lk5lXiHH9T1Q4wob/RjdCLrNXyWTmTiHH9T1X8jjChv9GTQTx1MIliJLDcC4IOg2OgqNxGHqYeo6VRWaNmnUjUjnR2EqwF5nD1ZnhBbmB5ePj7GGvybNq3qzfGv9S6Aji0qA19cC7E8KAFyZZgAOH5F6lckcs/vpRp4z5DWUomjo4I3UVaHNjaCNqv1gd5dnNxcm85eaOKeGrdVkbqeZ080jaWpazasrbvgc0XNrDSFik4xS1r5l0o3cHRqRcs6L2MyiqWthY0xVFw0A/IP4u8srSb2rzRpcGrdV+RSqBeoD2RyiPPgF3xubp2ZujSFo5QSWGkk159jJXJVOcKv5lb/ANOy4T31wp1hpMS3xiv7ti/GK6bIG3x+hEZW5OXcQTwZzi5mu+rjU5KO45BMqabrGXEsDA+kxjOF7UII7hz1np/0fu+huYbk6ncSzwXJcwaeEKyUelGimVVjLjwfRk37wh9ti1socn/x/kn8lcn4nXnWe+uKOlNDXMe+txLMjfIQyicWsaXGwkffQF1GQWlHW9/sQmV4uVNqKvsMHPLgQaWsIP8AlZOZT9lvXmjmOD1uq/IqCKSKB0j4J2s24xwzonAloba9rXVqzVNK6+V9PabqpT4K45rvcndVROaWlk9j/gP5lc436V5o0tBV6r8iLCGkY5CS1wBbUEZzS24+T02KgcvW0UV3fU6XI0ZRhaSt9o6lcsTpFU72k7yA1+K7zqPGj1BYcTyTM+H5VHOqFJYICHbDS5zWxzvzXZpLIXOAPFcBSVLJOLqwVSEdT2a0ak8dQhJxk9a7Ge7Oex6vkz+ZX8S43q+qLeMcN1vRjZ/8vV8mfzJxLjep6ocY4brejGz/AOXq+TP5k4kxvU9UOMcP1vRnsczJXPaA9rmWzmvYWkX1aCtXFYKthbaVWuZ6OIp1r6N3sbCj6m7wlHVdpfMmllZDE+WQ2Yxpc421AKlOnKpNQjteoxSkopyfQVxiMRFxFV2P+Vk5lK8Q4/qeqNTjChv9GN0Ius1fJZOZU4hx3U9UV4wob/RjdCLrNXyWTmVeIcf1PVDjChv9GN0Ius1fJZOZOIcf1PVDjChv9GTwzMqIWTRm7Hi7Ta2hRdajKjN05qzW02YTU4qUdjJFiLyGoqY6ZrTJndO7NaGMLiT3h3ltYXB1cVPMoq72mKrWhSWdNkW6EXWavksnMt7iHHdT1Rg4wob/AEY3Qi6zV8lk5lXiHH9T1Q4wob/RjdCLrNXyWTmTiHH9T1Q4wob/AEZ47EoGC72VLBcDOfTvA0m2shWyyHjopycNS7UFj6Ddky4ok3AqA3mRm/sW78Psldx8Nc3l3kTlbZT8fc65dGQ4QBAEAQBAEAQBAEAQBAEAQBAEAQFPFfoit8Q/2SrKvyPuMtDlY96PndHvGn8Uz2QvK6vzvvZ1cvmZMsZaV3ktrJ3NJBGG1JBBsQbsXa/B6TqTvvj9SBy42qd1uZHJTbG7TJPYi4OzO513UpyT6PJHCqtU6z8zFrnxw14bLKAIGEfKOJBz7aNKqrSlBtLa+hbjdw9SbpVG29hnLTmOQtM1Rbg+Wdq8qtc2uheSNNV6r/qfmVXlwqIWGSRzRUxkB7y63SScahfiLXk6T7H7on8gzlKt+Z3/APGbVeVncBVQKsTDLRtjD3tzsQqfmuLb2Yw8C9X+HuYQf9q92cNl2co1G4u2sj2GzrGSe4PXn86lXUl2eSIHTVOs/MyjEk9NQx7NNpZMdEjhchwtc3V9kpTaS6OjsNuvVnGhTab6fcx2Ig2MtR6Z3OrM97l5I1dPV6z8zDD3OfUyOe5znGnhuXG5Pzlw3xkkq8Eu36HcZBbdG77PqbFcWTxFU71m8W71FZaPKR717llT5GRvidK2Ah8ozKGlIDZHNGmPTqK9opaqSa3voPN8fUnGtZN7EVahhjp5HtlmDg24OzO51fTm5TSaXkjUVapf5mXKqN8tbVu2WbpHNADZXAAZoPAVZD8tKLSXT0LebWNrVI12k39oqyB0bQ9s04Ic3+2d9Yd1XQlnSs0vJbjXhWqOSTk/Mmw3ervHS/iOXk+XOf1PD2R6TgOQj4+5bUQbZnD1ZnhBbmB5ePj7GGvybNq3qzfGv9S6Aji0qA19foxLC7a9km/AepXJHLP76UaeM+T73HPR04FLBITIc+NpJ2R2u3fXZVZzjN2ZxGklvLeGtzKmrDS6xw+c2LydIAsdJWNycorO6yN3Byk5Su+hlU0jGsjPTkOYDfZHcXfV05yUn/CNPSz3vzIHNEc7WtLrF8JsXE6dmbxrTx8nLCyb+9TJXJMpOs7v7udvwnvrhjrTSYlvjFf3bF+MV03w/t8foRGVuTl3Hp1nvqfOOIZYBJpGh3Hxqko3Kp2IoGubTY0HAg7QHtqsNTh+76G/heTqdxbIN9SEeV5qfPu5o6bi41bKN9aLkymNGGzgi3/qEPtsWjlDk/8Aj/J0OSuT8TrzrPfXFHSnP4jc1eJtDnNzmUTSWuINjI/iXU5A+Xz9iEyw2qba7PcoPg2N5aXS+ldzqadSa1fRfwcxpZvpZYibn4HLGXyZu6Mbfnm4Bj473Vy1zTe3NfR2m4py4K3fpKrqZrHFpMlx/iO51Y6kk/8AC/g1FWqdZ+ZNg1xjUAu4gNqALuJsPk+NQ2XtdKL7vqdHkaTlC77fodUuWJ4iqd7Sd5Aa/Fd51HjR6gsOJ5JmfD8qjnVCksEBPSMMuGwxh7251dU3zXlt7NZbUvT8gr/YxfYjgcvzlGs3F21sbDZ1jJOD453OpN1JdnkiA01TrMyYJJ6ehjM0wvFKdEjhch+i+lX2SlNpLo6Ow269WcaNNpvpMdjINjLUemdzqzSPcvJGrp6vWfmUY3OfUuc9xc408NyTcnQ5cV8WpKvFLt+h3vw+26Db7PqbOj6m7wlxlXaTkzHFPoms8Q/1LYyfzul+5e5q4nkZdzLGIQmTEKt2yS2Y5gs2RwAGxtOoFewwbjSi1byW884xtWca8kmyjI10Ya5sswIe3+1cf1h3VWEs52aXT0LcYaVWo5pOT2lieN8lTVyGabpahzbCVwAGi2oqkfy04WS2LoRlxdapGvJKT2kTQ6OeBzZp+rMGmVx0X76Z2cpJpbH0LcW4etUdWKcntPcJ+iaXxYXkWVee1f3M9JwnIR7i6o42DGIXxrCR/mv+N66P4Z52/wBr90RuVORXeUYoCaSCV0s5z2Ak7M7X5V6dVk4ydkrdyPOnWqXf5n5ktNnRVoDZZdMEpIMjjqbo1lY5POpu6W1dC3m5gqk3Ud29j9jBsLhBC8zVBz2NN9mdrt31fUk4yaSXkjTVep1n5laszmQyt2WVzTG0kOkc4X2VnGVp4952Dm2l5LcyTyVUnKulJ3/9NudZXjZ6IEBvMjN/Yt34fZK7j4a5vLvInK2yn4+51y6MhwgCAIAgCAIAgCAIAgCAIAgCAIAgKeK/RFb4h/slWVfkfcZaHKx70fO6PeNP4pnsheV1fnfezq5fMyZYy0ryb6qP3ZU/kXbfB3Kz74/Ugcu8l4MtvjEkQHDbQV3Ulc8/RrnAhmIA6CIGe2kNsO9+xv4bkavcbKePZGkD5wOhUaujQTNNILVkQ/zMXsSKE+If/my8fdHSfD/LeP0ZtV5Wd0EBXpOoR/vCp/DYvWPh7mEf2r3ZwnxByj7yeoivaQaxrUrNdJzqZXo/m0HgT+2Fk/qn/wAfY3cTzen4+5PURadkH3rHNdJpJmvw3q7/ALPD+ZcN8Z8vDx+h3+QOQ8vqbJcWTxFU71m8W71FZaPKR717llT5GSU+uL7DSfhr2mlyS72eZ5S5fwRVxKLMppSB0pafuV1NWqI04PWXGb+rfDb7AVKfJR8fdm1lDl399BTrotjZo+aXNt5wSCtPz9jWpP8AMhhu9XeOl/EcvJ8uc/qeHsj07Ac3j99JbUQbhnD1ZnhBbmB5ePj7GGvybNq3qzfGv9S6Aji0qA11f9JYX4yb8B6lskcs/vpRp4z5PvcaykaH4bTtOoxN9QXZVVeTOEe0UTSysq2nWMPqPUFiSskv7om/gtsv2szYwSUkbT9RvqV81ds0L2ZrJmltU0HWHQ/jNWljVbCy++hkxkjln99J2nCe+uGOvNPXSbFV4o/Y45LYbH0src5p+WOsLpcgq729P0InKjtBvsNZIx0byDR4b3DtTX/qXQurbf5/4OY4Qn/SvIwv/k8N5L//AKTT9r8/8DhH9q8i7QVGx0eMNNJQ9LRh1mQZod01rHTpCXz3B3e3f2dxtUKt4TeathUkYY3EOo8O7+13af8AUqurbpfn/g1eELqLyK+wf4VJ6J3vKmm7X5/4K8IXUXkTNP8A6Q9uZG3NroR8m2wPTs06yo/KOuDd3rj0+JNZNlnQvZLX0HXnWe+uJOiNBiG/cR71F+I9dTkD5X4+xB5Z5J+HuYzRbIzR84alNyVzlE7EdP8ARMv7zi/DVY/Mv2v3N9c0feZzxZ7Lj5w/mrZK5oJlbBvpyLwaj/jULl3kY+H1OoyJ8nn9DqlyxPkVTvaTvIDX4rvOo8aPUFhxPJMz4flUc6oUlggLWH7zp/t1V7LF6hkHmMe5e7PP/iLlX3stVEV/lGjTwqSnHpOcTK9H83D/ABU3thZV80+9exu4nm9Px9yepi07IPvWKa6TSTNJBvg/Z4fU5cX8W84j4/Q9D+HebvwNpR9Td4S4urtJ2Zjin0TWeIf6lnyfzul+5e5rYnkZdzNjJ9JVvhx/hMXscOSj3fVnmeP5xI11dFsYFvml7LecEgrS8/YwUX+dd5ciAM9aDpBqX/7KseTh3IyY3nE+8qTx7HUQDgM7LecrLWzu5+xTCv8A1o95hhP0TS+LC8jytz2r+5np2E5CPcXVHGweQ/TeE/av+N66P4Z52/2/VEblTkV3mNE0PwynadRjC9Qqq8meaS+ZkLGFmIBp1iCb2VgatBrtj7m9gNdR9z9ixTsElBA09bb6gs1RXkzQ6TVYg0tbK06xGPxWLQxytg6i+9jJfJHOF99JtjrK8cPR0EBvMjN/Yt34fZK7j4a5vLvInK2yn4+51y6MhwgCAIAgCAIAgCAIAgCAIAgCAIAgKeK/RFb4h/slWVfkfcZaHKx70fO6PeNP4pnsheV1fnfezq5fMyZYy0iGx7fm2YvEe5tTnZls612ar6Lrtfg++knbfH6kFly2jV9lmYbYaNGyYj6KHnXe5y7PX+DiM3Db36GTWQT0eJymSrz2QML9kjjHS5+i2add+NUbblDNtte/cbdBUVTqZt7W7CA1NRc9PVehj51XOj2eb/g1M3Db36Fd7g+ohcTKZDVR52exrf1H2tYqD+JP/nz2Ws9l963k7kJU1W/Jfx7mbVeUnbhVBWhdG3D85zqgPGIVGZsLWO/UZe+cV6v8PNrAw2WzVtvve44jLejdV599vQe7YbfqmIeih51NZ0ez1/ggs3D736HszI4KLDZqd9TZ7Js28bC75/TXF7a9VlSLlnzvbo37tRt1lRdGndu2vdvIdsznRn1Nj/gx86rnR7PN/wAGpm4be/QjoMzbUmxlxZteG2cAD+trsuA+Mb6eF+36Hb5CtoXbZq+psVxhOkVTvWbxbvUVlo8pHvXuWVPkZ4+SKNtLmurA80NNn7EyMt6no+cbr2mi7Ule217/AKHnWOVF1fz3vZbLEM80L4HtmkxHYyOm+Sh1eVZoyTkrWv4/waijh76m/QnxIPpMXq4onz3Dm52ZGwi+aLazxWWKi7Uo3t079/cbOMjRdZ57d/AqSTOkDWzvqdjz23+SjHCOIrIpdW1+9/wa8I4dSVm/Qlw3ervHS/iOXkeXOfz8PZHo+A5CPj7ltRBtmcPVmeEFuYHl4+PsYa/Js2rerN8a/wBS6Aji0qA1+IsnFTQVENM+oEMry9jHta6zo3N0ZxtwrfyfXhRqOU3Y18RTc42RrGUk8cbY20eLhrQGgbNTaguheXKDd2l6kHxJHtJoI5oZJXuwzFJTJA+Dp56fQHazoOvQrZZaoNJalrT2PoM1LJWibzb61YhbTVTWhopMWsAAPlaZXceYd9C9TDxIu30I5cPqpXsLaKu2TZIrvnlhzWta8OPzTfgWvisrUK1FwWrz3G1hcm8HnnR+h0/CuXJo0mJb4xX93RfjFdLkDb4/QiMrcnLuPHtD7hwuLroNpxxTlhMZ428axOLRenc9pt6Y19gHtrLT/o/d9Ddw3J1O4tSMDwQ4I1c0LlKWN0RsdXAViaaLkyMfRk37wh9ti1Mocn/x/k6DJXJ+J151nvrijpTSV0E5r6v/AKOqlhnjgzZKd8YLXRucdTz3QpzJeOpYaH5nr17+kjsbhXiFm9BX2Cp7Fxjy03OpXjvD9nqRnEi7fQzEUgon04w7Fc59Q2oMufT3DgLar2sreOqGfnatluky8UtU3T12vfoMNhquxsX/AP5udXcd4fcvUw8Rrt9DPDqKaPF4ptq1UcTY5c99QY7lzi2wAYf2VF5Ux9LE00oPWrb+3eSeBwjw35eg36giSIqne0neQGvxXedR40eoLDieSZnw/Ko51QpLBAWaR0TMJjc91QJBXVOZsLWH9Vl75xXp+QW+BR2Wstt+3ccHl1U9M8++17CTbDT/AGmIeih51MZ0ez1/ggc3D736Hs7I4KPDZaZ9TZ8UubeNhdbP6a+m2viVIt58726N+4266oujTzm7a9xDtmc6C+p9DHzqudHs83/BqZuG3v0KLMzbbtjLiza8Ni4WOp2uy4X4svp437fod38P20Lzdmo2VH1N3hLjKu0nJmOKfRNZ4h/qWfJ/O6X7l7mtieRl3Mt18kUeJVGY+tDjmZ+xxxFt9jbqzjfVZex0nalG9vXeedYxUXWln3v4FYyQSujZM/EMwyMGmKHXnC2o31rJnXvm2vr3mGmqGerX9D2sdJTYlWxRvqOlndnZsbCM7RexJurKbtTjnW2b3/BkxSoOtLObvfsImzOkngEzqjN2ZlrxRgXvo0g3VZP8srW2Pf8AwUoRoKrHNbvfsGE/RNL4sLx/K3Pav7mejYTkI9xdUcbB5D9N4T9q/I9dH8M87f7X7ojcqciu8qwTRMp42xPxHYw0ZvyUOryr1GcvzPOtfx/g8+aw99r9CzRthqq0tc+s2QU8pbsscYFs3T803usVV3h+W21b9/abWDVFTeZfY9xRiqJWwxhj6rMDRm3hj1W0cKyykru9vN/wambh979CCsfskExkdMZNjaBnsa0W2Rl/mlaOUXfCTta1nsvue8kslqkq6zG/HvNudZXjJ6EggN5kZv7Fu/D7JXcfDXN5d5E5W2U/H3OuXRkOEAQBAEAQBAEAQBAEAQBAEAQBAEBTxX6IrfEP9kqyr8j7jLQ5WPej53R7xp/FM9kLyur8772dXL5mTLGWleTfVR+7Kn8i7b4O5WffH6kDl3kvBktRF0okbxC67ecek4BMwg3ljX2WL8RX09sO9+xvYfkqncSVUVnF4Gi+lY5R6TRTNW/fcX2mL2JFD/EP/wA2Xj7o6P4f5bx+jNsvKzuggK9Lpgjv2wqfw2L1j4e5hH9q92cJ8Qcp4nssexyfsnUpOSsc8mTsAdh2DAi4MVT+IFm/qn/x9jcxHN6fj7leSMxvtwcBWBqzNNO5Vw3q7/s8P5lxPxny8PH6HfZA5Dy+pslxZPEVTvWbxbvUVlo8pHvXuWVPkZlGwPETT2DSfhr2imr0V3s8zyly/gilWtLaaZp1hqrSVqiNSO03GIsEmM4k0/Xjsf8A62pBXox8fdmzlDnD++g1FSC2MgjSHt9oJS+fz9jXp/OiTDd6u8dL+I5eUZc5/U8PZHpuA5vH76S2og3DOHqzPCC3MDy8fH2MNfk2bVvVm+Nf6l0BHFpUAQBAEAQBAEBqKqF1TiOI08b42yyYdGGCR4aCRKTrK6PIc1BZ0tl/oReUoOcXGO1o8NHiBJ+So+Wt5l0Gmo9b0Ob4trdh4aLECLGGjt9tbzJpaPW9BxbW7BT4TVCnxQPNIx09LsUbRVNdd2dfXwK3T0ouNnsd9htUcHVhCafShtTEOsUvLWK7S0et6GrxbX7Dx1FXPaQ6ClI+2sR1aPW9BxbX7CtU4fJR4MXTPhEj6+J2YyZr7DPZY6O8VH4+cZQeY9kbe5MZPoypRUZ7zozrK4w6AIAgCAIAgCAiqd7Sd5Aa/Fd51HjR6gsOJ5JmfD8qjnVCksEBaw8XoqcHUa6q9li9PyDzGPcvdnn/AMRcq+9kksexyW4DqUhJWOdTJ2AGgwYHSDBUfiBZ/wCqf/H2NzE8hT8fcryRmN+bwcBWCSsaaNVB1c/Z4fU5cd8W84j4/Q9C+HuQfgbSj6m7wlxdXaTszHFPoms8Q/1LPk/ndL9y9zWxPIy7mXqhgkr65p158dj/APUxexRV6Ue76s8zx7/3EjXyAtfGCNImj9sKlP5vP2MVHlI95sauMSYjiQ4RVyW/krrXpw7kX4x/7iRrnAiaAHQdnZ7Ssjsl3P2KYblo94wn6JpfFheSZW57V/cz03CchHuLqjjYMYfpvCftX/G9dH8M87f7X7ojcqciu8hp4s/DKZwHTCMfevTq6vJnmrf5mTYZ9KD7LUewsS+R969zdwXKPuZEyLOoKd41iJt/IFkrRvJs0U9Zr6/qcnih+KxaWN5nU++hktkjnH3vNudZXjh6OggN5kZv7Fu/D7JXcfDXN5d5E5W2U/H3OuXRkOEAQBAEAQBAEAQBAEAQBAEAQBAEBTxX6IrfEP8AZKsq/I+4y0OVj3o+d0e8afxTPZC8rq/O+9nVy+ZkyxlpXcC6snDQSThtTYAXP6i7X4O1VZ98fqQOXNdPwZOKyDNAJfq60/mXfunI4LRT3GEIDqLGnRh7mbVjscxw/tO6Fao5koJ737G7h4yVKpddBm6tpnXBeSD+w7mVdHI0dHPcauWxq4nMuWGqiAcWkX6STjUF8RxzcnST3P3R0Xw+mq2vf9GbVeVHdBAVqdwjpGSODs0YhU3IaTb5NnEvV/h1XwEV/avdnC5ei5VHbf8AQmkqaeRti5/cOxP5lNSpNo55U57mZFwgw3BnyBzW7HUC5YeF4twIlec0v7fY3cRCTw9NJbzCWpppG22Q34DmO5klSk0aSpz3FHDgW1Dw4EHa0Ogi31lwPxly8PH6He5B5Dy+pslxZPEVTvWbxbvUVlocpHvXuWVPkZ6yVsJgMmeA6hpc0hjiDaPuBe1UFnUlbtPNcowlKtdLoRBXyxT0sgjzzJm2A2J2n+SyxptTTZpxpzT2GyxKeODHa8SFzc5zCOkJv8m3iCx0ouVKNu33NnHwk67svuxrayWGdjdicXPLmiwY7T0w7iyKm1LOf3qNelCSmroYbvV3jpfxHLyLLnP5+Hsj03AchH76S2og2zOHqzPCC3MDy8fH2MNfk2bVvVm+Nf6l0BHFpUAQBAcZljlbiGT+JUtLRwUr2ywGVxmDiQQ62ixC2KVKMotyNmhQVVO5z3RJxzsXDvMk95X6Gn2mxwJbx0Scc7Fw7zJPeTQ0+0cCW8dEnHOxcO8yT3k0NPtHAlvK9Rl1iFW8PqcKweZwFgZIHOIH3lZIxUFaLa8S14CD2kPxwn7RYDyU86uu+tLzKcXU/uw+OE/aLAeSnnS760vMcXU/uw+OE/aLAeSnnS768vMcXUx8cJ+0WA8lPOl31peY4upj44T9osB5KedLvrS8xxdTMmZZ1Mb2vZgmBte03Dm0zgQfKjbas5S8xxdTLnRJxzsXDvNk95YdDT7S/gS3jok452Lh3mSe8mhp9o4Et46JOOdi4d5knvJoafaOBLeWKD4Q8YqcTo6eWloNjmnZG4sa+4BNtF3KkqMM1tX1Fk8Ioxcrn0iGZszbt1jWDwLUTuaNiRVAQEVTvaTvIDX4rvOo8aPUFhxPJMz4flUc6oUlggLNE4R4fBI4OzRXVQJDSbXaziXqGQFfBRXYvdnAfEEXKs7LpZZfU08jbFz+4difo/kpeVJtHOqnNdBkXCDDsFdKHNbsM4uWHhkFuBIq85pdnsbuIjJ0KaS3+5hLVU0jLbIb8BzHcySpSaNJU5roNPEC2pcCCDteHQRbgcuG+LecR8foeg/D3IPw+ps6PqbvCXF1dpOzMcU+iazxD/UtjJ/O6X7l7mrieRl3Mu1MzIcTqxJnjOdGR8m43Gxt4gvZKUW6Ubfes82x0JOvJpFWeSOeSHYs8v2WPRsbtPTDuK5Qaec9z9jDRpzU1ddJbq6iODFsSbIXNJqnkdI7Vo7ipCLdODW4vxkJOvKyKc0kU1RT7ES52zMuMx3Hr1KkqbSk3uZTDQkqsbrpI8J+iaXxYXj+Vue1f3M9MwnIR7i6o42DyH6bwn7V+R66P4Z52/2v3RG5U5Fd5DRVMUdFAx+eHNYAQYnaD5F6nODcm0ebypzvsLGHZsmL50QeW7Vnv0jhY5vdCw1I5sHfejcwMZKbuuhkFNVwMpIGueQ5sbQQWO0G3eWWcJOTNLRy3FDESx7ZnREuYIxc5pFjsrNGkLQyhBxwk7/epkrkiMliFdfdzanWV4yejIIDeZGb+xbvw+yV3Hw1zeXeROVtlPx9zrl0ZDhAEAQBAEAQBAEAQBAEAQBAEAQBAU8V+iK3xD/ZKsq/I+4y0OVj3o+d0e8afxTPZC8rq/O+9nVy+ZkyxlpDJTh8zJmzTwysBaHwylhsbXFx3gt/B5Rr4O+hdr9lzXrYanWtn9B7mVPbPE+WP51ufiDHb15Iw8XUPtjY6jhxPEuWP51X8Q47evJDi6hu9RmVHbPE+WP51T8Q47evJDi6hu9TF1M6SSJ81XWT7E7PY2aoc8A2tex7hWKvlrF16bpTas9uovp4GlTkpx2onUUbYQEDaZ0TpDDWVsIkcXubDUOY3OOs2HeUtQy3i6NONODVls1I054GlOTlLazLMqe2eJ8sfzrJ+IMdvXki3i6h2+YzKjtnifLH86fiHHdZeSHF1Dd6jMqO2eJ8sfzp+IcdvXkhxdQ3eoipxHLJMZZpZZAA580heSBq0nvrSxmUK+MzdM722arbTPQw8KN8zpJVomc8c0PY5p1EEFXRk4tSXQUaurMhjglhiZFFiOIsYxoa1rat4AA1AaVNfiHHdZeSNLi6hu9TLMqe2eJ8sfzqn4gx29eSHF1Dt8xmVHbPEuWP51X8Q47rLyQ4uofbGZU9s8T5Y/nVPxDjusvJDi6hu9RTwMpoREzOLQSbudckk3JJ75UXicRPE1XVqbWbdKnGnFQjsJVgLzOHqzPCC3MDy8fH2MNfk2bVvVm+Nf6l0BHFpUAQBAfL/hOObj1ASDbajhcAn9dblBNwdt/0N7BtJO5xRkYBckgd1pWXMluN7OjvMdni+uPImZLcVzkNni+uPIUzJbhnIbPF9ceQpmS3DOQ2eL648hTMluGchs8X1x5CmZLcM5DZ4vrjyFMyW4ZyGzxfXHkKZktwzkNni+uPIUzJbhnIbPF9ceQpmS3DOQ2eL648hTMluGchs0X1x5EzJbhnI9E0Z1Ov3gUzJbhnR3lzCHB2O4aG3J23Gfmn6ypKLUJX3MxVpJwdmfbaD+0+5RkSJZdV5aEBFU72k7yA1+K7zqPGj1BYcTyTM+H5VHOqFJYIDyLZoM/YK2sga9xe5sVQ5jbnWbBSlHLGKo01Tg1ZdiNOpgKFSTnJa32mez1vbTEuVv51k49xm9eSLOLMPufmxs9b20xLlb+dOPcZvXkhxZh9z8xs9b20xLlb+dU48xm9eSHFmH3PzIww7K+V8s0sr7Bz5ZC9xtq0lamLx1bFW0r2dljYoYanQvmLaXqPqbvCUbV2mSZNNEyeF8UgJY9pa4A20FUpVZUpqcdqdzFOCnFxfSYtjna0NbiWJAAWAFY/nUv+IcdvXkjT4uobvUZlR2zxPlj+dPxBjt68kOLqG71GZUds8T5Y/nVfxDjt68kOLqG71Gx1B/7nifLH86p+IcdvXkhxdQ3ep7BCymgZDGCGMFhc3UVXrSrVJVJ7XrNunBQiox2IkWEvIpoGz7GS+Rjo357HxPLHNNrXBHfK28JjauEnpKW21t5hrUIVo5sxmVPbPE+WP51IfiDHb15I1+LqH2xmVHDieJcsfzqv4hx29eSHF1Dd6jMqO2eJ8sfzqn4hx29eSHF1Dd6mEtM+ePY566vljuCWSVT3NNjcXBPGFSWX8bKLi2tfYiqyfRTvb1LChjdCoDeZGb+xbvw+yV3Hw1zeXeROVtlPx9zrl0ZDhAEAQBAEAQBAEAQBAEAQBAEAQBAU8V+iK3xD/ZKsq/I+4y0OVj3o+d0e8afxTPZC8rq/O+9nVy+ZkyxloVbC6CWYuglmUuglmVuEsxdBUAQBVsxdBLMXQSzF0EsxcJYXCoAgCrZi6CWYuglmLoJZi4QBUBnD1ZnhBbmB5ePj7GGvybNq3qzfGv8AUugI4tKgCAIAgNPlV+i+IeK/MFdD5jNhl/qxPmma584YH5osTe10ukrsmJOyJNrP6/8A6QqZ63FukG1n9f8A9AVM9bhnjaz+v/6AmetwzxtZ/X/9ATPW4Z5g+F7XRgTXznW+aOJXKSd9RVTZntZ/Xz5oVuetxTSDaz+v/wCgJnrcM8bWf1//AEBM9bhnjaz+v/6AmetwzzCWJ8UZfs17EaM0caujJN2sVU7ux0WSXVq7vR/mVtT5UamN/pO1hponwsc4G5HGrVFWI9t3J44WRXzARfjKqlYo2SKpQICKp3tJ3kBr8V3nUeNHqCw4nkmZ8PyqOdUKSwQBLAWSwFksBZVsAqAuUfU3eEsNXaWTLKxlgSzF0EsLoJZi6CWYuggCoAq2ASzF0EsxdBLMXQulmLoKgCA3mRm/sW78Psldx8Nc3l3kTlbZT8fc65dGQ4QBAEAQBAEAQBAEAQBAEAQBAEAQFPFfoit8Q/2SrKvyPuMtDlY96PndHvGn8Uz2QvK6vzvvZ1cvmZMsZaU6ingnrXGeFkoioZ5WteLjOBZY+tdn8JQjUnOMulx+pB5Zm4QUl0JlZ1BE02NFh9/EH3l2roUFqzX5r+DkeNK25BtLSiKrL8PonOija9hERAuXW06VXg1GTiktrt6GxSx1WcJyf9KPXUETXFpocPuDbqLveVugodMX6fwYONKu5ev8kWwwx1VOW0tNFIyoYM+FhbcFj9BuTxBRGX6NOGT5ygtq+qJfI+KnXrLO6P4ZuV5gzsgiBrBRQSwOm2rTyzy1s7HOmYXdK1rSANI4yvUshUYVMDBzWyK9zjMr4mdCq3HeYbRh7Dw/0B95SmhodV+a/gieNK25GQpKZ9PSujw6hz5GyOfeM26V1tAuruC0s6V1qVt3Su4z1MfUhShPfc8FFD2Dh3oXe8rdBh9z9P4MHGlbcvX+TLDWxtqpjFDHEHwwvLIxZtznX9S4n4vpxp1acY9F/oddkSo6lJyfTb6mzXHE2R1Gimm8B3qKy0OUj3r3LKnyMoOw6mZHTtioqMt2rBI50kZcS57ASdfGvYoUKTpqclv+9hwOKx1SjUzIkUtLDFE6TaWHnNF7bCfeV0MPQlJRzX5r+DXWU6z3FiooKZtVOyLD6ERxua3ponE6Wg8fdVscPR0alJbe7+DPicfUpVXBEDqWCMBzsPw8jOaCBE7hIH1ldHD0JOyT9P4MUcp1XJKy9S1hbQyizGizWyytA4gHmy8ty5z6fh7I7zA8hEuqINszh6szwgtzA8vHx9jDX5Nm1b1ZvjX+pdARxaVAEAQBAafKr9F8R8V+YK6HzIz4blYnzeLfY8A+sKj+Qlp7DssEwfDZ8DopZqCnkkfEC5zmXJOldXhcNRlQi5RV7HB5Syhi6eLqQhUaSey5f3CwntbTejWxwWh1EaXGeN/Vl5jcLCe1tN6NOC0Oohxnjf1ZeY3CwntbTejTgtDqIcZ439WXmcLWRshxKSONoaxlZI1rRqA06FymMio16iR3uDnKeGhKTu3FHT5PYTh1VgsM09FBLK5z857m3J6YroMDh6U8PGUoq5ymV8fiqWMnCnUaStqT7EbPcLCe1tN6NbfBKHURG8Z439WXmNwsJ7W03o04LQ6iHGeN/Vl5jcLCe1tN5icFodRDjPG/qy8ziMahip67EIYY2xxtnAaxosBoauZx0VHFtRVkdzkupOphKU5u7a2+LNtkl1au70f5loz+VGXG/wBJ3dNvaPvKi2Ec9pKqlAgCAiqd7Sd5Aa/Fd51HjR6gsOJ5JmfD8qjnVCksEB5DQ08lEJdqU8s8tXO1z5mF3StDSANI4yvSsi0ac8FBzWxI4jLOKnQrycelsbQh7Cw/0B95SehodV+a/ghuNK25ffiZbTpX09K6PDqHPkY9z7xG3SutoF1XgtJOV1qVt3Su42KuPqQpwnvMdowdg4d6F3vK3Q0Nz9P4MHGlXcvvxK8DY21Uhihjia+GJ5ZGLNBIN1x3xTTjTrQjHYr/AEOyyFN1KTk+mxtaPqbvCXHVdpNTPMTNsKrCNewv9S2Mn86pfuXua2I5KXcyKsw2mirJo4aGiEUZa0Z8RJ0sa7Xfur1qOHo5kZSWt/e44LE4+rSquCK7qSCPNc6hoC3OaCBCRrIH1u6ro4ehLUk/T+DHDKVaUktWslmoacVE7Y8PoBGyV0bc6JxOjj6ZWrD0VCMpJ612fwX18oVadWUF0GDaSnEsQfQUBa6RrCBE4HSbfWVeD0GnZPY30fwUpZRqzqKLS1ljCPoml8WF5RlXntX9zO9wnIx7i6o42CCSmhrMRw2mqGB8UlTZzTqIzHFdH8NJPFv9r90RuU3aiu810dHE+GOQ0OHgPaHAbCfeXo88NQhJxzX6fwcRxnWvsRLBRUpqRHLQUTmmKR/SxEaWi/GrJYejm3ira1u6fAz4bHVKs3F7mzBtHEY2ONBh4zmh3UXcI8JXTw1CMmrP0/gwcaVdy9SCqp4GQyDadIx4a17XxMLXA7I0cJPGtXG0KSws5wXQ9259hu5PxtStWUZfes3p1leQneIKgN5kZv7Fu/D7JXcfDXN5d5E5W2U/H3OuXRkOEAQBAEAQBAEAQBAEAQBAEAQBAEBTxX6IrfEP9kqyr8j7jLQ5WPej53R7xp/FM9kLyur8772dXL5mTLGWleTfVR+7Kn8i7b4O5WffH6kDl3kvBliaLPjDh84DyruJq55+nYoHqdf4iP21WG2n3v2JDDcjV7i/UxZ13jWNfdVsldXI9M1Mm/IvtMXsSKG+If8A5svH3R0nw/y3j9GbZeVndBAQUnUI/wB4VP4bF6x8Pcwj+1e7OE+IPnfeZzxZjg4fNJ8hUpNW1nOpkVH8yg8Cf2wsv9U/+PsbuJ5vT8fckni2N9x80/yWKUbGkmUsN6u/7PD+ZcP8ZcvDx+h3+QOQ8vqbJcWTxFU71m8W71FZaPKR717llT5GZwAHYgdRoaT8Ne00uSXe/c8zyly/ginXxmOnmHBmmxVaatURpxesvBodW1zTqL2ewFSHJR8fdm1lDnD++gpVbDGzNP1m6f8AyCU1afn7GvTf50ZYbvV3jpfxHLyjLnP6nh7I9NwHN4/fSW1EG4Zw9WZ4QW5geXj4+xhr8mzat6s3xr/UugI4tKgCAIAgNPlV+i+I+K/MFdD5kZ8NysT5vFvseAfWFSXyEtPYd3k7PGcCoY72cIgNPDpK7TCQfB4PsPN8rNcOq/uZtlmI8KoCA+cYh9LT/bZP91xuN5xUPSsBzSn+1HQZPyPhwqFzSRdz+8emK6zJkVLBwv8Aes4fLrtlCp4eyOghqWS6D0ruJbMoOJGKVydWFRwKhU+d5QfSeJfaB6mrlMoc8keiZH5lS7vqzZ5JdWru9H+ZR8/lRsY3+k7um3tH3lRbCOe0lVSgQBARVO9pO8gNfiu86jxo9QWHE8kzPh+VRzqhSWCAt4fvOn+3VXssXqGQeYx7l7s8/wDiLlX3smnizH5wGgn+akZq2s5xMipPm4f4qb2wsy+afevY3cTzel4+5JPFsb7j5p/ksEo2NJM08G+D9nh9TlxvxbziPj9D0P4e5B+BtKPqbvCXF1dpOzMcU+iazxD/AFLPk/ndL9y9zWxPIy7mbCZodiFc06i+P8Ji9jgr0o931Z5nj+cSNZVsMbQ08D2e0FSmrS8/Yw0X+ePeXmsD5q1p1Gpf/sqxV6cO5GTG84l3lORpZPA06xPH7SsirZ3c/YphuWj3nmE/RNL4sLyTK3Pav7mem4TkI9xdUcbBjD9N4T9q/wCN66P4Z52/2v3RG5U5Fd5hSxiTC6ccIjFl6fWV5M80btJkMQtXNB6xN7Kw/wBD74+5vYHlH3P2J4o9koKe3zhG23kCy1VeTNC9mayv+ZJ4ofisWjjeZ1PvoZL5I5x97zbnWV44ejoIDeZGb+xbvw+yV3Hw1zeXeROVtlPx9zrl0ZDhAEAQBAEAQBAEAQBAEAQBAEAQBAU8V+iK3xD/AGSrKvyPuMtDlY96PndHvGn8Uz2QvK6vzvvZ1cvmZMsZaQiMy180Yc1pdh1SAXuzQNLNZOpdr8Hu1Sb7Y/Ugstq9NLsZIKhwFs6i0f5+Nd/m9/8A+WcPwSXWXmiI08ktPiEzTTZuwsBDKlj7HPvckah31jk1CcNu19HYblCjKNKorrWt6G6Nyekh5VHzq/NXb5M0+CT3rzRSk6ephlGYGuqowA2Vr7WY/iUD8R2WT5pbn0W6VvJ7IVJ062u23od+hm0XlR24QEFO1woRKHQgMxGouJZmx3uxmonWvWPh1/7GC17FsV+lnEZbpupVaTW3pdiUzlwsTRW+3xqbcE1bX5MgeCy6y80QmOSip6CR+wOGZLYioZY3dfQdRVsZJzmtfR0PcblahKVCnFNar9K3h1cHtLSyGx/zUfOquCe/yZp8EnvXmitQMMdVIwlpIp4dLTcfrcIXAfGLTrwa7fodxkJWotPs+psVxhOkVTvWbxbvUVlo8pHvXuWVPkZkC6FtK/OpbSUNNYSVTI3C0fEV7VQs6SWvU30NnnOOoSnVumujpRFVk1VO6IPog5wsDt6PQs0UlJNp6uxmpHCyT+ZeaJaqR9FiVWx7YiXOabGdjSLNA1ErDRs6UdvT0PebWNw8p1m015orTz7aa2MNha4vbY7ZYf1h3VlSSd9fkzXp4WakndeaPcN3q7x0v4jl5Flzn8/D2R6PgeQj4+5bUQbZnD1ZnhBbmB5ePj7GGvybNq3qzfGv9S6Aji0qAIAgCA0+VX6L4j4r8wV0PmRnw3KxPm8W+x4B9YVH8hLT2HWYQxzcEonFpzTECDwayu7ye08NC248zyuv9/V/cbKKqki0Xzm8RWzKCZHqTRdiqY5dF813EVglTaL1JMmVhU+cYh9LT/bZP91x2N5xUPSsBzSn+1HTYAHDAYC9mfEXP1a29OV1WS7cFhbb/k4nLvP5+Hsi6+Gzc+M57OMax31JKXQ9pDNbiWGsLbNk6ZvHwhWSpX1ouUt5ea5r25zSCDwrA1bUy9HzzKD6TxL7QPU1cnlDnkj0XI/MqXd9WbPJLq1d3o/zKPn8qNjG/wBJ3dNvaPvKi2Ec9pKqlAgCAiqd7Sd5Aa/Fd51HjR6gsOJ5JmfD8qjnVCksEBaoWuGFxTB0ADK6pBEs7Y73azVfWvT8gP8A2UVr2LovvODy7TdSs0mlre1lgzlwsTRWP+fjUy4Jq2v/APLIBYWXWXmiJ0clDBh8jzA4bHIARUMsbuvoOo/crYtOc1r6Oh7jcr0JSo04prVfpW8Prg9paY4bfao+dXOCa6fJmpwSe9eaNYxhjq3sJaSKeEXabjU7hXCfFjvXi+/6Hd/D8c2i0+w2VH1N3hLjKu0nJmOKfRNZ4h/qWxk/ndL9y9zWxPIy7mXqxzoMSqTnUlpMxwD6tjHD5No0g6eBex0ddKO3ye886xmHc6zkmvMqzB1XscbXUQcXtsduxn9YcCvso/m19PQzDSw0ozTutu9GUs7qStrI3NiJM7naahjSNWggm4VtOzpx27NzMmKw8p1pSTW3eiJ022p6dobE1wlab7YYdAPECk0lGT17H0Mtw+GlGrFtrbvRhhP0TS+LC8fytz2r+5no+E5CPcXVHGweQ/TeEfavyPXR/DPO3+1+6I3KnIrvIaaR8FNFCX0RLGht9vR6V6lJKTb1+TPPXhZN3uvNEkML6mtMjDS9LBLcR1THk3brsFhq2jDp2roa6TawdBwm22tj6UQQVpjp4oy2ElrA24qo9Nh31mkk23r8mavBJ715oqV7tmimlAjaAxoIbM15uZGcAWhlGyws1r6ehroZJZLoyp102159ptTrK8ZPQkEBvMjN/Yt34fZK7j4a5vLvInK2yn4+51y6MhwgCAIAgCAIAgCAIAgCAIAgCAIAgKeK/RFb4h/slWVfkfcZaHKx70fO6PeNP4pnsheV1fnfezq5fMyZYy0ryb7qP3ZU/kXbfB3Kz74/Ugcu8l4M9mgawghozT3NS7aaaZwKYgA2jjQAFtqx8H+IskHrh3v2N3D8lU7hPA2OQ2Y3NJ0aAscrrpNJMoPAFXFYAf8AUxah+xIof4hbeTZX7fdHQ/D/AC3j9GbZeVndhAVqdgkpo2uFwcQqfw2L1f4eX/8APj+1e7OEy+/9TxPHRBj80tFweJSbujnr3LAjbJhmDNcBbY6ng/xAs+2U/wDj7G7iOb0/H3Kzogx5aWNuO4Fhbey5pFfDOrv+zQ/mXEfGfLw8fod9kDkPBfU2a4sniKp3rN4t3qKy0eUj3r3LKnyM8EIlEWgFwoaW1x/hr2imr0VbezzTKLtX8EVKpoFLL0oBzeJVpN6RGnHabbFYWy41iJzQXB8drj/DaqRvoY27fc2ce7Yh+HsamdrRHoaAc5vB+0FWk3nefsa9P50TYbvV3jpfxHLyjLnP6nh7I9NwHIR++ktqINwzh6szwgtzA8vHx9jDX5Nm1b1ZvjX+pdARxaVAEAQBAafKr9F8R8V+YK6HzIz4blYnzeLfY8A+sKj+Qlp7DtsD2ePAaJzQJIzEDmng1rtsFmvDwWx2PNcr3WOq/uZb2OGfqbtjf9V2pbmdKO3WR1k9hDJE+I2e23qWRST2FrTRlHVzRG1s9jbXudVzYLBUcc9RttNilRcqUql9hxVa7PxOV3HWSH1riscrYiovvaej5P5pT/ajrMAnMGT1MRGX6ZSbG1gHEldFgJZuGh99JyWVaDq5QqJPZb2RtZKYhxfCcx3COAqSU9VpEA1uKzmNkcW5oil4WnUVlTa7UWtXI2vkp3m1weEFXNRkgm0zjsbfslfiD7WvONH3NXFZRVsbJHpGRnfBUu76s2uSXVq7vR/mUdP5UbON/pO7pt7R95UWwjntJVUoEAQEVTvaTvIDX4rvOo8aPUFhxPJMz4flUc6oUlggLNExslBTtcLg11V7LF6fkHXgY9y92ef/ABDyz72ZOjDH5pa3R3FIO6OduWNjbLh2DNcARsFRa41fKBZ+mfh7G7ieQpePuVjEGuLSxtx3AsLbXSaRrYOrn7PD6nLjfi3nEfH6HoXw9zfy+ptKPqbvCXF1dpOzMcU+iazxD/Us+T+d0v3L3NbE8jLuZbrIRJiFaQ0Fwezg/wAJi9iir0o931Z5pjn/ALiRRc0B0Vmjq0fB+2EpN53g/Yw0uUj3l6vgEmJYk/NBcKuTg1jQmvRwtuRfi3/ryKJa0S05DQPl4+Duq2LbUu5+xTDctHvPcJ+iaXxYXkmVee1f3M9NwnIR7i6o42DGH6bwn7V/xvXR/DPO3+1+6I3KnIrvKkEA3Pp5A0aYxfQvTa6ee2ebN62WsLAGK6AB/wBLUah+wrLvMffH3NzBco+5lZkDW0dO8MbYxtvo4bBXVrqTaNJMp1wAjksAPkhqH+KxaeNb4HU++hkrkjnH3vNwdZXjh6OggN5kZv7Fu/D7JXcfDXN5d5E5W2U/H3OuXRkOEAQBAEAQBAEAQBAEAQBAEAQBAEBTxX6IrfEP9kqyr8j7jLQ5WPej53R7xp/FM9kLyur8772dXL5mTLGWleTfdR+7Kn8i7b4O5WffH6kDl3kvBl4x58eaQbEcS7p6zz4qxsdHSY00g32rF+IkFaUO9+xIYbkancWpI9kDmkHT3FR2aNDYaWZpZXRtcLEVMXsSKE+IVbJsvH3R0fw9y3j9GbReVndhAQUnUI/3hU/hsXrHw9zCP7V7s4T4g5TxLU0Je0ENOcNWhS0ldHOJmMW8MG0f2dT+IFf/AFT/AOPsb2I5vT8fc9qIS8Zwac4dzWFZJX1mimavDerv+zQ/mXC/GfLw8foegZA5DwX1NkuLJ4iqd6zeLd6istHlI969yyp8jJKcEmKwO8aT8Ne00uSXezzPKXL+CIMThIpZZADbN06FfBf6iZpQeuxs60HdzEdH9pH+G1W0+Sj4+5t5Q5d/fQazEIS2PPANi9t9GrpgqwX579/sa1J/nRhhu9XeOl/EcvJsuc/qeHsj0/AchH76S2og2zOHqzPCC3MDy8fH2MNfk2bVvVm+Nf6l0BHFpUAQBAEBp8qv0XxHxX5grofMjPhuVifN4t9jwD6wqS+Qlp7Dv8nv0eoPEj1ldlg+bw7jzjK3PqveXZaeOX5wseMa1txm47CNaTISJ4RYgTR8R1q/8suxlNaK7hHKZBCC3O2K4PAc4rDUbVWOcb9Czw1SxxFW0txGRp1iskB/muPx7viar7/c7zJ/M6X7UdRgv6O0/gVHrKn8HzWBzeO/+hW7l7I6I61JHNEcsLJW2cO8eEKsZOOwNXKsrHRNzZgZI+Bw1hZU09cdTLLW2nC4yAK3EA12cNnFj9zVx+U+fSv96j0bIvMaXd9WbfJLq1d3o/zKNn8qNrG/0nd029o+8qLYRz2kqqUCAICKp3tJ3kBr8V3nUeNHqCw4nkmZ8PyqOdUKSwQFvD9NHTfbqr2WL1DIPMY9y92ef/EXKvvZdmhMgBAOcO4pOaujm0zGO5ocF0f2FR+IFk/qn3r2N7E83pePuJ4S4ZwBzh3NaxzV1c0UzQw74P2eH1OXFfFvOI+P0PRPh3m/kbSj6m7wlxdXaTszHFPoms8Q/wBSz5P53S/cvc1sTyMu5mxkBOJVuv58f4TF7HT5KHd9WeZZQ5xIqVcJa+J4BsZo76NXThVivzX7H7GGg/8AUj3l2UHdPEtH/wAuT/ZI8nDuRkxvLyKFVCWTwOAOaZ2fcc5W2tndz9imFf8ArR70Q4T9E0viwvIsrc9q/uZ6dhOQj3F1RxsGMP01hP2r/jeuj+Gedv8Aa/dEblTkV3igbfDacEXBjHAvUKnzs80l8zJKGIxYvYg2NLUW81YWrQffH3N3A8o+5mNK3OoIARoMTfUFlqWcmaL2mqxOMxiVp60LHj+VYtHHK2DqffQyXyO74hffSbU6yvGz0dBAbzIzf2Ld+H2Su4+Guby7yJytsp+PudcujIcIAgCAIAgCAIAgCAIAgCAIAgCAICniv0RW+If7JVlX5H3GWhyse9Hzuj3jT+KZ7IXldX533s6uXzMmWMtIJGzsqmzwsp5AYZIZI5w6zmutf5pvwKdyNlaOT85uLbdtlugj8dg3iUlfUYZkna3DPPn99dB+Ml1X/wBf4Ir8P0+z1JI5KmKGeJmH4WGTtDJBnTHOANwPnaNKtfxhFtNweruL45CjFNK2vvI8yXtfh3paj31d+M11H/1/gs/D1Ps9TB1PNJLCdr0cDWSiRxidI5zrAgDpifrLRyl8SxxuHlRcXr7vobeDySsNUU42Lq5Fk0EQKrWVDI5ITT0M8JnfOzZtkDmlwAPzSOJdfk/4ljg8PGkou6VughMVknhE3KTVhmSdrsM8+f31u/jJdV/9f4NX8P09y9SSSSpkgggdQYZscAcI2h0wzc43Op3CVavjCKbag9fcXyyFGUVF2su8j2OXtfh3paj31d+Ml1H/ANf4LPw9T3L1FPBIyplmeyCMOYxjY4c7NaG3+sSeFc9lrKscoyjJRaavtt09xLYDBvCxcb6tRaUGb5hKzZInsvbOaRfvhX05Zs1Lcy2avFogDal0ULZqLDZXxRMi2QmYFwaLC9nALuI/F8YLNjB28Dn55DVR50rN+J4Y5CLHDcLI4i+f3ld+M/7X6fwW/h+n2epLUy1VXUPqJ6HDXSvtnOD5xewsNTuIK2HxhGEVGMHbwLp5CjOWdKzfiR7HLcHc/DTYg2Mk5/Mrvxkuq/T+C1fD9NO+r1MqOB9PT5kjmueXucS29umcTov31yGUcVHFYmVaKsnb2J3DUnSpqD6CwtEzmcPVmeEFuYHl4+PsYa/Js2rerN8a/wBS6Aji0qAIAgCA0+VX6L4j4r8wV0PmRnw3KxPm8W+x4B9YVJfIS09h3+T36PUHiR6yuywfIQ7jzjK3PqvebJbJHBAV5qRs0mdnuZe1w0DTY3Cpb8yluM0azjTlTS2nz6tGbicrSbkVkgvx61x+Od8RVZ6Jk/mlP9qOswCAT5PUwz3MsZQc22kFxBC6LARUsLC5yOVq0qWPqNLbb2RvVvkGEAOooVPnWPNDMRxFrRYCcaPuauTyg74yTPQ8jcypd31ZtMkurV3ej/Mo+fyo2cb/AEnd029o+8qLYRz2kqqUCAICKp3tJ3kBr8V3nUeNHqCw4nkmZ8PyqOdUKSwQCGaaGB1O6loqiLZnzMMxkDml1gR0pHEuqwPxFHCUI0lF3St0fUgsXkbhNRzk1rfaZbYd2sw30k/vLc/F39r/AOpq/hyn2epLJiE8sMELsOw3Y4ARGA6YZoJudTuNUXxWk3JRd33F8vh6Mkotqy7yLbD+1uH+ln95V/F39r/6ln4bp9nqQhr3VMkzo4YmuYxjY4c7NaGg/WueFQOV8prHyjNJpq+23T3Exk/BPCRcb6jYUfU3eEoGrtNyZnVwmpo54A4NMkbmAnguLK/C1VRrQqP+lpmCrDPg4rpPJXVM8hlmoMMfI4AOdnTC9gBwO4guzj8YRgs1QdvAgJ5CjOWdKzfiYtbK17XDDsLu0hwu+c6RpH6yufxknqzX6fwUWQIJ3VvUymdUVFRJPLQYaZJHFzyHzi547BypH4xjFKKg7LuKyyDCTcpWu+8xa2ZrmuGH4bnNOcCZJzYjVrcj+MU004PX3FI5AhFqStdd5lRU7qWihgc4OdG3NJGorjcbXWIxE6qVlJ3J+hTdOmoPoJ1qmUilE7ailqKcxbLTy7IBKDmnpSLG2nhUrkrHxwNZ1ZK+q2o1cZh3Xhmp2IhHIBYYbhYA4A+f3l1H4y/tfp/BCfh+n2epLTy1NLKZYaDC2vLXMvnTHQRYjS5Wy+MIzVpQfoXwyFGDvGy8yERSAADD8NAGi2yz++rvxmn/AEv/AK/wWfh+n2epHPTTTwujbS0EJfmgyMdM5wAcHWGc4jgWHEfFka9KVNwetPduMtDIqozU4W9S/wAK4k6AKgN5kZv7Fu/D7JXcfDXN5d5E5W2U/H3OuXRkOEAQBAEAQBAEAQBAEAQBAEAQBAEBTxX6IrfEP9kqyr8j7jLQ5WPej53R7xp/FM9kLyur8772dXL5mTLGWhAEAQBAEAQBAEAQBAEAQBAEAQBAEAQBAEBnD1ZnhBbmB5ePj7GGvybNq3qzfGv9S6Aji0qAIAgCA0+VX6L4j4r8wV0PmRnw3KxPm8W+x4B9YVJfIS09h3+T36PUHiR6yuywfIQ7jzjK3PqvebJbJHBAEB84xD6Wm+2yf7rjcby9Q9KwHNKf7Udhkx+j9P4UntldLk7m0PvpOLy5z+p4eyNut0iQgHAqFT53lB9J4l9oHqauUyhzyR6JkfmVLu+rNnkl1au70f5lHz+VGxjf6Tu6be0feVFsI57SVVKBAEBFU72k7yA1+K7zqPGj1BYcTyTM+H5VHOqFJYIAhUIUCAIAhUuUfU3eEsNXaY5llYiwIAgCAIAgCAIAgCAIAgCAIDeZGb+xbvw+yV3Hw1zeXeROVtlPx9zrl0ZDhAEAQBAEAQBAEAQBAEAQBAEAQBAU8V+iK3xEnslWVfkfcZaHKx70fO6PeVP4pnsheV1fnfezqpfMyZWFAgCAIAgCAIAgCAIAgCAIAgCAIAgCAIAgCAzh6szwgtvA8vHx9jDX5Nm1b1ZvjX+pdARxaVAEAQBAafKr9F8R8V+YK6HzIz4blYnzeLfY8A+sKkvkJaew7/J79HqDxI9ZXZYPkIdx5xlbn1XvNktkjggCA+cYh9LTfbZP91xuN5eoelYDmlP9qOwyY/R+n8KT2yulydzaH30nF5c5/U8PZG3W6RIQBUKnzvKD6TxLx49TVymUOeSPRMj8ypd31Zs8kurV3ej/ADKPn8qNjG/0nd029o+8qLYRz2kqqUCAICKp3tJ3kBrsW3nUeNHqCw4nkpGbD8qjnlCkwEAQBAEAQBAXKPqbvCWGrtMcyysZYEAQBAEAQBAEAQBAEAQBAEBvMjN+4t34fZK7f4a5vLvInK2yn4+51y6MhwgCAIAgCAIAgCAIAgCAIAgCAIDw8CA/N1flHjz62tjdjmJbHs8rMwVLs3Nz3C1uK2hRFWvUUnG+o6mhhaOZGWarmubiWItaGtxOtAAsAJzoC0Hh6D2wj5G1mI93TxPtpXencqcGofpx8kMxDdPE+2ld6dycGofpx8kMyI3TxPtpXenKcGofpx8kMxDdPE+2ld6dycGofpx8kMxDdPE+2ld6dycGofpx8kMxDdPE+2ld6cpwah+nHyQzEN08T7aV3pynBqH6cfJDMQ3TxPtpXencnBqH6cfJDMQ3TxPtpXencnBqH6cfJDMQ3TxPtpXencnBqH6cfJDMQ3TxPtpXencnBqH6cfJDMQ3TxPtpXenKcGofpx8kMxDdPE+2ld6cpwah+nHyQzEN08T7aV3p3Jwah+nHyQzIjdPE+2ld6dycGofpx8kMyI3TxPtpXenKcGofpx8kMxDdPE+2ld6cpwah+nHyQzEN08T7aV3pynBqH6cfJDMQ3TxPtpXencnBqH6cfJDMQ3TxPtpXenKcGofpx8kMxDdPE+2ld6dycGofpx8kMxGMmLYpG3ObilcCCP7d3Gr6eHoqV1BLwLZU4taz6hkhj1LidJS0bamWatp2E1Bka7XqvnHWbrDVg4u+8jK9Jwk3bUdYsJgCAIAgNPlV+i+I+K/MFdD5kZ8NysT5vHvseAfWFSXyEtPYdRhWUVJRYTS00sNVskUYa7NiuL9zSuiw+U8PClGDetI4/HZExVfEzqwtZu+3/Bc+NlB1ms9D/VZuNsNvZq/h7Gf2+f8AgfGyg6zWeh/qnG2G3sfh7Gf2+f8AgfGyg6zWeh/qnG2G3sp+HcZ/b5/4ORqpRPXuma1zWyVT3tDhY2N7XXO4mpGpVnOOxnY4WlKlQjTltUUjf4Nj9Lh+FxU00VVsjHPvmRXGlxI037qmcJlGhSoxhJ60c7lLI2JxOKlVp2s7bX2dxf8AjZQdZrPQ/wBVs8bYbezR/D2M/t8/8D42UHWaz0P9U42w29j8PYz+3z/wPjZQdZrPQ/1TjbDb2Pw7jP7fP/ByeLTtq6mtqWNe1kswc0PFjbpRq+5QOKqxq4lzhsZ1mT6E8Ph6dKe1L6m4yS6tXd6P8y1J/Ki/G/0nd029o+8qLYRz2kqqUCAICGrIbSSuOoNuUQPkmV+VBxLFGPwnEatlKQGvY0ujBdp4Dw6tK3adFZrU0mSFGlmRvJa7mg3RxDtjWemKcHo9ReRnuxujiHbGs9MU4PR6i8hdjdDEO2NZ6Ypwej1F5C7G6GIdsaz0xTg9HqLyF2N0MQ7Y1npinB6PUXkLsboYh2xrPTFOD0eovIXY3QxDtjWemKcHo9ReQuzJuJ4k0WbidaO9MVR4ag9tNeSBJunifbSu9OVZwah+nHyRlzEN08T7aV3p3Jwah+nHyQzEN08T7aV3p3Jwah+nHyQzEN08T7aV3p3Jwah+nHyQzEN08T7aV3pynBqH6cfJDMQ3TxPtpXencnBqH6cfJDMQ3TxPtpXenKcGofpx8kMxDdPE+2ld6cpwah+nHyQzEN08T7aV3p3Jwah+nHyQzEN08T7aV3p3Jwah+nHyQzEN08T7aV3p3Jwah+nHyQzEN08T7aV3pynBqH6cfJDMQ3TxPtpXencnBqH6cfJDMQ3TxPtpXencnBqH6cfJDMRLBjWMUrnup8YxCIyWziyocM62q62KUtCs2mkl2Fk8PTnbOV7H2r4Ma6sxDI9k9bVTVM22Zm7JM8udYO0C5UzQk5U02c5j4RhXcYqyOzWY0ggCAIAgCAIAgCAIAgCAIAgCA8PAgPzccIkmxas2WzYhUy5xvpF3OII72hcxisTGMnm7b/Uk55dw8MOnTd5LV/8AlpO/YyucIqY85xj2VgcW9I7TovpHk/mrFiYS6bGxSy3hayebLNtvWro+r9GZbl2onVTXZ40FjHDNJHCDxEKnCPz5jLZZYgq6oTstt2ndb00+lNbelGceFNlpZJWOzbODSJNcdj0w7vBZUliHGST/APdxjxGWo4aa0uxJu62O/wAvcSbiZ1DI9rgJWWIJOh2i5739FZwu00nsMEfiGnpIyfyNa963d+rau2xC3BKizi/Ra+rvD/c/yV7xcOg2qmX8NGzWtavDXu7tfiiZ+CZjXkPDgXdI7gAuAPv0/wAlYsXe10az+IaebGb2ar22tvd2LZ233IxqcKkilggjzDGSA519Lzw34gNVlWGJi05PaVpZcw9pzqytLXZbuhJb23t/gnZgDBI9xkDmBxa0Hv6L83GsbxjaSsYpfEOdBJKz1X7+lLx6ehdpr24TUyNDs219Jv8Aq6bf1Wy8TTWokePcFZtS1L11P+LEsOCyyGxeG3LgL8NjYeXT5FZLFxiYquX8PBqMXdtLZ23v5ajNuDEsk6cD5YMD3amt03PqCo8UrruNdfEVFxVR7Enq3u9kuzpfkR7mFtNUOLSX54ZEDocTfTf7ldwhOUV0dJmjlylKrCLaSV87d0Wtv1sz3EfsYl2UFgbnOFum7gA41bwtXtYR+IKEpZq23SWvVr6W9xhDg0r4HPk6R2aTp4CHW9V/IrpYqKlZa/8AwvxWXKNGX5HdLb3W+jsiOLC5ZTIL5mbI1gzuG/CqyxMYpPsLanxFhYQhNO+ctnSnsSfjfyuWJsGMVS1jSXszhe+guBOoHjAWOOKzo3eowU/iCNs2raLadn0XS6V2vZvIhhEmyygn5Nh6XN0l9ybWV/Co2W8zL4iwzpxd/wAz1O/Rq2ven0W9DynwqSepdGWljWuAOm+gg2cDw6lWeIjGN9pnq5ZoQoqpCWdfZ36tVujU7mdBhWzG9Q7MZYg8YNtf3HgVtbE5vympi/iKhFuNB3s9vQ7bV4rYyNuD1BqdhNtZFxw69Xk/mrnioZucZvxDhXTzo/Nr1dOpr06b+Bg7DZGOIzgbXGjhI127g4yrlXTMsMt4eautt7W+na+xX7WS02FunpZJHHY81ws53Fwi3kVlTEKMklrLcZlqlhZJy1q2tavB+6ZjWYQ6nwmeeZwzmuZmBp/aF7/yV1LEqdVQj2+xSnliGIr06VJane9+66I8Bx+ryfrJZqOKCR8rnMOzAkADTwELanCM1+bciVq0lVVnvOj6JOOdi4d5snvLDoafb6GHgS3jok452Lh3mye8mhp9voOBLeOiTjnYuHebJ7yaGn2+g4Et46JOOdi4d5snvJoafb6DgS3lrDsocbyyqnYE44fStqIXudKInuIDbHVnLPQwkKkrJsw1oxwiVXbZm0b8HWKNkzxjNFexG9H++tp5Lg1a5rvK6f8AR6knQ/xbtzQ8kf76t4ph1mU41XU9R0P8W7c0PJH++nFMOsONV1B0P8W7c0PJH++nFMOsONV1B0P8W7c0PJH++nFMOsONV1DF3weYq8sJxii6U3H/AEj/AH1VZKgv6mONl1fUy6H+LduaHkj/AH1TimHWZTjVdT1HQ/xbtzQ8kf76cUw6xXjVdQdD/Fu3NDyR/vpxTDrDjVdQdD/Fu3NDyR/vpxTDrFONV1PUwk+DzFZGFjsZorG2qkf76rHJUE75xVZWS/p9TS4u3FchayKJtRRVhrYy8kwvZm5ht9burXxGBhTSTbNqjWWNT1WsQR/CNjcbAwU2HWH7L/eWuqFNb/QyvBLeZdEnHOxcO82T3k0NPt9BwJbx0Scc7Fw7zZPeTQ0+30HAlvHRJxzsXDvNk95NDT7fQcCW8iqfhHxp1NI11Lh+aWkGzX39aujQpt21+hR4NLXc45kbpakRt1maw81ZXJRjd7vqX4zEww1GVapsibiPBJXYe6Z5a2SwewX1jhB7q05YuKqZq2ENWy5h6VVK9467/RreRuwqWFwZURuaHENErOmAJ4xxd5XLExkrxfgbEcqUprOpyV9tnq8nv7HtM6nCxRmMShz2OZeR0ekxka9HCFSniNInm+HaY6GVI4jOUGk07JPVfpXcyaTA9jdDd7SMy5t+udJJ7mi3l7isWLvfvNV5epxebLU23bsVlt7tf2zyswCRmxOpyDnR3c0u0ggXNuMJSxkXdTMmHy5Sbca2rXqfZ9LbTwYBLYhzwHEHNvoBOi3+/kR42PQhLL1FSStq1eWv/HmTMwBpqWtc60bAS6+gvsbfdf1Kx4x5t1t9jDPLyinFfM1fsX829+wgiwmaofU7NmRuY0ZoBsAb/N73B31kliYwUc3pMk8t4amoqm7777ba1fvv6eBPUYIYYWtjIfI54BNtNiTq/wD2lY4YtSld6kX0svU5VXpdStqXb/l37Eu0qHCKkNJsODNH1rut/X71m4TA3llvCNxWdtv6K/8AhEz8FcyCSTZQc02AHDp0eULGsWnJKxpP4koamlq1X7L/AMPb2HtRg7o2vLdbGMs0aySNJPcvoSGKT29pWPxBRi/zve32RvZW3u2vz6Q/Cc6qihac20bdkcNIzuH+SLE2i5Pw7i6OXaUacpyd3d2XTbXb28jCTBpo3RNvnue4fM1Nbo0ny/yV0cVF3eyxsUst0KqlJOyS6dreu1uzV5mNThT4KdsgJJzblv3keq3lSniVKVjDSy/QddUp2Sex+C2+Oq/mTw4GX7IXyaGsa4Aa7kXI/wBlZLF2tZbzBP4ihJ5tFa+3Z2fy9xDuTJsEptd7S0t/ncW49Cv4TG63F8fiLDtxk9S1qS6U1sfatuwxlwyWGAvLTI/NDiGnQ241d0qscRGUrXsbFLLuFq1czPUVfa+npvuSfmJcKljp2Say5xA4s3NBB9YRYmLk1uE8u4alKSqOyXne9mvr3E82CltI18bw6ZriHN4xwd48Cxxxac7PZ9/+mpT+I6TqtTVouy7U72d+zpIBhMuwbKTrdYAcPFb/APcCycJjnWNl/EGGzrL5d/Rtt4+G0hdQSgsaOmc42uB0t9WvvnWr1Wi7m5DKdGblbZHb97+zW99i7NgchmzYXtFwHZjjpbq1nv3WGOLjb8xHUviKgno6m1dK6df11H2j4O6NlBkoyGMkt2eR2njJ0/zU9k2q6uHUnvZGyxMsS9JI6xb5QIAgCAIAgCAIAgCAIAgCAIBcIDncpss8IyYitVzbJVEXjpYtMjvu4B3SsVWtCmvzGCtiIUVeTPhlRjcU1RLOY5G7K9zy0WNrkm381y06bnJs5OScpNrpPIsfjiaQ0SWPcHOrHhm9pfTdSCtFnkmPRSNILX2OsBo0nj1osM0JSqSX35mJxyIsLCJC0m9rDnVeDO9yj0jjmt6gMciEZYBJmm9xYc6cHd7lEpqOanqMt349jDBsoAOdcDTfypwZ3uXXqZubcx3bisB8rYG40cPlTg7LM2ey54cZgIsRKRe+r+qroJFHCTVmzIY7GIjH8rmk3Ogc6pwZ3uX/AOpm5t9QZjkbL5uyjRbUOdHhmykdJHYzxmNQxuDmCUHvDnVXh5PaUjGcHeLPXY7E7ZNEgDzdwAFvWqLDPV2FzU3fXtMTjMJGkSnTfUOdV0Eixwk9rAxqENLRstjrFv6pwdlVGaVrmW7sZBBMtnCx0DTpvxqnBmV/1Gmr7TDden+rJ5BzqugkWaOR67G4XuznbKTrvYc6osO0XSjOTu2DjMBtcS6O5/VV0EimZLeBjUIFvlbd7+qpwdlc2drXPN2IALZstu8OdV0EimjkSxY/FCDmNkuSCTYcHBrVssM5bTLTc6a1GDMchZnWa/pgQbtHOqvDt2LaekptuL1sOxuJwOdspubnQOdODtFHGb2sr12KsqaB9PGH3Lg4Zw0axzLLRpZlRTZIZKxPBMTCrU+VX2bdljWREuewkWOyP0fct97PBHp2HrRr0o1Y7JayysRshAEBvcMyNx/F8PirqOlgfTy3zHOqWtJsSNXBpC2o4SckpI0auUKNObhLauw6LJnJXKbJ/HY8RfhdPO1kT49jbXMaemAF727i2aGHnSlnbTSxeMoYinmJ28Dt908oP7tN/icfMtvOlu9SM0dHr+jG6eUH92mfxOP3UzpbvUaOl1/RjdPKD+7TP4nH7qZ0t3qNHS6/oxunlB/dpn8Tj91M6W71Gjpdf0Y3Tyg/u0z+Jx+6mdLd6jR0uv6Mbp5Qf3aZ/E4/dTOlu9Ro6XX9GN08oP7tM/icfupnS3eo0dLr+jG6eUH92mfxOP3UzpbvUaOl1/RjdPKD+7TP4nH7qZ0t3qNHS6/oxunlB/dpn8Tj91M6W71Gjpdf0Y3Tyg/u03+Jx+6mdLd6jR0uv6M5PK/Acpcp6ujnjweGnFPG9hDq9js7OIN9A7i1sRRnVtbVY38FiaOGTvK9+w50fB1lSSBtKm5Y1a3Aqm83uNMP2+Ry+nSHCxBIIvexBstSSs7EhF3VwqFQgI6je7+8rofMikthjBLsNeHuF2MkziRr+bZUq2dPN6Wvqcx8R46nChPCNPOkk1u2/wCDbbsQWtaW3e/qtDQSPPsyW8nblEwNDc15A0WLRp/mrOCszKpUSt0EbscicQSJLgWGgauLWrlh2ix6R67nj8bhkILhKSBbUOdVWHkthScZzd5M9fjsb7Z2y6O4OdUWGaKy0ktrPZMejlcXO2XTwAC3rRYZrYJupN3bMDjcTr32Y316Bp/mnB2i1xm9rBxmEkuIludZt/VV4PLYUcJN3uZSY7HK4OfspIFhoHOqLDNakXz0k3eTPHY3E5gY7ZS0ahYc6LDtayjVRqzeo9GORCJ0dpM13AQOdHhne5VZ6i4X1M8djcT7Z2ymwzdIGrypwdopJVJbWeHGYS7OIlvx2/qq6CRa4Sbvc9GORi1jNoAA0Dg1cKpwdl1qi6Tx2NQvDQ4SnNFhoGryosPJFJRnKyb2BuNQtBzRKM4WOgaf5qrw8ntChNXswMZhBuBLe99X9U0EiihJdJ4MZgGpso+4c6aCQUJLpPXYzC75wlPfA50WHkg4Te1nhxiA6xL5P6poJB05PaSy4/FK3Nc14aDcADVotxq2OGcXdGWpKpNWZicejLQ20gAGboaBoVVhmUbquKjfUjzdqEvzrSX0cA504PK1izNne9z6HkH8IeEQU4wnEHvpXmRzo6iTqbi43sT+r9+hTWT6kaVNU5E7k/ExUMyo9d2fVWva9oc1wLSLgjUQpYlj1AEAQBAEAQBAEAQBAEAQFatxCkw2kkqq2ojggjF3SSOsAqOSirstlJRV2fJsqfhXnqs+kyda6CE6DWyN6d3gNOrvnT3Ao2vjraqZE4nKSX5aR81e98sr5ZXvklkN3yPcXOceMk61Fym5O7Iac5Td5M8VpYYOjDtOoqqk0XKTRG5hbrV6dy9NMxVSoQBAEAQBAEAQBAEAQBAEAQBAEAQBAEAQBAeC0cjHdMRckgaeBZYyummdfkHKrTdLETSjFar2RNtln1X+YUze1HS8aYL9WPmNss+q/wA0pm9qHGmC/Vj5g1UTRd2eAOEtKrGDk7IujlLCSdo1E33n2HJHGBhWS1DRVeF4w2eNrs4Nw+Rw0vJGm3EQpei82Ci0Q2KhpK0pxkrPtRu/jTTdrcb/AIZJzLLnrczX0D6y80PjTTdrcb/hknMmetzGgfWXmh8aabtbjf8ADJOZM9bmNA+svND4003a3G/4ZJzJnrcxoH1l5ofGmm7W43/DJOZM9bmNA+svND4003a3G/4ZJzJnrcxoH1l5ofGmm7W43/DJOZM9bmNA+svND4003a3G/wCGScyZ63MaB9ZeaHxppu1uN/wyTmTPW5jQPrLzQ+NNN2txv+GScyZ63MaB9ZeaHxppu1uN/wAMk5kz1uY0D6y80PjTTdrcb/hknMmetzGgfWXmh8aabtbjf8Mk5kz1uY0D6y80etyppc4Hc3G9fayTmTPW5jg8t680fBH1LDJJ0snVHaMw6OmOhQ1WDU3fUT6yhhaaUZ1En3mO2WfVf5pWPN7UONMF+rHzG2WfVf5pTN7UONMF+rHzMJpmvhe1rX3IsOlKrFWd7ls8qYPNdqsb95jYAnWbm5JN1ilJs84xmNrYuanWd3awVDUCAIAgCAIAgCAIAgCAIAgCAIAgCAIAgCAIAgCAIDqMl8vMYyXc2KJ+2qAHTSTO0AfsO/V9XcW1RxU6ep60buHxs6Wp60fbcmss8IyogvRTZlS0XkpZelkZ93CO6FK0q0Ki1MmqOIhVX5WdCspnCAIAgCAIAgCAIBdAcPlV8JWGYCZKSjtX4iNBijd0kZ/bd/sNPeWrWxUKXazTxGNp0Vbaz45jeP4nlHVioxSpMpabxxN0Rx+C3/c6VEVsTOq9ZA18XUrPWzWrXNYIUCAIAhUwMbSeJVzmVzmNibxlVzmVzmNibxlM5jOY2JvGUzmM5jYm8ZTOYzmNibxlM5jOZ5sTeMpnMZzGxN4ymcxnDYm8ZTOYzhsTeMpnMZw2JvGUzmM4bE3jKZzGcNiHGUzmM4bEOMpnDOGxDjKZwzhsQ4ymcM4bEOMpnDOGxDjKZwzhsQ4ymcM4bEONM4Zw2IcaZwzhsQ4ymcM8bEONM4ZwMTQLl1gOEqqbbsiqbbskfQPg7yKFXJFj+Jxf9O051FA8fPPXXDi+qPv4lOYbDqlG72s6PB4VUY3l8z+7H1j7yto3R96AX7qAX7qAX7qAX7qAX7qAX7qAX7qAX7qAX7qAX7qAX7qAX7qAID5l8I2RReZcoMLiJkAzq2Bg+eB/aNH1hwjhGla+IoKrHtNXF4ZV4atq2HzNsbXtDmvBaRcEcKgpXi7NHNSvFuMlrR7sXd/krc4tzjzYv2kzhnjYu6mcM4bF3UzhnDYv2kziucNi/aTOGcNi/aTOGcNi/aTOGcNh/aTOKZw2H9pM4Zw2H9pM4Zw2L9r+SZwzhsR+t/JM4Zw2I/WCZwzhsR+sEzhnDYj9ZM4Zw2L9pM4rnDYv2kzhnDYjxhVzhnDYjxhM4Zw2I8YTOGcNiPGEzhnDYjxhM4Zw2I8YTOGcNiPGEzhnDYjxhM4Zw2I8YTOGcNiPGEzhnGUWzQTsnhmdFNGc5kjHFrmnjBCrGo4u6Lo1XF3R9PyX+FiemzKTKNpmj1Ctib0zfDaNffHkUnQxyeqZL4bKSf5ah9Zoq6lxCkZVUdRHPBILskjcCCpFNNXRKxkpK6LCqXBAEAQBAEBqccyjwvJ2jNTiVU2Fp+YzW+Q8TW6yrJ1IwV5Mx1KsKavJnxvKj4SMVx/ZKaiz8Ow86C1jvlZB+04ah3B5SomvjnLVDUiExOUZT/LT1I4sANFmgALQbb2kW23rZ6qFAgCAIAgCAIAgCAIAgCAIAgCAIAgCAIAgCAIAgCAIAgCAIAhU6zIbI85SVQr65h3Igfoaf/lPHB4A4Tw6uNTWDwujWfPb7HQYDBaNaSfze3+T7QAAAAAABYAC1lvkmEAQBAEAQBAEAQBAEAQBAEAQBAEB8ey+yP3DqH4xh0dsMmdeeJo3s8/rD9gnyHuLRxmF0qzo7fcjsfg9Ms+HzL1OMUIc6whQIAgCAIAgCAIAgCAIAgCAIAgCAIAgCAIAgCAIAgCAIAgCAIVNngeUGKZOVe2MLqTGHG8kLumik8Jv+40rYo4mdJ6jZoYupRep6j7Jkr8JGF4+WUtVagxE6BDI7pJD+w7h7x099S9HFQq9jJ7D42nW1bGdsDdbRuBAEBhLKyGJ0kj2sY0Xc5xsAOMlLlG7HzLKj4WIYC+kyda2pl1OrHj5Jngj9c/y760K+NjDVDaRuJyjGn+WGtnymtrKrEax9ZXVMtTUv+dJKbnvDiHcCialWVR3kyEq1p1XeTIFjMQQoEAQBAEAQBAEAQBAEAQBAEAQBAEAQBAEAQBAEAQBAEAQBAEKm9yTyWmyqxIsdnR4ZA4bamboLj1tp4zwngClcFhf/wDSfh/JM5PwWytU8P5/g+509PDSU0VNTxMigiaGRxsFg1o1AKUJokQBAEAQBAEAQBAEAQBAEAQBAEAQBAYSxRzwvhmjbJE9pa9jxcOB0EEcSA+H5YZJyZK4gHQhz8JqHWp3k3MTutuPqPCO6ozG4W/+rDxIfKGCvetDx/k55RJCBCgQBAEAQBAEAQBAEAQBAEAQBAEAQBAEAQBAEAQBAEAQBAEAQqeEBws4XCqm1sKqTTujtsl/hKxXAcymr8/EcPGgBzvlox+y4/OHcPlUhQxzjqnsJTDZSlD8tTWj7HgeUOGZQ0YqsNqmTMHz26nsPE5p0gqVhUjNXiyap1YVFeLNqrzIfnDLvK/GMYxmsoaioDaKnmLGU8YzWGx1u+se+onEVZyk4t6iExVac5OLeo5Lbcvc8i1NHE0dFEbbl4x5E0cRoYjbcvGPIq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TGSrm2M2IF+EBbOGoQlUVzZwmGpzqpSNthvwmZQ4NQR4fQbSipobta0UzSTxknhJ4Spk6AtdGDK3r1HyZqAdGHK3r1HyZqAdGHK3r1HyZqAdGHK3r1HyZqAdGHK3r1HyZqAdGHK3r1HyZqAdGHK3r1HyZqAdGHK3r1HyZqAdGHK3r1HyZqAdGHK3r1HyZqAdGHK3r1HyZqAdGHK3r1HyZqAdGHK3r1HyZqAdGHK3r1HyZqAdGHK3r1HyZqAdGHK3r1HyZqAdGHK3r1HyZqAdGHK3r1HyZqAdGHK3r1HyZqArYh8KGUWLUEtBW7SlppxmPYaZvlHERrBRg08VXNsQBcDbRchQ2KoQjUaRz+Mw9ONVqPTrM9ty8Y8i1tHE1t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s0GMV+G1zKyhqX09QzVJGbEjiPGO4Vkg3Td4syU26TvBn3zJnKvEMVycoq2pZAZpWEvLWkAkEjVfuKWp1ZSimybpVpSgmz//2Q==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4953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ECvAK8AAD/2wBDAAgGBgcGBQgHBwcJCQgKDBQNDAsLDBkSEw8UHRofHh0aHBwgJC4nICIsIxwcKDcpLDAxNDQ0Hyc5PTgyPC4zNDL/2wBDAQkJCQwLDBgNDRgyIRwhMjIyMjIyMjIyMjIyMjIyMjIyMjIyMjIyMjIyMjIyMjIyMjIyMjIyMjIyMjIyMjIyMjL/wAARCAEsArsDAREAAhEBAxEB/8QAHAABAAIDAQEBAAAAAAAAAAAAAAMEAgUGAQcI/8QAWBAAAQMCAQQIEAoHBwMFAQEAAQACAwQRBQYSITETFBU0QVGU0RciM1NUVWFxcnORkpOxstIHFiMyNVJ0gbPCNkJidZWh4UNWY2SiwcMkRYIlN0SD8KTi/8QAGwEBAAEFAQAAAAAAAAAAAAAAAAUBAgMEBgf/xABAEQACAQIBBgwEBQMFAQEBAQAAAQIDEQQFEhMhMVEUFTM0QVJhcYGRobEGMsHwFiJTctFCYuEjJIKi8TWSJUP/2gAMAwEAAhEDEQA/APv6AIAgCAIAgCAIAgCAIAgCAIAgCAIAgCAIAgCAIAgCAIAgCAIAgCAIAgCAIAgB1IDjqDJ/CMXx7KGbEMNpqqVtc1jXyxhxA2GM2/mgNl8S8mB/2Kg9AEA+JeTHaKg9AEA+JWTHaKg9AEA+JeTHaKg9AEA+JeTHaKg9AEA+JeTHaKg9AEA+JWTHaKg9AEA+JeTHaKg9AEA+JeTHaKg9AEA+JeTHaKg9AEA+JWTB/wCxUHoAgPfiTkz2ioPQBARZGwRUtBiFPBG2OGLEqljGNFg0CQ2ACA6NAEAQBAEAQBAEAQBAEAQBAEAQBAEAQBAEAQBAEAQBAEAQBAEAQBAEAQBAEAQBAEAQBAEAQBAEAQBAEAQBAEAQBAEAQBAEAQBAEAQBAEAQBAEAQBAEAQHN1mXuS9BWTUlVjNPFUQvLJI3B12uGsalY6kU7NmzDCV5xzoxbRD0SMkO3tN5HcyppYbyvAcR1GOiRkh29pvI7mTSw3jgOI6jHRIyQ7e03kdzJpYbxwHEdRjokZIdvaXyO5k0sN44DiOozLI/EKTFarHq2hnbPTS14LJG6nWhjHD3QVemmro15wlCWbJWZy3wn4tXU+M4Xhzq2oocLnGdPNBe56ax1aTYcHdUfjJyUoxvZM6/4awtGdCrWUFOotifdq830m5yYwXDsFE+NYflBUYhh+13Z7Hyh7QRZ2do1EAHQRwrNRpxhecZXRH5TxlfFZuFrUVCd1ayt2W7jmcIo8Z+Eqoq8RrMWqKHDY5NjiggJ167WvbQCLk30rXpxqYpuUnZExi62EyFGFCnTU6jV239+hs8ocGqslPg8xOKPFqqoLp43xyPcQ9gLmgtvf1LJVpujQkr3NPJ+Mp5RypSlKko6mmuh6nrNjgGVeER5F0cVTjVMKwUlniSfp86x18N1fSrwVJJy12NXH5LxTx85U6Tzc7VZarHPZGZSVGFfBzjOKzyyVM0NRmxbK8u6YtYANPBc3WDD1nChKb16yVyzk6GIypRw8FmprXZW1Ju5lg2R2L5V4SzG8SyhrYqmpBfC1hOawcBIuLd4W0KtPDzrRz5Sd2W4zLGGydXeFoUIuMdT7fvtLGSmWddQYZjtFjTzUVWDsc9rybueAc3NJ4emtp4irqGIlGMoz1uJiypkejWrUKuF/LGq14X138ujsKmA5N4vlzQvxzFcdq4BK9wgjhPStANr2vYC/AOLWrKVGddaScrGfHZRwuSaiwmHop2Wts2WRGNYpSY9ieSuL1LqmSla50MziSbC2i50kEEEX1LJhqk4zlSnrsamWsHh6mGp5Qw0c1Stdd//AJZknwRVdTV4TiTqmolmc2pABkeXWGb3UwEm4u76SnxZRp0q9NQilq6FbpPoy3zkzg8KyxyfwSbFaPEcUgp6kYlUuMb864BeSNQVkqkYuzZnp4atUjnQjdGy6JGSHb2m8juZU0sN5fwHEdRjokZIdvabyO5k0sN44DiOox0SMkO3tN5HcyaWG8cBxHUY6JGSHb2m8juZNLDeOA4jqM6DDsRpMWoIq6hnbPTSglkjb2dY24e6Femmro15wlCWbJay0qloQBAEAQBAEAQBAEAQBAEAQBAEAQBAEAQBAEAQBAEAQBAEAQBAEAQBAEAQBAEAQBAEAQBAEAQBAEAQBAEAQBAEAQBAEAQBAEAQBAEAQBACgPzPlYT8c8d0/wDzpfWo6r87O5yVzSBp7njWMkRc8aAXPGgFzxoD7V8Dn6NV32w+w1SFHk0cNlbntT76EbPLHKLAaGqZhWUFA+emmi2Vsmx57QbkW4we6FhxFWnF5lRajdyRk/G1YPEYKdpJ2tez/h+JxWRNAK/KrFmYK2qiwCemkic6a/6zbAd0gk24bLUw8M6pJQ+Vo6HLVd0cFSeKadZNPV2PX6bei5nktlJJ8HslXgePUVQ2PZTJHLE29zaxte12mwNwq0azw96dRFuVMnRy0oYvBzV7Waf3qZucqcpKbKj4OcVqaOnnjhjnjjBmaAX9M03AF+NZa9ZVaEnFGhkvJ1TJ+VaVOrJNtN6ujUyXAMisnavIujrajC431T6TZHSF77l1jp1q6lh6UqSk1rsY8flnHU8fOlCo1FStay2eRoMjcFlx74McaoINE7qoPiB0Aua1hA++1vvWDD03Uw8oreSmWMbHCZXo1p7FGz7m2i7k78IsGTuAx4Ri+H1jK6iBjaxsY6cDUDcix4OFX0sWqUMyad0a+P8Ah6eNxLxOGnFwnr27N/eeZMZKYhjeF5RYnXRmlmxeNzYGPFtbs+5HFcNH3FKNCVSM5S1ZxXKWVKGErYehSecqTV/K1u+1zDJfLePI/C34Fj1BWRVFK92x5jAc4E3tpI4b6dIIVKOJ0MdHUWtFcp5FllOssXg5xcZJX1/fkXsh6CuxfKTFcrqymdTQ1DXNp2OFi69tPeAaBfhJV+GjKdSVaStc18tV6OGwlLJtKWc42v4fy3sOf+D7LPDcl8PrYK+Oqc+WYPbsUYcLAW03IWDC4iNKLUiUy/kfEZQqwnRaslbW+3uZ9mw+tixHDqethDhFPGJGh4sbEX0qVjJSipLpOAr0ZUKsqUtsXY/NuV73DLPGgDYbdl9paOJf+odVkaTWESW9moY5xBuVhRMRba1mVzxqpeLnjQHoJuNJQH6C+DH/ANu8J8B/4jlI0fkRwOUOcz7zrVkNMIAgCAIAgCAIAgCAIAgCAIAgCAIAgCAIAgCAIAgCAIAgCAIAgCAIAgCAIAgCAIAgCAIAgCAIAgCAIAgCAIAgCAIAgCAIAgCAIAgCAIAgBQH5mysIGWeO6Rv6Xh7qjavzs7nJb/2sDT3HGPKrCQuhccY8qC6FxxjyoLoXHGPKqC6Ps/wPTRR5N1ofIxt6w2u4D9RqkaPJo4fK3PKn30I+gyS0krc2SSB44nFpCyNXI+MnF3i7HrZqVjQ1ssTWjUA4AKobbd2ePko5W5skkDxrs4tKNX2iMnHXF2PRNShoaJYQ0ahnCyWF3e57timtbZorcWeEKHgnpW6GzRDvOCWDdzFz6J7g574HOGoktJCpYuU5JWTM9s0/X4/PCqWmD30UhBe+BxGrOLTZUsntLozlHY7Ge2Kfr8fnhVLTHZaTrkPnNVLFc57zMVNOBYTReeFUofmjK9zTlnjRBBBrJCCD+0o7E8odbkdrgi72amMjNOka+NYkTMGrGVxxjyqpfdC44x5UF0egi40jXxoLo/QXwY/+3eE+C/8AEcpGj8iOCyhzmfedcshphAEAQBAEAQBAEAQBAEAQBAEAQBAEAQBAEAQBAEAQBAEAQBAEAQBAEAQBAEAQBAEAQBAEAQBAEAQBAEAQBAEAQBAEAQBAEAQBAEAQBAEAQHJY9k5gM1XHPJhNDJPLK50r3QtLnG2slRWUpZsU4uzub2Fq1Nl3Y13xXwDtLh/J2qI01TrM3NJLex8V8A7S4fydqaap1mNJLex8V8A7S4fydqaap1mNJLex8V8A7S4fydqaap1mNJLezIZNYEBYYPQgeICuWIrLZJmKUIyd2tZDVZOYK2AlmE0QNxqgCpLE1rfO/MKnC+wo7gYV2qpfQhWcKr9d+Zdo4bkNwMK7VUvoQnCq/XfmNHDcgcAwoDThVL6EJwqv135jRw3Iyp8mcPrHARYVSgOALbQNLiDqOnQ0HgJ0ngBUvhsLiJrOq1GluvrNSrVpp2hFFyTIbDYpoIH0NI2WfODBpN7C5uQwAaO4pBUIpWu/NmtpH9pFOryUpMPkzZMKo3jxbDr1WcAPI4C/GtWvg6rV6VR33NmanWjsnFEbMDwiRgczC6Ug/wCAPJ31CSxGJhJxlJ37zdUKbV0kZbgYV2qpfQhW8Kr9d+ZXRw3IbgYV2qpfQhOFV+u/MaOG5DcDCu1VL6EJwqv135jRw3IbgYV2qpfQhOFV+u/MaOG5GJycwhxucIpCe7AFR16z1uTMkXmq0dSLlHkxgbonF+DUJN+GnaqxrVOsw6kt5Y+K+AdpcP5O1Xaap1mU0kt7HxXwDtLh/J2ppqnWY0kt7I5smMBbC4jBaAHuQN41WNWpf5mU0k97O5oaWloaRlLRQxQ08ehkcQAa3h0ALqla2oiJOUneW0sqpaEAQBAEAQBAEAQBAEAQBAEAQBAEAQBAEAQBAEAQBAEAQBAEAQBAEAQBAEAQBAEAQBAEAQBAEAQBAEAQBAEAQBAEAQBAEAQBAEAQBAEAQEFZUtpKZ0zmlwbbQ3XpNlirVVSg5voLoQc5ZqOWc5staZgzNL5nnTr1alzNaanUlJdJJwi4xSZYWIuCAIAgCAICtW19Ph9Ps1TJmtvZoAuXHiA4SqNpK7L6dOVSWbE1ByshvooKojulg/3WPTQ3m3wCe9epNS4vuxKaaKklZaxcJS0h5Js1ug6idJ7jSpPJcI1qjltUffoNDH0pUIpN62ddSYfFJRyU1VSHNbNnZ0jg4zOBDhJo1G4GuxFuKy6IiTOrqnRYxh9OHENmEtxx2aCgMJTTPfWGmomVMz2ZsxFgHloNmFx167W4Lq1Su7IyOk4xzpar7PvccniNS/J6rDZYXyNlteNjwSCRcG5te1i0nhs0qKyrSioabdtNrARdSejvYr/GyLtfVecznUDpobyY4BPevUmpcpqOeZsUsc1MXGzXS2zSeK4Oj71dGpGWxmOpgqkFdazdaVeagQBAEAQBARVO9pO8iBdwirZTzvpBE75SXQ4WzR0v9FLZOxEY/wClbW2amIpt/m3HQKaNMIAgCAIAgCAIAgCAIAgCAIAgCAIAgCAIAgCAIAgCAIAgCAIAgCAIAgCAIAgCAIAgCAIAgCA5TGfhDyewLFJMOrKibbMQBe2KBzw24uASOG3B3VjlVjF2ZuUcBXrRz4Ruih0Wslev1nJH8yt08N5l4qxXVHRayV6/WckfzJp4bxxViuqOi1kr1+s5I/mTTw3j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jotZK9frOSP5k08N44qxXVPD8IeT+OluHUUtS6omcMwPp3NGg3Ok9wLUxtaMqEki6OT8RRefONkiy3qzfGv9SgTIWlQBAEAQBAEByeU5futTh3zBASzv53TfystfEXzUSmAtmS33NStQ3jeZKOAxXNuGuL47Ei9tEgH8yF0uQWtHNdq9iAyynnwfY/c+hbFXbSjjFXFtkDp5TB0rj3G52jyqeIU5rEsAyjr8fwuZ+KUpoYC8zGKnMcma4WLfnnQ4C1xYjXpVrV9RlpzVN5yV327P/e/UdZDDHBE2KJjWRtFmtaLABVSsrIslKU5OUnds4DLXZRVRMnljkk0WLGZtml5LRa50gA6eHiC0MqtcEnfs9zcyanwqFu32OZXGHVmEoaYXh/zc03vxKsb3VgjusLfJJhNG+W+yGFudfXeykiBqpKpK2y5bQxhAEAQBARVO9pO8gK1RilLgufiNa57aaCbOeWNLiAW21DXpK2sHJRrxbLZU5VVmQ2sj6LmSfZFXyR/Mp/hEN5i4rxXVHRcyT7Iq+SP5k4RDeOK8V1R0XMk+yKvkj+ZOEQ3jivFdUdFvJQ6p6vkj+ZV08N5X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g/C3krY/L1nJH8yaeG8cVYrqnZUVZBiFFDWU0gkgnYJI3jU5pFwsqd1cj5RcW0ywqlAgCAIAgCAIAgCAIAgCAIAgCAIAgCAIAgCA1GU2PQ5N4BVYnMA7Ym2jZfqjzoa37z/urZyUY3ZmoUZVqipx6T81TzzVVTNU1MhkqJ3mSV/1nE3KjW23dnfUKMaNNU49BGqGYIAgCAIAgCAIAgCAIAgCAIAgCAIAgCA3uR36WUHhO9krBiOTZpZQ5tLw9z7C3qzfGv8AUow5ktKgCAIAgCAIClieGxYnTbFJcOac5j2mxae4VbJXVmZaNWVKWdE585N1INttS+haVh0MdxurH/2+p7Hg9dQybZhnle5o0tEIBIuDcd0EA24bLfydVWGq3ex6maWOqrEU7W1o7PCcbpn0E1Q588lQ54fJCCZCCSGjYx9T1ab8K6kgzeuniZKyJ0jGySXzGl2l1tdhwoChiOJUkDKiCrEzGbEDnAECTOuM1hH62jUNIuCgPn9RTVGN1GzCaRjWaGXGyFwAzRpOuw4eElygcrV41P8AQXRrf8Epk96Fuq13GHxcqeypPQDnULoY7iV4f/b6ktPk2dlaZ3yTNBvmuaGN+/jV0aaWxFlTGykrRVjp42CONrBpsNayrUaBkqgIAgCAICKp3tJ3kBzeXH6J4p4TfyrNQ5RG1guXifGVJHQhAEB6Dmm6FU7O5MDcXVxmWsKpUIAgCAIAgCAIAgCAIAgCAIAgPrHwQ5SdJNk5Uv0svPR3+rfp2fcTcdwniW3h6l1ms5LLeE0dTTR2M+sLaIIIAgCAIAgCAIAgCAIAgCAIAgCAIAgCAIDwoD4b8KmUm62Ptwmnfekw4nPsdD5yNPmjR3yVpYid3mo6jIeDzYuvJbdhwS1zoggCAIAgCAIAgCAIAgCAIAgCAIAgCAIAgN7kd+llB4TvZKwYjk2aWUObS8Pc+wt6s3xr/Uow5ktKgCAIAgCAIAgCAIDW1eFCSXbFLIYJ730XsTx6LEHujXw3W5h8bVorN2rczDOhGZC6THWvYXTB7o75jyQS2+uxLCR5VvLK0La4P0MPBHvIxhtXWS7JWzPkPDnE6uK5027gstWvlOrUWbBZq9TLDDQjrk7m3ggZAzNaBqte1lHJGw3clVSgQBAEAQBAEAQEVTvaTvIDm8uP0TxTwm/lWahyiNrBcvE+MqSOhCAIAgMmOsbcCqmXwlbUSq4yhAEAQBAEAQBAEAQBAEAQBAEBYoK6pwvEabEKN2bU00gkj7pGsHuEXB76rGTi7o18Vh1XpOmz9MYJi1NjuDUuJUjrw1EYeAdbTwtPdBuPuUnGSkro4CpTdObhLajYKpYEAQBAEAQBAEAQBAEAQBAEAQBAEAQBAc3lvlIMmcmp6xhBq5PkqVp4ZDqPeAuT3ljqTzI3NnB4d4iqoI/Oekklzi9xJLnO0lxOkk90lR2076EFCKiugIXhAEAQBAEAQBAEAQBAEAQBAEAQBAEAQBAb3I79LKDwneyVgxHJs0soc2l4e59hb1ZvjX+pRhzJaVAEAQBAEAQBAEBUrsRgoAxsme+aTRHDGM57z3Bxd06FmoYedZ2giydSMFrNfLU4nI3ZJqimw2I6hYSSfe49KPuBUzQyTB7byZpVMW1r2IrtdG9kknxhrHCO2e5sjAG31amrc4rgrJ09pr8NTTansJYX1p00WMxVdv7OoY11/wDyZYjyLDWyVTW2Lj5mWnjHL5WmXKbFg6dlLWwGkqX6GAuzo5fAdwnuGxUPiMDUorOWtG5Trxnqe02S0jOEAQBAEAQBAEBFU72k7yA5vLj9E8U8Jv5VmocojawXLxPjKkjoQgCAIAgJGOvoOtXJmWEr6jNVLwgCAIAgCAIAgCAIAgCAIAgCA+kfBJlJtLE5cAqH2gqyZaa5+bKB0zf/ACAv3weNbOHn/SzmMuYOzVeK7z7QDdbhzgQBAEAQBAEAQBAEAQBAEAQBAEAQBACgPz38ImUnxiyneyB+dQ0BdBBbU91+nf5RYdwd1aFeedKyOvyNhNFS0klrZyawk2EAQBAEAQBAEAQBAEAQBAEAQBAEAQBAEAQG9yO/Syg8J3slYMRybNLKHNpeHufYW9Wb41/qUYcyWlQBAEAQBAEAQFauq9p0pkEZlkcQyKIa5Hk2a0d8rLQoutUUEWVJqEbs01ZHJhlS+NkzajEZGjblUW3bEdextHEOAfedJXZYXCQp002tXQt/aznMbj3B5sfm9ihsLC/ZH3kkOt8hzitp1JWstS7NRBzqSm7ydzx3UMQ8CH21fHbDvl7G3Q5Cp4e5lJDG913MGcDocNBH3hWRqSitTNNNp3RM2pBiNLiPy9JJYbI75zDwXP5tYWOdGNRfkVnu6H3fx0kphMe7qFXzNthdTNHPJhtXIZJom58Up1yx6rn9oHQfuPCuSx+FVKWfHY/c6ehVzlZ7TaKPNgIAgCAIAgCAiqd7Sd5Ac3lx+ieKeE38qzUOURtYLl4nxlSR0IQBAEAQC9kBM05wurrmZO6PVUuCAIAgCAIAgCAIAgCAIAgCAyjllgmjngkMc0TxJG8a2uBuD5UTs7mKtSjVpuEuk/SmSmPxZS5PUuJMAa94zZox/ZyDQ5vl1dwhSUJZ0bnA4ii6FV030G6V5gCAIAgCAIAgCAIAgCAIAgCAIAgCA4z4Scpjk/k2+Knkza+uvDAQdLBbpn/cP5kLFWnmRN/J2FeIrKPQtp8BaA1oa0WAFgo87pJRVkeoVCAIAgCAIAgCAIAgCAIAgCAIAgCAIAgCAIDe5HfpZQeE72SsGI5NmllDm0vD3PsLerN8a/1KMOZLSoAgCAIAgCAIDXVE4jxhs7xdmH0ctYGnUZD0jPzKcyLRz5N72kaGOqZkb7tZr4orU4bIS57umkcdbnHST5V1c7SZxEpuUnJlV7DG8tK12rFUQ/2Vf4EPtrNDbT75exvUOQqeBbqIMxxc35t/Isco21mgmV3AOaWuAIIsQeFWp2d0XEsErmw4fUOJMlLVimc46yx/S6fK3yKPyrSUoSa6VfxOnybWcoRb7jqVyBOhAEAQBAEAQEVTvaTvIDm8uP0TxTwm+tqzUOURtYLl4nxlSR0IQBAEAQBAetdmm6IrGVmTXVxmCqVCAIAgCAIAgCAIAgCAIAgCA7j4L8pNxsotzqiS1HiRDNJ0MmHzT/5DpfIs+HnZ5rOfy3hM+GmjtW0+7jUt45U9QBAEAQBAEAQBAEAQBAEAQBAEAQHGZYZDYbj8k2K1tTXCaCmc2NkcoaxoAJ1W4TrWCtBOLk+hG/gsZVoyUIars5ij+DPJ+ehp5n1leHyRMe4CpaBcgE/qrHTpQlBNm3Vyri41JRT1JvoJuhdk72bX8qb7qv0FPeY+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CalyCwXBaqPEKSprHzxOGa2Sdrmm+jSAO6tXGUoRoSaK8ZYmt/pzepm8b1ZvjX+pQQLSoDWYqJpKigp4qmaASySZ7oiA4hsbnWvY8IUjk2jCrUcZq//AKa2Jm4RujQtqat7GvE+J2cA4XrGaj/4Lo5ZJwsXZ28n/JAccvcySKad73tkrMTZmxOluKppuG8HzVa8lYaycUnrS2Pp8TNRypKq2knqVzAVFUQDs+KaRffbPdR5JwqdtXkzFxz2PzPNt1LZGWq8Qa4SRaJJ2va5pkDSCA0cawYrJuHpUXUik/DsubWEyg8RPNV0djwrlCdNNiG+MY/dTfxHLpcgbV3/AEInKnJy7jw610BxpDNFsjNHzhqVJK6Kp2Nf/Z1/gw+2qw+an3y9jfoc3qeHubZ2s99CPKU8GZ0zfm+pY5RtrRcmQD6Nm/eEPtMWnlDk/wDi/qdDkn5PE646z31xR0poMTkqNvVbmVdXHHBHBmxQPa3Oc9zhe5B4gp7JWCpYmH50r69fcRuPxLw6zug1+2azsnE+Ux+6pPinC9nkyK457H6GTaioNO6TbuKZzZRFmCePSSL3vmpxRh86ySta+xmZZUbpOpr22Mds1fZOKcpj91V4pwvZ5Mxcc9j9C1hFXUSYtDG6qq3xujlD453tdZzcyxFgPrFReVcFSw9NOC22+pJ4DFPEfm6DpVAkmRVO9pO8gNTj1FFiOF1dJO5zYpZAHFjrHUDr+5bODipVoph1ZUvzw2o4z4i4P2RV+nHMp7QUy3jXF/aHxFwfsir9OOZNBTHGuL+0PiLg/ZFX6ccyaCmONcX9ofEXB+yKv045k0FMca4v7Q+IuD9kVfpxzJoKY41xf2h8RcH7Iq/TjmTQUxxri/tD4i4P2RV+nHMmgpjjXF/aNrhnwcYDVQPdLV1wLXWFqlo4PBVdBT3leN8Z9ou9C7J3s2v5U33U0FPeON8Zv9B0Lsneza/lTfdTQU9443xm/wBB0Lsneza/lTfdTQU9443xm/0HQuyd7Nr+VN91NBT3jjfGb/QdC7J3s2v5U33U0FPeON8Zv9B0Lsneza/lTfdTQU9443xm/wBB0Lsneza/lTfdTQU9443xm/0HQuyd7Nr+VN91NBT3jjfGb/QdC7J3s2v5U33U0FPeON8Zv9B0Lsneza/lTfdTQU9443xm/wBB0Lsneza/lTfdTQU9443xm/0HQuyd7Nr+VN91NBT3jjfGb/QdC7J3s2v5U33U0FPeON8Zv9B0Lsneza/lTfdTQU9443xm/wBDDDfgvwGsxOvgdVYjmU+xGNzKgXu4EnTm8YCxwpxdSUd1jLWyliNDFt/Ne/gz6pEwxwsYXueWtALna3d091bhCbTNAEAQBAEAQBAEAQBAEAQBAEAQBAVMV+iazxD/AGSrKvyPuMtDlY96PmNLh1E6jgc6khJMbSSWDToC8xqV6im0pPadZKcs56yXc2h7Eg8wLHp6vWZTPlvG5tD2JB5gTT1esxny3jc2h7Eg8wJp6vWYz5bxubQ9iQeYE09XrMZ8t43NoexIPMCaer1mM+W8bm0PYkHmBNPV6zGfLeNzaHsSDzAmnq9ZjPlvG5tD2JB5gTT1esxny3jc2h7Eg8wJp6vWYz5bxubQ9iQeYE09XrMZ8t43NoexIPMCaer1mM+W8bm0PYkHmBNPV6zGfLeNzaHsSDzAmnq9ZjPlvG5tD2JB5gTT1esxny3jc2h7Eg8wJp6vWYz5bxubQ9iQeYE09XrMZ8t43NoexIPMCaer1mM+W8bm0PYkHmBNPV6zGfLeNzaHsSDzAmnq9ZjPlvG5tD2JB5gTT1esxny3jc2h7Eg8wJp6vWYz5byaloqWGqjfHTRMeHCzmtAIW1g61SVZJybMOIlJ03dm8b1ZvjX+pThGFpUBrq/6Swvxk34D1K5I5Z/fSjTxnyfe408MWfh1M4DphE37xYLsa0bybOF6SFvV5fsk3qCxx+Vfuib+C+aXcyy6LOponjWGNv5FdUjrbNBMoS74Z4UH4zVp4zmkvvoZL5I5Z/fSdtwnvrhzrzVTxRTYjikc1QynjdhjAZX6m/KO0ldHkNta0r6/oReUUnFpu2oq2pr/AKRYZ6J3vLpPzfps5vglL9RC1N/eLDPRO95PzfpscEpfqIgfTU7mVhZi1HNnsY5z42kNYGuvci6xynKM4PMe1+N0bVGhTVKcFNO9vAjNU2/0rQeY7nV95fpyNbgVH9VDbTT/AN0oPRu50vL9OQ4HR/VRi9jG4U5zKiKcPrYXF0QIAOewW0qNyg24NOLVk9viS+T6cacUoyvrOrOs99cWdAaHEN+4j3qL8R66nIHyv/l7EHlnkn4e5XqYs0541HWpiUbazlUyvD1N326P2Fkj8y/a/c3lzN9/0J54sx2cB0p/ksclZ3NFMwwb6ci71R/xqGy7yMfD6nT5E+Tz+h1S5cnyKp3tJ3kBrcYY2SgqGvaHNMouDqOgLFiG1SbRnw3KxOZ2nTdjxeaFEaae9kxnMbTpux4vNCaafWYzmNp03Y8XmhNNPrMZzG06bseLzQmmn1mM5jadN2PF5oTTT6zGcxtOm7Hi80Jpp9ZjOY2nTdjxeaE0097Gcy1S0FG9ji6lhOnhYFiqV6ieqTLJTlvJ9zaHsSDzAsenq9ZlmfLeNzaHsSDzAmnq9ZjPlvG5tD2JB5gTT1esxny3jc2h7Eg8wJp6vWYz5bxubQ9iQeYE09XrMZ8t43NoexIPMCaer1mM+W8bm0PYkHmBNPV6zGfLeNzaHsSDzAmnq9ZjPlvG5tD2JB5gTT1esxny3jc2h7Eg8wJp6vWYz5bxubQ9iQeYE09XrMZ8t43NoexIPMCaer1mM+W8bm0PYkHmBNPV6zGfLeNzaHsSDzAnCKvWYz5bzo8h4o4KrFmRRtYwGHQ0WHzSuz+HJOVCTk76yIys28y/adiuiIYIAgCAIAgCAIAgCAIAgCAIAgCAICniv0RW+If7JVlX5H3GWhyse9Hzuj3jT+KZ7IXldX533s6uXzMmWMtIJ6uKnexjxIXvBLWxxuebDXqHdC3sLk/EYu+hje23WkYKuIp0bZ72ke6EXWavksnMtriHHdT1Ri4wob/RjdCLrNXyWTmVeIcf1PVDjChv9GN0Ius1fJZOZOIcf1PVDjChv9GetxCF0scZbOx0js1uyQPYCeK5HcKxVsj4uhTdSpGyW3Wi6GNozkoxetlpRhtBAVTiEIkewMneWOzXbHA9wB4rgKUpZGxlamqkI3T2a0as8bRhJxk9aPN0Ius1fJZOZX8Q47qeqLeMKG/0Y3Qi6zV8lk5lXiHH9T1Q4wob/RjdCLrNXyWTmTiHH9T1RTjChv8ARklPVxVL3sZsgcy2c18ZYRfVoIWni8BXwltMrX2a0zPRxEK18x7CdaRmPHODGlxNgBcq6MXJpIo3ZXZUbiUD2hzI6pzSLgimeQR5FLvIOP6nqjT4wob/AEZ7uhF1mr5LJzKnEOP6nqivD6G/0Y3Qi6zV8lk5lXiHH9T1Q4wob/RjdCLrNXyWTmTiHH9T1X8jjChv9GTQTx1MIliJLDcC4IOg2OgqNxGHqYeo6VRWaNmnUjUjnR2EqwF5nD1ZnhBbmB5ePj7GGvybNq3qzfGv9S6Aji0qA19cC7E8KAFyZZgAOH5F6lckcs/vpRp4z5DWUomjo4I3UVaHNjaCNqv1gd5dnNxcm85eaOKeGrdVkbqeZ080jaWpazasrbvgc0XNrDSFik4xS1r5l0o3cHRqRcs6L2MyiqWthY0xVFw0A/IP4u8srSb2rzRpcGrdV+RSqBeoD2RyiPPgF3xubp2ZujSFo5QSWGkk159jJXJVOcKv5lb/ANOy4T31wp1hpMS3xiv7ti/GK6bIG3x+hEZW5OXcQTwZzi5mu+rjU5KO45BMqabrGXEsDA+kxjOF7UII7hz1np/0fu+huYbk6ncSzwXJcwaeEKyUelGimVVjLjwfRk37wh9ti1socn/x/kn8lcn4nXnWe+uKOlNDXMe+txLMjfIQyicWsaXGwkffQF1GQWlHW9/sQmV4uVNqKvsMHPLgQaWsIP8AlZOZT9lvXmjmOD1uq/IqCKSKB0j4J2s24xwzonAloba9rXVqzVNK6+V9PabqpT4K45rvcndVROaWlk9j/gP5lc436V5o0tBV6r8iLCGkY5CS1wBbUEZzS24+T02KgcvW0UV3fU6XI0ZRhaSt9o6lcsTpFU72k7yA1+K7zqPGj1BYcTyTM+H5VHOqFJYICHbDS5zWxzvzXZpLIXOAPFcBSVLJOLqwVSEdT2a0ak8dQhJxk9a7Ge7Oex6vkz+ZX8S43q+qLeMcN1vRjZ/8vV8mfzJxLjep6ocY4brejGz/AOXq+TP5k4kxvU9UOMcP1vRnsczJXPaA9rmWzmvYWkX1aCtXFYKthbaVWuZ6OIp1r6N3sbCj6m7wlHVdpfMmllZDE+WQ2Yxpc421AKlOnKpNQjteoxSkopyfQVxiMRFxFV2P+Vk5lK8Q4/qeqNTjChv9GN0Ius1fJZOZU4hx3U9UV4wob/RjdCLrNXyWTmVeIcf1PVDjChv9GN0Ius1fJZOZOIcf1PVDjChv9GTwzMqIWTRm7Hi7Ta2hRdajKjN05qzW02YTU4qUdjJFiLyGoqY6ZrTJndO7NaGMLiT3h3ltYXB1cVPMoq72mKrWhSWdNkW6EXWavksnMt7iHHdT1Rg4wob/AEY3Qi6zV8lk5lXiHH9T1Q4wob/RjdCLrNXyWTmTiHH9T1Q4wob/AEZ47EoGC72VLBcDOfTvA0m2shWyyHjopycNS7UFj6Ddky4ok3AqA3mRm/sW78Psldx8Nc3l3kTlbZT8fc65dGQ4QBAEAQBAEAQBAEAQBAEAQBAEAQFPFfoit8Q/2SrKvyPuMtDlY96PndHvGn8Uz2QvK6vzvvZ1cvmZMsZaV3ktrJ3NJBGG1JBBsQbsXa/B6TqTvvj9SBy42qd1uZHJTbG7TJPYi4OzO513UpyT6PJHCqtU6z8zFrnxw14bLKAIGEfKOJBz7aNKqrSlBtLa+hbjdw9SbpVG29hnLTmOQtM1Rbg+Wdq8qtc2uheSNNV6r/qfmVXlwqIWGSRzRUxkB7y63SScahfiLXk6T7H7on8gzlKt+Z3/APGbVeVncBVQKsTDLRtjD3tzsQqfmuLb2Yw8C9X+HuYQf9q92cNl2co1G4u2sj2GzrGSe4PXn86lXUl2eSIHTVOs/MyjEk9NQx7NNpZMdEjhchwtc3V9kpTaS6OjsNuvVnGhTab6fcx2Ig2MtR6Z3OrM97l5I1dPV6z8zDD3OfUyOe5znGnhuXG5Pzlw3xkkq8Eu36HcZBbdG77PqbFcWTxFU71m8W71FZaPKR717llT5GRvidK2Ah8ozKGlIDZHNGmPTqK9opaqSa3voPN8fUnGtZN7EVahhjp5HtlmDg24OzO51fTm5TSaXkjUVapf5mXKqN8tbVu2WbpHNADZXAAZoPAVZD8tKLSXT0LebWNrVI12k39oqyB0bQ9s04Ic3+2d9Yd1XQlnSs0vJbjXhWqOSTk/Mmw3ervHS/iOXk+XOf1PD2R6TgOQj4+5bUQbZnD1ZnhBbmB5ePj7GGvybNq3qzfGv9S6Aji0qA19foxLC7a9km/AepXJHLP76UaeM+T73HPR04FLBITIc+NpJ2R2u3fXZVZzjN2ZxGklvLeGtzKmrDS6xw+c2LydIAsdJWNycorO6yN3Byk5Su+hlU0jGsjPTkOYDfZHcXfV05yUn/CNPSz3vzIHNEc7WtLrF8JsXE6dmbxrTx8nLCyb+9TJXJMpOs7v7udvwnvrhjrTSYlvjFf3bF+MV03w/t8foRGVuTl3Hp1nvqfOOIZYBJpGh3Hxqko3Kp2IoGubTY0HAg7QHtqsNTh+76G/heTqdxbIN9SEeV5qfPu5o6bi41bKN9aLkymNGGzgi3/qEPtsWjlDk/8Aj/J0OSuT8TrzrPfXFHSnP4jc1eJtDnNzmUTSWuINjI/iXU5A+Xz9iEyw2qba7PcoPg2N5aXS+ldzqadSa1fRfwcxpZvpZYibn4HLGXyZu6Mbfnm4Bj473Vy1zTe3NfR2m4py4K3fpKrqZrHFpMlx/iO51Y6kk/8AC/g1FWqdZ+ZNg1xjUAu4gNqALuJsPk+NQ2XtdKL7vqdHkaTlC77fodUuWJ4iqd7Sd5Aa/Fd51HjR6gsOJ5JmfD8qjnVCksEBPSMMuGwxh7251dU3zXlt7NZbUvT8gr/YxfYjgcvzlGs3F21sbDZ1jJOD453OpN1JdnkiA01TrMyYJJ6ehjM0wvFKdEjhch+i+lX2SlNpLo6Ow269WcaNNpvpMdjINjLUemdzqzSPcvJGrp6vWfmUY3OfUuc9xc408NyTcnQ5cV8WpKvFLt+h3vw+26Db7PqbOj6m7wlxlXaTkzHFPoms8Q/1LYyfzul+5e5q4nkZdzLGIQmTEKt2yS2Y5gs2RwAGxtOoFewwbjSi1byW884xtWca8kmyjI10Ya5sswIe3+1cf1h3VWEs52aXT0LcYaVWo5pOT2lieN8lTVyGabpahzbCVwAGi2oqkfy04WS2LoRlxdapGvJKT2kTQ6OeBzZp+rMGmVx0X76Z2cpJpbH0LcW4etUdWKcntPcJ+iaXxYXkWVee1f3M9JwnIR7i6o42DGIXxrCR/mv+N66P4Z52/wBr90RuVORXeUYoCaSCV0s5z2Ak7M7X5V6dVk4ydkrdyPOnWqXf5n5ktNnRVoDZZdMEpIMjjqbo1lY5POpu6W1dC3m5gqk3Ud29j9jBsLhBC8zVBz2NN9mdrt31fUk4yaSXkjTVep1n5laszmQyt2WVzTG0kOkc4X2VnGVp4952Dm2l5LcyTyVUnKulJ3/9NudZXjZ6IEBvMjN/Yt34fZK7j4a5vLvInK2yn4+51y6MhwgCAIAgCAIAgCAIAgCAIAgCAIAgKeK/RFb4h/slWVfkfcZaHKx70fO6PeNP4pnsheV1fnfezq5fMyZYy0ryb6qP3ZU/kXbfB3Kz74/Ugcu8l4MtvjEkQHDbQV3Ulc8/RrnAhmIA6CIGe2kNsO9+xv4bkavcbKePZGkD5wOhUaujQTNNILVkQ/zMXsSKE+If/my8fdHSfD/LeP0ZtV5Wd0EBXpOoR/vCp/DYvWPh7mEf2r3ZwnxByj7yeoivaQaxrUrNdJzqZXo/m0HgT+2Fk/qn/wAfY3cTzen4+5PURadkH3rHNdJpJmvw3q7/ALPD+ZcN8Z8vDx+h3+QOQ8vqbJcWTxFU71m8W71FZaPKR717llT5GSU+uL7DSfhr2mlyS72eZ5S5fwRVxKLMppSB0pafuV1NWqI04PWXGb+rfDb7AVKfJR8fdm1lDl399BTrotjZo+aXNt5wSCtPz9jWpP8AMhhu9XeOl/EcvJ8uc/qeHsj07Ac3j99JbUQbhnD1ZnhBbmB5ePj7GGvybNq3qzfGv9S6Aji0qA11f9JYX4yb8B6lskcs/vpRp4z5PvcaykaH4bTtOoxN9QXZVVeTOEe0UTSysq2nWMPqPUFiSskv7om/gtsv2szYwSUkbT9RvqV81ds0L2ZrJmltU0HWHQ/jNWljVbCy++hkxkjln99J2nCe+uGOvNPXSbFV4o/Y45LYbH0src5p+WOsLpcgq729P0InKjtBvsNZIx0byDR4b3DtTX/qXQurbf5/4OY4Qn/SvIwv/k8N5L//AKTT9r8/8DhH9q8i7QVGx0eMNNJQ9LRh1mQZod01rHTpCXz3B3e3f2dxtUKt4TeathUkYY3EOo8O7+13af8AUqurbpfn/g1eELqLyK+wf4VJ6J3vKmm7X5/4K8IXUXkTNP8A6Q9uZG3NroR8m2wPTs06yo/KOuDd3rj0+JNZNlnQvZLX0HXnWe+uJOiNBiG/cR71F+I9dTkD5X4+xB5Z5J+HuYzRbIzR84alNyVzlE7EdP8ARMv7zi/DVY/Mv2v3N9c0feZzxZ7Lj5w/mrZK5oJlbBvpyLwaj/jULl3kY+H1OoyJ8nn9DqlyxPkVTvaTvIDX4rvOo8aPUFhxPJMz4flUc6oUlggLWH7zp/t1V7LF6hkHmMe5e7PP/iLlX3stVEV/lGjTwqSnHpOcTK9H83D/ABU3thZV80+9exu4nm9Px9yepi07IPvWKa6TSTNJBvg/Z4fU5cX8W84j4/Q9D+HebvwNpR9Td4S4urtJ2Zjin0TWeIf6lnyfzul+5e5rYnkZdzNjJ9JVvhx/hMXscOSj3fVnmeP5xI11dFsYFvml7LecEgrS8/YwUX+dd5ciAM9aDpBqX/7KseTh3IyY3nE+8qTx7HUQDgM7LecrLWzu5+xTCv8A1o95hhP0TS+LC8jytz2r+5np2E5CPcXVHGweQ/TeE/av+N66P4Z52/2/VEblTkV3mNE0PwynadRjC9Qqq8meaS+ZkLGFmIBp1iCb2VgatBrtj7m9gNdR9z9ixTsElBA09bb6gs1RXkzQ6TVYg0tbK06xGPxWLQxytg6i+9jJfJHOF99JtjrK8cPR0EBvMjN/Yt34fZK7j4a5vLvInK2yn4+51y6MhwgCAIAgCAIAgCAIAgCAIAgCAIAgKeK/RFb4h/slWVfkfcZaHKx70fO6PeNP4pnsheV1fnfezq5fMyZYy0iGx7fm2YvEe5tTnZls612ar6Lrtfg++knbfH6kFly2jV9lmYbYaNGyYj6KHnXe5y7PX+DiM3Db36GTWQT0eJymSrz2QML9kjjHS5+i2add+NUbblDNtte/cbdBUVTqZt7W7CA1NRc9PVehj51XOj2eb/g1M3Db36Fd7g+ohcTKZDVR52exrf1H2tYqD+JP/nz2Ws9l963k7kJU1W/Jfx7mbVeUnbhVBWhdG3D85zqgPGIVGZsLWO/UZe+cV6v8PNrAw2WzVtvve44jLejdV599vQe7YbfqmIeih51NZ0ez1/ggs3D736HszI4KLDZqd9TZ7Js28bC75/TXF7a9VlSLlnzvbo37tRt1lRdGndu2vdvIdsznRn1Nj/gx86rnR7PN/wAGpm4be/QjoMzbUmxlxZteG2cAD+trsuA+Mb6eF+36Hb5CtoXbZq+psVxhOkVTvWbxbvUVlo8pHvXuWVPkZ4+SKNtLmurA80NNn7EyMt6no+cbr2mi7Ule217/AKHnWOVF1fz3vZbLEM80L4HtmkxHYyOm+Sh1eVZoyTkrWv4/waijh76m/QnxIPpMXq4onz3Dm52ZGwi+aLazxWWKi7Uo3t079/cbOMjRdZ57d/AqSTOkDWzvqdjz23+SjHCOIrIpdW1+9/wa8I4dSVm/Qlw3ervHS/iOXkeXOfz8PZHo+A5CPj7ltRBtmcPVmeEFuYHl4+PsYa/Js2rerN8a/wBS6Aji0qA1+IsnFTQVENM+oEMry9jHta6zo3N0ZxtwrfyfXhRqOU3Y18RTc42RrGUk8cbY20eLhrQGgbNTaguheXKDd2l6kHxJHtJoI5oZJXuwzFJTJA+Dp56fQHazoOvQrZZaoNJalrT2PoM1LJWibzb61YhbTVTWhopMWsAAPlaZXceYd9C9TDxIu30I5cPqpXsLaKu2TZIrvnlhzWta8OPzTfgWvisrUK1FwWrz3G1hcm8HnnR+h0/CuXJo0mJb4xX93RfjFdLkDb4/QiMrcnLuPHtD7hwuLroNpxxTlhMZ428axOLRenc9pt6Y19gHtrLT/o/d9Ddw3J1O4tSMDwQ4I1c0LlKWN0RsdXAViaaLkyMfRk37wh9ti1Mocn/x/k6DJXJ+J151nvrijpTSV0E5r6v/AKOqlhnjgzZKd8YLXRucdTz3QpzJeOpYaH5nr17+kjsbhXiFm9BX2Cp7Fxjy03OpXjvD9nqRnEi7fQzEUgon04w7Fc59Q2oMufT3DgLar2sreOqGfnatluky8UtU3T12vfoMNhquxsX/AP5udXcd4fcvUw8Rrt9DPDqKaPF4ptq1UcTY5c99QY7lzi2wAYf2VF5Ux9LE00oPWrb+3eSeBwjw35eg36giSIqne0neQGvxXedR40eoLDieSZnw/Ko51QpLBAWaR0TMJjc91QJBXVOZsLWH9Vl75xXp+QW+BR2Wstt+3ccHl1U9M8++17CTbDT/AGmIeih51MZ0ez1/ggc3D736Hs7I4KPDZaZ9TZ8UubeNhdbP6a+m2viVIt58726N+4266oujTzm7a9xDtmc6C+p9DHzqudHs83/BqZuG3v0KLMzbbtjLiza8Ni4WOp2uy4X4svp437fod38P20Lzdmo2VH1N3hLjKu0nJmOKfRNZ4h/qWfJ/O6X7l7mtieRl3Mt18kUeJVGY+tDjmZ+xxxFt9jbqzjfVZex0nalG9vXeedYxUXWln3v4FYyQSujZM/EMwyMGmKHXnC2o31rJnXvm2vr3mGmqGerX9D2sdJTYlWxRvqOlndnZsbCM7RexJurKbtTjnW2b3/BkxSoOtLObvfsImzOkngEzqjN2ZlrxRgXvo0g3VZP8srW2Pf8AwUoRoKrHNbvfsGE/RNL4sLx/K3Pav7mejYTkI9xdUcbB5D9N4T9q/I9dH8M87f7X7ojcqciu8qwTRMp42xPxHYw0ZvyUOryr1GcvzPOtfx/g8+aw99r9CzRthqq0tc+s2QU8pbsscYFs3T803usVV3h+W21b9/abWDVFTeZfY9xRiqJWwxhj6rMDRm3hj1W0cKyykru9vN/wambh979CCsfskExkdMZNjaBnsa0W2Rl/mlaOUXfCTta1nsvue8kslqkq6zG/HvNudZXjJ6EggN5kZv7Fu/D7JXcfDXN5d5E5W2U/H3OuXRkOEAQBAEAQBAEAQBAEAQBAEAQBAEBTxX6IrfEP9kqyr8j7jLQ5WPej53R7xp/FM9kLyur8772dXL5mTLGWleTfVR+7Kn8i7b4O5WffH6kDl3kvBktRF0okbxC67ecek4BMwg3ljX2WL8RX09sO9+xvYfkqncSVUVnF4Gi+lY5R6TRTNW/fcX2mL2JFD/EP/wA2Xj7o6P4f5bx+jNsvKzuggK9Lpgjv2wqfw2L1j4e5hH9q92cJ8Qcp4nssexyfsnUpOSsc8mTsAdh2DAi4MVT+IFm/qn/x9jcxHN6fj7leSMxvtwcBWBqzNNO5Vw3q7/s8P5lxPxny8PH6HfZA5Dy+pslxZPEVTvWbxbvUVlo8pHvXuWVPkZlGwPETT2DSfhr2imr0V3s8zyly/gilWtLaaZp1hqrSVqiNSO03GIsEmM4k0/Xjsf8A62pBXox8fdmzlDnD++g1FSC2MgjSHt9oJS+fz9jXp/OiTDd6u8dL+I5eUZc5/U8PZHpuA5vH76S2og3DOHqzPCC3MDy8fH2MNfk2bVvVm+Nf6l0BHFpUAQBAEAQBAEBqKqF1TiOI08b42yyYdGGCR4aCRKTrK6PIc1BZ0tl/oReUoOcXGO1o8NHiBJ+So+Wt5l0Gmo9b0Ob4trdh4aLECLGGjt9tbzJpaPW9BxbW7BT4TVCnxQPNIx09LsUbRVNdd2dfXwK3T0ouNnsd9htUcHVhCafShtTEOsUvLWK7S0et6GrxbX7Dx1FXPaQ6ClI+2sR1aPW9BxbX7CtU4fJR4MXTPhEj6+J2YyZr7DPZY6O8VH4+cZQeY9kbe5MZPoypRUZ7zozrK4w6AIAgCAIAgCAiqd7Sd5Aa/Fd51HjR6gsOJ5JmfD8qjnVCksEBaw8XoqcHUa6q9li9PyDzGPcvdnn/AMRcq+9kksexyW4DqUhJWOdTJ2AGgwYHSDBUfiBZ/wCqf/H2NzE8hT8fcryRmN+bwcBWCSsaaNVB1c/Z4fU5cd8W84j4/Q9C+HuQfgbSj6m7wlxdXaTszHFPoms8Q/1LPk/ndL9y9zWxPIy7mXqhgkr65p158dj/APUxexRV6Ue76s8zx7/3EjXyAtfGCNImj9sKlP5vP2MVHlI95sauMSYjiQ4RVyW/krrXpw7kX4x/7iRrnAiaAHQdnZ7Ssjsl3P2KYblo94wn6JpfFheSZW57V/cz03CchHuLqjjYMYfpvCftX/G9dH8M87f7X7ojcqciu8hp4s/DKZwHTCMfevTq6vJnmrf5mTYZ9KD7LUewsS+R969zdwXKPuZEyLOoKd41iJt/IFkrRvJs0U9Zr6/qcnih+KxaWN5nU++hktkjnH3vNudZXjh6OggN5kZv7Fu/D7JXcfDXN5d5E5W2U/H3OuXRkOEAQBAEAQBAEAQBAEAQBAEAQBAEBTxX6IrfEP8AZKsq/I+4y0OVj3o+d0e8afxTPZC8rq/O+9nVy+ZkyxlpXcC6snDQSThtTYAXP6i7X4O1VZ98fqQOXNdPwZOKyDNAJfq60/mXfunI4LRT3GEIDqLGnRh7mbVjscxw/tO6Fao5koJ737G7h4yVKpddBm6tpnXBeSD+w7mVdHI0dHPcauWxq4nMuWGqiAcWkX6STjUF8RxzcnST3P3R0Xw+mq2vf9GbVeVHdBAVqdwjpGSODs0YhU3IaTb5NnEvV/h1XwEV/avdnC5ei5VHbf8AQmkqaeRti5/cOxP5lNSpNo55U57mZFwgw3BnyBzW7HUC5YeF4twIlec0v7fY3cRCTw9NJbzCWpppG22Q34DmO5klSk0aSpz3FHDgW1Dw4EHa0Ogi31lwPxly8PH6He5B5Dy+pslxZPEVTvWbxbvUVlocpHvXuWVPkZ6yVsJgMmeA6hpc0hjiDaPuBe1UFnUlbtPNcowlKtdLoRBXyxT0sgjzzJm2A2J2n+SyxptTTZpxpzT2GyxKeODHa8SFzc5zCOkJv8m3iCx0ouVKNu33NnHwk67svuxrayWGdjdicXPLmiwY7T0w7iyKm1LOf3qNelCSmroYbvV3jpfxHLyLLnP5+Hsj03AchH76S2og2zOHqzPCC3MDy8fH2MNfk2bVvVm+Nf6l0BHFpUAQBAcZljlbiGT+JUtLRwUr2ywGVxmDiQQ62ixC2KVKMotyNmhQVVO5z3RJxzsXDvMk95X6Gn2mxwJbx0Scc7Fw7zJPeTQ0+0cCW8dEnHOxcO8yT3k0NPtHAlvK9Rl1iFW8PqcKweZwFgZIHOIH3lZIxUFaLa8S14CD2kPxwn7RYDyU86uu+tLzKcXU/uw+OE/aLAeSnnS760vMcXU/uw+OE/aLAeSnnS768vMcXUx8cJ+0WA8lPOl31peY4upj44T9osB5KedLvrS8xxdTMmZZ1Mb2vZgmBte03Dm0zgQfKjbas5S8xxdTLnRJxzsXDvNk95YdDT7S/gS3jok452Lh3mSe8mhp9o4Et46JOOdi4d5knvJoafaOBLeWKD4Q8YqcTo6eWloNjmnZG4sa+4BNtF3KkqMM1tX1Fk8Ioxcrn0iGZszbt1jWDwLUTuaNiRVAQEVTvaTvIDX4rvOo8aPUFhxPJMz4flUc6oUlggLNE4R4fBI4OzRXVQJDSbXaziXqGQFfBRXYvdnAfEEXKs7LpZZfU08jbFz+4difo/kpeVJtHOqnNdBkXCDDsFdKHNbsM4uWHhkFuBIq85pdnsbuIjJ0KaS3+5hLVU0jLbIb8BzHcySpSaNJU5roNPEC2pcCCDteHQRbgcuG+LecR8foeg/D3IPw+ps6PqbvCXF1dpOzMcU+iazxD/UtjJ/O6X7l7mrieRl3Mu1MzIcTqxJnjOdGR8m43Gxt4gvZKUW6Ubfes82x0JOvJpFWeSOeSHYs8v2WPRsbtPTDuK5Qaec9z9jDRpzU1ddJbq6iODFsSbIXNJqnkdI7Vo7ipCLdODW4vxkJOvKyKc0kU1RT7ES52zMuMx3Hr1KkqbSk3uZTDQkqsbrpI8J+iaXxYXj+Vue1f3M9MwnIR7i6o42DyH6bwn7V+R66P4Z52/2v3RG5U5Fd5DRVMUdFAx+eHNYAQYnaD5F6nODcm0ebypzvsLGHZsmL50QeW7Vnv0jhY5vdCw1I5sHfejcwMZKbuuhkFNVwMpIGueQ5sbQQWO0G3eWWcJOTNLRy3FDESx7ZnREuYIxc5pFjsrNGkLQyhBxwk7/epkrkiMliFdfdzanWV4yejIIDeZGb+xbvw+yV3Hw1zeXeROVtlPx9zrl0ZDhAEAQBAEAQBAEAQBAEAQBAEAQBAU8V+iK3xD/ZKsq/I+4y0OVj3o+d0e8afxTPZC8rq/O+9nVy+ZkyxlpDJTh8zJmzTwysBaHwylhsbXFx3gt/B5Rr4O+hdr9lzXrYanWtn9B7mVPbPE+WP51ufiDHb15Iw8XUPtjY6jhxPEuWP51X8Q47evJDi6hu9RmVHbPE+WP51T8Q47evJDi6hu9TF1M6SSJ81XWT7E7PY2aoc8A2tex7hWKvlrF16bpTas9uovp4GlTkpx2onUUbYQEDaZ0TpDDWVsIkcXubDUOY3OOs2HeUtQy3i6NONODVls1I054GlOTlLazLMqe2eJ8sfzrJ+IMdvXki3i6h2+YzKjtnifLH86fiHHdZeSHF1Dd6jMqO2eJ8sfzp+IcdvXkhxdQ3eoipxHLJMZZpZZAA580heSBq0nvrSxmUK+MzdM722arbTPQw8KN8zpJVomc8c0PY5p1EEFXRk4tSXQUaurMhjglhiZFFiOIsYxoa1rat4AA1AaVNfiHHdZeSNLi6hu9TLMqe2eJ8sfzqn4gx29eSHF1Dt8xmVHbPEuWP51X8Q47rLyQ4uofbGZU9s8T5Y/nVPxDjusvJDi6hu9RTwMpoREzOLQSbudckk3JJ75UXicRPE1XVqbWbdKnGnFQjsJVgLzOHqzPCC3MDy8fH2MNfk2bVvVm+Nf6l0BHFpUAQBAfL/hOObj1ASDbajhcAn9dblBNwdt/0N7BtJO5xRkYBckgd1pWXMluN7OjvMdni+uPImZLcVzkNni+uPIUzJbhnIbPF9ceQpmS3DOQ2eL648hTMluGchs8X1x5CmZLcM5DZ4vrjyFMyW4ZyGzxfXHkKZktwzkNni+uPIUzJbhnIbPF9ceQpmS3DOQ2eL648hTMluGchs0X1x5EzJbhnI9E0Z1Ov3gUzJbhnR3lzCHB2O4aG3J23Gfmn6ypKLUJX3MxVpJwdmfbaD+0+5RkSJZdV5aEBFU72k7yA1+K7zqPGj1BYcTyTM+H5VHOqFJYIDyLZoM/YK2sga9xe5sVQ5jbnWbBSlHLGKo01Tg1ZdiNOpgKFSTnJa32mez1vbTEuVv51k49xm9eSLOLMPufmxs9b20xLlb+dOPcZvXkhxZh9z8xs9b20xLlb+dU48xm9eSHFmH3PzIww7K+V8s0sr7Bz5ZC9xtq0lamLx1bFW0r2dljYoYanQvmLaXqPqbvCUbV2mSZNNEyeF8UgJY9pa4A20FUpVZUpqcdqdzFOCnFxfSYtjna0NbiWJAAWAFY/nUv+IcdvXkjT4uobvUZlR2zxPlj+dPxBjt68kOLqG71GZUds8T5Y/nVfxDjt68kOLqG71Gx1B/7nifLH86p+IcdvXkhxdQ3ep7BCymgZDGCGMFhc3UVXrSrVJVJ7XrNunBQiox2IkWEvIpoGz7GS+Rjo357HxPLHNNrXBHfK28JjauEnpKW21t5hrUIVo5sxmVPbPE+WP51IfiDHb15I1+LqH2xmVHDieJcsfzqv4hx29eSHF1Dd6jMqO2eJ8sfzqn4hx29eSHF1Dd6mEtM+ePY566vljuCWSVT3NNjcXBPGFSWX8bKLi2tfYiqyfRTvb1LChjdCoDeZGb+xbvw+yV3Hw1zeXeROVtlPx9zrl0ZDhAEAQBAEAQBAEAQBAEAQBAEAQBAU8V+iK3xD/ZKsq/I+4y0OVj3o+d0e8afxTPZC8rq/O+9nVy+ZkyxloVbC6CWYuglmUuglmVuEsxdBUAQBVsxdBLMXQSzF0EsxcJYXCoAgCrZi6CWYuglmLoJZi4QBUBnD1ZnhBbmB5ePj7GGvybNq3qzfGv8AUugI4tKgCAIAgNPlV+i+IeK/MFdD5jNhl/qxPmma584YH5osTe10ukrsmJOyJNrP6/8A6QqZ63FukG1n9f8A9AVM9bhnjaz+v/6AmetwzxtZ/X/9ATPW4Z5g+F7XRgTXznW+aOJXKSd9RVTZntZ/Xz5oVuetxTSDaz+v/wCgJnrcM8bWf1//AEBM9bhnjaz+v/6AmetwzzCWJ8UZfs17EaM0caujJN2sVU7ux0WSXVq7vR/mVtT5UamN/pO1hponwsc4G5HGrVFWI9t3J44WRXzARfjKqlYo2SKpQICKp3tJ3kBr8V3nUeNHqCw4nkmZ8PyqOdUKSwQBLAWSwFksBZVsAqAuUfU3eEsNXaWTLKxlgSzF0EsLoJZi6CWYuggCoAq2ASzF0EsxdBLMXQulmLoKgCA3mRm/sW78Psldx8Nc3l3kTlbZT8fc65dGQ4QBAEAQBAEAQBAEAQBAEAQBAEAQFPFfoit8Q/2SrKvyPuMtDlY96PndHvGn8Uz2QvK6vzvvZ1cvmZMsZaU6ingnrXGeFkoioZ5WteLjOBZY+tdn8JQjUnOMulx+pB5Zm4QUl0JlZ1BE02NFh9/EH3l2roUFqzX5r+DkeNK25BtLSiKrL8PonOija9hERAuXW06VXg1GTiktrt6GxSx1WcJyf9KPXUETXFpocPuDbqLveVugodMX6fwYONKu5ev8kWwwx1VOW0tNFIyoYM+FhbcFj9BuTxBRGX6NOGT5ygtq+qJfI+KnXrLO6P4ZuV5gzsgiBrBRQSwOm2rTyzy1s7HOmYXdK1rSANI4yvUshUYVMDBzWyK9zjMr4mdCq3HeYbRh7Dw/0B95SmhodV+a/gieNK25GQpKZ9PSujw6hz5GyOfeM26V1tAuruC0s6V1qVt3Su4z1MfUhShPfc8FFD2Dh3oXe8rdBh9z9P4MHGlbcvX+TLDWxtqpjFDHEHwwvLIxZtznX9S4n4vpxp1acY9F/oddkSo6lJyfTb6mzXHE2R1Gimm8B3qKy0OUj3r3LKnyMoOw6mZHTtioqMt2rBI50kZcS57ASdfGvYoUKTpqclv+9hwOKx1SjUzIkUtLDFE6TaWHnNF7bCfeV0MPQlJRzX5r+DXWU6z3FiooKZtVOyLD6ERxua3ponE6Wg8fdVscPR0alJbe7+DPicfUpVXBEDqWCMBzsPw8jOaCBE7hIH1ldHD0JOyT9P4MUcp1XJKy9S1hbQyizGizWyytA4gHmy8ty5z6fh7I7zA8hEuqINszh6szwgtzA8vHx9jDX5Nm1b1ZvjX+pdARxaVAEAQBAafKr9F8R8V+YK6HzIz4blYnzeLfY8A+sKj+Qlp7DssEwfDZ8DopZqCnkkfEC5zmXJOldXhcNRlQi5RV7HB5Syhi6eLqQhUaSey5f3CwntbTejWxwWh1EaXGeN/Vl5jcLCe1tN6NOC0Oohxnjf1ZeY3CwntbTejTgtDqIcZ439WXmcLWRshxKSONoaxlZI1rRqA06FymMio16iR3uDnKeGhKTu3FHT5PYTh1VgsM09FBLK5z857m3J6YroMDh6U8PGUoq5ymV8fiqWMnCnUaStqT7EbPcLCe1tN6NbfBKHURG8Z439WXmNwsJ7W03o04LQ6iHGeN/Vl5jcLCe1tN5icFodRDjPG/qy8ziMahip67EIYY2xxtnAaxosBoauZx0VHFtRVkdzkupOphKU5u7a2+LNtkl1au70f5loz+VGXG/wBJ3dNvaPvKi2Ec9pKqlAgCAiqd7Sd5Aa/Fd51HjR6gsOJ5JmfD8qjnVCksEB5DQ08lEJdqU8s8tXO1z5mF3StDSANI4yvSsi0ac8FBzWxI4jLOKnQrycelsbQh7Cw/0B95SehodV+a/ghuNK25ffiZbTpX09K6PDqHPkY9z7xG3SutoF1XgtJOV1qVt3Su42KuPqQpwnvMdowdg4d6F3vK3Q0Nz9P4MHGlXcvvxK8DY21Uhihjia+GJ5ZGLNBIN1x3xTTjTrQjHYr/AEOyyFN1KTk+mxtaPqbvCXHVdpNTPMTNsKrCNewv9S2Mn86pfuXua2I5KXcyKsw2mirJo4aGiEUZa0Z8RJ0sa7Xfur1qOHo5kZSWt/e44LE4+rSquCK7qSCPNc6hoC3OaCBCRrIH1u6ro4ehLUk/T+DHDKVaUktWslmoacVE7Y8PoBGyV0bc6JxOjj6ZWrD0VCMpJ612fwX18oVadWUF0GDaSnEsQfQUBa6RrCBE4HSbfWVeD0GnZPY30fwUpZRqzqKLS1ljCPoml8WF5RlXntX9zO9wnIx7i6o42CCSmhrMRw2mqGB8UlTZzTqIzHFdH8NJPFv9r90RuU3aiu810dHE+GOQ0OHgPaHAbCfeXo88NQhJxzX6fwcRxnWvsRLBRUpqRHLQUTmmKR/SxEaWi/GrJYejm3ira1u6fAz4bHVKs3F7mzBtHEY2ONBh4zmh3UXcI8JXTw1CMmrP0/gwcaVdy9SCqp4GQyDadIx4a17XxMLXA7I0cJPGtXG0KSws5wXQ9259hu5PxtStWUZfes3p1leQneIKgN5kZv7Fu/D7JXcfDXN5d5E5W2U/H3OuXRkOEAQBAEAQBAEAQBAEAQBAEAQBAEBTxX6IrfEP9kqyr8j7jLQ5WPej53R7xp/FM9kLyur8772dXL5mTLGWleTfVR+7Kn8i7b4O5WffH6kDl3kvBliaLPjDh84DyruJq55+nYoHqdf4iP21WG2n3v2JDDcjV7i/UxZ13jWNfdVsldXI9M1Mm/IvtMXsSKG+If8A5svH3R0nw/y3j9GbZeVndBAQUnUI/wB4VP4bF6x8Pcwj+1e7OE+IPnfeZzxZjg4fNJ8hUpNW1nOpkVH8yg8Cf2wsv9U/+PsbuJ5vT8fckni2N9x80/yWKUbGkmUsN6u/7PD+ZcP8ZcvDx+h3+QOQ8vqbJcWTxFU71m8W71FZaPKR717llT5GZwAHYgdRoaT8Ne00uSXe/c8zyly/ginXxmOnmHBmmxVaatURpxesvBodW1zTqL2ewFSHJR8fdm1lDnD++gpVbDGzNP1m6f8AyCU1afn7GvTf50ZYbvV3jpfxHLyjLnP6nh7I9NwHN4/fSW1EG4Zw9WZ4QW5geXj4+xhr8mzat6s3xr/UugI4tKgCAIAgNPlV+i+I+K/MFdD5kZ8NysT5vFvseAfWFSXyEtPYd3k7PGcCoY72cIgNPDpK7TCQfB4PsPN8rNcOq/uZtlmI8KoCA+cYh9LT/bZP91xuN5xUPSsBzSn+1HQZPyPhwqFzSRdz+8emK6zJkVLBwv8Aes4fLrtlCp4eyOghqWS6D0ruJbMoOJGKVydWFRwKhU+d5QfSeJfaB6mrlMoc8keiZH5lS7vqzZ5JdWru9H+ZR8/lRsY3+k7um3tH3lRbCOe0lVSgQBARVO9pO8gNfiu86jxo9QWHE8kzPh+VRzqhSWCAt4fvOn+3VXssXqGQeYx7l7s8/wDiLlX3smnizH5wGgn+akZq2s5xMipPm4f4qb2wsy+afevY3cTzel4+5JPFsb7j5p/ksEo2NJM08G+D9nh9TlxvxbziPj9D0P4e5B+BtKPqbvCXF1dpOzMcU+iazxD/AFLPk/ndL9y9zWxPIy7mbCZodiFc06i+P8Ji9jgr0o931Z5nj+cSNZVsMbQ08D2e0FSmrS8/Yw0X+ePeXmsD5q1p1Gpf/sqxV6cO5GTG84l3lORpZPA06xPH7SsirZ3c/YphuWj3nmE/RNL4sLyTK3Pav7mem4TkI9xdUcbBjD9N4T9q/wCN66P4Z52/2v3RG5U5Fd5hSxiTC6ccIjFl6fWV5M80btJkMQtXNB6xN7Kw/wBD74+5vYHlH3P2J4o9koKe3zhG23kCy1VeTNC9mayv+ZJ4ofisWjjeZ1PvoZL5I5x97zbnWV44ejoIDeZGb+xbvw+yV3Hw1zeXeROVtlPx9zrl0ZDhAEAQBAEAQBAEAQBAEAQBAEAQBAU8V+iK3xD/AGSrKvyPuMtDlY96PndHvGn8Uz2QvK6vzvvZ1cvmZMsZaQiMy180Yc1pdh1SAXuzQNLNZOpdr8Hu1Sb7Y/Ugstq9NLsZIKhwFs6i0f5+Nd/m9/8A+WcPwSXWXmiI08ktPiEzTTZuwsBDKlj7HPvckah31jk1CcNu19HYblCjKNKorrWt6G6Nyekh5VHzq/NXb5M0+CT3rzRSk6ephlGYGuqowA2Vr7WY/iUD8R2WT5pbn0W6VvJ7IVJ062u23od+hm0XlR24QEFO1woRKHQgMxGouJZmx3uxmonWvWPh1/7GC17FsV+lnEZbpupVaTW3pdiUzlwsTRW+3xqbcE1bX5MgeCy6y80QmOSip6CR+wOGZLYioZY3dfQdRVsZJzmtfR0PcblahKVCnFNar9K3h1cHtLSyGx/zUfOquCe/yZp8EnvXmitQMMdVIwlpIp4dLTcfrcIXAfGLTrwa7fodxkJWotPs+psVxhOkVTvWbxbvUVlo8pHvXuWVPkZkC6FtK/OpbSUNNYSVTI3C0fEV7VQs6SWvU30NnnOOoSnVumujpRFVk1VO6IPog5wsDt6PQs0UlJNp6uxmpHCyT+ZeaJaqR9FiVWx7YiXOabGdjSLNA1ErDRs6UdvT0PebWNw8p1m015orTz7aa2MNha4vbY7ZYf1h3VlSSd9fkzXp4WakndeaPcN3q7x0v4jl5Flzn8/D2R6PgeQj4+5bUQbZnD1ZnhBbmB5ePj7GGvybNq3qzfGv9S6Aji0qAIAgCA0+VX6L4j4r8wV0PmRnw3KxPm8W+x4B9YVH8hLT2HWYQxzcEonFpzTECDwayu7ye08NC248zyuv9/V/cbKKqki0Xzm8RWzKCZHqTRdiqY5dF813EVglTaL1JMmVhU+cYh9LT/bZP91x2N5xUPSsBzSn+1HTYAHDAYC9mfEXP1a29OV1WS7cFhbb/k4nLvP5+Hsi6+Gzc+M57OMax31JKXQ9pDNbiWGsLbNk6ZvHwhWSpX1ouUt5ea5r25zSCDwrA1bUy9HzzKD6TxL7QPU1cnlDnkj0XI/MqXd9WbPJLq1d3o/zKPn8qNjG/wBJ3dNvaPvKi2Ec9pKqlAgCAiqd7Sd5Aa/Fd51HjR6gsOJ5JmfD8qjnVCksEBaoWuGFxTB0ADK6pBEs7Y73azVfWvT8gP8A2UVr2LovvODy7TdSs0mlre1lgzlwsTRWP+fjUy4Jq2v/APLIBYWXWXmiJ0clDBh8jzA4bHIARUMsbuvoOo/crYtOc1r6Oh7jcr0JSo04prVfpW8Prg9paY4bfao+dXOCa6fJmpwSe9eaNYxhjq3sJaSKeEXabjU7hXCfFjvXi+/6Hd/D8c2i0+w2VH1N3hLjKu0nJmOKfRNZ4h/qWxk/ndL9y9zWxPIy7mXqxzoMSqTnUlpMxwD6tjHD5No0g6eBex0ddKO3ye886xmHc6zkmvMqzB1XscbXUQcXtsduxn9YcCvso/m19PQzDSw0ozTutu9GUs7qStrI3NiJM7naahjSNWggm4VtOzpx27NzMmKw8p1pSTW3eiJ022p6dobE1wlab7YYdAPECk0lGT17H0Mtw+GlGrFtrbvRhhP0TS+LC8fytz2r+5no+E5CPcXVHGweQ/TeEfavyPXR/DPO3+1+6I3KnIrvIaaR8FNFCX0RLGht9vR6V6lJKTb1+TPPXhZN3uvNEkML6mtMjDS9LBLcR1THk3brsFhq2jDp2roa6TawdBwm22tj6UQQVpjp4oy2ElrA24qo9Nh31mkk23r8mavBJ715oqV7tmimlAjaAxoIbM15uZGcAWhlGyws1r6ehroZJZLoyp102159ptTrK8ZPQkEBvMjN/Yt34fZK7j4a5vLvInK2yn4+51y6MhwgCAIAgCAIAgCAIAgCAIAgCAIAgKeK/RFb4h/slWVfkfcZaHKx70fO6PeNP4pnsheV1fnfezq5fMyZYy0ryb7qP3ZU/kXbfB3Kz74/Ugcu8l4M9mgawghozT3NS7aaaZwKYgA2jjQAFtqx8H+IskHrh3v2N3D8lU7hPA2OQ2Y3NJ0aAscrrpNJMoPAFXFYAf8AUxah+xIof4hbeTZX7fdHQ/D/AC3j9GbZeVndhAVqdgkpo2uFwcQqfw2L1f4eX/8APj+1e7OEy+/9TxPHRBj80tFweJSbujnr3LAjbJhmDNcBbY6ng/xAs+2U/wDj7G7iOb0/H3Kzogx5aWNuO4Fhbey5pFfDOrv+zQ/mXEfGfLw8fod9kDkPBfU2a4sniKp3rN4t3qKy0eUj3r3LKnyM8EIlEWgFwoaW1x/hr2imr0VbezzTKLtX8EVKpoFLL0oBzeJVpN6RGnHabbFYWy41iJzQXB8drj/DaqRvoY27fc2ce7Yh+HsamdrRHoaAc5vB+0FWk3nefsa9P50TYbvV3jpfxHLyjLnP6nh7I9NwHIR++ktqINwzh6szwgtzA8vHx9jDX5Nm1b1ZvjX+pdARxaVAEAQBAafKr9F8R8V+YK6HzIz4blYnzeLfY8A+sKj+Qlp7DtsD2ePAaJzQJIzEDmng1rtsFmvDwWx2PNcr3WOq/uZb2OGfqbtjf9V2pbmdKO3WR1k9hDJE+I2e23qWRST2FrTRlHVzRG1s9jbXudVzYLBUcc9RttNilRcqUql9hxVa7PxOV3HWSH1riscrYiovvaej5P5pT/ajrMAnMGT1MRGX6ZSbG1gHEldFgJZuGh99JyWVaDq5QqJPZb2RtZKYhxfCcx3COAqSU9VpEA1uKzmNkcW5oil4WnUVlTa7UWtXI2vkp3m1weEFXNRkgm0zjsbfslfiD7WvONH3NXFZRVsbJHpGRnfBUu76s2uSXVq7vR/mUdP5UbON/pO7pt7R95UWwjntJVUoEAQEVTvaTvIDX4rvOo8aPUFhxPJMz4flUc6oUlggLNExslBTtcLg11V7LF6fkHXgY9y92ef/ABDyz72ZOjDH5pa3R3FIO6OduWNjbLh2DNcARsFRa41fKBZ+mfh7G7ieQpePuVjEGuLSxtx3AsLbXSaRrYOrn7PD6nLjfi3nEfH6HoXw9zfy+ptKPqbvCXF1dpOzMcU+iazxD/Us+T+d0v3L3NbE8jLuZbrIRJiFaQ0Fwezg/wAJi9iir0o931Z5pjn/ALiRRc0B0Vmjq0fB+2EpN53g/Yw0uUj3l6vgEmJYk/NBcKuTg1jQmvRwtuRfi3/ryKJa0S05DQPl4+Duq2LbUu5+xTDctHvPcJ+iaXxYXkmVee1f3M9NwnIR7i6o42DGH6bwn7V/xvXR/DPO3+1+6I3KnIrvKkEA3Pp5A0aYxfQvTa6ee2ebN62WsLAGK6AB/wBLUah+wrLvMffH3NzBco+5lZkDW0dO8MbYxtvo4bBXVrqTaNJMp1wAjksAPkhqH+KxaeNb4HU++hkrkjnH3vNwdZXjh6OggN5kZv7Fu/D7JXcfDXN5d5E5W2U/H3OuXRkOEAQBAEAQBAEAQBAEAQBAEAQBAEBTxX6IrfEP9kqyr8j7jLQ5WPej53R7xp/FM9kLyur8772dXL5mTLGWleTfdR+7Kn8i7b4O5WffH6kDl3kvBl4x58eaQbEcS7p6zz4qxsdHSY00g32rF+IkFaUO9+xIYbkancWpI9kDmkHT3FR2aNDYaWZpZXRtcLEVMXsSKE+IVbJsvH3R0fw9y3j9GbReVndhAQUnUI/3hU/hsXrHw9zCP7V7s4T4g5TxLU0Je0ENOcNWhS0ldHOJmMW8MG0f2dT+IFf/AFT/AOPsb2I5vT8fc9qIS8Zwac4dzWFZJX1mimavDerv+zQ/mXC/GfLw8foegZA5DwX1NkuLJ4iqd6zeLd6istHlI969yyp8jJKcEmKwO8aT8Ne00uSXezzPKXL+CIMThIpZZADbN06FfBf6iZpQeuxs60HdzEdH9pH+G1W0+Sj4+5t5Q5d/fQazEIS2PPANi9t9GrpgqwX579/sa1J/nRhhu9XeOl/EcvJsuc/qeHsj0/AchH76S2og2zOHqzPCC3MDy8fH2MNfk2bVvVm+Nf6l0BHFpUAQBAEBp8qv0XxHxX5grofMjPhuVifN4t9jwD6wqS+Qlp7Dv8nv0eoPEj1ldlg+bw7jzjK3PqveXZaeOX5wseMa1txm47CNaTISJ4RYgTR8R1q/8suxlNaK7hHKZBCC3O2K4PAc4rDUbVWOcb9Czw1SxxFW0txGRp1iskB/muPx7viar7/c7zJ/M6X7UdRgv6O0/gVHrKn8HzWBzeO/+hW7l7I6I61JHNEcsLJW2cO8eEKsZOOwNXKsrHRNzZgZI+Bw1hZU09cdTLLW2nC4yAK3EA12cNnFj9zVx+U+fSv96j0bIvMaXd9WbfJLq1d3o/zKNn8qNrG/0nd029o+8qLYRz2kqqUCAICKp3tJ3kBr8V3nUeNHqCw4nkmZ8PyqOdUKSwQFvD9NHTfbqr2WL1DIPMY9y92ef/EXKvvZdmhMgBAOcO4pOaujm0zGO5ocF0f2FR+IFk/qn3r2N7E83pePuJ4S4ZwBzh3NaxzV1c0UzQw74P2eH1OXFfFvOI+P0PRPh3m/kbSj6m7wlxdXaTszHFPoms8Q/wBSz5P53S/cvc1sTyMu5mxkBOJVuv58f4TF7HT5KHd9WeZZQ5xIqVcJa+J4BsZo76NXThVivzX7H7GGg/8AUj3l2UHdPEtH/wAuT/ZI8nDuRkxvLyKFVCWTwOAOaZ2fcc5W2tndz9imFf8ArR70Q4T9E0viwvIsrc9q/uZ6dhOQj3F1RxsGMP01hP2r/jeuj+Gedv8Aa/dEblTkV3igbfDacEXBjHAvUKnzs80l8zJKGIxYvYg2NLUW81YWrQffH3N3A8o+5mNK3OoIARoMTfUFlqWcmaL2mqxOMxiVp60LHj+VYtHHK2DqffQyXyO74hffSbU6yvGz0dBAbzIzf2Ld+H2Su4+Guby7yJytsp+PudcujIcIAgCAIAgCAIAgCAIAgCAIAgCAICniv0RW+If7JVlX5H3GWhyse9Hzuj3jT+KZ7IXldX533s6uXzMmWMtIJGzsqmzwsp5AYZIZI5w6zmutf5pvwKdyNlaOT85uLbdtlugj8dg3iUlfUYZkna3DPPn99dB+Ml1X/wBf4Ir8P0+z1JI5KmKGeJmH4WGTtDJBnTHOANwPnaNKtfxhFtNweruL45CjFNK2vvI8yXtfh3paj31d+M11H/1/gs/D1Ps9TB1PNJLCdr0cDWSiRxidI5zrAgDpifrLRyl8SxxuHlRcXr7vobeDySsNUU42Lq5Fk0EQKrWVDI5ITT0M8JnfOzZtkDmlwAPzSOJdfk/4ljg8PGkou6VughMVknhE3KTVhmSdrsM8+f31u/jJdV/9f4NX8P09y9SSSSpkgggdQYZscAcI2h0wzc43Op3CVavjCKbag9fcXyyFGUVF2su8j2OXtfh3paj31d+Ml1H/ANf4LPw9T3L1FPBIyplmeyCMOYxjY4c7NaG3+sSeFc9lrKscoyjJRaavtt09xLYDBvCxcb6tRaUGb5hKzZInsvbOaRfvhX05Zs1Lcy2avFogDal0ULZqLDZXxRMi2QmYFwaLC9nALuI/F8YLNjB28Dn55DVR50rN+J4Y5CLHDcLI4i+f3ld+M/7X6fwW/h+n2epLUy1VXUPqJ6HDXSvtnOD5xewsNTuIK2HxhGEVGMHbwLp5CjOWdKzfiR7HLcHc/DTYg2Mk5/Mrvxkuq/T+C1fD9NO+r1MqOB9PT5kjmueXucS29umcTov31yGUcVHFYmVaKsnb2J3DUnSpqD6CwtEzmcPVmeEFuYHl4+PsYa/Js2rerN8a/wBS6Aji0qAIAgCA0+VX6L4j4r8wV0PmRnw3KxPm8W+x4B9YVJfIS09h3+T36PUHiR6yuywfIQ7jzjK3PqvebJbJHBAV5qRs0mdnuZe1w0DTY3Cpb8yluM0azjTlTS2nz6tGbicrSbkVkgvx61x+Od8RVZ6Jk/mlP9qOswCAT5PUwz3MsZQc22kFxBC6LARUsLC5yOVq0qWPqNLbb2RvVvkGEAOooVPnWPNDMRxFrRYCcaPuauTyg74yTPQ8jcypd31ZtMkurV3ej/Mo+fyo2cb/AEnd029o+8qLYRz2kqqUCAICKp3tJ3kBr8V3nUeNHqCw4nkmZ8PyqOdUKSwQCGaaGB1O6loqiLZnzMMxkDml1gR0pHEuqwPxFHCUI0lF3St0fUgsXkbhNRzk1rfaZbYd2sw30k/vLc/F39r/AOpq/hyn2epLJiE8sMELsOw3Y4ARGA6YZoJudTuNUXxWk3JRd33F8vh6Mkotqy7yLbD+1uH+ln95V/F39r/6ln4bp9nqQhr3VMkzo4YmuYxjY4c7NaGg/WueFQOV8prHyjNJpq+23T3Exk/BPCRcb6jYUfU3eEoGrtNyZnVwmpo54A4NMkbmAnguLK/C1VRrQqP+lpmCrDPg4rpPJXVM8hlmoMMfI4AOdnTC9gBwO4guzj8YRgs1QdvAgJ5CjOWdKzfiYtbK17XDDsLu0hwu+c6RpH6yufxknqzX6fwUWQIJ3VvUymdUVFRJPLQYaZJHFzyHzi547BypH4xjFKKg7LuKyyDCTcpWu+8xa2ZrmuGH4bnNOcCZJzYjVrcj+MU004PX3FI5AhFqStdd5lRU7qWihgc4OdG3NJGorjcbXWIxE6qVlJ3J+hTdOmoPoJ1qmUilE7ailqKcxbLTy7IBKDmnpSLG2nhUrkrHxwNZ1ZK+q2o1cZh3Xhmp2IhHIBYYbhYA4A+f3l1H4y/tfp/BCfh+n2epLTy1NLKZYaDC2vLXMvnTHQRYjS5Wy+MIzVpQfoXwyFGDvGy8yERSAADD8NAGi2yz++rvxmn/AEv/AK/wWfh+n2epHPTTTwujbS0EJfmgyMdM5wAcHWGc4jgWHEfFka9KVNwetPduMtDIqozU4W9S/wAK4k6AKgN5kZv7Fu/D7JXcfDXN5d5E5W2U/H3OuXRkOEAQBAEAQBAEAQBAEAQBAEAQBAEBTxX6IrfEP9kqyr8j7jLQ5WPej53R7xp/FM9kLyur8772dXL5mTLGWhAEAQBAEAQBAEAQBAEAQBAEAQBAEAQBAEBnD1ZnhBbmB5ePj7GGvybNq3qzfGv9S6Aji0qAIAgCA0+VX6L4j4r8wV0PmRnw3KxPm8W+x4B9YVJfIS09h3+T36PUHiR6yuywfIQ7jzjK3PqvebJbJHBAEB84xD6Wm+2yf7rjcby9Q9KwHNKf7Udhkx+j9P4UntldLk7m0PvpOLy5z+p4eyNut0iQgHAqFT53lB9J4l9oHqauUyhzyR6JkfmVLu+rNnkl1au70f5lHz+VGxjf6Tu6be0feVFsI57SVVKBAEBFU72k7yA1+K7zqPGj1BYcTyTM+H5VHOqFJYIAhUIUCAIAhUuUfU3eEsNXaY5llYiwIAgCAIAgCAIAgCAIAgCAIDeZGb+xbvw+yV3Hw1zeXeROVtlPx9zrl0ZDhAEAQBAEAQBAEAQBAEAQBAEAQBAU8V+iK3xEnslWVfkfcZaHKx70fO6PeVP4pnsheV1fnfezqpfMyZWFAgCAIAgCAIAgCAIAgCAIAgCAIAgCAIAgCAzh6szwgtvA8vHx9jDX5Nm1b1ZvjX+pdARxaVAEAQBAafKr9F8R8V+YK6HzIz4blYnzeLfY8A+sKkvkJaew7/J79HqDxI9ZXZYPkIdx5xlbn1XvNktkjggCA+cYh9LTfbZP91xuN5eoelYDmlP9qOwyY/R+n8KT2yulydzaH30nF5c5/U8PZG3W6RIQBUKnzvKD6TxLx49TVymUOeSPRMj8ypd31Zs8kurV3ej/ADKPn8qNjG/0nd029o+8qLYRz2kqqUCAICKp3tJ3kBrsW3nUeNHqCw4nkpGbD8qjnlCkwEAQBAEAQBAXKPqbvCWGrtMcyysZYEAQBAEAQBAEAQBAEAQBAEBvMjN+4t34fZK7f4a5vLvInK2yn4+51y6MhwgCAIAgCAIAgCAIAgCAIAgCAIDw8CA/N1flHjz62tjdjmJbHs8rMwVLs3Nz3C1uK2hRFWvUUnG+o6mhhaOZGWarmubiWItaGtxOtAAsAJzoC0Hh6D2wj5G1mI93TxPtpXencqcGofpx8kMxDdPE+2ld6dycGofpx8kMyI3TxPtpXenKcGofpx8kMxDdPE+2ld6dycGofpx8kMxDdPE+2ld6dycGofpx8kMxDdPE+2ld6cpwah+nHyQzEN08T7aV3pynBqH6cfJDMQ3TxPtpXencnBqH6cfJDMQ3TxPtpXencnBqH6cfJDMQ3TxPtpXencnBqH6cfJDMQ3TxPtpXencnBqH6cfJDMQ3TxPtpXenKcGofpx8kMxDdPE+2ld6cpwah+nHyQzEN08T7aV3p3Jwah+nHyQzIjdPE+2ld6dycGofpx8kMyI3TxPtpXenKcGofpx8kMxDdPE+2ld6cpwah+nHyQzEN08T7aV3pynBqH6cfJDMQ3TxPtpXencnBqH6cfJDMQ3TxPtpXenKcGofpx8kMxDdPE+2ld6dycGofpx8kMxGMmLYpG3ObilcCCP7d3Gr6eHoqV1BLwLZU4taz6hkhj1LidJS0bamWatp2E1Bka7XqvnHWbrDVg4u+8jK9Jwk3bUdYsJgCAIAgNPlV+i+I+K/MFdD5kZ8NysT5vHvseAfWFSXyEtPYdRhWUVJRYTS00sNVskUYa7NiuL9zSuiw+U8PClGDetI4/HZExVfEzqwtZu+3/Bc+NlB1ms9D/VZuNsNvZq/h7Gf2+f8AgfGyg6zWeh/qnG2G3sfh7Gf2+f8AgfGyg6zWeh/qnG2G3sp+HcZ/b5/4ORqpRPXuma1zWyVT3tDhY2N7XXO4mpGpVnOOxnY4WlKlQjTltUUjf4Nj9Lh+FxU00VVsjHPvmRXGlxI037qmcJlGhSoxhJ60c7lLI2JxOKlVp2s7bX2dxf8AjZQdZrPQ/wBVs8bYbezR/D2M/t8/8D42UHWaz0P9U42w29j8PYz+3z/wPjZQdZrPQ/1TjbDb2Pw7jP7fP/ByeLTtq6mtqWNe1kswc0PFjbpRq+5QOKqxq4lzhsZ1mT6E8Ph6dKe1L6m4yS6tXd6P8y1J/Ki/G/0nd029o+8qLYRz2kqqUCAICGrIbSSuOoNuUQPkmV+VBxLFGPwnEatlKQGvY0ujBdp4Dw6tK3adFZrU0mSFGlmRvJa7mg3RxDtjWemKcHo9ReRnuxujiHbGs9MU4PR6i8hdjdDEO2NZ6Ypwej1F5C7G6GIdsaz0xTg9HqLyF2N0MQ7Y1npinB6PUXkLsboYh2xrPTFOD0eovIXY3QxDtjWemKcHo9ReQuzJuJ4k0WbidaO9MVR4ag9tNeSBJunifbSu9OVZwah+nHyRlzEN08T7aV3p3Jwah+nHyQzEN08T7aV3p3Jwah+nHyQzEN08T7aV3p3Jwah+nHyQzEN08T7aV3pynBqH6cfJDMQ3TxPtpXencnBqH6cfJDMQ3TxPtpXenKcGofpx8kMxDdPE+2ld6cpwah+nHyQzEN08T7aV3p3Jwah+nHyQzEN08T7aV3p3Jwah+nHyQzEN08T7aV3p3Jwah+nHyQzEN08T7aV3pynBqH6cfJDMQ3TxPtpXencnBqH6cfJDMQ3TxPtpXencnBqH6cfJDMRLBjWMUrnup8YxCIyWziyocM62q62KUtCs2mkl2Fk8PTnbOV7H2r4Ma6sxDI9k9bVTVM22Zm7JM8udYO0C5UzQk5U02c5j4RhXcYqyOzWY0ggCAIAgCAIAgCAIAgCAIAgCA8PAgPzccIkmxas2WzYhUy5xvpF3OII72hcxisTGMnm7b/Uk55dw8MOnTd5LV/8AlpO/YyucIqY85xj2VgcW9I7TovpHk/mrFiYS6bGxSy3hayebLNtvWro+r9GZbl2onVTXZ40FjHDNJHCDxEKnCPz5jLZZYgq6oTstt2ndb00+lNbelGceFNlpZJWOzbODSJNcdj0w7vBZUliHGST/APdxjxGWo4aa0uxJu62O/wAvcSbiZ1DI9rgJWWIJOh2i5739FZwu00nsMEfiGnpIyfyNa963d+rau2xC3BKizi/Ra+rvD/c/yV7xcOg2qmX8NGzWtavDXu7tfiiZ+CZjXkPDgXdI7gAuAPv0/wAlYsXe10az+IaebGb2ar22tvd2LZ233IxqcKkilggjzDGSA519Lzw34gNVlWGJi05PaVpZcw9pzqytLXZbuhJb23t/gnZgDBI9xkDmBxa0Hv6L83GsbxjaSsYpfEOdBJKz1X7+lLx6ehdpr24TUyNDs219Jv8Aq6bf1Wy8TTWokePcFZtS1L11P+LEsOCyyGxeG3LgL8NjYeXT5FZLFxiYquX8PBqMXdtLZ23v5ajNuDEsk6cD5YMD3amt03PqCo8UrruNdfEVFxVR7Enq3u9kuzpfkR7mFtNUOLSX54ZEDocTfTf7ldwhOUV0dJmjlylKrCLaSV87d0Wtv1sz3EfsYl2UFgbnOFum7gA41bwtXtYR+IKEpZq23SWvVr6W9xhDg0r4HPk6R2aTp4CHW9V/IrpYqKlZa/8AwvxWXKNGX5HdLb3W+jsiOLC5ZTIL5mbI1gzuG/CqyxMYpPsLanxFhYQhNO+ctnSnsSfjfyuWJsGMVS1jSXszhe+guBOoHjAWOOKzo3eowU/iCNs2raLadn0XS6V2vZvIhhEmyygn5Nh6XN0l9ybWV/Co2W8zL4iwzpxd/wAz1O/Rq2ven0W9DynwqSepdGWljWuAOm+gg2cDw6lWeIjGN9pnq5ZoQoqpCWdfZ36tVujU7mdBhWzG9Q7MZYg8YNtf3HgVtbE5vympi/iKhFuNB3s9vQ7bV4rYyNuD1BqdhNtZFxw69Xk/mrnioZucZvxDhXTzo/Nr1dOpr06b+Bg7DZGOIzgbXGjhI127g4yrlXTMsMt4eautt7W+na+xX7WS02FunpZJHHY81ws53Fwi3kVlTEKMklrLcZlqlhZJy1q2tavB+6ZjWYQ6nwmeeZwzmuZmBp/aF7/yV1LEqdVQj2+xSnliGIr06VJane9+66I8Bx+ryfrJZqOKCR8rnMOzAkADTwELanCM1+bciVq0lVVnvOj6JOOdi4d5snvLDoafb6GHgS3jok452Lh3mye8mhp9voOBLeOiTjnYuHebJ7yaGn2+g4Et46JOOdi4d5snvJoafb6DgS3lrDsocbyyqnYE44fStqIXudKInuIDbHVnLPQwkKkrJsw1oxwiVXbZm0b8HWKNkzxjNFexG9H++tp5Lg1a5rvK6f8AR6knQ/xbtzQ8kf76t4ph1mU41XU9R0P8W7c0PJH++nFMOsONV1B0P8W7c0PJH++nFMOsONV1B0P8W7c0PJH++nFMOsONV1DF3weYq8sJxii6U3H/AEj/AH1VZKgv6mONl1fUy6H+LduaHkj/AH1TimHWZTjVdT1HQ/xbtzQ8kf76cUw6xXjVdQdD/Fu3NDyR/vpxTDrDjVdQdD/Fu3NDyR/vpxTDrFONV1PUwk+DzFZGFjsZorG2qkf76rHJUE75xVZWS/p9TS4u3FchayKJtRRVhrYy8kwvZm5ht9burXxGBhTSTbNqjWWNT1WsQR/CNjcbAwU2HWH7L/eWuqFNb/QyvBLeZdEnHOxcO82T3k0NPt9BwJbx0Scc7Fw7zZPeTQ0+30HAlvHRJxzsXDvNk95NDT7fQcCW8iqfhHxp1NI11Lh+aWkGzX39aujQpt21+hR4NLXc45kbpakRt1maw81ZXJRjd7vqX4zEww1GVapsibiPBJXYe6Z5a2SwewX1jhB7q05YuKqZq2ENWy5h6VVK9467/RreRuwqWFwZURuaHENErOmAJ4xxd5XLExkrxfgbEcqUprOpyV9tnq8nv7HtM6nCxRmMShz2OZeR0ekxka9HCFSniNInm+HaY6GVI4jOUGk07JPVfpXcyaTA9jdDd7SMy5t+udJJ7mi3l7isWLvfvNV5epxebLU23bsVlt7tf2zyswCRmxOpyDnR3c0u0ggXNuMJSxkXdTMmHy5Sbca2rXqfZ9LbTwYBLYhzwHEHNvoBOi3+/kR42PQhLL1FSStq1eWv/HmTMwBpqWtc60bAS6+gvsbfdf1Kx4x5t1t9jDPLyinFfM1fsX829+wgiwmaofU7NmRuY0ZoBsAb/N73B31kliYwUc3pMk8t4amoqm7777ba1fvv6eBPUYIYYWtjIfI54BNtNiTq/wD2lY4YtSld6kX0svU5VXpdStqXb/l37Eu0qHCKkNJsODNH1rut/X71m4TA3llvCNxWdtv6K/8AhEz8FcyCSTZQc02AHDp0eULGsWnJKxpP4koamlq1X7L/AMPb2HtRg7o2vLdbGMs0aySNJPcvoSGKT29pWPxBRi/zve32RvZW3u2vz6Q/Cc6qihac20bdkcNIzuH+SLE2i5Pw7i6OXaUacpyd3d2XTbXb28jCTBpo3RNvnue4fM1Nbo0ny/yV0cVF3eyxsUst0KqlJOyS6dreu1uzV5mNThT4KdsgJJzblv3keq3lSniVKVjDSy/QddUp2Sex+C2+Oq/mTw4GX7IXyaGsa4Aa7kXI/wBlZLF2tZbzBP4ihJ5tFa+3Z2fy9xDuTJsEptd7S0t/ncW49Cv4TG63F8fiLDtxk9S1qS6U1sfatuwxlwyWGAvLTI/NDiGnQ241d0qscRGUrXsbFLLuFq1czPUVfa+npvuSfmJcKljp2Say5xA4s3NBB9YRYmLk1uE8u4alKSqOyXne9mvr3E82CltI18bw6ZriHN4xwd48Cxxxac7PZ9/+mpT+I6TqtTVouy7U72d+zpIBhMuwbKTrdYAcPFb/APcCycJjnWNl/EGGzrL5d/Rtt4+G0hdQSgsaOmc42uB0t9WvvnWr1Wi7m5DKdGblbZHb97+zW99i7NgchmzYXtFwHZjjpbq1nv3WGOLjb8xHUviKgno6m1dK6df11H2j4O6NlBkoyGMkt2eR2njJ0/zU9k2q6uHUnvZGyxMsS9JI6xb5QIAgCAIAgCAIAgCAIAgCAIBcIDncpss8IyYitVzbJVEXjpYtMjvu4B3SsVWtCmvzGCtiIUVeTPhlRjcU1RLOY5G7K9zy0WNrkm381y06bnJs5OScpNrpPIsfjiaQ0SWPcHOrHhm9pfTdSCtFnkmPRSNILX2OsBo0nj1osM0JSqSX35mJxyIsLCJC0m9rDnVeDO9yj0jjmt6gMciEZYBJmm9xYc6cHd7lEpqOanqMt349jDBsoAOdcDTfypwZ3uXXqZubcx3bisB8rYG40cPlTg7LM2ey54cZgIsRKRe+r+qroJFHCTVmzIY7GIjH8rmk3Ogc6pwZ3uX/AOpm5t9QZjkbL5uyjRbUOdHhmykdJHYzxmNQxuDmCUHvDnVXh5PaUjGcHeLPXY7E7ZNEgDzdwAFvWqLDPV2FzU3fXtMTjMJGkSnTfUOdV0Eixwk9rAxqENLRstjrFv6pwdlVGaVrmW7sZBBMtnCx0DTpvxqnBmV/1Gmr7TDden+rJ5BzqugkWaOR67G4XuznbKTrvYc6osO0XSjOTu2DjMBtcS6O5/VV0EimZLeBjUIFvlbd7+qpwdlc2drXPN2IALZstu8OdV0EimjkSxY/FCDmNkuSCTYcHBrVssM5bTLTc6a1GDMchZnWa/pgQbtHOqvDt2LaekptuL1sOxuJwOdspubnQOdODtFHGb2sr12KsqaB9PGH3Lg4Zw0axzLLRpZlRTZIZKxPBMTCrU+VX2bdljWREuewkWOyP0fct97PBHp2HrRr0o1Y7JayysRshAEBvcMyNx/F8PirqOlgfTy3zHOqWtJsSNXBpC2o4SckpI0auUKNObhLauw6LJnJXKbJ/HY8RfhdPO1kT49jbXMaemAF727i2aGHnSlnbTSxeMoYinmJ28Dt908oP7tN/icfMtvOlu9SM0dHr+jG6eUH92mfxOP3UzpbvUaOl1/RjdPKD+7TP4nH7qZ0t3qNHS6/oxunlB/dpn8Tj91M6W71Gjpdf0Y3Tyg/u0z+Jx+6mdLd6jR0uv6Mbp5Qf3aZ/E4/dTOlu9Ro6XX9GN08oP7tM/icfupnS3eo0dLr+jG6eUH92mfxOP3UzpbvUaOl1/RjdPKD+7TP4nH7qZ0t3qNHS6/oxunlB/dpn8Tj91M6W71Gjpdf0Y3Tyg/u03+Jx+6mdLd6jR0uv6M5PK/Acpcp6ujnjweGnFPG9hDq9js7OIN9A7i1sRRnVtbVY38FiaOGTvK9+w50fB1lSSBtKm5Y1a3Aqm83uNMP2+Ry+nSHCxBIIvexBstSSs7EhF3VwqFQgI6je7+8rofMikthjBLsNeHuF2MkziRr+bZUq2dPN6Wvqcx8R46nChPCNPOkk1u2/wCDbbsQWtaW3e/qtDQSPPsyW8nblEwNDc15A0WLRp/mrOCszKpUSt0EbscicQSJLgWGgauLWrlh2ix6R67nj8bhkILhKSBbUOdVWHkthScZzd5M9fjsb7Z2y6O4OdUWGaKy0ktrPZMejlcXO2XTwAC3rRYZrYJupN3bMDjcTr32Y316Bp/mnB2i1xm9rBxmEkuIludZt/VV4PLYUcJN3uZSY7HK4OfspIFhoHOqLDNakXz0k3eTPHY3E5gY7ZS0ahYc6LDtayjVRqzeo9GORCJ0dpM13AQOdHhne5VZ6i4X1M8djcT7Z2ymwzdIGrypwdopJVJbWeHGYS7OIlvx2/qq6CRa4Sbvc9GORi1jNoAA0Dg1cKpwdl1qi6Tx2NQvDQ4SnNFhoGryosPJFJRnKyb2BuNQtBzRKM4WOgaf5qrw8ntChNXswMZhBuBLe99X9U0EiihJdJ4MZgGpso+4c6aCQUJLpPXYzC75wlPfA50WHkg4Te1nhxiA6xL5P6poJB05PaSy4/FK3Nc14aDcADVotxq2OGcXdGWpKpNWZicejLQ20gAGboaBoVVhmUbquKjfUjzdqEvzrSX0cA504PK1izNne9z6HkH8IeEQU4wnEHvpXmRzo6iTqbi43sT+r9+hTWT6kaVNU5E7k/ExUMyo9d2fVWva9oc1wLSLgjUQpYlj1AEAQBAEAQBAEAQBAEAQFatxCkw2kkqq2ojggjF3SSOsAqOSirstlJRV2fJsqfhXnqs+kyda6CE6DWyN6d3gNOrvnT3Ao2vjraqZE4nKSX5aR81e98sr5ZXvklkN3yPcXOceMk61Fym5O7Iac5Td5M8VpYYOjDtOoqqk0XKTRG5hbrV6dy9NMxVSoQBAEAQBAEAQBAEAQBAEAQBAEAQBAEAQBAeC0cjHdMRckgaeBZYyummdfkHKrTdLETSjFar2RNtln1X+YUze1HS8aYL9WPmNss+q/wA0pm9qHGmC/Vj5g1UTRd2eAOEtKrGDk7IujlLCSdo1E33n2HJHGBhWS1DRVeF4w2eNrs4Nw+Rw0vJGm3EQpei82Ci0Q2KhpK0pxkrPtRu/jTTdrcb/AIZJzLLnrczX0D6y80PjTTdrcb/hknMmetzGgfWXmh8aabtbjf8ADJOZM9bmNA+svND4003a3G/4ZJzJnrcxoH1l5ofGmm7W43/DJOZM9bmNA+svND4003a3G/4ZJzJnrcxoH1l5ofGmm7W43/DJOZM9bmNA+svND4003a3G/wCGScyZ63MaB9ZeaHxppu1uN/wyTmTPW5jQPrLzQ+NNN2txv+GScyZ63MaB9ZeaHxppu1uN/wAMk5kz1uY0D6y80PjTTdrcb/hknMmetzGgfWXmh8aabtbjf8Mk5kz1uY0D6y80etyppc4Hc3G9fayTmTPW5jg8t680fBH1LDJJ0snVHaMw6OmOhQ1WDU3fUT6yhhaaUZ1En3mO2WfVf5pWPN7UONMF+rHzG2WfVf5pTN7UONMF+rHzMJpmvhe1rX3IsOlKrFWd7ls8qYPNdqsb95jYAnWbm5JN1ilJs84xmNrYuanWd3awVDUCAIAgCAIAgCAIAgCAIAgCAIAgCAIAgCAIAgCAIDqMl8vMYyXc2KJ+2qAHTSTO0AfsO/V9XcW1RxU6ep60buHxs6Wp60fbcmss8IyogvRTZlS0XkpZelkZ93CO6FK0q0Ki1MmqOIhVX5WdCspnCAIAgCAIAgCAIBdAcPlV8JWGYCZKSjtX4iNBijd0kZ/bd/sNPeWrWxUKXazTxGNp0Vbaz45jeP4nlHVioxSpMpabxxN0Rx+C3/c6VEVsTOq9ZA18XUrPWzWrXNYIUCAIAhUwMbSeJVzmVzmNibxlVzmVzmNibxlM5jOY2JvGUzmM5jYm8ZTOYzmNibxlM5jOZ5sTeMpnMZzGxN4ymcxnDYm8ZTOYzhsTeMpnMZw2JvGUzmM4bE3jKZzGcNiHGUzmM4bEOMpnDOGxDjKZwzhsQ4ymcM4bEOMpnDOGxDjKZwzhsQ4ymcM4bEONM4Zw2IcaZwzhsQ4ymcM8bEONM4ZwMTQLl1gOEqqbbsiqbbskfQPg7yKFXJFj+Jxf9O051FA8fPPXXDi+qPv4lOYbDqlG72s6PB4VUY3l8z+7H1j7yto3R96AX7qAX7qAX7qAX7qAX7qAX7qAX7qAX7qAX7qAX7qAX7qAX7qAID5l8I2RReZcoMLiJkAzq2Bg+eB/aNH1hwjhGla+IoKrHtNXF4ZV4atq2HzNsbXtDmvBaRcEcKgpXi7NHNSvFuMlrR7sXd/krc4tzjzYv2kzhnjYu6mcM4bF3UzhnDYv2kziucNi/aTOGcNi/aTOGcNi/aTOGcNh/aTOKZw2H9pM4Zw2H9pM4Zw2L9r+SZwzhsR+t/JM4Zw2I/WCZwzhsR+sEzhnDYj9ZM4Zw2L9pM4rnDYv2kzhnDYjxhVzhnDYjxhM4Zw2I8YTOGcNiPGEzhnDYjxhM4Zw2I8YTOGcNiPGEzhnDYjxhM4Zw2I8YTOGcNiPGEzhnGUWzQTsnhmdFNGc5kjHFrmnjBCrGo4u6Lo1XF3R9PyX+FiemzKTKNpmj1Ctib0zfDaNffHkUnQxyeqZL4bKSf5ah9Zoq6lxCkZVUdRHPBILskjcCCpFNNXRKxkpK6LCqXBAEAQBAEBqccyjwvJ2jNTiVU2Fp+YzW+Q8TW6yrJ1IwV5Mx1KsKavJnxvKj4SMVx/ZKaiz8Ow86C1jvlZB+04ah3B5SomvjnLVDUiExOUZT/LT1I4sANFmgALQbb2kW23rZ6qFAgCAIAgCAIAgCAIAgCAIAgCAIAgCAIAgCAIAgCAIAgCAIAhU6zIbI85SVQr65h3Igfoaf/lPHB4A4Tw6uNTWDwujWfPb7HQYDBaNaSfze3+T7QAAAAAABYAC1lvkmEAQBAEAQBAEAQBAEAQBAEAQBAEB8ey+yP3DqH4xh0dsMmdeeJo3s8/rD9gnyHuLRxmF0qzo7fcjsfg9Ms+HzL1OMUIc6whQIAgCAIAgCAIAgCAIAgCAIAgCAIAgCAIAgCAIAgCAIAgCAIVNngeUGKZOVe2MLqTGHG8kLumik8Jv+40rYo4mdJ6jZoYupRep6j7Jkr8JGF4+WUtVagxE6BDI7pJD+w7h7x099S9HFQq9jJ7D42nW1bGdsDdbRuBAEBhLKyGJ0kj2sY0Xc5xsAOMlLlG7HzLKj4WIYC+kyda2pl1OrHj5Jngj9c/y760K+NjDVDaRuJyjGn+WGtnymtrKrEax9ZXVMtTUv+dJKbnvDiHcCialWVR3kyEq1p1XeTIFjMQQoEAQBAEAQBAEAQBAEAQBAEAQBAEAQBAEAQBAEAQBAEAQBAEKm9yTyWmyqxIsdnR4ZA4bamboLj1tp4zwngClcFhf/wDSfh/JM5PwWytU8P5/g+509PDSU0VNTxMigiaGRxsFg1o1AKUJokQBAEAQBAEAQBAEAQBAEAQBAEAQBAYSxRzwvhmjbJE9pa9jxcOB0EEcSA+H5YZJyZK4gHQhz8JqHWp3k3MTutuPqPCO6ozG4W/+rDxIfKGCvetDx/k55RJCBCgQBAEAQBAEAQBAEAQBAEAQBAEAQBAEAQBAEAQBAEAQBAEAQqeEBws4XCqm1sKqTTujtsl/hKxXAcymr8/EcPGgBzvlox+y4/OHcPlUhQxzjqnsJTDZSlD8tTWj7HgeUOGZQ0YqsNqmTMHz26nsPE5p0gqVhUjNXiyap1YVFeLNqrzIfnDLvK/GMYxmsoaioDaKnmLGU8YzWGx1u+se+onEVZyk4t6iExVac5OLeo5Lbcvc8i1NHE0dFEbbl4x5E0cRoYjbcvGPIq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TGSrm2M2IF+EBbOGoQlUVzZwmGpzqpSNthvwmZQ4NQR4fQbSipobta0UzSTxknhJ4Spk6AtdGDK3r1HyZqAdGHK3r1HyZqAdGHK3r1HyZqAdGHK3r1HyZqAdGHK3r1HyZqAdGHK3r1HyZqAdGHK3r1HyZqAdGHK3r1HyZqAdGHK3r1HyZqAdGHK3r1HyZqAdGHK3r1HyZqAdGHK3r1HyZqAdGHK3r1HyZqAdGHK3r1HyZqAdGHK3r1HyZqAdGHK3r1HyZqAdGHK3r1HyZqAdGHK3r1HyZqAdGHK3r1HyZqArYh8KGUWLUEtBW7SlppxmPYaZvlHERrBRg08VXNsQBcDbRchQ2KoQjUaRz+Mw9ONVqPTrM9ty8Y8i1tHE1t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s0GMV+G1zKyhqX09QzVJGbEjiPGO4Vkg3Td4syU26TvBn3zJnKvEMVycoq2pZAZpWEvLWkAkEjVfuKWp1ZSimybpVpSgmz//2Q==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6477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1" y="405803"/>
            <a:ext cx="1474602" cy="15371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55" y="3868959"/>
            <a:ext cx="1235894" cy="182852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98" y="4556495"/>
            <a:ext cx="1405063" cy="230384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20997" y="4720675"/>
            <a:ext cx="842434" cy="167481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34980" r="56838"/>
          <a:stretch/>
        </p:blipFill>
        <p:spPr>
          <a:xfrm>
            <a:off x="5049099" y="4291666"/>
            <a:ext cx="1380471" cy="248901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41866" r="69318" b="-2706"/>
          <a:stretch/>
        </p:blipFill>
        <p:spPr>
          <a:xfrm>
            <a:off x="3124432" y="4698979"/>
            <a:ext cx="1028700" cy="214131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82619" y="1215253"/>
            <a:ext cx="54637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wanted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catch the c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at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he couldn’t come down.</a:t>
            </a:r>
          </a:p>
        </p:txBody>
      </p:sp>
      <p:sp>
        <p:nvSpPr>
          <p:cNvPr id="21" name="矩形 20"/>
          <p:cNvSpPr/>
          <p:nvPr/>
        </p:nvSpPr>
        <p:spPr>
          <a:xfrm>
            <a:off x="682619" y="2088180"/>
            <a:ext cx="59919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wanted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all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Mrs. White for help.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178" y="4190782"/>
            <a:ext cx="1194577" cy="198419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82619" y="3037766"/>
            <a:ext cx="561660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sh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said, “Good children won’t do anything dangerous!”</a:t>
            </a:r>
          </a:p>
        </p:txBody>
      </p:sp>
      <p:sp>
        <p:nvSpPr>
          <p:cNvPr id="62" name="矩形 61"/>
          <p:cNvSpPr/>
          <p:nvPr/>
        </p:nvSpPr>
        <p:spPr>
          <a:xfrm>
            <a:off x="682619" y="3976579"/>
            <a:ext cx="48880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“Oh! What a sh</a:t>
            </a:r>
            <a:r>
              <a:rPr lang="en-US" altLang="zh-CN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me!” said B</a:t>
            </a:r>
            <a:r>
              <a:rPr lang="en-US" altLang="zh-CN" sz="2400" b="1" kern="0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b.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517174" y="1146582"/>
            <a:ext cx="6157354" cy="3529457"/>
          </a:xfrm>
          <a:prstGeom prst="roundRect">
            <a:avLst/>
          </a:prstGeom>
          <a:noFill/>
          <a:ln>
            <a:solidFill>
              <a:srgbClr val="FFBF00"/>
            </a:solidFill>
            <a:prstDash val="sysDash"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889E5E96-5F59-AE45-A39E-B5CC4FC8AFC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544" y="1015365"/>
            <a:ext cx="961267" cy="40373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t="20987" r="34576" b="18963"/>
          <a:stretch/>
        </p:blipFill>
        <p:spPr>
          <a:xfrm>
            <a:off x="7397762" y="1237272"/>
            <a:ext cx="774688" cy="1305903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728703" y="322485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read!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374484" y="201505"/>
            <a:ext cx="1158904" cy="772603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3:00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6529062" y="7332"/>
            <a:ext cx="5730532" cy="231917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5" name="直角三角形 44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583110" y="54027"/>
            <a:ext cx="5179235" cy="2303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 this slide, test Ss’ foundational skills; each S should be tested; give each S a mark according to the assessment rubrics.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Read the text fluently; identify and decode the long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sounds, the short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u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sounds, and the words that rhyme with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at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all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read the sight words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Click and read the text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with rhythm.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together after you; ask one S to read one sentence and the other to read the next until they finish reading the text; give feedback.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the long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sounds: Kate, shame, she.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800" b="1" kern="100" dirty="0">
                <a:solidFill>
                  <a:srgbClr val="606266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等线" panose="02010600030101010101" pitchFamily="2" charset="-122"/>
                <a:cs typeface="微软雅黑" panose="020B0503020204020204" pitchFamily="34" charset="-122"/>
              </a:rPr>
              <a:t>            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short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u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sounds: Bob, but.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the sight words: wanted, came.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words that rhyme with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at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all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: cat, call.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47624" r="28711" b="6748"/>
          <a:stretch/>
        </p:blipFill>
        <p:spPr>
          <a:xfrm>
            <a:off x="7908099" y="4920492"/>
            <a:ext cx="808596" cy="13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06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3287 L -3.95833E-6 0.0331 C -0.00286 0.02986 -0.00546 0.02639 -0.00846 0.0243 C -0.01028 0.02291 -0.0125 0.02291 -0.01458 0.02222 C -0.0388 0.01481 -0.02773 0.01805 -0.06315 0.01574 C -0.08737 0.00879 -0.05898 0.01759 -0.07461 0.01157 C -0.07864 0.00995 -0.08281 0.00879 -0.08684 0.0074 C -0.08867 0.00671 -0.09036 0.00555 -0.09205 0.00532 C -0.0983 0.00416 -0.10455 0.00416 -0.11067 0.00324 C -0.11757 0.00208 -0.12448 0.00023 -0.13138 -0.00116 C -0.13281 -0.00185 -0.13411 -0.00278 -0.13541 -0.00324 C -0.15599 -0.00926 -0.13698 -0.00185 -0.15312 -0.00741 C -0.18411 -0.01806 -0.16744 -0.01459 -0.19231 -0.01806 C -0.19466 -0.01945 -0.197 -0.0213 -0.19961 -0.02223 C -0.20299 -0.02338 -0.20651 -0.02338 -0.20989 -0.02431 C -0.21237 -0.025 -0.21471 -0.0257 -0.21705 -0.02639 L -0.22539 -0.02848 C -0.22747 -0.02986 -0.22955 -0.03172 -0.23151 -0.03287 C -0.23489 -0.03473 -0.24088 -0.03611 -0.24401 -0.03704 C -0.25559 -0.04491 -0.24479 -0.0382 -0.25638 -0.04329 C -0.25924 -0.04468 -0.26198 -0.04607 -0.26471 -0.04769 C -0.26705 -0.04908 -0.2694 -0.05093 -0.27187 -0.05185 C -0.28281 -0.05602 -0.2888 -0.05648 -0.29974 -0.0581 C -0.31145 -0.06412 -0.3052 -0.06181 -0.31836 -0.06459 L -0.32552 -0.06875 C -0.32708 -0.06945 -0.32838 -0.06991 -0.32981 -0.07084 C -0.33125 -0.07199 -0.33242 -0.07385 -0.33398 -0.075 C -0.33593 -0.07662 -0.33997 -0.07917 -0.33997 -0.07894 L -0.33997 -0.07917 " pathEditMode="relative" rAng="0" ptsTypes="AAAAAAAAAAAAAAAAAAAAAAAAAAAAA">
                                      <p:cBhvr>
                                        <p:cTn id="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-56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024 L -1.04167E-6 0.00139 C -0.00377 -0.00023 -0.00638 -0.00069 -0.00963 -0.00115 C -0.01159 -0.00162 -0.01406 -0.00162 -0.01627 -0.00162 C -0.04245 -0.00301 -0.0306 -0.00254 -0.06888 -0.00301 C -0.09531 -0.00486 -0.06445 -0.00254 -0.08138 -0.00347 C -0.08581 -0.00439 -0.09036 -0.00486 -0.09479 -0.00486 C -0.09661 -0.00486 -0.09844 -0.00532 -0.10052 -0.00532 C -0.1069 -0.00578 -0.1138 -0.00578 -0.12057 -0.00578 C -0.12812 -0.00578 -0.13555 -0.00625 -0.1431 -0.00671 C -0.14466 -0.00671 -0.14622 -0.00671 -0.14766 -0.00717 C -0.16979 -0.0081 -0.14922 -0.00671 -0.16667 -0.00764 C -0.20052 -0.01041 -0.18229 -0.00949 -0.20937 -0.01041 C -0.21185 -0.01041 -0.21445 -0.01111 -0.21719 -0.01111 C -0.22083 -0.01157 -0.22474 -0.01157 -0.22851 -0.01157 C -0.23099 -0.01203 -0.23359 -0.01203 -0.2362 -0.01203 L -0.24505 -0.0125 C -0.24766 -0.0125 -0.24974 -0.01296 -0.25195 -0.01389 C -0.25547 -0.01389 -0.26224 -0.01435 -0.26536 -0.01435 C -0.27812 -0.0162 -0.26641 -0.01481 -0.27891 -0.01574 C -0.28203 -0.01574 -0.28529 -0.0162 -0.28789 -0.01666 C -0.29062 -0.01666 -0.2931 -0.01713 -0.29583 -0.01759 C -0.30755 -0.01851 -0.31445 -0.01851 -0.32604 -0.01898 C -0.33867 -0.0199 -0.3319 -0.0199 -0.34635 -0.02037 L -0.35417 -0.02083 C -0.3556 -0.02129 -0.35703 -0.02129 -0.35859 -0.02129 C -0.36016 -0.02176 -0.36159 -0.02222 -0.36315 -0.02222 C -0.36536 -0.02268 -0.3694 -0.02268 -0.3694 -0.02222 L -0.3694 -0.02268 " pathEditMode="relative" rAng="0" ptsTypes="AAAAAAAAAAAAAAAAAAAAA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97 -0.07917 L -0.33997 -0.07894 C -0.33502 -0.07732 -0.32994 -0.075 -0.32461 -0.07315 C -0.32174 -0.07199 -0.31783 -0.07153 -0.3151 -0.07014 C -0.31315 -0.06875 -0.31276 -0.06667 -0.31106 -0.06528 C -0.30664 -0.06158 -0.29934 -0.06065 -0.29362 -0.05903 C -0.29179 -0.05741 -0.29023 -0.05556 -0.28789 -0.0544 C -0.28046 -0.05023 -0.27265 -0.04653 -0.26458 -0.04329 C -0.26211 -0.04236 -0.25937 -0.04144 -0.25703 -0.04028 C -0.25416 -0.03889 -0.25169 -0.03704 -0.24908 -0.03542 C -0.247 -0.03403 -0.2457 -0.03172 -0.24336 -0.03079 C -0.24101 -0.02986 -0.23815 -0.02986 -0.23554 -0.02917 C -0.23294 -0.02778 -0.2302 -0.02616 -0.22786 -0.02454 C -0.22578 -0.02315 -0.22408 -0.02107 -0.222 -0.01991 C -0.22031 -0.01852 -0.21809 -0.01783 -0.21627 -0.01667 C -0.21354 -0.01505 -0.21093 -0.01366 -0.20833 -0.01204 C -0.20625 -0.01065 -0.20455 -0.0088 -0.2026 -0.00718 L -0.19856 -0.00394 L -0.19856 -0.00371 " pathEditMode="relative" rAng="0" ptsTypes="AAAAAAAAAAAAAAAAAAA">
                                      <p:cBhvr>
                                        <p:cTn id="3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1198 0.523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261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6" grpId="0"/>
      <p:bldP spid="14" grpId="0"/>
      <p:bldP spid="21" grpId="0"/>
      <p:bldP spid="42" grpId="0" animBg="1"/>
      <p:bldP spid="42" grpId="1" animBg="1"/>
      <p:bldP spid="53" grpId="0"/>
      <p:bldP spid="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47043" y="6258652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361863" y="559527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6096000" y="747039"/>
            <a:ext cx="5292725" cy="5387348"/>
            <a:chOff x="6041031" y="4350889"/>
            <a:chExt cx="5292725" cy="5769405"/>
          </a:xfrm>
        </p:grpSpPr>
        <p:grpSp>
          <p:nvGrpSpPr>
            <p:cNvPr id="36" name="组合 35"/>
            <p:cNvGrpSpPr/>
            <p:nvPr/>
          </p:nvGrpSpPr>
          <p:grpSpPr>
            <a:xfrm>
              <a:off x="6041031" y="4350889"/>
              <a:ext cx="5292725" cy="5769405"/>
              <a:chOff x="6041031" y="4350889"/>
              <a:chExt cx="5292725" cy="576940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041031" y="4973878"/>
                <a:ext cx="5292725" cy="51464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tIns="180000" bIns="252000" rtlCol="0">
                <a:noAutofit/>
              </a:bodyPr>
              <a:lstStyle/>
              <a:p>
                <a:pPr marL="457200" indent="-396000" defTabSz="584200" hangingPunct="0">
                  <a:lnSpc>
                    <a:spcPct val="150000"/>
                  </a:lnSpc>
                  <a:spcBef>
                    <a:spcPts val="1600"/>
                  </a:spcBef>
                  <a:buFontTx/>
                  <a:buAutoNum type="arabicPeriod"/>
                </a:pPr>
                <a:endPara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6041032" y="4350889"/>
                <a:ext cx="2839650" cy="639980"/>
              </a:xfrm>
              <a:prstGeom prst="roundRect">
                <a:avLst/>
              </a:prstGeom>
              <a:solidFill>
                <a:srgbClr val="0C77C3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Before Reading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6157272" y="5308106"/>
              <a:ext cx="5091980" cy="480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396000">
                <a:lnSpc>
                  <a:spcPct val="120000"/>
                </a:lnSpc>
                <a:spcBef>
                  <a:spcPts val="600"/>
                </a:spcBef>
                <a:buAutoNum type="arabicPeriod"/>
              </a:pPr>
              <a:r>
                <a: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is on the rope swing? Does it look safe?</a:t>
              </a:r>
            </a:p>
            <a:p>
              <a:pPr marL="457200" indent="-396000">
                <a:lnSpc>
                  <a:spcPct val="12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is Floppy barking at the children? Does he also want to get on the swing?</a:t>
              </a:r>
            </a:p>
            <a:p>
              <a:pPr marL="457200" indent="-396000">
                <a:lnSpc>
                  <a:spcPct val="12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will happen in the story?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2" t="3761" r="2382" b="3916"/>
          <a:stretch/>
        </p:blipFill>
        <p:spPr>
          <a:xfrm>
            <a:off x="1193203" y="553027"/>
            <a:ext cx="4336113" cy="504224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747164" y="-43683"/>
            <a:ext cx="5430371" cy="127421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47164" y="112274"/>
            <a:ext cx="4752573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81000" indent="-3810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Activate Ss’ interest in reading; use the illustration and the title to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81000" indent="-762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identify details and make predictions.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look at the book cover closely and talk about the first two questions using the illustration and the title.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more about the third question; assist them if necessary.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879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721600" y="180977"/>
            <a:ext cx="4245179" cy="6505579"/>
            <a:chOff x="7741968" y="180977"/>
            <a:chExt cx="4224811" cy="6505579"/>
          </a:xfrm>
        </p:grpSpPr>
        <p:sp>
          <p:nvSpPr>
            <p:cNvPr id="21" name="同侧圆角矩形 20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42410" y="-110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57935" y="1258452"/>
            <a:ext cx="3697377" cy="3810616"/>
            <a:chOff x="8373722" y="918717"/>
            <a:chExt cx="3363856" cy="5139088"/>
          </a:xfrm>
        </p:grpSpPr>
        <p:sp>
          <p:nvSpPr>
            <p:cNvPr id="9" name="文本框 8"/>
            <p:cNvSpPr txBox="1"/>
            <p:nvPr/>
          </p:nvSpPr>
          <p:spPr>
            <a:xfrm>
              <a:off x="8373722" y="1575322"/>
              <a:ext cx="3363625" cy="44824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80000" bIns="216000" rtlCol="0">
              <a:spAutoFit/>
            </a:bodyPr>
            <a:lstStyle/>
            <a:p>
              <a:pPr marL="457200" indent="-457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Kipper is saying to Floppy?</a:t>
              </a:r>
            </a:p>
            <a:p>
              <a:pPr marL="457200" indent="-457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will happen to the rope swing?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3883" y="918717"/>
              <a:ext cx="3363695" cy="704156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65734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5" y="1882181"/>
            <a:ext cx="7082406" cy="3712884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861981" y="-43683"/>
            <a:ext cx="5315554" cy="98011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61981" y="-10427"/>
            <a:ext cx="4655593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04800" indent="-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Make predictions about the story by using the illustration; motivate Ss’ interest in reading the story.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recall what it means to predict.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observe the illustration carefully and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given questions. 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860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93" y="1312328"/>
            <a:ext cx="4468968" cy="4388854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6997700" y="180977"/>
            <a:ext cx="4969079" cy="6505579"/>
            <a:chOff x="7741968" y="180977"/>
            <a:chExt cx="4224811" cy="6505579"/>
          </a:xfrm>
        </p:grpSpPr>
        <p:sp>
          <p:nvSpPr>
            <p:cNvPr id="42" name="同侧圆角矩形 41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7179202" y="1010628"/>
            <a:ext cx="4606075" cy="4653252"/>
            <a:chOff x="8300202" y="1254525"/>
            <a:chExt cx="3311347" cy="3516365"/>
          </a:xfrm>
        </p:grpSpPr>
        <p:sp>
          <p:nvSpPr>
            <p:cNvPr id="24" name="文本框 23"/>
            <p:cNvSpPr txBox="1"/>
            <p:nvPr/>
          </p:nvSpPr>
          <p:spPr>
            <a:xfrm>
              <a:off x="8300203" y="1584284"/>
              <a:ext cx="3311346" cy="31866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52000" tIns="216000" rIns="216000" bIns="144000" rtlCol="0">
              <a:spAutoFit/>
            </a:bodyPr>
            <a:lstStyle/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 children go?</a:t>
              </a: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the bridge look? Was it safe when all the children walked on the bridge together?</a:t>
              </a: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Which way did Floppy choose to go? 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300202" y="1254525"/>
              <a:ext cx="3311346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44354" y="-13416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247176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9/23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5" name="流程图: 过程 54"/>
          <p:cNvSpPr/>
          <p:nvPr/>
        </p:nvSpPr>
        <p:spPr>
          <a:xfrm>
            <a:off x="1156754" y="5502250"/>
            <a:ext cx="493924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children went to the stream.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Rope Swing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6401583" y="-43682"/>
            <a:ext cx="5775952" cy="114858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" name="直角三角形 25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39366" y="-7595"/>
            <a:ext cx="5060371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text;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the text aloud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frist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comprehension question.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observe the illustration carefully to talk about the last two questions and to get more clues by using the illustration.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text aloud.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12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8" grpId="0"/>
      <p:bldP spid="28" grpId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26444</TotalTime>
  <Words>3122</Words>
  <PresentationFormat>宽屏</PresentationFormat>
  <Paragraphs>441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Futura Std Medium</vt:lpstr>
      <vt:lpstr>Helvetica Light</vt:lpstr>
      <vt:lpstr>等线</vt:lpstr>
      <vt:lpstr>宋体</vt:lpstr>
      <vt:lpstr>微软雅黑</vt:lpstr>
      <vt:lpstr>Arial</vt:lpstr>
      <vt:lpstr>Arial Rounded MT Bold</vt:lpstr>
      <vt:lpstr>Calibri</vt:lpstr>
      <vt:lpstr>Calibri Light</vt:lpstr>
      <vt:lpstr>Century Gothic</vt:lpstr>
      <vt:lpstr>Wingdings</vt:lpstr>
      <vt:lpstr>Office 主题</vt:lpstr>
      <vt:lpstr>1_Office 主题</vt:lpstr>
      <vt:lpstr>3_Office 主题</vt:lpstr>
      <vt:lpstr>2_Office 主题</vt:lpstr>
      <vt:lpstr>4_White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The Rope Swing</vt:lpstr>
      <vt:lpstr>The Rope Swing</vt:lpstr>
      <vt:lpstr>The Rope Swing</vt:lpstr>
      <vt:lpstr>The Rope Swing</vt:lpstr>
      <vt:lpstr>The Rope Swing</vt:lpstr>
      <vt:lpstr>The Rope Swing</vt:lpstr>
      <vt:lpstr>The Rope Swing </vt:lpstr>
      <vt:lpstr>The Rope Swing</vt:lpstr>
      <vt:lpstr>The Rope Swing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2019-08-05T08:32:56Z</dcterms:created>
  <dcterms:modified xsi:type="dcterms:W3CDTF">2020-05-09T07:43:07Z</dcterms:modified>
</cp:coreProperties>
</file>