
<file path=[Content_Types].xml><?xml version="1.0" encoding="utf-8"?>
<Types xmlns="http://schemas.openxmlformats.org/package/2006/content-types">
  <Default Extension="png" ContentType="image/png"/>
  <Default Extension="tiff" ContentType="image/tiff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327" r:id="rId3"/>
    <p:sldId id="261" r:id="rId5"/>
    <p:sldId id="316" r:id="rId6"/>
    <p:sldId id="313" r:id="rId7"/>
    <p:sldId id="314" r:id="rId8"/>
    <p:sldId id="354" r:id="rId9"/>
    <p:sldId id="355" r:id="rId10"/>
    <p:sldId id="267" r:id="rId11"/>
    <p:sldId id="287" r:id="rId12"/>
    <p:sldId id="268" r:id="rId13"/>
    <p:sldId id="337" r:id="rId14"/>
    <p:sldId id="338" r:id="rId15"/>
    <p:sldId id="339" r:id="rId16"/>
    <p:sldId id="340" r:id="rId17"/>
    <p:sldId id="341" r:id="rId18"/>
    <p:sldId id="342" r:id="rId19"/>
    <p:sldId id="317" r:id="rId20"/>
    <p:sldId id="343" r:id="rId21"/>
    <p:sldId id="344" r:id="rId22"/>
    <p:sldId id="345" r:id="rId23"/>
    <p:sldId id="346" r:id="rId24"/>
    <p:sldId id="359" r:id="rId25"/>
    <p:sldId id="348" r:id="rId26"/>
    <p:sldId id="358" r:id="rId27"/>
    <p:sldId id="350" r:id="rId28"/>
    <p:sldId id="351" r:id="rId29"/>
    <p:sldId id="352" r:id="rId30"/>
    <p:sldId id="353" r:id="rId31"/>
    <p:sldId id="292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103"/>
    <a:srgbClr val="2F528F"/>
    <a:srgbClr val="ED7D31"/>
    <a:srgbClr val="4F3635"/>
    <a:srgbClr val="E63429"/>
    <a:srgbClr val="49B0D9"/>
    <a:srgbClr val="0C77C3"/>
    <a:srgbClr val="53585F"/>
    <a:srgbClr val="6C8CD5"/>
    <a:srgbClr val="FFE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0" autoAdjust="0"/>
    <p:restoredTop sz="94414" autoAdjust="0"/>
  </p:normalViewPr>
  <p:slideViewPr>
    <p:cSldViewPr snapToGrid="0" snapToObjects="1">
      <p:cViewPr varScale="1">
        <p:scale>
          <a:sx n="75" d="100"/>
          <a:sy n="75" d="100"/>
        </p:scale>
        <p:origin x="309" y="63"/>
      </p:cViewPr>
      <p:guideLst>
        <p:guide pos="257"/>
        <p:guide pos="7401"/>
        <p:guide orient="horz" pos="4065"/>
        <p:guide pos="3681"/>
        <p:guide orient="horz" pos="1094"/>
        <p:guide pos="4588"/>
        <p:guide pos="4339"/>
        <p:guide pos="937"/>
        <p:guide pos="3953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F0CCA-5B05-2746-A594-321312C7CF4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8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9600" baseline="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她们的</a:t>
            </a:r>
            <a:endParaRPr lang="en-US" altLang="zh-CN" sz="9600" baseline="0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7070227" y="179999"/>
            <a:ext cx="4878000" cy="6543875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7055869" y="170910"/>
            <a:ext cx="4089" cy="6487200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070227" y="179999"/>
            <a:ext cx="4878000" cy="6543875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7055868" y="170910"/>
            <a:ext cx="4089" cy="6487200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8.tiff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34.jpeg"/><Relationship Id="rId3" Type="http://schemas.openxmlformats.org/officeDocument/2006/relationships/image" Target="../media/image8.tiff"/><Relationship Id="rId2" Type="http://schemas.openxmlformats.org/officeDocument/2006/relationships/image" Target="../media/image8.png"/><Relationship Id="rId1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1.xml"/><Relationship Id="rId7" Type="http://schemas.microsoft.com/office/2007/relationships/hdphoto" Target="../media/image38.wdp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3" Type="http://schemas.openxmlformats.org/officeDocument/2006/relationships/image" Target="../media/image8.tiff"/><Relationship Id="rId2" Type="http://schemas.openxmlformats.org/officeDocument/2006/relationships/image" Target="../media/image8.png"/><Relationship Id="rId1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41.png"/><Relationship Id="rId6" Type="http://schemas.openxmlformats.org/officeDocument/2006/relationships/image" Target="../media/image40.jpeg"/><Relationship Id="rId5" Type="http://schemas.openxmlformats.org/officeDocument/2006/relationships/image" Target="../media/image8.tiff"/><Relationship Id="rId4" Type="http://schemas.openxmlformats.org/officeDocument/2006/relationships/image" Target="../media/image8.png"/><Relationship Id="rId3" Type="http://schemas.microsoft.com/office/2007/relationships/hdphoto" Target="../media/image38.wdp"/><Relationship Id="rId2" Type="http://schemas.openxmlformats.org/officeDocument/2006/relationships/image" Target="../media/image39.png"/><Relationship Id="rId1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44.jpeg"/><Relationship Id="rId6" Type="http://schemas.openxmlformats.org/officeDocument/2006/relationships/image" Target="../media/image43.png"/><Relationship Id="rId5" Type="http://schemas.openxmlformats.org/officeDocument/2006/relationships/image" Target="../media/image8.tiff"/><Relationship Id="rId4" Type="http://schemas.openxmlformats.org/officeDocument/2006/relationships/image" Target="../media/image8.png"/><Relationship Id="rId3" Type="http://schemas.microsoft.com/office/2007/relationships/hdphoto" Target="../media/image38.wdp"/><Relationship Id="rId2" Type="http://schemas.openxmlformats.org/officeDocument/2006/relationships/image" Target="../media/image42.png"/><Relationship Id="rId1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47.jpeg"/><Relationship Id="rId6" Type="http://schemas.openxmlformats.org/officeDocument/2006/relationships/image" Target="../media/image46.png"/><Relationship Id="rId5" Type="http://schemas.openxmlformats.org/officeDocument/2006/relationships/image" Target="../media/image8.tiff"/><Relationship Id="rId4" Type="http://schemas.openxmlformats.org/officeDocument/2006/relationships/image" Target="../media/image8.png"/><Relationship Id="rId3" Type="http://schemas.microsoft.com/office/2007/relationships/hdphoto" Target="../media/image38.wdp"/><Relationship Id="rId2" Type="http://schemas.openxmlformats.org/officeDocument/2006/relationships/image" Target="../media/image45.png"/><Relationship Id="rId1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49.png"/><Relationship Id="rId6" Type="http://schemas.openxmlformats.org/officeDocument/2006/relationships/image" Target="../media/image33.jpeg"/><Relationship Id="rId5" Type="http://schemas.openxmlformats.org/officeDocument/2006/relationships/image" Target="../media/image8.tiff"/><Relationship Id="rId4" Type="http://schemas.openxmlformats.org/officeDocument/2006/relationships/image" Target="../media/image8.png"/><Relationship Id="rId3" Type="http://schemas.microsoft.com/office/2007/relationships/hdphoto" Target="../media/image38.wdp"/><Relationship Id="rId2" Type="http://schemas.openxmlformats.org/officeDocument/2006/relationships/image" Target="../media/image48.png"/><Relationship Id="rId1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52.jpeg"/><Relationship Id="rId6" Type="http://schemas.openxmlformats.org/officeDocument/2006/relationships/image" Target="../media/image51.jpeg"/><Relationship Id="rId5" Type="http://schemas.openxmlformats.org/officeDocument/2006/relationships/image" Target="../media/image8.tiff"/><Relationship Id="rId4" Type="http://schemas.openxmlformats.org/officeDocument/2006/relationships/image" Target="../media/image8.png"/><Relationship Id="rId3" Type="http://schemas.microsoft.com/office/2007/relationships/hdphoto" Target="../media/image38.wdp"/><Relationship Id="rId2" Type="http://schemas.openxmlformats.org/officeDocument/2006/relationships/image" Target="../media/image50.png"/><Relationship Id="rId1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53.jpeg"/><Relationship Id="rId3" Type="http://schemas.openxmlformats.org/officeDocument/2006/relationships/image" Target="../media/image8.tiff"/><Relationship Id="rId2" Type="http://schemas.openxmlformats.org/officeDocument/2006/relationships/image" Target="../media/image8.png"/><Relationship Id="rId1" Type="http://schemas.openxmlformats.org/officeDocument/2006/relationships/image" Target="../media/image10.tiff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54.jpeg"/><Relationship Id="rId3" Type="http://schemas.openxmlformats.org/officeDocument/2006/relationships/image" Target="../media/image8.tiff"/><Relationship Id="rId2" Type="http://schemas.openxmlformats.org/officeDocument/2006/relationships/image" Target="../media/image8.png"/><Relationship Id="rId1" Type="http://schemas.openxmlformats.org/officeDocument/2006/relationships/image" Target="../media/image10.tiff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55.jpeg"/><Relationship Id="rId3" Type="http://schemas.openxmlformats.org/officeDocument/2006/relationships/image" Target="../media/image8.tiff"/><Relationship Id="rId2" Type="http://schemas.openxmlformats.org/officeDocument/2006/relationships/image" Target="../media/image8.png"/><Relationship Id="rId1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image" Target="../media/image11.tiff"/><Relationship Id="rId7" Type="http://schemas.openxmlformats.org/officeDocument/2006/relationships/image" Target="../media/image6.png"/><Relationship Id="rId6" Type="http://schemas.openxmlformats.org/officeDocument/2006/relationships/tags" Target="../tags/tag2.xml"/><Relationship Id="rId5" Type="http://schemas.openxmlformats.org/officeDocument/2006/relationships/image" Target="../media/image8.tiff"/><Relationship Id="rId4" Type="http://schemas.openxmlformats.org/officeDocument/2006/relationships/image" Target="../media/image8.png"/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56.jpeg"/><Relationship Id="rId3" Type="http://schemas.openxmlformats.org/officeDocument/2006/relationships/image" Target="../media/image8.tiff"/><Relationship Id="rId2" Type="http://schemas.openxmlformats.org/officeDocument/2006/relationships/image" Target="../media/image8.png"/><Relationship Id="rId1" Type="http://schemas.openxmlformats.org/officeDocument/2006/relationships/image" Target="../media/image10.tif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jpeg"/><Relationship Id="rId8" Type="http://schemas.openxmlformats.org/officeDocument/2006/relationships/image" Target="../media/image61.jpeg"/><Relationship Id="rId7" Type="http://schemas.openxmlformats.org/officeDocument/2006/relationships/image" Target="../media/image60.jpe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3" Type="http://schemas.openxmlformats.org/officeDocument/2006/relationships/image" Target="../media/image8.tiff"/><Relationship Id="rId2" Type="http://schemas.openxmlformats.org/officeDocument/2006/relationships/image" Target="../media/image8.png"/><Relationship Id="rId11" Type="http://schemas.openxmlformats.org/officeDocument/2006/relationships/notesSlide" Target="../notesSlides/notesSlide21.xml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10.tif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jpeg"/><Relationship Id="rId8" Type="http://schemas.openxmlformats.org/officeDocument/2006/relationships/image" Target="../media/image66.jpeg"/><Relationship Id="rId7" Type="http://schemas.openxmlformats.org/officeDocument/2006/relationships/image" Target="../media/image65.jpeg"/><Relationship Id="rId6" Type="http://schemas.openxmlformats.org/officeDocument/2006/relationships/image" Target="../media/image64.png"/><Relationship Id="rId5" Type="http://schemas.openxmlformats.org/officeDocument/2006/relationships/image" Target="../media/image8.tiff"/><Relationship Id="rId4" Type="http://schemas.openxmlformats.org/officeDocument/2006/relationships/image" Target="../media/image8.png"/><Relationship Id="rId3" Type="http://schemas.openxmlformats.org/officeDocument/2006/relationships/image" Target="../media/image10.tiff"/><Relationship Id="rId21" Type="http://schemas.openxmlformats.org/officeDocument/2006/relationships/notesSlide" Target="../notesSlides/notesSlide22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19" Type="http://schemas.openxmlformats.org/officeDocument/2006/relationships/image" Target="../media/image57.png"/><Relationship Id="rId18" Type="http://schemas.openxmlformats.org/officeDocument/2006/relationships/image" Target="../media/image75.png"/><Relationship Id="rId17" Type="http://schemas.openxmlformats.org/officeDocument/2006/relationships/image" Target="../media/image74.png"/><Relationship Id="rId16" Type="http://schemas.openxmlformats.org/officeDocument/2006/relationships/image" Target="../media/image73.png"/><Relationship Id="rId15" Type="http://schemas.openxmlformats.org/officeDocument/2006/relationships/image" Target="../media/image72.jpeg"/><Relationship Id="rId14" Type="http://schemas.openxmlformats.org/officeDocument/2006/relationships/image" Target="../media/image71.jpeg"/><Relationship Id="rId13" Type="http://schemas.openxmlformats.org/officeDocument/2006/relationships/image" Target="../media/image70.jpeg"/><Relationship Id="rId12" Type="http://schemas.openxmlformats.org/officeDocument/2006/relationships/image" Target="../media/image69.png"/><Relationship Id="rId11" Type="http://schemas.openxmlformats.org/officeDocument/2006/relationships/image" Target="../media/image7.png"/><Relationship Id="rId10" Type="http://schemas.openxmlformats.org/officeDocument/2006/relationships/image" Target="../media/image68.png"/><Relationship Id="rId1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8.tiff"/><Relationship Id="rId3" Type="http://schemas.openxmlformats.org/officeDocument/2006/relationships/image" Target="../media/image8.png"/><Relationship Id="rId2" Type="http://schemas.openxmlformats.org/officeDocument/2006/relationships/image" Target="../media/image12.tiff"/><Relationship Id="rId1" Type="http://schemas.openxmlformats.org/officeDocument/2006/relationships/image" Target="../media/image1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1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83.png"/><Relationship Id="rId7" Type="http://schemas.openxmlformats.org/officeDocument/2006/relationships/image" Target="../media/image82.jpeg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8.tiff"/><Relationship Id="rId3" Type="http://schemas.openxmlformats.org/officeDocument/2006/relationships/image" Target="../media/image8.png"/><Relationship Id="rId2" Type="http://schemas.openxmlformats.org/officeDocument/2006/relationships/image" Target="../media/image10.tiff"/><Relationship Id="rId10" Type="http://schemas.openxmlformats.org/officeDocument/2006/relationships/notesSlide" Target="../notesSlides/notesSlide24.xml"/><Relationship Id="rId1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6.png"/><Relationship Id="rId7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85.jpeg"/><Relationship Id="rId4" Type="http://schemas.openxmlformats.org/officeDocument/2006/relationships/image" Target="../media/image8.tiff"/><Relationship Id="rId3" Type="http://schemas.openxmlformats.org/officeDocument/2006/relationships/image" Target="../media/image8.png"/><Relationship Id="rId2" Type="http://schemas.openxmlformats.org/officeDocument/2006/relationships/image" Target="../media/image84.png"/><Relationship Id="rId12" Type="http://schemas.openxmlformats.org/officeDocument/2006/relationships/notesSlide" Target="../notesSlides/notesSlide25.xml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86.png"/><Relationship Id="rId1" Type="http://schemas.openxmlformats.org/officeDocument/2006/relationships/image" Target="../media/image10.tiff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1.png"/><Relationship Id="rId8" Type="http://schemas.openxmlformats.org/officeDocument/2006/relationships/image" Target="../media/image90.png"/><Relationship Id="rId7" Type="http://schemas.openxmlformats.org/officeDocument/2006/relationships/image" Target="../media/image8.tiff"/><Relationship Id="rId6" Type="http://schemas.openxmlformats.org/officeDocument/2006/relationships/image" Target="../media/image8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Relationship Id="rId3" Type="http://schemas.openxmlformats.org/officeDocument/2006/relationships/image" Target="../media/image10.tiff"/><Relationship Id="rId2" Type="http://schemas.microsoft.com/office/2007/relationships/hdphoto" Target="../media/image38.wdp"/><Relationship Id="rId11" Type="http://schemas.openxmlformats.org/officeDocument/2006/relationships/notesSlide" Target="../notesSlides/notesSlide26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6" Type="http://schemas.openxmlformats.org/officeDocument/2006/relationships/image" Target="../media/image8.png"/><Relationship Id="rId5" Type="http://schemas.openxmlformats.org/officeDocument/2006/relationships/image" Target="../media/image8.tiff"/><Relationship Id="rId4" Type="http://schemas.openxmlformats.org/officeDocument/2006/relationships/image" Target="../media/image10.tiff"/><Relationship Id="rId3" Type="http://schemas.openxmlformats.org/officeDocument/2006/relationships/image" Target="../media/image9.tiff"/><Relationship Id="rId2" Type="http://schemas.openxmlformats.org/officeDocument/2006/relationships/image" Target="../media/image14.tiff"/><Relationship Id="rId1" Type="http://schemas.openxmlformats.org/officeDocument/2006/relationships/image" Target="../media/image13.tiff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20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image" Target="../media/image1.png"/><Relationship Id="rId7" Type="http://schemas.openxmlformats.org/officeDocument/2006/relationships/image" Target="../media/image8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tiff"/><Relationship Id="rId3" Type="http://schemas.openxmlformats.org/officeDocument/2006/relationships/image" Target="../media/image10.tiff"/><Relationship Id="rId2" Type="http://schemas.openxmlformats.org/officeDocument/2006/relationships/image" Target="../media/image7.tiff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tiff"/><Relationship Id="rId8" Type="http://schemas.openxmlformats.org/officeDocument/2006/relationships/image" Target="../media/image8.png"/><Relationship Id="rId7" Type="http://schemas.openxmlformats.org/officeDocument/2006/relationships/image" Target="../media/image2.tiff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20.xml"/><Relationship Id="rId11" Type="http://schemas.openxmlformats.org/officeDocument/2006/relationships/image" Target="../media/image10.tiff"/><Relationship Id="rId10" Type="http://schemas.openxmlformats.org/officeDocument/2006/relationships/image" Target="../media/image1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3" Type="http://schemas.openxmlformats.org/officeDocument/2006/relationships/image" Target="../media/image8.tiff"/><Relationship Id="rId2" Type="http://schemas.openxmlformats.org/officeDocument/2006/relationships/image" Target="../media/image19.png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20.xml"/><Relationship Id="rId12" Type="http://schemas.openxmlformats.org/officeDocument/2006/relationships/image" Target="../media/image8.png"/><Relationship Id="rId11" Type="http://schemas.openxmlformats.org/officeDocument/2006/relationships/image" Target="../media/image10.tiff"/><Relationship Id="rId10" Type="http://schemas.openxmlformats.org/officeDocument/2006/relationships/image" Target="../media/image2.tiff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8.png"/><Relationship Id="rId2" Type="http://schemas.openxmlformats.org/officeDocument/2006/relationships/image" Target="../media/image8.tiff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12" Type="http://schemas.openxmlformats.org/officeDocument/2006/relationships/image" Target="../media/image30.png"/><Relationship Id="rId11" Type="http://schemas.openxmlformats.org/officeDocument/2006/relationships/image" Target="../media/image10.tiff"/><Relationship Id="rId10" Type="http://schemas.openxmlformats.org/officeDocument/2006/relationships/image" Target="../media/image2.tiff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jpeg"/><Relationship Id="rId3" Type="http://schemas.openxmlformats.org/officeDocument/2006/relationships/image" Target="../media/image8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32.jpeg"/><Relationship Id="rId3" Type="http://schemas.openxmlformats.org/officeDocument/2006/relationships/image" Target="../media/image8.tiff"/><Relationship Id="rId2" Type="http://schemas.openxmlformats.org/officeDocument/2006/relationships/image" Target="../media/image8.png"/><Relationship Id="rId1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3.jpeg"/><Relationship Id="rId3" Type="http://schemas.openxmlformats.org/officeDocument/2006/relationships/image" Target="../media/image8.tiff"/><Relationship Id="rId2" Type="http://schemas.openxmlformats.org/officeDocument/2006/relationships/image" Target="../media/image8.png"/><Relationship Id="rId1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39" y="-4515"/>
            <a:ext cx="6347879" cy="6243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050"/>
            <a:ext cx="2866293" cy="159979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20843" y="926074"/>
            <a:ext cx="4969508" cy="9787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456565" hangingPunct="0">
              <a:lnSpc>
                <a:spcPct val="80000"/>
              </a:lnSpc>
            </a:pPr>
            <a:r>
              <a:rPr lang="en-US" sz="7200" kern="0" dirty="0">
                <a:ln w="0"/>
                <a:solidFill>
                  <a:srgbClr val="F161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egreya Sans Black" panose="00000A00000000000000" pitchFamily="2" charset="0"/>
              </a:rPr>
              <a:t>Road Burner</a:t>
            </a:r>
            <a:r>
              <a:rPr lang="zh-CN" altLang="en-US" sz="7200" kern="0" dirty="0">
                <a:ln w="0"/>
                <a:solidFill>
                  <a:srgbClr val="F161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egreya Sans Black" panose="00000A00000000000000" pitchFamily="2" charset="0"/>
              </a:rPr>
              <a:t> </a:t>
            </a:r>
            <a:endParaRPr lang="zh-CN" altLang="en-US" sz="7200" kern="0" dirty="0">
              <a:ln w="0"/>
              <a:solidFill>
                <a:srgbClr val="F1610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egreya Sans Black" panose="00000A00000000000000" pitchFamily="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29881" y="876948"/>
            <a:ext cx="2878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3200" b="1" dirty="0">
                <a:solidFill>
                  <a:srgbClr val="FFC001"/>
                </a:solidFill>
                <a:latin typeface="+mj-ea"/>
                <a:ea typeface="+mj-ea"/>
              </a:rPr>
              <a:t>ORT-GKB</a:t>
            </a:r>
            <a:endParaRPr kumimoji="1" lang="en-US" altLang="zh-CN" sz="3200" b="1" dirty="0">
              <a:solidFill>
                <a:srgbClr val="FFC001"/>
              </a:solidFill>
              <a:latin typeface="+mj-ea"/>
              <a:ea typeface="+mj-ea"/>
            </a:endParaRPr>
          </a:p>
          <a:p>
            <a:pPr algn="r"/>
            <a:r>
              <a:rPr kumimoji="1" lang="en-US" altLang="zh-CN" sz="3200" b="1" dirty="0">
                <a:solidFill>
                  <a:srgbClr val="FFC001"/>
                </a:solidFill>
                <a:latin typeface="+mj-ea"/>
                <a:ea typeface="+mj-ea"/>
              </a:rPr>
              <a:t>Lesson</a:t>
            </a:r>
            <a:r>
              <a:rPr kumimoji="1" lang="zh-CN" altLang="en-US" sz="3200" b="1" dirty="0">
                <a:solidFill>
                  <a:srgbClr val="FFC001"/>
                </a:solidFill>
                <a:latin typeface="+mj-ea"/>
                <a:ea typeface="+mj-ea"/>
              </a:rPr>
              <a:t> </a:t>
            </a:r>
            <a:r>
              <a:rPr kumimoji="1" lang="en-US" altLang="zh-CN" sz="3200" b="1" dirty="0">
                <a:solidFill>
                  <a:srgbClr val="FFC001"/>
                </a:solidFill>
                <a:latin typeface="+mj-ea"/>
                <a:ea typeface="+mj-ea"/>
              </a:rPr>
              <a:t>16</a:t>
            </a:r>
            <a:endParaRPr kumimoji="1" lang="zh-CN" altLang="en-US" sz="3200" b="1" dirty="0">
              <a:solidFill>
                <a:srgbClr val="FFC001"/>
              </a:solidFill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4342"/>
            <a:ext cx="12192000" cy="588180"/>
          </a:xfrm>
          <a:prstGeom prst="rect">
            <a:avLst/>
          </a:prstGeom>
        </p:spPr>
      </p:pic>
      <p:grpSp>
        <p:nvGrpSpPr>
          <p:cNvPr id="12" name="组合 22"/>
          <p:cNvGrpSpPr/>
          <p:nvPr/>
        </p:nvGrpSpPr>
        <p:grpSpPr>
          <a:xfrm>
            <a:off x="-27159" y="6509923"/>
            <a:ext cx="936238" cy="294424"/>
            <a:chOff x="11014501" y="6514787"/>
            <a:chExt cx="936238" cy="29442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274743" y="0"/>
            <a:ext cx="6455080" cy="781030"/>
            <a:chOff x="9514" y="-23"/>
            <a:chExt cx="8268" cy="1895"/>
          </a:xfrm>
        </p:grpSpPr>
        <p:sp>
          <p:nvSpPr>
            <p:cNvPr id="18" name="矩形 17"/>
            <p:cNvSpPr/>
            <p:nvPr/>
          </p:nvSpPr>
          <p:spPr>
            <a:xfrm>
              <a:off x="9514" y="-23"/>
              <a:ext cx="7581" cy="1895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514" y="-23"/>
              <a:ext cx="8268" cy="189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LO: Get to know their partners; get a basic idea about the topic of today’s </a:t>
              </a:r>
              <a:endPara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lesson. 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Say hello to Ss; ask Ss to introduce themselves and to greet each other.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Introduce the topic of the lesson. 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5421" y="3175183"/>
            <a:ext cx="4872661" cy="3139159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1523055" y="-18801"/>
            <a:ext cx="906316" cy="648000"/>
            <a:chOff x="18031" y="3"/>
            <a:chExt cx="1722" cy="1164"/>
          </a:xfrm>
        </p:grpSpPr>
        <p:sp>
          <p:nvSpPr>
            <p:cNvPr id="21" name="直角三角形 2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8050" y="39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5" y="1086396"/>
            <a:ext cx="5322978" cy="391786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214" y="3700872"/>
            <a:ext cx="2493770" cy="231042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792875" y="5292410"/>
            <a:ext cx="4918560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Nadim had a car for his birthday.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8719053" y="-24234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28"/>
          <p:cNvGrpSpPr/>
          <p:nvPr/>
        </p:nvGrpSpPr>
        <p:grpSpPr>
          <a:xfrm>
            <a:off x="10972677" y="6209269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52413" y="6239571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Road</a:t>
            </a:r>
            <a:r>
              <a:rPr lang="zh-CN" altLang="en-US" dirty="0"/>
              <a:t> </a:t>
            </a:r>
            <a:r>
              <a:rPr lang="en-US" altLang="zh-CN" dirty="0"/>
              <a:t>Burner</a:t>
            </a:r>
            <a:endParaRPr lang="en-US" altLang="zh-CN" dirty="0"/>
          </a:p>
        </p:txBody>
      </p: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64" name="组合 63"/>
          <p:cNvGrpSpPr/>
          <p:nvPr/>
        </p:nvGrpSpPr>
        <p:grpSpPr>
          <a:xfrm>
            <a:off x="7242513" y="925766"/>
            <a:ext cx="4557600" cy="3443322"/>
            <a:chOff x="10263223" y="3465432"/>
            <a:chExt cx="3264603" cy="3443322"/>
          </a:xfrm>
        </p:grpSpPr>
        <p:sp>
          <p:nvSpPr>
            <p:cNvPr id="65" name="同侧圆角矩形 64"/>
            <p:cNvSpPr/>
            <p:nvPr/>
          </p:nvSpPr>
          <p:spPr>
            <a:xfrm>
              <a:off x="10263223" y="3465432"/>
              <a:ext cx="3264603" cy="494744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360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273979" y="3972566"/>
              <a:ext cx="3236913" cy="293618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tIns="72000" rtlCol="0">
              <a:spAutoFit/>
            </a:bodyPr>
            <a:lstStyle/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did Nadim have for his birthday?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Did the other children like the car? How do you know?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would the children do next with the car?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253335" y="4613007"/>
            <a:ext cx="4557600" cy="1477760"/>
            <a:chOff x="10257715" y="3473574"/>
            <a:chExt cx="4707078" cy="1477644"/>
          </a:xfrm>
        </p:grpSpPr>
        <p:sp>
          <p:nvSpPr>
            <p:cNvPr id="50" name="同侧圆角矩形 49"/>
            <p:cNvSpPr/>
            <p:nvPr/>
          </p:nvSpPr>
          <p:spPr>
            <a:xfrm>
              <a:off x="10257715" y="3473574"/>
              <a:ext cx="4707078" cy="494705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360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Connections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273979" y="3972566"/>
              <a:ext cx="4669315" cy="97865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lIns="252000" rtlCol="0">
              <a:spAutoFit/>
            </a:bodyPr>
            <a:lstStyle/>
            <a:p>
              <a:pPr lvl="0" defTabSz="456565" hangingPunct="0">
                <a:lnSpc>
                  <a:spcPct val="120000"/>
                </a:lnSpc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presents did you get for your birthday?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326286" y="1189867"/>
            <a:ext cx="4784830" cy="392217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273281" y="0"/>
            <a:ext cx="5918719" cy="1119838"/>
            <a:chOff x="8567" y="-23"/>
            <a:chExt cx="7581" cy="2157"/>
          </a:xfrm>
        </p:grpSpPr>
        <p:sp>
          <p:nvSpPr>
            <p:cNvPr id="25" name="矩形 24"/>
            <p:cNvSpPr/>
            <p:nvPr/>
          </p:nvSpPr>
          <p:spPr>
            <a:xfrm>
              <a:off x="8567" y="-23"/>
              <a:ext cx="7581" cy="215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567" y="-21"/>
              <a:ext cx="7390" cy="215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make connections; read the text fluently.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Have Ss talk about the comprehension questions by using the illustration and the text.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Encourage Ss to talk more about the connections question.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Ss read the text fluently and give feedback.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417800" y="-36562"/>
            <a:ext cx="1112411" cy="684861"/>
            <a:chOff x="18128" y="369"/>
            <a:chExt cx="1703" cy="968"/>
          </a:xfrm>
        </p:grpSpPr>
        <p:sp>
          <p:nvSpPr>
            <p:cNvPr id="28" name="直角三角形 27"/>
            <p:cNvSpPr/>
            <p:nvPr/>
          </p:nvSpPr>
          <p:spPr>
            <a:xfrm rot="10800000">
              <a:off x="18271" y="421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8128" y="369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28"/>
          <p:cNvGrpSpPr/>
          <p:nvPr/>
        </p:nvGrpSpPr>
        <p:grpSpPr>
          <a:xfrm>
            <a:off x="10951524" y="6200262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52413" y="6239571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Road</a:t>
            </a:r>
            <a:r>
              <a:rPr lang="zh-CN" altLang="en-US" dirty="0"/>
              <a:t> </a:t>
            </a:r>
            <a:r>
              <a:rPr lang="en-US" altLang="zh-CN" dirty="0"/>
              <a:t>Burner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64" name="组合 63"/>
          <p:cNvGrpSpPr/>
          <p:nvPr/>
        </p:nvGrpSpPr>
        <p:grpSpPr>
          <a:xfrm>
            <a:off x="7133778" y="823580"/>
            <a:ext cx="4824439" cy="2438003"/>
            <a:chOff x="10270939" y="3473555"/>
            <a:chExt cx="3251715" cy="2438003"/>
          </a:xfrm>
        </p:grpSpPr>
        <p:sp>
          <p:nvSpPr>
            <p:cNvPr id="65" name="同侧圆角矩形 64"/>
            <p:cNvSpPr/>
            <p:nvPr/>
          </p:nvSpPr>
          <p:spPr>
            <a:xfrm>
              <a:off x="10270939" y="3473555"/>
              <a:ext cx="3251715" cy="494744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273978" y="3972566"/>
              <a:ext cx="3236913" cy="193899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lIns="144000" rtlCol="0">
              <a:spAutoFit/>
            </a:bodyPr>
            <a:lstStyle/>
            <a:p>
              <a:pPr marL="457200" lvl="0" indent="-457200" defTabSz="456565" hangingPunct="0">
                <a:lnSpc>
                  <a:spcPts val="288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was the name of Nadim’s toy car?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ts val="288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kind of features did Nadim’s toy car have? What sound might it make?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387357" y="4409179"/>
            <a:ext cx="4041140" cy="1378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“It’s called the Road Burner,”</a:t>
            </a:r>
            <a:r>
              <a: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he said. “It 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can go fast!”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730832" y="4406349"/>
            <a:ext cx="3238035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“Wow! It can zoom!” 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said Kipper.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65841" y="1232340"/>
            <a:ext cx="6588136" cy="3032634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7133779" y="3382383"/>
            <a:ext cx="4804993" cy="2463491"/>
            <a:chOff x="8404545" y="1094649"/>
            <a:chExt cx="3486006" cy="2463491"/>
          </a:xfrm>
        </p:grpSpPr>
        <p:sp>
          <p:nvSpPr>
            <p:cNvPr id="49" name="同侧圆角矩形 48"/>
            <p:cNvSpPr/>
            <p:nvPr/>
          </p:nvSpPr>
          <p:spPr>
            <a:xfrm>
              <a:off x="8404545" y="1094649"/>
              <a:ext cx="3486006" cy="494744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Monitoring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8414827" y="1589602"/>
              <a:ext cx="3464600" cy="196853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88000" tIns="72000" bIns="0" rtlCol="0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Ask yourself: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ts val="288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I understand why the car is called the Road Burner?</a:t>
              </a:r>
              <a:endParaRPr lang="en-US" altLang="zh-CN" sz="2400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ts val="2880"/>
                </a:lnSpc>
              </a:pP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(Tips: You can look for clues       </a:t>
              </a:r>
              <a:endParaRPr lang="en-US" altLang="zh-CN" sz="2300" b="1" dirty="0">
                <a:solidFill>
                  <a:srgbClr val="ED7D31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ts val="2880"/>
                </a:lnSpc>
              </a:pP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          in the text.)</a:t>
              </a:r>
              <a:endParaRPr lang="en-US" altLang="zh-CN" sz="2300" b="1" dirty="0">
                <a:solidFill>
                  <a:srgbClr val="ED7D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7566795" y="1281849"/>
            <a:ext cx="3906888" cy="4552744"/>
            <a:chOff x="12687671" y="910872"/>
            <a:chExt cx="3906888" cy="4552744"/>
          </a:xfrm>
        </p:grpSpPr>
        <p:grpSp>
          <p:nvGrpSpPr>
            <p:cNvPr id="27" name="组合 31"/>
            <p:cNvGrpSpPr/>
            <p:nvPr/>
          </p:nvGrpSpPr>
          <p:grpSpPr>
            <a:xfrm>
              <a:off x="12687671" y="910872"/>
              <a:ext cx="3906888" cy="4552744"/>
              <a:chOff x="4906808" y="1576389"/>
              <a:chExt cx="3501745" cy="4214105"/>
            </a:xfrm>
          </p:grpSpPr>
          <p:grpSp>
            <p:nvGrpSpPr>
              <p:cNvPr id="28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1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5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7240758" y="2020567"/>
                    <a:ext cx="3822762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2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1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9" name="流程图: 过程 34"/>
              <p:cNvSpPr/>
              <p:nvPr/>
            </p:nvSpPr>
            <p:spPr>
              <a:xfrm>
                <a:off x="5371986" y="4655546"/>
                <a:ext cx="2526248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This car can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zoom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6189580" y="3879068"/>
                <a:ext cx="974386" cy="6823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zoom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" name="图片 2" descr="C:\Users\15046\Desktop\1581064583(1).png1581064583(1)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>
            <a:xfrm>
              <a:off x="13198144" y="1724197"/>
              <a:ext cx="2891155" cy="1816215"/>
            </a:xfrm>
            <a:prstGeom prst="roundRect">
              <a:avLst/>
            </a:prstGeom>
          </p:spPr>
        </p:pic>
      </p:grpSp>
      <p:grpSp>
        <p:nvGrpSpPr>
          <p:cNvPr id="50" name="组合 49"/>
          <p:cNvGrpSpPr/>
          <p:nvPr/>
        </p:nvGrpSpPr>
        <p:grpSpPr>
          <a:xfrm>
            <a:off x="6273281" y="-20330"/>
            <a:ext cx="5918719" cy="2651795"/>
            <a:chOff x="8567" y="-246"/>
            <a:chExt cx="7581" cy="2087"/>
          </a:xfrm>
        </p:grpSpPr>
        <p:sp>
          <p:nvSpPr>
            <p:cNvPr id="59" name="矩形 58"/>
            <p:cNvSpPr/>
            <p:nvPr/>
          </p:nvSpPr>
          <p:spPr>
            <a:xfrm>
              <a:off x="8567" y="-230"/>
              <a:ext cx="7581" cy="2071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8567" y="-246"/>
              <a:ext cx="7489" cy="207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 </a:t>
              </a:r>
              <a:r>
                <a:rPr lang="en-US" altLang="zh-CN" sz="1100" b="1" i="1" dirty="0"/>
                <a:t>zoom</a:t>
              </a:r>
              <a:r>
                <a:rPr lang="en-US" altLang="zh-CN" sz="1100" b="1" dirty="0"/>
                <a:t>, and make sentences </a:t>
              </a:r>
              <a:endParaRPr lang="en-US" altLang="zh-CN" sz="1100" b="1" dirty="0"/>
            </a:p>
            <a:p>
              <a:r>
                <a:rPr lang="en-US" altLang="zh-CN" sz="1100" b="1" dirty="0"/>
                <a:t>with it; understand the text; develop the ability of asking and answering questions </a:t>
              </a:r>
              <a:endParaRPr lang="en-US" altLang="zh-CN" sz="1100" b="1" dirty="0"/>
            </a:p>
            <a:p>
              <a:r>
                <a:rPr lang="en-US" altLang="zh-CN" sz="1100" b="1" dirty="0"/>
                <a:t>as a way to self-check reading comprehension; read the text fluently.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Ask Ss to find </a:t>
              </a:r>
              <a:r>
                <a:rPr lang="en-US" altLang="zh-CN" sz="1100" b="1" i="1" dirty="0"/>
                <a:t>zoom </a:t>
              </a:r>
              <a:r>
                <a:rPr lang="en-US" altLang="zh-CN" sz="1100" b="1" dirty="0"/>
                <a:t>in the text and the illustration; have Ss read the word and have them make sentences with it.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Have Ss observe the illustration and text; talk about the comprehension questions.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Encourage Ss to talk more about the Monitoring Question; if they know how to answer the question, ask them to explain it; if they don’t know how to answer this question, help them find the answers by using clues from the text; tell them to learn to ask themselves questions to themselves when reading. (Clue: Because the toy car can go very fast).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Have Ss read the text fluently and give feedback.</a:t>
              </a:r>
              <a:r>
                <a:rPr lang="en-US" altLang="zh-CN" sz="1100" dirty="0"/>
                <a:t> </a:t>
              </a:r>
              <a:endParaRPr lang="en-US" altLang="zh-CN" sz="1100" dirty="0"/>
            </a:p>
            <a:p>
              <a:pPr lvl="0"/>
              <a:r>
                <a:rPr lang="en-US" altLang="zh-CN" sz="1100" b="1" dirty="0"/>
                <a:t>      Note: Click the penguin button to show the vocabulary card.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1417800" y="-46745"/>
            <a:ext cx="1112411" cy="694767"/>
            <a:chOff x="18128" y="-12"/>
            <a:chExt cx="1703" cy="982"/>
          </a:xfrm>
        </p:grpSpPr>
        <p:sp>
          <p:nvSpPr>
            <p:cNvPr id="62" name="直角三角形 61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8128" y="-1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47"/>
          <p:cNvGrpSpPr/>
          <p:nvPr/>
        </p:nvGrpSpPr>
        <p:grpSpPr>
          <a:xfrm>
            <a:off x="8861926" y="5884822"/>
            <a:ext cx="1348220" cy="742310"/>
            <a:chOff x="7815472" y="4673497"/>
            <a:chExt cx="3662039" cy="2293691"/>
          </a:xfrm>
        </p:grpSpPr>
        <p:sp>
          <p:nvSpPr>
            <p:cNvPr id="35" name="圆角矩形 34"/>
            <p:cNvSpPr/>
            <p:nvPr/>
          </p:nvSpPr>
          <p:spPr>
            <a:xfrm>
              <a:off x="8451104" y="5687815"/>
              <a:ext cx="3026407" cy="127937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zoom</a:t>
              </a:r>
              <a:endPara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15472" y="4673497"/>
              <a:ext cx="1243180" cy="15357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47"/>
          <p:cNvGrpSpPr/>
          <p:nvPr/>
        </p:nvGrpSpPr>
        <p:grpSpPr>
          <a:xfrm>
            <a:off x="8880575" y="5761497"/>
            <a:ext cx="1441944" cy="816385"/>
            <a:chOff x="7815472" y="4673497"/>
            <a:chExt cx="3662039" cy="2293690"/>
          </a:xfrm>
        </p:grpSpPr>
        <p:sp>
          <p:nvSpPr>
            <p:cNvPr id="35" name="圆角矩形 34"/>
            <p:cNvSpPr/>
            <p:nvPr/>
          </p:nvSpPr>
          <p:spPr>
            <a:xfrm>
              <a:off x="8451103" y="5687814"/>
              <a:ext cx="3026408" cy="127937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turn</a:t>
              </a:r>
              <a:endPara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15472" y="4673497"/>
              <a:ext cx="1243180" cy="1535734"/>
            </a:xfrm>
            <a:prstGeom prst="rect">
              <a:avLst/>
            </a:prstGeom>
          </p:spPr>
        </p:pic>
      </p:grpSp>
      <p:grpSp>
        <p:nvGrpSpPr>
          <p:cNvPr id="33" name="组合 28"/>
          <p:cNvGrpSpPr/>
          <p:nvPr/>
        </p:nvGrpSpPr>
        <p:grpSpPr>
          <a:xfrm>
            <a:off x="10942067" y="6205517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58514" y="6221178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Road</a:t>
            </a:r>
            <a:r>
              <a:rPr lang="zh-CN" altLang="en-US" dirty="0"/>
              <a:t> </a:t>
            </a:r>
            <a:r>
              <a:rPr lang="en-US" altLang="zh-CN" dirty="0"/>
              <a:t>Burner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64" name="组合 63"/>
          <p:cNvGrpSpPr/>
          <p:nvPr/>
        </p:nvGrpSpPr>
        <p:grpSpPr>
          <a:xfrm>
            <a:off x="7227167" y="1338067"/>
            <a:ext cx="4584886" cy="1810139"/>
            <a:chOff x="10255082" y="3473555"/>
            <a:chExt cx="3268718" cy="1810139"/>
          </a:xfrm>
        </p:grpSpPr>
        <p:sp>
          <p:nvSpPr>
            <p:cNvPr id="65" name="同侧圆角矩形 64"/>
            <p:cNvSpPr/>
            <p:nvPr/>
          </p:nvSpPr>
          <p:spPr>
            <a:xfrm>
              <a:off x="10255082" y="3473555"/>
              <a:ext cx="3268718" cy="494744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273979" y="3972566"/>
              <a:ext cx="3236913" cy="131112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lIns="108000" rtlCol="0">
              <a:spAutoFit/>
            </a:bodyPr>
            <a:lstStyle/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did the children do?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problem did Chip find with the Road Burner?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18336" y="4377320"/>
            <a:ext cx="404114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 children had 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 go.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15272" y="4387829"/>
            <a:ext cx="435927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 “It is hard to turn,” said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 Chip, “if you go too fast.”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56008" y="1226066"/>
            <a:ext cx="6579100" cy="2993940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7237052" y="3316054"/>
            <a:ext cx="4556183" cy="2329316"/>
            <a:chOff x="8404545" y="1076543"/>
            <a:chExt cx="3486006" cy="2329316"/>
          </a:xfrm>
        </p:grpSpPr>
        <p:sp>
          <p:nvSpPr>
            <p:cNvPr id="49" name="同侧圆角矩形 48"/>
            <p:cNvSpPr/>
            <p:nvPr/>
          </p:nvSpPr>
          <p:spPr>
            <a:xfrm>
              <a:off x="8404545" y="1076543"/>
              <a:ext cx="3486006" cy="494744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Monitoring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8414827" y="1589602"/>
              <a:ext cx="3464600" cy="18162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72000" rtlCol="0">
              <a:spAutoFit/>
            </a:bodyPr>
            <a:lstStyle/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Ask yourself: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I understand the meaning of </a:t>
              </a:r>
              <a:r>
                <a:rPr lang="en-US" altLang="zh-CN" sz="2400" b="1" i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turn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here?</a:t>
              </a:r>
              <a:endParaRPr lang="en-US" altLang="zh-CN" sz="2400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(Tips: You can look for clues       </a:t>
              </a:r>
              <a:endParaRPr lang="en-US" altLang="zh-CN" sz="2300" b="1" dirty="0">
                <a:solidFill>
                  <a:srgbClr val="ED7D31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85000"/>
                </a:lnSpc>
              </a:pP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          in the illustration.)</a:t>
              </a:r>
              <a:endParaRPr lang="en-US" altLang="zh-CN" sz="2300" b="1" dirty="0">
                <a:solidFill>
                  <a:srgbClr val="ED7D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7545039" y="1091602"/>
            <a:ext cx="3906888" cy="4584934"/>
            <a:chOff x="12687671" y="878682"/>
            <a:chExt cx="3906888" cy="4584934"/>
          </a:xfrm>
        </p:grpSpPr>
        <p:grpSp>
          <p:nvGrpSpPr>
            <p:cNvPr id="27" name="组合 31"/>
            <p:cNvGrpSpPr/>
            <p:nvPr/>
          </p:nvGrpSpPr>
          <p:grpSpPr>
            <a:xfrm>
              <a:off x="12687671" y="878682"/>
              <a:ext cx="3906888" cy="4584934"/>
              <a:chOff x="4906808" y="1546593"/>
              <a:chExt cx="3501745" cy="4243901"/>
            </a:xfrm>
          </p:grpSpPr>
          <p:grpSp>
            <p:nvGrpSpPr>
              <p:cNvPr id="28" name="组合 32"/>
              <p:cNvGrpSpPr/>
              <p:nvPr/>
            </p:nvGrpSpPr>
            <p:grpSpPr>
              <a:xfrm>
                <a:off x="4906808" y="1546593"/>
                <a:ext cx="3501745" cy="4243901"/>
                <a:chOff x="8448456" y="1337584"/>
                <a:chExt cx="3501745" cy="4243901"/>
              </a:xfrm>
            </p:grpSpPr>
            <p:grpSp>
              <p:nvGrpSpPr>
                <p:cNvPr id="41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5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7240758" y="2020567"/>
                    <a:ext cx="3822762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2" name="组合 37"/>
                <p:cNvGrpSpPr/>
                <p:nvPr/>
              </p:nvGrpSpPr>
              <p:grpSpPr>
                <a:xfrm>
                  <a:off x="9039365" y="1337584"/>
                  <a:ext cx="2274785" cy="515867"/>
                  <a:chOff x="9519260" y="41878"/>
                  <a:chExt cx="2274785" cy="757364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1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58613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9624266" y="41878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9" name="流程图: 过程 34"/>
              <p:cNvSpPr/>
              <p:nvPr/>
            </p:nvSpPr>
            <p:spPr>
              <a:xfrm>
                <a:off x="5371986" y="4655546"/>
                <a:ext cx="2526248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We can't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turn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right here. 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6292312" y="3879068"/>
                <a:ext cx="768923" cy="6823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turn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" name="图片 2" descr="C:\Users\15046\Desktop\turn.pngturn"/>
            <p:cNvPicPr>
              <a:picLocks noChangeAspect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>
            <a:xfrm>
              <a:off x="13317207" y="1724197"/>
              <a:ext cx="2653030" cy="1816215"/>
            </a:xfrm>
            <a:prstGeom prst="roundRect">
              <a:avLst/>
            </a:prstGeom>
          </p:spPr>
        </p:pic>
      </p:grpSp>
      <p:grpSp>
        <p:nvGrpSpPr>
          <p:cNvPr id="50" name="组合 49"/>
          <p:cNvGrpSpPr/>
          <p:nvPr/>
        </p:nvGrpSpPr>
        <p:grpSpPr>
          <a:xfrm>
            <a:off x="6273740" y="0"/>
            <a:ext cx="5918260" cy="2642990"/>
            <a:chOff x="8567" y="-158"/>
            <a:chExt cx="7557" cy="2099"/>
          </a:xfrm>
        </p:grpSpPr>
        <p:sp>
          <p:nvSpPr>
            <p:cNvPr id="59" name="矩形 58"/>
            <p:cNvSpPr/>
            <p:nvPr/>
          </p:nvSpPr>
          <p:spPr>
            <a:xfrm>
              <a:off x="8567" y="-158"/>
              <a:ext cx="7557" cy="209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8567" y="-158"/>
              <a:ext cx="7214" cy="209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 </a:t>
              </a:r>
              <a:r>
                <a:rPr lang="en-US" altLang="zh-CN" sz="1100" b="1" i="1" dirty="0"/>
                <a:t>turn</a:t>
              </a:r>
              <a:r>
                <a:rPr lang="en-US" altLang="zh-CN" sz="1100" b="1" dirty="0"/>
                <a:t>, and make sentences with it; understand the text; develop the ability of asking and </a:t>
              </a:r>
              <a:endParaRPr lang="en-US" altLang="zh-CN" sz="1100" b="1" dirty="0"/>
            </a:p>
            <a:p>
              <a:r>
                <a:rPr lang="en-US" altLang="zh-CN" sz="1100" b="1" dirty="0"/>
                <a:t>answering questions as a way to self-check reading comprehension; read the text fluently.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Ask Ss to find </a:t>
              </a:r>
              <a:r>
                <a:rPr lang="en-US" altLang="zh-CN" sz="1100" b="1" i="1" dirty="0"/>
                <a:t>zoom </a:t>
              </a:r>
              <a:r>
                <a:rPr lang="en-US" altLang="zh-CN" sz="1100" b="1" dirty="0"/>
                <a:t>in the text and the illustration; have Ss read the word and have them make sentences with it.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Have Ss talk about the comprehension questions by using the illustration and the text.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Encourage Ss to talk more about the Monitoring Question; if they know how to answer the question, ask them to explain it; if they don’t know how to answer this question, help them find the answers by using clues from the text; tell them to learn to ask themselves questions to themselves when reading. 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Have Ss read the text fluently and give feedback.</a:t>
              </a:r>
              <a:endParaRPr lang="zh-CN" altLang="zh-CN" sz="1100" dirty="0"/>
            </a:p>
            <a:p>
              <a:r>
                <a:rPr lang="en-US" altLang="zh-CN" sz="1100" b="1" dirty="0"/>
                <a:t>      Note: Click the penguin button to show the vocabulary card.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1427598" y="-46745"/>
            <a:ext cx="1112411" cy="694767"/>
            <a:chOff x="18143" y="-12"/>
            <a:chExt cx="1703" cy="982"/>
          </a:xfrm>
        </p:grpSpPr>
        <p:sp>
          <p:nvSpPr>
            <p:cNvPr id="62" name="直角三角形 61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8143" y="-1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47"/>
          <p:cNvGrpSpPr/>
          <p:nvPr/>
        </p:nvGrpSpPr>
        <p:grpSpPr>
          <a:xfrm>
            <a:off x="8589423" y="5522636"/>
            <a:ext cx="1804119" cy="1002759"/>
            <a:chOff x="7815472" y="4673497"/>
            <a:chExt cx="3662039" cy="2293690"/>
          </a:xfrm>
        </p:grpSpPr>
        <p:sp>
          <p:nvSpPr>
            <p:cNvPr id="35" name="圆角矩形 34"/>
            <p:cNvSpPr/>
            <p:nvPr/>
          </p:nvSpPr>
          <p:spPr>
            <a:xfrm>
              <a:off x="8451103" y="5687814"/>
              <a:ext cx="3026408" cy="127937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scooter</a:t>
              </a:r>
              <a:endPara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15472" y="4673497"/>
              <a:ext cx="1243180" cy="1535734"/>
            </a:xfrm>
            <a:prstGeom prst="rect">
              <a:avLst/>
            </a:prstGeom>
          </p:spPr>
        </p:pic>
      </p:grpSp>
      <p:grpSp>
        <p:nvGrpSpPr>
          <p:cNvPr id="33" name="组合 28"/>
          <p:cNvGrpSpPr/>
          <p:nvPr/>
        </p:nvGrpSpPr>
        <p:grpSpPr>
          <a:xfrm>
            <a:off x="10933892" y="6214521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59902" y="6224460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5938" y="444501"/>
            <a:ext cx="4809331" cy="596114"/>
          </a:xfrm>
        </p:spPr>
        <p:txBody>
          <a:bodyPr/>
          <a:lstStyle/>
          <a:p>
            <a:r>
              <a:rPr lang="en-US" altLang="zh-CN" dirty="0"/>
              <a:t>Road</a:t>
            </a:r>
            <a:r>
              <a:rPr lang="zh-CN" altLang="en-US" dirty="0"/>
              <a:t> </a:t>
            </a:r>
            <a:r>
              <a:rPr lang="en-US" altLang="zh-CN" dirty="0"/>
              <a:t>Burner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64" name="组合 63"/>
          <p:cNvGrpSpPr/>
          <p:nvPr/>
        </p:nvGrpSpPr>
        <p:grpSpPr>
          <a:xfrm>
            <a:off x="7253780" y="1146156"/>
            <a:ext cx="4557600" cy="4247724"/>
            <a:chOff x="10263708" y="3473549"/>
            <a:chExt cx="3260798" cy="4247828"/>
          </a:xfrm>
        </p:grpSpPr>
        <p:sp>
          <p:nvSpPr>
            <p:cNvPr id="65" name="同侧圆角矩形 64"/>
            <p:cNvSpPr/>
            <p:nvPr/>
          </p:nvSpPr>
          <p:spPr>
            <a:xfrm>
              <a:off x="10263708" y="3473549"/>
              <a:ext cx="3260798" cy="494756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273979" y="3972566"/>
              <a:ext cx="3236913" cy="3748811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lIns="216000" rtlCol="0">
              <a:spAutoFit/>
            </a:bodyPr>
            <a:lstStyle/>
            <a:p>
              <a:pPr marL="457200" lvl="0" indent="-457200" defTabSz="456565" hangingPunct="0">
                <a:lnSpc>
                  <a:spcPct val="110000"/>
                </a:lnSpc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happened while the children were playing with the Road Burner?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Who do you think noticed the wallet? Did the old man notice? Look for clues in the illustration.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7560400" y="883828"/>
            <a:ext cx="3906888" cy="4552744"/>
            <a:chOff x="12687671" y="910872"/>
            <a:chExt cx="3906888" cy="4552744"/>
          </a:xfrm>
        </p:grpSpPr>
        <p:grpSp>
          <p:nvGrpSpPr>
            <p:cNvPr id="27" name="组合 31"/>
            <p:cNvGrpSpPr/>
            <p:nvPr/>
          </p:nvGrpSpPr>
          <p:grpSpPr>
            <a:xfrm>
              <a:off x="12687671" y="910872"/>
              <a:ext cx="3906888" cy="4552744"/>
              <a:chOff x="4906808" y="1576389"/>
              <a:chExt cx="3501745" cy="4214105"/>
            </a:xfrm>
          </p:grpSpPr>
          <p:grpSp>
            <p:nvGrpSpPr>
              <p:cNvPr id="28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1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5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7240758" y="2020567"/>
                    <a:ext cx="3822762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2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1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9" name="流程图: 过程 34"/>
              <p:cNvSpPr/>
              <p:nvPr/>
            </p:nvSpPr>
            <p:spPr>
              <a:xfrm>
                <a:off x="5111119" y="4581949"/>
                <a:ext cx="3096864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I like this beautiful blue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scooter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so much. 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6060099" y="3879068"/>
                <a:ext cx="1233350" cy="6823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scooter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" name="图片 2" descr="C:\Users\15046\Desktop\scooter.pngscooter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13365785" y="1724197"/>
              <a:ext cx="2555875" cy="1816215"/>
            </a:xfrm>
            <a:prstGeom prst="round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338389" y="4561380"/>
            <a:ext cx="4415155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 man went past on a scooter.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53761" y="4573952"/>
            <a:ext cx="4846320" cy="1378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His wallet fell out of 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his pocket.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44870" y="1207435"/>
            <a:ext cx="6595156" cy="3199697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6273793" y="0"/>
            <a:ext cx="5918207" cy="1627474"/>
            <a:chOff x="8567" y="-261"/>
            <a:chExt cx="7401" cy="2282"/>
          </a:xfrm>
        </p:grpSpPr>
        <p:sp>
          <p:nvSpPr>
            <p:cNvPr id="48" name="矩形 47"/>
            <p:cNvSpPr/>
            <p:nvPr/>
          </p:nvSpPr>
          <p:spPr>
            <a:xfrm>
              <a:off x="8567" y="-261"/>
              <a:ext cx="7401" cy="2282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8567" y="-261"/>
              <a:ext cx="7214" cy="228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 </a:t>
              </a:r>
              <a:r>
                <a:rPr lang="en-US" altLang="zh-CN" sz="1100" b="1" i="1" dirty="0"/>
                <a:t>scooter</a:t>
              </a:r>
              <a:r>
                <a:rPr lang="en-US" altLang="zh-CN" sz="1100" b="1" dirty="0"/>
                <a:t>, and make sentences with it; understand the text; read the text fluently.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Ss take turns reading the text; give feedback and correct them if necessary.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Ask Ss to find </a:t>
              </a:r>
              <a:r>
                <a:rPr lang="en-US" altLang="zh-CN" sz="1100" b="1" i="1" dirty="0"/>
                <a:t>scooter </a:t>
              </a:r>
              <a:r>
                <a:rPr lang="en-US" altLang="zh-CN" sz="1100" b="1" dirty="0"/>
                <a:t>in the text and the illustration; have Ss read the word and have them make sentences with it.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Ss talk about the comprehension questions by using the illustration and the text.</a:t>
              </a:r>
              <a:endParaRPr lang="zh-CN" altLang="zh-CN" sz="1100" dirty="0"/>
            </a:p>
            <a:p>
              <a:r>
                <a:rPr lang="en-US" altLang="zh-CN" sz="1100" b="1" dirty="0"/>
                <a:t>      Note: Click the penguin button to show the vocabulary card.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1427598" y="-38205"/>
            <a:ext cx="1112411" cy="686277"/>
            <a:chOff x="18143" y="-82"/>
            <a:chExt cx="1703" cy="970"/>
          </a:xfrm>
        </p:grpSpPr>
        <p:sp>
          <p:nvSpPr>
            <p:cNvPr id="59" name="直角三角形 58"/>
            <p:cNvSpPr/>
            <p:nvPr/>
          </p:nvSpPr>
          <p:spPr>
            <a:xfrm rot="10800000">
              <a:off x="18271" y="-28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8143" y="-8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47"/>
          <p:cNvGrpSpPr/>
          <p:nvPr/>
        </p:nvGrpSpPr>
        <p:grpSpPr>
          <a:xfrm>
            <a:off x="8538926" y="5362205"/>
            <a:ext cx="1804119" cy="1090556"/>
            <a:chOff x="7815472" y="4673497"/>
            <a:chExt cx="3662039" cy="2293690"/>
          </a:xfrm>
        </p:grpSpPr>
        <p:sp>
          <p:nvSpPr>
            <p:cNvPr id="35" name="圆角矩形 34"/>
            <p:cNvSpPr/>
            <p:nvPr/>
          </p:nvSpPr>
          <p:spPr>
            <a:xfrm>
              <a:off x="8451103" y="5687814"/>
              <a:ext cx="3026408" cy="127937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wallet</a:t>
              </a:r>
              <a:endPara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15472" y="4673497"/>
              <a:ext cx="1243180" cy="1535734"/>
            </a:xfrm>
            <a:prstGeom prst="rect">
              <a:avLst/>
            </a:prstGeom>
          </p:spPr>
        </p:pic>
      </p:grpSp>
      <p:grpSp>
        <p:nvGrpSpPr>
          <p:cNvPr id="33" name="组合 28"/>
          <p:cNvGrpSpPr/>
          <p:nvPr/>
        </p:nvGrpSpPr>
        <p:grpSpPr>
          <a:xfrm>
            <a:off x="10946479" y="6203965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46112" y="6231920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Road</a:t>
            </a:r>
            <a:r>
              <a:rPr lang="zh-CN" altLang="en-US" dirty="0"/>
              <a:t> </a:t>
            </a:r>
            <a:r>
              <a:rPr lang="en-US" altLang="zh-CN" dirty="0"/>
              <a:t>Burner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64" name="组合 63"/>
          <p:cNvGrpSpPr/>
          <p:nvPr/>
        </p:nvGrpSpPr>
        <p:grpSpPr>
          <a:xfrm>
            <a:off x="7235597" y="1793937"/>
            <a:ext cx="4557600" cy="3024936"/>
            <a:chOff x="10255957" y="3473549"/>
            <a:chExt cx="3267253" cy="3025010"/>
          </a:xfrm>
        </p:grpSpPr>
        <p:sp>
          <p:nvSpPr>
            <p:cNvPr id="65" name="同侧圆角矩形 64"/>
            <p:cNvSpPr/>
            <p:nvPr/>
          </p:nvSpPr>
          <p:spPr>
            <a:xfrm>
              <a:off x="10255957" y="3473549"/>
              <a:ext cx="3267253" cy="494756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273979" y="3972567"/>
              <a:ext cx="3236913" cy="252599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lIns="144000" rtlCol="0">
              <a:noAutofit/>
            </a:bodyPr>
            <a:lstStyle/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Why didn’t the children continue to play with the Road Burner?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was Biff’s idea? What do you think the children would do next?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7590522" y="962538"/>
            <a:ext cx="3906888" cy="4552744"/>
            <a:chOff x="12687671" y="910872"/>
            <a:chExt cx="3906888" cy="4552744"/>
          </a:xfrm>
        </p:grpSpPr>
        <p:grpSp>
          <p:nvGrpSpPr>
            <p:cNvPr id="27" name="组合 31"/>
            <p:cNvGrpSpPr/>
            <p:nvPr/>
          </p:nvGrpSpPr>
          <p:grpSpPr>
            <a:xfrm>
              <a:off x="12687671" y="910872"/>
              <a:ext cx="3906888" cy="4552744"/>
              <a:chOff x="4906808" y="1576389"/>
              <a:chExt cx="3501745" cy="4214105"/>
            </a:xfrm>
          </p:grpSpPr>
          <p:grpSp>
            <p:nvGrpSpPr>
              <p:cNvPr id="28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1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5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7240758" y="2020567"/>
                    <a:ext cx="3822762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2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1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9" name="流程图: 过程 34"/>
              <p:cNvSpPr/>
              <p:nvPr/>
            </p:nvSpPr>
            <p:spPr>
              <a:xfrm>
                <a:off x="5133900" y="4593986"/>
                <a:ext cx="3048940" cy="618332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is a lot of money in this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wallet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6165675" y="3879068"/>
                <a:ext cx="1022195" cy="6823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wallet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" name="图片 2" descr="C:\Users\15046\Desktop\wallet.pngwallet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13365785" y="1753147"/>
              <a:ext cx="2555875" cy="1758315"/>
            </a:xfrm>
            <a:prstGeom prst="round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1369698" y="5300669"/>
            <a:ext cx="4810760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 children saw the wallet.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“We need to stop him,” said Biff.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380456" y="1168218"/>
            <a:ext cx="4503536" cy="4029479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6273280" y="0"/>
            <a:ext cx="5918720" cy="1627257"/>
            <a:chOff x="8153" y="-133"/>
            <a:chExt cx="7581" cy="2126"/>
          </a:xfrm>
        </p:grpSpPr>
        <p:sp>
          <p:nvSpPr>
            <p:cNvPr id="48" name="矩形 47"/>
            <p:cNvSpPr/>
            <p:nvPr/>
          </p:nvSpPr>
          <p:spPr>
            <a:xfrm>
              <a:off x="8153" y="-133"/>
              <a:ext cx="7581" cy="2126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8153" y="-133"/>
              <a:ext cx="7320" cy="212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 </a:t>
              </a:r>
              <a:r>
                <a:rPr lang="en-US" altLang="zh-CN" sz="1100" b="1" i="1" dirty="0"/>
                <a:t>wallet</a:t>
              </a:r>
              <a:r>
                <a:rPr lang="en-US" altLang="zh-CN" sz="1100" b="1" dirty="0"/>
                <a:t>, and make sentences with it; understand the text; read the text fluently.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Ask Ss to find </a:t>
              </a:r>
              <a:r>
                <a:rPr lang="en-US" altLang="zh-CN" sz="1100" b="1" i="1" dirty="0"/>
                <a:t>wallet </a:t>
              </a:r>
              <a:r>
                <a:rPr lang="en-US" altLang="zh-CN" sz="1100" b="1" dirty="0"/>
                <a:t>in the text and the illustration; have Ss read the word and make sentences with it.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Have Ss talk about the comprehension questions by using the illustration and the text.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Have Ss read the text fluently and give feedback.</a:t>
              </a:r>
              <a:endParaRPr lang="zh-CN" altLang="zh-CN" sz="1100" dirty="0"/>
            </a:p>
            <a:p>
              <a:r>
                <a:rPr lang="en-US" altLang="zh-CN" sz="1100" b="1" dirty="0"/>
                <a:t>      Note: Click the penguin button to show the vocabulary card.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1427873" y="-47670"/>
            <a:ext cx="1112411" cy="695476"/>
            <a:chOff x="18068" y="-155"/>
            <a:chExt cx="1703" cy="983"/>
          </a:xfrm>
        </p:grpSpPr>
        <p:sp>
          <p:nvSpPr>
            <p:cNvPr id="59" name="直角三角形 58"/>
            <p:cNvSpPr/>
            <p:nvPr/>
          </p:nvSpPr>
          <p:spPr>
            <a:xfrm rot="10800000">
              <a:off x="18196" y="-88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8068" y="-155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47"/>
          <p:cNvGrpSpPr/>
          <p:nvPr/>
        </p:nvGrpSpPr>
        <p:grpSpPr>
          <a:xfrm>
            <a:off x="8733502" y="5662097"/>
            <a:ext cx="1578748" cy="936177"/>
            <a:chOff x="7815472" y="4673497"/>
            <a:chExt cx="3662039" cy="2293690"/>
          </a:xfrm>
        </p:grpSpPr>
        <p:sp>
          <p:nvSpPr>
            <p:cNvPr id="35" name="圆角矩形 34"/>
            <p:cNvSpPr/>
            <p:nvPr/>
          </p:nvSpPr>
          <p:spPr>
            <a:xfrm>
              <a:off x="8451103" y="5687814"/>
              <a:ext cx="3026408" cy="127937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yelled</a:t>
              </a:r>
              <a:endPara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15472" y="4673497"/>
              <a:ext cx="1243180" cy="1535734"/>
            </a:xfrm>
            <a:prstGeom prst="rect">
              <a:avLst/>
            </a:prstGeom>
          </p:spPr>
        </p:pic>
      </p:grpSp>
      <p:grpSp>
        <p:nvGrpSpPr>
          <p:cNvPr id="33" name="组合 28"/>
          <p:cNvGrpSpPr/>
          <p:nvPr/>
        </p:nvGrpSpPr>
        <p:grpSpPr>
          <a:xfrm>
            <a:off x="10938220" y="6204276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59613" y="6236352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Road</a:t>
            </a:r>
            <a:r>
              <a:rPr lang="zh-CN" altLang="en-US" dirty="0"/>
              <a:t> </a:t>
            </a:r>
            <a:r>
              <a:rPr lang="en-US" altLang="zh-CN" dirty="0"/>
              <a:t>Burner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64" name="组合 63"/>
          <p:cNvGrpSpPr/>
          <p:nvPr/>
        </p:nvGrpSpPr>
        <p:grpSpPr>
          <a:xfrm>
            <a:off x="7233763" y="929512"/>
            <a:ext cx="4557600" cy="3435193"/>
            <a:chOff x="10254719" y="3473549"/>
            <a:chExt cx="3267672" cy="3435277"/>
          </a:xfrm>
        </p:grpSpPr>
        <p:sp>
          <p:nvSpPr>
            <p:cNvPr id="65" name="同侧圆角矩形 64"/>
            <p:cNvSpPr/>
            <p:nvPr/>
          </p:nvSpPr>
          <p:spPr>
            <a:xfrm>
              <a:off x="10254719" y="3473549"/>
              <a:ext cx="3267672" cy="494756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273979" y="3972566"/>
              <a:ext cx="3236913" cy="293626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lIns="144000" rtlCol="0">
              <a:spAutoFit/>
            </a:bodyPr>
            <a:lstStyle/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did the children do to help the man? What was the result?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Why didn’t the old man stop to get his wallet? Look for clues in the illustration.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028190" y="345884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353889" y="5257027"/>
            <a:ext cx="4810760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“Stop!” they yelled.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“He cannot hear us,” said Chip.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370500" y="1181277"/>
            <a:ext cx="4600453" cy="4037467"/>
          </a:xfrm>
          <a:prstGeom prst="rect">
            <a:avLst/>
          </a:prstGeom>
        </p:spPr>
      </p:pic>
      <p:grpSp>
        <p:nvGrpSpPr>
          <p:cNvPr id="47" name="组合 49"/>
          <p:cNvGrpSpPr/>
          <p:nvPr/>
        </p:nvGrpSpPr>
        <p:grpSpPr>
          <a:xfrm>
            <a:off x="8194963" y="4513616"/>
            <a:ext cx="2635200" cy="1036811"/>
            <a:chOff x="8414651" y="951148"/>
            <a:chExt cx="3336789" cy="1304531"/>
          </a:xfrm>
        </p:grpSpPr>
        <p:sp>
          <p:nvSpPr>
            <p:cNvPr id="49" name="同侧圆角矩形 48"/>
            <p:cNvSpPr/>
            <p:nvPr/>
          </p:nvSpPr>
          <p:spPr>
            <a:xfrm>
              <a:off x="8414651" y="951148"/>
              <a:ext cx="3336789" cy="622494"/>
            </a:xfrm>
            <a:prstGeom prst="round2Same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8433864" y="1548477"/>
              <a:ext cx="3299668" cy="70720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bIns="7200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hear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7559119" y="1078730"/>
            <a:ext cx="3906888" cy="4552744"/>
            <a:chOff x="12687671" y="910872"/>
            <a:chExt cx="3906888" cy="4552744"/>
          </a:xfrm>
        </p:grpSpPr>
        <p:grpSp>
          <p:nvGrpSpPr>
            <p:cNvPr id="27" name="组合 31"/>
            <p:cNvGrpSpPr/>
            <p:nvPr/>
          </p:nvGrpSpPr>
          <p:grpSpPr>
            <a:xfrm>
              <a:off x="12687671" y="910872"/>
              <a:ext cx="3906888" cy="4552744"/>
              <a:chOff x="4906808" y="1576389"/>
              <a:chExt cx="3501745" cy="4214105"/>
            </a:xfrm>
          </p:grpSpPr>
          <p:grpSp>
            <p:nvGrpSpPr>
              <p:cNvPr id="28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1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5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7240758" y="2020567"/>
                    <a:ext cx="3822762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2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1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9" name="流程图: 过程 34"/>
              <p:cNvSpPr/>
              <p:nvPr/>
            </p:nvSpPr>
            <p:spPr>
              <a:xfrm>
                <a:off x="5016085" y="4625003"/>
                <a:ext cx="3284000" cy="618332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She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yelled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in the center of the square. 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6165104" y="3918899"/>
                <a:ext cx="1023333" cy="6823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yelled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" name="图片 2" descr="C:\Users\15046\Desktop\yelled.pngyelled"/>
            <p:cNvPicPr>
              <a:picLocks noChangeAspect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>
            <a:xfrm>
              <a:off x="13365785" y="1759815"/>
              <a:ext cx="2555875" cy="1744980"/>
            </a:xfrm>
            <a:prstGeom prst="roundRect">
              <a:avLst/>
            </a:prstGeom>
          </p:spPr>
        </p:pic>
      </p:grpSp>
      <p:grpSp>
        <p:nvGrpSpPr>
          <p:cNvPr id="50" name="组合 49"/>
          <p:cNvGrpSpPr/>
          <p:nvPr/>
        </p:nvGrpSpPr>
        <p:grpSpPr>
          <a:xfrm>
            <a:off x="6273281" y="0"/>
            <a:ext cx="5918719" cy="1965812"/>
            <a:chOff x="8567" y="-227"/>
            <a:chExt cx="7581" cy="2370"/>
          </a:xfrm>
        </p:grpSpPr>
        <p:sp>
          <p:nvSpPr>
            <p:cNvPr id="59" name="矩形 58"/>
            <p:cNvSpPr/>
            <p:nvPr/>
          </p:nvSpPr>
          <p:spPr>
            <a:xfrm>
              <a:off x="8567" y="-227"/>
              <a:ext cx="7581" cy="237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8567" y="-227"/>
              <a:ext cx="7442" cy="236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 </a:t>
              </a:r>
              <a:r>
                <a:rPr lang="en-US" altLang="zh-CN" sz="1100" b="1" i="1" dirty="0"/>
                <a:t>yelled</a:t>
              </a:r>
              <a:r>
                <a:rPr lang="en-US" altLang="zh-CN" sz="1100" b="1" dirty="0"/>
                <a:t>, and make sentences with it; understand the text; read the text fluently; decode the sight </a:t>
              </a:r>
              <a:endParaRPr lang="en-US" altLang="zh-CN" sz="1100" b="1" dirty="0"/>
            </a:p>
            <a:p>
              <a:r>
                <a:rPr lang="en-US" altLang="zh-CN" sz="1100" b="1" dirty="0"/>
                <a:t>word accurately.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Ask Ss to find the sight word </a:t>
              </a:r>
              <a:r>
                <a:rPr lang="en-US" altLang="zh-CN" sz="1100" b="1" i="1" dirty="0"/>
                <a:t>hear</a:t>
              </a:r>
              <a:r>
                <a:rPr lang="en-US" altLang="zh-CN" sz="1100" b="1" dirty="0"/>
                <a:t> in the text and guide them to read it accurately.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Ask Ss to find </a:t>
              </a:r>
              <a:r>
                <a:rPr lang="en-US" altLang="zh-CN" sz="1100" b="1" i="1" dirty="0"/>
                <a:t>yelled </a:t>
              </a:r>
              <a:r>
                <a:rPr lang="en-US" altLang="zh-CN" sz="1100" b="1" dirty="0"/>
                <a:t>in the text and the illustration; have Ss read the word and make sentences with it.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Have Ss talk about the comprehension questions by using the illustration and the text.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Have Ss read the text fluently and give feedback.</a:t>
              </a:r>
              <a:endParaRPr lang="zh-CN" altLang="zh-CN" sz="1100" dirty="0"/>
            </a:p>
            <a:p>
              <a:r>
                <a:rPr lang="en-US" altLang="zh-CN" sz="1100" b="1" dirty="0"/>
                <a:t>      Note: Click the penguin button to show the vocabulary card.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1417800" y="-46745"/>
            <a:ext cx="1112411" cy="694767"/>
            <a:chOff x="18128" y="-12"/>
            <a:chExt cx="1703" cy="982"/>
          </a:xfrm>
        </p:grpSpPr>
        <p:sp>
          <p:nvSpPr>
            <p:cNvPr id="62" name="直角三角形 61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8128" y="-1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8889504" y="-9677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47"/>
          <p:cNvGrpSpPr/>
          <p:nvPr/>
        </p:nvGrpSpPr>
        <p:grpSpPr>
          <a:xfrm>
            <a:off x="8338594" y="5161042"/>
            <a:ext cx="2183035" cy="1193004"/>
            <a:chOff x="7815472" y="4673497"/>
            <a:chExt cx="3662039" cy="2293690"/>
          </a:xfrm>
        </p:grpSpPr>
        <p:sp>
          <p:nvSpPr>
            <p:cNvPr id="35" name="圆角矩形 34"/>
            <p:cNvSpPr/>
            <p:nvPr/>
          </p:nvSpPr>
          <p:spPr>
            <a:xfrm>
              <a:off x="8451103" y="5687814"/>
              <a:ext cx="3026408" cy="127937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plan</a:t>
              </a:r>
              <a:endPara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15472" y="4673497"/>
              <a:ext cx="1243180" cy="1535734"/>
            </a:xfrm>
            <a:prstGeom prst="rect">
              <a:avLst/>
            </a:prstGeom>
          </p:spPr>
        </p:pic>
      </p:grpSp>
      <p:grpSp>
        <p:nvGrpSpPr>
          <p:cNvPr id="33" name="组合 28"/>
          <p:cNvGrpSpPr/>
          <p:nvPr/>
        </p:nvGrpSpPr>
        <p:grpSpPr>
          <a:xfrm>
            <a:off x="10943831" y="6206391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55588" y="6228494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Road</a:t>
            </a:r>
            <a:r>
              <a:rPr lang="zh-CN" altLang="en-US" dirty="0"/>
              <a:t> </a:t>
            </a:r>
            <a:r>
              <a:rPr lang="en-US" altLang="zh-CN" dirty="0"/>
              <a:t>Burner</a:t>
            </a:r>
            <a:endParaRPr lang="en-US" altLang="zh-CN" dirty="0"/>
          </a:p>
        </p:txBody>
      </p: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64" name="组合 63"/>
          <p:cNvGrpSpPr/>
          <p:nvPr/>
        </p:nvGrpSpPr>
        <p:grpSpPr>
          <a:xfrm>
            <a:off x="7235368" y="1847363"/>
            <a:ext cx="4557600" cy="2636923"/>
            <a:chOff x="10252935" y="3534393"/>
            <a:chExt cx="3271177" cy="2260937"/>
          </a:xfrm>
        </p:grpSpPr>
        <p:sp>
          <p:nvSpPr>
            <p:cNvPr id="65" name="同侧圆角矩形 64"/>
            <p:cNvSpPr/>
            <p:nvPr/>
          </p:nvSpPr>
          <p:spPr>
            <a:xfrm>
              <a:off x="10252935" y="3534393"/>
              <a:ext cx="3271177" cy="424201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273979" y="3972566"/>
              <a:ext cx="3236913" cy="18227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lIns="144000" rtlCol="0">
              <a:noAutofit/>
            </a:bodyPr>
            <a:lstStyle/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did the old man do when the children yelled at him?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do you think Nadim’s plan might be?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7560724" y="1208044"/>
            <a:ext cx="3906888" cy="4552744"/>
            <a:chOff x="12687671" y="910872"/>
            <a:chExt cx="3906888" cy="4552744"/>
          </a:xfrm>
        </p:grpSpPr>
        <p:grpSp>
          <p:nvGrpSpPr>
            <p:cNvPr id="27" name="组合 31"/>
            <p:cNvGrpSpPr/>
            <p:nvPr/>
          </p:nvGrpSpPr>
          <p:grpSpPr>
            <a:xfrm>
              <a:off x="12687671" y="910872"/>
              <a:ext cx="3906888" cy="4552744"/>
              <a:chOff x="4906808" y="1576389"/>
              <a:chExt cx="3501745" cy="4214105"/>
            </a:xfrm>
          </p:grpSpPr>
          <p:grpSp>
            <p:nvGrpSpPr>
              <p:cNvPr id="28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1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5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7240758" y="2020567"/>
                    <a:ext cx="3822762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2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1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9" name="流程图: 过程 34"/>
              <p:cNvSpPr/>
              <p:nvPr/>
            </p:nvSpPr>
            <p:spPr>
              <a:xfrm>
                <a:off x="5371986" y="4600348"/>
                <a:ext cx="2526248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He chose </a:t>
                </a:r>
                <a:r>
                  <a:rPr lang="en-US" altLang="zh-CN" sz="2400" b="1" dirty="0">
                    <a:solidFill>
                      <a:schemeClr val="accent1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plan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B at last. 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6281213" y="3879068"/>
                <a:ext cx="791119" cy="6823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plan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13365785" y="1854592"/>
              <a:ext cx="2555875" cy="1555424"/>
            </a:xfrm>
            <a:prstGeom prst="round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367381" y="4257433"/>
            <a:ext cx="441515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But the man did not 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stop. He did not look 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back.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08421" y="4260456"/>
            <a:ext cx="4846320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Nadim had a plan.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67381" y="1246413"/>
            <a:ext cx="6602301" cy="2835043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6273449" y="-21306"/>
            <a:ext cx="5918551" cy="1648348"/>
            <a:chOff x="8567" y="-318"/>
            <a:chExt cx="7029" cy="2553"/>
          </a:xfrm>
        </p:grpSpPr>
        <p:sp>
          <p:nvSpPr>
            <p:cNvPr id="48" name="矩形 47"/>
            <p:cNvSpPr/>
            <p:nvPr/>
          </p:nvSpPr>
          <p:spPr>
            <a:xfrm>
              <a:off x="8567" y="-285"/>
              <a:ext cx="7029" cy="252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8567" y="-318"/>
              <a:ext cx="6910" cy="251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words </a:t>
              </a:r>
              <a:r>
                <a:rPr lang="en-US" altLang="zh-CN" sz="1100" b="1" i="1" dirty="0"/>
                <a:t>plan</a:t>
              </a:r>
              <a:r>
                <a:rPr lang="en-US" altLang="zh-CN" sz="1100" b="1" dirty="0"/>
                <a:t>, and make sentences with it; understand the text; read the text fluently.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Ss take turns reading the text; give feedback and correct them if </a:t>
              </a:r>
              <a:endParaRPr lang="en-US" altLang="zh-CN" sz="1100" b="1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necessary.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Ask Ss to find </a:t>
              </a:r>
              <a:r>
                <a:rPr lang="en-US" altLang="zh-CN" sz="1100" b="1" i="1" dirty="0"/>
                <a:t>plan </a:t>
              </a:r>
              <a:r>
                <a:rPr lang="en-US" altLang="zh-CN" sz="1100" b="1" dirty="0"/>
                <a:t>in the text and the illustration; have Ss read the word and make sentences with it.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Ss talk about the comprehension questions by using the illustration and the text.</a:t>
              </a:r>
              <a:endParaRPr lang="zh-CN" altLang="zh-CN" sz="1100" dirty="0"/>
            </a:p>
            <a:p>
              <a:r>
                <a:rPr lang="en-US" altLang="zh-CN" sz="1100" b="1" dirty="0"/>
                <a:t>      Note: Click the penguin button to show the vocabulary card.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1417800" y="-46745"/>
            <a:ext cx="1112411" cy="694767"/>
            <a:chOff x="18128" y="-12"/>
            <a:chExt cx="1703" cy="982"/>
          </a:xfrm>
        </p:grpSpPr>
        <p:sp>
          <p:nvSpPr>
            <p:cNvPr id="59" name="直角三角形 58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8128" y="-1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28"/>
          <p:cNvGrpSpPr/>
          <p:nvPr/>
        </p:nvGrpSpPr>
        <p:grpSpPr>
          <a:xfrm>
            <a:off x="10967021" y="6197505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67669" y="6221832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2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Road</a:t>
            </a:r>
            <a:r>
              <a:rPr lang="zh-CN" altLang="en-US" dirty="0"/>
              <a:t> </a:t>
            </a:r>
            <a:r>
              <a:rPr lang="en-US" altLang="zh-CN" dirty="0"/>
              <a:t>Burner</a:t>
            </a:r>
            <a:endParaRPr lang="en-US" altLang="zh-CN" dirty="0"/>
          </a:p>
        </p:txBody>
      </p:sp>
      <p:sp>
        <p:nvSpPr>
          <p:cNvPr id="21" name="矩形 20"/>
          <p:cNvSpPr/>
          <p:nvPr/>
        </p:nvSpPr>
        <p:spPr>
          <a:xfrm>
            <a:off x="1810763" y="5391599"/>
            <a:ext cx="4041140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He put the wallet on the Road Burner.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7242390" y="2363913"/>
            <a:ext cx="4557600" cy="2051322"/>
            <a:chOff x="10259199" y="3529172"/>
            <a:chExt cx="3175168" cy="2802342"/>
          </a:xfrm>
        </p:grpSpPr>
        <p:sp>
          <p:nvSpPr>
            <p:cNvPr id="44" name="同侧圆角矩形 43"/>
            <p:cNvSpPr/>
            <p:nvPr/>
          </p:nvSpPr>
          <p:spPr>
            <a:xfrm>
              <a:off x="10259199" y="3529172"/>
              <a:ext cx="3175168" cy="446656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360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0273979" y="3972804"/>
              <a:ext cx="3146458" cy="235871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lIns="108000" rtlCol="0">
              <a:noAutofit/>
            </a:bodyPr>
            <a:lstStyle/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was the first step of Nadim’s plan?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do you think Nadim would do next?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44456" y="1223998"/>
            <a:ext cx="4453323" cy="4000988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273281" y="0"/>
            <a:ext cx="5918719" cy="950324"/>
            <a:chOff x="8567" y="-184"/>
            <a:chExt cx="7581" cy="1808"/>
          </a:xfrm>
        </p:grpSpPr>
        <p:sp>
          <p:nvSpPr>
            <p:cNvPr id="22" name="矩形 21"/>
            <p:cNvSpPr/>
            <p:nvPr/>
          </p:nvSpPr>
          <p:spPr>
            <a:xfrm>
              <a:off x="8567" y="-184"/>
              <a:ext cx="7581" cy="1808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567" y="-184"/>
              <a:ext cx="6887" cy="180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read the text fluently.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Have Ss talk about the comprehension questions by using the illustration and the text.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Ss read the text fluently and give feedback.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1427598" y="-46745"/>
            <a:ext cx="1112411" cy="694767"/>
            <a:chOff x="18143" y="-12"/>
            <a:chExt cx="1703" cy="982"/>
          </a:xfrm>
        </p:grpSpPr>
        <p:sp>
          <p:nvSpPr>
            <p:cNvPr id="25" name="直角三角形 24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143" y="-1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28"/>
          <p:cNvGrpSpPr/>
          <p:nvPr/>
        </p:nvGrpSpPr>
        <p:grpSpPr>
          <a:xfrm>
            <a:off x="10927144" y="6205175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67669" y="6235832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2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Road</a:t>
            </a:r>
            <a:r>
              <a:rPr lang="zh-CN" altLang="en-US" dirty="0"/>
              <a:t> </a:t>
            </a:r>
            <a:r>
              <a:rPr lang="en-US" altLang="zh-CN" dirty="0"/>
              <a:t>Burner</a:t>
            </a:r>
            <a:endParaRPr lang="en-US" altLang="zh-CN" dirty="0"/>
          </a:p>
        </p:txBody>
      </p:sp>
      <p:sp>
        <p:nvSpPr>
          <p:cNvPr id="21" name="矩形 20"/>
          <p:cNvSpPr/>
          <p:nvPr/>
        </p:nvSpPr>
        <p:spPr>
          <a:xfrm>
            <a:off x="2234248" y="5281285"/>
            <a:ext cx="4041140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Then he sent it off.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7244203" y="2391262"/>
            <a:ext cx="4557600" cy="2224978"/>
            <a:chOff x="10258438" y="3510428"/>
            <a:chExt cx="3171819" cy="2074402"/>
          </a:xfrm>
        </p:grpSpPr>
        <p:sp>
          <p:nvSpPr>
            <p:cNvPr id="44" name="同侧圆角矩形 43"/>
            <p:cNvSpPr/>
            <p:nvPr/>
          </p:nvSpPr>
          <p:spPr>
            <a:xfrm>
              <a:off x="10258438" y="3510428"/>
              <a:ext cx="3171819" cy="461262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0273979" y="3972804"/>
              <a:ext cx="3146458" cy="161202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noAutofit/>
            </a:bodyPr>
            <a:lstStyle/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was the next step of Nadim’s plan?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do you think would happen next?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55214" y="1383036"/>
            <a:ext cx="4388374" cy="3736144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273281" y="1092"/>
            <a:ext cx="5918719" cy="952900"/>
            <a:chOff x="8567" y="-29"/>
            <a:chExt cx="7581" cy="2312"/>
          </a:xfrm>
        </p:grpSpPr>
        <p:sp>
          <p:nvSpPr>
            <p:cNvPr id="22" name="矩形 21"/>
            <p:cNvSpPr/>
            <p:nvPr/>
          </p:nvSpPr>
          <p:spPr>
            <a:xfrm>
              <a:off x="8567" y="-23"/>
              <a:ext cx="7581" cy="2306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572" y="-29"/>
              <a:ext cx="7423" cy="230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read the text fluently.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Have Ss talk about the comprehension questions by using the illustration and the text.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Ss read the text fluently and give feedback.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1427598" y="-46745"/>
            <a:ext cx="1112411" cy="694767"/>
            <a:chOff x="18143" y="-12"/>
            <a:chExt cx="1703" cy="982"/>
          </a:xfrm>
        </p:grpSpPr>
        <p:sp>
          <p:nvSpPr>
            <p:cNvPr id="25" name="直角三角形 24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143" y="-1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28"/>
          <p:cNvGrpSpPr/>
          <p:nvPr/>
        </p:nvGrpSpPr>
        <p:grpSpPr>
          <a:xfrm>
            <a:off x="10947613" y="6215264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68722" y="6224082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2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Road</a:t>
            </a:r>
            <a:r>
              <a:rPr lang="zh-CN" altLang="en-US" dirty="0"/>
              <a:t> </a:t>
            </a:r>
            <a:r>
              <a:rPr lang="en-US" altLang="zh-CN" dirty="0"/>
              <a:t>Burner</a:t>
            </a:r>
            <a:endParaRPr lang="en-US" altLang="zh-CN" dirty="0"/>
          </a:p>
        </p:txBody>
      </p:sp>
      <p:sp>
        <p:nvSpPr>
          <p:cNvPr id="21" name="矩形 20"/>
          <p:cNvSpPr/>
          <p:nvPr/>
        </p:nvSpPr>
        <p:spPr>
          <a:xfrm>
            <a:off x="338922" y="4686219"/>
            <a:ext cx="404114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 scooter was fast, 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but the Road Burner 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was faster.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7237266" y="1714792"/>
            <a:ext cx="4557600" cy="3811640"/>
            <a:chOff x="10260064" y="3597057"/>
            <a:chExt cx="3173986" cy="2791220"/>
          </a:xfrm>
        </p:grpSpPr>
        <p:sp>
          <p:nvSpPr>
            <p:cNvPr id="44" name="同侧圆角矩形 43"/>
            <p:cNvSpPr/>
            <p:nvPr/>
          </p:nvSpPr>
          <p:spPr>
            <a:xfrm>
              <a:off x="10260064" y="3597057"/>
              <a:ext cx="3173986" cy="362295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0273979" y="3972804"/>
              <a:ext cx="3146458" cy="241547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noAutofit/>
            </a:bodyPr>
            <a:lstStyle/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do you think about the Road Burner? Do you think the Road Burner was a good name for the toy car? Why?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Did the old man see his wallet? Where did the man see his wallet?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3999102" y="4674184"/>
            <a:ext cx="404114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 man saw his 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wallet on the Road 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Burner.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10326" y="1240231"/>
            <a:ext cx="6510112" cy="3302739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6273281" y="-14508"/>
            <a:ext cx="5918719" cy="961196"/>
            <a:chOff x="8567" y="-204"/>
            <a:chExt cx="7581" cy="2421"/>
          </a:xfrm>
        </p:grpSpPr>
        <p:sp>
          <p:nvSpPr>
            <p:cNvPr id="23" name="矩形 22"/>
            <p:cNvSpPr/>
            <p:nvPr/>
          </p:nvSpPr>
          <p:spPr>
            <a:xfrm>
              <a:off x="8567" y="-177"/>
              <a:ext cx="7581" cy="2394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567" y="-204"/>
              <a:ext cx="7232" cy="239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read the text fluently.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Have Ss talk about the comprehension questions by using the illustration and the text.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Ss read the text fluently and give feedback.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1427598" y="-46745"/>
            <a:ext cx="1112411" cy="694767"/>
            <a:chOff x="18143" y="-12"/>
            <a:chExt cx="1703" cy="982"/>
          </a:xfrm>
        </p:grpSpPr>
        <p:sp>
          <p:nvSpPr>
            <p:cNvPr id="26" name="直角三角形 25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8143" y="-1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388" y="221075"/>
            <a:ext cx="12203425" cy="5530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989" y="774166"/>
            <a:ext cx="9193270" cy="608383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296757" y="1355028"/>
            <a:ext cx="7186573" cy="4934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Add individual sounds (phonemes) to simple, single-syllable words to make new words. 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457200" indent="-457200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Learn the key words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zoom, turn, plan, scooter, wallet,</a:t>
            </a:r>
            <a:r>
              <a:rPr lang="zh-CN" altLang="en-US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yelled,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make sentences with them.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457200" indent="-457200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Read the story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Road Burner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develop reading comprehension skills by asking and answering questions throughout the reading process.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457200" indent="-457200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Practice using the sentence structure  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800"/>
              </a:spcBef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  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_____ put/sent _____. </a:t>
            </a:r>
            <a:endParaRPr lang="zh-CN" altLang="en-US" sz="2400" b="1" i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99631" y="-13852"/>
            <a:ext cx="2796579" cy="964367"/>
            <a:chOff x="9238157" y="41014"/>
            <a:chExt cx="2796579" cy="96436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41014"/>
              <a:ext cx="266977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  <a:endPara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1214466" y="6509101"/>
            <a:ext cx="998007" cy="312687"/>
            <a:chOff x="7707356" y="6408789"/>
            <a:chExt cx="998007" cy="31268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8" name="组合 22"/>
          <p:cNvGrpSpPr/>
          <p:nvPr/>
        </p:nvGrpSpPr>
        <p:grpSpPr>
          <a:xfrm>
            <a:off x="-27159" y="6518976"/>
            <a:ext cx="936238" cy="294424"/>
            <a:chOff x="11014501" y="6514787"/>
            <a:chExt cx="936238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275388" y="3022"/>
            <a:ext cx="6455081" cy="1198090"/>
            <a:chOff x="8567" y="-51"/>
            <a:chExt cx="8268" cy="1406"/>
          </a:xfrm>
        </p:grpSpPr>
        <p:sp>
          <p:nvSpPr>
            <p:cNvPr id="24" name="矩形 23"/>
            <p:cNvSpPr/>
            <p:nvPr/>
          </p:nvSpPr>
          <p:spPr>
            <a:xfrm>
              <a:off x="8567" y="-51"/>
              <a:ext cx="7581" cy="1406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567" y="-51"/>
              <a:ext cx="8268" cy="137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Get to know and understand what will be learned in this lesson. Go </a:t>
              </a:r>
              <a:endParaRPr lang="en-US" altLang="zh-CN" sz="1100" b="1" dirty="0"/>
            </a:p>
            <a:p>
              <a:r>
                <a:rPr lang="en-US" altLang="zh-CN" sz="1100" b="1" dirty="0"/>
                <a:t>through the learning goals with Ss.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424333" y="-43918"/>
            <a:ext cx="1112411" cy="691938"/>
            <a:chOff x="18138" y="-8"/>
            <a:chExt cx="1703" cy="978"/>
          </a:xfrm>
        </p:grpSpPr>
        <p:sp>
          <p:nvSpPr>
            <p:cNvPr id="30" name="直角三角形 29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8138" y="-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077" y="4314423"/>
            <a:ext cx="2054864" cy="1512439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350776" y="1058969"/>
            <a:ext cx="2523767" cy="2523767"/>
            <a:chOff x="561113" y="737591"/>
            <a:chExt cx="2523767" cy="252376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1113" y="737591"/>
              <a:ext cx="2523767" cy="2523767"/>
            </a:xfrm>
            <a:prstGeom prst="rect">
              <a:avLst/>
            </a:prstGeom>
          </p:spPr>
        </p:pic>
        <p:sp>
          <p:nvSpPr>
            <p:cNvPr id="35" name="矩形 34"/>
            <p:cNvSpPr/>
            <p:nvPr/>
          </p:nvSpPr>
          <p:spPr>
            <a:xfrm>
              <a:off x="629602" y="1141334"/>
              <a:ext cx="241255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We are </a:t>
              </a:r>
              <a:endPara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altLang="zh-CN" sz="36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going to . . .</a:t>
              </a:r>
              <a:endPara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6890197" y="186690"/>
            <a:ext cx="5065362" cy="6485255"/>
            <a:chOff x="4651145" y="188918"/>
            <a:chExt cx="4903096" cy="6484993"/>
          </a:xfrm>
        </p:grpSpPr>
        <p:sp>
          <p:nvSpPr>
            <p:cNvPr id="57" name="同侧圆角矩形 56"/>
            <p:cNvSpPr/>
            <p:nvPr/>
          </p:nvSpPr>
          <p:spPr>
            <a:xfrm rot="5400000">
              <a:off x="3865007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28"/>
          <p:cNvGrpSpPr/>
          <p:nvPr/>
        </p:nvGrpSpPr>
        <p:grpSpPr>
          <a:xfrm>
            <a:off x="10954076" y="6216056"/>
            <a:ext cx="998007" cy="318751"/>
            <a:chOff x="7707356" y="6402725"/>
            <a:chExt cx="998007" cy="31875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72153" y="6224082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2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Road</a:t>
            </a:r>
            <a:r>
              <a:rPr lang="zh-CN" altLang="en-US" dirty="0"/>
              <a:t> </a:t>
            </a:r>
            <a:r>
              <a:rPr lang="en-US" altLang="zh-CN" dirty="0"/>
              <a:t>Burner</a:t>
            </a:r>
            <a:endParaRPr lang="en-US" altLang="zh-CN" dirty="0"/>
          </a:p>
        </p:txBody>
      </p:sp>
      <p:sp>
        <p:nvSpPr>
          <p:cNvPr id="21" name="矩形 20"/>
          <p:cNvSpPr/>
          <p:nvPr/>
        </p:nvSpPr>
        <p:spPr>
          <a:xfrm>
            <a:off x="1441119" y="5423436"/>
            <a:ext cx="4041140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“Thank you,” he said.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“You did me a good turn.”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6964584" y="947708"/>
            <a:ext cx="4971599" cy="2220405"/>
            <a:chOff x="10260766" y="3569883"/>
            <a:chExt cx="3166259" cy="1778583"/>
          </a:xfrm>
        </p:grpSpPr>
        <p:sp>
          <p:nvSpPr>
            <p:cNvPr id="44" name="同侧圆角矩形 43"/>
            <p:cNvSpPr/>
            <p:nvPr/>
          </p:nvSpPr>
          <p:spPr>
            <a:xfrm>
              <a:off x="10260766" y="3569883"/>
              <a:ext cx="3166259" cy="396299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Comprehension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0273979" y="3972804"/>
              <a:ext cx="3146458" cy="137566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lIns="108000" rtlCol="0">
              <a:spAutoFit/>
            </a:bodyPr>
            <a:lstStyle/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How do you think the man felt to have his wallet back?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How do you think the children felt at that moment?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19603" y="1146766"/>
            <a:ext cx="4486345" cy="4064371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6970102" y="3730880"/>
            <a:ext cx="4934631" cy="2381894"/>
            <a:chOff x="8404545" y="1141069"/>
            <a:chExt cx="3486006" cy="2346933"/>
          </a:xfrm>
        </p:grpSpPr>
        <p:sp>
          <p:nvSpPr>
            <p:cNvPr id="25" name="同侧圆角矩形 24"/>
            <p:cNvSpPr/>
            <p:nvPr/>
          </p:nvSpPr>
          <p:spPr>
            <a:xfrm>
              <a:off x="8404545" y="1141069"/>
              <a:ext cx="3486006" cy="434496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Monitoring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414827" y="1589602"/>
              <a:ext cx="3464600" cy="189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36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Ask yourself: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I understand the meaning of </a:t>
              </a:r>
              <a:r>
                <a:rPr lang="en-US" altLang="zh-CN" sz="2400" b="1" i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“You did me a good turn”?</a:t>
              </a:r>
              <a:endParaRPr lang="en-US" altLang="zh-CN" sz="2400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(Tips: You can recall the story</a:t>
              </a:r>
              <a:endParaRPr lang="en-US" altLang="zh-CN" sz="2300" b="1" dirty="0">
                <a:solidFill>
                  <a:srgbClr val="ED7D31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          and ask your partner.)</a:t>
              </a:r>
              <a:endParaRPr lang="en-US" altLang="zh-CN" sz="2300" b="1" dirty="0">
                <a:solidFill>
                  <a:srgbClr val="ED7D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273770" y="0"/>
            <a:ext cx="5918230" cy="1966026"/>
            <a:chOff x="8567" y="-215"/>
            <a:chExt cx="7291" cy="2224"/>
          </a:xfrm>
        </p:grpSpPr>
        <p:sp>
          <p:nvSpPr>
            <p:cNvPr id="27" name="矩形 26"/>
            <p:cNvSpPr/>
            <p:nvPr/>
          </p:nvSpPr>
          <p:spPr>
            <a:xfrm>
              <a:off x="8567" y="-215"/>
              <a:ext cx="7291" cy="2224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567" y="-215"/>
              <a:ext cx="7045" cy="222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develop the ability of asking and answering questions </a:t>
              </a:r>
              <a:endParaRPr lang="en-US" altLang="zh-CN" sz="1100" b="1" dirty="0"/>
            </a:p>
            <a:p>
              <a:r>
                <a:rPr lang="en-US" altLang="zh-CN" sz="1100" b="1" dirty="0"/>
                <a:t>as a way to </a:t>
              </a:r>
              <a:endParaRPr lang="en-US" altLang="zh-CN" sz="1100" b="1" dirty="0"/>
            </a:p>
            <a:p>
              <a:r>
                <a:rPr lang="en-US" altLang="zh-CN" sz="1100" b="1" dirty="0"/>
                <a:t>self-check reading comprehension; read the text fluently.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Have Ss talk about the comprehension questions by using the illustration and the text.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Encourage Ss to talk more about the Monitoring Question; if they know how to answer the question, ask them to explain it; if they don’t know how to answer this question, guide them to find the answers by using clues from the text; tell them to learn to ask themselves questions to themselves when reading..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Ss read the text fluently and give feedback.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417800" y="-46745"/>
            <a:ext cx="1112411" cy="694767"/>
            <a:chOff x="18128" y="-12"/>
            <a:chExt cx="1703" cy="982"/>
          </a:xfrm>
        </p:grpSpPr>
        <p:sp>
          <p:nvSpPr>
            <p:cNvPr id="30" name="直角三角形 29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8128" y="-1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5845308" y="799204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  <a:sym typeface="Helvetica Light"/>
              </a:rPr>
              <a:t>2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39248" y="3799846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  <a:sym typeface="Helvetica Light"/>
              </a:rPr>
              <a:t>3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0053" y="2889695"/>
            <a:ext cx="5507971" cy="116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did the children play?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kind of features did the 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 toy car have?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305056" y="2969120"/>
            <a:ext cx="6102570" cy="116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happened to the man?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did the children do with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  the wallet?</a:t>
            </a:r>
            <a:endParaRPr lang="zh-CN" altLang="en-US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022562" y="397"/>
            <a:ext cx="2374889" cy="773220"/>
            <a:chOff x="9453849" y="106830"/>
            <a:chExt cx="2374889" cy="77322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8"/>
          <p:cNvGrpSpPr/>
          <p:nvPr/>
        </p:nvGrpSpPr>
        <p:grpSpPr>
          <a:xfrm>
            <a:off x="11036667" y="6491951"/>
            <a:ext cx="998007" cy="318751"/>
            <a:chOff x="7707356" y="6402725"/>
            <a:chExt cx="998007" cy="318751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21/29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9" name="组合 2"/>
          <p:cNvGrpSpPr/>
          <p:nvPr/>
        </p:nvGrpSpPr>
        <p:grpSpPr>
          <a:xfrm>
            <a:off x="235481" y="6509209"/>
            <a:ext cx="942691" cy="294424"/>
            <a:chOff x="11008048" y="6528234"/>
            <a:chExt cx="942691" cy="294424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06382" y="809305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spc="0" normalizeH="0" baseline="0" dirty="0">
                <a:ln>
                  <a:noFill/>
                </a:ln>
                <a:solidFill>
                  <a:srgbClr val="ED7D31"/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rPr>
              <a:t>1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420823" y="283338"/>
            <a:ext cx="5473570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retell!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6274075" y="5789060"/>
            <a:ext cx="5656665" cy="79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Where did the man see his wallet?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How did the man feel about Nadim?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14898" y="197963"/>
            <a:ext cx="1105925" cy="73728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66831" y="935246"/>
            <a:ext cx="4491712" cy="200143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393029" y="942579"/>
            <a:ext cx="4521941" cy="208332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38728" y="3959298"/>
            <a:ext cx="2115202" cy="190035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191651" y="3959298"/>
            <a:ext cx="2088269" cy="1829697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570053" y="5796790"/>
            <a:ext cx="5507971" cy="116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was Nadim’s plan?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did Nadim do?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851722" y="3875686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  <a:sym typeface="Helvetica Light"/>
              </a:rPr>
              <a:t>4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390887" y="4013473"/>
            <a:ext cx="4524083" cy="1835391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6273531" y="0"/>
            <a:ext cx="5918469" cy="950361"/>
            <a:chOff x="8567" y="-182"/>
            <a:chExt cx="7264" cy="1786"/>
          </a:xfrm>
        </p:grpSpPr>
        <p:sp>
          <p:nvSpPr>
            <p:cNvPr id="43" name="矩形 42"/>
            <p:cNvSpPr/>
            <p:nvPr/>
          </p:nvSpPr>
          <p:spPr>
            <a:xfrm>
              <a:off x="8567" y="-182"/>
              <a:ext cx="7264" cy="1786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8567" y="-182"/>
              <a:ext cx="7155" cy="178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Retell the story with the visual support and assistance. 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Ask Ss to work in pairs and talk about the given questions; have them work in pairs to retell the story in the correct sequential order by identifying the key details; model first.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Ss take turns retelling the story by using the visual aids.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1425788" y="-47453"/>
            <a:ext cx="1112411" cy="695475"/>
            <a:chOff x="18568" y="-13"/>
            <a:chExt cx="1703" cy="983"/>
          </a:xfrm>
        </p:grpSpPr>
        <p:sp>
          <p:nvSpPr>
            <p:cNvPr id="48" name="直角三角形 47"/>
            <p:cNvSpPr/>
            <p:nvPr/>
          </p:nvSpPr>
          <p:spPr>
            <a:xfrm rot="10800000">
              <a:off x="18699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8568" y="-13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61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68"/>
            <a:ext cx="12225214" cy="68944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5" y="-9799"/>
            <a:ext cx="11828145" cy="659003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1519997" y="275101"/>
            <a:ext cx="5929060" cy="5720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29"/>
          <p:cNvGrpSpPr/>
          <p:nvPr/>
        </p:nvGrpSpPr>
        <p:grpSpPr>
          <a:xfrm>
            <a:off x="8911574" y="-7257"/>
            <a:ext cx="2549675" cy="773220"/>
            <a:chOff x="9514965" y="230021"/>
            <a:chExt cx="2549675" cy="77322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5" name="组合 28"/>
          <p:cNvGrpSpPr/>
          <p:nvPr/>
        </p:nvGrpSpPr>
        <p:grpSpPr>
          <a:xfrm>
            <a:off x="10950724" y="6209795"/>
            <a:ext cx="998007" cy="318751"/>
            <a:chOff x="7707356" y="6402725"/>
            <a:chExt cx="998007" cy="318751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9" name="文本框 78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22/29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0" name="组合 2"/>
          <p:cNvGrpSpPr/>
          <p:nvPr/>
        </p:nvGrpSpPr>
        <p:grpSpPr>
          <a:xfrm>
            <a:off x="270993" y="6218161"/>
            <a:ext cx="942691" cy="294424"/>
            <a:chOff x="11008048" y="6528234"/>
            <a:chExt cx="942691" cy="294424"/>
          </a:xfrm>
        </p:grpSpPr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83" name="文本框 82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9" name="标题 18"/>
          <p:cNvSpPr>
            <a:spLocks noGrp="1"/>
          </p:cNvSpPr>
          <p:nvPr>
            <p:ph type="title"/>
          </p:nvPr>
        </p:nvSpPr>
        <p:spPr>
          <a:xfrm>
            <a:off x="1522471" y="182140"/>
            <a:ext cx="10119069" cy="718689"/>
          </a:xfrm>
          <a:noFill/>
        </p:spPr>
        <p:txBody>
          <a:bodyPr numCol="2"/>
          <a:lstStyle/>
          <a:p>
            <a:r>
              <a:rPr lang="en-US" altLang="zh-CN" dirty="0">
                <a:solidFill>
                  <a:srgbClr val="FFC000"/>
                </a:solidFill>
                <a:sym typeface="Helvetica Light"/>
              </a:rPr>
              <a:t>Let’s review the words!</a:t>
            </a:r>
            <a:br>
              <a:rPr lang="zh-CN" altLang="en-US" dirty="0">
                <a:solidFill>
                  <a:srgbClr val="FFC000"/>
                </a:solidFill>
                <a:sym typeface="Helvetica Light"/>
              </a:rPr>
            </a:br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38" name="弧形 37"/>
          <p:cNvSpPr/>
          <p:nvPr/>
        </p:nvSpPr>
        <p:spPr>
          <a:xfrm>
            <a:off x="10325645" y="2384235"/>
            <a:ext cx="726477" cy="178273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275684" y="1924801"/>
            <a:ext cx="1916316" cy="1916316"/>
          </a:xfrm>
          <a:prstGeom prst="rect">
            <a:avLst/>
          </a:prstGeom>
        </p:spPr>
      </p:pic>
      <p:sp>
        <p:nvSpPr>
          <p:cNvPr id="51" name="圆角矩形 50"/>
          <p:cNvSpPr/>
          <p:nvPr/>
        </p:nvSpPr>
        <p:spPr>
          <a:xfrm>
            <a:off x="7663392" y="23296"/>
            <a:ext cx="3870559" cy="1437414"/>
          </a:xfrm>
          <a:prstGeom prst="roundRect">
            <a:avLst/>
          </a:prstGeom>
          <a:ln w="57150">
            <a:solidFill>
              <a:srgbClr val="FFA90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683463" y="45320"/>
            <a:ext cx="2008097" cy="1392340"/>
          </a:xfrm>
          <a:prstGeom prst="roundRect">
            <a:avLst/>
          </a:prstGeom>
        </p:spPr>
      </p:pic>
      <p:sp>
        <p:nvSpPr>
          <p:cNvPr id="104" name="文本框 103"/>
          <p:cNvSpPr txBox="1"/>
          <p:nvPr/>
        </p:nvSpPr>
        <p:spPr>
          <a:xfrm>
            <a:off x="10039045" y="456318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</a:rPr>
              <a:t>zoom</a:t>
            </a:r>
            <a:endParaRPr lang="zh-CN" altLang="en-US" sz="2800" b="1" dirty="0">
              <a:solidFill>
                <a:srgbClr val="ED7D31"/>
              </a:solidFill>
            </a:endParaRPr>
          </a:p>
        </p:txBody>
      </p:sp>
      <p:pic>
        <p:nvPicPr>
          <p:cNvPr id="105" name="图片 104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678845" y="45320"/>
            <a:ext cx="2036850" cy="1392339"/>
          </a:xfrm>
          <a:prstGeom prst="roundRect">
            <a:avLst/>
          </a:prstGeom>
        </p:spPr>
      </p:pic>
      <p:sp>
        <p:nvSpPr>
          <p:cNvPr id="106" name="文本框 105"/>
          <p:cNvSpPr txBox="1"/>
          <p:nvPr/>
        </p:nvSpPr>
        <p:spPr>
          <a:xfrm>
            <a:off x="10234191" y="446396"/>
            <a:ext cx="1648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</a:rPr>
              <a:t>turn</a:t>
            </a:r>
            <a:endParaRPr lang="zh-CN" altLang="en-US" sz="2800" b="1" dirty="0">
              <a:solidFill>
                <a:srgbClr val="ED7D31"/>
              </a:solidFill>
            </a:endParaRPr>
          </a:p>
        </p:txBody>
      </p:sp>
      <p:pic>
        <p:nvPicPr>
          <p:cNvPr id="107" name="图片 106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677727" y="49427"/>
            <a:ext cx="2036610" cy="1396081"/>
          </a:xfrm>
          <a:prstGeom prst="roundRect">
            <a:avLst/>
          </a:prstGeom>
        </p:spPr>
      </p:pic>
      <p:sp>
        <p:nvSpPr>
          <p:cNvPr id="108" name="文本框 107"/>
          <p:cNvSpPr txBox="1"/>
          <p:nvPr/>
        </p:nvSpPr>
        <p:spPr>
          <a:xfrm>
            <a:off x="9877732" y="461637"/>
            <a:ext cx="1519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</a:rPr>
              <a:t>scooter</a:t>
            </a:r>
            <a:endParaRPr lang="zh-CN" altLang="en-US" sz="2800" b="1" dirty="0">
              <a:solidFill>
                <a:srgbClr val="ED7D31"/>
              </a:solidFill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2218550" y="922377"/>
            <a:ext cx="1115626" cy="1446414"/>
            <a:chOff x="1064746" y="716805"/>
            <a:chExt cx="1521021" cy="2063208"/>
          </a:xfrm>
        </p:grpSpPr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746" y="716805"/>
              <a:ext cx="1304253" cy="2063208"/>
            </a:xfrm>
            <a:prstGeom prst="rect">
              <a:avLst/>
            </a:prstGeom>
          </p:spPr>
        </p:pic>
        <p:pic>
          <p:nvPicPr>
            <p:cNvPr id="91" name="图片 9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603" y="1376772"/>
              <a:ext cx="579164" cy="561399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31" y="1143861"/>
            <a:ext cx="1226694" cy="18350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7679888" y="42076"/>
            <a:ext cx="2034449" cy="1396657"/>
          </a:xfrm>
          <a:prstGeom prst="round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996208" y="463350"/>
            <a:ext cx="144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</a:rPr>
              <a:t>wallet</a:t>
            </a:r>
            <a:endParaRPr lang="zh-CN" altLang="en-US" sz="2800" b="1" dirty="0">
              <a:solidFill>
                <a:srgbClr val="ED7D3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7674380" y="34221"/>
            <a:ext cx="2039957" cy="1411882"/>
          </a:xfrm>
          <a:prstGeom prst="round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950869" y="463350"/>
            <a:ext cx="1519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</a:rPr>
              <a:t>yelled</a:t>
            </a:r>
            <a:endParaRPr lang="zh-CN" altLang="en-US" sz="2800" b="1" dirty="0">
              <a:solidFill>
                <a:srgbClr val="ED7D3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7674380" y="34221"/>
            <a:ext cx="2049931" cy="1403985"/>
          </a:xfrm>
          <a:prstGeom prst="round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40891" y="458171"/>
            <a:ext cx="1030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</a:rPr>
              <a:t>plan</a:t>
            </a:r>
            <a:endParaRPr lang="zh-CN" altLang="en-US" sz="2800" b="1" dirty="0">
              <a:solidFill>
                <a:srgbClr val="ED7D31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798" y="4288687"/>
            <a:ext cx="1406456" cy="210396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4669" y="4585389"/>
            <a:ext cx="1367477" cy="194315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182629" y="3467070"/>
            <a:ext cx="1192473" cy="3045515"/>
            <a:chOff x="11093489" y="4517325"/>
            <a:chExt cx="1192473" cy="3045515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17" cstate="email"/>
            <a:stretch>
              <a:fillRect/>
            </a:stretch>
          </p:blipFill>
          <p:spPr>
            <a:xfrm>
              <a:off x="11429751" y="4517325"/>
              <a:ext cx="809260" cy="773489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3489" y="5619683"/>
              <a:ext cx="1192473" cy="1943157"/>
            </a:xfrm>
            <a:prstGeom prst="rect">
              <a:avLst/>
            </a:prstGeom>
          </p:spPr>
        </p:pic>
      </p:grpSp>
      <p:pic>
        <p:nvPicPr>
          <p:cNvPr id="58" name="图片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471" y="4825874"/>
            <a:ext cx="1211228" cy="1831357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19" cstate="email"/>
          <a:stretch>
            <a:fillRect/>
          </a:stretch>
        </p:blipFill>
        <p:spPr>
          <a:xfrm>
            <a:off x="287138" y="233255"/>
            <a:ext cx="1327344" cy="884896"/>
          </a:xfrm>
          <a:prstGeom prst="rect">
            <a:avLst/>
          </a:prstGeom>
        </p:spPr>
      </p:pic>
      <p:grpSp>
        <p:nvGrpSpPr>
          <p:cNvPr id="61" name="组合 60"/>
          <p:cNvGrpSpPr/>
          <p:nvPr/>
        </p:nvGrpSpPr>
        <p:grpSpPr>
          <a:xfrm>
            <a:off x="6273281" y="0"/>
            <a:ext cx="5918719" cy="1119378"/>
            <a:chOff x="8567" y="-23"/>
            <a:chExt cx="7581" cy="1824"/>
          </a:xfrm>
        </p:grpSpPr>
        <p:sp>
          <p:nvSpPr>
            <p:cNvPr id="62" name="矩形 61"/>
            <p:cNvSpPr/>
            <p:nvPr/>
          </p:nvSpPr>
          <p:spPr>
            <a:xfrm>
              <a:off x="8567" y="-23"/>
              <a:ext cx="7581" cy="1824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8567" y="-23"/>
              <a:ext cx="7341" cy="182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Check their understanding of the words in this lesson.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Have Ss help the boy in the picture send the wallet back to the old man by identifying the pictures and vocabulary words.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Click to show the picture and ask Ss to say the word; click to show the answer; click to help the boy walk forward.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Repeat this practice for the rest of the words.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1425276" y="-38456"/>
            <a:ext cx="1112411" cy="686277"/>
            <a:chOff x="18113" y="-68"/>
            <a:chExt cx="1703" cy="970"/>
          </a:xfrm>
        </p:grpSpPr>
        <p:sp>
          <p:nvSpPr>
            <p:cNvPr id="65" name="直角三角形 64"/>
            <p:cNvSpPr/>
            <p:nvPr/>
          </p:nvSpPr>
          <p:spPr>
            <a:xfrm rot="10800000">
              <a:off x="18245" y="-1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8113" y="-6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-4.375E-6 0.00024 C 0.00326 0.00186 0.00665 0.00417 0.01003 0.00579 C 0.01615 0.00903 0.02461 0.00903 0.03021 0.00996 C 0.03907 0.00926 0.04805 0.0088 0.05704 0.00788 C 0.08269 0.00487 0.03829 0.00649 0.07383 0.00394 C 0.08907 0.00278 0.10443 0.00255 0.11967 0.00186 C 0.12227 0.00116 0.12487 0.00047 0.12761 -4.81481E-6 C 0.1461 -0.00324 0.1379 0.00116 0.14662 -0.00393 C 0.1556 -0.00347 0.16446 -0.003 0.17344 -0.00208 C 0.17566 -0.00185 0.17787 -0.00069 0.18021 -4.81481E-6 C 0.18386 0.0007 0.18763 0.00116 0.19141 0.00186 C 0.19245 0.00255 0.19362 0.00348 0.19467 0.00394 C 0.19961 0.00556 0.21185 0.00718 0.21602 0.00788 C 0.22422 0.00718 0.23243 0.00695 0.24063 0.00579 C 0.26602 0.00255 0.22644 0.0051 0.25521 0.00186 C 0.26485 0.00093 0.27461 0.00047 0.28425 -4.81481E-6 C 0.29154 -0.00277 0.29441 -0.00393 0.30326 -0.00393 C 0.31146 -0.00393 0.31967 -0.00208 0.328 -0.00208 L 0.328 -0.00185 " pathEditMode="relative" rAng="0" ptsTypes="AAAAAAAAAAAAAAAAAAAA">
                                      <p:cBhvr>
                                        <p:cTn id="1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 -0.00185 L 0.328 -0.00162 L 0.33907 -0.00393 C 0.34206 -0.00439 0.34506 -0.00578 0.34805 -0.00578 C 0.36263 -0.00578 0.37722 -0.00462 0.39167 -0.00393 C 0.4336 0.0007 0.38868 -0.0037 0.46784 -4.81481E-6 C 0.47566 0.00047 0.48347 0.00139 0.49128 0.00209 C 0.51094 0.01366 0.49349 0.00394 0.54623 0.00394 L 0.54623 0.00417 " pathEditMode="relative" rAng="0" ptsTypes="AAAAAAAAA">
                                      <p:cBhvr>
                                        <p:cTn id="3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623 0.00417 L 0.54623 0.0044 C 0.54948 0.00463 0.55287 0.0051 0.55625 0.00602 C 0.55743 0.00649 0.55847 0.00764 0.55964 0.00811 C 0.56224 0.00903 0.56485 0.0095 0.56745 0.01019 C 0.57566 0.0095 0.58386 0.00903 0.59206 0.00811 C 0.59506 0.00764 0.59805 0.00625 0.60105 0.00602 C 0.61407 0.00556 0.62709 0.00602 0.64024 0.00602 L 0.64024 0.00625 " pathEditMode="relative" rAng="0" ptsTypes="AAAAAAAAA">
                                      <p:cBhvr>
                                        <p:cTn id="4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3.75E-6 0.00023 C -0.003 0.00255 -0.00586 0.00533 -0.00886 0.00764 C -0.01107 0.00926 -0.01328 0.01042 -0.0155 0.01158 C -0.01667 0.01227 -0.01784 0.0125 -0.01888 0.01366 C -0.01993 0.01482 -0.02097 0.01667 -0.02214 0.0176 C -0.02422 0.01922 -0.02657 0.02014 -0.02878 0.02153 L -0.03203 0.02338 L -0.04206 0.0294 C -0.0431 0.02986 -0.04414 0.03102 -0.04532 0.03125 C -0.04753 0.03195 -0.04974 0.03241 -0.05196 0.0331 C -0.05339 0.0338 -0.05482 0.03473 -0.05638 0.03519 C -0.0586 0.03588 -0.06081 0.03635 -0.06302 0.03704 C -0.0642 0.0375 -0.06524 0.03843 -0.06628 0.03912 C -0.078 0.04491 -0.06159 0.03565 -0.07735 0.04491 L -0.0806 0.04699 L -0.08399 0.04885 C -0.08503 0.05023 -0.08607 0.05185 -0.08724 0.05278 C -0.08946 0.0544 -0.09193 0.0544 -0.09388 0.05672 C -0.09506 0.0581 -0.09597 0.05973 -0.09727 0.06065 C -0.10026 0.06297 -0.10118 0.0625 -0.10378 0.0625 L -0.10378 0.06273 " pathEditMode="relative" rAng="0" ptsTypes="AAAAAAAAAAAAAAAAAAAAA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78 0.06273 L -0.10378 0.06297 C -0.10717 0.06389 -0.11055 0.06505 -0.11381 0.06644 C -0.11602 0.0676 -0.1181 0.06968 -0.12045 0.07037 C -0.12878 0.07338 -0.12409 0.07199 -0.13477 0.07431 C -0.1362 0.075 -0.13763 0.0757 -0.1392 0.07639 C -0.14128 0.07709 -0.14362 0.07732 -0.14571 0.07824 C -0.14805 0.07917 -0.15013 0.08079 -0.15235 0.08218 L -0.15573 0.08426 L -0.15899 0.08611 C -0.16016 0.08681 -0.16133 0.08681 -0.16237 0.08797 C -0.16758 0.09422 -0.16433 0.09121 -0.17227 0.09584 L -0.17552 0.09792 C -0.17839 0.09954 -0.18021 0.1007 -0.18321 0.10185 C -0.18581 0.10255 -0.18842 0.10278 -0.19102 0.10371 C -0.19961 0.10648 -0.19141 0.10625 -0.20417 0.10764 C -0.21342 0.10857 -0.22266 0.10903 -0.23177 0.10949 C -0.25222 0.11412 -0.23373 0.10903 -0.24388 0.11343 C -0.24571 0.11435 -0.24766 0.11459 -0.24948 0.11551 C -0.2517 0.11644 -0.25378 0.11852 -0.25612 0.11945 L -0.26159 0.1213 C -0.26524 0.12246 -0.2724 0.12454 -0.27592 0.12523 C -0.27956 0.12593 -0.28334 0.12662 -0.28698 0.12732 C -0.29102 0.12963 -0.29089 0.12986 -0.29584 0.13102 C -0.2987 0.13195 -0.3017 0.13218 -0.30456 0.1331 C -0.30651 0.13357 -0.30834 0.13426 -0.31016 0.13496 C -0.31849 0.13866 -0.30756 0.13519 -0.31784 0.13889 C -0.31823 0.13912 -0.31862 0.13889 -0.31888 0.13889 L -0.31888 0.13912 " pathEditMode="relative" rAng="0" ptsTypes="AAAAAAAAAAAAAAAAAAAAAAAAAAAAA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88 0.13912 L -0.31888 0.13935 C -0.32266 0.13959 -0.32631 0.14005 -0.32995 0.14098 C -0.33112 0.14121 -0.33217 0.14236 -0.33334 0.14283 C -0.33477 0.14375 -0.3362 0.14422 -0.33776 0.14491 C -0.33998 0.14607 -0.34206 0.14746 -0.34427 0.14885 L -0.35092 0.15278 C -0.35209 0.15348 -0.35313 0.15463 -0.3543 0.15463 L -0.37852 0.15672 C -0.37995 0.15741 -0.38138 0.1581 -0.38295 0.15857 C -0.38985 0.16065 -0.3961 0.16042 -0.40274 0.16459 C -0.40495 0.16574 -0.40717 0.16736 -0.40938 0.16852 C -0.41094 0.16922 -0.41237 0.16991 -0.41381 0.17037 C -0.41563 0.17107 -0.41758 0.17153 -0.41927 0.17246 C -0.42045 0.17292 -0.42149 0.17385 -0.42266 0.17431 C -0.42448 0.17523 -0.42631 0.1757 -0.42813 0.17639 C -0.42969 0.17685 -0.43112 0.17755 -0.43256 0.17824 C -0.43373 0.17894 -0.43477 0.17986 -0.43594 0.18033 C -0.44649 0.18287 -0.46836 0.18357 -0.47565 0.18426 C -0.47852 0.18473 -0.48151 0.18519 -0.48438 0.18611 C -0.48555 0.18658 -0.48659 0.18773 -0.48776 0.1882 C -0.49206 0.18959 -0.49675 0.18959 -0.50092 0.19213 L -0.50756 0.19607 L -0.51094 0.19792 C -0.51315 0.20047 -0.51498 0.2044 -0.51758 0.20579 C -0.52865 0.2125 -0.51133 0.20232 -0.52526 0.20973 C -0.52748 0.21088 -0.52969 0.21227 -0.5319 0.21366 C -0.53295 0.21435 -0.53399 0.21505 -0.53516 0.21551 C -0.53659 0.21621 -0.53815 0.2169 -0.53959 0.2176 C -0.54414 0.21945 -0.54688 0.22014 -0.5517 0.22153 C -0.55573 0.22385 -0.55391 0.22338 -0.55717 0.22338 L -0.55717 0.22361 " pathEditMode="relative" rAng="0" ptsTypes="AAAAAAAAAAAAAAAAAAAAAAAAAAAAAAAA">
                                      <p:cBhvr>
                                        <p:cTn id="7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4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717 0.22361 L -0.55717 0.22384 C -0.55925 0.22523 -0.5612 0.22593 -0.56302 0.22893 C -0.56394 0.23079 -0.56472 0.23542 -0.56563 0.23796 C -0.56667 0.24028 -0.56771 0.24143 -0.56875 0.24375 C -0.56953 0.2456 -0.57019 0.24815 -0.57097 0.24954 C -0.57214 0.25208 -0.575 0.2544 -0.5767 0.25856 C -0.57735 0.25995 -0.578 0.26273 -0.57878 0.26435 C -0.58008 0.26713 -0.58112 0.26643 -0.58243 0.26991 C -0.58295 0.27153 -0.58334 0.27569 -0.58399 0.27569 C -0.59102 0.27847 -0.59805 0.27778 -0.60495 0.2787 C -0.60586 0.28148 -0.60664 0.28565 -0.60756 0.2875 C -0.60899 0.29051 -0.61042 0.2919 -0.61185 0.29329 C -0.61355 0.29537 -0.61524 0.29768 -0.61706 0.29954 C -0.62084 0.30255 -0.6267 0.30393 -0.63008 0.30532 C -0.63321 0.30833 -0.63203 0.30602 -0.63373 0.31111 L -0.63373 0.31157 " pathEditMode="relative" rAng="0" ptsTypes="AAAAAAAAAAAAAAAAA">
                                      <p:cBhvr>
                                        <p:cTn id="9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-2.70833E-6 0.00116 C 0.00651 -0.00347 0.01302 -0.01064 0.01979 -0.01064 C 0.03867 -0.01064 0.03894 -0.00694 0.05209 0.00926 C 0.06354 0.00556 0.08555 0.00116 0.0987 -0.01064 C 0.10834 -0.01597 0.10274 -0.01944 0.11302 -0.03796 C 0.11589 -0.04259 0.11862 -0.0449 0.12149 -0.0456 C 0.12578 -0.0449 0.12995 -0.04398 0.13386 -0.03796 C 0.15274 -0.01157 0.12943 -0.02546 0.15013 -3.7037E-6 C 0.15482 0.00556 0.15964 0.00556 0.16433 0.00926 C 0.16745 0.0125 0.17058 0.01621 0.17383 0.01968 L 0.19584 0.03774 C 0.21003 0.03473 0.22422 0.03889 0.23854 0.02755 C 0.24519 0.02292 0.2517 -0.00463 0.25847 -0.01064 L 0.27188 -0.01828 C 0.27943 -0.01273 0.28711 -0.01157 0.29479 -3.7037E-6 C 0.29675 0.00348 0.29909 0.00787 0.3013 0.00926 C 0.30886 0.01482 0.31654 0.01621 0.32422 0.01968 C 0.33802 0.06436 0.32071 0.01158 0.33763 0.04723 C 0.33933 0.05186 0.34115 0.06204 0.34323 0.06667 C 0.34649 0.07246 0.34961 0.07246 0.35261 0.0757 C 0.35521 0.0794 0.35782 0.08287 0.36029 0.08658 C 0.36641 0.0794 0.37214 0.06667 0.37839 0.06667 L 0.44805 0.0757 L 0.44805 0.07709 " pathEditMode="relative" rAng="0" ptsTypes="AAAAAAAAAAAAAAAAAAAAAAAAA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1" grpId="0" animBg="1"/>
      <p:bldP spid="104" grpId="0"/>
      <p:bldP spid="104" grpId="1"/>
      <p:bldP spid="106" grpId="0"/>
      <p:bldP spid="106" grpId="1"/>
      <p:bldP spid="108" grpId="0"/>
      <p:bldP spid="108" grpId="1"/>
      <p:bldP spid="9" grpId="0"/>
      <p:bldP spid="9" grpId="1"/>
      <p:bldP spid="11" grpId="0"/>
      <p:bldP spid="11" grpId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9"/>
          <p:cNvGrpSpPr/>
          <p:nvPr/>
        </p:nvGrpSpPr>
        <p:grpSpPr>
          <a:xfrm>
            <a:off x="7374834" y="-9212"/>
            <a:ext cx="4552122" cy="773220"/>
            <a:chOff x="9514965" y="230021"/>
            <a:chExt cx="2549675" cy="77322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Listening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&amp;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Speaking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075885" y="1557908"/>
            <a:ext cx="103861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latin typeface="Century Gothic" panose="020B0502020202020204" pitchFamily="34" charset="0"/>
              </a:rPr>
              <a:t>—What did Nadim do to help the man who lost his wallet?</a:t>
            </a:r>
            <a:endParaRPr kumimoji="1" lang="en-US" altLang="zh-CN" sz="2800" b="1" dirty="0">
              <a:latin typeface="Century Gothic" panose="020B0502020202020204" pitchFamily="34" charset="0"/>
            </a:endParaRPr>
          </a:p>
          <a:p>
            <a:r>
              <a:rPr kumimoji="1" lang="en-US" altLang="zh-CN" sz="2800" b="1" dirty="0">
                <a:latin typeface="Century Gothic" panose="020B0502020202020204" pitchFamily="34" charset="0"/>
              </a:rPr>
              <a:t>— Nadim ______ to help the man.</a:t>
            </a:r>
            <a:endParaRPr kumimoji="1" lang="zh-CN" altLang="en-US" sz="2800" b="1" dirty="0">
              <a:latin typeface="Century Gothic" panose="020B0502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45063" y="2926230"/>
            <a:ext cx="4048973" cy="3257074"/>
            <a:chOff x="929490" y="2522137"/>
            <a:chExt cx="3768772" cy="325707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 flipH="1">
              <a:off x="929490" y="2522137"/>
              <a:ext cx="3768772" cy="325707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427856" y="3280064"/>
              <a:ext cx="3127374" cy="1938992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put the wallet on the Road Burner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sent the Road Burner off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560841" y="3018454"/>
              <a:ext cx="28805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 b="1" dirty="0">
                  <a:solidFill>
                    <a:srgbClr val="FFFF00"/>
                  </a:solidFill>
                  <a:latin typeface="Century Gothic" panose="020B0502020202020204" pitchFamily="34" charset="0"/>
                </a:rPr>
                <a:t>Helping Words</a:t>
              </a:r>
              <a:endParaRPr lang="en-US" altLang="zh-CN" sz="2800" b="1" dirty="0">
                <a:solidFill>
                  <a:srgbClr val="FFFF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组合 28"/>
          <p:cNvGrpSpPr/>
          <p:nvPr/>
        </p:nvGrpSpPr>
        <p:grpSpPr>
          <a:xfrm>
            <a:off x="10944201" y="6198646"/>
            <a:ext cx="998007" cy="312687"/>
            <a:chOff x="7707356" y="6408789"/>
            <a:chExt cx="998007" cy="31268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707356" y="6412999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23/29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7" name="组合 2"/>
          <p:cNvGrpSpPr/>
          <p:nvPr/>
        </p:nvGrpSpPr>
        <p:grpSpPr>
          <a:xfrm>
            <a:off x="254699" y="6226019"/>
            <a:ext cx="942691" cy="294424"/>
            <a:chOff x="11008048" y="6528234"/>
            <a:chExt cx="942691" cy="29442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talk!</a:t>
            </a:r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846172" y="3278711"/>
            <a:ext cx="2702869" cy="242833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582298" y="3282483"/>
            <a:ext cx="2771502" cy="2428332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6273281" y="0"/>
            <a:ext cx="5918719" cy="950426"/>
            <a:chOff x="8567" y="-23"/>
            <a:chExt cx="7581" cy="1880"/>
          </a:xfrm>
        </p:grpSpPr>
        <p:sp>
          <p:nvSpPr>
            <p:cNvPr id="23" name="矩形 22"/>
            <p:cNvSpPr/>
            <p:nvPr/>
          </p:nvSpPr>
          <p:spPr>
            <a:xfrm>
              <a:off x="8567" y="-23"/>
              <a:ext cx="7581" cy="188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567" y="-23"/>
              <a:ext cx="7237" cy="187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Talk about what Nadim did to help the man who lost his wallet by using the given sentence structure.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Have Ss work in pairs to talk about the given illustration by using the sentence structure and the helping words; model first. 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Assist Ss if necessary.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1427598" y="-46745"/>
            <a:ext cx="1112411" cy="694767"/>
            <a:chOff x="18143" y="-12"/>
            <a:chExt cx="1703" cy="982"/>
          </a:xfrm>
        </p:grpSpPr>
        <p:sp>
          <p:nvSpPr>
            <p:cNvPr id="26" name="直角三角形 25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8143" y="-1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" y="1759"/>
            <a:ext cx="12202650" cy="6857194"/>
          </a:xfrm>
          <a:prstGeom prst="rect">
            <a:avLst/>
          </a:prstGeom>
        </p:spPr>
      </p:pic>
      <p:grpSp>
        <p:nvGrpSpPr>
          <p:cNvPr id="34" name="组合 88"/>
          <p:cNvGrpSpPr/>
          <p:nvPr/>
        </p:nvGrpSpPr>
        <p:grpSpPr>
          <a:xfrm>
            <a:off x="1228285" y="1067903"/>
            <a:ext cx="9644501" cy="1536178"/>
            <a:chOff x="3052935" y="1039199"/>
            <a:chExt cx="5161503" cy="1427168"/>
          </a:xfrm>
        </p:grpSpPr>
        <p:sp>
          <p:nvSpPr>
            <p:cNvPr id="35" name="圆角矩形 34"/>
            <p:cNvSpPr/>
            <p:nvPr/>
          </p:nvSpPr>
          <p:spPr>
            <a:xfrm>
              <a:off x="3052935" y="1039199"/>
              <a:ext cx="5001635" cy="14271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3052935" y="1117142"/>
              <a:ext cx="5161503" cy="1286713"/>
            </a:xfrm>
            <a:prstGeom prst="rect">
              <a:avLst/>
            </a:prstGeom>
          </p:spPr>
          <p:txBody>
            <a:bodyPr wrap="square" lIns="180000">
              <a:spAutoFit/>
            </a:bodyPr>
            <a:lstStyle/>
            <a:p>
              <a:pPr lvl="0"/>
              <a:r>
                <a: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—What will you do when you see someone in need? </a:t>
              </a:r>
              <a:endParaRPr kumimoji="1" lang="en-US" altLang="zh-CN" sz="28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  <a:p>
              <a:pPr lvl="0"/>
              <a:r>
                <a:rPr kumimoji="1"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—I will _____.  </a:t>
              </a:r>
              <a:endParaRPr kumimoji="1" lang="en-US" altLang="zh-CN" sz="28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  <a:p>
              <a:pPr lvl="0"/>
              <a:r>
                <a:rPr kumimoji="1"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        </a:t>
              </a:r>
              <a:r>
                <a:rPr kumimoji="1" lang="en-US" altLang="zh-CN" sz="2400" b="1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show him the right way          help him lift heavy things</a:t>
              </a:r>
              <a:endParaRPr kumimoji="1" lang="zh-CN" altLang="en-US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1" name="组合 28"/>
          <p:cNvGrpSpPr/>
          <p:nvPr/>
        </p:nvGrpSpPr>
        <p:grpSpPr>
          <a:xfrm>
            <a:off x="10917210" y="6206355"/>
            <a:ext cx="998007" cy="318751"/>
            <a:chOff x="7707356" y="6402725"/>
            <a:chExt cx="998007" cy="318751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24/29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3" name="标题 1"/>
          <p:cNvSpPr txBox="1"/>
          <p:nvPr/>
        </p:nvSpPr>
        <p:spPr>
          <a:xfrm>
            <a:off x="4797461" y="249839"/>
            <a:ext cx="2601796" cy="578839"/>
          </a:xfrm>
          <a:prstGeom prst="rect">
            <a:avLst/>
          </a:prstGeom>
          <a:solidFill>
            <a:schemeClr val="accent4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6273937" y="0"/>
            <a:ext cx="5918063" cy="1796024"/>
            <a:chOff x="8567" y="-124"/>
            <a:chExt cx="7346" cy="2156"/>
          </a:xfrm>
        </p:grpSpPr>
        <p:sp>
          <p:nvSpPr>
            <p:cNvPr id="45" name="矩形 44"/>
            <p:cNvSpPr/>
            <p:nvPr/>
          </p:nvSpPr>
          <p:spPr>
            <a:xfrm>
              <a:off x="8567" y="-124"/>
              <a:ext cx="7346" cy="2156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567" y="-124"/>
              <a:ext cx="7178" cy="215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Talk about how to help people in need by using the given sentence structure.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Ask Ss to observe the picture carefully; have them talk about the people in the picture and their problems, and have Ss discuss how they could help; encourage them to speak more.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Ask Ss to work in pairs to talk about the given picture by using the given sentence structure; each S has at least three chances to talk; model first. 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Assist Ss if necessary. </a:t>
              </a:r>
              <a:endParaRPr lang="zh-CN" altLang="zh-CN" sz="1100" dirty="0"/>
            </a:p>
            <a:p>
              <a:r>
                <a:rPr lang="en-US" altLang="zh-CN" sz="1100" b="1" dirty="0"/>
                <a:t>    Notes: T can click </a:t>
              </a:r>
              <a:r>
                <a:rPr lang="en-US" altLang="zh-CN" sz="1100" b="1" i="1" dirty="0"/>
                <a:t>Let’s Talk</a:t>
              </a:r>
              <a:r>
                <a:rPr lang="en-US" altLang="zh-CN" sz="1100" b="1" dirty="0"/>
                <a:t> to present the sentence structure, and T can click again to make it</a:t>
              </a:r>
              <a:endParaRPr lang="en-US" altLang="zh-CN" sz="1100" b="1" dirty="0"/>
            </a:p>
            <a:p>
              <a:r>
                <a:rPr lang="en-US" altLang="zh-CN" sz="1100" b="1" dirty="0"/>
                <a:t>    disappear.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1427598" y="-46745"/>
            <a:ext cx="1112411" cy="694767"/>
            <a:chOff x="18143" y="-12"/>
            <a:chExt cx="1703" cy="982"/>
          </a:xfrm>
        </p:grpSpPr>
        <p:sp>
          <p:nvSpPr>
            <p:cNvPr id="48" name="直角三角形 47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8143" y="-1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851141" y="545970"/>
            <a:ext cx="8791157" cy="23676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991" y="3197"/>
            <a:ext cx="2374889" cy="77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46330" y="77606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Value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2" name="文本框 11"/>
          <p:cNvSpPr txBox="1"/>
          <p:nvPr/>
        </p:nvSpPr>
        <p:spPr>
          <a:xfrm flipH="1">
            <a:off x="2977967" y="1253036"/>
            <a:ext cx="6316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 do you help your friends in life? 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249111" y="5393068"/>
            <a:ext cx="3021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help my friends  study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29866" y="5384455"/>
            <a:ext cx="4246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comfort my friends when they fall down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13" name="组合 28"/>
          <p:cNvGrpSpPr/>
          <p:nvPr/>
        </p:nvGrpSpPr>
        <p:grpSpPr>
          <a:xfrm>
            <a:off x="10953458" y="6205178"/>
            <a:ext cx="998007" cy="318751"/>
            <a:chOff x="7707356" y="6402725"/>
            <a:chExt cx="998007" cy="31875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8" name="组合 2"/>
          <p:cNvGrpSpPr/>
          <p:nvPr/>
        </p:nvGrpSpPr>
        <p:grpSpPr>
          <a:xfrm>
            <a:off x="243417" y="6236620"/>
            <a:ext cx="942691" cy="294424"/>
            <a:chOff x="11008048" y="6528234"/>
            <a:chExt cx="942691" cy="29442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567202" y="2512116"/>
            <a:ext cx="4158947" cy="2775645"/>
          </a:xfrm>
          <a:prstGeom prst="roundRect">
            <a:avLst/>
          </a:prstGeom>
          <a:ln w="76200">
            <a:solidFill>
              <a:srgbClr val="FFBD0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450920" y="2481294"/>
            <a:ext cx="4225522" cy="2817015"/>
          </a:xfrm>
          <a:prstGeom prst="roundRect">
            <a:avLst/>
          </a:prstGeom>
          <a:ln w="76200">
            <a:solidFill>
              <a:srgbClr val="FFBD06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567202" y="2512116"/>
            <a:ext cx="4158947" cy="2775645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450153" y="2455686"/>
            <a:ext cx="4226289" cy="2842623"/>
          </a:xfrm>
          <a:prstGeom prst="round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6273281" y="0"/>
            <a:ext cx="5918719" cy="781031"/>
            <a:chOff x="8567" y="-23"/>
            <a:chExt cx="7581" cy="1895"/>
          </a:xfrm>
        </p:grpSpPr>
        <p:sp>
          <p:nvSpPr>
            <p:cNvPr id="22" name="矩形 21"/>
            <p:cNvSpPr/>
            <p:nvPr/>
          </p:nvSpPr>
          <p:spPr>
            <a:xfrm>
              <a:off x="8567" y="-23"/>
              <a:ext cx="7581" cy="1895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567" y="-23"/>
              <a:ext cx="7352" cy="189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Talk about the following topic: how you help your friends in life..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Ask Ss to think about the given question; model first.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Guide Ss to talk about the question with the help of the given pictures. Encourage Ss to talk more about the topic.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427598" y="-46745"/>
            <a:ext cx="1112411" cy="694767"/>
            <a:chOff x="18143" y="-12"/>
            <a:chExt cx="1703" cy="982"/>
          </a:xfrm>
        </p:grpSpPr>
        <p:sp>
          <p:nvSpPr>
            <p:cNvPr id="29" name="直角三角形 28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143" y="-1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/>
          <p:cNvSpPr txBox="1"/>
          <p:nvPr/>
        </p:nvSpPr>
        <p:spPr>
          <a:xfrm>
            <a:off x="3244767" y="979648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Get ready to present!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359928" y="96772"/>
            <a:ext cx="2374889" cy="773220"/>
            <a:chOff x="9336223" y="63814"/>
            <a:chExt cx="2374889" cy="773220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61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Oral 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3" name="图片 62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910479">
            <a:off x="2516262" y="1498061"/>
            <a:ext cx="596305" cy="70982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42815" y="1716938"/>
            <a:ext cx="860535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hangingPunct="0">
              <a:lnSpc>
                <a:spcPct val="12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Talk about how the children helped the man. </a:t>
            </a:r>
            <a:endParaRPr lang="en-US" altLang="zh-CN" sz="2400" b="1" dirty="0"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2" name="组合 28"/>
          <p:cNvGrpSpPr/>
          <p:nvPr/>
        </p:nvGrpSpPr>
        <p:grpSpPr>
          <a:xfrm>
            <a:off x="10930094" y="6189146"/>
            <a:ext cx="998007" cy="318751"/>
            <a:chOff x="7707356" y="6402725"/>
            <a:chExt cx="998007" cy="31875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26/29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06395" y="6224275"/>
            <a:ext cx="996019" cy="294424"/>
            <a:chOff x="10830344" y="6156713"/>
            <a:chExt cx="996019" cy="29442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0830344" y="61731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6" name="矩形: 圆角 8"/>
          <p:cNvSpPr/>
          <p:nvPr/>
        </p:nvSpPr>
        <p:spPr>
          <a:xfrm>
            <a:off x="2222157" y="2541745"/>
            <a:ext cx="2717077" cy="992588"/>
          </a:xfrm>
          <a:prstGeom prst="roundRect">
            <a:avLst/>
          </a:prstGeom>
          <a:noFill/>
          <a:ln w="28575">
            <a:solidFill>
              <a:srgbClr val="FFA90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rgbClr val="FFA903"/>
                </a:solidFill>
                <a:latin typeface="Century Gothic" panose="020B0502020202020204" pitchFamily="34" charset="0"/>
              </a:rPr>
              <a:t>1. </a:t>
            </a:r>
            <a:r>
              <a:rPr lang="en-US" altLang="zh-CN" sz="2400" b="1">
                <a:solidFill>
                  <a:srgbClr val="FFA903"/>
                </a:solidFill>
                <a:latin typeface="Century Gothic" panose="020B0502020202020204" pitchFamily="34" charset="0"/>
              </a:rPr>
              <a:t>picked </a:t>
            </a:r>
            <a:r>
              <a:rPr lang="en-US" altLang="zh-CN" sz="2400" b="1" dirty="0">
                <a:solidFill>
                  <a:srgbClr val="FFA903"/>
                </a:solidFill>
                <a:latin typeface="Century Gothic" panose="020B0502020202020204" pitchFamily="34" charset="0"/>
              </a:rPr>
              <a:t>up the wallet </a:t>
            </a:r>
            <a:endParaRPr lang="en-US" altLang="zh-CN" sz="2400" b="1" dirty="0">
              <a:solidFill>
                <a:srgbClr val="FFA903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矩形: 圆角 8"/>
          <p:cNvSpPr/>
          <p:nvPr/>
        </p:nvSpPr>
        <p:spPr>
          <a:xfrm>
            <a:off x="7255454" y="2563182"/>
            <a:ext cx="2779278" cy="992588"/>
          </a:xfrm>
          <a:prstGeom prst="roundRect">
            <a:avLst/>
          </a:prstGeom>
          <a:noFill/>
          <a:ln w="28575">
            <a:solidFill>
              <a:srgbClr val="FFA90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en-US" altLang="zh-CN" sz="2400" b="1" dirty="0">
                <a:solidFill>
                  <a:srgbClr val="FFA903"/>
                </a:solidFill>
                <a:latin typeface="Century Gothic" panose="020B0502020202020204" pitchFamily="34" charset="0"/>
              </a:rPr>
              <a:t>4. sent the Road Burner off </a:t>
            </a:r>
            <a:endParaRPr lang="en-US" altLang="zh-CN" sz="2400" b="1" dirty="0">
              <a:solidFill>
                <a:srgbClr val="FFA903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矩形: 圆角 8"/>
          <p:cNvSpPr/>
          <p:nvPr/>
        </p:nvSpPr>
        <p:spPr>
          <a:xfrm>
            <a:off x="2222157" y="4839319"/>
            <a:ext cx="2717077" cy="1069325"/>
          </a:xfrm>
          <a:prstGeom prst="roundRect">
            <a:avLst/>
          </a:prstGeom>
          <a:noFill/>
          <a:ln w="28575">
            <a:solidFill>
              <a:srgbClr val="FFA90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rgbClr val="FFA903"/>
                </a:solidFill>
                <a:latin typeface="Century Gothic" panose="020B0502020202020204" pitchFamily="34" charset="0"/>
              </a:rPr>
              <a:t>2. yelled “stop” to the man </a:t>
            </a:r>
            <a:endParaRPr lang="en-US" altLang="zh-CN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矩形: 圆角 8"/>
          <p:cNvSpPr/>
          <p:nvPr/>
        </p:nvSpPr>
        <p:spPr>
          <a:xfrm>
            <a:off x="7150100" y="4855273"/>
            <a:ext cx="3182384" cy="1023079"/>
          </a:xfrm>
          <a:prstGeom prst="roundRect">
            <a:avLst/>
          </a:prstGeom>
          <a:noFill/>
          <a:ln w="28575">
            <a:solidFill>
              <a:srgbClr val="FFA90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rgbClr val="FFA903"/>
                </a:solidFill>
                <a:latin typeface="Century Gothic" panose="020B0502020202020204" pitchFamily="34" charset="0"/>
              </a:rPr>
              <a:t>3. put the wallet on the Road Burner </a:t>
            </a:r>
            <a:endParaRPr lang="en-US" altLang="zh-CN" sz="2400" b="1" dirty="0">
              <a:solidFill>
                <a:srgbClr val="FFA90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flipH="1">
            <a:off x="5022306" y="2472925"/>
            <a:ext cx="2233148" cy="2541674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6273281" y="-10716"/>
            <a:ext cx="5918719" cy="961142"/>
            <a:chOff x="8567" y="-49"/>
            <a:chExt cx="7581" cy="2332"/>
          </a:xfrm>
        </p:grpSpPr>
        <p:sp>
          <p:nvSpPr>
            <p:cNvPr id="32" name="矩形 31"/>
            <p:cNvSpPr/>
            <p:nvPr/>
          </p:nvSpPr>
          <p:spPr>
            <a:xfrm>
              <a:off x="8567" y="-23"/>
              <a:ext cx="7581" cy="2306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567" y="-49"/>
              <a:ext cx="7295" cy="230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Talk about how the children helped the man.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Guide Ss to talk about what they’ve learned from the story.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Ask Ss to think about the given questions; help Ss to organize their ideas with the given visual support; model the first question, and then ask Ss to complete the task in turns.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427598" y="-46745"/>
            <a:ext cx="1112411" cy="694767"/>
            <a:chOff x="18143" y="-12"/>
            <a:chExt cx="1703" cy="982"/>
          </a:xfrm>
        </p:grpSpPr>
        <p:sp>
          <p:nvSpPr>
            <p:cNvPr id="35" name="直角三角形 34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8143" y="-1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10" y="2508918"/>
            <a:ext cx="1045293" cy="96844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56" y="2411278"/>
            <a:ext cx="1458157" cy="107324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069127" y="4698897"/>
            <a:ext cx="1478227" cy="1209747"/>
            <a:chOff x="9876208" y="4697082"/>
            <a:chExt cx="1478227" cy="1209747"/>
          </a:xfrm>
        </p:grpSpPr>
        <p:pic>
          <p:nvPicPr>
            <p:cNvPr id="39" name="图片 3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6208" y="4818812"/>
              <a:ext cx="1478227" cy="1088017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384" y="4697082"/>
              <a:ext cx="650297" cy="602487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97" y="4423283"/>
            <a:ext cx="1497088" cy="2041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1281088" y="5828798"/>
            <a:ext cx="8169884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rPr>
              <a:t>Watch the post-class video about the writing task. 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648160" y="972534"/>
            <a:ext cx="4955078" cy="1267706"/>
            <a:chOff x="5526753" y="1286754"/>
            <a:chExt cx="4955078" cy="1267706"/>
          </a:xfrm>
        </p:grpSpPr>
        <p:sp>
          <p:nvSpPr>
            <p:cNvPr id="12" name="矩形 11"/>
            <p:cNvSpPr/>
            <p:nvPr/>
          </p:nvSpPr>
          <p:spPr>
            <a:xfrm>
              <a:off x="5721055" y="1718402"/>
              <a:ext cx="476077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472C1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Let’s write!</a:t>
              </a:r>
              <a:endParaRPr lang="zh-CN" altLang="en-US" sz="3600" b="1" dirty="0">
                <a:solidFill>
                  <a:srgbClr val="0472C1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email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526753" y="1286754"/>
              <a:ext cx="1123476" cy="1267706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9147965" y="102389"/>
            <a:ext cx="2374889" cy="773220"/>
            <a:chOff x="9336223" y="63814"/>
            <a:chExt cx="2374889" cy="77322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10482" y="5945989"/>
            <a:ext cx="1331112" cy="712207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5488075" y="2399758"/>
            <a:ext cx="6025962" cy="3416032"/>
            <a:chOff x="8117170" y="2511242"/>
            <a:chExt cx="6025962" cy="3416032"/>
          </a:xfrm>
        </p:grpSpPr>
        <p:sp>
          <p:nvSpPr>
            <p:cNvPr id="32" name="文本框 31"/>
            <p:cNvSpPr txBox="1"/>
            <p:nvPr/>
          </p:nvSpPr>
          <p:spPr>
            <a:xfrm>
              <a:off x="8131025" y="3002064"/>
              <a:ext cx="6012107" cy="29252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BF00"/>
              </a:solidFill>
              <a:prstDash val="sysDot"/>
            </a:ln>
          </p:spPr>
          <p:txBody>
            <a:bodyPr wrap="square" tIns="144000" bIns="36000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000000"/>
                  </a:solidFill>
                </a:rPr>
                <a:t>Let’s</a:t>
              </a:r>
              <a:r>
                <a:rPr lang="zh-CN" alt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altLang="zh-CN" sz="2400" b="1" dirty="0">
                  <a:solidFill>
                    <a:srgbClr val="000000"/>
                  </a:solidFill>
                </a:rPr>
                <a:t>write</a:t>
              </a:r>
              <a:r>
                <a:rPr lang="zh-CN" alt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altLang="zh-CN" sz="2400" b="1" dirty="0">
                  <a:solidFill>
                    <a:srgbClr val="000000"/>
                  </a:solidFill>
                </a:rPr>
                <a:t>a</a:t>
              </a:r>
              <a:r>
                <a:rPr lang="zh-CN" alt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altLang="zh-CN" sz="2400" b="1" dirty="0">
                  <a:solidFill>
                    <a:srgbClr val="000000"/>
                  </a:solidFill>
                </a:rPr>
                <a:t>thank-you letter!</a:t>
              </a:r>
              <a:endParaRPr lang="en-US" altLang="zh-CN" sz="2400" b="1" dirty="0">
                <a:solidFill>
                  <a:srgbClr val="00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FFBF00"/>
                  </a:solidFill>
                  <a:latin typeface="Century Gothic" panose="020B0502020202020204" pitchFamily="34" charset="0"/>
                </a:rPr>
                <a:t>Directions: </a:t>
              </a:r>
              <a:endPara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400" dirty="0">
                  <a:latin typeface="Century Gothic" panose="020B0502020202020204" pitchFamily="34" charset="0"/>
                </a:rPr>
                <a:t>Write a thank-you letter to Nadim in three sentences pretending you are the old man’s grandchild.</a:t>
              </a:r>
              <a:endParaRPr lang="en-US" altLang="zh-CN" sz="2400" dirty="0">
                <a:latin typeface="Century Gothic" panose="020B0502020202020204" pitchFamily="34" charset="0"/>
              </a:endParaRPr>
            </a:p>
          </p:txBody>
        </p:sp>
        <p:sp>
          <p:nvSpPr>
            <p:cNvPr id="33" name="圆角矩形 18"/>
            <p:cNvSpPr/>
            <p:nvPr/>
          </p:nvSpPr>
          <p:spPr>
            <a:xfrm>
              <a:off x="8117170" y="2511242"/>
              <a:ext cx="3861987" cy="522129"/>
            </a:xfrm>
            <a:prstGeom prst="round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Thank-You Letter Writing 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612500" y="833111"/>
            <a:ext cx="4833257" cy="5112878"/>
          </a:xfrm>
          <a:prstGeom prst="rect">
            <a:avLst/>
          </a:prstGeom>
        </p:spPr>
      </p:pic>
      <p:grpSp>
        <p:nvGrpSpPr>
          <p:cNvPr id="30" name="组合 28"/>
          <p:cNvGrpSpPr/>
          <p:nvPr/>
        </p:nvGrpSpPr>
        <p:grpSpPr>
          <a:xfrm>
            <a:off x="10928051" y="6193125"/>
            <a:ext cx="998007" cy="318751"/>
            <a:chOff x="7707356" y="6402725"/>
            <a:chExt cx="998007" cy="318751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27/29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26529" y="6147844"/>
            <a:ext cx="996019" cy="294424"/>
            <a:chOff x="10856740" y="6277239"/>
            <a:chExt cx="996019" cy="29442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8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45007" y="2229775"/>
            <a:ext cx="3215088" cy="2708003"/>
            <a:chOff x="7237172" y="210966"/>
            <a:chExt cx="3568921" cy="277228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 rot="2549639">
              <a:off x="7237172" y="1450751"/>
              <a:ext cx="1320106" cy="153249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8666677" y="210966"/>
              <a:ext cx="2139416" cy="2699851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6273281" y="-10580"/>
            <a:ext cx="5918719" cy="1130200"/>
            <a:chOff x="8567" y="-177"/>
            <a:chExt cx="7581" cy="1816"/>
          </a:xfrm>
        </p:grpSpPr>
        <p:sp>
          <p:nvSpPr>
            <p:cNvPr id="27" name="矩形 26"/>
            <p:cNvSpPr/>
            <p:nvPr/>
          </p:nvSpPr>
          <p:spPr>
            <a:xfrm>
              <a:off x="8567" y="-160"/>
              <a:ext cx="7581" cy="179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567" y="-177"/>
              <a:ext cx="7286" cy="179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what the homework is. 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Explain the writing task to Ss and check their understanding. 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Tell Ss that they should finish their writing before next class; make sure they know they can upload their homework to the platform; they will present their homework next class.  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Remind Ss to watch the post-class video and finish the writing task.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1427598" y="-42857"/>
            <a:ext cx="1112411" cy="691230"/>
            <a:chOff x="18143" y="-40"/>
            <a:chExt cx="1703" cy="977"/>
          </a:xfrm>
        </p:grpSpPr>
        <p:sp>
          <p:nvSpPr>
            <p:cNvPr id="41" name="直角三角形 40"/>
            <p:cNvSpPr/>
            <p:nvPr/>
          </p:nvSpPr>
          <p:spPr>
            <a:xfrm rot="10800000">
              <a:off x="18271" y="21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8143" y="-40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2388" y="1193908"/>
            <a:ext cx="4045036" cy="30794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20352" y="1154736"/>
            <a:ext cx="3555108" cy="26710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633" y="3250396"/>
            <a:ext cx="4125309" cy="31819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93168" y="1646577"/>
            <a:ext cx="3330003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80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  <a:endParaRPr lang="en-US" altLang="zh-CN" sz="2880" b="1" kern="0" dirty="0">
              <a:solidFill>
                <a:srgbClr val="3CBCFF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t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ear/</a:t>
            </a: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n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ear/</a:t>
            </a: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f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at/</a:t>
            </a:r>
            <a:endParaRPr lang="en-US" altLang="zh-CN" sz="2880" b="1" kern="0" dirty="0"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c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at/</a:t>
            </a: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h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at/</a:t>
            </a: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r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at</a:t>
            </a:r>
            <a:endParaRPr lang="en-US" altLang="zh-CN" sz="2880" b="1" kern="0" dirty="0"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25090" y="3958987"/>
            <a:ext cx="3811835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 </a:t>
            </a:r>
            <a:endParaRPr lang="en-US" altLang="zh-CN" sz="2880" b="1" kern="0" dirty="0">
              <a:solidFill>
                <a:srgbClr val="5AD892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zoom/turn/wallet/</a:t>
            </a:r>
            <a:endParaRPr lang="en-US" altLang="zh-CN" sz="2880" b="1" kern="0" dirty="0"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scooter/plan/yelled</a:t>
            </a:r>
            <a:endParaRPr lang="en-US" altLang="zh-CN" sz="2880" b="1" kern="0" dirty="0"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10" name="Shape 1161"/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845" hangingPunct="0"/>
            <a:r>
              <a:rPr lang="en-US" altLang="zh-CN" sz="2520" kern="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Review</a:t>
            </a:r>
            <a:endParaRPr lang="en-US" altLang="zh-CN" sz="2520" kern="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498569" y="2024282"/>
            <a:ext cx="4139547" cy="1155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Structure:</a:t>
            </a:r>
            <a:endParaRPr lang="en-US" altLang="zh-CN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_____ put/sent _____. </a:t>
            </a:r>
            <a:endParaRPr lang="en-US" altLang="zh-CN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22342" y="6115753"/>
            <a:ext cx="996019" cy="294424"/>
            <a:chOff x="10856740" y="6277239"/>
            <a:chExt cx="996019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2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组合 28"/>
          <p:cNvGrpSpPr/>
          <p:nvPr/>
        </p:nvGrpSpPr>
        <p:grpSpPr>
          <a:xfrm>
            <a:off x="10942071" y="6087943"/>
            <a:ext cx="998007" cy="318751"/>
            <a:chOff x="7707356" y="6402725"/>
            <a:chExt cx="998007" cy="318751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28/29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3531292" y="530083"/>
            <a:ext cx="5129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845" hangingPunct="0"/>
            <a:r>
              <a:rPr lang="en-US" altLang="zh-CN" sz="3600" b="1" kern="0" dirty="0">
                <a:solidFill>
                  <a:srgbClr val="0070C0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rPr>
              <a:t>Let’s</a:t>
            </a:r>
            <a:r>
              <a:rPr lang="en-US" altLang="zh-CN" sz="3240" b="1" kern="0" dirty="0">
                <a:solidFill>
                  <a:srgbClr val="FFC004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rPr>
              <a:t> </a:t>
            </a:r>
            <a:r>
              <a:rPr lang="en-US" altLang="zh-CN" sz="3600" b="1" kern="0" dirty="0">
                <a:solidFill>
                  <a:srgbClr val="0070C0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rPr>
              <a:t>review!</a:t>
            </a:r>
            <a:endParaRPr lang="en-US" altLang="zh-CN" sz="3600" b="1" kern="0" dirty="0">
              <a:solidFill>
                <a:srgbClr val="0070C0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 Ligh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273281" y="0"/>
            <a:ext cx="5918719" cy="1119573"/>
            <a:chOff x="8567" y="-445"/>
            <a:chExt cx="7581" cy="2608"/>
          </a:xfrm>
        </p:grpSpPr>
        <p:sp>
          <p:nvSpPr>
            <p:cNvPr id="21" name="矩形 20"/>
            <p:cNvSpPr/>
            <p:nvPr/>
          </p:nvSpPr>
          <p:spPr>
            <a:xfrm>
              <a:off x="8567" y="-445"/>
              <a:ext cx="7581" cy="2608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567" y="-445"/>
              <a:ext cx="7456" cy="260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Review today’s lesson.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Guide Ss to review the phonics by asking Ss to read the words aloud. 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Guide Ss to review the words by inviting Ss to read and explain some of the words. 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Guide Ss to review the sentence structures by asking each S to make sentences with them. 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417800" y="-46745"/>
            <a:ext cx="1112411" cy="694767"/>
            <a:chOff x="18128" y="-12"/>
            <a:chExt cx="1703" cy="982"/>
          </a:xfrm>
        </p:grpSpPr>
        <p:sp>
          <p:nvSpPr>
            <p:cNvPr id="24" name="直角三角形 23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8128" y="-1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049" y="4706432"/>
            <a:ext cx="1484153" cy="1375038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29" y="2818481"/>
            <a:ext cx="4007116" cy="28203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4952">
            <a:off x="6644867" y="2448667"/>
            <a:ext cx="3781229" cy="3855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72531" y="3347923"/>
            <a:ext cx="3768103" cy="17674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rot="1342287">
            <a:off x="6749332" y="2858712"/>
            <a:ext cx="3617447" cy="3035724"/>
          </a:xfrm>
          <a:prstGeom prst="round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273281" y="-16184"/>
            <a:ext cx="5918719" cy="802349"/>
            <a:chOff x="8567" y="-65"/>
            <a:chExt cx="7581" cy="1598"/>
          </a:xfrm>
        </p:grpSpPr>
        <p:sp>
          <p:nvSpPr>
            <p:cNvPr id="11" name="矩形 10"/>
            <p:cNvSpPr/>
            <p:nvPr/>
          </p:nvSpPr>
          <p:spPr>
            <a:xfrm>
              <a:off x="8567" y="-23"/>
              <a:ext cx="7581" cy="1556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567" y="-65"/>
              <a:ext cx="6950" cy="155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End the lesson and encourage Ss to perform better in the next class. 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Briefly comments on Ss. 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Say goodbye to students.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Ask Ss to preview the next lesson.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1427598" y="-36840"/>
            <a:ext cx="1112411" cy="684862"/>
            <a:chOff x="18143" y="2"/>
            <a:chExt cx="1703" cy="968"/>
          </a:xfrm>
        </p:grpSpPr>
        <p:sp>
          <p:nvSpPr>
            <p:cNvPr id="14" name="直角三角形 13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8143" y="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6366" cy="686716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553"/>
            <a:ext cx="12189984" cy="5530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993462" y="53196"/>
            <a:ext cx="2634233" cy="773220"/>
            <a:chOff x="9514965" y="230021"/>
            <a:chExt cx="2634233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751" y="230021"/>
              <a:ext cx="2459447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Presentation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33136" y="6519610"/>
            <a:ext cx="942691" cy="296305"/>
            <a:chOff x="11008048" y="6526353"/>
            <a:chExt cx="942691" cy="29630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131376" y="2133600"/>
            <a:ext cx="1360831" cy="25701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159835" y="2414430"/>
            <a:ext cx="6456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</a:rPr>
              <a:t>Share your writing from last lesson with your partner!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094761" y="3022330"/>
            <a:ext cx="678536" cy="1938675"/>
          </a:xfrm>
          <a:prstGeom prst="rect">
            <a:avLst/>
          </a:prstGeom>
        </p:spPr>
      </p:pic>
      <p:grpSp>
        <p:nvGrpSpPr>
          <p:cNvPr id="17" name="组合 28"/>
          <p:cNvGrpSpPr/>
          <p:nvPr/>
        </p:nvGrpSpPr>
        <p:grpSpPr>
          <a:xfrm>
            <a:off x="11216477" y="6500697"/>
            <a:ext cx="998007" cy="312687"/>
            <a:chOff x="7707356" y="6408789"/>
            <a:chExt cx="998007" cy="31268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3/29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5333786" y="1062599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show!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922558" y="962118"/>
            <a:ext cx="1378092" cy="91872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6273643" y="0"/>
            <a:ext cx="5918357" cy="1062599"/>
            <a:chOff x="8567" y="-147"/>
            <a:chExt cx="10453" cy="1485"/>
          </a:xfrm>
        </p:grpSpPr>
        <p:sp>
          <p:nvSpPr>
            <p:cNvPr id="26" name="矩形 25"/>
            <p:cNvSpPr/>
            <p:nvPr/>
          </p:nvSpPr>
          <p:spPr>
            <a:xfrm>
              <a:off x="8567" y="-147"/>
              <a:ext cx="10453" cy="1485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567" y="-147"/>
              <a:ext cx="10453" cy="148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Present the writing that was assigned last lesson.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Let Ss present in turns.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Give feedback.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427598" y="-46745"/>
            <a:ext cx="1112411" cy="694767"/>
            <a:chOff x="18143" y="-12"/>
            <a:chExt cx="1703" cy="982"/>
          </a:xfrm>
        </p:grpSpPr>
        <p:sp>
          <p:nvSpPr>
            <p:cNvPr id="29" name="直角三角形 28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8143" y="-1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6946"/>
            <a:ext cx="12191850" cy="30010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3" y="1300614"/>
            <a:ext cx="1701110" cy="3575990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1714433" y="454100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 and speak!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51" y="3263284"/>
            <a:ext cx="1758950" cy="33680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27" y="5114086"/>
            <a:ext cx="1181356" cy="1218565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2599872" y="1442906"/>
            <a:ext cx="1074420" cy="568325"/>
            <a:chOff x="2978" y="3379"/>
            <a:chExt cx="1692" cy="895"/>
          </a:xfrm>
        </p:grpSpPr>
        <p:sp>
          <p:nvSpPr>
            <p:cNvPr id="36" name="矩形 35"/>
            <p:cNvSpPr/>
            <p:nvPr/>
          </p:nvSpPr>
          <p:spPr>
            <a:xfrm>
              <a:off x="2978" y="3379"/>
              <a:ext cx="1692" cy="89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3063" y="3392"/>
              <a:ext cx="15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hear</a:t>
              </a:r>
              <a:endParaRPr lang="en-US" altLang="zh-CN" sz="2800" b="1" dirty="0"/>
            </a:p>
          </p:txBody>
        </p:sp>
      </p:grpSp>
      <p:grpSp>
        <p:nvGrpSpPr>
          <p:cNvPr id="3" name="组合 2"/>
          <p:cNvGrpSpPr/>
          <p:nvPr/>
        </p:nvGrpSpPr>
        <p:grpSpPr>
          <a:xfrm flipH="1">
            <a:off x="1876584" y="4218400"/>
            <a:ext cx="2150162" cy="2689765"/>
            <a:chOff x="8625814" y="3568945"/>
            <a:chExt cx="2150162" cy="2689765"/>
          </a:xfrm>
        </p:grpSpPr>
        <p:pic>
          <p:nvPicPr>
            <p:cNvPr id="16" name="图片 15" descr="994e3125c6624f2e6a2cf570549381dd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 flipH="1">
              <a:off x="8625814" y="3568945"/>
              <a:ext cx="2150162" cy="2689765"/>
            </a:xfrm>
            <a:prstGeom prst="rect">
              <a:avLst/>
            </a:prstGeom>
          </p:spPr>
        </p:pic>
        <p:grpSp>
          <p:nvGrpSpPr>
            <p:cNvPr id="42" name="组合 41"/>
            <p:cNvGrpSpPr/>
            <p:nvPr/>
          </p:nvGrpSpPr>
          <p:grpSpPr>
            <a:xfrm>
              <a:off x="9223514" y="4820521"/>
              <a:ext cx="703691" cy="461645"/>
              <a:chOff x="3135" y="2609"/>
              <a:chExt cx="1357" cy="727"/>
            </a:xfrm>
          </p:grpSpPr>
          <p:sp>
            <p:nvSpPr>
              <p:cNvPr id="45" name="矩形 44"/>
              <p:cNvSpPr/>
              <p:nvPr/>
            </p:nvSpPr>
            <p:spPr>
              <a:xfrm>
                <a:off x="3151" y="2748"/>
                <a:ext cx="1341" cy="550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3135" y="2609"/>
                <a:ext cx="1330" cy="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/>
                  <a:t>ear</a:t>
                </a:r>
                <a:endParaRPr lang="en-US" altLang="zh-CN" sz="2400" b="1" dirty="0"/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5581963" y="1442080"/>
            <a:ext cx="1074420" cy="560182"/>
            <a:chOff x="2978" y="3364"/>
            <a:chExt cx="1692" cy="910"/>
          </a:xfrm>
        </p:grpSpPr>
        <p:sp>
          <p:nvSpPr>
            <p:cNvPr id="48" name="矩形 47"/>
            <p:cNvSpPr/>
            <p:nvPr/>
          </p:nvSpPr>
          <p:spPr>
            <a:xfrm>
              <a:off x="2978" y="3379"/>
              <a:ext cx="1692" cy="89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3007" y="3364"/>
              <a:ext cx="15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 tear</a:t>
              </a:r>
              <a:endParaRPr lang="en-US" altLang="zh-CN" sz="2800" b="1" dirty="0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8564054" y="1442589"/>
            <a:ext cx="1076325" cy="575945"/>
            <a:chOff x="12144" y="3481"/>
            <a:chExt cx="1695" cy="907"/>
          </a:xfrm>
        </p:grpSpPr>
        <p:sp>
          <p:nvSpPr>
            <p:cNvPr id="66" name="矩形 65"/>
            <p:cNvSpPr/>
            <p:nvPr/>
          </p:nvSpPr>
          <p:spPr>
            <a:xfrm>
              <a:off x="12144" y="3492"/>
              <a:ext cx="1695" cy="89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12490" y="3481"/>
              <a:ext cx="108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rat</a:t>
              </a:r>
              <a:endParaRPr lang="en-US" altLang="zh-CN" sz="2800" b="1" dirty="0"/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2435518" y="2463188"/>
            <a:ext cx="3169086" cy="854710"/>
            <a:chOff x="11398" y="3581"/>
            <a:chExt cx="4621" cy="1346"/>
          </a:xfrm>
        </p:grpSpPr>
        <p:sp>
          <p:nvSpPr>
            <p:cNvPr id="69" name="圆角矩形标注 68"/>
            <p:cNvSpPr/>
            <p:nvPr/>
          </p:nvSpPr>
          <p:spPr>
            <a:xfrm flipH="1">
              <a:off x="11398" y="3581"/>
              <a:ext cx="4621" cy="1346"/>
            </a:xfrm>
            <a:prstGeom prst="wedgeRoundRectCallout">
              <a:avLst>
                <a:gd name="adj1" fmla="val 59681"/>
                <a:gd name="adj2" fmla="val 82534"/>
                <a:gd name="adj3" fmla="val 16667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11527" y="3708"/>
              <a:ext cx="4423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Hi! This is my new toy car. Let’s play with it together!</a:t>
              </a:r>
              <a:endParaRPr lang="en-US" altLang="zh-CN" b="1" dirty="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628156" y="5118937"/>
            <a:ext cx="356870" cy="461900"/>
            <a:chOff x="2127" y="2321"/>
            <a:chExt cx="562" cy="886"/>
          </a:xfrm>
        </p:grpSpPr>
        <p:sp>
          <p:nvSpPr>
            <p:cNvPr id="18" name="矩形 17"/>
            <p:cNvSpPr/>
            <p:nvPr/>
          </p:nvSpPr>
          <p:spPr>
            <a:xfrm>
              <a:off x="2133" y="2538"/>
              <a:ext cx="556" cy="523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127" y="2321"/>
              <a:ext cx="448" cy="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h</a:t>
              </a:r>
              <a:endParaRPr lang="en-US" altLang="zh-CN" sz="2400" b="1" dirty="0"/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2347655" y="2644693"/>
            <a:ext cx="3519884" cy="638472"/>
            <a:chOff x="11398" y="3581"/>
            <a:chExt cx="4621" cy="1346"/>
          </a:xfrm>
        </p:grpSpPr>
        <p:sp>
          <p:nvSpPr>
            <p:cNvPr id="73" name="圆角矩形标注 72"/>
            <p:cNvSpPr/>
            <p:nvPr/>
          </p:nvSpPr>
          <p:spPr>
            <a:xfrm flipH="1">
              <a:off x="11398" y="3581"/>
              <a:ext cx="4621" cy="1346"/>
            </a:xfrm>
            <a:prstGeom prst="wedgeRoundRectCallout">
              <a:avLst>
                <a:gd name="adj1" fmla="val 63615"/>
                <a:gd name="adj2" fmla="val 106991"/>
                <a:gd name="adj3" fmla="val 16667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11537" y="3821"/>
              <a:ext cx="4423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Can you make a new word?</a:t>
              </a:r>
              <a:endParaRPr lang="en-US" altLang="zh-CN" b="1" dirty="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26" y="4531894"/>
            <a:ext cx="1181356" cy="1218565"/>
          </a:xfrm>
          <a:prstGeom prst="rect">
            <a:avLst/>
          </a:prstGeom>
        </p:spPr>
      </p:pic>
      <p:grpSp>
        <p:nvGrpSpPr>
          <p:cNvPr id="75" name="组合 74"/>
          <p:cNvGrpSpPr/>
          <p:nvPr/>
        </p:nvGrpSpPr>
        <p:grpSpPr>
          <a:xfrm>
            <a:off x="1641262" y="5142368"/>
            <a:ext cx="351790" cy="461900"/>
            <a:chOff x="2040" y="2321"/>
            <a:chExt cx="774" cy="886"/>
          </a:xfrm>
        </p:grpSpPr>
        <p:sp>
          <p:nvSpPr>
            <p:cNvPr id="76" name="矩形 75"/>
            <p:cNvSpPr/>
            <p:nvPr/>
          </p:nvSpPr>
          <p:spPr>
            <a:xfrm>
              <a:off x="2040" y="2513"/>
              <a:ext cx="774" cy="523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2127" y="2321"/>
              <a:ext cx="448" cy="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t</a:t>
              </a:r>
              <a:endParaRPr lang="en-US" altLang="zh-CN" sz="2400" b="1" dirty="0"/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1631176" y="5094626"/>
            <a:ext cx="352998" cy="461900"/>
            <a:chOff x="2049" y="2287"/>
            <a:chExt cx="818" cy="886"/>
          </a:xfrm>
        </p:grpSpPr>
        <p:sp>
          <p:nvSpPr>
            <p:cNvPr id="80" name="矩形 79"/>
            <p:cNvSpPr/>
            <p:nvPr/>
          </p:nvSpPr>
          <p:spPr>
            <a:xfrm>
              <a:off x="2049" y="2538"/>
              <a:ext cx="818" cy="523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2127" y="2287"/>
              <a:ext cx="448" cy="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r</a:t>
              </a:r>
              <a:endParaRPr lang="en-US" altLang="zh-CN" sz="2400" b="1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184722" y="3932146"/>
            <a:ext cx="2182312" cy="2728115"/>
            <a:chOff x="8075000" y="3521909"/>
            <a:chExt cx="2182312" cy="2728115"/>
          </a:xfrm>
        </p:grpSpPr>
        <p:pic>
          <p:nvPicPr>
            <p:cNvPr id="82" name="图片 81" descr="994e3125c6624f2e6a2cf570549381dd (1)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8075000" y="3521909"/>
              <a:ext cx="2182312" cy="2728115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8925475" y="4761203"/>
              <a:ext cx="695113" cy="460375"/>
              <a:chOff x="13112" y="2417"/>
              <a:chExt cx="1095" cy="725"/>
            </a:xfrm>
          </p:grpSpPr>
          <p:sp>
            <p:nvSpPr>
              <p:cNvPr id="53" name="矩形 52"/>
              <p:cNvSpPr/>
              <p:nvPr/>
            </p:nvSpPr>
            <p:spPr>
              <a:xfrm>
                <a:off x="13112" y="2552"/>
                <a:ext cx="1095" cy="550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13266" y="2417"/>
                <a:ext cx="862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/>
                  <a:t>at</a:t>
                </a:r>
                <a:endParaRPr lang="en-US" altLang="zh-CN" sz="2400" b="1" dirty="0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019" y="3799593"/>
            <a:ext cx="1181356" cy="1218565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734" y="140468"/>
            <a:ext cx="11828145" cy="6590030"/>
          </a:xfrm>
          <a:prstGeom prst="rect">
            <a:avLst/>
          </a:prstGeom>
        </p:spPr>
      </p:pic>
      <p:grpSp>
        <p:nvGrpSpPr>
          <p:cNvPr id="57" name="组合 28"/>
          <p:cNvGrpSpPr/>
          <p:nvPr/>
        </p:nvGrpSpPr>
        <p:grpSpPr>
          <a:xfrm>
            <a:off x="10945815" y="6217707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4/29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252290" y="6224958"/>
            <a:ext cx="942691" cy="296305"/>
            <a:chOff x="11008048" y="6526353"/>
            <a:chExt cx="942691" cy="296305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88" name="图片 87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339821" y="336179"/>
            <a:ext cx="1378092" cy="918728"/>
          </a:xfrm>
          <a:prstGeom prst="rect">
            <a:avLst/>
          </a:prstGeom>
        </p:spPr>
      </p:pic>
      <p:grpSp>
        <p:nvGrpSpPr>
          <p:cNvPr id="54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273281" y="0"/>
            <a:ext cx="5918719" cy="1626856"/>
            <a:chOff x="8567" y="-556"/>
            <a:chExt cx="7581" cy="1845"/>
          </a:xfrm>
        </p:grpSpPr>
        <p:sp>
          <p:nvSpPr>
            <p:cNvPr id="83" name="矩形 82"/>
            <p:cNvSpPr/>
            <p:nvPr/>
          </p:nvSpPr>
          <p:spPr>
            <a:xfrm>
              <a:off x="8567" y="-556"/>
              <a:ext cx="7581" cy="1845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8567" y="-556"/>
              <a:ext cx="7341" cy="184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Add individual sounds (phonemes) to simple, single-syllable words to </a:t>
              </a:r>
              <a:endParaRPr lang="en-US" altLang="zh-CN" sz="1100" b="1" dirty="0"/>
            </a:p>
            <a:p>
              <a:r>
                <a:rPr lang="en-US" altLang="zh-CN" sz="1100" b="1" dirty="0"/>
                <a:t>make new words; decode the words accurately.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Have Ss help the boy in the picture play with the toy car by adding one sound before the word </a:t>
              </a:r>
              <a:r>
                <a:rPr lang="en-US" altLang="zh-CN" sz="1100" b="1" i="1" dirty="0"/>
                <a:t>ear</a:t>
              </a:r>
              <a:r>
                <a:rPr lang="en-US" altLang="zh-CN" sz="1100" b="1" dirty="0"/>
                <a:t> or </a:t>
              </a:r>
              <a:r>
                <a:rPr lang="en-US" altLang="zh-CN" sz="1100" b="1" i="1" dirty="0"/>
                <a:t>at</a:t>
              </a:r>
              <a:r>
                <a:rPr lang="en-US" altLang="zh-CN" sz="1100" b="1" dirty="0"/>
                <a:t> to make new words.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Read the single-syllable word </a:t>
              </a:r>
              <a:r>
                <a:rPr lang="en-US" altLang="zh-CN" sz="1100" b="1" i="1" dirty="0"/>
                <a:t>ear</a:t>
              </a:r>
              <a:r>
                <a:rPr lang="en-US" altLang="zh-CN" sz="1100" b="1" dirty="0"/>
                <a:t> to Ss first; then read the individual sound </a:t>
              </a:r>
              <a:r>
                <a:rPr lang="en-US" altLang="zh-CN" sz="1100" b="1" i="1" dirty="0"/>
                <a:t>h</a:t>
              </a:r>
              <a:r>
                <a:rPr lang="en-US" altLang="zh-CN" sz="1100" b="1" dirty="0"/>
                <a:t> to Ss; guide Ss to try and add the sound </a:t>
              </a:r>
              <a:r>
                <a:rPr lang="en-US" altLang="zh-CN" sz="1100" b="1" i="1" dirty="0"/>
                <a:t>h</a:t>
              </a:r>
              <a:r>
                <a:rPr lang="en-US" altLang="zh-CN" sz="1100" b="1" dirty="0"/>
                <a:t> before the word </a:t>
              </a:r>
              <a:r>
                <a:rPr lang="en-US" altLang="zh-CN" sz="1100" b="1" i="1" dirty="0"/>
                <a:t>ear</a:t>
              </a:r>
              <a:r>
                <a:rPr lang="en-US" altLang="zh-CN" sz="1100" b="1" dirty="0"/>
                <a:t> to make a new word; click and show the word </a:t>
              </a:r>
              <a:r>
                <a:rPr lang="en-US" altLang="zh-CN" sz="1100" b="1" i="1" dirty="0"/>
                <a:t>hea</a:t>
              </a:r>
              <a:r>
                <a:rPr lang="en-US" altLang="zh-CN" sz="1100" b="1" dirty="0"/>
                <a:t>r; read the word </a:t>
              </a:r>
              <a:r>
                <a:rPr lang="en-US" altLang="zh-CN" sz="1100" b="1" i="1" dirty="0"/>
                <a:t>hear</a:t>
              </a:r>
              <a:r>
                <a:rPr lang="en-US" altLang="zh-CN" sz="1100" b="1" dirty="0"/>
                <a:t> in this way: </a:t>
              </a:r>
              <a:r>
                <a:rPr lang="en-US" altLang="zh-CN" sz="1100" b="1" i="1" dirty="0"/>
                <a:t>h-ear, hear</a:t>
              </a:r>
              <a:r>
                <a:rPr lang="en-US" altLang="zh-CN" sz="1100" b="1" dirty="0"/>
                <a:t>; ask Ss to repeat it; then click and make the toy car move.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Repeat this practice for the rest of the words.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11427598" y="-40047"/>
            <a:ext cx="1112411" cy="688400"/>
            <a:chOff x="18143" y="-40"/>
            <a:chExt cx="1703" cy="973"/>
          </a:xfrm>
        </p:grpSpPr>
        <p:sp>
          <p:nvSpPr>
            <p:cNvPr id="86" name="直角三角形 85"/>
            <p:cNvSpPr/>
            <p:nvPr/>
          </p:nvSpPr>
          <p:spPr>
            <a:xfrm rot="10800000">
              <a:off x="18271" y="17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8143" y="-40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2.70833E-6 0.00023 C 0.00286 -0.00324 0.0056 -0.00694 0.00885 -0.00972 C 0.00989 -0.01088 0.01146 -0.01065 0.01263 -0.0118 C 0.01367 -0.01273 0.01419 -0.01458 0.01523 -0.01551 C 0.02226 -0.02361 0.0207 -0.02222 0.02669 -0.02523 C 0.02747 -0.02708 0.02825 -0.02917 0.02929 -0.03102 C 0.02995 -0.03241 0.03112 -0.03333 0.03177 -0.03495 C 0.03255 -0.03657 0.03229 -0.03889 0.03307 -0.04074 C 0.03372 -0.04236 0.03476 -0.04305 0.03554 -0.04444 C 0.03659 -0.0463 0.03737 -0.04838 0.03815 -0.05023 C 0.04153 -0.06042 0.03698 -0.05255 0.04192 -0.05995 C 0.04505 -0.07407 0.04258 -0.06875 0.04843 -0.07731 C 0.04883 -0.0794 0.04896 -0.08148 0.04961 -0.0831 C 0.05026 -0.08472 0.05143 -0.08565 0.05221 -0.08704 C 0.05312 -0.08889 0.05377 -0.09097 0.05482 -0.09282 C 0.05547 -0.09421 0.05651 -0.09537 0.05729 -0.09676 C 0.0582 -0.09861 0.05885 -0.10092 0.05989 -0.10255 C 0.06093 -0.10417 0.0625 -0.10486 0.06367 -0.10648 C 0.06549 -0.1088 0.06745 -0.11111 0.06875 -0.11412 C 0.06966 -0.11597 0.07005 -0.11852 0.07135 -0.11991 C 0.07239 -0.12106 0.07396 -0.12106 0.07513 -0.12176 C 0.07799 -0.12616 0.08151 -0.13194 0.08541 -0.13333 C 0.10026 -0.13889 0.09205 -0.1368 0.10976 -0.13912 C 0.11133 -0.13981 0.11302 -0.14074 0.11471 -0.1412 C 0.1207 -0.14259 0.13268 -0.14491 0.13268 -0.14467 C 0.13385 -0.1456 0.13502 -0.1463 0.13646 -0.14699 C 0.15351 -0.1544 0.16393 -0.14977 0.1875 -0.15069 L 0.20026 -0.15463 L 0.20664 -0.15648 C 0.2207 -0.15602 0.23476 -0.15602 0.24883 -0.15463 C 0.2539 -0.15417 0.26406 -0.15069 0.26406 -0.15046 L 0.27174 -0.14699 C 0.27291 -0.1463 0.27422 -0.1456 0.27552 -0.14491 C 0.27721 -0.14444 0.2789 -0.14375 0.2806 -0.14305 C 0.2832 -0.1419 0.28607 -0.14143 0.28828 -0.13912 C 0.29336 -0.13426 0.29075 -0.13611 0.29609 -0.13333 C 0.29726 -0.13079 0.2983 -0.12801 0.29987 -0.12569 C 0.30182 -0.12222 0.30442 -0.11991 0.30612 -0.11597 C 0.30703 -0.11412 0.30768 -0.11204 0.30872 -0.11018 C 0.31067 -0.10671 0.31302 -0.1037 0.31523 -0.10046 L 0.31784 -0.09676 L 0.31784 -0.09653 " pathEditMode="relative" rAng="0" ptsTypes="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85" y="-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84 -0.09653 L 0.31784 -0.0963 C 0.31888 -0.09144 0.32018 -0.08611 0.32135 -0.08102 C 0.32187 -0.07847 0.322 -0.07546 0.32252 -0.07292 C 0.32526 -0.06088 0.32539 -0.06852 0.32734 -0.05324 C 0.32799 -0.04769 0.32877 -0.04097 0.32982 -0.03542 C 0.33047 -0.03148 0.33112 -0.02732 0.33216 -0.02361 L 0.3345 -0.01574 C 0.33502 -0.01296 0.33541 -0.01042 0.3358 -0.00787 C 0.33698 0.00139 0.33672 0.00162 0.33815 0.00995 C 0.33854 0.01204 0.33906 0.01389 0.33945 0.01597 C 0.34036 0.02106 0.34075 0.02662 0.34179 0.03171 C 0.34258 0.03588 0.34362 0.03958 0.34427 0.04352 C 0.34453 0.04491 0.34596 0.05532 0.34661 0.05741 C 0.34726 0.05903 0.34843 0.05995 0.34896 0.06134 C 0.35 0.06319 0.35039 0.06551 0.35143 0.06736 C 0.35286 0.06967 0.35482 0.07106 0.35638 0.07315 C 0.36745 0.08912 0.35286 0.0706 0.36354 0.0831 C 0.3651 0.08495 0.36679 0.08704 0.36836 0.08912 C 0.36927 0.09028 0.36979 0.09213 0.37083 0.09305 C 0.37187 0.09398 0.37317 0.09421 0.37448 0.09491 C 0.39492 0.12199 0.36718 0.08727 0.38646 0.10694 C 0.39349 0.11389 0.38672 0.11157 0.39362 0.1169 C 0.39596 0.11852 0.39883 0.11852 0.40091 0.1206 C 0.40221 0.12199 0.40312 0.12384 0.40442 0.12454 C 0.40677 0.12592 0.40937 0.12592 0.41172 0.12685 L 0.47435 0.12454 C 0.47565 0.12454 0.47682 0.12338 0.47799 0.12268 C 0.48086 0.12106 0.48541 0.11875 0.48776 0.11458 C 0.48932 0.11227 0.49232 0.10417 0.49375 0.10092 C 0.49414 0.09907 0.4944 0.09699 0.49492 0.09491 C 0.4957 0.09282 0.49661 0.09097 0.49739 0.08912 C 0.4987 0.08565 0.5 0.08264 0.50104 0.07917 C 0.50247 0.0743 0.50234 0.07037 0.50351 0.06528 C 0.50403 0.0625 0.50508 0.06018 0.50573 0.05741 C 0.50781 0.05023 0.50807 0.04815 0.50937 0.04167 C 0.50976 0.03611 0.51107 0.01805 0.51185 0.0118 C 0.51211 0.00926 0.51289 0.00671 0.51302 0.00393 C 0.51406 -0.00509 0.51432 -0.01435 0.51549 -0.02361 C 0.51692 -0.03472 0.51666 -0.03009 0.51666 -0.0375 L 0.51666 -0.03727 " pathEditMode="relative" rAng="0" ptsTypes="AAAAAAAAAAAAAAAAAAAAAAAAAAAAAAAAAAAAAAAAA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162 L -0.00208 0.00232 C -0.00195 -0.02037 -0.00182 -0.0412 -0.00078 -0.06204 C -0.00065 -0.06643 0.00052 -0.07014 0.00091 -0.075 C 0.00221 -0.08449 0.00417 -0.10926 0.00625 -0.1162 C 0.00781 -0.12106 0.00925 -0.1243 0.01016 -0.12893 C 0.01172 -0.13704 0.01055 -0.1493 0.0138 -0.15416 C 0.0155 -0.15741 0.01758 -0.15949 0.0194 -0.16273 C 0.02057 -0.16551 0.02149 -0.16875 0.02266 -0.17083 C 0.0263 -0.17731 0.03047 -0.18102 0.03359 -0.18796 C 0.03516 -0.1912 0.03594 -0.19444 0.03737 -0.19606 C 0.04662 -0.20463 0.05104 -0.20254 0.05912 -0.20879 L 0.07005 -0.21736 C 0.07214 -0.21852 0.07396 -0.2206 0.07539 -0.22176 C 0.08659 -0.22754 0.0806 -0.22384 0.09388 -0.23403 C 0.11211 -0.24861 0.08385 -0.22662 0.10638 -0.24259 C 0.11016 -0.24537 0.11745 -0.25 0.11745 -0.24954 C 0.13685 -0.25 0.15651 -0.24954 0.17591 -0.24699 C 0.1776 -0.24699 0.1793 -0.24375 0.18125 -0.24259 C 0.18607 -0.23935 0.1905 -0.23449 0.1957 -0.23403 L 0.22656 -0.22986 C 0.22904 -0.22824 0.23177 -0.22754 0.23412 -0.22546 C 0.23789 -0.22268 0.24479 -0.21736 0.24479 -0.2169 C 0.24675 -0.21481 0.24844 -0.21111 0.25039 -0.20879 C 0.25208 -0.20671 0.2543 -0.20717 0.25599 -0.20463 C 0.26771 -0.18264 0.25143 -0.19815 0.26524 -0.18796 C 0.26784 -0.18102 0.27149 -0.17523 0.27409 -0.16643 C 0.27539 -0.16273 0.27617 -0.15856 0.27774 -0.15416 C 0.27917 -0.15046 0.28138 -0.14838 0.2832 -0.14629 C 0.2875 -0.11574 0.28138 -0.15208 0.29037 -0.12106 C 0.3 -0.08842 0.28464 -0.12592 0.2957 -0.10023 C 0.29818 -0.08287 0.29649 -0.09004 0.30195 -0.0787 L 0.30195 -0.07824 " pathEditMode="relative" rAng="0" ptsTypes="AAAAAAAAAAAAAAAAAAAAAAAAAAAAAAAAA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77" y="1507379"/>
            <a:ext cx="1931837" cy="1931837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2" r="130"/>
          <a:stretch>
            <a:fillRect/>
          </a:stretch>
        </p:blipFill>
        <p:spPr>
          <a:xfrm>
            <a:off x="0" y="2514383"/>
            <a:ext cx="12192001" cy="4368066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256168" y="6236359"/>
            <a:ext cx="942691" cy="296305"/>
            <a:chOff x="11008048" y="6526353"/>
            <a:chExt cx="942691" cy="296305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76" name="文本框 75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1693214" y="451242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 and speak!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9821" y="336179"/>
            <a:ext cx="1378092" cy="918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8333" y="3052293"/>
            <a:ext cx="1382325" cy="101743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4299" y="4237149"/>
            <a:ext cx="1329832" cy="9787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3048" y="5537915"/>
            <a:ext cx="1312334" cy="96591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163297" y="2102802"/>
            <a:ext cx="538480" cy="523240"/>
            <a:chOff x="2823" y="1901"/>
            <a:chExt cx="848" cy="824"/>
          </a:xfrm>
        </p:grpSpPr>
        <p:sp>
          <p:nvSpPr>
            <p:cNvPr id="17" name="矩形 16"/>
            <p:cNvSpPr/>
            <p:nvPr/>
          </p:nvSpPr>
          <p:spPr>
            <a:xfrm>
              <a:off x="2823" y="1935"/>
              <a:ext cx="848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033" y="1901"/>
              <a:ext cx="352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f</a:t>
              </a:r>
              <a:endParaRPr lang="en-US" altLang="zh-CN" sz="2800" b="1" dirty="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977122" y="2071687"/>
            <a:ext cx="741045" cy="528320"/>
            <a:chOff x="3671" y="1857"/>
            <a:chExt cx="1167" cy="832"/>
          </a:xfrm>
        </p:grpSpPr>
        <p:sp>
          <p:nvSpPr>
            <p:cNvPr id="19" name="矩形 18"/>
            <p:cNvSpPr/>
            <p:nvPr/>
          </p:nvSpPr>
          <p:spPr>
            <a:xfrm>
              <a:off x="3671" y="1935"/>
              <a:ext cx="1167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803" y="1857"/>
              <a:ext cx="103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at</a:t>
              </a:r>
              <a:endParaRPr lang="en-US" altLang="zh-CN" sz="2800" b="1" dirty="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160029" y="2034539"/>
            <a:ext cx="539750" cy="583565"/>
            <a:chOff x="6993" y="1797"/>
            <a:chExt cx="850" cy="919"/>
          </a:xfrm>
        </p:grpSpPr>
        <p:sp>
          <p:nvSpPr>
            <p:cNvPr id="26" name="矩形 25"/>
            <p:cNvSpPr/>
            <p:nvPr/>
          </p:nvSpPr>
          <p:spPr>
            <a:xfrm>
              <a:off x="6993" y="1935"/>
              <a:ext cx="850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087" y="1797"/>
              <a:ext cx="73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/>
                <a:t>c</a:t>
              </a:r>
              <a:endParaRPr lang="en-US" altLang="zh-CN" sz="3200" b="1" dirty="0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158534" y="2086805"/>
            <a:ext cx="539750" cy="521970"/>
            <a:chOff x="11290" y="1882"/>
            <a:chExt cx="850" cy="822"/>
          </a:xfrm>
        </p:grpSpPr>
        <p:sp>
          <p:nvSpPr>
            <p:cNvPr id="46" name="矩形 45"/>
            <p:cNvSpPr/>
            <p:nvPr/>
          </p:nvSpPr>
          <p:spPr>
            <a:xfrm>
              <a:off x="11290" y="1935"/>
              <a:ext cx="850" cy="75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1405" y="1882"/>
              <a:ext cx="7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h</a:t>
              </a:r>
              <a:endParaRPr lang="en-US" altLang="zh-CN" sz="2800" b="1" dirty="0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81" y="2736243"/>
            <a:ext cx="775044" cy="1186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9" y="3554252"/>
            <a:ext cx="755764" cy="13515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49" y="4583494"/>
            <a:ext cx="746159" cy="1732208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022562" y="1146143"/>
            <a:ext cx="1260475" cy="570865"/>
            <a:chOff x="2479357" y="1146143"/>
            <a:chExt cx="1260475" cy="570865"/>
          </a:xfrm>
        </p:grpSpPr>
        <p:grpSp>
          <p:nvGrpSpPr>
            <p:cNvPr id="25" name="组合 24"/>
            <p:cNvGrpSpPr/>
            <p:nvPr/>
          </p:nvGrpSpPr>
          <p:grpSpPr>
            <a:xfrm>
              <a:off x="2479357" y="1146143"/>
              <a:ext cx="1260475" cy="570865"/>
              <a:chOff x="2846" y="2819"/>
              <a:chExt cx="1985" cy="899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2846" y="2822"/>
                <a:ext cx="1695" cy="896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3379" y="2819"/>
                <a:ext cx="145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/>
                  <a:t>at</a:t>
                </a:r>
                <a:endParaRPr lang="en-US" altLang="zh-CN" sz="2800" b="1" dirty="0"/>
              </a:p>
            </p:txBody>
          </p:sp>
        </p:grpSp>
        <p:sp>
          <p:nvSpPr>
            <p:cNvPr id="52" name="文本框 51"/>
            <p:cNvSpPr txBox="1"/>
            <p:nvPr/>
          </p:nvSpPr>
          <p:spPr>
            <a:xfrm>
              <a:off x="2701494" y="1157022"/>
              <a:ext cx="26670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f</a:t>
              </a:r>
              <a:endParaRPr lang="en-US" altLang="zh-CN" sz="2800" b="1" dirty="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606914" y="1136092"/>
            <a:ext cx="1076332" cy="578429"/>
            <a:chOff x="4842453" y="1157938"/>
            <a:chExt cx="1076332" cy="578429"/>
          </a:xfrm>
        </p:grpSpPr>
        <p:grpSp>
          <p:nvGrpSpPr>
            <p:cNvPr id="45" name="组合 44"/>
            <p:cNvGrpSpPr/>
            <p:nvPr/>
          </p:nvGrpSpPr>
          <p:grpSpPr>
            <a:xfrm>
              <a:off x="4842453" y="1162436"/>
              <a:ext cx="1076332" cy="573931"/>
              <a:chOff x="7313" y="2813"/>
              <a:chExt cx="1562" cy="969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7313" y="2822"/>
                <a:ext cx="1562" cy="960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7837" y="2813"/>
                <a:ext cx="990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/>
                  <a:t>at</a:t>
                </a:r>
                <a:endParaRPr lang="en-US" altLang="zh-CN" sz="2800" b="1" dirty="0"/>
              </a:p>
            </p:txBody>
          </p:sp>
        </p:grpSp>
        <p:sp>
          <p:nvSpPr>
            <p:cNvPr id="62" name="文本框 61"/>
            <p:cNvSpPr txBox="1"/>
            <p:nvPr/>
          </p:nvSpPr>
          <p:spPr>
            <a:xfrm>
              <a:off x="4989840" y="1157938"/>
              <a:ext cx="3610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c</a:t>
              </a:r>
              <a:endParaRPr lang="en-US" altLang="zh-CN" sz="2800" b="1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053722" y="1144876"/>
            <a:ext cx="1087472" cy="570862"/>
            <a:chOff x="9442187" y="1126138"/>
            <a:chExt cx="1002365" cy="570862"/>
          </a:xfrm>
        </p:grpSpPr>
        <p:grpSp>
          <p:nvGrpSpPr>
            <p:cNvPr id="58" name="组合 57"/>
            <p:cNvGrpSpPr/>
            <p:nvPr/>
          </p:nvGrpSpPr>
          <p:grpSpPr>
            <a:xfrm>
              <a:off x="9442187" y="1128040"/>
              <a:ext cx="1002365" cy="568960"/>
              <a:chOff x="11980" y="2822"/>
              <a:chExt cx="1323" cy="896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11980" y="2822"/>
                <a:ext cx="1310" cy="896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12433" y="2824"/>
                <a:ext cx="870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/>
                  <a:t>at</a:t>
                </a:r>
                <a:endParaRPr lang="en-US" altLang="zh-CN" sz="2800" b="1" dirty="0"/>
              </a:p>
            </p:txBody>
          </p:sp>
        </p:grpSp>
        <p:sp>
          <p:nvSpPr>
            <p:cNvPr id="64" name="文本框 63"/>
            <p:cNvSpPr txBox="1"/>
            <p:nvPr/>
          </p:nvSpPr>
          <p:spPr>
            <a:xfrm>
              <a:off x="9591835" y="1126138"/>
              <a:ext cx="229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h</a:t>
              </a:r>
              <a:endParaRPr lang="en-US" altLang="zh-CN" sz="2800" b="1" dirty="0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567414" y="1881337"/>
            <a:ext cx="3182594" cy="704139"/>
            <a:chOff x="1567414" y="1881337"/>
            <a:chExt cx="3182594" cy="704139"/>
          </a:xfrm>
        </p:grpSpPr>
        <p:sp>
          <p:nvSpPr>
            <p:cNvPr id="32" name="圆角矩形标注 31"/>
            <p:cNvSpPr/>
            <p:nvPr/>
          </p:nvSpPr>
          <p:spPr>
            <a:xfrm>
              <a:off x="1567414" y="1881337"/>
              <a:ext cx="2756079" cy="704139"/>
            </a:xfrm>
            <a:prstGeom prst="wedgeRoundRectCallout">
              <a:avLst>
                <a:gd name="adj1" fmla="val -47936"/>
                <a:gd name="adj2" fmla="val 67732"/>
                <a:gd name="adj3" fmla="val 1666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878859" y="1895736"/>
              <a:ext cx="28711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Let’s have a race together.</a:t>
              </a:r>
              <a:endParaRPr lang="zh-CN" altLang="en-US" b="1" dirty="0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570692" y="1884031"/>
            <a:ext cx="2958117" cy="704139"/>
            <a:chOff x="5977122" y="2928358"/>
            <a:chExt cx="2958117" cy="704139"/>
          </a:xfrm>
        </p:grpSpPr>
        <p:sp>
          <p:nvSpPr>
            <p:cNvPr id="67" name="圆角矩形标注 66"/>
            <p:cNvSpPr/>
            <p:nvPr/>
          </p:nvSpPr>
          <p:spPr>
            <a:xfrm>
              <a:off x="5977122" y="2928358"/>
              <a:ext cx="2756079" cy="704139"/>
            </a:xfrm>
            <a:prstGeom prst="wedgeRoundRectCallout">
              <a:avLst>
                <a:gd name="adj1" fmla="val -47936"/>
                <a:gd name="adj2" fmla="val 67732"/>
                <a:gd name="adj3" fmla="val 1666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6064090" y="2936689"/>
              <a:ext cx="28711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Can you make a new word?</a:t>
              </a:r>
              <a:endParaRPr lang="zh-CN" altLang="en-US" b="1" dirty="0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894" y="2917328"/>
            <a:ext cx="885400" cy="108183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302" y="4050309"/>
            <a:ext cx="885400" cy="1081831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384" y="5355515"/>
            <a:ext cx="885400" cy="108183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734" y="140468"/>
            <a:ext cx="11828145" cy="6590030"/>
          </a:xfrm>
          <a:prstGeom prst="rect">
            <a:avLst/>
          </a:prstGeom>
        </p:spPr>
      </p:pic>
      <p:grpSp>
        <p:nvGrpSpPr>
          <p:cNvPr id="40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273805" y="0"/>
            <a:ext cx="5918195" cy="1627523"/>
            <a:chOff x="8567" y="-23"/>
            <a:chExt cx="7750" cy="2010"/>
          </a:xfrm>
        </p:grpSpPr>
        <p:sp>
          <p:nvSpPr>
            <p:cNvPr id="63" name="矩形 62"/>
            <p:cNvSpPr/>
            <p:nvPr/>
          </p:nvSpPr>
          <p:spPr>
            <a:xfrm>
              <a:off x="8567" y="-23"/>
              <a:ext cx="7750" cy="201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8567" y="-23"/>
              <a:ext cx="7248" cy="200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Add individual sounds (phonemes) to simple, single-syllable words to </a:t>
              </a:r>
              <a:endParaRPr lang="en-US" altLang="zh-CN" sz="1100" b="1" dirty="0"/>
            </a:p>
            <a:p>
              <a:r>
                <a:rPr lang="en-US" altLang="zh-CN" sz="1100" b="1" dirty="0"/>
                <a:t>make new words; decode the words accurately.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Ask Ss to help the children in the picture have a race by adding one sound before word </a:t>
              </a:r>
              <a:r>
                <a:rPr lang="en-US" altLang="zh-CN" sz="1100" b="1" i="1" dirty="0"/>
                <a:t>at</a:t>
              </a:r>
              <a:r>
                <a:rPr lang="en-US" altLang="zh-CN" sz="1100" b="1" dirty="0"/>
                <a:t> to make new words.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Read one syllable word </a:t>
              </a:r>
              <a:r>
                <a:rPr lang="en-US" altLang="zh-CN" sz="1100" b="1" i="1" dirty="0"/>
                <a:t>at</a:t>
              </a:r>
              <a:r>
                <a:rPr lang="en-US" altLang="zh-CN" sz="1100" b="1" dirty="0"/>
                <a:t> to Ss first; click and read the individual sound </a:t>
              </a:r>
              <a:r>
                <a:rPr lang="en-US" altLang="zh-CN" sz="1100" b="1" i="1" dirty="0"/>
                <a:t>f</a:t>
              </a:r>
              <a:r>
                <a:rPr lang="en-US" altLang="zh-CN" sz="1100" b="1" dirty="0"/>
                <a:t> to Ss; guide Ss to try and add the sound </a:t>
              </a:r>
              <a:r>
                <a:rPr lang="en-US" altLang="zh-CN" sz="1100" b="1" i="1" dirty="0"/>
                <a:t>f</a:t>
              </a:r>
              <a:r>
                <a:rPr lang="en-US" altLang="zh-CN" sz="1100" b="1" dirty="0"/>
                <a:t> before the word </a:t>
              </a:r>
              <a:r>
                <a:rPr lang="en-US" altLang="zh-CN" sz="1100" b="1" i="1" dirty="0"/>
                <a:t>at</a:t>
              </a:r>
              <a:r>
                <a:rPr lang="en-US" altLang="zh-CN" sz="1100" b="1" dirty="0"/>
                <a:t> to make a new word; click and show the word </a:t>
              </a:r>
              <a:r>
                <a:rPr lang="en-US" altLang="zh-CN" sz="1100" b="1" i="1" dirty="0"/>
                <a:t>fat</a:t>
              </a:r>
              <a:r>
                <a:rPr lang="en-US" altLang="zh-CN" sz="1100" b="1" dirty="0"/>
                <a:t>; read the word </a:t>
              </a:r>
              <a:r>
                <a:rPr lang="en-US" altLang="zh-CN" sz="1100" b="1" i="1" dirty="0"/>
                <a:t>fat</a:t>
              </a:r>
              <a:r>
                <a:rPr lang="en-US" altLang="zh-CN" sz="1100" b="1" dirty="0"/>
                <a:t> in this way: </a:t>
              </a:r>
              <a:r>
                <a:rPr lang="en-US" altLang="zh-CN" sz="1100" b="1" i="1" dirty="0"/>
                <a:t>f-at, fat</a:t>
              </a:r>
              <a:r>
                <a:rPr lang="en-US" altLang="zh-CN" sz="1100" b="1" dirty="0"/>
                <a:t>; ask Ss to repeat it; then click and make the toy car move.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Repeat this practice for the rest of the words.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1427598" y="-46130"/>
            <a:ext cx="1112411" cy="694059"/>
            <a:chOff x="18143" y="226"/>
            <a:chExt cx="1703" cy="981"/>
          </a:xfrm>
        </p:grpSpPr>
        <p:sp>
          <p:nvSpPr>
            <p:cNvPr id="70" name="直角三角形 69"/>
            <p:cNvSpPr/>
            <p:nvPr/>
          </p:nvSpPr>
          <p:spPr>
            <a:xfrm rot="10800000">
              <a:off x="18271" y="291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18143" y="226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5" name="组合 28"/>
          <p:cNvGrpSpPr/>
          <p:nvPr/>
        </p:nvGrpSpPr>
        <p:grpSpPr>
          <a:xfrm>
            <a:off x="10948055" y="6229618"/>
            <a:ext cx="998007" cy="312687"/>
            <a:chOff x="7707356" y="6408789"/>
            <a:chExt cx="998007" cy="312687"/>
          </a:xfrm>
        </p:grpSpPr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3" name="文本框 72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5/29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12734 0.0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6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06992 -3.7037E-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09323 -0.00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64 -0.00023 L 0.24804 0.0027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13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0.00301 L 0.29623 -0.0013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-23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67 -0.00533 L 0.21354 -0.0039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26 0.00417 L 0.64075 -0.00023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-231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84 -0.00278 L 0.58203 -0.01181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463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433 -0.00394 L 0.48972 -0.00972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6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1575"/>
            <a:ext cx="12192000" cy="6020488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44530" y="6232932"/>
            <a:ext cx="942691" cy="296305"/>
            <a:chOff x="11008048" y="6526353"/>
            <a:chExt cx="942691" cy="29630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1723156" y="462922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tabLst>
                <a:tab pos="2603500" algn="l"/>
              </a:tabLst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chant!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592273" y="1044329"/>
            <a:ext cx="7090645" cy="2707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latin typeface="Century Gothic" panose="020B0502020202020204" pitchFamily="34" charset="0"/>
              </a:rPr>
              <a:t>Dad is </a:t>
            </a:r>
            <a:r>
              <a:rPr lang="en-US" altLang="zh-CN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near</a:t>
            </a:r>
            <a:r>
              <a:rPr lang="en-US" altLang="zh-CN" sz="2400" b="1" dirty="0">
                <a:latin typeface="Century Gothic" panose="020B0502020202020204" pitchFamily="34" charset="0"/>
              </a:rPr>
              <a:t> the drawer. </a:t>
            </a:r>
            <a:endParaRPr lang="en-US" altLang="zh-CN" sz="2400" b="1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latin typeface="Century Gothic" panose="020B0502020202020204" pitchFamily="34" charset="0"/>
              </a:rPr>
              <a:t>He is playing with the </a:t>
            </a:r>
            <a:r>
              <a:rPr lang="en-US" altLang="zh-CN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fat cat</a:t>
            </a:r>
            <a:r>
              <a:rPr lang="en-US" altLang="zh-CN" sz="2400" b="1" dirty="0">
                <a:latin typeface="Century Gothic" panose="020B0502020202020204" pitchFamily="34" charset="0"/>
              </a:rPr>
              <a:t>.</a:t>
            </a:r>
            <a:endParaRPr lang="en-US" altLang="zh-CN" sz="2400" b="1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latin typeface="Century Gothic" panose="020B0502020202020204" pitchFamily="34" charset="0"/>
              </a:rPr>
              <a:t>I’m wiping away the </a:t>
            </a:r>
            <a:r>
              <a:rPr lang="en-US" altLang="zh-CN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tear</a:t>
            </a:r>
            <a:r>
              <a:rPr lang="en-US" altLang="zh-CN" sz="2400" b="1" dirty="0">
                <a:latin typeface="Century Gothic" panose="020B0502020202020204" pitchFamily="34" charset="0"/>
              </a:rPr>
              <a:t>. </a:t>
            </a:r>
            <a:endParaRPr lang="en-US" altLang="zh-CN" sz="2400" b="1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latin typeface="Century Gothic" panose="020B0502020202020204" pitchFamily="34" charset="0"/>
              </a:rPr>
              <a:t>I lost my </a:t>
            </a:r>
            <a:r>
              <a:rPr lang="en-US" altLang="zh-CN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hat</a:t>
            </a:r>
            <a:r>
              <a:rPr lang="en-US" altLang="zh-CN" sz="2400" b="1" dirty="0">
                <a:latin typeface="Century Gothic" panose="020B0502020202020204" pitchFamily="34" charset="0"/>
              </a:rPr>
              <a:t>. </a:t>
            </a:r>
            <a:endParaRPr lang="en-US" altLang="zh-CN" sz="2400" b="1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latin typeface="Century Gothic" panose="020B0502020202020204" pitchFamily="34" charset="0"/>
              </a:rPr>
              <a:t>There is a noise inside.</a:t>
            </a:r>
            <a:endParaRPr lang="en-US" altLang="zh-CN" sz="2400" b="1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latin typeface="Century Gothic" panose="020B0502020202020204" pitchFamily="34" charset="0"/>
              </a:rPr>
              <a:t>It may be a bad </a:t>
            </a:r>
            <a:r>
              <a:rPr lang="en-US" altLang="zh-CN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rat</a:t>
            </a:r>
            <a:r>
              <a:rPr lang="en-US" altLang="zh-CN" sz="2400" b="1" dirty="0">
                <a:latin typeface="Century Gothic" panose="020B0502020202020204" pitchFamily="34" charset="0"/>
              </a:rPr>
              <a:t>. 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946969" y="6202137"/>
            <a:ext cx="998007" cy="315864"/>
            <a:chOff x="7720235" y="6405612"/>
            <a:chExt cx="998007" cy="315864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720235" y="6405612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4466" y="3106793"/>
            <a:ext cx="2080786" cy="18057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2" y="2962751"/>
            <a:ext cx="2823781" cy="164511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8437" y="5618704"/>
            <a:ext cx="1399759" cy="103026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05" y="4807242"/>
            <a:ext cx="1142769" cy="13024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74" y="2895347"/>
            <a:ext cx="2253657" cy="27868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40" y="2405663"/>
            <a:ext cx="2453268" cy="170801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14" y="25293"/>
            <a:ext cx="11982173" cy="6668817"/>
          </a:xfrm>
          <a:prstGeom prst="rect">
            <a:avLst/>
          </a:prstGeom>
        </p:spPr>
      </p:pic>
      <p:grpSp>
        <p:nvGrpSpPr>
          <p:cNvPr id="4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273870" y="0"/>
            <a:ext cx="5918130" cy="1119652"/>
            <a:chOff x="8567" y="-412"/>
            <a:chExt cx="7374" cy="2347"/>
          </a:xfrm>
        </p:grpSpPr>
        <p:sp>
          <p:nvSpPr>
            <p:cNvPr id="32" name="矩形 31"/>
            <p:cNvSpPr/>
            <p:nvPr/>
          </p:nvSpPr>
          <p:spPr>
            <a:xfrm>
              <a:off x="8567" y="-412"/>
              <a:ext cx="7374" cy="234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8567" y="-412"/>
              <a:ext cx="7066" cy="234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Read the chant fluently; decode the words learned in the text.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Read the chant to Ss with rhythm; have Ss observe the picture and the highlighted words.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Guide Ss to repeat after you; ask them to take turns reading each sentence at a time.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Give feedback.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427598" y="-43772"/>
            <a:ext cx="1112411" cy="691937"/>
            <a:chOff x="18143" y="-26"/>
            <a:chExt cx="1703" cy="978"/>
          </a:xfrm>
        </p:grpSpPr>
        <p:sp>
          <p:nvSpPr>
            <p:cNvPr id="38" name="直角三角形 37"/>
            <p:cNvSpPr/>
            <p:nvPr/>
          </p:nvSpPr>
          <p:spPr>
            <a:xfrm rot="10800000">
              <a:off x="18271" y="36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8143" y="-26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39" y="4076296"/>
            <a:ext cx="2045563" cy="264525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339821" y="336179"/>
            <a:ext cx="1378092" cy="918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2.96296E-6 L -1.04167E-6 -0.07222 " pathEditMode="relative" rAng="0" ptsTypes="AA">
                                      <p:cBhvr>
                                        <p:cTn id="58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0 L -2.08333E-7 -0.07222 " pathEditMode="relative" rAng="0" ptsTypes="AA">
                                      <p:cBhvr>
                                        <p:cTn id="64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5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1.48148E-6 L -1.04167E-6 -0.07222 " pathEditMode="relative" rAng="0" ptsTypes="AA">
                                      <p:cBhvr>
                                        <p:cTn id="70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1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4.44444E-6 L -1.04167E-6 -0.07223 " pathEditMode="relative" rAng="0" ptsTypes="AA">
                                      <p:cBhvr>
                                        <p:cTn id="76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4.07407E-6 L -1.04167E-6 -0.07222 " pathEditMode="relative" rAng="0" ptsTypes="AA">
                                      <p:cBhvr>
                                        <p:cTn id="82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3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6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4.07407E-6 L -1.04167E-6 -0.07222 " pathEditMode="relative" rAng="0" ptsTypes="AA">
                                      <p:cBhvr>
                                        <p:cTn id="88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4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078623" y="-23287"/>
            <a:ext cx="2398123" cy="773220"/>
            <a:chOff x="9303473" y="-23287"/>
            <a:chExt cx="2398123" cy="7732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326707" y="-23287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303473" y="60054"/>
              <a:ext cx="21870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Introduction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715172" y="429093"/>
            <a:ext cx="629548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FFC004"/>
                </a:solidFill>
                <a:latin typeface="Century Gothic" panose="020B0502020202020204" pitchFamily="34" charset="0"/>
                <a:sym typeface="Helvetica Light"/>
              </a:rPr>
              <a:t>Let’s meet the characters!</a:t>
            </a:r>
            <a:endParaRPr lang="zh-CN" altLang="en-US" sz="3600" b="1" dirty="0">
              <a:solidFill>
                <a:srgbClr val="FFC004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745812" y="2599266"/>
            <a:ext cx="2519885" cy="3194656"/>
          </a:xfrm>
          <a:prstGeom prst="roundRect">
            <a:avLst/>
          </a:prstGeom>
          <a:noFill/>
          <a:ln w="28575" cap="flat">
            <a:solidFill>
              <a:srgbClr val="FFC00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25200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891123" y="2502288"/>
            <a:ext cx="2271541" cy="3334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Nadim</a:t>
            </a:r>
            <a:endParaRPr lang="en-US" altLang="zh-CN" sz="2800" b="1" dirty="0">
              <a:solidFill>
                <a:srgbClr val="000000"/>
              </a:solidFill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Biff </a:t>
            </a:r>
            <a:endParaRPr lang="en-US" altLang="zh-CN" sz="2800" b="1" dirty="0">
              <a:solidFill>
                <a:srgbClr val="000000"/>
              </a:solidFill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Chip</a:t>
            </a:r>
            <a:endParaRPr kumimoji="0" lang="en-US" altLang="zh-CN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Kipper</a:t>
            </a:r>
            <a:endParaRPr lang="en-US" altLang="zh-CN" sz="2800" b="1" dirty="0">
              <a:solidFill>
                <a:srgbClr val="000000"/>
              </a:solidFill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an o</a:t>
            </a: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ld man</a:t>
            </a:r>
            <a:endParaRPr kumimoji="0" lang="en-US" altLang="zh-CN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42386" y="2448875"/>
            <a:ext cx="7268274" cy="3548959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870983" y="1397311"/>
            <a:ext cx="4939170" cy="643056"/>
          </a:xfrm>
          <a:prstGeom prst="roundRect">
            <a:avLst/>
          </a:prstGeom>
          <a:solidFill>
            <a:srgbClr val="F0EAD8"/>
          </a:solidFill>
          <a:ln w="19050">
            <a:solidFill>
              <a:srgbClr val="FFC85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273600" y="-3585"/>
            <a:ext cx="5918400" cy="78120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84744" y="1430070"/>
            <a:ext cx="3911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</a:rPr>
              <a:t>Who are in the story? 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7" name="直角三角形 16"/>
          <p:cNvSpPr/>
          <p:nvPr/>
        </p:nvSpPr>
        <p:spPr>
          <a:xfrm rot="10800000">
            <a:off x="11511600" y="0"/>
            <a:ext cx="680400" cy="648000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41885" y="-45247"/>
            <a:ext cx="130203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73600" y="-3585"/>
            <a:ext cx="5492297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latin typeface="Century Gothic" panose="020B0502020202020204" pitchFamily="34" charset="0"/>
              </a:rPr>
              <a:t>LO: Get to know the main characters in the story . 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</a:rPr>
              <a:t>Guide Ss to recognize the main characters in the story. </a:t>
            </a:r>
            <a:endParaRPr lang="zh-CN" altLang="zh-CN" sz="1100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</a:rPr>
              <a:t>Ask Ss to name the characters they know in the picture and match the characters with their names on the right. </a:t>
            </a:r>
            <a:endParaRPr lang="zh-CN" altLang="zh-CN" sz="1100" dirty="0">
              <a:latin typeface="Century Gothic" panose="020B0502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56479" y="6239923"/>
            <a:ext cx="936238" cy="294424"/>
            <a:chOff x="11014501" y="6514787"/>
            <a:chExt cx="936238" cy="294424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912754" y="6211345"/>
            <a:ext cx="998007" cy="323081"/>
            <a:chOff x="7707356" y="6398395"/>
            <a:chExt cx="998007" cy="323081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7707356" y="639839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18122" y="2505788"/>
            <a:ext cx="7105400" cy="3464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"/>
          <p:cNvGrpSpPr/>
          <p:nvPr/>
        </p:nvGrpSpPr>
        <p:grpSpPr>
          <a:xfrm>
            <a:off x="9171158" y="-7023"/>
            <a:ext cx="2374889" cy="773220"/>
            <a:chOff x="9620858" y="53035"/>
            <a:chExt cx="2374889" cy="77322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088516" y="5425354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  <a:endParaRPr kumimoji="0" lang="en-US" altLang="zh-CN" sz="24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grpSp>
        <p:nvGrpSpPr>
          <p:cNvPr id="19" name="组合 28"/>
          <p:cNvGrpSpPr/>
          <p:nvPr/>
        </p:nvGrpSpPr>
        <p:grpSpPr>
          <a:xfrm>
            <a:off x="10930931" y="6211791"/>
            <a:ext cx="998007" cy="318751"/>
            <a:chOff x="7707356" y="6402725"/>
            <a:chExt cx="998007" cy="318751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"/>
          <p:cNvGrpSpPr/>
          <p:nvPr/>
        </p:nvGrpSpPr>
        <p:grpSpPr>
          <a:xfrm>
            <a:off x="249637" y="6241862"/>
            <a:ext cx="942691" cy="294424"/>
            <a:chOff x="11008048" y="6528234"/>
            <a:chExt cx="942691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135796" y="1197780"/>
            <a:ext cx="5065566" cy="2807335"/>
            <a:chOff x="10256752" y="3473555"/>
            <a:chExt cx="4686542" cy="2807335"/>
          </a:xfrm>
        </p:grpSpPr>
        <p:sp>
          <p:nvSpPr>
            <p:cNvPr id="47" name="同侧圆角矩形 46"/>
            <p:cNvSpPr/>
            <p:nvPr/>
          </p:nvSpPr>
          <p:spPr>
            <a:xfrm>
              <a:off x="10256752" y="3473555"/>
              <a:ext cx="2530420" cy="494744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360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Before Reading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0273979" y="3972566"/>
              <a:ext cx="4669315" cy="230832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lvl="0" indent="-457200" defTabSz="456565" hangingPunct="0">
                <a:lnSpc>
                  <a:spcPct val="12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Look at the title and the book cover. What do you think a Road Burner is?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ct val="120000"/>
                </a:lnSpc>
                <a:buFontTx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do you think the story is about? 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147975" y="4379087"/>
            <a:ext cx="5065619" cy="1457711"/>
            <a:chOff x="10256702" y="3492120"/>
            <a:chExt cx="4686592" cy="1457711"/>
          </a:xfrm>
        </p:grpSpPr>
        <p:sp>
          <p:nvSpPr>
            <p:cNvPr id="50" name="同侧圆角矩形 49"/>
            <p:cNvSpPr/>
            <p:nvPr/>
          </p:nvSpPr>
          <p:spPr>
            <a:xfrm>
              <a:off x="10256702" y="3492120"/>
              <a:ext cx="2530420" cy="494744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360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Connections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0273979" y="3972566"/>
              <a:ext cx="4669315" cy="977265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lIns="216000" rtlCol="0">
              <a:spAutoFit/>
            </a:bodyPr>
            <a:lstStyle/>
            <a:p>
              <a:pPr lvl="0" defTabSz="456565" hangingPunct="0">
                <a:lnSpc>
                  <a:spcPct val="120000"/>
                </a:lnSpc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toys do you have? Which one is your favorite?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88516" y="527288"/>
            <a:ext cx="4115445" cy="4771292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6275537" y="21"/>
            <a:ext cx="5918645" cy="781093"/>
            <a:chOff x="8567" y="-23"/>
            <a:chExt cx="7884" cy="2339"/>
          </a:xfrm>
        </p:grpSpPr>
        <p:sp>
          <p:nvSpPr>
            <p:cNvPr id="27" name="矩形 26"/>
            <p:cNvSpPr/>
            <p:nvPr/>
          </p:nvSpPr>
          <p:spPr>
            <a:xfrm>
              <a:off x="8567" y="-23"/>
              <a:ext cx="7884" cy="233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567" y="-23"/>
              <a:ext cx="6985" cy="233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Use the book cover to identify details and to make predictions.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Guide Ss to look at the book cover closely and to talk about the given questions.</a:t>
              </a:r>
              <a:endParaRPr lang="en-US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Encourage Ss to talk more about the connections question.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427598" y="-46745"/>
            <a:ext cx="1112411" cy="694767"/>
            <a:chOff x="18143" y="-12"/>
            <a:chExt cx="1703" cy="982"/>
          </a:xfrm>
        </p:grpSpPr>
        <p:sp>
          <p:nvSpPr>
            <p:cNvPr id="32" name="直角三角形 31"/>
            <p:cNvSpPr/>
            <p:nvPr/>
          </p:nvSpPr>
          <p:spPr>
            <a:xfrm rot="10800000">
              <a:off x="18283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8143" y="-1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2" name="组合 28"/>
          <p:cNvGrpSpPr/>
          <p:nvPr/>
        </p:nvGrpSpPr>
        <p:grpSpPr>
          <a:xfrm>
            <a:off x="10941142" y="6207549"/>
            <a:ext cx="998007" cy="318751"/>
            <a:chOff x="7707356" y="6402725"/>
            <a:chExt cx="998007" cy="31875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7707356" y="6402725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9/29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6" name="组合 2"/>
          <p:cNvGrpSpPr/>
          <p:nvPr/>
        </p:nvGrpSpPr>
        <p:grpSpPr>
          <a:xfrm>
            <a:off x="255426" y="6221723"/>
            <a:ext cx="942691" cy="294424"/>
            <a:chOff x="11008048" y="6528234"/>
            <a:chExt cx="942691" cy="29442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predict!</a:t>
            </a:r>
            <a:endParaRPr lang="zh-CN" altLang="en-US" dirty="0"/>
          </a:p>
        </p:txBody>
      </p:sp>
      <p:grpSp>
        <p:nvGrpSpPr>
          <p:cNvPr id="38" name="组合 37"/>
          <p:cNvGrpSpPr/>
          <p:nvPr/>
        </p:nvGrpSpPr>
        <p:grpSpPr>
          <a:xfrm>
            <a:off x="7235024" y="2240558"/>
            <a:ext cx="4557600" cy="2933873"/>
            <a:chOff x="10256763" y="3490997"/>
            <a:chExt cx="3267353" cy="2830604"/>
          </a:xfrm>
        </p:grpSpPr>
        <p:sp>
          <p:nvSpPr>
            <p:cNvPr id="39" name="同侧圆角矩形 38"/>
            <p:cNvSpPr/>
            <p:nvPr/>
          </p:nvSpPr>
          <p:spPr>
            <a:xfrm>
              <a:off x="10256763" y="3490997"/>
              <a:ext cx="3267353" cy="477330"/>
            </a:xfrm>
            <a:prstGeom prst="round2Same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 Light"/>
                </a:rPr>
                <a:t>Before Reading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 Ligh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0273979" y="3981300"/>
              <a:ext cx="3236913" cy="2340301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6C8CD5"/>
              </a:solidFill>
            </a:ln>
          </p:spPr>
          <p:txBody>
            <a:bodyPr wrap="square" lIns="144000" rtlCol="0">
              <a:noAutofit/>
            </a:bodyPr>
            <a:lstStyle/>
            <a:p>
              <a:pPr marL="457200" lvl="0" indent="-457200" defTabSz="456565" hangingPunct="0">
                <a:lnSpc>
                  <a:spcPct val="110000"/>
                </a:lnSpc>
                <a:buFont typeface="+mj-lt"/>
                <a:buAutoNum type="arabicPeriod"/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What are the children doing?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en-US" altLang="zh-CN" sz="2400" b="1" kern="0" dirty="0">
                  <a:solidFill>
                    <a:srgbClr val="53585F"/>
                  </a:solidFill>
                </a:rPr>
                <a:t>Why are the children yelling at the old man?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en-US" altLang="zh-CN" sz="2400" b="1" kern="0" dirty="0">
                  <a:solidFill>
                    <a:srgbClr val="53585F"/>
                  </a:solidFill>
                </a:rPr>
                <a:t>What will the children do next?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marL="457200" lvl="0" indent="-457200" defTabSz="456565" hangingPunct="0">
                <a:lnSpc>
                  <a:spcPct val="110000"/>
                </a:lnSpc>
                <a:buFontTx/>
                <a:buAutoNum type="arabicPeriod"/>
                <a:defRPr/>
              </a:pP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  <a:p>
              <a:pPr lvl="0" defTabSz="456565" hangingPunct="0">
                <a:lnSpc>
                  <a:spcPct val="110000"/>
                </a:lnSpc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sym typeface="Helvetica Light"/>
                </a:rPr>
                <a:t> </a:t>
              </a:r>
              <a:endParaRPr lang="en-US" altLang="zh-CN" sz="2400" b="1" kern="0" dirty="0">
                <a:solidFill>
                  <a:srgbClr val="53585F"/>
                </a:solidFill>
                <a:sym typeface="Helvetica Ligh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342668" y="1736725"/>
            <a:ext cx="4600453" cy="4037467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6273281" y="0"/>
            <a:ext cx="5918719" cy="950398"/>
            <a:chOff x="8567" y="-23"/>
            <a:chExt cx="7581" cy="1464"/>
          </a:xfrm>
        </p:grpSpPr>
        <p:sp>
          <p:nvSpPr>
            <p:cNvPr id="37" name="矩形 36"/>
            <p:cNvSpPr/>
            <p:nvPr/>
          </p:nvSpPr>
          <p:spPr>
            <a:xfrm>
              <a:off x="8567" y="-23"/>
              <a:ext cx="7581" cy="1464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8567" y="-23"/>
              <a:ext cx="7480" cy="146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Make predictions about the story by using the illustration; motivate Ss’ </a:t>
              </a:r>
              <a:endParaRPr lang="en-US" altLang="zh-CN" sz="1100" b="1" dirty="0"/>
            </a:p>
            <a:p>
              <a:r>
                <a:rPr lang="en-US" altLang="zh-CN" sz="1100" b="1" dirty="0"/>
                <a:t>interest in reading the story.</a:t>
              </a:r>
              <a:endParaRPr lang="zh-CN" altLang="zh-CN" sz="1100" dirty="0"/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/>
                <a:t>Guide Ss to recall what it means to predict and ask them to make guesses prior to reading the story by looking at the pictures.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Guide Ss to talk about the given questions.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427598" y="-46745"/>
            <a:ext cx="1112411" cy="694767"/>
            <a:chOff x="18143" y="-12"/>
            <a:chExt cx="1703" cy="982"/>
          </a:xfrm>
        </p:grpSpPr>
        <p:sp>
          <p:nvSpPr>
            <p:cNvPr id="43" name="直角三角形 42"/>
            <p:cNvSpPr/>
            <p:nvPr/>
          </p:nvSpPr>
          <p:spPr>
            <a:xfrm rot="10800000">
              <a:off x="18271" y="54"/>
              <a:ext cx="1042" cy="91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8143" y="-12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REFSHAPE" val="398962332"/>
  <p:tag name="KSO_WM_UNIT_PLACING_PICTURE_USER_VIEWPORT" val="{&quot;height&quot;:8356,&quot;width&quot;:15840}"/>
</p:tagLst>
</file>

<file path=ppt/tags/tag2.xml><?xml version="1.0" encoding="utf-8"?>
<p:tagLst xmlns:p="http://schemas.openxmlformats.org/presentationml/2006/main">
  <p:tag name="REFSHAPE" val="398962332"/>
  <p:tag name="KSO_WM_UNIT_PLACING_PICTURE_USER_VIEWPORT" val="{&quot;height&quot;:8356,&quot;width&quot;:15840}"/>
</p:tagLst>
</file>

<file path=ppt/tags/tag3.xml><?xml version="1.0" encoding="utf-8"?>
<p:tagLst xmlns:p="http://schemas.openxmlformats.org/presentationml/2006/main">
  <p:tag name="REFSHAPE" val="398962332"/>
  <p:tag name="KSO_WM_UNIT_PLACING_PICTURE_USER_VIEWPORT" val="{&quot;height&quot;:8356,&quot;width&quot;:15840}"/>
</p:tagLst>
</file>

<file path=ppt/tags/tag4.xml><?xml version="1.0" encoding="utf-8"?>
<p:tagLst xmlns:p="http://schemas.openxmlformats.org/presentationml/2006/main">
  <p:tag name="REFSHAPE" val="398962332"/>
  <p:tag name="KSO_WM_UNIT_PLACING_PICTURE_USER_VIEWPORT" val="{&quot;height&quot;:8356,&quot;width&quot;:1584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16635</Words>
  <Application>WPS Presentation</Application>
  <PresentationFormat>宽屏</PresentationFormat>
  <Paragraphs>796</Paragraphs>
  <Slides>29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6" baseType="lpstr">
      <vt:lpstr>Arial</vt:lpstr>
      <vt:lpstr>SimSun</vt:lpstr>
      <vt:lpstr>Wingdings</vt:lpstr>
      <vt:lpstr>Arial</vt:lpstr>
      <vt:lpstr>Century Gothic</vt:lpstr>
      <vt:lpstr>Alegreya Sans Black</vt:lpstr>
      <vt:lpstr>Segoe Print</vt:lpstr>
      <vt:lpstr>Helvetica Light</vt:lpstr>
      <vt:lpstr>等线</vt:lpstr>
      <vt:lpstr>Arial Unicode MS</vt:lpstr>
      <vt:lpstr>Microsoft YaHei</vt:lpstr>
      <vt:lpstr>DengXian</vt:lpstr>
      <vt:lpstr>Arial Rounded MT Bold</vt:lpstr>
      <vt:lpstr>Futura Medium</vt:lpstr>
      <vt:lpstr>Calibri</vt:lpstr>
      <vt:lpstr>Futura Std Book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Let’s predict!</vt:lpstr>
      <vt:lpstr>Road Burner</vt:lpstr>
      <vt:lpstr>Road Burner</vt:lpstr>
      <vt:lpstr>Road Burner</vt:lpstr>
      <vt:lpstr>Road Burner</vt:lpstr>
      <vt:lpstr>Road Burner</vt:lpstr>
      <vt:lpstr>Road Burner</vt:lpstr>
      <vt:lpstr>Road Burner</vt:lpstr>
      <vt:lpstr>Road Burner</vt:lpstr>
      <vt:lpstr>Road Burner</vt:lpstr>
      <vt:lpstr>Road Burner</vt:lpstr>
      <vt:lpstr>Road Burner</vt:lpstr>
      <vt:lpstr>PowerPoint 演示文稿</vt:lpstr>
      <vt:lpstr>Let’s review the words! </vt:lpstr>
      <vt:lpstr>Let’s talk!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Shaw Leona</dc:creator>
  <cp:lastModifiedBy>Rossana Ruggiero</cp:lastModifiedBy>
  <cp:revision>1064</cp:revision>
  <cp:lastPrinted>2019-11-16T12:46:00Z</cp:lastPrinted>
  <dcterms:created xsi:type="dcterms:W3CDTF">2019-10-08T07:43:00Z</dcterms:created>
  <dcterms:modified xsi:type="dcterms:W3CDTF">2022-04-19T14:21:58Z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1033-11.2.0.11074</vt:lpwstr>
  </property>
  <property fmtid="{D5CDD505-2E9C-101B-9397-08002B2CF9AE}" pid="3" name="ICV">
    <vt:lpwstr>310968420C4040B1AB5E882C2181EDC6</vt:lpwstr>
  </property>
</Properties>
</file>