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327" r:id="rId2"/>
    <p:sldId id="261" r:id="rId3"/>
    <p:sldId id="316" r:id="rId4"/>
    <p:sldId id="314" r:id="rId5"/>
    <p:sldId id="313" r:id="rId6"/>
    <p:sldId id="354" r:id="rId7"/>
    <p:sldId id="267" r:id="rId8"/>
    <p:sldId id="287" r:id="rId9"/>
    <p:sldId id="268" r:id="rId10"/>
    <p:sldId id="337" r:id="rId11"/>
    <p:sldId id="338" r:id="rId12"/>
    <p:sldId id="339" r:id="rId13"/>
    <p:sldId id="340" r:id="rId14"/>
    <p:sldId id="341" r:id="rId15"/>
    <p:sldId id="342" r:id="rId16"/>
    <p:sldId id="317" r:id="rId17"/>
    <p:sldId id="343" r:id="rId18"/>
    <p:sldId id="346" r:id="rId19"/>
    <p:sldId id="347" r:id="rId20"/>
    <p:sldId id="348" r:id="rId21"/>
    <p:sldId id="355" r:id="rId22"/>
    <p:sldId id="350" r:id="rId23"/>
    <p:sldId id="351" r:id="rId24"/>
    <p:sldId id="352" r:id="rId25"/>
    <p:sldId id="353" r:id="rId26"/>
    <p:sldId id="29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482" userDrawn="1">
          <p15:clr>
            <a:srgbClr val="A4A3A4"/>
          </p15:clr>
        </p15:guide>
        <p15:guide id="4" orient="horz" pos="2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BDC5D4"/>
    <a:srgbClr val="FFA904"/>
    <a:srgbClr val="FFBF00"/>
    <a:srgbClr val="ED7D31"/>
    <a:srgbClr val="53585F"/>
    <a:srgbClr val="FFC001"/>
    <a:srgbClr val="0C77C3"/>
    <a:srgbClr val="4F3635"/>
    <a:srgbClr val="E63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414" autoAdjust="0"/>
  </p:normalViewPr>
  <p:slideViewPr>
    <p:cSldViewPr snapToGrid="0" snapToObjects="1">
      <p:cViewPr varScale="1">
        <p:scale>
          <a:sx n="68" d="100"/>
          <a:sy n="68" d="100"/>
        </p:scale>
        <p:origin x="-18" y="90"/>
      </p:cViewPr>
      <p:guideLst>
        <p:guide orient="horz" pos="4201"/>
        <p:guide pos="234"/>
        <p:guide orient="horz" pos="482"/>
        <p:guide orient="horz" pos="21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719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893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58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763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257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6973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2523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324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512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7072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5367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628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902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680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9512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9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Microsoft YaHei" charset="-122"/>
                <a:ea typeface="Microsoft YaHei" charset="-122"/>
                <a:cs typeface="Microsoft YaHei" charset="-122"/>
              </a:rPr>
              <a:t>她们的</a:t>
            </a:r>
            <a:endParaRPr lang="en-US" altLang="zh-CN" sz="9600" baseline="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46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641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219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621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243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102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882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094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9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392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  <a:t>2020/8/21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5" Type="http://schemas.openxmlformats.org/officeDocument/2006/relationships/image" Target="../media/image13.tif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13.tif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5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53.png"/><Relationship Id="rId10" Type="http://schemas.openxmlformats.org/officeDocument/2006/relationships/image" Target="../media/image55.jpeg"/><Relationship Id="rId4" Type="http://schemas.openxmlformats.org/officeDocument/2006/relationships/image" Target="../media/image20.tiff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5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56.png"/><Relationship Id="rId10" Type="http://schemas.openxmlformats.org/officeDocument/2006/relationships/image" Target="../media/image58.jpeg"/><Relationship Id="rId4" Type="http://schemas.openxmlformats.org/officeDocument/2006/relationships/image" Target="../media/image20.tiff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7.png"/><Relationship Id="rId3" Type="http://schemas.openxmlformats.org/officeDocument/2006/relationships/image" Target="../media/image57.jpeg"/><Relationship Id="rId7" Type="http://schemas.openxmlformats.org/officeDocument/2006/relationships/image" Target="../media/image13.tif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62.jpeg"/><Relationship Id="rId5" Type="http://schemas.openxmlformats.org/officeDocument/2006/relationships/image" Target="../media/image20.tiff"/><Relationship Id="rId10" Type="http://schemas.openxmlformats.org/officeDocument/2006/relationships/image" Target="../media/image61.jpeg"/><Relationship Id="rId4" Type="http://schemas.openxmlformats.org/officeDocument/2006/relationships/image" Target="../media/image59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eg"/><Relationship Id="rId7" Type="http://schemas.openxmlformats.org/officeDocument/2006/relationships/image" Target="../media/image65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11" Type="http://schemas.openxmlformats.org/officeDocument/2006/relationships/image" Target="../media/image68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20.tiff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4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0.tif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11" Type="http://schemas.openxmlformats.org/officeDocument/2006/relationships/image" Target="../media/image17.png"/><Relationship Id="rId5" Type="http://schemas.openxmlformats.org/officeDocument/2006/relationships/image" Target="../media/image13.tiff"/><Relationship Id="rId10" Type="http://schemas.openxmlformats.org/officeDocument/2006/relationships/image" Target="../media/image74.jpeg"/><Relationship Id="rId4" Type="http://schemas.openxmlformats.org/officeDocument/2006/relationships/image" Target="../media/image18.pn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5.png"/><Relationship Id="rId21" Type="http://schemas.openxmlformats.org/officeDocument/2006/relationships/image" Target="../media/image66.png"/><Relationship Id="rId7" Type="http://schemas.openxmlformats.org/officeDocument/2006/relationships/image" Target="../media/image65.jp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79.png"/><Relationship Id="rId5" Type="http://schemas.openxmlformats.org/officeDocument/2006/relationships/image" Target="../media/image18.png"/><Relationship Id="rId15" Type="http://schemas.openxmlformats.org/officeDocument/2006/relationships/image" Target="../media/image83.png"/><Relationship Id="rId23" Type="http://schemas.openxmlformats.org/officeDocument/2006/relationships/image" Target="../media/image17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image" Target="../media/image20.tiff"/><Relationship Id="rId9" Type="http://schemas.openxmlformats.org/officeDocument/2006/relationships/image" Target="../media/image77.jpeg"/><Relationship Id="rId14" Type="http://schemas.openxmlformats.org/officeDocument/2006/relationships/image" Target="../media/image82.png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0.tiff"/><Relationship Id="rId10" Type="http://schemas.openxmlformats.org/officeDocument/2006/relationships/image" Target="../media/image17.png"/><Relationship Id="rId4" Type="http://schemas.openxmlformats.org/officeDocument/2006/relationships/image" Target="../media/image19.tiff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0.tiff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89.tiff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8.png"/><Relationship Id="rId18" Type="http://schemas.openxmlformats.org/officeDocument/2006/relationships/image" Target="../media/image105.png"/><Relationship Id="rId26" Type="http://schemas.openxmlformats.org/officeDocument/2006/relationships/image" Target="../media/image112.png"/><Relationship Id="rId3" Type="http://schemas.openxmlformats.org/officeDocument/2006/relationships/image" Target="../media/image92.jpeg"/><Relationship Id="rId21" Type="http://schemas.openxmlformats.org/officeDocument/2006/relationships/image" Target="../media/image108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4.png"/><Relationship Id="rId25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1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3.tiff"/><Relationship Id="rId10" Type="http://schemas.openxmlformats.org/officeDocument/2006/relationships/image" Target="../media/image99.png"/><Relationship Id="rId19" Type="http://schemas.openxmlformats.org/officeDocument/2006/relationships/image" Target="../media/image106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3.tiff"/><Relationship Id="rId22" Type="http://schemas.openxmlformats.org/officeDocument/2006/relationships/image" Target="../media/image109.png"/><Relationship Id="rId27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4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tiff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118.jpeg"/><Relationship Id="rId4" Type="http://schemas.openxmlformats.org/officeDocument/2006/relationships/image" Target="../media/image20.tiff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0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21.png"/><Relationship Id="rId10" Type="http://schemas.openxmlformats.org/officeDocument/2006/relationships/image" Target="../media/image17.png"/><Relationship Id="rId4" Type="http://schemas.openxmlformats.org/officeDocument/2006/relationships/image" Target="../media/image120.jpeg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4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17.png"/><Relationship Id="rId4" Type="http://schemas.openxmlformats.org/officeDocument/2006/relationships/image" Target="../media/image125.tiff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tiff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29.tiff"/><Relationship Id="rId10" Type="http://schemas.openxmlformats.org/officeDocument/2006/relationships/image" Target="../media/image18.png"/><Relationship Id="rId4" Type="http://schemas.openxmlformats.org/officeDocument/2006/relationships/image" Target="../media/image128.tiff"/><Relationship Id="rId9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tiff"/><Relationship Id="rId11" Type="http://schemas.openxmlformats.org/officeDocument/2006/relationships/image" Target="../media/image2.png"/><Relationship Id="rId5" Type="http://schemas.openxmlformats.org/officeDocument/2006/relationships/image" Target="../media/image20.tiff"/><Relationship Id="rId10" Type="http://schemas.openxmlformats.org/officeDocument/2006/relationships/image" Target="../media/image17.png"/><Relationship Id="rId4" Type="http://schemas.openxmlformats.org/officeDocument/2006/relationships/image" Target="../media/image8.tif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tiff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tiff"/><Relationship Id="rId11" Type="http://schemas.openxmlformats.org/officeDocument/2006/relationships/image" Target="../media/image37.png"/><Relationship Id="rId5" Type="http://schemas.openxmlformats.org/officeDocument/2006/relationships/image" Target="../media/image3.tiff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7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3.tiff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3.tiff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13.tif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tiff"/><Relationship Id="rId5" Type="http://schemas.openxmlformats.org/officeDocument/2006/relationships/image" Target="../media/image18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" y="-4515"/>
            <a:ext cx="6347879" cy="6243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0"/>
          <a:stretch>
            <a:fillRect/>
          </a:stretch>
        </p:blipFill>
        <p:spPr>
          <a:xfrm>
            <a:off x="7714266" y="3195178"/>
            <a:ext cx="4477734" cy="37066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21148" y="565216"/>
            <a:ext cx="644183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kumimoji="1" lang="en-US" altLang="zh-CN" sz="7200" b="1" dirty="0">
                <a:solidFill>
                  <a:schemeClr val="accent4"/>
                </a:solidFill>
                <a:latin typeface="+mn-ea"/>
                <a:cs typeface="Century Gothic" panose="020B0502020202020204" pitchFamily="34" charset="0"/>
              </a:rPr>
              <a:t>House for Sale</a:t>
            </a:r>
            <a:r>
              <a:rPr kumimoji="1" lang="zh-CN" altLang="en-US" sz="7200" b="1" dirty="0">
                <a:solidFill>
                  <a:schemeClr val="accent4"/>
                </a:solidFill>
                <a:latin typeface="+mn-ea"/>
                <a:cs typeface="Century Gothic" panose="020B0502020202020204" pitchFamily="34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984804" y="1830028"/>
            <a:ext cx="1740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800" b="1" dirty="0">
                <a:solidFill>
                  <a:srgbClr val="FFC001"/>
                </a:solidFill>
                <a:latin typeface="+mj-ea"/>
                <a:ea typeface="+mj-ea"/>
              </a:rPr>
              <a:t>ORT-GKB</a:t>
            </a:r>
          </a:p>
          <a:p>
            <a:pPr algn="r"/>
            <a:r>
              <a:rPr kumimoji="1" lang="en-US" altLang="zh-CN" sz="2800" b="1" dirty="0">
                <a:solidFill>
                  <a:srgbClr val="FFC001"/>
                </a:solidFill>
                <a:latin typeface="+mj-ea"/>
                <a:ea typeface="+mj-ea"/>
              </a:rPr>
              <a:t>Lesson</a:t>
            </a:r>
            <a:r>
              <a:rPr kumimoji="1" lang="zh-CN" altLang="en-US" sz="2800" b="1" dirty="0">
                <a:solidFill>
                  <a:srgbClr val="FFC001"/>
                </a:solidFill>
                <a:latin typeface="+mj-ea"/>
                <a:ea typeface="+mj-ea"/>
              </a:rPr>
              <a:t> </a:t>
            </a:r>
            <a:r>
              <a:rPr kumimoji="1" lang="en-US" altLang="zh-CN" sz="2800" b="1" dirty="0">
                <a:solidFill>
                  <a:srgbClr val="FFC001"/>
                </a:solidFill>
                <a:latin typeface="+mj-ea"/>
                <a:ea typeface="+mj-ea"/>
              </a:rPr>
              <a:t>17</a:t>
            </a:r>
            <a:endParaRPr kumimoji="1" lang="zh-CN" altLang="en-US" sz="2800" b="1" dirty="0">
              <a:solidFill>
                <a:srgbClr val="FFC00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4342"/>
            <a:ext cx="12192000" cy="588180"/>
          </a:xfrm>
          <a:prstGeom prst="rect">
            <a:avLst/>
          </a:prstGeom>
        </p:spPr>
      </p:pic>
      <p:grpSp>
        <p:nvGrpSpPr>
          <p:cNvPr id="12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129" y="3087912"/>
            <a:ext cx="4337563" cy="322239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4814"/>
            <a:ext cx="6455081" cy="7259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ctr" forceAA="0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Get to know their partners; get a basic idea about the topic of today’s lesson. 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Say hello to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ask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introduce themselves and to greet each other.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Introduce the topic of the lesson. 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85" y="3847418"/>
            <a:ext cx="2140858" cy="20812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6" y="1354146"/>
            <a:ext cx="4780951" cy="37648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241625" y="6477827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36" name="同侧圆角矩形 35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38755" y="110820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3569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4786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63951" y="1229790"/>
            <a:ext cx="4517796" cy="3028934"/>
            <a:chOff x="10273979" y="3473555"/>
            <a:chExt cx="4073206" cy="3028934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55"/>
              <a:ext cx="4070144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4070144" cy="252992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Dad and Mum think of the house?</a:t>
              </a: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Biff doing? Why did she do that?</a:t>
              </a: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would the family do next?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438432" y="5220112"/>
            <a:ext cx="40411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liked the house.</a:t>
            </a:r>
          </a:p>
        </p:txBody>
      </p:sp>
      <p:sp>
        <p:nvSpPr>
          <p:cNvPr id="22" name="矩形 21"/>
          <p:cNvSpPr/>
          <p:nvPr/>
        </p:nvSpPr>
        <p:spPr>
          <a:xfrm>
            <a:off x="4580955" y="5220112"/>
            <a:ext cx="323803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liked it too.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3" y="1809749"/>
            <a:ext cx="6853149" cy="306759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941076" y="4777860"/>
            <a:ext cx="3369600" cy="1001728"/>
            <a:chOff x="8429668" y="961901"/>
            <a:chExt cx="3317323" cy="1260389"/>
          </a:xfrm>
        </p:grpSpPr>
        <p:sp>
          <p:nvSpPr>
            <p:cNvPr id="26" name="文本框 22"/>
            <p:cNvSpPr txBox="1"/>
            <p:nvPr/>
          </p:nvSpPr>
          <p:spPr>
            <a:xfrm>
              <a:off x="8429668" y="1548477"/>
              <a:ext cx="3317323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liked</a:t>
              </a: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8429668" y="961901"/>
              <a:ext cx="3317323" cy="622494"/>
            </a:xfrm>
            <a:prstGeom prst="round2Same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123377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text; read the text fluently; decode the sight word accurately.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the sight word </a:t>
            </a:r>
            <a:r>
              <a:rPr lang="en-US" altLang="zh-CN" sz="1100" b="1" i="1" dirty="0"/>
              <a:t>liked</a:t>
            </a:r>
            <a:r>
              <a:rPr lang="en-US" altLang="zh-CN" sz="1100" b="1" dirty="0"/>
              <a:t> in the text and guide them to read it accurately.</a:t>
            </a:r>
            <a:endParaRPr lang="zh-CN" altLang="zh-CN" sz="1100" dirty="0"/>
          </a:p>
          <a:p>
            <a:r>
              <a:rPr lang="en-US" altLang="zh-CN" sz="1100" b="1" dirty="0"/>
              <a:t>4.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text fluently and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42" name="同侧圆角矩形 41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66238" y="815650"/>
            <a:ext cx="4519013" cy="1699340"/>
            <a:chOff x="10273979" y="3473555"/>
            <a:chExt cx="2999437" cy="1699340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55"/>
              <a:ext cx="2996375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2996375" cy="120032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lvl="0" defTabSz="456565" hangingPunct="0"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Where were the children on this page?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What did </a:t>
              </a: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everyone think of the house?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461515" y="5158746"/>
            <a:ext cx="347143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Biff and Chip looked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at the house.</a:t>
            </a:r>
          </a:p>
        </p:txBody>
      </p:sp>
      <p:sp>
        <p:nvSpPr>
          <p:cNvPr id="9" name="矩形 8"/>
          <p:cNvSpPr/>
          <p:nvPr/>
        </p:nvSpPr>
        <p:spPr>
          <a:xfrm>
            <a:off x="4244478" y="5166726"/>
            <a:ext cx="435927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Everyone liked it.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Kipper pulled the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wallpaper.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866912"/>
            <a:ext cx="6687792" cy="314277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365706" y="2643903"/>
            <a:ext cx="4519545" cy="2072728"/>
            <a:chOff x="10232025" y="3456286"/>
            <a:chExt cx="4319190" cy="2072567"/>
          </a:xfrm>
        </p:grpSpPr>
        <p:sp>
          <p:nvSpPr>
            <p:cNvPr id="23" name="同侧圆角矩形 22"/>
            <p:cNvSpPr/>
            <p:nvPr/>
          </p:nvSpPr>
          <p:spPr>
            <a:xfrm>
              <a:off x="10236942" y="3456286"/>
              <a:ext cx="4314273" cy="494705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32025" y="3959315"/>
              <a:ext cx="4314273" cy="156953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lvl="0" defTabSz="456565" hangingPunct="0"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Can you find another word made up of two words?</a:t>
              </a:r>
            </a:p>
            <a:p>
              <a:pPr defTabSz="456565" hangingPunct="0">
                <a:defRPr/>
              </a:pPr>
              <a:r>
                <a:rPr lang="en-US" altLang="zh-CN" sz="2400" b="1" kern="0" dirty="0">
                  <a:solidFill>
                    <a:srgbClr val="ED7D31"/>
                  </a:solidFill>
                  <a:sym typeface="Helvetica Light"/>
                </a:rPr>
                <a:t>(Tips: bed, moon, room,   </a:t>
              </a:r>
            </a:p>
            <a:p>
              <a:pPr defTabSz="456565" hangingPunct="0">
                <a:defRPr/>
              </a:pPr>
              <a:r>
                <a:rPr lang="en-US" altLang="zh-CN" sz="2400" b="1" kern="0" dirty="0">
                  <a:solidFill>
                    <a:srgbClr val="ED7D31"/>
                  </a:solidFill>
                  <a:sym typeface="Helvetica Light"/>
                </a:rPr>
                <a:t>         cake)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989573" y="5238994"/>
            <a:ext cx="3369600" cy="1001728"/>
            <a:chOff x="8429668" y="961901"/>
            <a:chExt cx="3317323" cy="1260389"/>
          </a:xfrm>
        </p:grpSpPr>
        <p:sp>
          <p:nvSpPr>
            <p:cNvPr id="26" name="文本框 22"/>
            <p:cNvSpPr txBox="1"/>
            <p:nvPr/>
          </p:nvSpPr>
          <p:spPr>
            <a:xfrm>
              <a:off x="8429668" y="1548477"/>
              <a:ext cx="3317323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liked</a:t>
              </a:r>
            </a:p>
          </p:txBody>
        </p:sp>
        <p:sp>
          <p:nvSpPr>
            <p:cNvPr id="27" name="同侧圆角矩形 26"/>
            <p:cNvSpPr/>
            <p:nvPr/>
          </p:nvSpPr>
          <p:spPr>
            <a:xfrm>
              <a:off x="8429668" y="961901"/>
              <a:ext cx="3317323" cy="622494"/>
            </a:xfrm>
            <a:prstGeom prst="round2Same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310703" y="3093356"/>
            <a:ext cx="4524327" cy="2003794"/>
            <a:chOff x="8427068" y="1114343"/>
            <a:chExt cx="3097034" cy="2003794"/>
          </a:xfrm>
        </p:grpSpPr>
        <p:sp>
          <p:nvSpPr>
            <p:cNvPr id="29" name="文本框 28"/>
            <p:cNvSpPr txBox="1"/>
            <p:nvPr/>
          </p:nvSpPr>
          <p:spPr>
            <a:xfrm>
              <a:off x="8433864" y="1548477"/>
              <a:ext cx="3090238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Please ask your partner a question about Kipper.</a:t>
              </a:r>
            </a:p>
            <a:p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What? Where? When?  </a:t>
              </a:r>
            </a:p>
            <a:p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Who? Why? How?)</a:t>
              </a:r>
            </a:p>
          </p:txBody>
        </p:sp>
        <p:sp>
          <p:nvSpPr>
            <p:cNvPr id="30" name="同侧圆角矩形 29"/>
            <p:cNvSpPr/>
            <p:nvPr/>
          </p:nvSpPr>
          <p:spPr>
            <a:xfrm>
              <a:off x="8427068" y="1114343"/>
              <a:ext cx="3090238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标题 3"/>
          <p:cNvSpPr txBox="1">
            <a:spLocks/>
          </p:cNvSpPr>
          <p:nvPr/>
        </p:nvSpPr>
        <p:spPr>
          <a:xfrm>
            <a:off x="515937" y="444501"/>
            <a:ext cx="4412901" cy="672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altLang="zh-CN"/>
              <a:t>House for Sale</a:t>
            </a:r>
            <a:endParaRPr 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118095" y="-2101619"/>
            <a:ext cx="6455081" cy="292654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text; ask and answer questions about key details by using the pictures </a:t>
            </a:r>
          </a:p>
          <a:p>
            <a:r>
              <a:rPr lang="en-US" altLang="zh-CN" sz="1100" b="1" dirty="0"/>
              <a:t>and the text; make connections; read the text fluently; decode the sight word accurately.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questioning question; help them ask their </a:t>
            </a:r>
          </a:p>
          <a:p>
            <a:pPr lvl="0"/>
            <a:r>
              <a:rPr lang="en-US" altLang="zh-CN" sz="1100" b="1" dirty="0"/>
              <a:t>    partner at least</a:t>
            </a:r>
          </a:p>
          <a:p>
            <a:pPr lvl="0"/>
            <a:r>
              <a:rPr lang="en-US" altLang="zh-CN" sz="1100" b="1" dirty="0"/>
              <a:t>    one question; if they know how to ask questions, help them add details and create </a:t>
            </a:r>
          </a:p>
          <a:p>
            <a:pPr lvl="0"/>
            <a:r>
              <a:rPr lang="en-US" altLang="zh-CN" sz="1100" b="1" dirty="0"/>
              <a:t>    clarify; if they don’t know how to ask questions, help them ask questions by using </a:t>
            </a:r>
          </a:p>
          <a:p>
            <a:pPr lvl="0"/>
            <a:r>
              <a:rPr lang="en-US" altLang="zh-CN" sz="1100" b="1" dirty="0"/>
              <a:t>     the illustration, the text and the following words: </a:t>
            </a:r>
            <a:r>
              <a:rPr lang="en-US" altLang="zh-CN" sz="1100" b="1" i="1" dirty="0"/>
              <a:t>what, where, when, how, who, </a:t>
            </a:r>
            <a:r>
              <a:rPr lang="en-US" altLang="zh-CN" sz="1100" b="1" dirty="0"/>
              <a:t>or</a:t>
            </a:r>
            <a:r>
              <a:rPr lang="en-US" altLang="zh-CN" sz="1100" b="1" i="1" dirty="0"/>
              <a:t>  </a:t>
            </a:r>
          </a:p>
          <a:p>
            <a:pPr lvl="0"/>
            <a:r>
              <a:rPr lang="en-US" altLang="zh-CN" sz="1100" b="1" i="1" dirty="0"/>
              <a:t>     why.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connections question.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5.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the sight word </a:t>
            </a:r>
            <a:r>
              <a:rPr lang="en-US" altLang="zh-CN" sz="1100" b="1" i="1" dirty="0"/>
              <a:t>liked</a:t>
            </a:r>
            <a:r>
              <a:rPr lang="en-US" altLang="zh-CN" sz="1100" b="1" dirty="0"/>
              <a:t> in the text and guide them to read it accurately.</a:t>
            </a:r>
            <a:endParaRPr lang="zh-CN" altLang="zh-CN" sz="1100" dirty="0"/>
          </a:p>
          <a:p>
            <a:r>
              <a:rPr lang="en-US" altLang="zh-CN" sz="1100" b="1" dirty="0"/>
              <a:t>6.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text fluently and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71" name="同侧圆角矩形 70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866912"/>
            <a:ext cx="6687792" cy="3142774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665043" y="5562417"/>
            <a:ext cx="1918183" cy="1016808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chimney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1162795" y="631365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582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16964" y="847101"/>
            <a:ext cx="4518751" cy="3545993"/>
            <a:chOff x="10273979" y="3473549"/>
            <a:chExt cx="3180826" cy="3546080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49"/>
              <a:ext cx="3177764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177764" cy="30470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Where did the family go? How did they feel about this place? How do you know?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Kipper do in this place?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everyone think of this room?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442795" y="5078250"/>
            <a:ext cx="372221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They went into a room. Everyone liked this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room.</a:t>
            </a:r>
          </a:p>
        </p:txBody>
      </p:sp>
      <p:sp>
        <p:nvSpPr>
          <p:cNvPr id="9" name="矩形 8"/>
          <p:cNvSpPr/>
          <p:nvPr/>
        </p:nvSpPr>
        <p:spPr>
          <a:xfrm>
            <a:off x="3907550" y="5123364"/>
            <a:ext cx="4846320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Kipper looked up the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chimney.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34" y="1877114"/>
            <a:ext cx="6814993" cy="319660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7327725" y="2291501"/>
            <a:ext cx="4517406" cy="1332426"/>
            <a:chOff x="10273979" y="3471176"/>
            <a:chExt cx="4597984" cy="1332322"/>
          </a:xfrm>
        </p:grpSpPr>
        <p:sp>
          <p:nvSpPr>
            <p:cNvPr id="48" name="圆角矩形 47"/>
            <p:cNvSpPr/>
            <p:nvPr/>
          </p:nvSpPr>
          <p:spPr>
            <a:xfrm>
              <a:off x="10277039" y="3471176"/>
              <a:ext cx="4594924" cy="521406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0273979" y="3972566"/>
              <a:ext cx="4594924" cy="8309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lvl="0" defTabSz="456565" hangingPunct="0"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Where can you see a chimney? What is it used for?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77130" y="4506873"/>
            <a:ext cx="3369600" cy="1019948"/>
            <a:chOff x="8429668" y="938976"/>
            <a:chExt cx="3317323" cy="1283314"/>
          </a:xfrm>
        </p:grpSpPr>
        <p:sp>
          <p:nvSpPr>
            <p:cNvPr id="59" name="文本框 22"/>
            <p:cNvSpPr txBox="1"/>
            <p:nvPr/>
          </p:nvSpPr>
          <p:spPr>
            <a:xfrm>
              <a:off x="8429668" y="1548477"/>
              <a:ext cx="3317323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liked</a:t>
              </a:r>
            </a:p>
          </p:txBody>
        </p:sp>
        <p:sp>
          <p:nvSpPr>
            <p:cNvPr id="60" name="同侧圆角矩形 59"/>
            <p:cNvSpPr/>
            <p:nvPr/>
          </p:nvSpPr>
          <p:spPr>
            <a:xfrm>
              <a:off x="8429668" y="938976"/>
              <a:ext cx="3317323" cy="622494"/>
            </a:xfrm>
            <a:prstGeom prst="round2Same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631480" y="964176"/>
            <a:ext cx="3906889" cy="4545180"/>
            <a:chOff x="12687674" y="918435"/>
            <a:chExt cx="3906889" cy="4545180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4" y="918435"/>
              <a:ext cx="3906889" cy="4545180"/>
              <a:chOff x="4906808" y="1583390"/>
              <a:chExt cx="3501745" cy="4207104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83390"/>
                <a:ext cx="3501745" cy="4207104"/>
                <a:chOff x="8448456" y="1374381"/>
                <a:chExt cx="3501745" cy="4207104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125399" y="1374381"/>
                  <a:ext cx="2274785" cy="521654"/>
                  <a:chOff x="9605294" y="95903"/>
                  <a:chExt cx="2274785" cy="76585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605294" y="121133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4980914" y="4631013"/>
                <a:ext cx="3352427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many books near the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chimney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912267" y="3879068"/>
                <a:ext cx="1529013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chimney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48216" y="1724197"/>
              <a:ext cx="2552912" cy="1816215"/>
            </a:xfrm>
            <a:prstGeom prst="roundRect">
              <a:avLst/>
            </a:prstGeom>
          </p:spPr>
        </p:pic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22494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meaning of the key vocabulary word </a:t>
            </a:r>
            <a:r>
              <a:rPr lang="en-US" altLang="zh-CN" sz="1100" b="1" i="1" dirty="0"/>
              <a:t>chimney</a:t>
            </a:r>
            <a:r>
              <a:rPr lang="en-US" altLang="zh-CN" sz="1100" b="1" dirty="0"/>
              <a:t>, and make sentences </a:t>
            </a:r>
          </a:p>
          <a:p>
            <a:r>
              <a:rPr lang="en-US" altLang="zh-CN" sz="1100" b="1" dirty="0"/>
              <a:t>with it; Understand the text; make connections; read the text fluently; decode the sight word accurately.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take turns reading the text; give feedback and correct them if necessary.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</a:t>
            </a:r>
            <a:r>
              <a:rPr lang="en-US" altLang="zh-CN" sz="1100" b="1" i="1" dirty="0"/>
              <a:t>chimney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word and </a:t>
            </a:r>
          </a:p>
          <a:p>
            <a:pPr lvl="0"/>
            <a:r>
              <a:rPr lang="en-US" altLang="zh-CN" sz="1100" b="1" dirty="0"/>
              <a:t>    have them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the sight word </a:t>
            </a:r>
            <a:r>
              <a:rPr lang="en-US" altLang="zh-CN" sz="1100" b="1" i="1" dirty="0"/>
              <a:t>liked</a:t>
            </a:r>
            <a:r>
              <a:rPr lang="en-US" altLang="zh-CN" sz="1100" b="1" dirty="0"/>
              <a:t> in the text and guide them to read it accurately.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5.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connections question.. </a:t>
            </a:r>
            <a:endParaRPr lang="zh-CN" altLang="zh-CN" sz="1100" dirty="0"/>
          </a:p>
          <a:p>
            <a:r>
              <a:rPr lang="en-US" altLang="zh-CN" sz="1100" b="1" dirty="0"/>
              <a:t>    Note: Click the penguin button to show the vocabulary card.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69" name="同侧圆角矩形 68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34" y="1877114"/>
            <a:ext cx="6814993" cy="319660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589097" y="5739015"/>
            <a:ext cx="2016574" cy="904422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bedroom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50325" y="890111"/>
            <a:ext cx="4519418" cy="3915324"/>
            <a:chOff x="10273979" y="3473549"/>
            <a:chExt cx="2757494" cy="3915420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49"/>
              <a:ext cx="2754432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2754432" cy="341640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kind of room were the children in? Look for clues in the illustration.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Who wanted this room? How did this room look?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Kipper do? What do you think Mum and Dad would say to him if they saw him do that?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442228" y="5071080"/>
            <a:ext cx="320112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Biff wanted this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bedroom.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It was a big room.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8" y="1873706"/>
            <a:ext cx="6795163" cy="3273156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4106736" y="5106846"/>
            <a:ext cx="48107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Kipper jumped on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bed.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7331368" y="4931973"/>
            <a:ext cx="4561990" cy="927862"/>
            <a:chOff x="8433863" y="961901"/>
            <a:chExt cx="3432206" cy="1167449"/>
          </a:xfrm>
        </p:grpSpPr>
        <p:sp>
          <p:nvSpPr>
            <p:cNvPr id="49" name="文本框 48"/>
            <p:cNvSpPr txBox="1"/>
            <p:nvPr/>
          </p:nvSpPr>
          <p:spPr>
            <a:xfrm>
              <a:off x="8433863" y="1548477"/>
              <a:ext cx="3395883" cy="5808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Phrasing-Warm-up phrases</a:t>
              </a:r>
            </a:p>
          </p:txBody>
        </p:sp>
        <p:sp>
          <p:nvSpPr>
            <p:cNvPr id="50" name="圆角矩形 36"/>
            <p:cNvSpPr/>
            <p:nvPr/>
          </p:nvSpPr>
          <p:spPr>
            <a:xfrm>
              <a:off x="8439989" y="961901"/>
              <a:ext cx="3426080" cy="622494"/>
            </a:xfrm>
            <a:prstGeom prst="round2Same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634779" y="854397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133900" y="4593986"/>
                <a:ext cx="3048940" cy="618332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is a clean and cozy </a:t>
                </a:r>
                <a:r>
                  <a:rPr lang="en-US" altLang="zh-CN" sz="2400" b="1" dirty="0">
                    <a:solidFill>
                      <a:srgbClr val="0C77C3"/>
                    </a:solidFill>
                    <a:latin typeface="Century Gothic" panose="020B0502020202020204" pitchFamily="34" charset="0"/>
                  </a:rPr>
                  <a:t>bedroom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869878" y="3879068"/>
                <a:ext cx="1613783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bedroom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27791" y="1753147"/>
              <a:ext cx="2431863" cy="1758315"/>
            </a:xfrm>
            <a:prstGeom prst="roundRect">
              <a:avLst/>
            </a:prstGeom>
          </p:spPr>
        </p:pic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241871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meaning of the key vocabulary word </a:t>
            </a:r>
            <a:r>
              <a:rPr lang="en-US" altLang="zh-CN" sz="1100" b="1" i="1" dirty="0"/>
              <a:t>bedroom</a:t>
            </a:r>
            <a:r>
              <a:rPr lang="en-US" altLang="zh-CN" sz="1100" b="1" dirty="0"/>
              <a:t>, and make sentences </a:t>
            </a:r>
          </a:p>
          <a:p>
            <a:r>
              <a:rPr lang="en-US" altLang="zh-CN" sz="1100" b="1" dirty="0"/>
              <a:t>with it; understand the text; warm up with phrases from the book and practice reading them in a single breath.</a:t>
            </a:r>
            <a:endParaRPr lang="zh-CN" altLang="zh-CN" sz="1100" b="1" dirty="0"/>
          </a:p>
          <a:p>
            <a:pPr lvl="0"/>
            <a:r>
              <a:rPr lang="en-US" altLang="zh-CN" sz="1100" b="1" dirty="0"/>
              <a:t>1.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take turns reading the text; give feedback and correct them if necessary.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</a:t>
            </a:r>
            <a:r>
              <a:rPr lang="en-US" altLang="zh-CN" sz="1100" b="1" i="1" dirty="0"/>
              <a:t>bedroom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word</a:t>
            </a:r>
            <a:r>
              <a:rPr lang="en-US" altLang="zh-CN" sz="1100" dirty="0"/>
              <a:t> </a:t>
            </a:r>
            <a:r>
              <a:rPr lang="en-US" altLang="zh-CN" sz="1100" b="1" dirty="0"/>
              <a:t>and </a:t>
            </a:r>
          </a:p>
          <a:p>
            <a:pPr lvl="0"/>
            <a:r>
              <a:rPr lang="en-US" altLang="zh-CN" sz="1100" b="1" dirty="0"/>
              <a:t>    have them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 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the word </a:t>
            </a:r>
            <a:r>
              <a:rPr lang="en-US" altLang="zh-CN" sz="1100" b="1" i="1" dirty="0"/>
              <a:t>on</a:t>
            </a:r>
            <a:r>
              <a:rPr lang="en-US" altLang="zh-CN" sz="1100" b="1" dirty="0"/>
              <a:t> from the text; then guide them to understand that the  </a:t>
            </a:r>
          </a:p>
          <a:p>
            <a:pPr lvl="0"/>
            <a:r>
              <a:rPr lang="en-US" altLang="zh-CN" sz="1100" b="1" dirty="0"/>
              <a:t>     noun phrase </a:t>
            </a:r>
            <a:r>
              <a:rPr lang="en-US" altLang="zh-CN" sz="1100" b="1" i="1" dirty="0"/>
              <a:t>the bed</a:t>
            </a:r>
            <a:r>
              <a:rPr lang="en-US" altLang="zh-CN" sz="1100" b="1" dirty="0"/>
              <a:t> should follow; read the group of words </a:t>
            </a:r>
            <a:r>
              <a:rPr lang="en-US" altLang="zh-CN" sz="1100" b="1" i="1" dirty="0"/>
              <a:t>on the bed </a:t>
            </a:r>
            <a:r>
              <a:rPr lang="en-US" altLang="zh-CN" sz="1100" b="1" dirty="0"/>
              <a:t>as a </a:t>
            </a:r>
          </a:p>
          <a:p>
            <a:pPr lvl="0"/>
            <a:r>
              <a:rPr lang="en-US" altLang="zh-CN" sz="1100" b="1" dirty="0"/>
              <a:t>     phrase; lastly,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read the  phrase in one breath. Model first.</a:t>
            </a:r>
            <a:endParaRPr lang="zh-CN" altLang="zh-CN" sz="1100" b="1" dirty="0"/>
          </a:p>
          <a:p>
            <a:r>
              <a:rPr lang="en-US" altLang="zh-CN" sz="1100" b="1" dirty="0"/>
              <a:t>    Note: Click the penguin button to show the vocabulary card.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8" y="1873706"/>
            <a:ext cx="6795163" cy="32731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8"/>
          <a:stretch/>
        </p:blipFill>
        <p:spPr>
          <a:xfrm>
            <a:off x="329009" y="1926603"/>
            <a:ext cx="6776642" cy="3200198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72" name="同侧圆角矩形 71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3" name="直接连接符 72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76543" y="603832"/>
            <a:ext cx="4519390" cy="3176661"/>
            <a:chOff x="10273979" y="3473549"/>
            <a:chExt cx="2773108" cy="3176739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49"/>
              <a:ext cx="2770046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2770046" cy="267772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Who wanted this big bedroom?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in the room on this page?</a:t>
              </a:r>
            </a:p>
            <a:p>
              <a:pPr marL="45720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kind of person do you think Kipper was? Why?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028190" y="34588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 </a:t>
            </a:r>
          </a:p>
        </p:txBody>
      </p:sp>
      <p:sp>
        <p:nvSpPr>
          <p:cNvPr id="11" name="矩形 10"/>
          <p:cNvSpPr/>
          <p:nvPr/>
        </p:nvSpPr>
        <p:spPr>
          <a:xfrm>
            <a:off x="534890" y="5002025"/>
            <a:ext cx="293197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Chip wanted this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bedroom.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It was a big room.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11877" y="5041625"/>
            <a:ext cx="48107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Kipper sat on a chair.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7365035" y="3785697"/>
            <a:ext cx="4514401" cy="1327288"/>
            <a:chOff x="8496746" y="1052186"/>
            <a:chExt cx="3046954" cy="1327288"/>
          </a:xfrm>
        </p:grpSpPr>
        <p:sp>
          <p:nvSpPr>
            <p:cNvPr id="75" name="文本框 74"/>
            <p:cNvSpPr txBox="1"/>
            <p:nvPr/>
          </p:nvSpPr>
          <p:spPr>
            <a:xfrm>
              <a:off x="8496746" y="1548477"/>
              <a:ext cx="3046954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 partner a question using the text or illustration.</a:t>
              </a:r>
            </a:p>
          </p:txBody>
        </p:sp>
        <p:sp>
          <p:nvSpPr>
            <p:cNvPr id="76" name="圆角矩形 46"/>
            <p:cNvSpPr/>
            <p:nvPr/>
          </p:nvSpPr>
          <p:spPr>
            <a:xfrm>
              <a:off x="8496746" y="1052186"/>
              <a:ext cx="3046954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351091" y="5102612"/>
            <a:ext cx="4522543" cy="927862"/>
            <a:chOff x="8433863" y="961901"/>
            <a:chExt cx="3402528" cy="1167449"/>
          </a:xfrm>
        </p:grpSpPr>
        <p:sp>
          <p:nvSpPr>
            <p:cNvPr id="84" name="文本框 83"/>
            <p:cNvSpPr txBox="1"/>
            <p:nvPr/>
          </p:nvSpPr>
          <p:spPr>
            <a:xfrm>
              <a:off x="8433863" y="1548477"/>
              <a:ext cx="3395883" cy="5808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Phrasing-Warm-up phrases</a:t>
              </a:r>
            </a:p>
          </p:txBody>
        </p:sp>
        <p:sp>
          <p:nvSpPr>
            <p:cNvPr id="85" name="圆角矩形 36"/>
            <p:cNvSpPr/>
            <p:nvPr/>
          </p:nvSpPr>
          <p:spPr>
            <a:xfrm>
              <a:off x="8439989" y="961901"/>
              <a:ext cx="3396402" cy="622494"/>
            </a:xfrm>
            <a:prstGeom prst="round2Same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6" name="组合 47"/>
          <p:cNvGrpSpPr/>
          <p:nvPr/>
        </p:nvGrpSpPr>
        <p:grpSpPr>
          <a:xfrm>
            <a:off x="9378300" y="5920667"/>
            <a:ext cx="1694292" cy="807481"/>
            <a:chOff x="7719600" y="4331789"/>
            <a:chExt cx="3390277" cy="2612109"/>
          </a:xfrm>
        </p:grpSpPr>
        <p:sp>
          <p:nvSpPr>
            <p:cNvPr id="87" name="圆角矩形 86"/>
            <p:cNvSpPr/>
            <p:nvPr/>
          </p:nvSpPr>
          <p:spPr>
            <a:xfrm>
              <a:off x="8451103" y="5088060"/>
              <a:ext cx="2658774" cy="185583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chair</a:t>
              </a: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19600" y="4331789"/>
              <a:ext cx="1339051" cy="1877444"/>
            </a:xfrm>
            <a:prstGeom prst="rect">
              <a:avLst/>
            </a:prstGeom>
          </p:spPr>
        </p:pic>
      </p:grpSp>
      <p:grpSp>
        <p:nvGrpSpPr>
          <p:cNvPr id="5" name="组 4"/>
          <p:cNvGrpSpPr/>
          <p:nvPr/>
        </p:nvGrpSpPr>
        <p:grpSpPr>
          <a:xfrm>
            <a:off x="7654502" y="1150393"/>
            <a:ext cx="3906888" cy="4552745"/>
            <a:chOff x="12687671" y="910871"/>
            <a:chExt cx="3906888" cy="4552745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1"/>
              <a:ext cx="3906888" cy="4552745"/>
              <a:chOff x="4906808" y="1576388"/>
              <a:chExt cx="3501745" cy="4214106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8"/>
                <a:ext cx="3501745" cy="4214106"/>
                <a:chOff x="8448456" y="1367379"/>
                <a:chExt cx="3501745" cy="4214106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79"/>
                  <a:ext cx="2274785" cy="504469"/>
                  <a:chOff x="9519260" y="85624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4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016085" y="4585172"/>
                <a:ext cx="3284000" cy="618332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He sat on the steps </a:t>
                </a:r>
                <a:r>
                  <a:rPr lang="en-US" altLang="zh-CN" sz="24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to rest.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368436" y="3879068"/>
                <a:ext cx="616663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sat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749" y="1759815"/>
              <a:ext cx="2425947" cy="1744980"/>
            </a:xfrm>
            <a:prstGeom prst="roundRect">
              <a:avLst/>
            </a:prstGeom>
          </p:spPr>
        </p:pic>
      </p:grpSp>
      <p:grpSp>
        <p:nvGrpSpPr>
          <p:cNvPr id="48" name="组 4"/>
          <p:cNvGrpSpPr/>
          <p:nvPr/>
        </p:nvGrpSpPr>
        <p:grpSpPr>
          <a:xfrm>
            <a:off x="7684429" y="1162071"/>
            <a:ext cx="3906888" cy="4552745"/>
            <a:chOff x="12687671" y="910871"/>
            <a:chExt cx="3906888" cy="4552745"/>
          </a:xfrm>
        </p:grpSpPr>
        <p:grpSp>
          <p:nvGrpSpPr>
            <p:cNvPr id="49" name="组合 31"/>
            <p:cNvGrpSpPr/>
            <p:nvPr/>
          </p:nvGrpSpPr>
          <p:grpSpPr>
            <a:xfrm>
              <a:off x="12687671" y="910871"/>
              <a:ext cx="3906888" cy="4552745"/>
              <a:chOff x="4906808" y="1576388"/>
              <a:chExt cx="3501745" cy="4214106"/>
            </a:xfrm>
          </p:grpSpPr>
          <p:grpSp>
            <p:nvGrpSpPr>
              <p:cNvPr id="59" name="组合 32"/>
              <p:cNvGrpSpPr/>
              <p:nvPr/>
            </p:nvGrpSpPr>
            <p:grpSpPr>
              <a:xfrm>
                <a:off x="4906808" y="1576388"/>
                <a:ext cx="3501745" cy="4214106"/>
                <a:chOff x="8448456" y="1367379"/>
                <a:chExt cx="3501745" cy="4214106"/>
              </a:xfrm>
            </p:grpSpPr>
            <p:grpSp>
              <p:nvGrpSpPr>
                <p:cNvPr id="62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组合 37"/>
                <p:cNvGrpSpPr/>
                <p:nvPr/>
              </p:nvGrpSpPr>
              <p:grpSpPr>
                <a:xfrm>
                  <a:off x="9039365" y="1367379"/>
                  <a:ext cx="2274785" cy="504469"/>
                  <a:chOff x="9519260" y="85624"/>
                  <a:chExt cx="2274785" cy="740629"/>
                </a:xfrm>
              </p:grpSpPr>
              <p:pic>
                <p:nvPicPr>
                  <p:cNvPr id="67" name="图片 66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4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0" name="流程图: 过程 34"/>
              <p:cNvSpPr/>
              <p:nvPr/>
            </p:nvSpPr>
            <p:spPr>
              <a:xfrm>
                <a:off x="5016085" y="4585172"/>
                <a:ext cx="3284000" cy="618332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only a </a:t>
                </a:r>
                <a:r>
                  <a:rPr lang="en-US" altLang="zh-CN" sz="2400" b="1" dirty="0">
                    <a:solidFill>
                      <a:srgbClr val="0C77C3"/>
                    </a:solidFill>
                    <a:latin typeface="Century Gothic" panose="020B0502020202020204" pitchFamily="34" charset="0"/>
                  </a:rPr>
                  <a:t>chair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this room.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198181" y="3879068"/>
                <a:ext cx="957178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chair</a:t>
                </a: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749" y="1769293"/>
              <a:ext cx="2425947" cy="1726023"/>
            </a:xfrm>
            <a:prstGeom prst="roundRect">
              <a:avLst/>
            </a:prstGeom>
          </p:spPr>
        </p:pic>
      </p:grpSp>
      <p:grpSp>
        <p:nvGrpSpPr>
          <p:cNvPr id="34" name="组合 47"/>
          <p:cNvGrpSpPr/>
          <p:nvPr/>
        </p:nvGrpSpPr>
        <p:grpSpPr>
          <a:xfrm>
            <a:off x="7586699" y="5921073"/>
            <a:ext cx="1544862" cy="799942"/>
            <a:chOff x="7601136" y="4408724"/>
            <a:chExt cx="3667163" cy="2663884"/>
          </a:xfrm>
        </p:grpSpPr>
        <p:sp>
          <p:nvSpPr>
            <p:cNvPr id="35" name="圆角矩形 34"/>
            <p:cNvSpPr/>
            <p:nvPr/>
          </p:nvSpPr>
          <p:spPr>
            <a:xfrm>
              <a:off x="8451106" y="5216768"/>
              <a:ext cx="2817193" cy="18558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sat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601136" y="4408724"/>
              <a:ext cx="1457513" cy="1800506"/>
            </a:xfrm>
            <a:prstGeom prst="rect">
              <a:avLst/>
            </a:prstGeom>
          </p:spPr>
        </p:pic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36036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meaning of the key vocabulary words </a:t>
            </a:r>
            <a:r>
              <a:rPr lang="en-US" altLang="zh-CN" sz="1100" b="1" i="1" dirty="0"/>
              <a:t>sat </a:t>
            </a:r>
            <a:r>
              <a:rPr lang="en-US" altLang="zh-CN" sz="1100" b="1" dirty="0"/>
              <a:t>and</a:t>
            </a:r>
            <a:r>
              <a:rPr lang="en-US" altLang="zh-CN" sz="1100" b="1" i="1" dirty="0"/>
              <a:t> chair</a:t>
            </a:r>
            <a:r>
              <a:rPr lang="en-US" altLang="zh-CN" sz="1100" b="1" dirty="0"/>
              <a:t>, and make </a:t>
            </a:r>
          </a:p>
          <a:p>
            <a:r>
              <a:rPr lang="en-US" altLang="zh-CN" sz="1100" b="1" dirty="0"/>
              <a:t>sentences with them; understand the text; ask and answer questions about key details by using the pictures and the text; warm up with phrases from the book and practice reading them in a single breath.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Ask one of the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</a:t>
            </a:r>
            <a:r>
              <a:rPr lang="en-US" altLang="zh-CN" sz="1100" b="1" i="1" dirty="0"/>
              <a:t>sat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word </a:t>
            </a:r>
            <a:r>
              <a:rPr lang="zh-CN" altLang="en-US" sz="1100" b="1" dirty="0"/>
              <a:t>、   </a:t>
            </a:r>
            <a:endParaRPr lang="en-US" altLang="zh-CN" sz="1100" b="1" dirty="0"/>
          </a:p>
          <a:p>
            <a:pPr lvl="0"/>
            <a:r>
              <a:rPr lang="en-US" altLang="zh-CN" sz="1100" b="1" dirty="0"/>
              <a:t>     and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Ask another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</a:t>
            </a:r>
            <a:r>
              <a:rPr lang="en-US" altLang="zh-CN" sz="1100" b="1" i="1" dirty="0"/>
              <a:t>chair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word </a:t>
            </a:r>
          </a:p>
          <a:p>
            <a:pPr lvl="0"/>
            <a:r>
              <a:rPr lang="en-US" altLang="zh-CN" sz="1100" b="1" dirty="0"/>
              <a:t>    and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5.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questioning question; help them ask their </a:t>
            </a:r>
          </a:p>
          <a:p>
            <a:pPr lvl="0"/>
            <a:r>
              <a:rPr lang="en-US" altLang="zh-CN" sz="1100" b="1" dirty="0"/>
              <a:t>    partner at least one question; if they know how to ask questions, help them add </a:t>
            </a:r>
          </a:p>
          <a:p>
            <a:pPr lvl="0"/>
            <a:r>
              <a:rPr lang="en-US" altLang="zh-CN" sz="1100" b="1" dirty="0"/>
              <a:t>    details and create clarify; if they don’t know how to ask questions, help them ask  </a:t>
            </a:r>
          </a:p>
          <a:p>
            <a:pPr lvl="0"/>
            <a:r>
              <a:rPr lang="en-US" altLang="zh-CN" sz="1100" b="1" dirty="0"/>
              <a:t>    questions by using the illustration, the text, and the following words: </a:t>
            </a:r>
            <a:r>
              <a:rPr lang="en-US" altLang="zh-CN" sz="1100" b="1" i="1" dirty="0"/>
              <a:t>what, where, </a:t>
            </a:r>
          </a:p>
          <a:p>
            <a:pPr lvl="0"/>
            <a:r>
              <a:rPr lang="en-US" altLang="zh-CN" sz="1100" b="1" i="1" dirty="0"/>
              <a:t>    when, how, who, </a:t>
            </a:r>
            <a:r>
              <a:rPr lang="en-US" altLang="zh-CN" sz="1100" b="1" dirty="0"/>
              <a:t>or</a:t>
            </a:r>
            <a:r>
              <a:rPr lang="en-US" altLang="zh-CN" sz="1100" b="1" i="1" dirty="0"/>
              <a:t> why.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6.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the word </a:t>
            </a:r>
            <a:r>
              <a:rPr lang="en-US" altLang="zh-CN" sz="1100" b="1" i="1" dirty="0"/>
              <a:t>on</a:t>
            </a:r>
            <a:r>
              <a:rPr lang="en-US" altLang="zh-CN" sz="1100" b="1" dirty="0"/>
              <a:t> from the text; then guide them to understand that the </a:t>
            </a:r>
          </a:p>
          <a:p>
            <a:pPr lvl="0"/>
            <a:r>
              <a:rPr lang="en-US" altLang="zh-CN" sz="1100" b="1" dirty="0"/>
              <a:t>    noun phrase </a:t>
            </a:r>
            <a:r>
              <a:rPr lang="en-US" altLang="zh-CN" sz="1100" b="1" i="1" dirty="0"/>
              <a:t>a chair</a:t>
            </a:r>
            <a:r>
              <a:rPr lang="en-US" altLang="zh-CN" sz="1100" b="1" dirty="0"/>
              <a:t> should follow; read the group of words </a:t>
            </a:r>
            <a:r>
              <a:rPr lang="en-US" altLang="zh-CN" sz="1100" b="1" i="1" dirty="0"/>
              <a:t>on a chair </a:t>
            </a:r>
            <a:r>
              <a:rPr lang="en-US" altLang="zh-CN" sz="1100" b="1" dirty="0"/>
              <a:t>as a phrase; </a:t>
            </a:r>
          </a:p>
          <a:p>
            <a:pPr lvl="0"/>
            <a:r>
              <a:rPr lang="en-US" altLang="zh-CN" sz="1100" b="1" dirty="0"/>
              <a:t>     lastly,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read the phrase in one breath. Model first.</a:t>
            </a:r>
            <a:endParaRPr lang="zh-CN" altLang="zh-CN" sz="1100" dirty="0"/>
          </a:p>
          <a:p>
            <a:r>
              <a:rPr lang="en-US" altLang="zh-CN" sz="1100" b="1" dirty="0"/>
              <a:t>    Note: Click the penguin button to show the vocabulary cards.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2" y="1959398"/>
            <a:ext cx="6791497" cy="3146651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82" name="同侧圆角矩形 81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3" name="直接连接符 82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408959" y="1246751"/>
            <a:ext cx="4518597" cy="3028928"/>
            <a:chOff x="10273978" y="3473549"/>
            <a:chExt cx="3297988" cy="3029002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1" y="3473549"/>
              <a:ext cx="3294925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8" y="3972566"/>
              <a:ext cx="3294925" cy="252998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Where did the children go? What did they do?</a:t>
              </a: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special about the garden? Was it a good garden for the family? Why?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349381" y="5066367"/>
            <a:ext cx="4415155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They went down the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garden.</a:t>
            </a:r>
          </a:p>
        </p:txBody>
      </p:sp>
      <p:sp>
        <p:nvSpPr>
          <p:cNvPr id="9" name="矩形 8"/>
          <p:cNvSpPr/>
          <p:nvPr/>
        </p:nvSpPr>
        <p:spPr>
          <a:xfrm>
            <a:off x="3573295" y="5087854"/>
            <a:ext cx="484632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They looked at the tree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house. Kipper climbed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tree.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" name="组 4" hidden="1"/>
          <p:cNvGrpSpPr/>
          <p:nvPr/>
        </p:nvGrpSpPr>
        <p:grpSpPr>
          <a:xfrm>
            <a:off x="7797249" y="882907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324439" y="4577377"/>
                <a:ext cx="2931089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They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climbed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the mountain together yesterday. </a:t>
                </a:r>
                <a:r>
                  <a:rPr lang="zh-CN" altLang="en-US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974350" y="3720026"/>
                <a:ext cx="1460048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climbed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854" y="1923769"/>
              <a:ext cx="2523736" cy="1417071"/>
            </a:xfrm>
            <a:prstGeom prst="roundRect">
              <a:avLst/>
            </a:prstGeom>
          </p:spPr>
        </p:pic>
      </p:grpSp>
      <p:grpSp>
        <p:nvGrpSpPr>
          <p:cNvPr id="61" name="组 4" hidden="1"/>
          <p:cNvGrpSpPr/>
          <p:nvPr/>
        </p:nvGrpSpPr>
        <p:grpSpPr>
          <a:xfrm>
            <a:off x="7890113" y="825838"/>
            <a:ext cx="3906888" cy="4552744"/>
            <a:chOff x="12687671" y="910872"/>
            <a:chExt cx="3906888" cy="4552744"/>
          </a:xfrm>
        </p:grpSpPr>
        <p:grpSp>
          <p:nvGrpSpPr>
            <p:cNvPr id="62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67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70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74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71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2" name="图片 71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3" name="文本框 7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8" name="流程图: 过程 34"/>
              <p:cNvSpPr/>
              <p:nvPr/>
            </p:nvSpPr>
            <p:spPr>
              <a:xfrm>
                <a:off x="5258773" y="4676579"/>
                <a:ext cx="2835996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</a:t>
                </a:r>
                <a:r>
                  <a:rPr lang="en-US" altLang="zh-CN" sz="2400" b="1" dirty="0">
                    <a:solidFill>
                      <a:srgbClr val="0C77C3"/>
                    </a:solidFill>
                    <a:latin typeface="Century Gothic" panose="020B0502020202020204" pitchFamily="34" charset="0"/>
                  </a:rPr>
                  <a:t>tree house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the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tree. </a:t>
                </a:r>
                <a:r>
                  <a:rPr lang="zh-CN" altLang="en-US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5774334" y="3879068"/>
                <a:ext cx="1804874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tree house</a:t>
                </a: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854" y="1787747"/>
              <a:ext cx="2523736" cy="1689114"/>
            </a:xfrm>
            <a:prstGeom prst="roundRect">
              <a:avLst/>
            </a:prstGeom>
          </p:spPr>
        </p:pic>
      </p:grpSp>
      <p:grpSp>
        <p:nvGrpSpPr>
          <p:cNvPr id="34" name="组合 47"/>
          <p:cNvGrpSpPr/>
          <p:nvPr/>
        </p:nvGrpSpPr>
        <p:grpSpPr>
          <a:xfrm>
            <a:off x="7473052" y="5276500"/>
            <a:ext cx="1877191" cy="1004530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climbed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47" name="组合 47"/>
          <p:cNvGrpSpPr/>
          <p:nvPr/>
        </p:nvGrpSpPr>
        <p:grpSpPr>
          <a:xfrm>
            <a:off x="9485746" y="5270006"/>
            <a:ext cx="2203739" cy="1005636"/>
            <a:chOff x="7864470" y="4673497"/>
            <a:chExt cx="3613041" cy="2293690"/>
          </a:xfrm>
        </p:grpSpPr>
        <p:sp>
          <p:nvSpPr>
            <p:cNvPr id="48" name="圆角矩形 47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tree house </a:t>
              </a: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64470" y="4673497"/>
              <a:ext cx="1085018" cy="1535734"/>
            </a:xfrm>
            <a:prstGeom prst="rect">
              <a:avLst/>
            </a:prstGeom>
          </p:spPr>
        </p:pic>
      </p:grpSp>
      <p:sp>
        <p:nvSpPr>
          <p:cNvPr id="84" name="文本框 83" hidden="1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22494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meaning of the key vocabulary words </a:t>
            </a:r>
            <a:r>
              <a:rPr lang="en-US" altLang="zh-CN" sz="1100" b="1" i="1" dirty="0"/>
              <a:t>climbed </a:t>
            </a:r>
            <a:r>
              <a:rPr lang="en-US" altLang="zh-CN" sz="1100" b="1" dirty="0"/>
              <a:t>and</a:t>
            </a:r>
            <a:r>
              <a:rPr lang="en-US" altLang="zh-CN" sz="1100" b="1" i="1" dirty="0"/>
              <a:t> tree house</a:t>
            </a:r>
            <a:r>
              <a:rPr lang="en-US" altLang="zh-CN" sz="1100" b="1" dirty="0"/>
              <a:t>, and </a:t>
            </a:r>
          </a:p>
          <a:p>
            <a:r>
              <a:rPr lang="en-US" altLang="zh-CN" sz="1100" b="1" dirty="0"/>
              <a:t>make sentences with them; understand the text; read the text fluently.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Ask one of the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</a:t>
            </a:r>
            <a:r>
              <a:rPr lang="en-US" altLang="zh-CN" sz="1100" b="1" i="1" dirty="0"/>
              <a:t>climbed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</a:t>
            </a:r>
          </a:p>
          <a:p>
            <a:pPr lvl="0"/>
            <a:r>
              <a:rPr lang="en-US" altLang="zh-CN" sz="1100" b="1" dirty="0"/>
              <a:t>    word and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Ask another S to find </a:t>
            </a:r>
            <a:r>
              <a:rPr lang="en-US" altLang="zh-CN" sz="1100" b="1" i="1" dirty="0"/>
              <a:t>tree house </a:t>
            </a:r>
            <a:r>
              <a:rPr lang="en-US" altLang="zh-CN" sz="1100" b="1" dirty="0"/>
              <a:t>in the text and the illustration;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</a:t>
            </a:r>
          </a:p>
          <a:p>
            <a:pPr lvl="0"/>
            <a:r>
              <a:rPr lang="en-US" altLang="zh-CN" sz="1100" b="1" dirty="0"/>
              <a:t>    phrase and make sentences with it.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5.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text fluently and give feedback.</a:t>
            </a:r>
            <a:endParaRPr lang="zh-CN" altLang="zh-CN" sz="1100" dirty="0"/>
          </a:p>
          <a:p>
            <a:r>
              <a:rPr lang="en-US" altLang="zh-CN" sz="1100" b="1" dirty="0"/>
              <a:t>    Note: Click the penguin button to show the vocabulary cards.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2" y="1959398"/>
            <a:ext cx="6791497" cy="3146651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50" name="同侧圆角矩形 4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98817" y="5070994"/>
            <a:ext cx="404114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Biff and Chip climbed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tree. They went in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tree house.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7377005" y="986634"/>
            <a:ext cx="4518187" cy="1828582"/>
            <a:chOff x="10273979" y="3490368"/>
            <a:chExt cx="3524031" cy="1704833"/>
          </a:xfrm>
        </p:grpSpPr>
        <p:sp>
          <p:nvSpPr>
            <p:cNvPr id="44" name="同侧圆角矩形 43"/>
            <p:cNvSpPr/>
            <p:nvPr/>
          </p:nvSpPr>
          <p:spPr>
            <a:xfrm>
              <a:off x="10276933" y="3490368"/>
              <a:ext cx="3521077" cy="461262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521077" cy="1222397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Chip and Biff do?</a:t>
              </a: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Kipper do?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8"/>
          <a:stretch/>
        </p:blipFill>
        <p:spPr>
          <a:xfrm>
            <a:off x="283805" y="1886616"/>
            <a:ext cx="6840895" cy="330288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014645" y="5071643"/>
            <a:ext cx="4041140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Kipper pulled a can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down.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380792" y="3614749"/>
            <a:ext cx="4514400" cy="1981107"/>
            <a:chOff x="8496746" y="1052186"/>
            <a:chExt cx="4182444" cy="1981107"/>
          </a:xfrm>
        </p:grpSpPr>
        <p:sp>
          <p:nvSpPr>
            <p:cNvPr id="47" name="文本框 46"/>
            <p:cNvSpPr txBox="1"/>
            <p:nvPr/>
          </p:nvSpPr>
          <p:spPr>
            <a:xfrm>
              <a:off x="8496746" y="1548477"/>
              <a:ext cx="4182444" cy="14848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Ins="144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can you tell your partner about the story so far? </a:t>
              </a:r>
            </a:p>
          </p:txBody>
        </p:sp>
        <p:sp>
          <p:nvSpPr>
            <p:cNvPr id="48" name="圆角矩形 46"/>
            <p:cNvSpPr/>
            <p:nvPr/>
          </p:nvSpPr>
          <p:spPr>
            <a:xfrm>
              <a:off x="8496746" y="1052186"/>
              <a:ext cx="4182444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208015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text; ask and answer questions about key details by using the pictures </a:t>
            </a:r>
          </a:p>
          <a:p>
            <a:r>
              <a:rPr lang="en-US" altLang="zh-CN" sz="1100" b="1" dirty="0"/>
              <a:t>and the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take turns reading the text; give feedback and correct them if necessary.</a:t>
            </a:r>
            <a:endParaRPr lang="zh-CN" altLang="zh-CN" sz="1100" dirty="0"/>
          </a:p>
          <a:p>
            <a:pPr marL="228600" indent="-228600">
              <a:buAutoNum type="arabicPeriod" startAt="2"/>
            </a:pPr>
            <a:r>
              <a:rPr lang="en-US" altLang="zh-CN" sz="1100" b="1" dirty="0"/>
              <a:t>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 </a:t>
            </a:r>
          </a:p>
          <a:p>
            <a:r>
              <a:rPr lang="en-US" altLang="zh-CN" sz="1100" b="1" dirty="0"/>
              <a:t>    text.</a:t>
            </a:r>
            <a:endParaRPr lang="zh-CN" altLang="zh-CN" sz="1100" dirty="0"/>
          </a:p>
          <a:p>
            <a:r>
              <a:rPr lang="en-US" altLang="zh-CN" sz="1100" b="1" dirty="0"/>
              <a:t>3.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questioning question; help them ask their </a:t>
            </a:r>
          </a:p>
          <a:p>
            <a:r>
              <a:rPr lang="en-US" altLang="zh-CN" sz="1100" b="1" dirty="0"/>
              <a:t>    partner at least one question; if they know how to ask questions, help them add </a:t>
            </a:r>
          </a:p>
          <a:p>
            <a:r>
              <a:rPr lang="en-US" altLang="zh-CN" sz="1100" b="1" dirty="0"/>
              <a:t>    details and create clarify; if they don’t know how to ask questions, help them ask    </a:t>
            </a:r>
          </a:p>
          <a:p>
            <a:r>
              <a:rPr lang="en-US" altLang="zh-CN" sz="1100" b="1" dirty="0"/>
              <a:t>    questions by using the illustration, the </a:t>
            </a:r>
            <a:r>
              <a:rPr lang="en-US" altLang="zh-CN" sz="1100" b="1" dirty="0" err="1"/>
              <a:t>text,and</a:t>
            </a:r>
            <a:r>
              <a:rPr lang="en-US" altLang="zh-CN" sz="1100" b="1" dirty="0"/>
              <a:t> the following words: </a:t>
            </a:r>
            <a:r>
              <a:rPr lang="en-US" altLang="zh-CN" sz="1100" b="1" i="1" dirty="0"/>
              <a:t>what, where,  </a:t>
            </a:r>
          </a:p>
          <a:p>
            <a:r>
              <a:rPr lang="en-US" altLang="zh-CN" sz="1100" b="1" i="1" dirty="0"/>
              <a:t>    when, how, who, </a:t>
            </a:r>
            <a:r>
              <a:rPr lang="en-US" altLang="zh-CN" sz="1100" b="1" dirty="0"/>
              <a:t>or</a:t>
            </a:r>
            <a:r>
              <a:rPr lang="en-US" altLang="zh-CN" sz="1100" b="1" i="1" dirty="0"/>
              <a:t> why.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70" y="1257300"/>
            <a:ext cx="4983346" cy="4181973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438900" y="188918"/>
            <a:ext cx="5532645" cy="6484993"/>
            <a:chOff x="4651145" y="188918"/>
            <a:chExt cx="4893475" cy="6484993"/>
          </a:xfrm>
        </p:grpSpPr>
        <p:sp>
          <p:nvSpPr>
            <p:cNvPr id="36" name="同侧圆角矩形 35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</a:p>
        </p:txBody>
      </p:sp>
      <p:sp>
        <p:nvSpPr>
          <p:cNvPr id="21" name="矩形 20"/>
          <p:cNvSpPr/>
          <p:nvPr/>
        </p:nvSpPr>
        <p:spPr>
          <a:xfrm>
            <a:off x="1500255" y="5215450"/>
            <a:ext cx="4041140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Everyone liked the house. Floppy liked it too.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560056" y="822856"/>
            <a:ext cx="5333002" cy="2825778"/>
            <a:chOff x="10273979" y="3490368"/>
            <a:chExt cx="3149615" cy="2634544"/>
          </a:xfrm>
        </p:grpSpPr>
        <p:sp>
          <p:nvSpPr>
            <p:cNvPr id="44" name="同侧圆角矩形 43"/>
            <p:cNvSpPr/>
            <p:nvPr/>
          </p:nvSpPr>
          <p:spPr>
            <a:xfrm>
              <a:off x="10276933" y="3490368"/>
              <a:ext cx="3146661" cy="461262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146458" cy="215210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the family like about this house?</a:t>
              </a:r>
            </a:p>
            <a:p>
              <a:pPr marL="457200" lvl="0" indent="-457200" defTabSz="456565" hangingPunct="0"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Do you think the family would move into this house? What would Mum and Dad need to do before they move in?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774994" y="5521109"/>
            <a:ext cx="3369600" cy="1015420"/>
            <a:chOff x="8429668" y="944674"/>
            <a:chExt cx="3317323" cy="1277616"/>
          </a:xfrm>
        </p:grpSpPr>
        <p:sp>
          <p:nvSpPr>
            <p:cNvPr id="22" name="文本框 22"/>
            <p:cNvSpPr txBox="1"/>
            <p:nvPr/>
          </p:nvSpPr>
          <p:spPr>
            <a:xfrm>
              <a:off x="8429668" y="1548477"/>
              <a:ext cx="3317323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liked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8429668" y="944674"/>
              <a:ext cx="3317323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74055" y="3747335"/>
            <a:ext cx="5331491" cy="1688408"/>
            <a:chOff x="10273979" y="3484526"/>
            <a:chExt cx="4672675" cy="1688275"/>
          </a:xfrm>
        </p:grpSpPr>
        <p:sp>
          <p:nvSpPr>
            <p:cNvPr id="25" name="同侧圆角矩形 24"/>
            <p:cNvSpPr/>
            <p:nvPr/>
          </p:nvSpPr>
          <p:spPr>
            <a:xfrm>
              <a:off x="10277038" y="3484526"/>
              <a:ext cx="4669616" cy="494705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273979" y="3972566"/>
              <a:ext cx="4669315" cy="120023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lvl="0" defTabSz="456565" hangingPunct="0"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Did you move into a new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house </a:t>
              </a: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before? What did you do before you moved into your new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house?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57232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text; make connections; read the text fluently; decode the sight word accurately.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3.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connections question.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4.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find sight word </a:t>
            </a:r>
            <a:r>
              <a:rPr lang="en-US" altLang="zh-CN" sz="1100" b="1" i="1" dirty="0"/>
              <a:t>liked</a:t>
            </a:r>
            <a:r>
              <a:rPr lang="en-US" altLang="zh-CN" sz="1100" b="1" dirty="0"/>
              <a:t> in the text and guide them to read it accurately.</a:t>
            </a:r>
            <a:endParaRPr lang="zh-CN" altLang="zh-CN" sz="1100" dirty="0"/>
          </a:p>
          <a:p>
            <a:r>
              <a:rPr lang="en-US" altLang="zh-CN" sz="1100" b="1" dirty="0"/>
              <a:t>5.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text fluently and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6030482" y="1056565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2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67312" y="3527731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3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4352" y="3226377"/>
            <a:ext cx="5507971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Why did they look at the house?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8"/>
          <p:cNvGrpSpPr/>
          <p:nvPr/>
        </p:nvGrpSpPr>
        <p:grpSpPr>
          <a:xfrm>
            <a:off x="11036667" y="6320501"/>
            <a:ext cx="998007" cy="318751"/>
            <a:chOff x="7707356" y="6402725"/>
            <a:chExt cx="998007" cy="318751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197381" y="6332664"/>
            <a:ext cx="942691" cy="294424"/>
            <a:chOff x="11008048" y="6528234"/>
            <a:chExt cx="942691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05412" y="1039130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rPr>
              <a:t>1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733680" y="315693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6709796" y="5816406"/>
            <a:ext cx="5507971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they think of this house?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63" y="278138"/>
            <a:ext cx="1327344" cy="8848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95" y="1160060"/>
            <a:ext cx="2410025" cy="20721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812" y="3617075"/>
            <a:ext cx="2608273" cy="21888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335" y="1094222"/>
            <a:ext cx="4834947" cy="2267859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016073" y="3556730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4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69" y="3599851"/>
            <a:ext cx="4804870" cy="225375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43335" y="5805911"/>
            <a:ext cx="48266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 children do in the house?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687435" y="3219488"/>
            <a:ext cx="610257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Which rooms did they go and see?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89521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Retell the story with the visual support and assistance. 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work in pairs and talk about the given questions; have them work in pairs </a:t>
            </a:r>
          </a:p>
          <a:p>
            <a:pPr lvl="0"/>
            <a:r>
              <a:rPr lang="en-US" altLang="zh-CN" sz="1100" b="1" dirty="0"/>
              <a:t>      to recall the details of the story in the correct sequence order; model first.</a:t>
            </a:r>
            <a:endParaRPr lang="zh-CN" altLang="zh-CN" sz="1100" dirty="0"/>
          </a:p>
          <a:p>
            <a:r>
              <a:rPr lang="en-US" altLang="zh-CN" sz="1100" b="1" dirty="0"/>
              <a:t>2.  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take turns retelling the story by using the visual aids.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" grpId="0"/>
      <p:bldP spid="61" grpId="0"/>
      <p:bldP spid="29" grpId="0"/>
      <p:bldP spid="33" grpId="0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8848"/>
            <a:ext cx="12191999" cy="6277284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11574" y="980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5" name="组合 28"/>
          <p:cNvGrpSpPr/>
          <p:nvPr/>
        </p:nvGrpSpPr>
        <p:grpSpPr>
          <a:xfrm>
            <a:off x="11036667" y="6426406"/>
            <a:ext cx="998007" cy="318751"/>
            <a:chOff x="7707356" y="6402725"/>
            <a:chExt cx="998007" cy="318751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0" name="组合 2"/>
          <p:cNvGrpSpPr/>
          <p:nvPr/>
        </p:nvGrpSpPr>
        <p:grpSpPr>
          <a:xfrm>
            <a:off x="175159" y="6438569"/>
            <a:ext cx="942691" cy="294424"/>
            <a:chOff x="11008048" y="6528234"/>
            <a:chExt cx="942691" cy="294424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标题 18"/>
          <p:cNvSpPr>
            <a:spLocks noGrp="1"/>
          </p:cNvSpPr>
          <p:nvPr>
            <p:ph type="title"/>
          </p:nvPr>
        </p:nvSpPr>
        <p:spPr>
          <a:xfrm>
            <a:off x="1842100" y="381923"/>
            <a:ext cx="9947875" cy="718689"/>
          </a:xfrm>
        </p:spPr>
        <p:txBody>
          <a:bodyPr numCol="2"/>
          <a:lstStyle/>
          <a:p>
            <a:r>
              <a:rPr lang="en-US" altLang="zh-CN" dirty="0">
                <a:solidFill>
                  <a:srgbClr val="FFC004"/>
                </a:solidFill>
                <a:sym typeface="Helvetica Light"/>
              </a:rPr>
              <a:t>Let’s review the words!</a:t>
            </a:r>
            <a:r>
              <a:rPr lang="zh-CN" altLang="en-US" dirty="0">
                <a:solidFill>
                  <a:srgbClr val="FFC004"/>
                </a:solidFill>
                <a:sym typeface="Helvetica Light"/>
              </a:rPr>
              <a:t/>
            </a:r>
            <a:br>
              <a:rPr lang="zh-CN" altLang="en-US" dirty="0">
                <a:solidFill>
                  <a:srgbClr val="FFC004"/>
                </a:solidFill>
                <a:sym typeface="Helvetica Light"/>
              </a:rPr>
            </a:br>
            <a:endParaRPr lang="zh-CN" altLang="en-US" dirty="0"/>
          </a:p>
        </p:txBody>
      </p:sp>
      <p:sp>
        <p:nvSpPr>
          <p:cNvPr id="51" name="圆角矩形 50"/>
          <p:cNvSpPr/>
          <p:nvPr/>
        </p:nvSpPr>
        <p:spPr>
          <a:xfrm>
            <a:off x="804743" y="1364347"/>
            <a:ext cx="3362531" cy="2353427"/>
          </a:xfrm>
          <a:prstGeom prst="roundRect">
            <a:avLst/>
          </a:prstGeom>
          <a:noFill/>
          <a:ln w="57150">
            <a:solidFill>
              <a:srgbClr val="FFA90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8" y="1589556"/>
            <a:ext cx="2372995" cy="1332430"/>
          </a:xfrm>
          <a:prstGeom prst="round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735982" y="3117091"/>
            <a:ext cx="1747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climbed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399" y="1429730"/>
            <a:ext cx="2401695" cy="1705393"/>
          </a:xfrm>
          <a:prstGeom prst="round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692175" y="3146242"/>
            <a:ext cx="185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bedroom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41" y="1504244"/>
            <a:ext cx="2401695" cy="1700610"/>
          </a:xfrm>
          <a:prstGeom prst="round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199989" y="3141549"/>
            <a:ext cx="170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sat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54674" y="3108161"/>
            <a:ext cx="1710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chimney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43" y="1459868"/>
            <a:ext cx="2406886" cy="1704780"/>
          </a:xfrm>
          <a:prstGeom prst="round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888496" y="3162270"/>
            <a:ext cx="149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chair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591010" y="3128356"/>
            <a:ext cx="200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tree house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17" y="866149"/>
            <a:ext cx="8811683" cy="601736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40" y="1274838"/>
            <a:ext cx="1158875" cy="25545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11" y="3799361"/>
            <a:ext cx="785283" cy="969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86" y="3860308"/>
            <a:ext cx="840170" cy="100295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65" y="4114575"/>
            <a:ext cx="790575" cy="8444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2420" y="4269773"/>
            <a:ext cx="1035989" cy="38520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30" y="696297"/>
            <a:ext cx="8625008" cy="1477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83" y="3966032"/>
            <a:ext cx="868347" cy="10606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21" y="5090021"/>
            <a:ext cx="849988" cy="10382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09" y="3799361"/>
            <a:ext cx="791081" cy="11038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88" y="5045322"/>
            <a:ext cx="808154" cy="11276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74" y="5010386"/>
            <a:ext cx="840060" cy="10028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47" y="4992040"/>
            <a:ext cx="819555" cy="10121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9" y="1401955"/>
            <a:ext cx="2406886" cy="1672327"/>
          </a:xfrm>
          <a:prstGeom prst="round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13" y="5159714"/>
            <a:ext cx="790575" cy="84447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9" y="1434412"/>
            <a:ext cx="2425225" cy="1623182"/>
          </a:xfrm>
          <a:prstGeom prst="round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0805" y="5284769"/>
            <a:ext cx="872404" cy="32438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4004" y="3819121"/>
            <a:ext cx="1759676" cy="2974289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Check their understanding of the words in this lesson.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play the Fun Catch game by identifying the pictures and vocabulary words.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Click to show the picture and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identify the word that match the picture; </a:t>
            </a:r>
          </a:p>
          <a:p>
            <a:pPr lvl="0"/>
            <a:r>
              <a:rPr lang="en-US" altLang="zh-CN" sz="1100" b="1" dirty="0"/>
              <a:t>    click to show the answer; click to help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catch the toys in the picture.</a:t>
            </a:r>
            <a:endParaRPr lang="zh-CN" altLang="zh-CN" sz="1100" dirty="0"/>
          </a:p>
          <a:p>
            <a:r>
              <a:rPr lang="en-US" altLang="zh-CN" sz="1100" b="1" dirty="0"/>
              <a:t>3. Repeat this practice for the rest of the words.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1302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02 -0.00486 L 0.11302 -0.00463 C 0.1224 0.0125 0.11302 -0.00879 0.11302 0.02107 C 0.11302 0.03079 0.11576 0.04074 0.1168 0.0507 C 0.11719 0.05209 0.1168 0.05347 0.1168 0.05486 L 0.1168 0.0551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02 0.05139 L 0.11302 0.05162 C 0.08737 0.05556 0.09284 0.05602 0.05808 0.05139 C 0.0569 0.05139 0.05586 0.04885 0.05469 0.04885 C 0.02865 0.04607 0.02032 0.0463 0.00105 0.0463 L 0.00105 0.04653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11641 -0.0076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6211 0.000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11 0.00047 L 0.16211 0.0007 C 0.16081 0.04954 0.16094 0.03218 0.16094 0.05232 L 0.16094 0.05255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5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11 0.04445 L 0.16211 0.04468 C 0.15795 0.04491 0.15378 0.04537 0.14974 0.0463 C 0.1474 0.04699 0.14414 0.04908 0.14193 0.05047 C 0.14076 0.04977 0.13972 0.04885 0.13855 0.04838 C 0.12774 0.04352 0.12644 0.04699 0.11055 0.04838 C 0.10951 0.04908 0.10834 0.05047 0.10717 0.05047 C 0.07292 0.05047 0.03855 0.04838 0.0043 0.04838 L 0.0043 0.04861 " pathEditMode="relative" rAng="0" ptsTypes="AAAAAAA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30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7.40741E-7 L -0.15925 0.000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0.00023 C 0.00404 0.0007 0.00821 0.00093 0.01224 0.00209 C 0.01342 0.00232 0.01446 0.00417 0.01563 0.00417 C 0.03685 0.00417 0.05821 0.00278 0.07943 0.00209 C 0.08386 0.00139 0.08842 0.00093 0.09284 -2.59259E-6 C 0.0948 -0.00023 0.09662 -0.00185 0.09844 -0.00185 C 0.10625 -0.00185 0.1142 -0.00069 0.12201 -2.59259E-6 L 0.19141 -0.00185 C 0.19258 -0.00208 0.19362 -0.00347 0.1948 -0.00393 C 0.19584 -0.00416 0.19701 -0.00393 0.19818 -0.00393 L 0.19818 -0.0037 " pathEditMode="relative" rAng="0" ptsTypes="AAAAAAAAAAAA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79 -0.00995 L 0.20079 -0.00972 C 0.20039 -0.00416 0.20013 0.00185 0.19961 0.00787 C 0.19935 0.00996 0.19844 0.01181 0.19844 0.01389 C 0.19805 0.02385 0.19844 0.0338 0.19844 0.04375 L 0.19844 0.04398 " pathEditMode="relative" rAng="0" ptsTypes="AAAA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13 0.03843 L 0.20013 0.03866 L 0.15313 0.04028 C 0.12006 0.0419 0.13099 0.03773 0.11615 0.04445 L 0.06133 0.04236 C 0.05625 0.04213 0.0336 0.03912 0.02774 0.03843 C 0.02513 0.03773 0.02253 0.03704 0.01993 0.03635 C 0.01797 0.03588 0.01615 0.03449 0.01433 0.03426 C 0.01094 0.0338 0.00756 0.03426 0.0043 0.03426 L 0.0043 0.03449 " pathEditMode="relative" rAng="0" ptsTypes="AAAAAAAAAA">
                                      <p:cBhvr>
                                        <p:cTn id="9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6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2056 0.0009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27943 -0.0009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74 -0.00092 L 0.27474 -0.00069 C 0.27592 0.04607 0.27579 0.0294 0.27579 0.04885 L 0.27579 0.04908 " pathEditMode="relative" rAng="0" ptsTypes="AAAA">
                                      <p:cBhvr>
                                        <p:cTn id="1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43 0.04792 L 0.27943 0.04815 C 0.27605 0.04838 0.27266 0.04885 0.26927 0.04977 C 0.2681 0.05023 0.26706 0.05185 0.26589 0.05185 C 0.25131 0.05185 0.23685 0.05047 0.22227 0.04977 C 0.21967 0.04908 0.21706 0.04815 0.21446 0.04792 C 0.18646 0.04398 0.18217 0.0463 0.14831 0.04792 C 0.12123 0.05764 0.14766 0.04885 0.07787 0.04792 L 0.00287 0.04792 L 0.00287 0.04815 " pathEditMode="relative" rAng="0" ptsTypes="AAAAAAAAAA">
                                      <p:cBhvr>
                                        <p:cTn id="1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93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845 0.0099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278 L 0.00105 -0.00254 C 0.00183 -0.00254 0.01524 0.00324 0.01771 0.00324 C 0.0349 0.00324 0.05209 0.00185 0.06927 0.00116 C 0.08959 -0.00787 0.07683 -0.00278 0.12409 -0.00278 C 0.13776 -0.00278 0.16081 -0.00023 0.17565 0.00116 L 0.24948 -0.00092 C 0.25065 -0.00092 0.2517 -0.00254 0.25287 -0.00278 C 0.25391 -0.00324 0.25508 -0.00278 0.25625 -0.00278 L 0.25625 -0.00254 " pathEditMode="relative" rAng="0" ptsTypes="AAAAAAAAAA">
                                      <p:cBhvr>
                                        <p:cTn id="1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3 -0.00092 L 0.25743 -0.00069 C 0.25769 0.00949 0.25795 0.02014 0.25847 0.03079 C 0.26003 0.06227 0.25951 0.01991 0.25951 0.0588 L 0.25951 0.05903 " pathEditMode="relative" rAng="0" ptsTypes="AAAAA"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0"/>
                            </p:stCondLst>
                            <p:childTnLst>
                              <p:par>
                                <p:cTn id="1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4 0.05139 L 0.25834 0.05162 C 0.21693 0.05672 0.26472 0.05139 0.17774 0.05139 C 0.15118 0.05139 0.12474 0.05278 0.09818 0.05347 C 0.08698 0.05278 0.07579 0.05255 0.06459 0.05139 C 0.06198 0.05116 0.05938 0.05 0.05677 0.04954 C 0.05274 0.04861 0.04857 0.04792 0.04454 0.04746 C 0.02214 0.04445 0.02565 0.04537 0.00092 0.04537 L 0.00092 0.0456 " pathEditMode="relative" rAng="0" ptsTypes="AAAAAAAAA">
                                      <p:cBhvr>
                                        <p:cTn id="1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-208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2642 -0.02916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6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0.00023 C 0.08542 0.00556 0.04115 0.00347 0.20482 -2.59259E-6 C 0.21081 -0.00023 0.21667 -0.00162 0.22266 -0.00208 C 0.23321 -0.00301 0.24362 -0.0037 0.25404 -0.00416 C 0.26745 -0.0044 0.28086 -0.00416 0.2944 -0.00416 L 0.2944 -0.00393 " pathEditMode="relative" rAng="0" ptsTypes="AAAAAAA">
                                      <p:cBhvr>
                                        <p:cTn id="1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84 -0.00092 L 0.29584 -0.00069 C 0.29454 0.05533 0.29467 0.03357 0.29467 0.06482 L 0.29467 0.06505 " pathEditMode="relative" rAng="0" ptsTypes="AAAA">
                                      <p:cBhvr>
                                        <p:cTn id="18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0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79 0.04908 L 0.27579 0.04931 C 0.24987 0.05417 0.27175 0.05023 0.2198 0.05301 C 0.20925 0.05347 0.19883 0.05486 0.18842 0.0551 L -0.022 0.0551 L -0.022 0.05533 " pathEditMode="relative" rAng="0" ptsTypes="AAAAAA">
                                      <p:cBhvr>
                                        <p:cTn id="1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301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29778 -0.03611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  <p:bldP spid="34" grpId="0"/>
      <p:bldP spid="58" grpId="0" animBg="1"/>
      <p:bldP spid="5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708" y="1057829"/>
            <a:ext cx="8192955" cy="57587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478099" y="1904379"/>
            <a:ext cx="7070662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Add individual sounds (phonemes) to  simple, single-syllable words to make new words. 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key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climbed, bedroom, sat, chimney, chair,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tree house,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 them.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House for Sale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ask and answer questions about key details.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 </a:t>
            </a:r>
          </a:p>
          <a:p>
            <a:pPr>
              <a:spcBef>
                <a:spcPts val="8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pulled 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241625" y="6477827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2"/>
          <p:cNvGrpSpPr/>
          <p:nvPr/>
        </p:nvGrpSpPr>
        <p:grpSpPr>
          <a:xfrm>
            <a:off x="0" y="6486958"/>
            <a:ext cx="936238" cy="294424"/>
            <a:chOff x="11014501" y="6514787"/>
            <a:chExt cx="936238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623431" y="848007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92" y="786762"/>
            <a:ext cx="1378092" cy="91872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029803"/>
            <a:ext cx="3207542" cy="2525831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4814"/>
            <a:ext cx="6455081" cy="55666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Get to know and understand what will be learned in this lesson. </a:t>
            </a:r>
          </a:p>
          <a:p>
            <a:r>
              <a:rPr lang="en-US" altLang="zh-CN" sz="1100" b="1" dirty="0"/>
              <a:t>Go through the learning goals with Ss.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7374834" y="-9212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201740" y="1519004"/>
            <a:ext cx="100238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—What did Kipper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do when he was in the house for sale?</a:t>
            </a:r>
          </a:p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—Kipper pulled ______.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73859" y="2929700"/>
            <a:ext cx="4095667" cy="3257074"/>
            <a:chOff x="929490" y="2331637"/>
            <a:chExt cx="3812231" cy="32570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DCF3BBCF-5D04-CB46-8F3D-AA891CCBF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29490" y="2331637"/>
              <a:ext cx="3288206" cy="325707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74092" y="3825610"/>
              <a:ext cx="3467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wallpaper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 can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252777" y="3147000"/>
              <a:ext cx="28805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Helping Words</a:t>
              </a:r>
            </a:p>
          </p:txBody>
        </p:sp>
      </p:grpSp>
      <p:grpSp>
        <p:nvGrpSpPr>
          <p:cNvPr id="12" name="组合 28"/>
          <p:cNvGrpSpPr/>
          <p:nvPr/>
        </p:nvGrpSpPr>
        <p:grpSpPr>
          <a:xfrm>
            <a:off x="10998567" y="6318677"/>
            <a:ext cx="998007" cy="318751"/>
            <a:chOff x="7707356" y="6402725"/>
            <a:chExt cx="998007" cy="318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2"/>
          <p:cNvGrpSpPr/>
          <p:nvPr/>
        </p:nvGrpSpPr>
        <p:grpSpPr>
          <a:xfrm>
            <a:off x="247421" y="6330840"/>
            <a:ext cx="942691" cy="294424"/>
            <a:chOff x="11008048" y="6528234"/>
            <a:chExt cx="942691" cy="29442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talk!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330" y="2621382"/>
            <a:ext cx="3989846" cy="18392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725" y="4281641"/>
            <a:ext cx="4034875" cy="191346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Talk about what Kipper did when he was in the house that was for sale by using the given sentence structure.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work in pairs to talk about the given illustration by using the sentence   </a:t>
            </a:r>
          </a:p>
          <a:p>
            <a:pPr lvl="0"/>
            <a:r>
              <a:rPr lang="en-US" altLang="zh-CN" sz="1100" b="1" dirty="0"/>
              <a:t>      structure and the helping words; model first. </a:t>
            </a:r>
            <a:endParaRPr lang="zh-CN" altLang="zh-CN" sz="1100" dirty="0"/>
          </a:p>
          <a:p>
            <a:r>
              <a:rPr lang="en-US" altLang="zh-CN" sz="1100" b="1" dirty="0"/>
              <a:t>2.  Assist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if necessary.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953" y="-29137"/>
            <a:ext cx="6095731" cy="3603089"/>
          </a:xfrm>
          <a:prstGeom prst="rect">
            <a:avLst/>
          </a:prstGeom>
        </p:spPr>
      </p:pic>
      <p:grpSp>
        <p:nvGrpSpPr>
          <p:cNvPr id="40" name="组 36"/>
          <p:cNvGrpSpPr/>
          <p:nvPr/>
        </p:nvGrpSpPr>
        <p:grpSpPr>
          <a:xfrm>
            <a:off x="-539061" y="-17122"/>
            <a:ext cx="6716505" cy="3768957"/>
            <a:chOff x="-1905038" y="-29574"/>
            <a:chExt cx="14790316" cy="8125300"/>
          </a:xfrm>
        </p:grpSpPr>
        <p:pic>
          <p:nvPicPr>
            <p:cNvPr id="41" name="图片 40" descr="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149"/>
            <a:stretch>
              <a:fillRect/>
            </a:stretch>
          </p:blipFill>
          <p:spPr>
            <a:xfrm>
              <a:off x="-793146" y="97928"/>
              <a:ext cx="13578173" cy="2813981"/>
            </a:xfrm>
            <a:prstGeom prst="rect">
              <a:avLst/>
            </a:prstGeom>
          </p:spPr>
        </p:pic>
        <p:pic>
          <p:nvPicPr>
            <p:cNvPr id="42" name="图片 41" descr="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93"/>
            <a:stretch>
              <a:fillRect/>
            </a:stretch>
          </p:blipFill>
          <p:spPr>
            <a:xfrm>
              <a:off x="-793146" y="5519045"/>
              <a:ext cx="13578173" cy="2215019"/>
            </a:xfrm>
            <a:prstGeom prst="rect">
              <a:avLst/>
            </a:prstGeom>
          </p:spPr>
        </p:pic>
        <p:pic>
          <p:nvPicPr>
            <p:cNvPr id="43" name="图片 42" descr="组-24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591" y="97928"/>
              <a:ext cx="10050386" cy="2005001"/>
            </a:xfrm>
            <a:prstGeom prst="rect">
              <a:avLst/>
            </a:prstGeom>
          </p:spPr>
        </p:pic>
        <p:pic>
          <p:nvPicPr>
            <p:cNvPr id="44" name="图片 43" descr="图层-514-拷贝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0241" y="990026"/>
              <a:ext cx="1421901" cy="5183817"/>
            </a:xfrm>
            <a:prstGeom prst="rect">
              <a:avLst/>
            </a:prstGeom>
          </p:spPr>
        </p:pic>
        <p:pic>
          <p:nvPicPr>
            <p:cNvPr id="45" name="图片 44" descr="图层-5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5783" y="2911909"/>
              <a:ext cx="1422536" cy="5183817"/>
            </a:xfrm>
            <a:prstGeom prst="rect">
              <a:avLst/>
            </a:prstGeom>
          </p:spPr>
        </p:pic>
        <p:pic>
          <p:nvPicPr>
            <p:cNvPr id="46" name="图片 45" descr="图层-514-拷贝-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4478" y="2719023"/>
              <a:ext cx="1421901" cy="5183817"/>
            </a:xfrm>
            <a:prstGeom prst="rect">
              <a:avLst/>
            </a:prstGeom>
          </p:spPr>
        </p:pic>
        <p:pic>
          <p:nvPicPr>
            <p:cNvPr id="47" name="图片 46" descr="图层-5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2742" y="2008389"/>
              <a:ext cx="1422536" cy="5183817"/>
            </a:xfrm>
            <a:prstGeom prst="rect">
              <a:avLst/>
            </a:prstGeom>
          </p:spPr>
        </p:pic>
        <p:pic>
          <p:nvPicPr>
            <p:cNvPr id="48" name="图片 47" descr="图层-514-拷贝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828043" y="990026"/>
              <a:ext cx="1421901" cy="5183817"/>
            </a:xfrm>
            <a:prstGeom prst="rect">
              <a:avLst/>
            </a:prstGeom>
          </p:spPr>
        </p:pic>
        <p:pic>
          <p:nvPicPr>
            <p:cNvPr id="49" name="图片 48" descr="图层-514-拷贝-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21" y="2281856"/>
              <a:ext cx="1424439" cy="5183817"/>
            </a:xfrm>
            <a:prstGeom prst="rect">
              <a:avLst/>
            </a:prstGeom>
          </p:spPr>
        </p:pic>
        <p:pic>
          <p:nvPicPr>
            <p:cNvPr id="50" name="图片 49" descr="图层-514-拷贝-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0000">
              <a:off x="760096" y="3284991"/>
              <a:ext cx="1333707" cy="4810734"/>
            </a:xfrm>
            <a:prstGeom prst="rect">
              <a:avLst/>
            </a:prstGeom>
          </p:spPr>
        </p:pic>
        <p:pic>
          <p:nvPicPr>
            <p:cNvPr id="51" name="图片 50" descr="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038" y="-29574"/>
              <a:ext cx="14022436" cy="7666592"/>
            </a:xfrm>
            <a:prstGeom prst="rect">
              <a:avLst/>
            </a:prstGeom>
          </p:spPr>
        </p:pic>
      </p:grpSp>
      <p:grpSp>
        <p:nvGrpSpPr>
          <p:cNvPr id="24" name="组合 28"/>
          <p:cNvGrpSpPr/>
          <p:nvPr/>
        </p:nvGrpSpPr>
        <p:grpSpPr>
          <a:xfrm>
            <a:off x="11036667" y="6428887"/>
            <a:ext cx="998007" cy="318751"/>
            <a:chOff x="7707356" y="6402725"/>
            <a:chExt cx="998007" cy="31875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"/>
          <p:cNvGrpSpPr/>
          <p:nvPr/>
        </p:nvGrpSpPr>
        <p:grpSpPr>
          <a:xfrm>
            <a:off x="437921" y="6352623"/>
            <a:ext cx="942691" cy="294424"/>
            <a:chOff x="11008048" y="6528234"/>
            <a:chExt cx="942691" cy="29442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66" y="2253674"/>
            <a:ext cx="941895" cy="11649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31535" y="1307038"/>
            <a:ext cx="869435" cy="149775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 flipH="1">
            <a:off x="10217245" y="1229055"/>
            <a:ext cx="1656003" cy="1489931"/>
            <a:chOff x="4966335" y="3879850"/>
            <a:chExt cx="1644325" cy="1275715"/>
          </a:xfrm>
        </p:grpSpPr>
        <p:pic>
          <p:nvPicPr>
            <p:cNvPr id="54" name="图片 53" descr="f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6335" y="3879850"/>
              <a:ext cx="870585" cy="1275715"/>
            </a:xfrm>
            <a:prstGeom prst="rect">
              <a:avLst/>
            </a:prstGeom>
          </p:spPr>
        </p:pic>
        <p:pic>
          <p:nvPicPr>
            <p:cNvPr id="55" name="图片 54" descr="ds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660" y="4293870"/>
              <a:ext cx="671195" cy="572135"/>
            </a:xfrm>
            <a:prstGeom prst="rect">
              <a:avLst/>
            </a:prstGeom>
          </p:spPr>
        </p:pic>
        <p:pic>
          <p:nvPicPr>
            <p:cNvPr id="56" name="图片 55" descr="j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298" y="4536645"/>
              <a:ext cx="330362" cy="3224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224" y="1182579"/>
            <a:ext cx="906581" cy="14303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962" y="1017460"/>
            <a:ext cx="1544130" cy="19925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34" y="1453620"/>
            <a:ext cx="1140843" cy="1809482"/>
          </a:xfrm>
          <a:prstGeom prst="rect">
            <a:avLst/>
          </a:prstGeom>
        </p:spPr>
      </p:pic>
      <p:pic>
        <p:nvPicPr>
          <p:cNvPr id="58" name="图片 57" descr="14-桌子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501" y="1946551"/>
            <a:ext cx="3746099" cy="15033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982" y="2333214"/>
            <a:ext cx="958216" cy="958216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88"/>
          <p:cNvGrpSpPr/>
          <p:nvPr/>
        </p:nvGrpSpPr>
        <p:grpSpPr>
          <a:xfrm>
            <a:off x="1513309" y="883288"/>
            <a:ext cx="9009217" cy="1835698"/>
            <a:chOff x="3107451" y="1133658"/>
            <a:chExt cx="5534288" cy="2252667"/>
          </a:xfrm>
        </p:grpSpPr>
        <p:sp>
          <p:nvSpPr>
            <p:cNvPr id="14" name="圆角矩形 13"/>
            <p:cNvSpPr/>
            <p:nvPr/>
          </p:nvSpPr>
          <p:spPr>
            <a:xfrm>
              <a:off x="3107451" y="1133658"/>
              <a:ext cx="5534288" cy="22526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05241" y="1148822"/>
              <a:ext cx="5264507" cy="2152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would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you do if you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moved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into a new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      </a:t>
              </a:r>
            </a:p>
            <a:p>
              <a:pPr lvl="0"/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house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? </a:t>
              </a:r>
              <a:endParaRPr kumimoji="1" lang="en-US" altLang="zh-CN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lvl="0"/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</a:t>
              </a:r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would </a:t>
              </a: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_____.   </a:t>
              </a:r>
            </a:p>
            <a:p>
              <a:pPr lvl="0"/>
              <a:r>
                <a:rPr kumimoji="1" lang="en-US" altLang="zh-CN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             </a:t>
              </a:r>
              <a:r>
                <a:rPr kumimoji="1"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sweep the floor        have a party        keep a pet</a:t>
              </a:r>
              <a:endParaRPr kumimoji="1"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" y="3544553"/>
            <a:ext cx="6177444" cy="33519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72" y="3544553"/>
            <a:ext cx="6033631" cy="3306420"/>
          </a:xfrm>
          <a:prstGeom prst="rect">
            <a:avLst/>
          </a:prstGeom>
        </p:spPr>
      </p:pic>
      <p:pic>
        <p:nvPicPr>
          <p:cNvPr id="17" name="图片 16" hidden="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809" y="53547"/>
            <a:ext cx="12128897" cy="6754537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458120" y="228678"/>
            <a:ext cx="2601796" cy="57883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28"/>
          <p:cNvGrpSpPr/>
          <p:nvPr/>
        </p:nvGrpSpPr>
        <p:grpSpPr>
          <a:xfrm>
            <a:off x="11055717" y="6390755"/>
            <a:ext cx="998007" cy="318751"/>
            <a:chOff x="7707356" y="6402725"/>
            <a:chExt cx="998007" cy="318751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2"/>
          <p:cNvGrpSpPr/>
          <p:nvPr/>
        </p:nvGrpSpPr>
        <p:grpSpPr>
          <a:xfrm>
            <a:off x="209321" y="6402918"/>
            <a:ext cx="942691" cy="294424"/>
            <a:chOff x="11008048" y="6528234"/>
            <a:chExt cx="942691" cy="294424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4" name="文本框 63" hidden="1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208015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Use the sentence structure to discuss the following question: What can you do when</a:t>
            </a:r>
          </a:p>
          <a:p>
            <a:r>
              <a:rPr lang="en-US" altLang="zh-CN" sz="1100" b="1" dirty="0"/>
              <a:t>you move into a new house?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observe the picture carefully; have them talk about what things they can </a:t>
            </a:r>
          </a:p>
          <a:p>
            <a:pPr lvl="0"/>
            <a:r>
              <a:rPr lang="en-US" altLang="zh-CN" sz="1100" b="1" dirty="0"/>
              <a:t>      do when moving into a new house, and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discuss what they would do; </a:t>
            </a:r>
          </a:p>
          <a:p>
            <a:pPr lvl="0"/>
            <a:r>
              <a:rPr lang="en-US" altLang="zh-CN" sz="1100" b="1" dirty="0"/>
              <a:t>      encourage them to speak more.</a:t>
            </a:r>
            <a:endParaRPr lang="zh-CN" altLang="zh-CN" sz="1100" dirty="0"/>
          </a:p>
          <a:p>
            <a:pPr marL="228600" lvl="0" indent="-228600">
              <a:buAutoNum type="arabicPeriod" startAt="2"/>
            </a:pPr>
            <a:r>
              <a:rPr lang="en-US" altLang="zh-CN" sz="1100" b="1" dirty="0"/>
              <a:t>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work in pairs to talk about the given picture by using the given sentence </a:t>
            </a:r>
          </a:p>
          <a:p>
            <a:pPr lvl="0"/>
            <a:r>
              <a:rPr lang="en-US" altLang="zh-CN" sz="1100" b="1" dirty="0"/>
              <a:t>      structure; each S has at least three chances to talk; model first. </a:t>
            </a:r>
            <a:endParaRPr lang="zh-CN" altLang="zh-CN" sz="1100" dirty="0"/>
          </a:p>
          <a:p>
            <a:r>
              <a:rPr lang="en-US" altLang="zh-CN" sz="1100" b="1" dirty="0"/>
              <a:t>3.  Assist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if necessary. </a:t>
            </a:r>
            <a:endParaRPr lang="zh-CN" altLang="zh-CN" sz="1100" dirty="0"/>
          </a:p>
          <a:p>
            <a:r>
              <a:rPr lang="en-US" altLang="zh-CN" sz="1100" b="1" dirty="0"/>
              <a:t>     Notes: T can click </a:t>
            </a:r>
            <a:r>
              <a:rPr lang="en-US" altLang="zh-CN" sz="1100" b="1" i="1" dirty="0"/>
              <a:t>Let’s Talk</a:t>
            </a:r>
            <a:r>
              <a:rPr lang="en-US" altLang="zh-CN" sz="1100" b="1" dirty="0"/>
              <a:t> to present the sentence structure, and T can click </a:t>
            </a:r>
          </a:p>
          <a:p>
            <a:r>
              <a:rPr lang="en-US" altLang="zh-CN" sz="1100" b="1" dirty="0"/>
              <a:t>     again to make it disappear.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8" grpId="0" animBg="1"/>
      <p:bldP spid="64" grpId="0" animBg="1"/>
      <p:bldP spid="6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421" y="545970"/>
            <a:ext cx="8791157" cy="23676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991" y="43389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2537138" y="1034093"/>
            <a:ext cx="7006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should we do to make our home look more beautiful?</a:t>
            </a:r>
          </a:p>
        </p:txBody>
      </p:sp>
      <p:sp>
        <p:nvSpPr>
          <p:cNvPr id="25" name="矩形 24"/>
          <p:cNvSpPr/>
          <p:nvPr/>
        </p:nvSpPr>
        <p:spPr>
          <a:xfrm>
            <a:off x="2249111" y="5393068"/>
            <a:ext cx="302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arrange flowers with family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446660" y="5395807"/>
            <a:ext cx="2556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help clean the house 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3" name="组合 28"/>
          <p:cNvGrpSpPr/>
          <p:nvPr/>
        </p:nvGrpSpPr>
        <p:grpSpPr>
          <a:xfrm>
            <a:off x="11036667" y="6415977"/>
            <a:ext cx="998007" cy="318751"/>
            <a:chOff x="7707356" y="6402725"/>
            <a:chExt cx="998007" cy="318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"/>
          <p:cNvGrpSpPr/>
          <p:nvPr/>
        </p:nvGrpSpPr>
        <p:grpSpPr>
          <a:xfrm>
            <a:off x="562612" y="6428140"/>
            <a:ext cx="942691" cy="294424"/>
            <a:chOff x="11008048" y="6528234"/>
            <a:chExt cx="942691" cy="2944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216" y="2512116"/>
            <a:ext cx="4158947" cy="2775645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934" y="2512116"/>
            <a:ext cx="4225522" cy="2817015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66" y="2519190"/>
            <a:ext cx="4142246" cy="2761497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934" y="2512117"/>
            <a:ext cx="4225522" cy="2810370"/>
          </a:xfrm>
          <a:prstGeom prst="round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Talk about the following topic: what </a:t>
            </a:r>
            <a:r>
              <a:rPr lang="en-US" altLang="zh-CN" sz="1100" b="1" dirty="0" err="1"/>
              <a:t>cacn</a:t>
            </a:r>
            <a:r>
              <a:rPr lang="en-US" altLang="zh-CN" sz="1100" b="1" dirty="0"/>
              <a:t> we do to make our home look more beautiful.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think about the given question; model first.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about the question with the help of the given pictures.</a:t>
            </a:r>
            <a:endParaRPr lang="zh-CN" altLang="zh-CN" sz="1100" dirty="0"/>
          </a:p>
          <a:p>
            <a:r>
              <a:rPr lang="en-US" altLang="zh-CN" sz="1100" b="1" dirty="0"/>
              <a:t>3.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topic.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180AC6A1-8867-4D96-BD5D-D2699480133E}"/>
              </a:ext>
            </a:extLst>
          </p:cNvPr>
          <p:cNvSpPr txBox="1"/>
          <p:nvPr/>
        </p:nvSpPr>
        <p:spPr>
          <a:xfrm>
            <a:off x="3244767" y="97964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0479">
            <a:off x="2378148" y="1498060"/>
            <a:ext cx="596305" cy="70982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581AF255-0014-4BCE-B54F-5E7D0621C3A7}"/>
              </a:ext>
            </a:extLst>
          </p:cNvPr>
          <p:cNvSpPr/>
          <p:nvPr/>
        </p:nvSpPr>
        <p:spPr>
          <a:xfrm>
            <a:off x="2245947" y="1735885"/>
            <a:ext cx="860535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what Kipper did in the house for sale.</a:t>
            </a:r>
          </a:p>
        </p:txBody>
      </p:sp>
      <p:grpSp>
        <p:nvGrpSpPr>
          <p:cNvPr id="22" name="组合 28"/>
          <p:cNvGrpSpPr/>
          <p:nvPr/>
        </p:nvGrpSpPr>
        <p:grpSpPr>
          <a:xfrm>
            <a:off x="11074767" y="6427909"/>
            <a:ext cx="998007" cy="318751"/>
            <a:chOff x="7707356" y="6402725"/>
            <a:chExt cx="998007" cy="31875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75022" y="6440072"/>
            <a:ext cx="996019" cy="294424"/>
            <a:chOff x="10830344" y="6156713"/>
            <a:chExt cx="996019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303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5074803" y="3942728"/>
            <a:ext cx="670671" cy="209509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160375" y="2952133"/>
            <a:ext cx="1968149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296248" y="3285533"/>
            <a:ext cx="169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pulled the wallpaper</a:t>
            </a:r>
            <a:endParaRPr lang="zh-CN" altLang="en-US" sz="2400" b="1" dirty="0"/>
          </a:p>
        </p:txBody>
      </p:sp>
      <p:cxnSp>
        <p:nvCxnSpPr>
          <p:cNvPr id="29" name="直接连接符 28"/>
          <p:cNvCxnSpPr/>
          <p:nvPr/>
        </p:nvCxnSpPr>
        <p:spPr>
          <a:xfrm>
            <a:off x="6295705" y="3307630"/>
            <a:ext cx="0" cy="542948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6857526" y="3942728"/>
            <a:ext cx="662096" cy="369842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 flipV="1">
            <a:off x="6823248" y="4622390"/>
            <a:ext cx="696374" cy="439333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5747168" y="3850578"/>
            <a:ext cx="1110358" cy="10493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456186" y="4119536"/>
            <a:ext cx="169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Kipper</a:t>
            </a:r>
            <a:endParaRPr lang="zh-CN" altLang="en-US" sz="2400" b="1" dirty="0"/>
          </a:p>
        </p:txBody>
      </p:sp>
      <p:sp>
        <p:nvSpPr>
          <p:cNvPr id="40" name="椭圆 39"/>
          <p:cNvSpPr/>
          <p:nvPr/>
        </p:nvSpPr>
        <p:spPr>
          <a:xfrm>
            <a:off x="5273403" y="2156004"/>
            <a:ext cx="2086146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42" name="文本框 41"/>
          <p:cNvSpPr txBox="1"/>
          <p:nvPr/>
        </p:nvSpPr>
        <p:spPr>
          <a:xfrm>
            <a:off x="5419506" y="2318894"/>
            <a:ext cx="190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looked up the chimney</a:t>
            </a:r>
            <a:endParaRPr lang="zh-CN" altLang="en-US" sz="2400" b="1" dirty="0"/>
          </a:p>
        </p:txBody>
      </p:sp>
      <p:sp>
        <p:nvSpPr>
          <p:cNvPr id="44" name="椭圆 43"/>
          <p:cNvSpPr/>
          <p:nvPr/>
        </p:nvSpPr>
        <p:spPr>
          <a:xfrm>
            <a:off x="3119431" y="4717507"/>
            <a:ext cx="2086146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45" name="文本框 44"/>
          <p:cNvSpPr txBox="1"/>
          <p:nvPr/>
        </p:nvSpPr>
        <p:spPr>
          <a:xfrm>
            <a:off x="3181357" y="5078510"/>
            <a:ext cx="19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jumped on the bed</a:t>
            </a:r>
            <a:endParaRPr lang="zh-CN" altLang="en-US" sz="2400" b="1" dirty="0"/>
          </a:p>
        </p:txBody>
      </p:sp>
      <p:sp>
        <p:nvSpPr>
          <p:cNvPr id="46" name="椭圆 45"/>
          <p:cNvSpPr/>
          <p:nvPr/>
        </p:nvSpPr>
        <p:spPr>
          <a:xfrm>
            <a:off x="7465229" y="2952133"/>
            <a:ext cx="2086146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47" name="椭圆 46"/>
          <p:cNvSpPr/>
          <p:nvPr/>
        </p:nvSpPr>
        <p:spPr>
          <a:xfrm>
            <a:off x="7435736" y="4717507"/>
            <a:ext cx="2086146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48" name="文本框 47"/>
          <p:cNvSpPr txBox="1"/>
          <p:nvPr/>
        </p:nvSpPr>
        <p:spPr>
          <a:xfrm>
            <a:off x="7519622" y="5061723"/>
            <a:ext cx="19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sat on a chair</a:t>
            </a:r>
            <a:endParaRPr lang="zh-CN" altLang="en-US" sz="2400" b="1" dirty="0"/>
          </a:p>
        </p:txBody>
      </p:sp>
      <p:sp>
        <p:nvSpPr>
          <p:cNvPr id="49" name="文本框 48"/>
          <p:cNvSpPr txBox="1"/>
          <p:nvPr/>
        </p:nvSpPr>
        <p:spPr>
          <a:xfrm>
            <a:off x="7585581" y="3285533"/>
            <a:ext cx="19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climbed the tree</a:t>
            </a:r>
            <a:endParaRPr lang="zh-CN" altLang="en-US" sz="2400" b="1" dirty="0"/>
          </a:p>
        </p:txBody>
      </p:sp>
      <p:sp>
        <p:nvSpPr>
          <p:cNvPr id="50" name="椭圆 49"/>
          <p:cNvSpPr/>
          <p:nvPr/>
        </p:nvSpPr>
        <p:spPr>
          <a:xfrm>
            <a:off x="5273403" y="5168836"/>
            <a:ext cx="2086146" cy="14656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51" name="文本框 50"/>
          <p:cNvSpPr txBox="1"/>
          <p:nvPr/>
        </p:nvSpPr>
        <p:spPr>
          <a:xfrm>
            <a:off x="5319852" y="5518681"/>
            <a:ext cx="19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pulled a can down</a:t>
            </a:r>
            <a:endParaRPr lang="zh-CN" altLang="en-US" sz="2400" b="1" dirty="0"/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5128524" y="4591119"/>
            <a:ext cx="748814" cy="487391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6295705" y="4651039"/>
            <a:ext cx="0" cy="542948"/>
          </a:xfrm>
          <a:prstGeom prst="line">
            <a:avLst/>
          </a:prstGeom>
          <a:ln w="38100">
            <a:solidFill>
              <a:srgbClr val="FFC001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Talk about what Kipper did in the house that was for sale.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about what they’ve learned from the story.</a:t>
            </a:r>
            <a:endParaRPr lang="zh-CN" altLang="zh-CN" sz="1100" dirty="0"/>
          </a:p>
          <a:p>
            <a:r>
              <a:rPr lang="en-US" altLang="zh-CN" sz="1100" b="1" dirty="0"/>
              <a:t>2.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think about the given questions; help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organize their ideas with the </a:t>
            </a:r>
          </a:p>
          <a:p>
            <a:r>
              <a:rPr lang="en-US" altLang="zh-CN" sz="1100" b="1" dirty="0"/>
              <a:t>    given visual support; model the first question, and then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complete the task </a:t>
            </a:r>
          </a:p>
          <a:p>
            <a:r>
              <a:rPr lang="en-US" altLang="zh-CN" sz="1100" b="1" dirty="0"/>
              <a:t>    in turns.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92115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10309643-BE85-429A-A418-377696365E71}"/>
              </a:ext>
            </a:extLst>
          </p:cNvPr>
          <p:cNvGrpSpPr/>
          <p:nvPr/>
        </p:nvGrpSpPr>
        <p:grpSpPr>
          <a:xfrm>
            <a:off x="5488075" y="2500238"/>
            <a:ext cx="6025962" cy="3252664"/>
            <a:chOff x="8117170" y="2611722"/>
            <a:chExt cx="6025962" cy="325266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A66912-C294-4EA1-B748-CF63FCB16133}"/>
                </a:ext>
              </a:extLst>
            </p:cNvPr>
            <p:cNvSpPr txBox="1"/>
            <p:nvPr/>
          </p:nvSpPr>
          <p:spPr>
            <a:xfrm>
              <a:off x="8131025" y="3002064"/>
              <a:ext cx="6012107" cy="28623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000000"/>
                  </a:solidFill>
                </a:rPr>
                <a:t>Let’s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write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a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thank-you letter!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BF00"/>
                  </a:solidFill>
                  <a:latin typeface="Century Gothic" panose="020B0502020202020204" pitchFamily="34" charset="0"/>
                </a:rPr>
                <a:t>Directions: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Century Gothic" panose="020B0502020202020204" pitchFamily="34" charset="0"/>
                </a:rPr>
                <a:t>Write a thank-you letter to Dad or Mum in three sentences, pretending you are one of the children from the story.</a:t>
              </a:r>
            </a:p>
          </p:txBody>
        </p:sp>
        <p:sp>
          <p:nvSpPr>
            <p:cNvPr id="33" name="圆角矩形 18">
              <a:extLst>
                <a:ext uri="{FF2B5EF4-FFF2-40B4-BE49-F238E27FC236}">
                  <a16:creationId xmlns:a16="http://schemas.microsoft.com/office/drawing/2014/main" xmlns="" id="{F7312989-A60F-46EC-BDDC-CE1A9446CE97}"/>
                </a:ext>
              </a:extLst>
            </p:cNvPr>
            <p:cNvSpPr/>
            <p:nvPr/>
          </p:nvSpPr>
          <p:spPr>
            <a:xfrm>
              <a:off x="8117170" y="2611722"/>
              <a:ext cx="3861987" cy="522129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Thank-You Letter Writing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E40DCF-3079-4C41-A14D-DDC2BAEDF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36" y="874207"/>
            <a:ext cx="4833257" cy="5112878"/>
          </a:xfrm>
          <a:prstGeom prst="rect">
            <a:avLst/>
          </a:prstGeom>
        </p:spPr>
      </p:pic>
      <p:grpSp>
        <p:nvGrpSpPr>
          <p:cNvPr id="30" name="组合 28"/>
          <p:cNvGrpSpPr/>
          <p:nvPr/>
        </p:nvGrpSpPr>
        <p:grpSpPr>
          <a:xfrm>
            <a:off x="10941417" y="6086641"/>
            <a:ext cx="998007" cy="318751"/>
            <a:chOff x="7707356" y="6402725"/>
            <a:chExt cx="998007" cy="3187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8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793" y="2042357"/>
            <a:ext cx="3276342" cy="3007270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C7BD1DAA-7C15-477D-B0F2-4B53C80423B7}"/>
              </a:ext>
            </a:extLst>
          </p:cNvPr>
          <p:cNvGrpSpPr/>
          <p:nvPr/>
        </p:nvGrpSpPr>
        <p:grpSpPr>
          <a:xfrm>
            <a:off x="6648160" y="972534"/>
            <a:ext cx="4955078" cy="1267706"/>
            <a:chOff x="5526753" y="1286754"/>
            <a:chExt cx="4955078" cy="1267706"/>
          </a:xfrm>
        </p:grpSpPr>
        <p:sp>
          <p:nvSpPr>
            <p:cNvPr id="41" name="矩形 40"/>
            <p:cNvSpPr/>
            <p:nvPr/>
          </p:nvSpPr>
          <p:spPr>
            <a:xfrm>
              <a:off x="5721055" y="1718402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Let’s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526753" y="1286754"/>
              <a:ext cx="1123476" cy="1267706"/>
            </a:xfrm>
            <a:prstGeom prst="rect">
              <a:avLst/>
            </a:prstGeom>
          </p:spPr>
        </p:pic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23377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what the homework is. 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Explain the writing task to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and check their understanding. 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Tell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that they should finish their writing before next class; make sure they know </a:t>
            </a:r>
          </a:p>
          <a:p>
            <a:pPr lvl="0"/>
            <a:r>
              <a:rPr lang="en-US" altLang="zh-CN" sz="1100" b="1" dirty="0"/>
              <a:t>    they can upload their homework to the platform; they will present their homework  </a:t>
            </a:r>
          </a:p>
          <a:p>
            <a:pPr lvl="0"/>
            <a:r>
              <a:rPr lang="en-US" altLang="zh-CN" sz="1100" b="1" dirty="0"/>
              <a:t>     next class.  </a:t>
            </a:r>
            <a:endParaRPr lang="zh-CN" altLang="zh-CN" sz="1100" dirty="0"/>
          </a:p>
          <a:p>
            <a:r>
              <a:rPr lang="en-US" altLang="zh-CN" sz="1100" b="1" dirty="0"/>
              <a:t>3. Remind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watch the post-class video and finish the writing task.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46" y="1275659"/>
            <a:ext cx="4045036" cy="30794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" y="974998"/>
            <a:ext cx="3797176" cy="2852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105" y="3333962"/>
            <a:ext cx="4024952" cy="31819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58455" y="1531555"/>
            <a:ext cx="3440837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air/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ch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air/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air/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air/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up/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up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34693" y="3839822"/>
            <a:ext cx="3711564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chair/climbed/bedroom/sat/chimney/tree house</a:t>
            </a: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08017" y="2160767"/>
            <a:ext cx="4139547" cy="11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pulled _____.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097783"/>
            <a:ext cx="996019" cy="294424"/>
            <a:chOff x="10856740" y="6277239"/>
            <a:chExt cx="996019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28"/>
          <p:cNvGrpSpPr/>
          <p:nvPr/>
        </p:nvGrpSpPr>
        <p:grpSpPr>
          <a:xfrm>
            <a:off x="10942071" y="6085620"/>
            <a:ext cx="998007" cy="318751"/>
            <a:chOff x="7707356" y="6402725"/>
            <a:chExt cx="998007" cy="318751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3715642" y="518791"/>
            <a:ext cx="512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648" hangingPunct="0"/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Let’s</a:t>
            </a:r>
            <a:r>
              <a:rPr lang="en-US" altLang="zh-CN" sz="3239" b="1" kern="0" dirty="0">
                <a:solidFill>
                  <a:srgbClr val="FFC004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 </a:t>
            </a:r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review!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23196" r="45667" b="14562"/>
          <a:stretch/>
        </p:blipFill>
        <p:spPr>
          <a:xfrm>
            <a:off x="9544050" y="4371791"/>
            <a:ext cx="1256738" cy="210544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Review today’s lesson.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review the phonics by asking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read the words aloud. 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review the words by inviting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read and explain some of the words. </a:t>
            </a:r>
            <a:endParaRPr lang="zh-CN" altLang="zh-CN" sz="1100" dirty="0"/>
          </a:p>
          <a:p>
            <a:r>
              <a:rPr lang="en-US" altLang="zh-CN" sz="1100" b="1" dirty="0"/>
              <a:t>3.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review the sentence structures by asking each S to make sentences </a:t>
            </a:r>
          </a:p>
          <a:p>
            <a:r>
              <a:rPr lang="en-US" altLang="zh-CN" sz="1100" b="1" dirty="0"/>
              <a:t>    with them.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70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2818481"/>
            <a:ext cx="3429000" cy="28203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029392" y="3126409"/>
            <a:ext cx="5000596" cy="270181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486"/>
            <a:ext cx="6455081" cy="89521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End the lesson and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perform better in the next class. 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Briefly comments on Ss. 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Say goodbye to students.</a:t>
            </a:r>
            <a:endParaRPr lang="zh-CN" altLang="zh-CN" sz="1100" dirty="0"/>
          </a:p>
          <a:p>
            <a:r>
              <a:rPr lang="en-US" altLang="zh-CN" sz="1100" b="1" dirty="0"/>
              <a:t>3.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preview the next lesson.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94" y="3079465"/>
            <a:ext cx="2701520" cy="2392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93">
            <a:off x="6126599" y="3418881"/>
            <a:ext cx="4720455" cy="220259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1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28"/>
          <p:cNvGrpSpPr/>
          <p:nvPr/>
        </p:nvGrpSpPr>
        <p:grpSpPr>
          <a:xfrm>
            <a:off x="10942071" y="6085620"/>
            <a:ext cx="998007" cy="318751"/>
            <a:chOff x="7707356" y="6402725"/>
            <a:chExt cx="998007" cy="31875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657"/>
            <a:ext cx="12189984" cy="68998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553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53196"/>
            <a:ext cx="2634233" cy="773220"/>
            <a:chOff x="9514965" y="230021"/>
            <a:chExt cx="2634233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459447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87190"/>
            <a:ext cx="942691" cy="296305"/>
            <a:chOff x="11008048" y="6526353"/>
            <a:chExt cx="942691" cy="29630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76" y="2133600"/>
            <a:ext cx="1360831" cy="2570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88812" y="2178714"/>
            <a:ext cx="6456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Share your writing from last lesson with your partner!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761" y="3022330"/>
            <a:ext cx="678536" cy="1938675"/>
          </a:xfrm>
          <a:prstGeom prst="rect">
            <a:avLst/>
          </a:prstGeom>
        </p:spPr>
      </p:pic>
      <p:grpSp>
        <p:nvGrpSpPr>
          <p:cNvPr id="17" name="组合 28"/>
          <p:cNvGrpSpPr/>
          <p:nvPr/>
        </p:nvGrpSpPr>
        <p:grpSpPr>
          <a:xfrm>
            <a:off x="11343223" y="6478999"/>
            <a:ext cx="998007" cy="312687"/>
            <a:chOff x="7707356" y="6408789"/>
            <a:chExt cx="998007" cy="3126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4814"/>
            <a:ext cx="6455081" cy="7259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Present the writing that was assigned last lesson.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Let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present in turns.</a:t>
            </a:r>
            <a:endParaRPr lang="zh-CN" altLang="zh-CN" sz="1100" dirty="0"/>
          </a:p>
          <a:p>
            <a:r>
              <a:rPr lang="en-US" altLang="zh-CN" sz="1100" b="1" dirty="0"/>
              <a:t>2.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5333786" y="1062599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558" y="962118"/>
            <a:ext cx="1378092" cy="918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66" y="2003825"/>
            <a:ext cx="1221583" cy="12785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73" y="3735680"/>
            <a:ext cx="12192000" cy="3117757"/>
          </a:xfrm>
          <a:prstGeom prst="rect">
            <a:avLst/>
          </a:prstGeom>
        </p:spPr>
      </p:pic>
      <p:grpSp>
        <p:nvGrpSpPr>
          <p:cNvPr id="65" name="组合 28"/>
          <p:cNvGrpSpPr/>
          <p:nvPr/>
        </p:nvGrpSpPr>
        <p:grpSpPr>
          <a:xfrm>
            <a:off x="11085087" y="6426038"/>
            <a:ext cx="998007" cy="312687"/>
            <a:chOff x="7707356" y="6408789"/>
            <a:chExt cx="998007" cy="312687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78556" y="6434229"/>
            <a:ext cx="942691" cy="296305"/>
            <a:chOff x="11008048" y="6526353"/>
            <a:chExt cx="942691" cy="29630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15" y="2009887"/>
            <a:ext cx="1140468" cy="11802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7" y="309676"/>
            <a:ext cx="1378092" cy="9187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088068" y="1186856"/>
            <a:ext cx="914549" cy="528320"/>
            <a:chOff x="1998" y="1857"/>
            <a:chExt cx="1167" cy="832"/>
          </a:xfrm>
        </p:grpSpPr>
        <p:sp>
          <p:nvSpPr>
            <p:cNvPr id="19" name="矩形 18"/>
            <p:cNvSpPr/>
            <p:nvPr/>
          </p:nvSpPr>
          <p:spPr>
            <a:xfrm>
              <a:off x="1998" y="1935"/>
              <a:ext cx="1167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199" y="1857"/>
              <a:ext cx="9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air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92632" y="1228725"/>
            <a:ext cx="538480" cy="521970"/>
            <a:chOff x="2823" y="1916"/>
            <a:chExt cx="848" cy="822"/>
          </a:xfrm>
        </p:grpSpPr>
        <p:sp>
          <p:nvSpPr>
            <p:cNvPr id="17" name="矩形 16"/>
            <p:cNvSpPr/>
            <p:nvPr/>
          </p:nvSpPr>
          <p:spPr>
            <a:xfrm>
              <a:off x="2823" y="1935"/>
              <a:ext cx="848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038" y="1916"/>
              <a:ext cx="42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f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403688" y="1221305"/>
            <a:ext cx="1081405" cy="523240"/>
            <a:chOff x="2846" y="2804"/>
            <a:chExt cx="1448" cy="824"/>
          </a:xfrm>
        </p:grpSpPr>
        <p:sp>
          <p:nvSpPr>
            <p:cNvPr id="23" name="矩形 22"/>
            <p:cNvSpPr/>
            <p:nvPr/>
          </p:nvSpPr>
          <p:spPr>
            <a:xfrm>
              <a:off x="2846" y="2832"/>
              <a:ext cx="1448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070" y="2804"/>
              <a:ext cx="103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fair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45827"/>
            <a:ext cx="1118599" cy="175507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40" y="2028150"/>
            <a:ext cx="2226410" cy="1206412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5055789" y="1218130"/>
            <a:ext cx="906517" cy="523240"/>
            <a:chOff x="8191" y="1910"/>
            <a:chExt cx="1140" cy="824"/>
          </a:xfrm>
        </p:grpSpPr>
        <p:sp>
          <p:nvSpPr>
            <p:cNvPr id="34" name="矩形 33"/>
            <p:cNvSpPr/>
            <p:nvPr/>
          </p:nvSpPr>
          <p:spPr>
            <a:xfrm>
              <a:off x="8191" y="1935"/>
              <a:ext cx="1103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191" y="1910"/>
              <a:ext cx="114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air</a:t>
              </a:r>
              <a:endParaRPr lang="en-US" altLang="zh-CN" sz="2800" b="1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040505" y="1179195"/>
            <a:ext cx="568325" cy="583565"/>
            <a:chOff x="6993" y="1857"/>
            <a:chExt cx="895" cy="919"/>
          </a:xfrm>
        </p:grpSpPr>
        <p:sp>
          <p:nvSpPr>
            <p:cNvPr id="26" name="矩形 25"/>
            <p:cNvSpPr/>
            <p:nvPr/>
          </p:nvSpPr>
          <p:spPr>
            <a:xfrm>
              <a:off x="6993" y="1935"/>
              <a:ext cx="895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113" y="1857"/>
              <a:ext cx="7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h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427446" y="1199895"/>
            <a:ext cx="1061009" cy="521970"/>
            <a:chOff x="7313" y="2766"/>
            <a:chExt cx="1406" cy="822"/>
          </a:xfrm>
        </p:grpSpPr>
        <p:sp>
          <p:nvSpPr>
            <p:cNvPr id="39" name="矩形 38"/>
            <p:cNvSpPr/>
            <p:nvPr/>
          </p:nvSpPr>
          <p:spPr>
            <a:xfrm>
              <a:off x="7313" y="2822"/>
              <a:ext cx="1406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414" y="2766"/>
              <a:ext cx="12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hair</a:t>
              </a:r>
            </a:p>
          </p:txBody>
        </p:sp>
      </p:grpSp>
      <p:sp>
        <p:nvSpPr>
          <p:cNvPr id="36" name="矩形 35"/>
          <p:cNvSpPr/>
          <p:nvPr/>
        </p:nvSpPr>
        <p:spPr>
          <a:xfrm>
            <a:off x="1663467" y="446173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14" y="2968400"/>
            <a:ext cx="1122641" cy="1761417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7980045" y="1193365"/>
            <a:ext cx="880808" cy="521970"/>
            <a:chOff x="12504" y="1873"/>
            <a:chExt cx="1134" cy="822"/>
          </a:xfrm>
        </p:grpSpPr>
        <p:sp>
          <p:nvSpPr>
            <p:cNvPr id="48" name="矩形 47"/>
            <p:cNvSpPr/>
            <p:nvPr/>
          </p:nvSpPr>
          <p:spPr>
            <a:xfrm>
              <a:off x="12504" y="1935"/>
              <a:ext cx="1134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2590" y="1873"/>
              <a:ext cx="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air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978650" y="1143000"/>
            <a:ext cx="548005" cy="567690"/>
            <a:chOff x="11290" y="1795"/>
            <a:chExt cx="863" cy="894"/>
          </a:xfrm>
        </p:grpSpPr>
        <p:sp>
          <p:nvSpPr>
            <p:cNvPr id="46" name="矩形 45"/>
            <p:cNvSpPr/>
            <p:nvPr/>
          </p:nvSpPr>
          <p:spPr>
            <a:xfrm>
              <a:off x="11290" y="1935"/>
              <a:ext cx="863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1399" y="1795"/>
              <a:ext cx="7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p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310481" y="1183839"/>
            <a:ext cx="1215655" cy="527685"/>
            <a:chOff x="11738" y="2745"/>
            <a:chExt cx="1647" cy="831"/>
          </a:xfrm>
        </p:grpSpPr>
        <p:sp>
          <p:nvSpPr>
            <p:cNvPr id="51" name="矩形 50"/>
            <p:cNvSpPr/>
            <p:nvPr/>
          </p:nvSpPr>
          <p:spPr>
            <a:xfrm>
              <a:off x="11738" y="2822"/>
              <a:ext cx="1390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868" y="2745"/>
              <a:ext cx="1517" cy="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pair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43" y="3011161"/>
            <a:ext cx="1180524" cy="185223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60385" y="2640720"/>
            <a:ext cx="3210876" cy="666690"/>
            <a:chOff x="1901893" y="2906973"/>
            <a:chExt cx="4065704" cy="666690"/>
          </a:xfrm>
        </p:grpSpPr>
        <p:sp>
          <p:nvSpPr>
            <p:cNvPr id="3" name="圆角矩形标注 2"/>
            <p:cNvSpPr/>
            <p:nvPr/>
          </p:nvSpPr>
          <p:spPr>
            <a:xfrm>
              <a:off x="1901893" y="2906973"/>
              <a:ext cx="4065704" cy="641654"/>
            </a:xfrm>
            <a:prstGeom prst="wedgeRoundRectCallout">
              <a:avLst>
                <a:gd name="adj1" fmla="val -47687"/>
                <a:gd name="adj2" fmla="val 78460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67122" y="2927332"/>
              <a:ext cx="3851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Wow! </a:t>
              </a:r>
              <a:r>
                <a:rPr lang="en-US" altLang="zh-CN" b="1" dirty="0" smtClean="0"/>
                <a:t>L</a:t>
              </a:r>
              <a:r>
                <a:rPr lang="en-US" altLang="zh-CN" b="1" dirty="0" smtClean="0"/>
                <a:t>ook, how </a:t>
              </a:r>
              <a:r>
                <a:rPr lang="en-US" altLang="zh-CN" b="1" dirty="0"/>
                <a:t>beautiful my room is!</a:t>
              </a:r>
              <a:endParaRPr lang="zh-CN" altLang="en-US" b="1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571" y="560814"/>
            <a:ext cx="2353299" cy="39417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1788" y="2425134"/>
            <a:ext cx="1268156" cy="213509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592" y="4690834"/>
            <a:ext cx="8490673" cy="2398139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55" y="5115844"/>
            <a:ext cx="1209738" cy="125188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81" y="5130246"/>
            <a:ext cx="2105009" cy="123748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79" y="5136125"/>
            <a:ext cx="1157354" cy="12316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3796" y="3285199"/>
            <a:ext cx="1482888" cy="26000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39" y="4842512"/>
            <a:ext cx="1846440" cy="1429333"/>
          </a:xfrm>
          <a:prstGeom prst="rect">
            <a:avLst/>
          </a:prstGeom>
        </p:spPr>
      </p:pic>
      <p:grpSp>
        <p:nvGrpSpPr>
          <p:cNvPr id="40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5203"/>
            <a:ext cx="6455081" cy="191088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Add individual sounds (phonemes) to simple, single-syllable words to make new </a:t>
            </a:r>
          </a:p>
          <a:p>
            <a:r>
              <a:rPr lang="en-US" altLang="zh-CN" sz="1100" b="1" dirty="0"/>
              <a:t>words; decode the words accurately.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help the girl in the picture hang photos on the wall by adding one sound before the</a:t>
            </a:r>
          </a:p>
          <a:p>
            <a:pPr lvl="0"/>
            <a:r>
              <a:rPr lang="en-US" altLang="zh-CN" sz="1100" b="1" dirty="0"/>
              <a:t>     word </a:t>
            </a:r>
            <a:r>
              <a:rPr lang="en-US" altLang="zh-CN" sz="1100" b="1" i="1" dirty="0"/>
              <a:t>air</a:t>
            </a:r>
            <a:r>
              <a:rPr lang="en-US" altLang="zh-CN" sz="1100" b="1" dirty="0"/>
              <a:t> to make new words.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 Read the single-syllable word </a:t>
            </a:r>
            <a:r>
              <a:rPr lang="en-US" altLang="zh-CN" sz="1100" b="1" i="1" dirty="0"/>
              <a:t>air</a:t>
            </a:r>
            <a:r>
              <a:rPr lang="en-US" altLang="zh-CN" sz="1100" b="1" dirty="0"/>
              <a:t> to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first; then read the individual sound </a:t>
            </a:r>
            <a:r>
              <a:rPr lang="en-US" altLang="zh-CN" sz="1100" b="1" i="1" dirty="0"/>
              <a:t>f</a:t>
            </a:r>
            <a:r>
              <a:rPr lang="en-US" altLang="zh-CN" sz="1100" b="1" dirty="0"/>
              <a:t> to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; </a:t>
            </a:r>
          </a:p>
          <a:p>
            <a:pPr lvl="0"/>
            <a:r>
              <a:rPr lang="en-US" altLang="zh-CN" sz="1100" b="1" dirty="0"/>
              <a:t>    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try and add the sound </a:t>
            </a:r>
            <a:r>
              <a:rPr lang="en-US" altLang="zh-CN" sz="1100" b="1" i="1" dirty="0"/>
              <a:t>f</a:t>
            </a:r>
            <a:r>
              <a:rPr lang="en-US" altLang="zh-CN" sz="1100" b="1" dirty="0"/>
              <a:t> to the word </a:t>
            </a:r>
            <a:r>
              <a:rPr lang="en-US" altLang="zh-CN" sz="1100" b="1" i="1" dirty="0"/>
              <a:t>air</a:t>
            </a:r>
            <a:r>
              <a:rPr lang="en-US" altLang="zh-CN" sz="1100" b="1" dirty="0"/>
              <a:t> to make the new word </a:t>
            </a:r>
            <a:r>
              <a:rPr lang="en-US" altLang="zh-CN" sz="1100" b="1" i="1" dirty="0"/>
              <a:t>fair</a:t>
            </a:r>
            <a:r>
              <a:rPr lang="en-US" altLang="zh-CN" sz="1100" b="1" dirty="0"/>
              <a:t>; click </a:t>
            </a:r>
          </a:p>
          <a:p>
            <a:pPr lvl="0"/>
            <a:r>
              <a:rPr lang="en-US" altLang="zh-CN" sz="1100" b="1" dirty="0"/>
              <a:t>     and show the word </a:t>
            </a:r>
            <a:r>
              <a:rPr lang="en-US" altLang="zh-CN" sz="1100" b="1" i="1" dirty="0"/>
              <a:t>fair</a:t>
            </a:r>
            <a:r>
              <a:rPr lang="en-US" altLang="zh-CN" sz="1100" b="1" dirty="0"/>
              <a:t>; read the word </a:t>
            </a:r>
            <a:r>
              <a:rPr lang="en-US" altLang="zh-CN" sz="1100" b="1" i="1" dirty="0"/>
              <a:t>fair</a:t>
            </a:r>
            <a:r>
              <a:rPr lang="en-US" altLang="zh-CN" sz="1100" b="1" dirty="0"/>
              <a:t> in this way: </a:t>
            </a:r>
            <a:r>
              <a:rPr lang="en-US" altLang="zh-CN" sz="1100" b="1" i="1" dirty="0"/>
              <a:t>f-air, fair</a:t>
            </a:r>
            <a:r>
              <a:rPr lang="en-US" altLang="zh-CN" sz="1100" b="1" dirty="0"/>
              <a:t>;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repeat it;  </a:t>
            </a:r>
          </a:p>
          <a:p>
            <a:pPr lvl="0"/>
            <a:r>
              <a:rPr lang="en-US" altLang="zh-CN" sz="1100" b="1" dirty="0"/>
              <a:t>     then click and hang one photo on the wall.</a:t>
            </a:r>
            <a:endParaRPr lang="zh-CN" altLang="zh-CN" sz="1100" dirty="0"/>
          </a:p>
          <a:p>
            <a:r>
              <a:rPr lang="en-US" altLang="zh-CN" sz="1100" b="1" dirty="0"/>
              <a:t>3. Repeat this practice for the rest of the words.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2" y="781512"/>
            <a:ext cx="12231608" cy="6155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97" y="-638"/>
            <a:ext cx="7829363" cy="6921388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43" y="137185"/>
            <a:ext cx="11828375" cy="6754537"/>
          </a:xfrm>
          <a:prstGeom prst="rect">
            <a:avLst/>
          </a:prstGeom>
        </p:spPr>
      </p:pic>
      <p:grpSp>
        <p:nvGrpSpPr>
          <p:cNvPr id="5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28"/>
          <p:cNvGrpSpPr/>
          <p:nvPr/>
        </p:nvGrpSpPr>
        <p:grpSpPr>
          <a:xfrm>
            <a:off x="11096761" y="6438140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77151" y="6446331"/>
            <a:ext cx="942691" cy="296305"/>
            <a:chOff x="11008048" y="6526353"/>
            <a:chExt cx="942691" cy="29630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1792385" y="472264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08" y="305287"/>
            <a:ext cx="1378092" cy="91872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72876" y="1378555"/>
            <a:ext cx="403992" cy="521970"/>
            <a:chOff x="2049" y="2214"/>
            <a:chExt cx="774" cy="822"/>
          </a:xfrm>
        </p:grpSpPr>
        <p:sp>
          <p:nvSpPr>
            <p:cNvPr id="18" name="矩形 17"/>
            <p:cNvSpPr/>
            <p:nvPr/>
          </p:nvSpPr>
          <p:spPr>
            <a:xfrm>
              <a:off x="2049" y="2273"/>
              <a:ext cx="774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052" y="2214"/>
              <a:ext cx="4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80070" y="1356344"/>
            <a:ext cx="944728" cy="549564"/>
            <a:chOff x="3151" y="2171"/>
            <a:chExt cx="1341" cy="908"/>
          </a:xfrm>
        </p:grpSpPr>
        <p:sp>
          <p:nvSpPr>
            <p:cNvPr id="26" name="矩形 25"/>
            <p:cNvSpPr/>
            <p:nvPr/>
          </p:nvSpPr>
          <p:spPr>
            <a:xfrm>
              <a:off x="3151" y="2288"/>
              <a:ext cx="1341" cy="791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376" y="2171"/>
              <a:ext cx="1087" cy="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up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75214" y="1351995"/>
            <a:ext cx="1074420" cy="544195"/>
            <a:chOff x="2978" y="3276"/>
            <a:chExt cx="1692" cy="857"/>
          </a:xfrm>
        </p:grpSpPr>
        <p:sp>
          <p:nvSpPr>
            <p:cNvPr id="36" name="矩形 35"/>
            <p:cNvSpPr/>
            <p:nvPr/>
          </p:nvSpPr>
          <p:spPr>
            <a:xfrm>
              <a:off x="2978" y="3379"/>
              <a:ext cx="1692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121" y="3276"/>
              <a:ext cx="15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cup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079182" y="1352367"/>
            <a:ext cx="380449" cy="549910"/>
            <a:chOff x="2036" y="2161"/>
            <a:chExt cx="787" cy="866"/>
          </a:xfrm>
        </p:grpSpPr>
        <p:sp>
          <p:nvSpPr>
            <p:cNvPr id="40" name="矩形 39"/>
            <p:cNvSpPr/>
            <p:nvPr/>
          </p:nvSpPr>
          <p:spPr>
            <a:xfrm>
              <a:off x="2049" y="2273"/>
              <a:ext cx="774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036" y="2161"/>
              <a:ext cx="4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p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761024" y="1356344"/>
            <a:ext cx="995386" cy="546735"/>
            <a:chOff x="3151" y="2181"/>
            <a:chExt cx="1361" cy="861"/>
          </a:xfrm>
        </p:grpSpPr>
        <p:sp>
          <p:nvSpPr>
            <p:cNvPr id="45" name="矩形 44"/>
            <p:cNvSpPr/>
            <p:nvPr/>
          </p:nvSpPr>
          <p:spPr>
            <a:xfrm>
              <a:off x="3151" y="2288"/>
              <a:ext cx="1341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84" y="2181"/>
              <a:ext cx="112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up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91690" y="1359987"/>
            <a:ext cx="1085850" cy="544195"/>
            <a:chOff x="2978" y="3276"/>
            <a:chExt cx="1710" cy="857"/>
          </a:xfrm>
        </p:grpSpPr>
        <p:sp>
          <p:nvSpPr>
            <p:cNvPr id="48" name="矩形 47"/>
            <p:cNvSpPr/>
            <p:nvPr/>
          </p:nvSpPr>
          <p:spPr>
            <a:xfrm>
              <a:off x="2978" y="3379"/>
              <a:ext cx="1692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157" y="3276"/>
              <a:ext cx="15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pup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511403" y="1405453"/>
            <a:ext cx="783023" cy="523240"/>
            <a:chOff x="11527" y="2220"/>
            <a:chExt cx="1471" cy="824"/>
          </a:xfrm>
        </p:grpSpPr>
        <p:sp>
          <p:nvSpPr>
            <p:cNvPr id="51" name="矩形 50"/>
            <p:cNvSpPr/>
            <p:nvPr/>
          </p:nvSpPr>
          <p:spPr>
            <a:xfrm>
              <a:off x="11666" y="2251"/>
              <a:ext cx="899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527" y="2220"/>
              <a:ext cx="147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/>
                <a:t>ch</a:t>
              </a:r>
              <a:endParaRPr lang="en-US" altLang="zh-CN" sz="2800" b="1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364172" y="1382131"/>
            <a:ext cx="753110" cy="525145"/>
            <a:chOff x="12974" y="2152"/>
            <a:chExt cx="1186" cy="827"/>
          </a:xfrm>
        </p:grpSpPr>
        <p:sp>
          <p:nvSpPr>
            <p:cNvPr id="53" name="矩形 52"/>
            <p:cNvSpPr/>
            <p:nvPr/>
          </p:nvSpPr>
          <p:spPr>
            <a:xfrm>
              <a:off x="12974" y="2225"/>
              <a:ext cx="1186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3077" y="2152"/>
              <a:ext cx="1006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air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793118" y="1396399"/>
            <a:ext cx="1334295" cy="523240"/>
            <a:chOff x="12120" y="3450"/>
            <a:chExt cx="1809" cy="824"/>
          </a:xfrm>
        </p:grpSpPr>
        <p:sp>
          <p:nvSpPr>
            <p:cNvPr id="66" name="矩形 65"/>
            <p:cNvSpPr/>
            <p:nvPr/>
          </p:nvSpPr>
          <p:spPr>
            <a:xfrm>
              <a:off x="12144" y="3492"/>
              <a:ext cx="1441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2120" y="3450"/>
              <a:ext cx="1809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chair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9702" y="4076675"/>
            <a:ext cx="1372094" cy="231917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72" y="3737611"/>
            <a:ext cx="991228" cy="26081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7168" y="3859079"/>
            <a:ext cx="1447207" cy="237287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65" y="1735615"/>
            <a:ext cx="2010017" cy="328263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98" y="1713400"/>
            <a:ext cx="2021784" cy="330184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96" y="1772218"/>
            <a:ext cx="2320315" cy="378938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42" y="1689444"/>
            <a:ext cx="2384392" cy="38940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3" y="1830520"/>
            <a:ext cx="1911403" cy="31488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66" y="1894450"/>
            <a:ext cx="2038278" cy="33578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55" y="1779328"/>
            <a:ext cx="2102608" cy="3652483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174160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Add individual sounds (phonemes) to simple, single-syllable words to make new </a:t>
            </a:r>
          </a:p>
          <a:p>
            <a:r>
              <a:rPr lang="en-US" altLang="zh-CN" sz="1100" b="1" dirty="0"/>
              <a:t>words; decode the words accurately.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help the children in the picture play with the swing by adding one sound </a:t>
            </a:r>
          </a:p>
          <a:p>
            <a:pPr lvl="0"/>
            <a:r>
              <a:rPr lang="en-US" altLang="zh-CN" sz="1100" b="1" dirty="0"/>
              <a:t>      to the words </a:t>
            </a:r>
            <a:r>
              <a:rPr lang="en-US" altLang="zh-CN" sz="1100" b="1" i="1" dirty="0"/>
              <a:t>air</a:t>
            </a:r>
            <a:r>
              <a:rPr lang="en-US" altLang="zh-CN" sz="1100" b="1" dirty="0"/>
              <a:t> and </a:t>
            </a:r>
            <a:r>
              <a:rPr lang="en-US" altLang="zh-CN" sz="1100" b="1" i="1" dirty="0"/>
              <a:t>up</a:t>
            </a:r>
            <a:r>
              <a:rPr lang="en-US" altLang="zh-CN" sz="1100" b="1" dirty="0"/>
              <a:t> to make new words.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 Read the single-syllable word </a:t>
            </a:r>
            <a:r>
              <a:rPr lang="en-US" altLang="zh-CN" sz="1100" b="1" i="1" dirty="0"/>
              <a:t>up</a:t>
            </a:r>
            <a:r>
              <a:rPr lang="en-US" altLang="zh-CN" sz="1100" b="1" dirty="0"/>
              <a:t> to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first; click and read the individual sound </a:t>
            </a:r>
            <a:r>
              <a:rPr lang="en-US" altLang="zh-CN" sz="1100" b="1" i="1" dirty="0"/>
              <a:t>c</a:t>
            </a:r>
            <a:r>
              <a:rPr lang="en-US" altLang="zh-CN" sz="1100" b="1" dirty="0"/>
              <a:t> to  </a:t>
            </a:r>
          </a:p>
          <a:p>
            <a:pPr lvl="0"/>
            <a:r>
              <a:rPr lang="en-US" altLang="zh-CN" sz="1100" b="1" dirty="0"/>
              <a:t>    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;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try and add the sound </a:t>
            </a:r>
            <a:r>
              <a:rPr lang="en-US" altLang="zh-CN" sz="1100" b="1" i="1" dirty="0"/>
              <a:t>c</a:t>
            </a:r>
            <a:r>
              <a:rPr lang="en-US" altLang="zh-CN" sz="1100" b="1" dirty="0"/>
              <a:t> to the word </a:t>
            </a:r>
            <a:r>
              <a:rPr lang="en-US" altLang="zh-CN" sz="1100" b="1" i="1" dirty="0"/>
              <a:t>up</a:t>
            </a:r>
            <a:r>
              <a:rPr lang="en-US" altLang="zh-CN" sz="1100" b="1" dirty="0"/>
              <a:t> to make a new word; click  </a:t>
            </a:r>
          </a:p>
          <a:p>
            <a:pPr lvl="0"/>
            <a:r>
              <a:rPr lang="en-US" altLang="zh-CN" sz="1100" b="1" dirty="0"/>
              <a:t>     and show the word </a:t>
            </a:r>
            <a:r>
              <a:rPr lang="en-US" altLang="zh-CN" sz="1100" b="1" i="1" dirty="0"/>
              <a:t>cup</a:t>
            </a:r>
            <a:r>
              <a:rPr lang="en-US" altLang="zh-CN" sz="1100" b="1" dirty="0"/>
              <a:t>; read the word </a:t>
            </a:r>
            <a:r>
              <a:rPr lang="en-US" altLang="zh-CN" sz="1100" b="1" i="1" dirty="0"/>
              <a:t>cup</a:t>
            </a:r>
            <a:r>
              <a:rPr lang="en-US" altLang="zh-CN" sz="1100" b="1" dirty="0"/>
              <a:t> in this way: </a:t>
            </a:r>
            <a:r>
              <a:rPr lang="en-US" altLang="zh-CN" sz="1100" b="1" i="1" dirty="0"/>
              <a:t>c-up, cup</a:t>
            </a:r>
            <a:r>
              <a:rPr lang="en-US" altLang="zh-CN" sz="1100" b="1" dirty="0"/>
              <a:t>; ask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repeat </a:t>
            </a:r>
          </a:p>
          <a:p>
            <a:pPr lvl="0"/>
            <a:r>
              <a:rPr lang="en-US" altLang="zh-CN" sz="1100" b="1" dirty="0"/>
              <a:t>     it; then click and make one of the children play with the swing.</a:t>
            </a:r>
            <a:endParaRPr lang="zh-CN" altLang="zh-CN" sz="1100" dirty="0"/>
          </a:p>
          <a:p>
            <a:r>
              <a:rPr lang="en-US" altLang="zh-CN" sz="1100" b="1" dirty="0"/>
              <a:t>3. Repeat this practice for the rest of the words.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05391 0.04004 C 0.06524 0.04907 0.08203 0.05393 0.09987 0.05393 C 0.11992 0.05393 0.13607 0.04907 0.1474 0.04004 L 0.20143 2.22222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43 2.22222E-6 L 0.20143 0.00023 C 0.1987 0.00393 0.19597 0.00741 0.19349 0.0118 C 0.18841 0.02083 0.19453 0.01597 0.18789 0.01991 L 0.18125 0.02778 C 0.18008 0.02916 0.17917 0.03102 0.17787 0.03171 C 0.1767 0.03241 0.17552 0.03287 0.17448 0.03379 C 0.17331 0.03472 0.1724 0.0368 0.1711 0.03773 C 0.16979 0.03889 0.1681 0.03889 0.16667 0.03981 C 0.16446 0.04097 0.16224 0.04236 0.1599 0.04375 C 0.15886 0.04444 0.15781 0.04537 0.15664 0.0456 C 0.13685 0.05162 0.14948 0.04838 0.12969 0.05162 C 0.10703 0.05532 0.13099 0.05231 0.10065 0.05578 C 0.08789 0.05509 0.07526 0.05532 0.0625 0.0537 C 0.06016 0.05347 0.05821 0.05046 0.05586 0.04977 C 0.05365 0.04907 0.0513 0.04861 0.04909 0.04768 C 0.04688 0.04676 0.04466 0.04514 0.04245 0.04375 C 0.04128 0.04305 0.04024 0.04213 0.03906 0.04166 C 0.03763 0.04097 0.03281 0.03912 0.03125 0.03773 C 0.02995 0.03657 0.02904 0.03472 0.02787 0.03379 C 0.02435 0.03102 0.02031 0.0294 0.01667 0.02778 C 0.0155 0.02639 0.01446 0.02477 0.01328 0.02384 C 0.01224 0.02291 0.01094 0.02291 0.0099 0.02176 C 0.0086 0.02014 0.00664 0.01574 0.00664 0.01597 L 0.00664 0.01574 " pathEditMode="relative" rAng="0" ptsTypes="AAAAAAAAAAAAAAAAAAAAA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3264 L 0.00886 0.03288 C 0.01849 0.04561 0.01419 0.04237 0.02031 0.0463 C 0.02461 0.05857 0.01862 0.04329 0.02748 0.05487 C 0.0293 0.05718 0.03086 0.06042 0.03294 0.06158 C 0.04557 0.06991 0.03242 0.06158 0.0418 0.0669 C 0.04271 0.0676 0.04349 0.06829 0.0444 0.06875 C 0.04597 0.06945 0.04753 0.06968 0.04896 0.07038 C 0.04987 0.07084 0.05065 0.072 0.05169 0.07223 C 0.05521 0.07292 0.05886 0.07338 0.06237 0.07408 C 0.07461 0.07338 0.08685 0.07315 0.09896 0.07223 C 0.09987 0.07223 0.10078 0.07084 0.10169 0.07038 C 0.10443 0.06945 0.10703 0.06945 0.10977 0.06875 C 0.11094 0.06806 0.11211 0.0676 0.11328 0.0669 C 0.11628 0.06575 0.1194 0.06528 0.12227 0.06343 C 0.12305 0.06297 0.12409 0.06204 0.125 0.06158 C 0.13203 0.05903 0.12982 0.06112 0.13646 0.05834 C 0.1375 0.05788 0.13828 0.05718 0.13919 0.05672 C 0.14427 0.05394 0.14271 0.05579 0.14727 0.05325 C 0.14909 0.05209 0.15091 0.05093 0.15261 0.04954 C 0.15352 0.04908 0.15456 0.04885 0.15534 0.04792 C 0.15651 0.04676 0.15768 0.04538 0.15886 0.04468 C 0.16068 0.04329 0.16432 0.04098 0.16432 0.04121 C 0.16628 0.03519 0.16537 0.03727 0.16706 0.03403 L 0.16706 0.03426 " pathEditMode="relative" rAng="0" ptsTypes="AAAAAAAAAAAAAAAAAAAAAAA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65 0.0169 L 0.20365 0.01737 C 0.20039 0.0213 0.19766 0.02616 0.1944 0.0301 C 0.19336 0.03172 0.19167 0.03149 0.19063 0.03241 C 0.18776 0.03496 0.18529 0.0382 0.18281 0.04121 C 0.18164 0.04237 0.18008 0.04237 0.17891 0.04352 C 0.17748 0.04468 0.17643 0.04676 0.175 0.04769 C 0.1737 0.04885 0.1724 0.04908 0.17123 0.05 C 0.15977 0.05834 0.17266 0.0507 0.15938 0.0588 C 0.1569 0.06042 0.1543 0.06181 0.15169 0.0632 L 0.14779 0.06551 C 0.14649 0.06621 0.14531 0.06713 0.14388 0.06783 C 0.14206 0.06829 0.1405 0.06899 0.1388 0.06991 C 0.13607 0.07107 0.13373 0.07338 0.13099 0.07431 C 0.12031 0.07801 0.12669 0.07593 0.11159 0.07894 C 0.09779 0.07709 0.0918 0.07686 0.07917 0.07431 C 0.07513 0.07338 0.06797 0.07153 0.06367 0.06991 C 0.05716 0.06713 0.06211 0.06852 0.05573 0.0632 C 0.05456 0.06204 0.05326 0.06181 0.05182 0.06112 C 0.05065 0.0595 0.04948 0.05788 0.04805 0.05672 C 0.04688 0.05556 0.04544 0.05556 0.04414 0.0544 C 0.03073 0.0419 0.04128 0.04838 0.03242 0.04352 C 0.02149 0.03079 0.03542 0.04607 0.02474 0.03681 C 0.01472 0.02825 0.02669 0.03565 0.01693 0.0301 C 0.0112 0.01551 0.01797 0.02987 0.01042 0.0213 C 0.00899 0.01968 0.0082 0.01644 0.00651 0.01459 C 0.0043 0.01204 0.00261 0.01274 0.00026 0.01274 L 0.00026 0.01297 " pathEditMode="relative" rAng="0" ptsTypes="AAAAAAAAAAAAAAAAAAAAAAAAAA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L 0.01107 0.00602 C 0.01224 0.00649 0.01328 0.00764 0.01446 0.00787 C 0.01784 0.00903 0.02123 0.00903 0.02461 0.00996 C 0.02644 0.01042 0.02826 0.01112 0.03021 0.01204 C 0.03125 0.0125 0.03229 0.01366 0.03347 0.01389 C 0.03802 0.01505 0.04245 0.01528 0.04701 0.01598 C 0.04805 0.01667 0.04922 0.01713 0.05026 0.01783 C 0.05183 0.01899 0.05326 0.02084 0.05482 0.022 C 0.05703 0.02338 0.06276 0.025 0.06485 0.02593 C 0.06602 0.02639 0.06706 0.02755 0.06823 0.02778 C 0.07084 0.02871 0.07344 0.02917 0.07604 0.02987 C 0.07787 0.03033 0.07982 0.03125 0.08164 0.03195 C 0.09245 0.03125 0.10326 0.03149 0.11407 0.02987 C 0.11719 0.0294 0.12006 0.02709 0.12305 0.02593 C 0.12461 0.02524 0.12618 0.025 0.12748 0.02385 C 0.12904 0.02246 0.13047 0.02084 0.13203 0.01991 C 0.13347 0.01899 0.13503 0.01875 0.13646 0.01783 C 0.14427 0.01389 0.13451 0.0176 0.14662 0.01389 C 0.15638 0.00811 0.13946 0.0176 0.16107 0.00996 C 0.16302 0.00926 0.16485 0.00718 0.16667 0.00602 C 0.16784 0.00533 0.16901 0.00487 0.17006 0.00394 C 0.17123 0.00301 0.17227 0.00116 0.17344 -4.44444E-6 C 0.17735 -0.00393 0.17748 -0.0037 0.18125 -0.00601 C 0.18243 -0.00717 0.18334 -0.00902 0.18464 -0.00995 C 0.18607 -0.01111 0.18763 -0.01111 0.18907 -0.01203 C 0.19141 -0.01319 0.19362 -0.01458 0.19584 -0.01597 L 0.19922 -0.01782 C 0.20287 -0.02013 0.20248 -0.01782 0.20248 -0.02175 L 0.20248 -0.02152 " pathEditMode="relative" rAng="0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25 -4.44444E-6 L 0.20625 0.00024 C 0.20352 0.00325 0.20078 0.00602 0.19831 0.00973 C 0.1974 0.01135 0.19701 0.01389 0.1961 0.01575 C 0.19506 0.01806 0.19401 0.01991 0.19271 0.02176 C 0.19167 0.02338 0.1905 0.02431 0.18946 0.0257 C 0.18789 0.02755 0.18633 0.02963 0.1849 0.03172 C 0.18373 0.03357 0.18282 0.03588 0.18151 0.03774 C 0.17943 0.04051 0.17709 0.04306 0.17487 0.04561 C 0.1737 0.047 0.17253 0.04815 0.17149 0.04954 C 0.16732 0.05556 0.1625 0.06343 0.1569 0.06551 C 0.15313 0.0669 0.15052 0.0676 0.14688 0.06945 C 0.14271 0.07153 0.14388 0.072 0.13907 0.07338 C 0.13021 0.07639 0.12422 0.07616 0.11446 0.07755 C 0.09636 0.07593 0.09401 0.07732 0.08086 0.07338 C 0.07904 0.07292 0.07722 0.072 0.07526 0.07153 C 0.07305 0.07084 0.07084 0.07037 0.06862 0.06945 C 0.06706 0.06899 0.06563 0.06806 0.06407 0.0676 C 0.06224 0.06667 0.06042 0.06644 0.05847 0.06551 C 0.05743 0.06505 0.05625 0.06412 0.05521 0.06343 C 0.05365 0.06274 0.05222 0.06227 0.05065 0.06158 C 0.04948 0.06088 0.04844 0.06019 0.04727 0.0595 C 0.0444 0.05811 0.04128 0.05718 0.03841 0.05556 C 0.0336 0.05278 0.0362 0.05417 0.0306 0.05162 L 0.02045 0.03959 L 0.01706 0.03565 C 0.0112 0.01968 0.01901 0.03889 0.01146 0.0257 C 0.01055 0.02408 0.01029 0.02153 0.00925 0.01968 C 0.00834 0.01806 0.00599 0.01575 0.00599 0.01598 L 0.00599 0.01575 " pathEditMode="relative" rAng="0" ptsTypes="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9" y="4306780"/>
            <a:ext cx="12192000" cy="2596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24180" y="1001302"/>
            <a:ext cx="7717997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29478" y="6453590"/>
            <a:ext cx="942691" cy="296305"/>
            <a:chOff x="11008048" y="6526353"/>
            <a:chExt cx="942691" cy="29630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754907" y="1057824"/>
            <a:ext cx="7958500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There is a room almost bare.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There is only a girl sitting on the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chair</a:t>
            </a:r>
            <a:r>
              <a:rPr lang="en-US" altLang="zh-CN" sz="2800" b="1" dirty="0"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 girl has long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hair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 girl has a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pair</a:t>
            </a:r>
            <a:r>
              <a:rPr lang="en-US" altLang="zh-CN" sz="2800" b="1" dirty="0">
                <a:latin typeface="Century Gothic" panose="020B0502020202020204" pitchFamily="34" charset="0"/>
              </a:rPr>
              <a:t> of beautiful ears.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She wanted a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pup</a:t>
            </a:r>
            <a:r>
              <a:rPr lang="en-US" altLang="zh-CN" sz="2800" b="1" dirty="0">
                <a:latin typeface="Century Gothic" panose="020B0502020202020204" pitchFamily="34" charset="0"/>
              </a:rPr>
              <a:t> and a new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cup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So she wanted to buy them at the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fair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241625" y="6445399"/>
            <a:ext cx="998007" cy="312687"/>
            <a:chOff x="7707356" y="6408789"/>
            <a:chExt cx="998007" cy="312687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543987" y="4474732"/>
            <a:ext cx="3760099" cy="2047339"/>
            <a:chOff x="5010851" y="4171902"/>
            <a:chExt cx="3760099" cy="2047339"/>
          </a:xfrm>
        </p:grpSpPr>
        <p:sp>
          <p:nvSpPr>
            <p:cNvPr id="13" name="云形标注 12"/>
            <p:cNvSpPr/>
            <p:nvPr/>
          </p:nvSpPr>
          <p:spPr>
            <a:xfrm flipH="1">
              <a:off x="5010851" y="4171902"/>
              <a:ext cx="3760099" cy="2047339"/>
            </a:xfrm>
            <a:prstGeom prst="cloudCallout">
              <a:avLst>
                <a:gd name="adj1" fmla="val -59307"/>
                <a:gd name="adj2" fmla="val -4482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663124" y="4358360"/>
              <a:ext cx="2786477" cy="1590406"/>
              <a:chOff x="5663124" y="4358360"/>
              <a:chExt cx="2786477" cy="1590406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3124" y="4358360"/>
                <a:ext cx="1163195" cy="159040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9477" y="4752963"/>
                <a:ext cx="1420124" cy="1097966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/>
        </p:nvGrpSpPr>
        <p:grpSpPr>
          <a:xfrm>
            <a:off x="9454687" y="746692"/>
            <a:ext cx="2353452" cy="1502739"/>
            <a:chOff x="9454687" y="746692"/>
            <a:chExt cx="2353452" cy="1502739"/>
          </a:xfrm>
        </p:grpSpPr>
        <p:sp>
          <p:nvSpPr>
            <p:cNvPr id="40" name="云形标注 39"/>
            <p:cNvSpPr/>
            <p:nvPr/>
          </p:nvSpPr>
          <p:spPr>
            <a:xfrm rot="9829032" flipH="1">
              <a:off x="9454687" y="746692"/>
              <a:ext cx="2353452" cy="1502739"/>
            </a:xfrm>
            <a:prstGeom prst="cloudCallout">
              <a:avLst>
                <a:gd name="adj1" fmla="val -59307"/>
                <a:gd name="adj2" fmla="val -4482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549" y="1100171"/>
              <a:ext cx="1805058" cy="957321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26" y="2613908"/>
            <a:ext cx="2310285" cy="396145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792385" y="472264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08" y="305287"/>
            <a:ext cx="1378092" cy="91872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256" y="126381"/>
            <a:ext cx="11828375" cy="6754537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Read the chant fluently; decode the words learned in the text.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Read the chant to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with rhythm;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observe the picture and the highlighted </a:t>
            </a:r>
          </a:p>
          <a:p>
            <a:pPr lvl="0"/>
            <a:r>
              <a:rPr lang="en-US" altLang="zh-CN" sz="1100" b="1" dirty="0"/>
              <a:t>      words.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 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repeat after you; ask them to take turns reading each sentence.</a:t>
            </a:r>
            <a:endParaRPr lang="zh-CN" altLang="zh-CN" sz="1100" dirty="0"/>
          </a:p>
          <a:p>
            <a:r>
              <a:rPr lang="en-US" altLang="zh-CN" sz="1100" b="1" dirty="0"/>
              <a:t>3.  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1.85185E-6 L -4.79167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4.81481E-6 L 3.95833E-6 -0.07223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3.7037E-6 L 3.54167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7.40741E-7 L -1.25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7.40741E-7 L 2.08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22222E-6 L 4.791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8" grpId="0" build="allAtOnce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"/>
          <p:cNvGrpSpPr/>
          <p:nvPr/>
        </p:nvGrpSpPr>
        <p:grpSpPr>
          <a:xfrm>
            <a:off x="9171158" y="3735"/>
            <a:ext cx="2374889" cy="773220"/>
            <a:chOff x="9620858" y="53035"/>
            <a:chExt cx="2374889" cy="77322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722357" y="1856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45666" y="5425354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19" name="组合 28"/>
          <p:cNvGrpSpPr/>
          <p:nvPr/>
        </p:nvGrpSpPr>
        <p:grpSpPr>
          <a:xfrm>
            <a:off x="11111996" y="6331438"/>
            <a:ext cx="998007" cy="318751"/>
            <a:chOff x="7707356" y="6402725"/>
            <a:chExt cx="998007" cy="31875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204372" y="6343601"/>
            <a:ext cx="942691" cy="294424"/>
            <a:chOff x="11008048" y="6528234"/>
            <a:chExt cx="942691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42" y="766922"/>
            <a:ext cx="3782941" cy="434662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135796" y="1197780"/>
            <a:ext cx="5065566" cy="2807335"/>
            <a:chOff x="10256752" y="3473555"/>
            <a:chExt cx="4686542" cy="2807335"/>
          </a:xfrm>
        </p:grpSpPr>
        <p:sp>
          <p:nvSpPr>
            <p:cNvPr id="35" name="同侧圆角矩形 34"/>
            <p:cNvSpPr/>
            <p:nvPr/>
          </p:nvSpPr>
          <p:spPr>
            <a:xfrm>
              <a:off x="10256752" y="3473555"/>
              <a:ext cx="2530420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Before Reading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273979" y="3972566"/>
              <a:ext cx="4669315" cy="230832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20000"/>
                </a:lnSpc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Where is the family? What do you think the family is doing here? Look for clues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on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 </a:t>
              </a: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the book cover.</a:t>
              </a:r>
            </a:p>
            <a:p>
              <a:pPr lvl="0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2.  What will the story be about?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193455" y="4379087"/>
            <a:ext cx="5065619" cy="1459175"/>
            <a:chOff x="10256702" y="3492120"/>
            <a:chExt cx="4686592" cy="1459175"/>
          </a:xfrm>
        </p:grpSpPr>
        <p:sp>
          <p:nvSpPr>
            <p:cNvPr id="39" name="同侧圆角矩形 38"/>
            <p:cNvSpPr/>
            <p:nvPr/>
          </p:nvSpPr>
          <p:spPr>
            <a:xfrm>
              <a:off x="10256702" y="3492120"/>
              <a:ext cx="2530420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0273979" y="3972566"/>
              <a:ext cx="4669315" cy="97872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216000" rtlCol="0">
              <a:spAutoFit/>
            </a:bodyPr>
            <a:lstStyle/>
            <a:p>
              <a:pPr lvl="0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does your house look like?</a:t>
              </a: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7259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Use the book cover to identify details and to make predictions.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look at the book cover closely and to talk about the given questions.</a:t>
            </a:r>
            <a:endParaRPr lang="zh-CN" altLang="zh-CN" sz="1100" dirty="0"/>
          </a:p>
          <a:p>
            <a:r>
              <a:rPr lang="en-US" altLang="zh-CN" sz="1100" b="1" dirty="0"/>
              <a:t>2. Encourage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more about the connections question.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92" y="1640306"/>
            <a:ext cx="4980058" cy="417921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47" name="同侧圆角矩形 4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28"/>
          <p:cNvGrpSpPr/>
          <p:nvPr/>
        </p:nvGrpSpPr>
        <p:grpSpPr>
          <a:xfrm>
            <a:off x="11131263" y="6316109"/>
            <a:ext cx="998007" cy="318751"/>
            <a:chOff x="7707356" y="6402725"/>
            <a:chExt cx="998007" cy="31875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"/>
          <p:cNvGrpSpPr/>
          <p:nvPr/>
        </p:nvGrpSpPr>
        <p:grpSpPr>
          <a:xfrm>
            <a:off x="255426" y="6328272"/>
            <a:ext cx="942691" cy="294424"/>
            <a:chOff x="11008048" y="6528234"/>
            <a:chExt cx="942691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357825" y="1466161"/>
            <a:ext cx="4548200" cy="3435199"/>
            <a:chOff x="10261954" y="3473555"/>
            <a:chExt cx="3600084" cy="3435199"/>
          </a:xfrm>
        </p:grpSpPr>
        <p:sp>
          <p:nvSpPr>
            <p:cNvPr id="39" name="圆角矩形 38"/>
            <p:cNvSpPr/>
            <p:nvPr/>
          </p:nvSpPr>
          <p:spPr>
            <a:xfrm>
              <a:off x="10261954" y="3473555"/>
              <a:ext cx="3600084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Before Reading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0273979" y="3972566"/>
              <a:ext cx="3573329" cy="293618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How does Kipper look? What might he do in this place? </a:t>
              </a:r>
            </a:p>
            <a:p>
              <a:pPr lvl="0" defTabSz="456565" hangingPunct="0">
                <a:lnSpc>
                  <a:spcPct val="11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2.  Do you think the family</a:t>
              </a:r>
            </a:p>
            <a:p>
              <a:pPr lvl="0" defTabSz="456565" hangingPunct="0">
                <a:lnSpc>
                  <a:spcPct val="11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    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likes </a:t>
              </a: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this house? Why?</a:t>
              </a:r>
            </a:p>
            <a:p>
              <a:pPr lvl="0" defTabSz="456565" hangingPunct="0">
                <a:lnSpc>
                  <a:spcPct val="11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     Look for clues in the</a:t>
              </a:r>
            </a:p>
            <a:p>
              <a:pPr lvl="0" defTabSz="456565" hangingPunct="0">
                <a:lnSpc>
                  <a:spcPct val="11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     illustration.</a:t>
              </a:r>
            </a:p>
          </p:txBody>
        </p:sp>
      </p:grpSp>
      <p:sp>
        <p:nvSpPr>
          <p:cNvPr id="44" name="矩形 43"/>
          <p:cNvSpPr/>
          <p:nvPr/>
        </p:nvSpPr>
        <p:spPr>
          <a:xfrm>
            <a:off x="1792385" y="472264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</a:t>
            </a:r>
            <a:r>
              <a:rPr lang="en-US" altLang="zh-CN" sz="3600" b="1" dirty="0">
                <a:solidFill>
                  <a:srgbClr val="FFA904"/>
                </a:solidFill>
              </a:rPr>
              <a:t>predict!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Make predictions about the story by using the illustration; motivate Ss’ interest in </a:t>
            </a:r>
          </a:p>
          <a:p>
            <a:r>
              <a:rPr lang="en-US" altLang="zh-CN" sz="1100" b="1" dirty="0"/>
              <a:t>reading the story.</a:t>
            </a:r>
            <a:endParaRPr lang="zh-CN" altLang="zh-CN" sz="1100" dirty="0"/>
          </a:p>
          <a:p>
            <a:pPr marL="228600" lvl="0" indent="-228600">
              <a:buAutoNum type="arabicPeriod"/>
            </a:pPr>
            <a:r>
              <a:rPr lang="en-US" altLang="zh-CN" sz="1100" b="1" dirty="0"/>
              <a:t>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recall what it means to predict and ask them to make guesses prior to </a:t>
            </a:r>
          </a:p>
          <a:p>
            <a:pPr lvl="0"/>
            <a:r>
              <a:rPr lang="en-US" altLang="zh-CN" sz="1100" b="1" dirty="0"/>
              <a:t>       reading the story by looking at the pictures.</a:t>
            </a:r>
            <a:endParaRPr lang="zh-CN" altLang="zh-CN" sz="1100" dirty="0"/>
          </a:p>
          <a:p>
            <a:r>
              <a:rPr lang="en-US" altLang="zh-CN" sz="1100" b="1" dirty="0"/>
              <a:t>2.   Guide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to talk about the given questions.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38" y="1778710"/>
            <a:ext cx="4619861" cy="397221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248524" y="188918"/>
            <a:ext cx="4723021" cy="6484993"/>
            <a:chOff x="4651145" y="188918"/>
            <a:chExt cx="4893475" cy="6484993"/>
          </a:xfrm>
        </p:grpSpPr>
        <p:sp>
          <p:nvSpPr>
            <p:cNvPr id="29" name="同侧圆角矩形 28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1909492" y="5946041"/>
            <a:ext cx="49185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This house was for sale.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1162795" y="6316648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2881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06401"/>
            <a:ext cx="4412901" cy="672553"/>
          </a:xfrm>
        </p:spPr>
        <p:txBody>
          <a:bodyPr/>
          <a:lstStyle/>
          <a:p>
            <a:r>
              <a:rPr lang="en-US" altLang="zh-CN" dirty="0"/>
              <a:t>House for Sale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350759" y="1302901"/>
            <a:ext cx="4518550" cy="4247730"/>
            <a:chOff x="10273979" y="3473555"/>
            <a:chExt cx="3333089" cy="4247730"/>
          </a:xfrm>
        </p:grpSpPr>
        <p:sp>
          <p:nvSpPr>
            <p:cNvPr id="65" name="同侧圆角矩形 64"/>
            <p:cNvSpPr/>
            <p:nvPr/>
          </p:nvSpPr>
          <p:spPr>
            <a:xfrm>
              <a:off x="10277040" y="3473555"/>
              <a:ext cx="3330028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330027" cy="374871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Do you think anyone was living in the house? Why do you think </a:t>
              </a:r>
              <a:r>
                <a:rPr lang="en-US" altLang="zh-CN" sz="2400" b="1" kern="0" dirty="0" smtClean="0">
                  <a:solidFill>
                    <a:srgbClr val="53585F"/>
                  </a:solidFill>
                  <a:sym typeface="Helvetica Light"/>
                </a:rPr>
                <a:t>so?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the house look like? Look for clues in the illustration.</a:t>
              </a: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Who stood in front of the house? What do you think the man would do next?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ED3C036E-E1B5-1246-9D1F-57BC5D77249C}"/>
              </a:ext>
            </a:extLst>
          </p:cNvPr>
          <p:cNvSpPr txBox="1"/>
          <p:nvPr/>
        </p:nvSpPr>
        <p:spPr>
          <a:xfrm>
            <a:off x="5749175" y="-18334"/>
            <a:ext cx="6455081" cy="10644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08000" tIns="108000" rIns="540000" bIns="108000" numCol="1" spcCol="38100" rtlCol="0" anchor="t" anchorCtr="0" forceAA="0">
            <a:spAutoFit/>
          </a:bodyPr>
          <a:lstStyle/>
          <a:p>
            <a:r>
              <a:rPr lang="en-US" altLang="zh-CN" sz="1100" b="1" dirty="0"/>
              <a:t>LO: Understand the text; read the text fluently.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1. Read the text aloud to Ss.</a:t>
            </a:r>
            <a:endParaRPr lang="zh-CN" altLang="zh-CN" sz="1100" dirty="0"/>
          </a:p>
          <a:p>
            <a:pPr lvl="0"/>
            <a:r>
              <a:rPr lang="en-US" altLang="zh-CN" sz="1100" b="1" dirty="0"/>
              <a:t>2.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talk about the comprehension questions by using the illustration and the </a:t>
            </a:r>
          </a:p>
          <a:p>
            <a:pPr lvl="0"/>
            <a:r>
              <a:rPr lang="en-US" altLang="zh-CN" sz="1100" b="1" dirty="0"/>
              <a:t>    text.</a:t>
            </a:r>
            <a:endParaRPr lang="zh-CN" altLang="zh-CN" sz="1100" dirty="0"/>
          </a:p>
          <a:p>
            <a:r>
              <a:rPr lang="en-US" altLang="zh-CN" sz="1100" b="1" dirty="0"/>
              <a:t>3. Have </a:t>
            </a:r>
            <a:r>
              <a:rPr lang="en-US" altLang="zh-CN" sz="1100" b="1" dirty="0" err="1"/>
              <a:t>Ss</a:t>
            </a:r>
            <a:r>
              <a:rPr lang="en-US" altLang="zh-CN" sz="1100" b="1" dirty="0"/>
              <a:t> read the text fluently and give feedback.</a:t>
            </a:r>
            <a:endParaRPr lang="zh-CN" altLang="zh-CN" sz="11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676" y="-91648"/>
            <a:ext cx="1164437" cy="97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3725</Words>
  <Application>Microsoft Office PowerPoint</Application>
  <PresentationFormat>宽屏</PresentationFormat>
  <Paragraphs>515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 Unicode MS</vt:lpstr>
      <vt:lpstr>DengXian</vt:lpstr>
      <vt:lpstr>Futura Medium</vt:lpstr>
      <vt:lpstr>Futura Std Book</vt:lpstr>
      <vt:lpstr>Helvetica Light</vt:lpstr>
      <vt:lpstr>等线</vt:lpstr>
      <vt:lpstr>宋体</vt:lpstr>
      <vt:lpstr>Microsoft YaHei</vt:lpstr>
      <vt:lpstr>Alegreya Sans Black</vt:lpstr>
      <vt:lpstr>Arial</vt:lpstr>
      <vt:lpstr>Arial Rounded MT Bold</vt:lpstr>
      <vt:lpstr>Calibri</vt:lpstr>
      <vt:lpstr>Century Gothic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House for Sale</vt:lpstr>
      <vt:lpstr>House for Sale</vt:lpstr>
      <vt:lpstr>PowerPoint 演示文稿</vt:lpstr>
      <vt:lpstr>House for Sale</vt:lpstr>
      <vt:lpstr>House for Sale</vt:lpstr>
      <vt:lpstr>House for Sale</vt:lpstr>
      <vt:lpstr>House for Sale</vt:lpstr>
      <vt:lpstr>House for Sale</vt:lpstr>
      <vt:lpstr>House for Sale</vt:lpstr>
      <vt:lpstr>PowerPoint 演示文稿</vt:lpstr>
      <vt:lpstr>Let’s review the words! </vt:lpstr>
      <vt:lpstr>Let’s talk!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admin</cp:lastModifiedBy>
  <cp:revision>1104</cp:revision>
  <cp:lastPrinted>2019-11-16T12:46:00Z</cp:lastPrinted>
  <dcterms:created xsi:type="dcterms:W3CDTF">2019-10-08T07:43:00Z</dcterms:created>
  <dcterms:modified xsi:type="dcterms:W3CDTF">2020-08-21T11:17:58Z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