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  <p:sldMasterId id="2147483660" r:id="rId2"/>
    <p:sldMasterId id="2147483673" r:id="rId3"/>
    <p:sldMasterId id="2147483681" r:id="rId4"/>
    <p:sldMasterId id="2147483689" r:id="rId5"/>
    <p:sldMasterId id="2147483693" r:id="rId6"/>
    <p:sldMasterId id="2147483697" r:id="rId7"/>
    <p:sldMasterId id="2147483701" r:id="rId8"/>
    <p:sldMasterId id="2147483724" r:id="rId9"/>
    <p:sldMasterId id="2147483747" r:id="rId10"/>
  </p:sldMasterIdLst>
  <p:notesMasterIdLst>
    <p:notesMasterId r:id="rId37"/>
  </p:notesMasterIdLst>
  <p:sldIdLst>
    <p:sldId id="421" r:id="rId11"/>
    <p:sldId id="348" r:id="rId12"/>
    <p:sldId id="418" r:id="rId13"/>
    <p:sldId id="425" r:id="rId14"/>
    <p:sldId id="423" r:id="rId15"/>
    <p:sldId id="424" r:id="rId16"/>
    <p:sldId id="342" r:id="rId17"/>
    <p:sldId id="382" r:id="rId18"/>
    <p:sldId id="401" r:id="rId19"/>
    <p:sldId id="383" r:id="rId20"/>
    <p:sldId id="375" r:id="rId21"/>
    <p:sldId id="384" r:id="rId22"/>
    <p:sldId id="385" r:id="rId23"/>
    <p:sldId id="386" r:id="rId24"/>
    <p:sldId id="387" r:id="rId25"/>
    <p:sldId id="388" r:id="rId26"/>
    <p:sldId id="390" r:id="rId27"/>
    <p:sldId id="392" r:id="rId28"/>
    <p:sldId id="416" r:id="rId29"/>
    <p:sldId id="298" r:id="rId30"/>
    <p:sldId id="409" r:id="rId31"/>
    <p:sldId id="420" r:id="rId32"/>
    <p:sldId id="414" r:id="rId33"/>
    <p:sldId id="419" r:id="rId34"/>
    <p:sldId id="403" r:id="rId35"/>
    <p:sldId id="364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orient="horz" pos="5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>
    <p:extLst/>
  </p:cmAuthor>
  <p:cmAuthor id="2" name="Lenovo" initials="L" lastIdx="1" clrIdx="1">
    <p:extLst/>
  </p:cmAuthor>
  <p:cmAuthor id="3" name="admin" initials="a" lastIdx="4" clrIdx="2">
    <p:extLst/>
  </p:cmAuthor>
  <p:cmAuthor id="4" name="Windows 用户" initials="W用" lastIdx="16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D7D31"/>
    <a:srgbClr val="FFC405"/>
    <a:srgbClr val="FFA904"/>
    <a:srgbClr val="6F5543"/>
    <a:srgbClr val="F16103"/>
    <a:srgbClr val="6C8CD5"/>
    <a:srgbClr val="FFBF00"/>
    <a:srgbClr val="FCDA1D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52" autoAdjust="0"/>
    <p:restoredTop sz="94414" autoAdjust="0"/>
  </p:normalViewPr>
  <p:slideViewPr>
    <p:cSldViewPr snapToGrid="0">
      <p:cViewPr>
        <p:scale>
          <a:sx n="51" d="100"/>
          <a:sy n="51" d="100"/>
        </p:scale>
        <p:origin x="2382" y="984"/>
      </p:cViewPr>
      <p:guideLst>
        <p:guide orient="horz" pos="4110"/>
        <p:guide pos="279"/>
        <p:guide pos="7469"/>
        <p:guide orient="horz" pos="595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6510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82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488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1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45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08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9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76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04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4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25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34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023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16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83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36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6252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803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43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02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454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8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31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53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7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55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9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1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0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3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29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89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65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2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0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69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58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80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605CA7F2-E990-DB4E-934C-0DEAF3768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2876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974180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4259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508833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903775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08856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30827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11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457226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5737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908235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34344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69440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822415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72804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90511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57214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97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726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3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6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30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7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46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1538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0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8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406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18725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54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61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4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32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241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18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470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556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365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88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6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94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789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57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68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03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34990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34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4184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617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498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">
          <p15:clr>
            <a:srgbClr val="FBAE40"/>
          </p15:clr>
        </p15:guide>
        <p15:guide id="2" pos="325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859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262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7218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59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51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976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52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56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342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604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65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949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0685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4252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6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6014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59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5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marL="0" marR="0" lvl="0" indent="0" algn="ctr" defTabSz="54750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68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cs typeface="+mn-cs"/>
                <a:sym typeface="Helvetica Light"/>
              </a:rPr>
              <a:pPr marL="0" marR="0" lvl="0" indent="0" algn="ctr" defTabSz="54750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6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531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2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856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8084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968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63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7"/>
            </a:lvl1pPr>
          </a:lstStyle>
          <a:p>
            <a:pPr algn="ctr" defTabSz="547504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pPr algn="ctr" defTabSz="547504" hangingPunct="0"/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471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 spd="med"/>
  <p:txStyles>
    <p:title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26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050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57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10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627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151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67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202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8728" marR="0" indent="-416526" algn="l" defTabSz="547435" rtl="0" latinLnBrk="0">
        <a:lnSpc>
          <a:spcPct val="100000"/>
        </a:lnSpc>
        <a:spcBef>
          <a:spcPts val="3936"/>
        </a:spcBef>
        <a:spcAft>
          <a:spcPts val="0"/>
        </a:spcAft>
        <a:buClrTx/>
        <a:buSzPct val="75000"/>
        <a:buFontTx/>
        <a:buChar char="•"/>
        <a:tabLst/>
        <a:defRPr sz="33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421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427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3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852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06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79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491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703" algn="ctr" defTabSz="5474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2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hyperlink" Target="https://pixabay.com/go/?t=image-list-shutterstock&amp;id=270100805" TargetMode="External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tiff"/><Relationship Id="rId11" Type="http://schemas.openxmlformats.org/officeDocument/2006/relationships/image" Target="../media/image63.jpeg"/><Relationship Id="rId5" Type="http://schemas.openxmlformats.org/officeDocument/2006/relationships/image" Target="../media/image25.tiff"/><Relationship Id="rId10" Type="http://schemas.microsoft.com/office/2007/relationships/hdphoto" Target="../media/hdphoto1.wdp"/><Relationship Id="rId4" Type="http://schemas.openxmlformats.org/officeDocument/2006/relationships/image" Target="../media/image62.jpe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tiff"/><Relationship Id="rId7" Type="http://schemas.openxmlformats.org/officeDocument/2006/relationships/image" Target="../media/image60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11" Type="http://schemas.openxmlformats.org/officeDocument/2006/relationships/image" Target="../media/image67.jpeg"/><Relationship Id="rId5" Type="http://schemas.openxmlformats.org/officeDocument/2006/relationships/image" Target="../media/image25.tiff"/><Relationship Id="rId10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5.tiff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5.tiff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5.tiff"/><Relationship Id="rId10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5.tiff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tiff"/><Relationship Id="rId5" Type="http://schemas.openxmlformats.org/officeDocument/2006/relationships/image" Target="../media/image25.tiff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5" Type="http://schemas.openxmlformats.org/officeDocument/2006/relationships/image" Target="../media/image19.tiff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8.tiff"/><Relationship Id="rId7" Type="http://schemas.openxmlformats.org/officeDocument/2006/relationships/image" Target="../media/image39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11" Type="http://schemas.openxmlformats.org/officeDocument/2006/relationships/image" Target="../media/image79.jpeg"/><Relationship Id="rId5" Type="http://schemas.openxmlformats.org/officeDocument/2006/relationships/image" Target="../media/image19.tiff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25.tiff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95.jpeg"/><Relationship Id="rId26" Type="http://schemas.openxmlformats.org/officeDocument/2006/relationships/image" Target="../media/image103.png"/><Relationship Id="rId3" Type="http://schemas.openxmlformats.org/officeDocument/2006/relationships/image" Target="../media/image85.png"/><Relationship Id="rId21" Type="http://schemas.openxmlformats.org/officeDocument/2006/relationships/image" Target="../media/image98.png"/><Relationship Id="rId34" Type="http://schemas.openxmlformats.org/officeDocument/2006/relationships/image" Target="../media/image111.png"/><Relationship Id="rId7" Type="http://schemas.openxmlformats.org/officeDocument/2006/relationships/image" Target="../media/image19.tiff"/><Relationship Id="rId12" Type="http://schemas.openxmlformats.org/officeDocument/2006/relationships/image" Target="../media/image89.jpe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3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3.jpeg"/><Relationship Id="rId20" Type="http://schemas.openxmlformats.org/officeDocument/2006/relationships/image" Target="../media/image97.png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11" Type="http://schemas.openxmlformats.org/officeDocument/2006/relationships/image" Target="../media/image88.png"/><Relationship Id="rId24" Type="http://schemas.openxmlformats.org/officeDocument/2006/relationships/image" Target="../media/image101.jpeg"/><Relationship Id="rId32" Type="http://schemas.openxmlformats.org/officeDocument/2006/relationships/image" Target="../media/image109.png"/><Relationship Id="rId5" Type="http://schemas.openxmlformats.org/officeDocument/2006/relationships/image" Target="../media/image25.tiff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10" Type="http://schemas.openxmlformats.org/officeDocument/2006/relationships/image" Target="../media/image87.jpeg"/><Relationship Id="rId19" Type="http://schemas.openxmlformats.org/officeDocument/2006/relationships/image" Target="../media/image96.png"/><Relationship Id="rId31" Type="http://schemas.openxmlformats.org/officeDocument/2006/relationships/image" Target="../media/image108.png"/><Relationship Id="rId4" Type="http://schemas.openxmlformats.org/officeDocument/2006/relationships/image" Target="../media/image12.tiff"/><Relationship Id="rId9" Type="http://schemas.openxmlformats.org/officeDocument/2006/relationships/image" Target="../media/image86.png"/><Relationship Id="rId14" Type="http://schemas.openxmlformats.org/officeDocument/2006/relationships/image" Target="../media/image91.jpe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Relationship Id="rId35" Type="http://schemas.openxmlformats.org/officeDocument/2006/relationships/image" Target="../media/image112.png"/><Relationship Id="rId8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3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1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tiff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120.jpg"/><Relationship Id="rId18" Type="http://schemas.openxmlformats.org/officeDocument/2006/relationships/image" Target="../media/image124.png"/><Relationship Id="rId3" Type="http://schemas.openxmlformats.org/officeDocument/2006/relationships/image" Target="../media/image114.png"/><Relationship Id="rId21" Type="http://schemas.openxmlformats.org/officeDocument/2006/relationships/image" Target="../media/image18.png"/><Relationship Id="rId7" Type="http://schemas.openxmlformats.org/officeDocument/2006/relationships/image" Target="../media/image11.tiff"/><Relationship Id="rId12" Type="http://schemas.openxmlformats.org/officeDocument/2006/relationships/image" Target="../media/image119.png"/><Relationship Id="rId17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3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g"/><Relationship Id="rId11" Type="http://schemas.openxmlformats.org/officeDocument/2006/relationships/image" Target="../media/image118.png"/><Relationship Id="rId5" Type="http://schemas.openxmlformats.org/officeDocument/2006/relationships/image" Target="../media/image116.jpg"/><Relationship Id="rId15" Type="http://schemas.openxmlformats.org/officeDocument/2006/relationships/image" Target="../media/image122.png"/><Relationship Id="rId10" Type="http://schemas.openxmlformats.org/officeDocument/2006/relationships/image" Target="../media/image39.png"/><Relationship Id="rId19" Type="http://schemas.openxmlformats.org/officeDocument/2006/relationships/image" Target="../media/image125.png"/><Relationship Id="rId4" Type="http://schemas.openxmlformats.org/officeDocument/2006/relationships/image" Target="../media/image115.jpg"/><Relationship Id="rId9" Type="http://schemas.openxmlformats.org/officeDocument/2006/relationships/hyperlink" Target="http://image.baidu.com/search/detail?ct=503316480&amp;z=&amp;tn=baiduimagedetail&amp;ipn=d&amp;word=%E9%AB%98%E6%A5%BC%E5%8D%A1%E9%80%9A%E5%9B%BE%E7%89%87&amp;step_word=&amp;ie=utf-8&amp;in=&amp;cl=2&amp;lm=-1&amp;st=-1&amp;hd=&amp;latest=&amp;copyright=&amp;cs=204011560,4286444518&amp;os=3171125833,196376603&amp;simid=3395607746,126164180&amp;pn=0&amp;rn=1&amp;di=96800&amp;ln=498&amp;fr=&amp;fmq=1571833496868_R&amp;ic=&amp;s=undefined&amp;se=&amp;sme=&amp;tab=0&amp;width=&amp;height=&amp;face=undefined&amp;is=0,0&amp;istype=2&amp;ist=&amp;jit=&amp;bdtype=0&amp;spn=0&amp;pi=0&amp;gsm=0&amp;hs=2&amp;objurl=http://bpic.588ku.com/element_origin_min_pic/16/07/28/1257998ed581467.jpg&amp;rpstart=0&amp;rpnum=0&amp;adpicid=0&amp;force=undefined" TargetMode="External"/><Relationship Id="rId1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tiff"/><Relationship Id="rId7" Type="http://schemas.openxmlformats.org/officeDocument/2006/relationships/hyperlink" Target="https://pixabay.com/go/?t=image-list-shutterstock&amp;id=11987963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9.tiff"/><Relationship Id="rId10" Type="http://schemas.openxmlformats.org/officeDocument/2006/relationships/image" Target="../media/image129.jpg"/><Relationship Id="rId4" Type="http://schemas.openxmlformats.org/officeDocument/2006/relationships/image" Target="../media/image25.tiff"/><Relationship Id="rId9" Type="http://schemas.openxmlformats.org/officeDocument/2006/relationships/image" Target="../media/image12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tiff"/><Relationship Id="rId7" Type="http://schemas.openxmlformats.org/officeDocument/2006/relationships/image" Target="../media/image3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11" Type="http://schemas.openxmlformats.org/officeDocument/2006/relationships/image" Target="../media/image132.png"/><Relationship Id="rId5" Type="http://schemas.openxmlformats.org/officeDocument/2006/relationships/image" Target="../media/image19.tiff"/><Relationship Id="rId10" Type="http://schemas.openxmlformats.org/officeDocument/2006/relationships/image" Target="../media/image131.gif"/><Relationship Id="rId4" Type="http://schemas.openxmlformats.org/officeDocument/2006/relationships/image" Target="../media/image25.tiff"/><Relationship Id="rId9" Type="http://schemas.openxmlformats.org/officeDocument/2006/relationships/image" Target="../media/image1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tif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3.jpeg"/><Relationship Id="rId5" Type="http://schemas.openxmlformats.org/officeDocument/2006/relationships/image" Target="../media/image18.png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6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24.tiff"/><Relationship Id="rId10" Type="http://schemas.openxmlformats.org/officeDocument/2006/relationships/image" Target="../media/image136.png"/><Relationship Id="rId4" Type="http://schemas.openxmlformats.org/officeDocument/2006/relationships/image" Target="../media/image134.tiff"/><Relationship Id="rId9" Type="http://schemas.openxmlformats.org/officeDocument/2006/relationships/image" Target="../media/image1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7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Relationship Id="rId9" Type="http://schemas.openxmlformats.org/officeDocument/2006/relationships/image" Target="../media/image1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25.tiff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tiff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8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6.tiff"/><Relationship Id="rId7" Type="http://schemas.openxmlformats.org/officeDocument/2006/relationships/hyperlink" Target="http://image.baidu.com/search/detail?ct=503316480&amp;z=0&amp;tn=baiduimagedetail&amp;ipn=d&amp;word=%E8%AE%AD%E7%8B%97%E9%9A%9C%E7%A2%8D%E7%89%A9%E5%8D%A1%E9%80%9A&amp;step_word=&amp;ie=utf-8&amp;in=&amp;cl=2&amp;lm=-1&amp;st=-1&amp;hd=0&amp;latest=0&amp;copyright=0&amp;cs=216918179,80928803&amp;os=1908806056,4062053180&amp;simid=3453475049,293599459&amp;pn=1&amp;rn=1&amp;di=71390&amp;ln=1128&amp;fr=&amp;fmq=1576475940370_R&amp;ic=0&amp;s=undefined&amp;se=&amp;sme=&amp;tab=0&amp;width=&amp;height=&amp;face=undefined&amp;is=0,0&amp;istype=2&amp;ist=&amp;jit=&amp;bdtype=0&amp;spn=0&amp;pi=0&amp;gsm=0&amp;hs=2&amp;objurl=http://pic.51yuansu.com/pic3/cover/03/44/30/5ba23f2f830c2_610.jpg&amp;rpstart=0&amp;rpnum=0&amp;adpicid=0&amp;force=undefined" TargetMode="External"/><Relationship Id="rId12" Type="http://schemas.openxmlformats.org/officeDocument/2006/relationships/image" Target="../media/image42.png"/><Relationship Id="rId17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.baidu.com/search/detail?ct=503316480&amp;z=0&amp;tn=baiduimagedetail&amp;ipn=d&amp;word=%E6%9C%A8%E5%A2%A9%E5%8D%A1%E9%80%9A&amp;step_word=&amp;ie=utf-8&amp;in=&amp;cl=2&amp;lm=-1&amp;st=-1&amp;hd=0&amp;latest=0&amp;copyright=0&amp;cs=335545506,3630891172&amp;os=2520026296,2054796811&amp;simid=0,0&amp;pn=1&amp;rn=1&amp;di=5390&amp;ln=1223&amp;fr=&amp;fmq=1576473612507_R&amp;ic=0&amp;s=undefined&amp;se=&amp;sme=&amp;tab=0&amp;width=&amp;height=&amp;face=undefined&amp;is=0,0&amp;istype=2&amp;ist=&amp;jit=&amp;bdtype=0&amp;spn=0&amp;pi=0&amp;gsm=0&amp;hs=2&amp;objurl=http://ku.90sjimg.com/element_origin_min_pic/18/08/19/a464a6a2ac914225789ae753c6804b5d.jpg!/fwfh/804x422/quality/90/unsharp/true/compress/true&amp;rpstart=0&amp;rpnum=0&amp;adpicid=0&amp;force=undefined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25.tiff"/><Relationship Id="rId15" Type="http://schemas.openxmlformats.org/officeDocument/2006/relationships/image" Target="../media/image45.png"/><Relationship Id="rId10" Type="http://schemas.openxmlformats.org/officeDocument/2006/relationships/image" Target="../media/image19.tiff"/><Relationship Id="rId19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3" Type="http://schemas.openxmlformats.org/officeDocument/2006/relationships/image" Target="../media/image50.png"/><Relationship Id="rId7" Type="http://schemas.openxmlformats.org/officeDocument/2006/relationships/image" Target="../media/image1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image" Target="../media/image6.tiff"/><Relationship Id="rId9" Type="http://schemas.openxmlformats.org/officeDocument/2006/relationships/image" Target="../media/image19.tiff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5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5" Type="http://schemas.openxmlformats.org/officeDocument/2006/relationships/image" Target="../media/image25.tiff"/><Relationship Id="rId4" Type="http://schemas.openxmlformats.org/officeDocument/2006/relationships/image" Target="../media/image6.tiff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9.tiff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8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9.tiff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tif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9.jpeg"/><Relationship Id="rId5" Type="http://schemas.openxmlformats.org/officeDocument/2006/relationships/image" Target="../media/image19.tiff"/><Relationship Id="rId10" Type="http://schemas.openxmlformats.org/officeDocument/2006/relationships/image" Target="../media/image61.jpeg"/><Relationship Id="rId4" Type="http://schemas.openxmlformats.org/officeDocument/2006/relationships/image" Target="../media/image25.tif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"/>
          <a:stretch/>
        </p:blipFill>
        <p:spPr>
          <a:xfrm>
            <a:off x="0" y="6329779"/>
            <a:ext cx="12245270" cy="5425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082" y="-1940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39" y="3178253"/>
            <a:ext cx="4872661" cy="3139159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1247263" y="6479577"/>
            <a:ext cx="998007" cy="312687"/>
            <a:chOff x="7707356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-59061" y="6516778"/>
            <a:ext cx="936238" cy="294424"/>
            <a:chOff x="11014501" y="6474446"/>
            <a:chExt cx="936238" cy="294424"/>
          </a:xfrm>
        </p:grpSpPr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1:00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pic>
        <p:nvPicPr>
          <p:cNvPr id="4098" name="Picture 2" descr="âlaughing kid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2130" y="3755288"/>
            <a:ext cx="3452503" cy="26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âhelp tie lace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7177" y="1119578"/>
            <a:ext cx="3907474" cy="470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28" y="269253"/>
            <a:ext cx="6462320" cy="295072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60719" y="76663"/>
            <a:ext cx="4987607" cy="107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Greet their partners; get a basic idea about the topic of today’s lesson.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Say hello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greet each other.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describe the pictures on the cover.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Introduce the topic of the lesson. </a:t>
            </a:r>
          </a:p>
        </p:txBody>
      </p:sp>
      <p:sp>
        <p:nvSpPr>
          <p:cNvPr id="18" name="直角三角形 17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2213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51" y="198855"/>
            <a:ext cx="11828375" cy="6589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43" y="1546145"/>
            <a:ext cx="6705941" cy="40090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8760" y="230861"/>
            <a:ext cx="472100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05172" y="6532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364399" y="862195"/>
            <a:ext cx="4619393" cy="2486654"/>
            <a:chOff x="8371747" y="1071747"/>
            <a:chExt cx="3552057" cy="2486654"/>
          </a:xfrm>
        </p:grpSpPr>
        <p:sp>
          <p:nvSpPr>
            <p:cNvPr id="9" name="文本框 8"/>
            <p:cNvSpPr txBox="1"/>
            <p:nvPr/>
          </p:nvSpPr>
          <p:spPr>
            <a:xfrm>
              <a:off x="8431057" y="1619409"/>
              <a:ext cx="3468219" cy="19389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 it easy for Kipper to wear the new shoes himself? Why?</a:t>
              </a:r>
            </a:p>
            <a:p>
              <a:pPr marL="457200" indent="-457200"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helped Kipper tie his laces?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71747" y="1071747"/>
              <a:ext cx="355205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285962" y="398077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80711" y="6298256"/>
            <a:ext cx="962151" cy="294424"/>
            <a:chOff x="6963686" y="6363596"/>
            <a:chExt cx="962151" cy="294424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6393" y="636359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6963686" y="638000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AutoShape 2" descr="https://image.shutterstock.com/image-photo/summer-sunny-forest-trees-green-260nw-270100805.jp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https://image.shutterstock.com/image-photo/summer-sunny-forest-trees-green-260nw-270100805.jp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952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11061165" y="6300741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3" name="流程图: 过程 62"/>
          <p:cNvSpPr/>
          <p:nvPr/>
        </p:nvSpPr>
        <p:spPr>
          <a:xfrm>
            <a:off x="409909" y="1042654"/>
            <a:ext cx="446610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 couldn’t tie his laces.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流程图: 过程 64"/>
          <p:cNvSpPr/>
          <p:nvPr/>
        </p:nvSpPr>
        <p:spPr>
          <a:xfrm>
            <a:off x="3761138" y="4874458"/>
            <a:ext cx="355187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Dad helped him.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7457580" y="3422600"/>
            <a:ext cx="4530767" cy="2074823"/>
            <a:chOff x="8555430" y="1145114"/>
            <a:chExt cx="3314958" cy="2074823"/>
          </a:xfrm>
        </p:grpSpPr>
        <p:sp>
          <p:nvSpPr>
            <p:cNvPr id="103" name="文本框 102"/>
            <p:cNvSpPr txBox="1"/>
            <p:nvPr/>
          </p:nvSpPr>
          <p:spPr>
            <a:xfrm>
              <a:off x="8590922" y="1650277"/>
              <a:ext cx="3279466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Do you like to wear shoes with laces? What kind of shoes do you like to wear? Why? </a:t>
              </a:r>
            </a:p>
          </p:txBody>
        </p:sp>
        <p:sp>
          <p:nvSpPr>
            <p:cNvPr id="104" name="圆角矩形 103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573335" y="5694042"/>
            <a:ext cx="1674211" cy="955719"/>
            <a:chOff x="8484203" y="-27120897"/>
            <a:chExt cx="1859000" cy="51040207"/>
          </a:xfrm>
        </p:grpSpPr>
        <p:sp>
          <p:nvSpPr>
            <p:cNvPr id="42" name="圆角矩形 41"/>
            <p:cNvSpPr/>
            <p:nvPr/>
          </p:nvSpPr>
          <p:spPr>
            <a:xfrm>
              <a:off x="8822970" y="-11521073"/>
              <a:ext cx="1520233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tie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3848325" y="5725437"/>
            <a:ext cx="1674211" cy="955719"/>
            <a:chOff x="8484203" y="-27120897"/>
            <a:chExt cx="1859000" cy="51040207"/>
          </a:xfrm>
        </p:grpSpPr>
        <p:sp>
          <p:nvSpPr>
            <p:cNvPr id="59" name="圆角矩形 58"/>
            <p:cNvSpPr/>
            <p:nvPr/>
          </p:nvSpPr>
          <p:spPr>
            <a:xfrm>
              <a:off x="8822970" y="-11521073"/>
              <a:ext cx="1520233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laces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7526268" y="5601312"/>
            <a:ext cx="2616310" cy="1013930"/>
            <a:chOff x="8413394" y="1014324"/>
            <a:chExt cx="3249056" cy="1275741"/>
          </a:xfrm>
        </p:grpSpPr>
        <p:sp>
          <p:nvSpPr>
            <p:cNvPr id="83" name="文本框 82"/>
            <p:cNvSpPr txBox="1"/>
            <p:nvPr/>
          </p:nvSpPr>
          <p:spPr>
            <a:xfrm>
              <a:off x="8463021" y="1671274"/>
              <a:ext cx="3193721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couldn’t </a:t>
              </a:r>
            </a:p>
          </p:txBody>
        </p:sp>
        <p:sp>
          <p:nvSpPr>
            <p:cNvPr id="84" name="圆角矩形 83"/>
            <p:cNvSpPr/>
            <p:nvPr/>
          </p:nvSpPr>
          <p:spPr>
            <a:xfrm>
              <a:off x="8413394" y="1014324"/>
              <a:ext cx="3249056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446872" y="1037402"/>
            <a:ext cx="3417662" cy="4260326"/>
            <a:chOff x="8120873" y="993881"/>
            <a:chExt cx="3417662" cy="4260326"/>
          </a:xfrm>
        </p:grpSpPr>
        <p:grpSp>
          <p:nvGrpSpPr>
            <p:cNvPr id="45" name="组合 44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51" name="组合 50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56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3" name="组合 52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4" name="图片 53">
                    <a:extLst>
                      <a:ext uri="{FF2B5EF4-FFF2-40B4-BE49-F238E27FC236}">
                        <a16:creationId xmlns=""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5" name="文本框 54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9" name="流程图: 过程 48"/>
              <p:cNvSpPr/>
              <p:nvPr/>
            </p:nvSpPr>
            <p:spPr>
              <a:xfrm>
                <a:off x="5001940" y="4183208"/>
                <a:ext cx="3142698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She bent down to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tie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her shoe laces.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6288472" y="3662750"/>
                <a:ext cx="622814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tie</a:t>
                </a:r>
              </a:p>
            </p:txBody>
          </p: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076" y="1712681"/>
              <a:ext cx="2329203" cy="1552802"/>
            </a:xfrm>
            <a:prstGeom prst="rect">
              <a:avLst/>
            </a:prstGeom>
          </p:spPr>
        </p:pic>
      </p:grpSp>
      <p:grpSp>
        <p:nvGrpSpPr>
          <p:cNvPr id="66" name="组合 65"/>
          <p:cNvGrpSpPr/>
          <p:nvPr/>
        </p:nvGrpSpPr>
        <p:grpSpPr>
          <a:xfrm>
            <a:off x="7436164" y="1017326"/>
            <a:ext cx="3417662" cy="4260326"/>
            <a:chOff x="8120873" y="993881"/>
            <a:chExt cx="3417662" cy="4260326"/>
          </a:xfrm>
        </p:grpSpPr>
        <p:grpSp>
          <p:nvGrpSpPr>
            <p:cNvPr id="68" name="组合 67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73" name="组合 72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80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81" name="矩形 80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74" name="组合 73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78" name="图片 77">
                    <a:extLst>
                      <a:ext uri="{FF2B5EF4-FFF2-40B4-BE49-F238E27FC236}">
                        <a16:creationId xmlns=""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9" name="文本框 7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71" name="流程图: 过程 70"/>
              <p:cNvSpPr/>
              <p:nvPr/>
            </p:nvSpPr>
            <p:spPr>
              <a:xfrm>
                <a:off x="5087268" y="4145521"/>
                <a:ext cx="3027548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are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laces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on a pair of leather shoes.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6025384" y="3542458"/>
                <a:ext cx="1153322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laces</a:t>
                </a:r>
              </a:p>
            </p:txBody>
          </p:sp>
        </p:grp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7483" y="1712028"/>
              <a:ext cx="2230412" cy="1486728"/>
            </a:xfrm>
            <a:prstGeom prst="rect">
              <a:avLst/>
            </a:prstGeom>
          </p:spPr>
        </p:pic>
      </p:grpSp>
      <p:sp>
        <p:nvSpPr>
          <p:cNvPr id="76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sp>
        <p:nvSpPr>
          <p:cNvPr id="67" name="矩形 66"/>
          <p:cNvSpPr/>
          <p:nvPr/>
        </p:nvSpPr>
        <p:spPr>
          <a:xfrm>
            <a:off x="6893550" y="1"/>
            <a:ext cx="5298450" cy="212685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960719" y="76663"/>
            <a:ext cx="4987607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words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tie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laces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and make sentences with them; read the sight word accurately; make connections;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words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tie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laces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words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them; ask them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more about the connections question.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sight word accurately.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fluently.</a:t>
            </a:r>
          </a:p>
        </p:txBody>
      </p:sp>
      <p:sp>
        <p:nvSpPr>
          <p:cNvPr id="77" name="直角三角形 76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7433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5" grpId="0"/>
      <p:bldP spid="7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8" y="132810"/>
            <a:ext cx="11828375" cy="6589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37" y="1234519"/>
            <a:ext cx="7390446" cy="46060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77507" y="163480"/>
            <a:ext cx="3994962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7877507" y="132810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89442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178534" y="906030"/>
            <a:ext cx="3543802" cy="3927276"/>
            <a:chOff x="8555430" y="1145114"/>
            <a:chExt cx="3314958" cy="3927276"/>
          </a:xfrm>
        </p:grpSpPr>
        <p:sp>
          <p:nvSpPr>
            <p:cNvPr id="9" name="文本框 8"/>
            <p:cNvSpPr txBox="1"/>
            <p:nvPr/>
          </p:nvSpPr>
          <p:spPr>
            <a:xfrm>
              <a:off x="8575073" y="1656070"/>
              <a:ext cx="3275674" cy="3416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Where was Kipper? What class was he having?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kind of shoes were Kipper and the other children wearing? Look for clues in the illustration.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6851" y="6248888"/>
            <a:ext cx="953684" cy="294424"/>
            <a:chOff x="6970733" y="6368704"/>
            <a:chExt cx="953684" cy="294424"/>
          </a:xfrm>
        </p:grpSpPr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4973" y="636870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6970733" y="638511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流程图: 过程 41"/>
          <p:cNvSpPr/>
          <p:nvPr/>
        </p:nvSpPr>
        <p:spPr>
          <a:xfrm>
            <a:off x="4382186" y="4918320"/>
            <a:ext cx="352533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class had P.E.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489718" y="1295450"/>
            <a:ext cx="385525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was at school.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5735140" y="5646540"/>
            <a:ext cx="1955630" cy="897250"/>
            <a:chOff x="7769638" y="-6644823"/>
            <a:chExt cx="4398945" cy="20490769"/>
          </a:xfrm>
        </p:grpSpPr>
        <p:sp>
          <p:nvSpPr>
            <p:cNvPr id="36" name="圆角矩形 35"/>
            <p:cNvSpPr/>
            <p:nvPr/>
          </p:nvSpPr>
          <p:spPr>
            <a:xfrm>
              <a:off x="8426125" y="-1309230"/>
              <a:ext cx="3742458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4092198" y="5600757"/>
            <a:ext cx="1674211" cy="955719"/>
            <a:chOff x="8484203" y="-27120897"/>
            <a:chExt cx="1859000" cy="51040207"/>
          </a:xfrm>
        </p:grpSpPr>
        <p:sp>
          <p:nvSpPr>
            <p:cNvPr id="41" name="圆角矩形 40"/>
            <p:cNvSpPr/>
            <p:nvPr/>
          </p:nvSpPr>
          <p:spPr>
            <a:xfrm>
              <a:off x="8822970" y="-11521073"/>
              <a:ext cx="1520233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school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11027297" y="6291914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6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8167021" y="5034168"/>
            <a:ext cx="3518866" cy="1005112"/>
            <a:chOff x="8486908" y="1035622"/>
            <a:chExt cx="3248365" cy="1264646"/>
          </a:xfrm>
        </p:grpSpPr>
        <p:sp>
          <p:nvSpPr>
            <p:cNvPr id="78" name="文本框 77"/>
            <p:cNvSpPr txBox="1"/>
            <p:nvPr/>
          </p:nvSpPr>
          <p:spPr>
            <a:xfrm>
              <a:off x="8548340" y="1626456"/>
              <a:ext cx="3125499" cy="6738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fluently.</a:t>
              </a:r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217622" y="1217391"/>
            <a:ext cx="3417662" cy="4260326"/>
            <a:chOff x="8120873" y="993881"/>
            <a:chExt cx="3417662" cy="4260326"/>
          </a:xfrm>
        </p:grpSpPr>
        <p:grpSp>
          <p:nvGrpSpPr>
            <p:cNvPr id="62" name="组合 61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67" name="组合 66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71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8" name="组合 6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9" name="图片 68">
                    <a:extLst>
                      <a:ext uri="{FF2B5EF4-FFF2-40B4-BE49-F238E27FC236}">
                        <a16:creationId xmlns=""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0" name="文本框 6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5" name="流程图: 过程 64"/>
              <p:cNvSpPr/>
              <p:nvPr/>
            </p:nvSpPr>
            <p:spPr>
              <a:xfrm>
                <a:off x="5087268" y="4145521"/>
                <a:ext cx="3027548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is a big and beautiful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school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5888375" y="3643354"/>
                <a:ext cx="136519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school</a:t>
                </a:r>
              </a:p>
            </p:txBody>
          </p:sp>
        </p:grp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5215" y="1756304"/>
              <a:ext cx="2032089" cy="1354996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8133539" y="1209989"/>
            <a:ext cx="3501745" cy="4260326"/>
            <a:chOff x="8178806" y="2304912"/>
            <a:chExt cx="3501745" cy="4260326"/>
          </a:xfrm>
        </p:grpSpPr>
        <p:grpSp>
          <p:nvGrpSpPr>
            <p:cNvPr id="49" name="组合 48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55" name="组合 54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59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60" name="矩形 59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56" name="组合 55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7" name="图片 56">
                    <a:extLst>
                      <a:ext uri="{FF2B5EF4-FFF2-40B4-BE49-F238E27FC236}">
                        <a16:creationId xmlns=""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8" name="文本框 5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3" name="流程图: 过程 52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children are running in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PE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793067" y="3643864"/>
                <a:ext cx="1567627" cy="655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PE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6215" y="3075766"/>
              <a:ext cx="2220617" cy="1480411"/>
            </a:xfrm>
            <a:prstGeom prst="rect">
              <a:avLst/>
            </a:prstGeom>
          </p:spPr>
        </p:pic>
      </p:grpSp>
      <p:grpSp>
        <p:nvGrpSpPr>
          <p:cNvPr id="82" name="组合 81">
            <a:extLst>
              <a:ext uri="{FF2B5EF4-FFF2-40B4-BE49-F238E27FC236}">
                <a16:creationId xmlns="" xmlns:a16="http://schemas.microsoft.com/office/drawing/2014/main" id="{34BD1B0A-7FAB-4F4A-9DC5-D21BB4B9B0F4}"/>
              </a:ext>
            </a:extLst>
          </p:cNvPr>
          <p:cNvGrpSpPr/>
          <p:nvPr/>
        </p:nvGrpSpPr>
        <p:grpSpPr>
          <a:xfrm>
            <a:off x="3503128" y="226137"/>
            <a:ext cx="2302870" cy="1089024"/>
            <a:chOff x="-10761" y="141590"/>
            <a:chExt cx="5336709" cy="1193372"/>
          </a:xfrm>
        </p:grpSpPr>
        <p:sp>
          <p:nvSpPr>
            <p:cNvPr id="83" name="箭头: 五边形 8">
              <a:extLst>
                <a:ext uri="{FF2B5EF4-FFF2-40B4-BE49-F238E27FC236}">
                  <a16:creationId xmlns="" xmlns:a16="http://schemas.microsoft.com/office/drawing/2014/main" id="{A7DE31E2-A00B-4C3F-B358-5BD1C3BCBC92}"/>
                </a:ext>
              </a:extLst>
            </p:cNvPr>
            <p:cNvSpPr/>
            <p:nvPr/>
          </p:nvSpPr>
          <p:spPr>
            <a:xfrm rot="10800000">
              <a:off x="-10761" y="141590"/>
              <a:ext cx="5336709" cy="1193372"/>
            </a:xfrm>
            <a:prstGeom prst="homePlat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="" xmlns:a16="http://schemas.microsoft.com/office/drawing/2014/main" id="{7BF92BF6-88E6-4CC5-8FE6-F99F2316374D}"/>
                </a:ext>
              </a:extLst>
            </p:cNvPr>
            <p:cNvSpPr txBox="1"/>
            <p:nvPr/>
          </p:nvSpPr>
          <p:spPr>
            <a:xfrm>
              <a:off x="1207709" y="369642"/>
              <a:ext cx="4038675" cy="708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DengXian" panose="02010600030101010101" pitchFamily="2" charset="-122"/>
                </a:rPr>
                <a:t>BrE</a:t>
              </a:r>
              <a:r>
                <a:rPr kumimoji="0" lang="en-US" altLang="zh-CN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DengXian" panose="02010600030101010101" pitchFamily="2" charset="-122"/>
                </a:rPr>
                <a:t>. </a:t>
              </a:r>
              <a:r>
                <a:rPr lang="en-US" altLang="zh-CN" b="1" i="1" dirty="0" smtClean="0">
                  <a:solidFill>
                    <a:srgbClr val="FF0000"/>
                  </a:solidFill>
                  <a:latin typeface="Century Gothic" panose="020B0502020202020204" pitchFamily="34" charset="0"/>
                  <a:ea typeface="DengXian" panose="02010600030101010101" pitchFamily="2" charset="-122"/>
                </a:rPr>
                <a:t>P.E.</a:t>
              </a: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DengXian" panose="02010600030101010101" pitchFamily="2" charset="-122"/>
                </a:rPr>
                <a:t>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DengXian" panose="02010600030101010101" pitchFamily="2" charset="-122"/>
                </a:rPr>
                <a:t>AmE</a:t>
              </a:r>
              <a:r>
                <a:rPr lang="en-US" altLang="zh-CN" sz="1800" b="1" kern="1200" dirty="0">
                  <a:solidFill>
                    <a:prstClr val="black"/>
                  </a:solidFill>
                  <a:latin typeface="Century Gothic" panose="020B0502020202020204" pitchFamily="34" charset="0"/>
                  <a:ea typeface="DengXian" panose="02010600030101010101" pitchFamily="2" charset="-122"/>
                </a:rPr>
                <a:t>.</a:t>
              </a:r>
              <a:r>
                <a:rPr kumimoji="0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DengXian" panose="02010600030101010101" pitchFamily="2" charset="-122"/>
                </a:rPr>
                <a:t> </a:t>
              </a:r>
              <a:r>
                <a:rPr kumimoji="0" lang="en-US" altLang="zh-CN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DengXian" panose="02010600030101010101" pitchFamily="2" charset="-122"/>
                </a:rPr>
                <a:t>PE</a:t>
              </a:r>
              <a:endPara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810419" y="542180"/>
            <a:ext cx="2268240" cy="1068571"/>
            <a:chOff x="6453111" y="430467"/>
            <a:chExt cx="2268240" cy="1068571"/>
          </a:xfrm>
        </p:grpSpPr>
        <p:sp>
          <p:nvSpPr>
            <p:cNvPr id="86" name="矩形 85">
              <a:extLst>
                <a:ext uri="{FF2B5EF4-FFF2-40B4-BE49-F238E27FC236}">
                  <a16:creationId xmlns="" xmlns:a16="http://schemas.microsoft.com/office/drawing/2014/main" id="{35C69A27-39BD-4BF2-A7A3-FF9DC435EF0C}"/>
                </a:ext>
              </a:extLst>
            </p:cNvPr>
            <p:cNvSpPr/>
            <p:nvPr/>
          </p:nvSpPr>
          <p:spPr>
            <a:xfrm>
              <a:off x="6453111" y="430467"/>
              <a:ext cx="1724593" cy="63810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DengXian" panose="02010600030101010101" pitchFamily="2" charset="-122"/>
                  <a:cs typeface="+mn-cs"/>
                </a:rPr>
                <a:t>P.E. vs. PE</a:t>
              </a:r>
              <a:endPara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+mn-cs"/>
              </a:endParaRPr>
            </a:p>
          </p:txBody>
        </p:sp>
        <p:pic>
          <p:nvPicPr>
            <p:cNvPr id="87" name="图片 8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78" t="75115" r="17444"/>
            <a:stretch/>
          </p:blipFill>
          <p:spPr>
            <a:xfrm>
              <a:off x="7934941" y="783049"/>
              <a:ext cx="786410" cy="715989"/>
            </a:xfrm>
            <a:prstGeom prst="rect">
              <a:avLst/>
            </a:prstGeom>
          </p:spPr>
        </p:pic>
      </p:grpSp>
      <p:sp>
        <p:nvSpPr>
          <p:cNvPr id="73" name="矩形 72"/>
          <p:cNvSpPr/>
          <p:nvPr/>
        </p:nvSpPr>
        <p:spPr>
          <a:xfrm>
            <a:off x="6893550" y="-11891"/>
            <a:ext cx="5290291" cy="196660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6960719" y="76663"/>
            <a:ext cx="4987607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words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school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P.E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., and make sentences with them;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words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school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 smtClean="0">
                <a:latin typeface="Century Gothic" panose="020B0502020202020204" pitchFamily="34" charset="0"/>
                <a:sym typeface="Helvetica Neue"/>
              </a:rPr>
              <a:t>PE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;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words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them.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 and give feedback.</a:t>
            </a:r>
          </a:p>
        </p:txBody>
      </p:sp>
      <p:sp>
        <p:nvSpPr>
          <p:cNvPr id="75" name="直角三角形 74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847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/>
      <p:bldP spid="7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97" y="122485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64" y="1661432"/>
            <a:ext cx="6573490" cy="40115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26086" y="143516"/>
            <a:ext cx="4933086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333064" y="814282"/>
            <a:ext cx="4470195" cy="3182047"/>
            <a:chOff x="8386587" y="839307"/>
            <a:chExt cx="3568957" cy="3150103"/>
          </a:xfrm>
        </p:grpSpPr>
        <p:sp>
          <p:nvSpPr>
            <p:cNvPr id="53" name="文本框 52"/>
            <p:cNvSpPr txBox="1"/>
            <p:nvPr/>
          </p:nvSpPr>
          <p:spPr>
            <a:xfrm>
              <a:off x="8404860" y="1338635"/>
              <a:ext cx="3531367" cy="2650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were the two children laughing at Kipper? Do you think what the two boys did was right? Why?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helped Kipper tie his laces at school? </a:t>
              </a: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8386587" y="839307"/>
              <a:ext cx="3568957" cy="516888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170932" y="190236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892120" y="-30847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33205" y="6265358"/>
            <a:ext cx="962151" cy="294424"/>
            <a:chOff x="7072097" y="6351610"/>
            <a:chExt cx="962151" cy="294424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7072097" y="636801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流程图: 过程 30"/>
          <p:cNvSpPr/>
          <p:nvPr/>
        </p:nvSpPr>
        <p:spPr>
          <a:xfrm>
            <a:off x="490385" y="1107527"/>
            <a:ext cx="436349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couldn’t tie his laces.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流程图: 过程 41"/>
          <p:cNvSpPr/>
          <p:nvPr/>
        </p:nvSpPr>
        <p:spPr>
          <a:xfrm>
            <a:off x="3490807" y="5517123"/>
            <a:ext cx="396236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Miss Green helped him.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355951" y="4113479"/>
            <a:ext cx="4423113" cy="2357705"/>
            <a:chOff x="8278151" y="1208128"/>
            <a:chExt cx="3427695" cy="2091447"/>
          </a:xfrm>
        </p:grpSpPr>
        <p:sp>
          <p:nvSpPr>
            <p:cNvPr id="28" name="文本框 27"/>
            <p:cNvSpPr txBox="1"/>
            <p:nvPr/>
          </p:nvSpPr>
          <p:spPr>
            <a:xfrm>
              <a:off x="8288909" y="1645080"/>
              <a:ext cx="3416937" cy="165449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should you do or not do when your classmates have some difficulties at school? 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278151" y="1208128"/>
              <a:ext cx="3427695" cy="463165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4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sp>
        <p:nvSpPr>
          <p:cNvPr id="25" name="矩形 24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make connections;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connections question.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fluently.</a:t>
            </a:r>
          </a:p>
        </p:txBody>
      </p:sp>
      <p:sp>
        <p:nvSpPr>
          <p:cNvPr id="30" name="直角三角形 2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915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85" y="48752"/>
            <a:ext cx="11941697" cy="6666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17" y="1514052"/>
            <a:ext cx="7096630" cy="43424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39548" y="48752"/>
            <a:ext cx="4245148" cy="66252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7973030" y="852881"/>
            <a:ext cx="3903698" cy="1400032"/>
            <a:chOff x="8384120" y="1116694"/>
            <a:chExt cx="3486582" cy="1302053"/>
          </a:xfrm>
        </p:grpSpPr>
        <p:sp>
          <p:nvSpPr>
            <p:cNvPr id="9" name="文本框 8"/>
            <p:cNvSpPr txBox="1"/>
            <p:nvPr/>
          </p:nvSpPr>
          <p:spPr>
            <a:xfrm>
              <a:off x="8397231" y="1645906"/>
              <a:ext cx="3454905" cy="7728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was Kipper? What happened to him?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4120" y="1116694"/>
              <a:ext cx="3486582" cy="5123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828631" y="123210"/>
            <a:ext cx="14479" cy="6550763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1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1398" y="6266726"/>
            <a:ext cx="958368" cy="294424"/>
            <a:chOff x="7197852" y="6300191"/>
            <a:chExt cx="958368" cy="294424"/>
          </a:xfrm>
        </p:grpSpPr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6776" y="6300191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7197852" y="631407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069397" y="628208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9" name="流程图: 过程 58"/>
          <p:cNvSpPr/>
          <p:nvPr/>
        </p:nvSpPr>
        <p:spPr>
          <a:xfrm>
            <a:off x="824870" y="1548376"/>
            <a:ext cx="3194279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was upset.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流程图: 过程 59"/>
          <p:cNvSpPr/>
          <p:nvPr/>
        </p:nvSpPr>
        <p:spPr>
          <a:xfrm>
            <a:off x="4711506" y="4847563"/>
            <a:ext cx="1992809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 told Dad.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7966923" y="2324518"/>
            <a:ext cx="3889018" cy="3895660"/>
            <a:chOff x="8404545" y="1117169"/>
            <a:chExt cx="3486006" cy="3895660"/>
          </a:xfrm>
        </p:grpSpPr>
        <p:sp>
          <p:nvSpPr>
            <p:cNvPr id="30" name="文本框 29"/>
            <p:cNvSpPr txBox="1"/>
            <p:nvPr/>
          </p:nvSpPr>
          <p:spPr>
            <a:xfrm>
              <a:off x="8414827" y="1589602"/>
              <a:ext cx="3464600" cy="34232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I understand what Kipper told Dad?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A. Yes. He told Dad that ___.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B. No. </a:t>
              </a:r>
            </a:p>
            <a:p>
              <a:pPr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You can look for clues in the illustration.)</a:t>
              </a: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8404545" y="1117169"/>
              <a:ext cx="348600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893550" y="1"/>
            <a:ext cx="5298450" cy="271774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960719" y="76663"/>
            <a:ext cx="4987607" cy="268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use the monitoring strategy to understand the plot on this page and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to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know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what to do next when meaning is disrupted;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them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monitoring question; if they know how to answer this question, ask them to explain it; if they don’t know how to answer this question, guide them to answer this question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by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using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the illustration and the text clues; tell them to learn to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ask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themselves questions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when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reading. (Clue: Kipper’s classmates teased him at school.)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fluently.</a:t>
            </a:r>
          </a:p>
        </p:txBody>
      </p:sp>
      <p:sp>
        <p:nvSpPr>
          <p:cNvPr id="26" name="直角三角形 25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717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58" y="65539"/>
            <a:ext cx="11828375" cy="66780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28" y="1328116"/>
            <a:ext cx="7135813" cy="43365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30292" y="115990"/>
            <a:ext cx="4218193" cy="65771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695832" y="141523"/>
            <a:ext cx="3970" cy="645547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8089354" y="893456"/>
            <a:ext cx="3686098" cy="3175236"/>
            <a:chOff x="8214495" y="1147075"/>
            <a:chExt cx="3207498" cy="2490921"/>
          </a:xfrm>
        </p:grpSpPr>
        <p:sp>
          <p:nvSpPr>
            <p:cNvPr id="63" name="文本框 62"/>
            <p:cNvSpPr txBox="1"/>
            <p:nvPr/>
          </p:nvSpPr>
          <p:spPr>
            <a:xfrm>
              <a:off x="8240747" y="1537418"/>
              <a:ext cx="3133578" cy="210057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Dad do to help Kipper?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Kipper do next? Would it be easy for him to tie his laces next time?</a:t>
              </a: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14495" y="1147075"/>
              <a:ext cx="3207498" cy="4096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10937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6693" y="6254753"/>
            <a:ext cx="953684" cy="294424"/>
            <a:chOff x="7238534" y="6300191"/>
            <a:chExt cx="953684" cy="294424"/>
          </a:xfrm>
        </p:grpSpPr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2774" y="6300191"/>
              <a:ext cx="749444" cy="294424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7238534" y="631659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064995" y="6286179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流程图: 过程 29"/>
          <p:cNvSpPr/>
          <p:nvPr/>
        </p:nvSpPr>
        <p:spPr>
          <a:xfrm>
            <a:off x="665445" y="4695648"/>
            <a:ext cx="349364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Dad made a block.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116305" y="5683525"/>
            <a:ext cx="1955630" cy="897250"/>
            <a:chOff x="7769638" y="-6644823"/>
            <a:chExt cx="4398945" cy="20490769"/>
          </a:xfrm>
        </p:grpSpPr>
        <p:sp>
          <p:nvSpPr>
            <p:cNvPr id="41" name="圆角矩形 40"/>
            <p:cNvSpPr/>
            <p:nvPr/>
          </p:nvSpPr>
          <p:spPr>
            <a:xfrm>
              <a:off x="8426125" y="-1309230"/>
              <a:ext cx="3742458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block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sp>
        <p:nvSpPr>
          <p:cNvPr id="35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8115973" y="4227484"/>
            <a:ext cx="3518866" cy="1057660"/>
            <a:chOff x="8486908" y="1035622"/>
            <a:chExt cx="3248365" cy="1330763"/>
          </a:xfrm>
        </p:grpSpPr>
        <p:sp>
          <p:nvSpPr>
            <p:cNvPr id="37" name="文本框 36"/>
            <p:cNvSpPr txBox="1"/>
            <p:nvPr/>
          </p:nvSpPr>
          <p:spPr>
            <a:xfrm>
              <a:off x="8518194" y="1692572"/>
              <a:ext cx="3197010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fluently.</a:t>
              </a: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124533" y="944563"/>
            <a:ext cx="3501745" cy="4260326"/>
            <a:chOff x="8178806" y="2304912"/>
            <a:chExt cx="3501745" cy="4260326"/>
          </a:xfrm>
        </p:grpSpPr>
        <p:grpSp>
          <p:nvGrpSpPr>
            <p:cNvPr id="44" name="组合 43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54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2" name="图片 51">
                    <a:extLst>
                      <a:ext uri="{FF2B5EF4-FFF2-40B4-BE49-F238E27FC236}">
                        <a16:creationId xmlns=""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7" name="流程图: 过程 46"/>
              <p:cNvSpPr/>
              <p:nvPr/>
            </p:nvSpPr>
            <p:spPr>
              <a:xfrm>
                <a:off x="5266990" y="4224934"/>
                <a:ext cx="2736237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is a wooden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block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5819600" y="3599935"/>
                <a:ext cx="156762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block</a:t>
                </a:r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4324" y="2909850"/>
              <a:ext cx="2097628" cy="1662498"/>
            </a:xfrm>
            <a:prstGeom prst="rect">
              <a:avLst/>
            </a:prstGeom>
          </p:spPr>
        </p:pic>
      </p:grpSp>
      <p:sp>
        <p:nvSpPr>
          <p:cNvPr id="39" name="矩形 38"/>
          <p:cNvSpPr/>
          <p:nvPr/>
        </p:nvSpPr>
        <p:spPr>
          <a:xfrm>
            <a:off x="6893549" y="1"/>
            <a:ext cx="5298451" cy="175045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960719" y="76663"/>
            <a:ext cx="4987607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block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and make sentences with it;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block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it;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 and give feedback.</a:t>
            </a:r>
          </a:p>
        </p:txBody>
      </p:sp>
      <p:sp>
        <p:nvSpPr>
          <p:cNvPr id="61" name="直角三角形 60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961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60" grpId="0"/>
      <p:bldP spid="6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50" y="139289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2" y="1316625"/>
            <a:ext cx="7161768" cy="42582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63291" y="185152"/>
            <a:ext cx="4213767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21678" y="814295"/>
            <a:ext cx="3951528" cy="2814997"/>
            <a:chOff x="8263216" y="1186101"/>
            <a:chExt cx="3606657" cy="2814997"/>
          </a:xfrm>
        </p:grpSpPr>
        <p:sp>
          <p:nvSpPr>
            <p:cNvPr id="41" name="文本框 40"/>
            <p:cNvSpPr txBox="1"/>
            <p:nvPr/>
          </p:nvSpPr>
          <p:spPr>
            <a:xfrm>
              <a:off x="8294175" y="1692774"/>
              <a:ext cx="3520189" cy="23083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Kipper do? Did he work hard? Why did he work hard to do that? 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did Kipper say,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“Hooray”?</a:t>
              </a: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8263216" y="1186101"/>
              <a:ext cx="360665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674818" y="169011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7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6082" y="6261025"/>
            <a:ext cx="953684" cy="294424"/>
            <a:chOff x="7173656" y="6296884"/>
            <a:chExt cx="953684" cy="294424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7896" y="629688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7173656" y="631329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2" name="流程图: 过程 51"/>
          <p:cNvSpPr/>
          <p:nvPr/>
        </p:nvSpPr>
        <p:spPr>
          <a:xfrm>
            <a:off x="835044" y="3066274"/>
            <a:ext cx="403906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tried . . 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流程图: 过程 44"/>
          <p:cNvSpPr/>
          <p:nvPr/>
        </p:nvSpPr>
        <p:spPr>
          <a:xfrm>
            <a:off x="835044" y="5296544"/>
            <a:ext cx="403906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and tried . . 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流程图: 过程 46"/>
          <p:cNvSpPr/>
          <p:nvPr/>
        </p:nvSpPr>
        <p:spPr>
          <a:xfrm>
            <a:off x="4711438" y="3001187"/>
            <a:ext cx="403906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and tried and tried.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流程图: 过程 47"/>
          <p:cNvSpPr/>
          <p:nvPr/>
        </p:nvSpPr>
        <p:spPr>
          <a:xfrm>
            <a:off x="4246177" y="5351102"/>
            <a:ext cx="403906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“Hooray!” said Kipper.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7925235" y="3747897"/>
            <a:ext cx="3871940" cy="2778431"/>
            <a:chOff x="8404545" y="1117169"/>
            <a:chExt cx="3486006" cy="2778431"/>
          </a:xfrm>
        </p:grpSpPr>
        <p:sp>
          <p:nvSpPr>
            <p:cNvPr id="25" name="文本框 24"/>
            <p:cNvSpPr txBox="1"/>
            <p:nvPr/>
          </p:nvSpPr>
          <p:spPr>
            <a:xfrm>
              <a:off x="8414827" y="1589602"/>
              <a:ext cx="3464600" cy="23059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I understand the meaning of the word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Hooray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here?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A. Yes. It means ___.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B. No. 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04545" y="1117169"/>
              <a:ext cx="348600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039676" y="6282740"/>
            <a:ext cx="998007" cy="312687"/>
            <a:chOff x="7707356" y="6408789"/>
            <a:chExt cx="998007" cy="31268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893550" y="1"/>
            <a:ext cx="5290291" cy="2762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960719" y="76663"/>
            <a:ext cx="4987607" cy="268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use the monitoring strategy to understand the meaning of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Hooray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on this page and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to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know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what to do next when meaning is disrupted;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them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monitoring question; if they know how to answer this question, ask them to explain it; if they don’t know how to answer this question, guide them to answer this question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by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using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the illustration and the text clues; tell them to learn to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ask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themselves questions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when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reading. (Clue: Kipper’s excited expression and action.)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fluently.</a:t>
            </a:r>
          </a:p>
        </p:txBody>
      </p:sp>
      <p:sp>
        <p:nvSpPr>
          <p:cNvPr id="29" name="直角三角形 28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1867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/>
      <p:bldP spid="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26" y="127643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13" y="1400257"/>
            <a:ext cx="6677189" cy="40445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76621" y="179611"/>
            <a:ext cx="4840580" cy="6537782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7359085" y="1327367"/>
            <a:ext cx="4572480" cy="3682821"/>
            <a:chOff x="8246695" y="1145339"/>
            <a:chExt cx="3818614" cy="3682821"/>
          </a:xfrm>
        </p:grpSpPr>
        <p:sp>
          <p:nvSpPr>
            <p:cNvPr id="63" name="文本框 62"/>
            <p:cNvSpPr txBox="1"/>
            <p:nvPr/>
          </p:nvSpPr>
          <p:spPr>
            <a:xfrm>
              <a:off x="8303004" y="1677169"/>
              <a:ext cx="3739493" cy="31509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was Kipper?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were the two big boys not laughing? What was Kipper doing? Did he need Miss Green’s help?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think Kipper can tie his laces successfully? </a:t>
              </a: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46695" y="1145339"/>
              <a:ext cx="381861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212554" y="253100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0936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8346" y="6258149"/>
            <a:ext cx="970618" cy="294424"/>
            <a:chOff x="7125415" y="6313366"/>
            <a:chExt cx="970618" cy="294424"/>
          </a:xfrm>
        </p:grpSpPr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6589" y="6313366"/>
              <a:ext cx="749444" cy="294424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7125415" y="632977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052698" y="6283447"/>
            <a:ext cx="998007" cy="312687"/>
            <a:chOff x="7707356" y="6408789"/>
            <a:chExt cx="998007" cy="3126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0" name="流程图: 过程 39"/>
          <p:cNvSpPr/>
          <p:nvPr/>
        </p:nvSpPr>
        <p:spPr>
          <a:xfrm>
            <a:off x="396029" y="1492699"/>
            <a:ext cx="4152695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was at school.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流程图: 过程 40"/>
          <p:cNvSpPr/>
          <p:nvPr/>
        </p:nvSpPr>
        <p:spPr>
          <a:xfrm>
            <a:off x="3907714" y="4691081"/>
            <a:ext cx="3332717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 did up his laces.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sp>
        <p:nvSpPr>
          <p:cNvPr id="22" name="矩形 21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960719" y="76663"/>
            <a:ext cx="4987607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them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fluently.</a:t>
            </a:r>
          </a:p>
        </p:txBody>
      </p:sp>
      <p:sp>
        <p:nvSpPr>
          <p:cNvPr id="29" name="直角三角形 28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796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5" grpId="0"/>
      <p:bldP spid="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84" y="101625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8078" y="142994"/>
            <a:ext cx="4659122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358078" y="152829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23742" y="-22906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470969" y="941777"/>
            <a:ext cx="4380762" cy="1424097"/>
            <a:chOff x="8363973" y="1140480"/>
            <a:chExt cx="3510723" cy="1424097"/>
          </a:xfrm>
        </p:grpSpPr>
        <p:sp>
          <p:nvSpPr>
            <p:cNvPr id="9" name="文本框 8"/>
            <p:cNvSpPr txBox="1"/>
            <p:nvPr/>
          </p:nvSpPr>
          <p:spPr>
            <a:xfrm>
              <a:off x="8381772" y="1629577"/>
              <a:ext cx="3451168" cy="935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at the end of the story?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63973" y="1140480"/>
              <a:ext cx="351072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6813" y="6224118"/>
            <a:ext cx="953684" cy="294424"/>
            <a:chOff x="7138803" y="6283317"/>
            <a:chExt cx="953684" cy="294424"/>
          </a:xfrm>
        </p:grpSpPr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7138803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891" y="1254957"/>
            <a:ext cx="4313023" cy="4229429"/>
          </a:xfrm>
          <a:prstGeom prst="rect">
            <a:avLst/>
          </a:prstGeom>
        </p:spPr>
      </p:pic>
      <p:sp>
        <p:nvSpPr>
          <p:cNvPr id="33" name="流程图: 过程 32"/>
          <p:cNvSpPr/>
          <p:nvPr/>
        </p:nvSpPr>
        <p:spPr>
          <a:xfrm>
            <a:off x="1319391" y="5171271"/>
            <a:ext cx="4913074" cy="88001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“Oh no!” said Kipper.</a:t>
            </a:r>
          </a:p>
        </p:txBody>
      </p:sp>
      <p:sp>
        <p:nvSpPr>
          <p:cNvPr id="29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7470969" y="2575782"/>
            <a:ext cx="4394786" cy="3220090"/>
            <a:chOff x="8404545" y="1117169"/>
            <a:chExt cx="3486006" cy="3220090"/>
          </a:xfrm>
        </p:grpSpPr>
        <p:sp>
          <p:nvSpPr>
            <p:cNvPr id="30" name="文本框 29"/>
            <p:cNvSpPr txBox="1"/>
            <p:nvPr/>
          </p:nvSpPr>
          <p:spPr>
            <a:xfrm>
              <a:off x="8414827" y="1589602"/>
              <a:ext cx="3464600" cy="27476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44000" rtlCol="0">
              <a:spAutoFit/>
            </a:bodyPr>
            <a:lstStyle/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Ask yourself: 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I understand why Kipper said, “Oh no”?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A. Yes, because he_______.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B. No. 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(Tips: You can look for clues  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n-US" altLang="zh-CN" sz="23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          in the illustration.)</a:t>
              </a: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8404545" y="1117169"/>
              <a:ext cx="348600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Monitoring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6893550" y="0"/>
            <a:ext cx="5298450" cy="276508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60719" y="76663"/>
            <a:ext cx="4987607" cy="268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use the monitoring strategy to understand the plot on this page and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to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know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what to do next when meaning is disrupted; read the text fluently.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monitoring question; if they know how to answer this question, ask them to explain it; if they don’t know how to answer this question, guide them to answer this question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by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using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the illustration and the text clues; tell them to learn to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ask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themselves questions</a:t>
            </a:r>
            <a:r>
              <a:rPr lang="zh-CN" altLang="en-US" sz="1100" b="1" dirty="0" smtClean="0"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when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reading. (Clue: Kipper’s shoe laces were tied together.)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fluently.</a:t>
            </a:r>
          </a:p>
        </p:txBody>
      </p:sp>
      <p:sp>
        <p:nvSpPr>
          <p:cNvPr id="25" name="直角三角形 24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32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/>
      <p:bldP spid="2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47" y="220225"/>
            <a:ext cx="11828375" cy="658975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0339" y="6291401"/>
            <a:ext cx="942162" cy="294424"/>
            <a:chOff x="10978489" y="6328672"/>
            <a:chExt cx="942162" cy="294424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78489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3375" y="6290736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>
            <a:spLocks/>
          </p:cNvSpPr>
          <p:nvPr/>
        </p:nvSpPr>
        <p:spPr>
          <a:xfrm>
            <a:off x="4455287" y="283849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832651" y="5616921"/>
            <a:ext cx="3448880" cy="5017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  <a:sym typeface="Helvetica Light"/>
              </a:rPr>
              <a:t>“_____!” said Kipper.</a:t>
            </a:r>
          </a:p>
        </p:txBody>
      </p:sp>
      <p:sp>
        <p:nvSpPr>
          <p:cNvPr id="51" name="矩形 50"/>
          <p:cNvSpPr/>
          <p:nvPr/>
        </p:nvSpPr>
        <p:spPr>
          <a:xfrm>
            <a:off x="4306674" y="5355501"/>
            <a:ext cx="3200640" cy="9342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  <a:sym typeface="Helvetica Light"/>
              </a:rPr>
              <a:t>_____ helped him.</a:t>
            </a:r>
          </a:p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  <a:sym typeface="Helvetica Light"/>
              </a:rPr>
              <a:t>Dad made a _____.</a:t>
            </a:r>
          </a:p>
        </p:txBody>
      </p:sp>
      <p:sp>
        <p:nvSpPr>
          <p:cNvPr id="46" name="矩形 45"/>
          <p:cNvSpPr/>
          <p:nvPr/>
        </p:nvSpPr>
        <p:spPr>
          <a:xfrm>
            <a:off x="284324" y="5296265"/>
            <a:ext cx="3294155" cy="9342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  <a:sym typeface="Helvetica Light"/>
              </a:rPr>
              <a:t>He couldn’t _____.</a:t>
            </a:r>
          </a:p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  <a:sym typeface="Helvetica Light"/>
              </a:rPr>
              <a:t>_____ helped him.</a:t>
            </a: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05" y="273646"/>
            <a:ext cx="887432" cy="591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564" y="3364506"/>
            <a:ext cx="2605145" cy="15831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115" y="1341525"/>
            <a:ext cx="2517712" cy="1569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69" y="3269823"/>
            <a:ext cx="2760988" cy="16506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074" y="3380714"/>
            <a:ext cx="2116491" cy="20754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23" y="1398697"/>
            <a:ext cx="2432942" cy="14847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24" y="1415330"/>
            <a:ext cx="1727470" cy="16934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153" y="1479820"/>
            <a:ext cx="2293850" cy="140361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245" y="3364506"/>
            <a:ext cx="2600284" cy="154606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87" y="1527809"/>
            <a:ext cx="2238028" cy="1355624"/>
          </a:xfrm>
          <a:prstGeom prst="rect">
            <a:avLst/>
          </a:prstGeom>
        </p:spPr>
      </p:pic>
      <p:cxnSp>
        <p:nvCxnSpPr>
          <p:cNvPr id="3" name="肘形连接符 2"/>
          <p:cNvCxnSpPr/>
          <p:nvPr/>
        </p:nvCxnSpPr>
        <p:spPr>
          <a:xfrm rot="16200000" flipH="1">
            <a:off x="65840" y="3473346"/>
            <a:ext cx="5015902" cy="899873"/>
          </a:xfrm>
          <a:prstGeom prst="bentConnector3">
            <a:avLst>
              <a:gd name="adj1" fmla="val 33723"/>
            </a:avLst>
          </a:prstGeom>
          <a:noFill/>
          <a:ln w="25400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肘形连接符 46"/>
          <p:cNvCxnSpPr/>
          <p:nvPr/>
        </p:nvCxnSpPr>
        <p:spPr>
          <a:xfrm rot="5400000">
            <a:off x="6610898" y="3530532"/>
            <a:ext cx="4869182" cy="738218"/>
          </a:xfrm>
          <a:prstGeom prst="bentConnector3">
            <a:avLst>
              <a:gd name="adj1" fmla="val 32897"/>
            </a:avLst>
          </a:prstGeom>
          <a:noFill/>
          <a:ln w="25400" cap="flat">
            <a:solidFill>
              <a:srgbClr val="FFC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5" name="组合 34"/>
          <p:cNvGrpSpPr/>
          <p:nvPr/>
        </p:nvGrpSpPr>
        <p:grpSpPr>
          <a:xfrm>
            <a:off x="313332" y="2873982"/>
            <a:ext cx="384085" cy="471924"/>
            <a:chOff x="3146007" y="1684737"/>
            <a:chExt cx="384085" cy="471924"/>
          </a:xfrm>
        </p:grpSpPr>
        <p:sp>
          <p:nvSpPr>
            <p:cNvPr id="39" name="椭圆 38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1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53268" y="4872391"/>
            <a:ext cx="384085" cy="471924"/>
            <a:chOff x="3146007" y="1684737"/>
            <a:chExt cx="384085" cy="471924"/>
          </a:xfrm>
        </p:grpSpPr>
        <p:sp>
          <p:nvSpPr>
            <p:cNvPr id="60" name="椭圆 59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2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847947" y="2540515"/>
            <a:ext cx="384085" cy="471924"/>
            <a:chOff x="3146007" y="1684737"/>
            <a:chExt cx="384085" cy="471924"/>
          </a:xfrm>
        </p:grpSpPr>
        <p:sp>
          <p:nvSpPr>
            <p:cNvPr id="63" name="椭圆 62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3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261742" y="2468681"/>
            <a:ext cx="384085" cy="471924"/>
            <a:chOff x="3146007" y="1684737"/>
            <a:chExt cx="384085" cy="471924"/>
          </a:xfrm>
        </p:grpSpPr>
        <p:sp>
          <p:nvSpPr>
            <p:cNvPr id="66" name="椭圆 65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4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594876" y="2519833"/>
            <a:ext cx="384085" cy="471924"/>
            <a:chOff x="3146007" y="1684737"/>
            <a:chExt cx="384085" cy="471924"/>
          </a:xfrm>
        </p:grpSpPr>
        <p:sp>
          <p:nvSpPr>
            <p:cNvPr id="69" name="椭圆 68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5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301847" y="4964267"/>
            <a:ext cx="384085" cy="471924"/>
            <a:chOff x="3146007" y="1684737"/>
            <a:chExt cx="384085" cy="471924"/>
          </a:xfrm>
        </p:grpSpPr>
        <p:sp>
          <p:nvSpPr>
            <p:cNvPr id="72" name="椭圆 71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257387" y="4931411"/>
            <a:ext cx="384085" cy="471924"/>
            <a:chOff x="3146007" y="1684737"/>
            <a:chExt cx="384085" cy="471924"/>
          </a:xfrm>
        </p:grpSpPr>
        <p:sp>
          <p:nvSpPr>
            <p:cNvPr id="75" name="椭圆 74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1204302" y="2576856"/>
            <a:ext cx="384085" cy="471924"/>
            <a:chOff x="3146007" y="1684737"/>
            <a:chExt cx="384085" cy="471924"/>
          </a:xfrm>
        </p:grpSpPr>
        <p:sp>
          <p:nvSpPr>
            <p:cNvPr id="78" name="椭圆 77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8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1308486" y="4904185"/>
            <a:ext cx="384085" cy="471924"/>
            <a:chOff x="3146007" y="1684737"/>
            <a:chExt cx="384085" cy="471924"/>
          </a:xfrm>
        </p:grpSpPr>
        <p:sp>
          <p:nvSpPr>
            <p:cNvPr id="81" name="椭圆 80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9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6893550" y="2"/>
            <a:ext cx="5290292" cy="100594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960719" y="76663"/>
            <a:ext cx="4987607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Retell the story with visual support and assistance.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recall the story; model first.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work together to retell the story by using the visual aids. Help them if necessary.</a:t>
            </a:r>
          </a:p>
        </p:txBody>
      </p:sp>
      <p:sp>
        <p:nvSpPr>
          <p:cNvPr id="83" name="直角三角形 8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2072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/>
      <p:bldP spid="5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vvv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1" y="7262"/>
            <a:ext cx="12192001" cy="6857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84D63307-EE10-1E43-9A83-913D9F9FC1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" y="118509"/>
            <a:ext cx="12201191" cy="670414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08580" y="296578"/>
            <a:ext cx="30013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Let’s guess!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492875" y="24040"/>
            <a:ext cx="2374889" cy="773220"/>
            <a:chOff x="9362719" y="73976"/>
            <a:chExt cx="2374889" cy="773220"/>
          </a:xfrm>
        </p:grpSpPr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90CEB928-54B7-6041-B1E4-0BFA7A9F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950051" y="6158022"/>
            <a:ext cx="998007" cy="312687"/>
            <a:chOff x="7707356" y="6408789"/>
            <a:chExt cx="998007" cy="312687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</a:t>
              </a: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45217" y="6176285"/>
            <a:ext cx="996019" cy="294424"/>
            <a:chOff x="10817056" y="6234543"/>
            <a:chExt cx="996019" cy="294424"/>
          </a:xfrm>
        </p:grpSpPr>
        <p:pic>
          <p:nvPicPr>
            <p:cNvPr id="88" name="图片 87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89" name="文本框 88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17056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25" y="328774"/>
            <a:ext cx="887432" cy="591621"/>
          </a:xfrm>
          <a:prstGeom prst="rect">
            <a:avLst/>
          </a:prstGeom>
        </p:spPr>
      </p:pic>
      <p:pic>
        <p:nvPicPr>
          <p:cNvPr id="142" name="图片 141" descr="白色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42" y="3838611"/>
            <a:ext cx="1678907" cy="1581645"/>
          </a:xfrm>
          <a:prstGeom prst="rect">
            <a:avLst/>
          </a:prstGeom>
        </p:spPr>
      </p:pic>
      <p:pic>
        <p:nvPicPr>
          <p:cNvPr id="143" name="图片 14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67" y="4183161"/>
            <a:ext cx="1132093" cy="7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图片 144" descr="黄色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688" y="638827"/>
            <a:ext cx="1835834" cy="1818292"/>
          </a:xfrm>
          <a:prstGeom prst="rect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142" y="1172234"/>
            <a:ext cx="996139" cy="66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图片 147" descr="紫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413" y="614941"/>
            <a:ext cx="1722660" cy="1800320"/>
          </a:xfrm>
          <a:prstGeom prst="rect">
            <a:avLst/>
          </a:prstGeom>
        </p:spPr>
      </p:pic>
      <p:pic>
        <p:nvPicPr>
          <p:cNvPr id="149" name="图片 14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751" y="1080415"/>
            <a:ext cx="988295" cy="88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图片 150" descr="红色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12" y="768920"/>
            <a:ext cx="1724435" cy="1556007"/>
          </a:xfrm>
          <a:prstGeom prst="rect">
            <a:avLst/>
          </a:prstGeom>
        </p:spPr>
      </p:pic>
      <p:pic>
        <p:nvPicPr>
          <p:cNvPr id="152" name="图片 15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92" y="1176300"/>
            <a:ext cx="1098932" cy="73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图片 153" descr="蓝色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93" y="2112045"/>
            <a:ext cx="1847514" cy="1889449"/>
          </a:xfrm>
          <a:prstGeom prst="rect">
            <a:avLst/>
          </a:prstGeom>
        </p:spPr>
      </p:pic>
      <p:pic>
        <p:nvPicPr>
          <p:cNvPr id="155" name="图片 15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59" y="2654963"/>
            <a:ext cx="1122166" cy="74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图片 159" descr="蓝色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61006" y="430838"/>
            <a:ext cx="1841868" cy="2042509"/>
          </a:xfrm>
          <a:prstGeom prst="rect">
            <a:avLst/>
          </a:prstGeom>
        </p:spPr>
      </p:pic>
      <p:sp>
        <p:nvSpPr>
          <p:cNvPr id="161" name="文本框 160"/>
          <p:cNvSpPr txBox="1"/>
          <p:nvPr/>
        </p:nvSpPr>
        <p:spPr>
          <a:xfrm>
            <a:off x="10276641" y="1214057"/>
            <a:ext cx="143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laces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77" name="图片 176" descr="黄色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37963" y="4904263"/>
            <a:ext cx="1927950" cy="1846550"/>
          </a:xfrm>
          <a:prstGeom prst="rect">
            <a:avLst/>
          </a:prstGeom>
        </p:spPr>
      </p:pic>
      <p:sp>
        <p:nvSpPr>
          <p:cNvPr id="178" name="文本框 177"/>
          <p:cNvSpPr txBox="1"/>
          <p:nvPr/>
        </p:nvSpPr>
        <p:spPr>
          <a:xfrm>
            <a:off x="9218803" y="5690109"/>
            <a:ext cx="1334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tie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82" name="图片 181" descr="紫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148408" y="4990834"/>
            <a:ext cx="1707842" cy="1803747"/>
          </a:xfrm>
          <a:prstGeom prst="rect">
            <a:avLst/>
          </a:prstGeom>
        </p:spPr>
      </p:pic>
      <p:sp>
        <p:nvSpPr>
          <p:cNvPr id="183" name="文本框 182"/>
          <p:cNvSpPr txBox="1"/>
          <p:nvPr/>
        </p:nvSpPr>
        <p:spPr>
          <a:xfrm>
            <a:off x="10480949" y="5690109"/>
            <a:ext cx="126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block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87" name="图片 186" descr="红色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28436" y="2193177"/>
            <a:ext cx="1784192" cy="1639009"/>
          </a:xfrm>
          <a:prstGeom prst="rect">
            <a:avLst/>
          </a:prstGeom>
        </p:spPr>
      </p:pic>
      <p:sp>
        <p:nvSpPr>
          <p:cNvPr id="188" name="文本框 187"/>
          <p:cNvSpPr txBox="1"/>
          <p:nvPr/>
        </p:nvSpPr>
        <p:spPr>
          <a:xfrm>
            <a:off x="10276641" y="2664121"/>
            <a:ext cx="1381621" cy="530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school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91" name="图片 190" descr="白色"/>
          <p:cNvPicPr>
            <a:picLocks noChangeAspect="1"/>
          </p:cNvPicPr>
          <p:nvPr/>
        </p:nvPicPr>
        <p:blipFill>
          <a:blip r:embed="rId2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75" y="5246354"/>
            <a:ext cx="1733236" cy="1576302"/>
          </a:xfrm>
          <a:prstGeom prst="rect">
            <a:avLst/>
          </a:prstGeom>
        </p:spPr>
      </p:pic>
      <p:pic>
        <p:nvPicPr>
          <p:cNvPr id="192" name="图片 191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32" y="5594719"/>
            <a:ext cx="1151126" cy="76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图片 195" descr="白色"/>
          <p:cNvPicPr>
            <a:picLocks noChangeAspect="1"/>
          </p:cNvPicPr>
          <p:nvPr/>
        </p:nvPicPr>
        <p:blipFill>
          <a:blip r:embed="rId25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37739" y="3515034"/>
            <a:ext cx="1762874" cy="1736926"/>
          </a:xfrm>
          <a:prstGeom prst="rect">
            <a:avLst/>
          </a:prstGeom>
        </p:spPr>
      </p:pic>
      <p:sp>
        <p:nvSpPr>
          <p:cNvPr id="197" name="文本框 196"/>
          <p:cNvSpPr txBox="1"/>
          <p:nvPr/>
        </p:nvSpPr>
        <p:spPr>
          <a:xfrm>
            <a:off x="10674902" y="4225112"/>
            <a:ext cx="13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entury Gothic" panose="020B0502020202020204" pitchFamily="34" charset="0"/>
              </a:rPr>
              <a:t>PE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319" y="4163223"/>
            <a:ext cx="1103086" cy="1335314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036" y="4041068"/>
            <a:ext cx="1103086" cy="1335314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2122" y="3893335"/>
            <a:ext cx="1103086" cy="1335314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603" y="4264360"/>
            <a:ext cx="1103086" cy="1335314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6051" y="3727223"/>
            <a:ext cx="1103086" cy="13353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90" t="32078" r="24410" b="15646"/>
          <a:stretch/>
        </p:blipFill>
        <p:spPr>
          <a:xfrm>
            <a:off x="3146541" y="2095784"/>
            <a:ext cx="1219200" cy="358502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90" t="32078" r="24410" b="15646"/>
          <a:stretch/>
        </p:blipFill>
        <p:spPr>
          <a:xfrm>
            <a:off x="4127307" y="1969199"/>
            <a:ext cx="1219200" cy="3585029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90" t="32078" r="24410" b="15646"/>
          <a:stretch/>
        </p:blipFill>
        <p:spPr>
          <a:xfrm>
            <a:off x="5199875" y="1855173"/>
            <a:ext cx="1219200" cy="3585029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90" t="32078" r="24410" b="15646"/>
          <a:stretch/>
        </p:blipFill>
        <p:spPr>
          <a:xfrm>
            <a:off x="6304099" y="1709115"/>
            <a:ext cx="1219200" cy="3585029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90" t="32078" r="24410" b="15646"/>
          <a:stretch/>
        </p:blipFill>
        <p:spPr>
          <a:xfrm>
            <a:off x="7392878" y="1522929"/>
            <a:ext cx="1219200" cy="3585029"/>
          </a:xfrm>
          <a:prstGeom prst="rect">
            <a:avLst/>
          </a:prstGeom>
        </p:spPr>
      </p:pic>
      <p:pic>
        <p:nvPicPr>
          <p:cNvPr id="165" name="图片 164" descr="白色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55056" y="5149956"/>
            <a:ext cx="1665093" cy="1603527"/>
          </a:xfrm>
          <a:prstGeom prst="rect">
            <a:avLst/>
          </a:prstGeom>
        </p:spPr>
      </p:pic>
      <p:sp>
        <p:nvSpPr>
          <p:cNvPr id="173" name="文本框 172"/>
          <p:cNvSpPr txBox="1"/>
          <p:nvPr/>
        </p:nvSpPr>
        <p:spPr>
          <a:xfrm>
            <a:off x="7467034" y="5764395"/>
            <a:ext cx="1173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shoes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7381" y="3630096"/>
            <a:ext cx="1103086" cy="1335314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90" t="32078" r="24410" b="15646"/>
          <a:stretch/>
        </p:blipFill>
        <p:spPr>
          <a:xfrm>
            <a:off x="8443304" y="1427770"/>
            <a:ext cx="1219200" cy="3585029"/>
          </a:xfrm>
          <a:prstGeom prst="rect">
            <a:avLst/>
          </a:prstGeom>
        </p:spPr>
      </p:pic>
      <p:pic>
        <p:nvPicPr>
          <p:cNvPr id="1026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962292" y="3862228"/>
            <a:ext cx="1578439" cy="16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61282" y="4905083"/>
            <a:ext cx="736997" cy="8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046337" y="3886192"/>
            <a:ext cx="1578439" cy="16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275014" y="4885868"/>
            <a:ext cx="736997" cy="8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345065" y="3880338"/>
            <a:ext cx="1578439" cy="16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556125" y="4905084"/>
            <a:ext cx="736997" cy="7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133667" y="3716948"/>
            <a:ext cx="1578439" cy="16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359428" y="4758815"/>
            <a:ext cx="736997" cy="80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405785" y="3555546"/>
            <a:ext cx="1578439" cy="16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615307" y="4575694"/>
            <a:ext cx="736997" cy="81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472735" y="3391484"/>
            <a:ext cx="1578439" cy="16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" descr="âwater the flower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696503" y="4406369"/>
            <a:ext cx="736997" cy="7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矩形 67"/>
          <p:cNvSpPr/>
          <p:nvPr/>
        </p:nvSpPr>
        <p:spPr>
          <a:xfrm>
            <a:off x="6893550" y="1"/>
            <a:ext cx="5312648" cy="193743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960719" y="76663"/>
            <a:ext cx="4987607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Check Ss’ understanding of the words in this lesson.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completely review all the learned words in this lesson.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help the girl in the picture water the flowers.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The steps are as follows: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First,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the picture. Then, click to reveal the entire word. Next, click again to make it disappear, and then the girl in the picture will water a flower.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4.   Announce the winner of the competition. 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If time is limited, skip this section. </a:t>
            </a:r>
          </a:p>
        </p:txBody>
      </p:sp>
      <p:sp>
        <p:nvSpPr>
          <p:cNvPr id="70" name="直角三角形 6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830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1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2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8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2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161" grpId="0"/>
      <p:bldP spid="161" grpId="1"/>
      <p:bldP spid="178" grpId="0"/>
      <p:bldP spid="178" grpId="1"/>
      <p:bldP spid="183" grpId="0"/>
      <p:bldP spid="183" grpId="1"/>
      <p:bldP spid="188" grpId="0"/>
      <p:bldP spid="188" grpId="1"/>
      <p:bldP spid="197" grpId="0"/>
      <p:bldP spid="197" grpId="1"/>
      <p:bldP spid="173" grpId="0"/>
      <p:bldP spid="173" grpId="1"/>
      <p:bldP spid="68" grpId="0" animBg="1"/>
      <p:bldP spid="68" grpId="1" animBg="1"/>
      <p:bldP spid="69" grpId="0"/>
      <p:bldP spid="6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663" y="758746"/>
            <a:ext cx="8362007" cy="609925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960480" y="1408586"/>
            <a:ext cx="61404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Identify the rimes of single-syllable words by reading words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aloud.</a:t>
            </a:r>
          </a:p>
          <a:p>
            <a:pPr marL="355600" lvl="0" indent="-3556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Learn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following different words s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chool, laces, shoes,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PE,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tie,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and make sentences with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them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use the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monitoring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strategy to understand the story.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He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told/tried/did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up </a:t>
            </a:r>
            <a:r>
              <a:rPr lang="en-US" altLang="zh-CN" sz="2400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____.</a:t>
            </a:r>
            <a:endParaRPr lang="en-US" altLang="zh-CN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9163"/>
            <a:ext cx="2796579" cy="964367"/>
            <a:chOff x="9238157" y="41014"/>
            <a:chExt cx="2796579" cy="964367"/>
          </a:xfrm>
        </p:grpSpPr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54713" y="879831"/>
            <a:ext cx="2523767" cy="2523767"/>
            <a:chOff x="561113" y="737591"/>
            <a:chExt cx="2523767" cy="2523767"/>
          </a:xfrm>
        </p:grpSpPr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7430EC95-0947-5C42-9619-8C955F82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13" y="737591"/>
              <a:ext cx="2523767" cy="2523767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29602" y="1141334"/>
              <a:ext cx="241255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We are </a:t>
              </a:r>
            </a:p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going to . . .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55730" y="6496511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85751" y="6514774"/>
            <a:ext cx="953172" cy="294424"/>
            <a:chOff x="10997567" y="6474446"/>
            <a:chExt cx="953172" cy="294424"/>
          </a:xfrm>
        </p:grpSpPr>
        <p:pic>
          <p:nvPicPr>
            <p:cNvPr id="26" name="图片 25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97567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6893550" y="2"/>
            <a:ext cx="5290291" cy="70542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960719" y="76663"/>
            <a:ext cx="4987607" cy="472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 Get to know and understand what will be learned in this lesson. 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Go through the learning goals with Ss.</a:t>
            </a:r>
          </a:p>
        </p:txBody>
      </p:sp>
      <p:sp>
        <p:nvSpPr>
          <p:cNvPr id="38" name="直角三角形 37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9" y="4740686"/>
            <a:ext cx="2207358" cy="14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7" grpId="0"/>
      <p:bldP spid="3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5" y="102484"/>
            <a:ext cx="11911262" cy="671358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32715" y="1565265"/>
            <a:ext cx="705386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—What did Kipper do to </a:t>
            </a:r>
            <a:r>
              <a:rPr lang="en-US" altLang="zh-CN" sz="2800" b="1" dirty="0" smtClean="0">
                <a:latin typeface="Century Gothic" panose="020B0502020202020204" pitchFamily="34" charset="0"/>
              </a:rPr>
              <a:t>tie </a:t>
            </a:r>
            <a:r>
              <a:rPr lang="en-US" altLang="zh-CN" sz="2800" b="1" dirty="0">
                <a:latin typeface="Century Gothic" panose="020B0502020202020204" pitchFamily="34" charset="0"/>
              </a:rPr>
              <a:t>his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    laces by himself?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—He _____.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46680" y="3655643"/>
            <a:ext cx="2087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Kipper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457912" y="-110553"/>
            <a:ext cx="3260604" cy="964367"/>
            <a:chOff x="8303845" y="-66996"/>
            <a:chExt cx="3260604" cy="964367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66996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988" y="6215701"/>
            <a:ext cx="1000031" cy="294424"/>
            <a:chOff x="10813044" y="6234543"/>
            <a:chExt cx="1000031" cy="294424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13044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832833" y="6193847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942170" y="615669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37833" y="3639236"/>
            <a:ext cx="112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TV</a:t>
            </a: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586043"/>
              </p:ext>
            </p:extLst>
          </p:nvPr>
        </p:nvGraphicFramePr>
        <p:xfrm>
          <a:off x="1032715" y="3322031"/>
          <a:ext cx="2728794" cy="216174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7287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36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Century Gothic" panose="020B0502020202020204" pitchFamily="34" charset="0"/>
                        </a:rPr>
                        <a:t>Helping</a:t>
                      </a:r>
                      <a:r>
                        <a:rPr lang="en-US" altLang="zh-CN" sz="2400" baseline="0" dirty="0">
                          <a:latin typeface="Century Gothic" panose="020B0502020202020204" pitchFamily="34" charset="0"/>
                        </a:rPr>
                        <a:t> Words</a:t>
                      </a:r>
                      <a:endParaRPr lang="zh-CN" alt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9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04545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told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tried</a:t>
                      </a:r>
                      <a:r>
                        <a:rPr lang="en-US" altLang="zh-CN" sz="2400" b="1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altLang="zh-CN" sz="2400" b="1" kern="1200" baseline="0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did </a:t>
                      </a:r>
                      <a:r>
                        <a:rPr lang="en-US" altLang="zh-CN" sz="2400" b="1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up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" name="图片 3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418" y="639495"/>
            <a:ext cx="887432" cy="5916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910" y="2459860"/>
            <a:ext cx="5320003" cy="316314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60719" y="76663"/>
            <a:ext cx="4987607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what Kipper did to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tie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his laces by himself.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work in pairs to talk about the given illustration by using the sentence structure and helping words; model first.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Assist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if necessary.</a:t>
            </a:r>
          </a:p>
        </p:txBody>
      </p:sp>
      <p:sp>
        <p:nvSpPr>
          <p:cNvPr id="29" name="直角三角形 28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78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18" y="-16790"/>
            <a:ext cx="5795684" cy="33478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86" y="3299082"/>
            <a:ext cx="5962650" cy="3619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4" y="3331013"/>
            <a:ext cx="6464965" cy="35314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1" y="-32098"/>
            <a:ext cx="6469849" cy="3363112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=""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" y="24847"/>
            <a:ext cx="12214865" cy="6901148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289206" y="-43149"/>
            <a:ext cx="3413005" cy="1067479"/>
            <a:chOff x="8239045" y="-19269"/>
            <a:chExt cx="3260604" cy="964367"/>
          </a:xfrm>
        </p:grpSpPr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-19269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Listening &amp;</a:t>
              </a: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 Speaking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64" name="AutoShape 2" descr="data:image/jpeg;base64,/9j/4AAQSkZJRgABAQEASABIAAD/2wBDAAgGBgcGBQgHBwcJCQgKDBQNDAsLDBkSEw8UHRofHh0aHBwgJC4nICIsIxwcKDcpLDAxNDQ0Hyc5PTgyPC4zNDL/2wBDAQkJCQwLDBgNDRgyIRwhMjIyMjIyMjIyMjIyMjIyMjIyMjIyMjIyMjIyMjIyMjIyMjIyMjIyMjIyMjIyMjIyMjL/wAARCAEsAlgDASIAAhEBAxEB/8QAHAABAAICAwEAAAAAAAAAAAAAAAUGAwcBAgQI/8QATRAAAQMDAgQBBwcGCwcFAQAAAAECAwQFEQYSEyExQVEUIjJSYXGRBxUWM4Gx0SMkNEKhwSVDU1RicnOSk7LhFzZEY4KDoyY1dZSi8P/EABoBAQACAwEAAAAAAAAAAAAAAAADBQECBAb/xAA0EQEAAgECBAIIBQQDAQAAAAAAAQIDBBEFEiExMkETFSIzUVJxsRRhgZHBIzRCoQYkgvD/2gAMAwEAAhEDEQA/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/S61r+vJ/hqdk1Za/5V32sUj/ABGL5oS/hs3yynAQ0ep7XI5GpUIir03IqEpHPHKmWuRU9im9clbeGd0d8d6eKNmUAG7QAAAAAAAAAAAAAAAAAAAAAAAAAAAAAADpK7bGqgdcvkVUZyROqqFgmX+Nan2Kd6Vc0zHeKKqkJQ61s9wslxu0DqhaW3uc2dXRKjst64TuBLeTzp/Gt+BifUPp5UZMmN3ouTopF1WuLNSaZpNQSuqEoat6MiVIl35VVTm3t0PffJGrZ+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+2zt9PMbbxt3TbXsei7HtdjrtdksenbpJE9IHOVWovm5XoVmwaMr7Uyq489M5Zno5Niry69SfpLVUU1U2Rzo1RPBSXS5aYs/i6OTV5K5tP+bYUT98aKnc7kbRV0axtYq4cnLCki1yOTKF9S9bxvWd4UMxMTtLkAGzAAAAAAAAAAAAAAAAAAAAAAAAAAABhqfqVMxiqPqlA5ov0GPn+qa9sVns8OhdTUkOooailnlkWeqSLCU6r1RU74NhUaZoY08W/ia+sWlpqPQ2pbe6522R9ZLI5s0c2Y4s+uvbAGK7WeyzfJZZ6KTUkUNBFM1Yq9YlVsq5dyx2/0LrfkRNPYRyOanDw5O/TmUu6aUmqPkus9nbdLax9PK1y1D5sQvw5Vw13deZdL63bp7ZlFxw0ynRegHazrmmb7iTIyzJimb7iTAAxTzsgic97ka1qZVV7FTqdZIkqpDTq9iLycrsZIsuamLxymw6fJm8EbriCkfTKX+ap/fOE1lNn9GT++Q/jcHxT+r9R8q8Arls1NFWv2Oasb/VVc59xYI5EkblDopet681Z6OW+O2O3LaNpdwAbtAAAAAAAAAAAAAAAAAAAAAAAAAAAAAAAAAitTORum7hzRPyK454PVdK5tttlTWOTckTFdjxU0jctQz193ZDWTzPnqGq5qZ8xqJ2NbW2bVjdNaVqH091XYuNzcLz9ptyFVdE1V64Pndt7pWUktYjpmxwycNyo3nu9hs7Rmp5qhvkVW9Xq1qLG93XHgprSfJm0ea+g4Rcoip3OSRohdULiy1HuT7zXfdPebC1UuLLP7dv3mvU5qnvKTiXvI+j0HCvdTP5oCzVtTU6guME07pIYl8xiryb52C46MfLPYOPNI6R8lRLzXwR2ET9hVLPWw1V1roo6KKB8TsOlZ1f52OZcdJzRz6dppYoGwsc+TzGrnnvVFX7Tk1Paem3b7MZZ/px7W/WUlDX0tRLPFFO176f61ERfM9/wOrLlRSUbqtlVGtMxcOl7IpHWy3SU9ZdpVngelSq7UY/Ks6+l4Hlp7PUR6SqKDi07pZHKqPbJ5nVO/wBhB6Onx+Di5pT6zsdSeUQyI5mze17e6E5Za1aqnaqr2KzFC6l0+yB6tV8dPtXauUz7FJfS+fJmlxwvw2j83LqO8LKAC1c4AAAAAAAAAAAAAAAAAAAAAAAAAABiqecKmUw1PKFQO1Gn5hH/AFVNdWHSF5otCantc9ExlVXSyOp40kRUei9OfY2LRL+Yxr/QX95rHT14vMvyd6rqp62tfVwSypBI/O9idtvIDLdtHXqq+SizWSKhY64U0rXyQ8RqI1Ec5evTuXi/NVmndrkw5vDRU9vI19ebveovkgsdbFXVza+SdiSzNzxHJl2c8smwb6qrp3LlVV/Jqqr9gHazLmmb7iTIq0OalM3n2JPiM8UAgtUyObapmouM4Rfia9kfw43vxna1XY8cJkvmqnotukRFTt95QptvAl3527HbsdcY5lLxHrlhf8L6YZRTL+x9gkuvkz0ax23hbkyvPHUyVd6ZSU9BMtO5yVioiIjsbM/eR8aWn6Iyo1avyDeu5VxxM5QzXH5t8jtPlC1PD3N8n2dc4TG45+Sm/bzl0ekvt38oWSmesVUxyLzR2DY9olWSnaq+BraP9Ibn1jYtk/Rm+4seG+7n6qzivvY+iWABYqsAAAAAAAAAAAAAAAAAAAAAAAAAAAAAAABAazqIodM1bJJGtdI1GsRV5uXPY0vJQNkusFesiosLFYjMclz3yWnV1xkuOoKhNyrFA5Yo29kx1/aQOF8CC07ymrG0IhbE1bZPRJUuxLNxVft6ezBbNNqsd0iRF6NwRRlp5301QyaNVRzFygierMx06N2rVR0tBx5n7WNTmpBv1czeqR0r1b2VXIikdcrklbZqVWryc7Kp9hWbncY7XROqpY3vY1yJtZjPP3nXSsTG8qHW6vLTL6PGs12vyXOifTpCrN2Oe7PQrvAciou5DzVV4go0ouJHKvleEZtx5ucdfiZHXOBl4bbFbIs7mb0ciebjr+4iy6PDlne8MYeMa/BXak9Po8FDZmWutqahsr3uqFyqORMJzzy+JbNMU0dFp+khjl4rG7lR/Lnlyr2Iqo+qVT36NifDpS2skYrHIxVc1yYVPPXsUPEcXorzG/wem0WsnV6St7RtO8sVqtlZSvvTpqdWLUq5Yuaef6X4nljtNdHomWgWlf5U5+Ui743Id7OyqZS3x0rJ0crncPei8+TvRMGaxmg8/nCVPE/pb8bvic/XfvHeG3ROsidBp+OKRqteynRrmr1RcE5plMUrSEduSwM3qu7ydmd3XOE6k7ptPzVvuLPhfht9XPqO8J8AFo5wAAAAAAAAAAAAAAAAAAAAAAAADocbk8UA5MVR9Spk3J4oYalU4K8wO9FyoY/Y1Sj2bXFwuGjtQ3iWlpWzW6SRsTGIu1+1P1i70S/mESrz8z8TX1jutjn0Lqaen08ynpIZZEqKVJlVKhe657ZAz3LXlxpPk4tWoWUlK6qq5WsfG5F2Nyqpy79i23r8vYVV6ekjHKiePJSj3W72KL5LbPWzacZNbpJWpFQ8dUSJcrz3d/8AUvN4VHWLLU2tVGKieHTkc+qmYw2mPgkwxE5KxPxVqKolhTEciohk8uqV/jlKNfKfWr7vM61StSiXHCRqtTCY55ynXJH+SfKKvWZyf9bPwPOUrntWLemj91va+Ks7ej/02FUPWqYrJnK5q9UyeNbbSParHRZRyKipuXopSfJflG/ll/vs/AndMQ6oiqZlv0jXQK1OGiq1Xbs+ztgjzYskV57ZYnb80mLNG/LWkwrq0dvZpepp216pScZ2Z9noLu9HHs6He401DJR2hstdwmRuasLtmeLyTHu6GR9kn+Yam3caLiSTOej+e1Muzg5rrNNVUtsibNE1aRUVyu6OwidDui0fN5p+SdvD5R907H9e1O+42JZP0ZvuNdxr+cNX+mbDs0jWUrVVcYQsOG+7n6q3ivvY+iYGSOnvNFCx6+UReYiq5EeiqiFEqvlCrHVKrTU8SQIvJH5yqfuLSuO1uyizavFh8UtmAr1h1DHdqZsiJsd0c1V6KWBFymTWY2naU9LResWr2lycK5E6rg4e5GNVVNZaj1lVz1klNb5VhgYqtV7fSev7kNqUm87Qh1GppgrzWbErbjT0NNJPPIjI2JlVUq8Xyg0EtSkaxzRsVcI9yJg1/UXWvqoFhnqpZI1VF2vXPNDx9ieuCIjqqMvFbzaPRx0b3pqtlQxHNciovPKHoKLpG6MdTRQLMjnMaiKmeZeGORzUVDmmNp2XmO8XrFodgAYbgAAAAAAAAAAAAAAAAAA+etcPn3V7qdZUkWqXnHndjcvgRVykqmz2hsTpkR2OJtz7PS/1JXV1wnt76qogc1H+VOb5yZTGVPDW3Oop622wsVm2pRFky3Ph0IUzhslQur3xK6XydI87eezODrYp6iapuCTvlc1smGI/OETK9DPFcJ36klt67OA1m5OXPJxZ7lPcXVaTIxEhk2t2J259TAvsDl+bKZue/wC4jNRMo5LQ5ldPJBAr25fG3cue3IkoP0CnT/8AuhGaipWVlq4MlXFTN4jV4kvTvyO2ngeZ1v8AdsFzgoHzWhs9W+JzFTgIjM8Tp18OxldDRu1a2ZapfLGw48n2csY65OlyoWz11pctZBFwFRUY9ecnT0fgd0oc6sdXeUwr+R2cHd+UTl1wbOfeNu/lKSqV2wOXw5/sJfTVRJWacttTMiI+WJHO2p7VIesVEpnq7O1EXOPDCk1p1IE05bvJkc2Dydqxo/0kbz6nnOL+9/Z6vg28aGvXzl4bZequqtt0qJXMV9K5yR4b4J38TpJfqyPSUd0xGtS5+1fN83GcdDPQ19umtVwqIaDhQRuVJo8J+U5czpNW2lumYaiSgVaB7kRsCImUXK+04do38Pm7v1SNVI6SzLI70nxNcvhlcKTmnP0VpB16t+aHKxNrdjdqeCcsfsJ3Tv6K33Frwv3dvq5tR4oToALRzgB4bpd6Kz03HrZUY1eTW9XOXwRBETM7Q1taKxvadnuOjpomORr5GNcvRFciKpTJvlHoljlbFSVCP2rw3OxhV7ZNeVFXUVdS6oqJXySuXKucuVyTUw2nurs/E8ePbk6t8gpWh9QTVdMtDVyLI+JcMe5cqrfBVLqRWjlnZ34ckZaRePMABhIAAAAAAAAAAAYaqpjpYHyyORrGplV8EMxXtWPVLRMiL4feYnszCBrNZVckzvJY2Mj7b0yqnk+lVzz6Uf8AcKLfdRyWerjgZRcXczfvc5URfYmDxW/WE9ZcIKZ1uRGyvRuWOVVT2+4i9qeqX2Y6Nj/Su5+tF/cOzNVV+cSpG9q9URMKa8u+q5bbcpaRlAj0jx573Km7l1THY7WXVEt1uKUr6HhorVXiMcqo3Hjke1tuez2b+s87amy00yLlro8r+8otifpVdC6ldRw3NLaksnljZHJxFXvsLNopVdpxEVeSSyInsQhbPpqyUuj7/b6e/snpKuR61FUitXgKvVF7cvaSxO8IpjaUddX6UT5LbOtTDdFsyzMSnYxycZFyuN3s6l5vG35iXZlG4ZjPhywVS46ZslT8nlrtcuoY4qCCRroq7LcSqiry8O69PAtd5ajbGrUXciIxEXxTkc+s9xf6JMHva/VqDUGm7tXXmapp9QMp4X4VkMkrmKxMdMJ2Iz6H3xU87U0H/wBl/wCJL33RNDdLvNXS3Z1PJNhVjcrVxyxyyvJCO/2c23vfU+DPxKTDnrGOIm/l8qxyY7TafZ/2wppC+dtTwf8A2X/iWHSdjuNqqaiWsvDayN7UakbHq9EXxXPRexCf7Obd2vyfBn4k9pfStJYaqeenuD6p0jUYqctqJnPNE7mmozVtjmItv/52Zw45i8TMf7VqSirF0nW0/AlWodUPc2P9ZU3na6UVVLQ2VkUErnROasu3q3knU5kutZ9F6yt4/wCcR1D2NftTkiOxg5uV0q6ehs8kU+19S5qSrtTzsoh0Rz9O3efs7fY27z2j7rI1USVF7bjHe75UPRKGCRzIWp5+1cK5fwOzuSqieJFXGF8VUrlRcP8AORS04PETWd/i87/yi161jkePIBxlFVURU5LhfYXrxHdYNNXeG3TIyVVaj3Z3dkNrUdS2aJqoqLyNFGzNIVMrqKFkiqqo3HM5c9Ij2o819wvUWvE4p7Qs1zV3kciMXDlaqIv2Gj3sdG9zHphzVVFT2m+Jo+LFj2Gs9WWinpplqVfwnPXHL9ZfcYw35Z2ScS085aRaJ7KiDMkG6GV7H5VjFXknTkY7RQVlVa4JnI1dzGqxd2VcmOq+0nnLWJ2lU10Ga2P0kRuy0VTJS1kU0Tla5rk6G4rPVLPA1V8DWNvsVQ+pasreSLnCGzrNSrBA3Kc8HPmtEz0W/DcGTFSefzSwAIVkAAAAAAAAAAAAAAAAABeigaIucUVRXVLZY2SNWZy4cmUzlTyvp4JHsc+FjnR+gqt5t9xg1RcZrcsk0KMVzqlWrvTKYyp56u5TU91oKVrI9lQiK9VTmnuINpT7wkEp4UqFnSJiTKmFkROanENNBTq9YYWRq9cu2pjKnhp7jLLfqmgcxiRRM3I5PSXp+JzZrlLco6h0rGM4cm1NndDG0nReof0KmT2L+4i9R26oultZBSta56So5UcuOSIpKx/otN/VX9xB6rmqIbdAtM+Vj1nRFWLOcY9h3U8Ly+q3nWdHe5Wypqbtap4mNdFTfWLuRFTp0Q5jt9Smrp7g6NEp3Q7GvymVXCcsdTHdJ6mPUlphjklbE9F4jWr5q+85pqmofrGtp1lkWnZDlsf6qLyNkHt8nfy/lKVzd9JIxFRFc1zcryRMopPWKDyXT9ugV7X8OmY1XM6LhO3sK7dUVbbUNaiq5Y3oiImcrtUsNjYsWm7cxyKxW0bEVHJ08083xaf6u2/w+z1nCIj8DT6z90bb4bW3T1xbBWTOpXudxpXR4cxcJnCdzrV01sdpSkgfXvZR7kWOfh5Vy8+3Y5obbFHpmupmXGmkbM52Z0VdjenUV1rSbTNFRpXUrUY5FSZzsMf16L9px7xzd/P+HZ5Ja4oiWpzUXKbWoi+PQsGn24pG+4gLkmLeqe1qFhsKfmjfcWvC/dT9XPqPFCYABZucNR63rJarUs8b1XZBiNjeyJjKm3DXWvbDL5b86U7FcyRESVqdUVO5NgmIt1V/Esd74fZUUDCmNszHTSxL5ro3Nau5equTKY+B1zaI7y87XDkvEzEdnvt1zqrXVNqKWTa9q5wqZRfYpuCxXmK926OoYiNeqYez1V7oaUwqrjubB+T9kreJ12cyDPEbfmtuE2yTaaz4V+AByrwAAAAAAAAAAArerV/guX7PvLIVvVv/ALXKvu+8xPZmO7T1/uV5o6uOO30aSQKzKv4XEy7PT2Hjtt31HNcYI56BEhc7EirBsw3xye6+w6ikq41tMjkp9mFSN6NXd3zk8dvptXNr4HVUz/J0ciypI9rk29yKOySe7teLrfqe5yw0lCjqduEjfwN+5Mdc/uMljud8qrikVdRJHTq1Vc/g8Pbjp7/cdbvBqmS5Sut8r0pOXDSN6JhPai9zvZoNTR3BFucr1pNq7kkejufbGO4/xPNunRSf+nMeM0hV7FpG6UOg9TW2ZtL5TXSyOiRsyK1UXpuXsWfRSKunF8eNIU/T2nrzS/J/qqhqLdUR1VVNI6nid6UiKnLHMkr2R27st20ddan5K7NZI20vldNMx8iOnRGYRVXk7ovUvN4asdi2L1ajE+417d9OXqf5IbHa4rdUPr4JmOlgT02Jucq55+02Fd2q2wbXJhUaxFRfsINZ7i/0SYPe1+rS+pbBp+qv1RUVuoEpKiTCvhdh23l+z3EV9GdLY56qZ/hoSuo00Wt9qfnF1WlblONwN2N2O/txgi9ugE/Wua/3ipwWyejr1t2+EO3JFeeekfu6/RnSvbVbP7iFn0bZ7Pbqupltt4SuldGjXtbhEameuE6+8rW3QHr3P/8ARZdGt0wlfUfMjqhanhpv4+cozPbPtNNVa84p3m36xDfBFfSR0j90U+6yppuqrfJ6beyd7Uj4fmKiPxzTxO1xuclPSWmRsFO5ahWo5Hsyjcono+B0kraT6NVdStuj4DZ3tWn3Lhy7sZydrjWU0VHaXSW+OVsrm8NquVOFyTp4m0RHw8/4WG87eLyj7rCxMzInbcS9zpKaOzunqGI5rURUTuq+wiY/r2/1kLXLb23GzOp352uanNOqKWHDOlJ3+Kq41E2naOs7NcQpDLOjditz0TOTpaLU+qrLiqSO2Nqnt4aImM4TmTUmlqhm9vHka79V8aYVq+P+hn0RTyJU3RlQrXyNrXI9zUwirhOeOxa5L+1vWVBo9PMYprmrHVxS6XkdI1X7nJ4dC+2a3JSxpnkp4dQ3iGxUDHMjR88i4javT3qVei13Xx1CeUxxPhVeaMbtVPcOW945mJzabS29HHSZbS7FG1vap65sUkHN0Sr5meqL4EzT6rtrpGRPq42vdjCKpKuZFVt7KaRvSd3TeMeek033hpqSiuFHBLK2nSRqsckkecOxjq1en2Fr0RSRz6et25M/m7Cw3q1RR2yqcjUReC//ACqRWhW7dO2xfGmYv7DFrTad5b4cNcNIpXyWuK2RRqio1D2tYjEwiHKeihyYSAAAAAAAAAAAAAAAAAAAHC+ivuOTrJyjd/VUD541FU0tMivq6byhjp1RG+C56mGqqKNl2ooZaXfUPaixSeoeu726G5uWOZz2tbKr02LjmY5rbFPcKetc96PgTDWpjC+85+ifqw089G++VUMdMrapjfPm9ZBZpqKaKd1FTuhakmHov6y+JmhtsUFynrmveskyYc1cYQWy2x2yOSOOR70kfvVXY5KZ6MdV1Z+j039VSMvt0ntcFO+BjHLLLw1R6L0JJvKGn/qL95E6hqKSBlGlXRpUo+baxFft2Ly5ndXwvL6radXO8bslZdJqe/0dvYxixzt3OcudydenwFNdJJ7/AFlvWGNI4Go5Hp6S9OvxOlXNSJqijgkpFfVLGqsn342Jz5YOKCaik1FcGRUr2VTE/KzK/KPTKdE7djKDljl7eX8vZdZnU1unmZjdHG56Z6ZRCz0D3z2ameqIkklM1VROiKrP9SrXhYUtlQtRuWFI3cRG9duOeC0w7WWaPg7kalKmxO+NnL7TzXFffft9nr+E7/gMf6/dDUtkrYNKVludGzymZ6q1qO5LlU7/AGHFys1bUadt1FFC100DmrI3cmE5HmpqisboapmdLUeUJIuHKq7085PtMt1q6uGxWd0U8zZZHNR7mquXcu5yxzc3eO/8OronLpyosf02ljsSfmbfcVu78qRP7RpKLXvtemKmsjRFkjj83PivJPvLbhUb4v1cmqtFZm0+ULIr2o5Gq5EVeiKvNSsar1YljVtLSsbJWPTcu7pGnZV9prCorampqHVE1RI+VVyrlcuTrU1M9XLxaiV0smEbucuVwhd1wbTvLzmbis2rNaRtKxQa9vcUyPklimZnnG6NERftToXb5/guul6mvp4kdLHE5XQu57XInf2dzURbNDTyR3B8Kc45EwqdlM5aViN2ug1Ga+Scdp3if9K5FVp5U2WpVqxbsyZwiY7+4sVBaaGTWNxSGJjk4FM+J7kyrUc1yLj4E1cNBxzVrnwIxsT1yrcciMtNpbYNcVdDCruEtJTyIiuVUb5zkw3PRPYQZLxaei10eDJhrMXtun10LSOkR27CdVRCxW+3QW6BIoWoid1PWnRDkjdUREdgABkAAAAAAAAOFciJlTkh9SLUfM1U2mVUmWNUbjr9hmI3lra3LWZetl0pJJXRR1ET3t6ta5FVCF1XK19rl2r1x95quKoloahkzXOjka5ERV658CXivVdWNkhqZVka5OWU6LkkyYtq7xLg03EIyXilqzEzKt6itFZXVkc0Nyip40Zt4ckqs556pz5nitdgroLnBM68QOax25zI5lc5yeGD0amttsqq6KasuraSXh4Rjm7spnrjseC1WeysulM+K9tllY9HMjazarlTtk5I8K2mOr2XuyV1VdJZ2XaGKN+FbHJMrFYmOmPAyWCzVlFcuPJdYZ42sVHRRSq/d78nlvtqtE94mlqby2nmfhXxOZu28v2e4yadtVpp7s2aku7aqZrFxE1u3kvVfaZ/xNureWiv93P+7IUzT015X5OtWOnfcFq0ml4Cyb+Iidtnf3YLnopcacVc8+NIVHT+qLzVfJ/qm5VFxfJU0c0rYJVamY0Tp2N69oR27vNepb0nyP2KSJ9xSuWZnFVm/iqm53pd8dDYt3z8xc85wzOevY1/eNU3qn+SWyXeK4yMr6iZjZZ0a3L0Vy8sYx2NgXdznWHc5cuVrFVfFeRBrPcX+iTB72v1aX1LfdOU19qIK6weVVDMI+ZVRu5cft95E/SPSKejpdF/7iFkvmtbdbLxPRT2p1RJDhHSORqZ78spnBG/7Q7P2sSf+P8AApcNbejr/Tnt8ywyTHPPtR+yN+kekV66W/8AIn4ln0ZdrJX1dTDa7QtFI1iOe5MORyZ6ZT29iLX5RLP3sKf+P8Ce0tqihvlTPBS291K6NqPVURu13PHVO5rqa29FO9Jj/wBbtsMxzx7UfshXts62Gpbvl+b+M7iLz3bt3P29TmuS0rS23yl0iRoqeS4zzXCYz+wwSUEH0aq6X5wg4bp3uWowu1q7ui/cdrjQwzUdpY+vhiSFzVa5yLiXknQkjb4z/wDQ7/a27R2j7rFF9e3PXchsOzNR9I1F8DXkfOdvL9Y2JZP0ZvuLDhvu5+qt4r72Po9NTRxcJV2oUfTLUbdb6idrlIn/AOUNg1P1Kmv9NJ/C19Xxub/8qFiq2XWlumq6eCeJFc6HOW+KKa+qX+SQPmla5GMTny9uDdF1ictskcxm6RGKrU8VxyNMX2omda6llXlr3KiN3txldyZRCemS0Un8lVqtJjyZ6779Xba7dt2rnwNpaVnnWhhZKqq5rURVUibVY2VDWuVqKvuLhQW5tK3CIa5MvPCfSaKNPaZ333db6v8ABNV/YP8A8qla0N/u5a/ZTMT9hZb/AP8AtFUn/If/AJVK1ob/AHdtXtpWL+widy8J6Ke45OE6J7jkAAAAAAAAAAAAAAAAAAAB1l5RPX+ip2Mc/Knl/qL9wHz7dLlFbla+Vj3JJIrE2dlOJbjDDcoaFzX8WVu5qpjCJ7TBe4KOp4CVdTwESXcz+k7wE9NSvv8AT1D6rbUsZhkHrJ4/eQdE3VmguUM9bUUjGvSSBMvVUwi+47W+4Q3KJ0sCPRrXbV3phcnlo6WljuVdNFVpJLIipIzl+TO9kpKejpHMpqpKljpNyvTHXwB1Xpv1cH9n+8iL/wCQK+gbXcfKzfkuF63Lr7OhLp0iTwjI2726KvnonSVTYFhk3tauPPXKcufuO6vheW1MxGrmZY6hKB2qqbiPn8uSPzGtTzMc+vtOLc2g+frk+nlmdVLyma9vmt59lM0tuY/UkVx8pYj2R7eB3VOfM4t9sSkutfV+UskWoX0GpzZz7mUE2ry9/JkvUC1NrqIGvYxZI3NRz1wiZ8S15dTWjzXedFTJhyeKM6lO1Gx8ljq42NV73RKiNamVXmhcpXrBa3PRqOWOnztcnJcNTkp5nifv5+v8Q9jwz+xx/r95QDLzXfQt9ydUZqkfhJFanTdjp0M1zu1ZS0FokjlaklS5qSKrUXdlE/E6LdnfQ5K91HSq5X44Oz8n6XgZrncEgitGaKnl8oc3k9vKPOPR8Opy7e14fOXTv0SN4/Rmon8qhPUdFHXWWWkmTMcsatUgLt9TGn/NQtVnT80b7i44X0w/q5dTETbaWp7np+sttU6Jzd7UXzXp3QiH0NSmobbB5zWVEMuUXo7bhTfc1LDP9bGjvehrv5QXU1r1JpqpcqRRNbUNVUTxamERO6lpOW09FZTh+CkzO2+6vpY5lqkp2yRulX9RHJn4F80rpt1uXjzph69E8DW6w1dPUxyvjljlykiK7k5F6/E3JZKySutsc0qYcqG2Xfp13R6CI9r2OVIlIuKbPlId/Ttka/CZU/eXcpN7835RaR3rWtyfCZF/eQrFdW+gnuOTrH9W33HYAAAAAAAAADHLNHCxXyORrU5qqr0Id+q7SyTZ5bFn7cBpfLSnimITh5q2JJIVTqdILlT1DEfHI17V6K1cocPuFLnYs0efDemQzzV27tR6hoK2Ouh8pRHRuro0a5vREzyJWa2JT0bpkRExjsTGsGwq23ubjnXw/eeS73OkZRPpUk3SLjk1M45i07wj3xYIibz0/NTLnp6gu1Q2oqOK2RG7MxvxlPaYKXSdrpKqKoYk73xu3NR8mUz8CYbNG5cIuF9pkOfeY6OnFlxZY3xzEoat0vbrhWSVUqTNkkXL9j8Iq+J2t+m7dbKtKqBJnStRUasj8omepLgc0peWGxtE8tOZ8JpCGs+tFr9I3+6/NFNCtvke3gNXLZcd15EzolP/AE7he8zzLR6OstDZ6+1QU70pK9znVDVlVVcq9cL2Jq9oQW7q7ctbupPk7teoEs9NJ5VI1nkrl8yPKqnLl7C13l3EsivxjcjFx4ZPJUaMslVp2lsUtPI6gpXI6JnFXKKi5TK9e57L21GWZzG9G7UT3IQaz3F/okwe9r9VRfBDK7dJDE9emXMRVOvkdL/NoP8ADb+BmB4mL2jzek5Kz5MK0dKv/Cwf4bTJFFHEv5OJjEVeexqJ9x2CclQzz2nvLHLWO0NdSWio+jdVQo+DiPne9q8RNmFdnmp2uNrnqKO0xsfAjqZzVfueiIuET0fEwyWys+itXR+Tu8ofUPckeUyqK/KL4dDtdbfUy0VmY2HK07mrLlfRwiF/TeZiInz/AIQZLUx45veNoiI+6yxriZq/0s/tL/ZaqJtO1FcicvE1bLUySOVUXa3PJEMaSSIuUe5PtUs9HithptZ4/iX/ACLDly/0qzMR5t1TzMdCuFKHpp2bvff/AJOT/KhAUl7r6Tk2oe5ndj1yh1tl3mt81xl4aK+pq3TNyuUwqIde6PFxbBeszbps24rWyQI1VToUD5QLZHHpusmTCqmzHv3oRz9WXdy+bUNYnZGsQ8d2vNdeLXNQ1EjFSTb5+3mmFRf3DdrXjGnm207tj2NmxiITj5WRtVznIiJ1VV6FPs99pUpXTK9GtYmXIvVCrXvUVXd5nJudHTIvmxov7V8VG6bU8QxYaRaOu/ZdL7f7c6iqIG1UbpHRvajWrnmqKQejLhBT2e3U0sjGTRwMY5irhUVE6FOCdTG6qjjeTfwxs3hFOyRqYVDKaqsWpKihmZDPIr4F5ZdzVn+hsqiq21MaKi5yhldaXV01Near1gAy6gAAAAAAAAAAAAAAAAxVK4pJl8GO+4ymCtXFDUL/AMp33KYHzvebbNcFpuE5icGXc7f39wmt00mooLgis4MbNqpnzs4X8STBBun2RNFbJ6e4XGoeseyoRdm1ef2mSw0E1uouBPs38RXeYuUxyJI5Z6bfeNzZaP5P+zQhr5b6qtuFskgh3xwS7pFyibUyn4EynpM/s0IO9x1El5tCxMldG2TMisRcIme+Dvr4XlM8/wDat+v2ZHUFSusm1/BXyVIdnF5YzjodbLQVNNd7rPPA6Nk8mY3L+smV6HDWzrrd7lSXyfgcl57M4+B10+tQtwuyzcbbxvyfEzjGV6ZMo7b8k9fKExP1YWOueyO3VD5Y+JG2JVczONyY5oVyfnIwslc2B1BO2perIFjVJHJ2aeV4j/dS9pw/pw/F+v3QUtXbk0dHO62/mbnpimbJ0Xd1z+09FzmoGPs7J6N8iyObwMPxwl5dfHsdZqW0O0xBTvrHst+5Nk2earlfZ7z0V9Jb5qm2eUVaxyRKi07c/WdDn3rv5+aXq9F2+ri/tC12n9Eb7ijaouUdspqaWRjn7psIjfce61a9oGQtZLS1DE8Uw4uuG+4hW6zVYcWTlvbZezX/AMorU+fNKvx/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/Axsp9Rwr02Sb2v3a7iqKmBj2RSSMa/0kaqpkxK16rlUXPibJ+jMfgPozH4DZHPBt+nPPRruSeplp44XySKyOVsrfFFTwMO1y9UX4GyvozH4D6Mx+qNm1+ETeIi2SZ2a12r4L8D1QK5WKiovLpyNgLpiP1TlmmYs+iYmu6fR8O/C5Oett1EwowvgX5dNReqcppqLHooa+jhb+kNH1dPT2FGTzxRu4r12veiLjPUn/nKh/nlP/iIV1dMxZ9FPgPozF6qfA3iNmkzusXzlQ/zyn/xEI+919HJa5EZVQuXc3kj0XuRn0Zi9VPgc/RmL1TTLjjJSaT5s0ty2i3wRHlMH8qz4jymD+WZ8SZTTUSJ6KfALpqLPop8Cn9R4/nlY+sr/ACobymD+VZ8R5VBn65nxJr6NRY9FPgdU0zFn0U+A9R4/mlj1lb5VIdhXOXKdVPJWI57mtaiqic+XibDXTUXqoE01F6p24dBXFaLRO+zm4hqba3TzgnpE/BrPhv8AVX4Dhv8AVX4Gy/o1F6pz9Goseih3bPNeo8fzS1nw3+qvwHDf6q/A2Wmmos+icrpqL1Rseo8fzy1lwn+ovwHDf6i/A2ammok/VC6aiX9VBseo8fzy1ojZWoqIjkReS+068N/qr8DZv0aiRPRQ4+jUWfRGxPBKT/nLWnCf6i/AcN/qr8DZq6aix6KHCaai9VBseo6fPLWfCf6q/A2BpOolWljbJnKJjmexdNRZ9EkqG2NpeiDZ2aPh9dLabVtvuk06IcgGVgAAAAAAAAAAAAAAAAHnuHK21S+EL/uU9B5bmuLVVr/yX/cpgaNABzugOzPTb7zqdo/rG+9DMErP+u3+zaQt2rKmHUFqp4ZnsilVeIxvR3PuTX8Yn9Rv3HKtRVRdqKqdORYV8LyGovFdRaZjdCwVtS/WVRRLO5aZkSOSLsi4TmcaeuFTXT3FKidZGwzbI0XHmpzJvY1HbtqI7xxzOGsYzOxjWblyu1ETJnZDOSsxtt5Qxy/XR+9PvLFcqd9XbqmmjVqPlYrUV3Qrrv0mL3p95a16qeS4jMxqZmHutDH/AEMMfkr1VYqqbTFLbGPh40TkVzlVdq4z0+J6LjaqiquVqnjWPh0qosmVwvbp4kyDk9NZNywp3yhL+Y29PGdf8pAUv1Ke4sOvIJaiK3MiYrlSVyr8Dw0dhuD4UxTu6eBf8Oj+hDyvGNFmz55mkdHmilkhlbJE9zHtXKOauFQlb1fJb5a7bFUKiVVDVtn37eUjURU+Jw3Tdyd/EKhk+it0cnKPH2ZO7Zw6fRa/BM8nTf8AN1+lN4RqMjrHRMTo1jURCQt2urlTSNSr21UXfKbX/YqHmbpG5u/izK3RlxXqiIOqSmj4hW3Nz/7Z9V6obdY4qWieqUytR8nZVd4L7iplqbomuVMKqGRuhKxer0M7MZ+GarPfnyWjdVYZZIJmSxPcyRi5a5q4VFNq6aviXigasmEqGcpE8V8UKy3QU69ZEJqw6ams9SsnFy1eqCIdmg0ObTWne28StAAMrYAAAAAAAAAAD7AAAAAAAAAAAAAAAAAAAAAAAAAAAAAAAAAAAAAAAAAAAAAAAAAAAAAAAADHPE2aCSJ7dzXtVqp4opkAFCrtFRumVaeJGM7IiqeNdESeBskGNoZ3lrVdEy+BwzRczXouF5KbLwMIOWDeVMlsD1pkajUR+MZ7kaunapF5Pd8TYm1F7HGxnqoZ3lHOOk9ZhrlbBWp0e/4nX5jrvXf8TY/CZ6qDhM9VDO8sehx/LDW/zHXI5HbnbkXKZPQ6O8tX65f7qGwODH6qHXyeJf1UIbYcd53tWJTRe1YisT0hr/8AhlP4zP8A0Ico68eLf7iF+8li9VPgPJYvVQ0/C4flhn0l/iosdJXVk8XlLWqjFymG4LtRQpHTtRWp08DKlPG1co1DIiInQmpStI5axtDWZmZ3k2p4Ic4TwANmAAAAAAAAAAAAAAAAAAAABkADjdyON6A3dgcI5FGU8QOQcbk8RlAOQYpp46eJ0ssjY42plXOXCIV+p1vZ4Hq1kks2O8TOX7QiyZ8WLx2iFlBWqbW1oqHo10ssKr/KswnxQn4aiOaNskb2vY7mjmrlF+0GPPjy+C27MAi5ASgAAAAAAAAAAAAAAAAAAAAAAAAAAAAAAAAAAAAAAAAAAAAAAACrg4z7F+BUdXammtr20NEu2dzdz5MZ2IvRE9pQ5LjWyyLI+rqHPXusjjG6q1PFceC80iN5hunchzuTxNXWzWNwoWOZPmqZt8zeuFavv7ocSa2vL5NzJoo2+q2JMDdj1zp+WJnfdtLKeIymcFHs2t+PIkFyayJV6TM5N+1OxB3nVldcZnsp5X09LnDWMXCuTxco3b5OK4K44vE77+Tam72BHIvc0pDca2CRJIqudrk7pIpe9LankuSrSVaotS1u5r05b0Tr9o3Y0vFcee/JMbTK4g6MdlDuZWgAAAAAAAAAAAAAAAAAAAAAKuCoam1d83SuoqFGvqW+m93NGL4e1S1VL3RwSPY1XOa1VRqd1RORp6S13WWR0klDUq96q5yrGvNVMSq+J6jLjpFMUTvLrU3a4Vj1fPWzvVe29UT4JyOKa7XCkejoKydip23qqfBeR2Sz3Ff+Dm/undLFc3dKOT4GHneXUzPNtO/6rJR68cyiclXT76lvJqs5Nf7/AAImq1leal6qyoSBvZsTUTH2qeRNOXb+ZP8Aihymm7r3pFT3uQOq+bX3rFerPBq69QPRVrFlT1ZWoqFus2r6e4McyoRKedjVcqZy1yJ1VF/cUxNM3NesDU970MrdKXR36sTffKgSafLrsU9pmPzYr9fqi9Vauc5W0zV/JRZ5InivipEE79Ern34H+Kh2TSVw7vgT/r/0DmyaXV5bTa1ZmZQBMafv01nqmorldSvXEkfh7U9p6U0hXL1mgT7V/AyN0ZVuXnVQJ9jvwDbDo9ZivF6VmJbHgmSRqOaqKiplF8UPSnQirVBJTUNPBI5HvjjRiuTvglE6Gz1tJmaxMuQAGwAAAAAAAAAAAAAAAAAAAAAAAAAAAAAAAAAAAAAAAAAABwvQ5AELcLDbq6d09RSMkld1eqrlSMfpS1qv6In2PUtitRTqsaeAQW02G07zWP2VL6JWv+au/wAVTo7SNtXpBIn/AHFLfwk8BwkDX8Hg+SP2U5dHW5f1Zk9zzG7RdvXo6pT/AK0/AunBTwHBTwGzWdDp5/whSF0XRdpKj4oeu2aWgt9fHVRzTK5mcI7GFymC2cFAkSINiuh09Zi0V6w4iyiGY4RMHIdYAAAAAAAAAAAAAAAAAAAAA6uTKHmkgV/j8T1jCAR3kaL2HkTfAkMIc4QCP8ib6v7DnyNvgh78IMAeHyNvgc+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5085303" y="482943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396" y="541165"/>
            <a:ext cx="887432" cy="5916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58" y="1447224"/>
            <a:ext cx="1136827" cy="18223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" y="4649209"/>
            <a:ext cx="1212998" cy="17362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0" b="18"/>
          <a:stretch/>
        </p:blipFill>
        <p:spPr>
          <a:xfrm>
            <a:off x="9305025" y="5053661"/>
            <a:ext cx="964792" cy="1776040"/>
          </a:xfrm>
          <a:prstGeom prst="ellipse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175" y="1050690"/>
            <a:ext cx="3689597" cy="206287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11884" r="7148" b="26219"/>
          <a:stretch/>
        </p:blipFill>
        <p:spPr>
          <a:xfrm>
            <a:off x="6113986" y="4057575"/>
            <a:ext cx="3183353" cy="2832776"/>
          </a:xfrm>
          <a:prstGeom prst="rect">
            <a:avLst/>
          </a:prstGeom>
        </p:spPr>
      </p:pic>
      <p:pic>
        <p:nvPicPr>
          <p:cNvPr id="1026" name="Picture 2" descr="âpick up toys cartoonâçå¾çæç´¢ç»æ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68" y="4781818"/>
            <a:ext cx="2319726" cy="23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268825" y="6268939"/>
            <a:ext cx="996019" cy="294424"/>
            <a:chOff x="10777108" y="6154075"/>
            <a:chExt cx="996019" cy="294424"/>
          </a:xfrm>
        </p:grpSpPr>
        <p:pic>
          <p:nvPicPr>
            <p:cNvPr id="72" name="图片 71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3683" y="6154075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777108" y="617048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     2:30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60" y="1343405"/>
            <a:ext cx="1144387" cy="18423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2" r="45069"/>
          <a:stretch/>
        </p:blipFill>
        <p:spPr>
          <a:xfrm>
            <a:off x="6559567" y="1469753"/>
            <a:ext cx="1963262" cy="206619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7439" y="4467899"/>
            <a:ext cx="1389047" cy="2178986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10935729" y="6229119"/>
            <a:ext cx="998007" cy="312687"/>
            <a:chOff x="7707356" y="6408789"/>
            <a:chExt cx="998007" cy="312687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21/26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852970" y="1138192"/>
            <a:ext cx="5341178" cy="3066282"/>
            <a:chOff x="2934901" y="1233223"/>
            <a:chExt cx="5277742" cy="3974348"/>
          </a:xfrm>
          <a:solidFill>
            <a:schemeClr val="bg1"/>
          </a:solidFill>
        </p:grpSpPr>
        <p:sp>
          <p:nvSpPr>
            <p:cNvPr id="44" name="圆角矩形 43"/>
            <p:cNvSpPr/>
            <p:nvPr/>
          </p:nvSpPr>
          <p:spPr>
            <a:xfrm>
              <a:off x="2934901" y="1233223"/>
              <a:ext cx="5277742" cy="3974348"/>
            </a:xfrm>
            <a:prstGeom prst="roundRect">
              <a:avLst/>
            </a:prstGeom>
            <a:grpFill/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094842" y="1294615"/>
              <a:ext cx="5117801" cy="10770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—What can you do by yourself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—I 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can ____ by myself.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319509" y="2892247"/>
              <a:ext cx="4591036" cy="15558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pick up toys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brush my teeth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wear shoes . . .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6893550" y="1"/>
            <a:ext cx="5359152" cy="1524874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960719" y="76663"/>
            <a:ext cx="4987607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consider what they can do by themselves.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observe the pictures carefully.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the different things they can do by themselves.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Let’s talk!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given pictures by using the given language structure; model first. Assist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if necessary.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Notes: T can click Let’s talk! to present the sentence structure, and then click it again to make it disappear.</a:t>
            </a:r>
          </a:p>
        </p:txBody>
      </p:sp>
      <p:sp>
        <p:nvSpPr>
          <p:cNvPr id="37" name="直角三角形 36"/>
          <p:cNvSpPr/>
          <p:nvPr/>
        </p:nvSpPr>
        <p:spPr>
          <a:xfrm rot="10800000">
            <a:off x="11626538" y="-7757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1781338" y="-31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3004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1" grpId="0" animBg="1"/>
      <p:bldP spid="35" grpId="0" animBg="1"/>
      <p:bldP spid="35" grpId="1" animBg="1"/>
      <p:bldP spid="36" grpId="0"/>
      <p:bldP spid="3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A417091-13EB-DC44-91A0-D1B4D0D04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06" y="169056"/>
            <a:ext cx="11998559" cy="6620022"/>
          </a:xfrm>
          <a:prstGeom prst="rect">
            <a:avLst/>
          </a:prstGeom>
        </p:spPr>
      </p:pic>
      <p:sp>
        <p:nvSpPr>
          <p:cNvPr id="37" name="Freeform 5"/>
          <p:cNvSpPr>
            <a:spLocks/>
          </p:cNvSpPr>
          <p:nvPr/>
        </p:nvSpPr>
        <p:spPr bwMode="auto">
          <a:xfrm>
            <a:off x="1260727" y="968819"/>
            <a:ext cx="9533732" cy="618372"/>
          </a:xfrm>
          <a:custGeom>
            <a:avLst/>
            <a:gdLst>
              <a:gd name="T0" fmla="*/ 7636 w 7678"/>
              <a:gd name="T1" fmla="*/ 141 h 445"/>
              <a:gd name="T2" fmla="*/ 7556 w 7678"/>
              <a:gd name="T3" fmla="*/ 190 h 445"/>
              <a:gd name="T4" fmla="*/ 7412 w 7678"/>
              <a:gd name="T5" fmla="*/ 243 h 445"/>
              <a:gd name="T6" fmla="*/ 7231 w 7678"/>
              <a:gd name="T7" fmla="*/ 281 h 445"/>
              <a:gd name="T8" fmla="*/ 6923 w 7678"/>
              <a:gd name="T9" fmla="*/ 302 h 445"/>
              <a:gd name="T10" fmla="*/ 6493 w 7678"/>
              <a:gd name="T11" fmla="*/ 283 h 445"/>
              <a:gd name="T12" fmla="*/ 6004 w 7678"/>
              <a:gd name="T13" fmla="*/ 221 h 445"/>
              <a:gd name="T14" fmla="*/ 5520 w 7678"/>
              <a:gd name="T15" fmla="*/ 135 h 445"/>
              <a:gd name="T16" fmla="*/ 5035 w 7678"/>
              <a:gd name="T17" fmla="*/ 67 h 445"/>
              <a:gd name="T18" fmla="*/ 4548 w 7678"/>
              <a:gd name="T19" fmla="*/ 30 h 445"/>
              <a:gd name="T20" fmla="*/ 3935 w 7678"/>
              <a:gd name="T21" fmla="*/ 49 h 445"/>
              <a:gd name="T22" fmla="*/ 3448 w 7678"/>
              <a:gd name="T23" fmla="*/ 105 h 445"/>
              <a:gd name="T24" fmla="*/ 2358 w 7678"/>
              <a:gd name="T25" fmla="*/ 276 h 445"/>
              <a:gd name="T26" fmla="*/ 1507 w 7678"/>
              <a:gd name="T27" fmla="*/ 401 h 445"/>
              <a:gd name="T28" fmla="*/ 1016 w 7678"/>
              <a:gd name="T29" fmla="*/ 441 h 445"/>
              <a:gd name="T30" fmla="*/ 645 w 7678"/>
              <a:gd name="T31" fmla="*/ 441 h 445"/>
              <a:gd name="T32" fmla="*/ 400 w 7678"/>
              <a:gd name="T33" fmla="*/ 416 h 445"/>
              <a:gd name="T34" fmla="*/ 217 w 7678"/>
              <a:gd name="T35" fmla="*/ 371 h 445"/>
              <a:gd name="T36" fmla="*/ 105 w 7678"/>
              <a:gd name="T37" fmla="*/ 316 h 445"/>
              <a:gd name="T38" fmla="*/ 42 w 7678"/>
              <a:gd name="T39" fmla="*/ 264 h 445"/>
              <a:gd name="T40" fmla="*/ 8 w 7678"/>
              <a:gd name="T41" fmla="*/ 207 h 445"/>
              <a:gd name="T42" fmla="*/ 2 w 7678"/>
              <a:gd name="T43" fmla="*/ 164 h 445"/>
              <a:gd name="T44" fmla="*/ 0 w 7678"/>
              <a:gd name="T45" fmla="*/ 150 h 445"/>
              <a:gd name="T46" fmla="*/ 2 w 7678"/>
              <a:gd name="T47" fmla="*/ 120 h 445"/>
              <a:gd name="T48" fmla="*/ 42 w 7678"/>
              <a:gd name="T49" fmla="*/ 57 h 445"/>
              <a:gd name="T50" fmla="*/ 107 w 7678"/>
              <a:gd name="T51" fmla="*/ 23 h 445"/>
              <a:gd name="T52" fmla="*/ 211 w 7678"/>
              <a:gd name="T53" fmla="*/ 4 h 445"/>
              <a:gd name="T54" fmla="*/ 419 w 7678"/>
              <a:gd name="T55" fmla="*/ 10 h 445"/>
              <a:gd name="T56" fmla="*/ 489 w 7678"/>
              <a:gd name="T57" fmla="*/ 21 h 445"/>
              <a:gd name="T58" fmla="*/ 350 w 7678"/>
              <a:gd name="T59" fmla="*/ 15 h 445"/>
              <a:gd name="T60" fmla="*/ 213 w 7678"/>
              <a:gd name="T61" fmla="*/ 19 h 445"/>
              <a:gd name="T62" fmla="*/ 99 w 7678"/>
              <a:gd name="T63" fmla="*/ 49 h 445"/>
              <a:gd name="T64" fmla="*/ 48 w 7678"/>
              <a:gd name="T65" fmla="*/ 86 h 445"/>
              <a:gd name="T66" fmla="*/ 27 w 7678"/>
              <a:gd name="T67" fmla="*/ 126 h 445"/>
              <a:gd name="T68" fmla="*/ 29 w 7678"/>
              <a:gd name="T69" fmla="*/ 154 h 445"/>
              <a:gd name="T70" fmla="*/ 29 w 7678"/>
              <a:gd name="T71" fmla="*/ 165 h 445"/>
              <a:gd name="T72" fmla="*/ 34 w 7678"/>
              <a:gd name="T73" fmla="*/ 198 h 445"/>
              <a:gd name="T74" fmla="*/ 74 w 7678"/>
              <a:gd name="T75" fmla="*/ 255 h 445"/>
              <a:gd name="T76" fmla="*/ 173 w 7678"/>
              <a:gd name="T77" fmla="*/ 316 h 445"/>
              <a:gd name="T78" fmla="*/ 346 w 7678"/>
              <a:gd name="T79" fmla="*/ 365 h 445"/>
              <a:gd name="T80" fmla="*/ 586 w 7678"/>
              <a:gd name="T81" fmla="*/ 394 h 445"/>
              <a:gd name="T82" fmla="*/ 891 w 7678"/>
              <a:gd name="T83" fmla="*/ 396 h 445"/>
              <a:gd name="T84" fmla="*/ 1380 w 7678"/>
              <a:gd name="T85" fmla="*/ 358 h 445"/>
              <a:gd name="T86" fmla="*/ 2350 w 7678"/>
              <a:gd name="T87" fmla="*/ 224 h 445"/>
              <a:gd name="T88" fmla="*/ 3322 w 7678"/>
              <a:gd name="T89" fmla="*/ 87 h 445"/>
              <a:gd name="T90" fmla="*/ 3933 w 7678"/>
              <a:gd name="T91" fmla="*/ 29 h 445"/>
              <a:gd name="T92" fmla="*/ 4302 w 7678"/>
              <a:gd name="T93" fmla="*/ 13 h 445"/>
              <a:gd name="T94" fmla="*/ 4609 w 7678"/>
              <a:gd name="T95" fmla="*/ 15 h 445"/>
              <a:gd name="T96" fmla="*/ 4793 w 7678"/>
              <a:gd name="T97" fmla="*/ 23 h 445"/>
              <a:gd name="T98" fmla="*/ 5282 w 7678"/>
              <a:gd name="T99" fmla="*/ 63 h 445"/>
              <a:gd name="T100" fmla="*/ 6011 w 7678"/>
              <a:gd name="T101" fmla="*/ 173 h 445"/>
              <a:gd name="T102" fmla="*/ 6375 w 7678"/>
              <a:gd name="T103" fmla="*/ 226 h 445"/>
              <a:gd name="T104" fmla="*/ 6862 w 7678"/>
              <a:gd name="T105" fmla="*/ 264 h 445"/>
              <a:gd name="T106" fmla="*/ 7227 w 7678"/>
              <a:gd name="T107" fmla="*/ 255 h 445"/>
              <a:gd name="T108" fmla="*/ 7465 w 7678"/>
              <a:gd name="T109" fmla="*/ 209 h 445"/>
              <a:gd name="T110" fmla="*/ 7579 w 7678"/>
              <a:gd name="T111" fmla="*/ 165 h 445"/>
              <a:gd name="T112" fmla="*/ 7653 w 7678"/>
              <a:gd name="T113" fmla="*/ 116 h 445"/>
              <a:gd name="T114" fmla="*/ 7676 w 7678"/>
              <a:gd name="T115" fmla="*/ 91 h 445"/>
              <a:gd name="T116" fmla="*/ 7678 w 7678"/>
              <a:gd name="T117" fmla="*/ 9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8" h="445">
                <a:moveTo>
                  <a:pt x="7678" y="95"/>
                </a:moveTo>
                <a:lnTo>
                  <a:pt x="7678" y="95"/>
                </a:lnTo>
                <a:lnTo>
                  <a:pt x="7670" y="108"/>
                </a:lnTo>
                <a:lnTo>
                  <a:pt x="7659" y="120"/>
                </a:lnTo>
                <a:lnTo>
                  <a:pt x="7636" y="141"/>
                </a:lnTo>
                <a:lnTo>
                  <a:pt x="7636" y="141"/>
                </a:lnTo>
                <a:lnTo>
                  <a:pt x="7611" y="160"/>
                </a:lnTo>
                <a:lnTo>
                  <a:pt x="7585" y="177"/>
                </a:lnTo>
                <a:lnTo>
                  <a:pt x="7585" y="177"/>
                </a:lnTo>
                <a:lnTo>
                  <a:pt x="7556" y="190"/>
                </a:lnTo>
                <a:lnTo>
                  <a:pt x="7530" y="203"/>
                </a:lnTo>
                <a:lnTo>
                  <a:pt x="7501" y="215"/>
                </a:lnTo>
                <a:lnTo>
                  <a:pt x="7471" y="226"/>
                </a:lnTo>
                <a:lnTo>
                  <a:pt x="7471" y="226"/>
                </a:lnTo>
                <a:lnTo>
                  <a:pt x="7412" y="243"/>
                </a:lnTo>
                <a:lnTo>
                  <a:pt x="7353" y="259"/>
                </a:lnTo>
                <a:lnTo>
                  <a:pt x="7353" y="259"/>
                </a:lnTo>
                <a:lnTo>
                  <a:pt x="7292" y="272"/>
                </a:lnTo>
                <a:lnTo>
                  <a:pt x="7231" y="281"/>
                </a:lnTo>
                <a:lnTo>
                  <a:pt x="7231" y="281"/>
                </a:lnTo>
                <a:lnTo>
                  <a:pt x="7168" y="289"/>
                </a:lnTo>
                <a:lnTo>
                  <a:pt x="7107" y="295"/>
                </a:lnTo>
                <a:lnTo>
                  <a:pt x="7046" y="299"/>
                </a:lnTo>
                <a:lnTo>
                  <a:pt x="6984" y="300"/>
                </a:lnTo>
                <a:lnTo>
                  <a:pt x="6923" y="302"/>
                </a:lnTo>
                <a:lnTo>
                  <a:pt x="6862" y="302"/>
                </a:lnTo>
                <a:lnTo>
                  <a:pt x="6738" y="300"/>
                </a:lnTo>
                <a:lnTo>
                  <a:pt x="6738" y="300"/>
                </a:lnTo>
                <a:lnTo>
                  <a:pt x="6614" y="293"/>
                </a:lnTo>
                <a:lnTo>
                  <a:pt x="6493" y="283"/>
                </a:lnTo>
                <a:lnTo>
                  <a:pt x="6369" y="272"/>
                </a:lnTo>
                <a:lnTo>
                  <a:pt x="6247" y="257"/>
                </a:lnTo>
                <a:lnTo>
                  <a:pt x="6247" y="257"/>
                </a:lnTo>
                <a:lnTo>
                  <a:pt x="6125" y="240"/>
                </a:lnTo>
                <a:lnTo>
                  <a:pt x="6004" y="221"/>
                </a:lnTo>
                <a:lnTo>
                  <a:pt x="6004" y="221"/>
                </a:lnTo>
                <a:lnTo>
                  <a:pt x="5882" y="198"/>
                </a:lnTo>
                <a:lnTo>
                  <a:pt x="5762" y="177"/>
                </a:lnTo>
                <a:lnTo>
                  <a:pt x="5762" y="177"/>
                </a:lnTo>
                <a:lnTo>
                  <a:pt x="5520" y="135"/>
                </a:lnTo>
                <a:lnTo>
                  <a:pt x="5400" y="114"/>
                </a:lnTo>
                <a:lnTo>
                  <a:pt x="5279" y="97"/>
                </a:lnTo>
                <a:lnTo>
                  <a:pt x="5279" y="97"/>
                </a:lnTo>
                <a:lnTo>
                  <a:pt x="5157" y="80"/>
                </a:lnTo>
                <a:lnTo>
                  <a:pt x="5035" y="67"/>
                </a:lnTo>
                <a:lnTo>
                  <a:pt x="4913" y="53"/>
                </a:lnTo>
                <a:lnTo>
                  <a:pt x="4791" y="44"/>
                </a:lnTo>
                <a:lnTo>
                  <a:pt x="4791" y="44"/>
                </a:lnTo>
                <a:lnTo>
                  <a:pt x="4670" y="36"/>
                </a:lnTo>
                <a:lnTo>
                  <a:pt x="4548" y="30"/>
                </a:lnTo>
                <a:lnTo>
                  <a:pt x="4424" y="29"/>
                </a:lnTo>
                <a:lnTo>
                  <a:pt x="4302" y="30"/>
                </a:lnTo>
                <a:lnTo>
                  <a:pt x="4179" y="34"/>
                </a:lnTo>
                <a:lnTo>
                  <a:pt x="4057" y="40"/>
                </a:lnTo>
                <a:lnTo>
                  <a:pt x="3935" y="49"/>
                </a:lnTo>
                <a:lnTo>
                  <a:pt x="3813" y="61"/>
                </a:lnTo>
                <a:lnTo>
                  <a:pt x="3813" y="61"/>
                </a:lnTo>
                <a:lnTo>
                  <a:pt x="3692" y="74"/>
                </a:lnTo>
                <a:lnTo>
                  <a:pt x="3570" y="89"/>
                </a:lnTo>
                <a:lnTo>
                  <a:pt x="3448" y="105"/>
                </a:lnTo>
                <a:lnTo>
                  <a:pt x="3326" y="124"/>
                </a:lnTo>
                <a:lnTo>
                  <a:pt x="3085" y="160"/>
                </a:lnTo>
                <a:lnTo>
                  <a:pt x="2843" y="198"/>
                </a:lnTo>
                <a:lnTo>
                  <a:pt x="2843" y="198"/>
                </a:lnTo>
                <a:lnTo>
                  <a:pt x="2358" y="276"/>
                </a:lnTo>
                <a:lnTo>
                  <a:pt x="1872" y="352"/>
                </a:lnTo>
                <a:lnTo>
                  <a:pt x="1872" y="352"/>
                </a:lnTo>
                <a:lnTo>
                  <a:pt x="1751" y="369"/>
                </a:lnTo>
                <a:lnTo>
                  <a:pt x="1629" y="386"/>
                </a:lnTo>
                <a:lnTo>
                  <a:pt x="1507" y="401"/>
                </a:lnTo>
                <a:lnTo>
                  <a:pt x="1385" y="415"/>
                </a:lnTo>
                <a:lnTo>
                  <a:pt x="1385" y="415"/>
                </a:lnTo>
                <a:lnTo>
                  <a:pt x="1262" y="426"/>
                </a:lnTo>
                <a:lnTo>
                  <a:pt x="1140" y="435"/>
                </a:lnTo>
                <a:lnTo>
                  <a:pt x="1016" y="441"/>
                </a:lnTo>
                <a:lnTo>
                  <a:pt x="892" y="445"/>
                </a:lnTo>
                <a:lnTo>
                  <a:pt x="892" y="445"/>
                </a:lnTo>
                <a:lnTo>
                  <a:pt x="769" y="445"/>
                </a:lnTo>
                <a:lnTo>
                  <a:pt x="708" y="445"/>
                </a:lnTo>
                <a:lnTo>
                  <a:pt x="645" y="441"/>
                </a:lnTo>
                <a:lnTo>
                  <a:pt x="584" y="437"/>
                </a:lnTo>
                <a:lnTo>
                  <a:pt x="523" y="432"/>
                </a:lnTo>
                <a:lnTo>
                  <a:pt x="460" y="426"/>
                </a:lnTo>
                <a:lnTo>
                  <a:pt x="400" y="416"/>
                </a:lnTo>
                <a:lnTo>
                  <a:pt x="400" y="416"/>
                </a:lnTo>
                <a:lnTo>
                  <a:pt x="339" y="405"/>
                </a:lnTo>
                <a:lnTo>
                  <a:pt x="278" y="390"/>
                </a:lnTo>
                <a:lnTo>
                  <a:pt x="278" y="390"/>
                </a:lnTo>
                <a:lnTo>
                  <a:pt x="247" y="380"/>
                </a:lnTo>
                <a:lnTo>
                  <a:pt x="217" y="371"/>
                </a:lnTo>
                <a:lnTo>
                  <a:pt x="188" y="359"/>
                </a:lnTo>
                <a:lnTo>
                  <a:pt x="160" y="346"/>
                </a:lnTo>
                <a:lnTo>
                  <a:pt x="160" y="346"/>
                </a:lnTo>
                <a:lnTo>
                  <a:pt x="131" y="333"/>
                </a:lnTo>
                <a:lnTo>
                  <a:pt x="105" y="316"/>
                </a:lnTo>
                <a:lnTo>
                  <a:pt x="105" y="316"/>
                </a:lnTo>
                <a:lnTo>
                  <a:pt x="78" y="297"/>
                </a:lnTo>
                <a:lnTo>
                  <a:pt x="53" y="276"/>
                </a:lnTo>
                <a:lnTo>
                  <a:pt x="53" y="276"/>
                </a:lnTo>
                <a:lnTo>
                  <a:pt x="42" y="264"/>
                </a:lnTo>
                <a:lnTo>
                  <a:pt x="32" y="251"/>
                </a:lnTo>
                <a:lnTo>
                  <a:pt x="23" y="238"/>
                </a:lnTo>
                <a:lnTo>
                  <a:pt x="15" y="223"/>
                </a:lnTo>
                <a:lnTo>
                  <a:pt x="15" y="223"/>
                </a:lnTo>
                <a:lnTo>
                  <a:pt x="8" y="207"/>
                </a:lnTo>
                <a:lnTo>
                  <a:pt x="4" y="190"/>
                </a:lnTo>
                <a:lnTo>
                  <a:pt x="4" y="190"/>
                </a:lnTo>
                <a:lnTo>
                  <a:pt x="2" y="173"/>
                </a:lnTo>
                <a:lnTo>
                  <a:pt x="2" y="173"/>
                </a:lnTo>
                <a:lnTo>
                  <a:pt x="2" y="164"/>
                </a:lnTo>
                <a:lnTo>
                  <a:pt x="2" y="164"/>
                </a:lnTo>
                <a:lnTo>
                  <a:pt x="2" y="154"/>
                </a:lnTo>
                <a:lnTo>
                  <a:pt x="2" y="162"/>
                </a:lnTo>
                <a:lnTo>
                  <a:pt x="2" y="162"/>
                </a:lnTo>
                <a:lnTo>
                  <a:pt x="0" y="150"/>
                </a:lnTo>
                <a:lnTo>
                  <a:pt x="0" y="150"/>
                </a:lnTo>
                <a:lnTo>
                  <a:pt x="0" y="141"/>
                </a:lnTo>
                <a:lnTo>
                  <a:pt x="0" y="141"/>
                </a:lnTo>
                <a:lnTo>
                  <a:pt x="2" y="120"/>
                </a:lnTo>
                <a:lnTo>
                  <a:pt x="2" y="120"/>
                </a:lnTo>
                <a:lnTo>
                  <a:pt x="8" y="101"/>
                </a:lnTo>
                <a:lnTo>
                  <a:pt x="17" y="84"/>
                </a:lnTo>
                <a:lnTo>
                  <a:pt x="17" y="84"/>
                </a:lnTo>
                <a:lnTo>
                  <a:pt x="29" y="68"/>
                </a:lnTo>
                <a:lnTo>
                  <a:pt x="42" y="57"/>
                </a:lnTo>
                <a:lnTo>
                  <a:pt x="57" y="46"/>
                </a:lnTo>
                <a:lnTo>
                  <a:pt x="74" y="36"/>
                </a:lnTo>
                <a:lnTo>
                  <a:pt x="74" y="36"/>
                </a:lnTo>
                <a:lnTo>
                  <a:pt x="89" y="29"/>
                </a:lnTo>
                <a:lnTo>
                  <a:pt x="107" y="23"/>
                </a:lnTo>
                <a:lnTo>
                  <a:pt x="141" y="13"/>
                </a:lnTo>
                <a:lnTo>
                  <a:pt x="141" y="13"/>
                </a:lnTo>
                <a:lnTo>
                  <a:pt x="177" y="8"/>
                </a:lnTo>
                <a:lnTo>
                  <a:pt x="211" y="4"/>
                </a:lnTo>
                <a:lnTo>
                  <a:pt x="211" y="4"/>
                </a:lnTo>
                <a:lnTo>
                  <a:pt x="245" y="2"/>
                </a:lnTo>
                <a:lnTo>
                  <a:pt x="280" y="0"/>
                </a:lnTo>
                <a:lnTo>
                  <a:pt x="350" y="4"/>
                </a:lnTo>
                <a:lnTo>
                  <a:pt x="350" y="4"/>
                </a:lnTo>
                <a:lnTo>
                  <a:pt x="419" y="10"/>
                </a:lnTo>
                <a:lnTo>
                  <a:pt x="487" y="19"/>
                </a:lnTo>
                <a:lnTo>
                  <a:pt x="487" y="19"/>
                </a:lnTo>
                <a:lnTo>
                  <a:pt x="489" y="19"/>
                </a:lnTo>
                <a:lnTo>
                  <a:pt x="489" y="21"/>
                </a:lnTo>
                <a:lnTo>
                  <a:pt x="489" y="21"/>
                </a:lnTo>
                <a:lnTo>
                  <a:pt x="489" y="23"/>
                </a:lnTo>
                <a:lnTo>
                  <a:pt x="487" y="23"/>
                </a:lnTo>
                <a:lnTo>
                  <a:pt x="487" y="23"/>
                </a:lnTo>
                <a:lnTo>
                  <a:pt x="419" y="17"/>
                </a:lnTo>
                <a:lnTo>
                  <a:pt x="350" y="15"/>
                </a:lnTo>
                <a:lnTo>
                  <a:pt x="350" y="15"/>
                </a:lnTo>
                <a:lnTo>
                  <a:pt x="282" y="15"/>
                </a:lnTo>
                <a:lnTo>
                  <a:pt x="247" y="17"/>
                </a:lnTo>
                <a:lnTo>
                  <a:pt x="213" y="19"/>
                </a:lnTo>
                <a:lnTo>
                  <a:pt x="213" y="19"/>
                </a:lnTo>
                <a:lnTo>
                  <a:pt x="179" y="25"/>
                </a:lnTo>
                <a:lnTo>
                  <a:pt x="147" y="32"/>
                </a:lnTo>
                <a:lnTo>
                  <a:pt x="147" y="32"/>
                </a:lnTo>
                <a:lnTo>
                  <a:pt x="114" y="42"/>
                </a:lnTo>
                <a:lnTo>
                  <a:pt x="99" y="49"/>
                </a:lnTo>
                <a:lnTo>
                  <a:pt x="84" y="55"/>
                </a:lnTo>
                <a:lnTo>
                  <a:pt x="84" y="55"/>
                </a:lnTo>
                <a:lnTo>
                  <a:pt x="70" y="65"/>
                </a:lnTo>
                <a:lnTo>
                  <a:pt x="57" y="74"/>
                </a:lnTo>
                <a:lnTo>
                  <a:pt x="48" y="86"/>
                </a:lnTo>
                <a:lnTo>
                  <a:pt x="38" y="97"/>
                </a:lnTo>
                <a:lnTo>
                  <a:pt x="38" y="97"/>
                </a:lnTo>
                <a:lnTo>
                  <a:pt x="30" y="110"/>
                </a:lnTo>
                <a:lnTo>
                  <a:pt x="27" y="126"/>
                </a:lnTo>
                <a:lnTo>
                  <a:pt x="27" y="126"/>
                </a:lnTo>
                <a:lnTo>
                  <a:pt x="27" y="141"/>
                </a:lnTo>
                <a:lnTo>
                  <a:pt x="27" y="141"/>
                </a:lnTo>
                <a:lnTo>
                  <a:pt x="27" y="146"/>
                </a:lnTo>
                <a:lnTo>
                  <a:pt x="27" y="146"/>
                </a:lnTo>
                <a:lnTo>
                  <a:pt x="29" y="154"/>
                </a:lnTo>
                <a:lnTo>
                  <a:pt x="29" y="156"/>
                </a:lnTo>
                <a:lnTo>
                  <a:pt x="29" y="160"/>
                </a:lnTo>
                <a:lnTo>
                  <a:pt x="29" y="160"/>
                </a:lnTo>
                <a:lnTo>
                  <a:pt x="29" y="165"/>
                </a:lnTo>
                <a:lnTo>
                  <a:pt x="29" y="165"/>
                </a:lnTo>
                <a:lnTo>
                  <a:pt x="29" y="171"/>
                </a:lnTo>
                <a:lnTo>
                  <a:pt x="29" y="171"/>
                </a:lnTo>
                <a:lnTo>
                  <a:pt x="30" y="184"/>
                </a:lnTo>
                <a:lnTo>
                  <a:pt x="30" y="184"/>
                </a:lnTo>
                <a:lnTo>
                  <a:pt x="34" y="198"/>
                </a:lnTo>
                <a:lnTo>
                  <a:pt x="40" y="209"/>
                </a:lnTo>
                <a:lnTo>
                  <a:pt x="40" y="209"/>
                </a:lnTo>
                <a:lnTo>
                  <a:pt x="48" y="223"/>
                </a:lnTo>
                <a:lnTo>
                  <a:pt x="55" y="234"/>
                </a:lnTo>
                <a:lnTo>
                  <a:pt x="74" y="255"/>
                </a:lnTo>
                <a:lnTo>
                  <a:pt x="74" y="255"/>
                </a:lnTo>
                <a:lnTo>
                  <a:pt x="97" y="274"/>
                </a:lnTo>
                <a:lnTo>
                  <a:pt x="120" y="289"/>
                </a:lnTo>
                <a:lnTo>
                  <a:pt x="147" y="304"/>
                </a:lnTo>
                <a:lnTo>
                  <a:pt x="173" y="316"/>
                </a:lnTo>
                <a:lnTo>
                  <a:pt x="173" y="316"/>
                </a:lnTo>
                <a:lnTo>
                  <a:pt x="202" y="327"/>
                </a:lnTo>
                <a:lnTo>
                  <a:pt x="230" y="337"/>
                </a:lnTo>
                <a:lnTo>
                  <a:pt x="287" y="354"/>
                </a:lnTo>
                <a:lnTo>
                  <a:pt x="346" y="365"/>
                </a:lnTo>
                <a:lnTo>
                  <a:pt x="405" y="375"/>
                </a:lnTo>
                <a:lnTo>
                  <a:pt x="405" y="375"/>
                </a:lnTo>
                <a:lnTo>
                  <a:pt x="466" y="384"/>
                </a:lnTo>
                <a:lnTo>
                  <a:pt x="527" y="390"/>
                </a:lnTo>
                <a:lnTo>
                  <a:pt x="586" y="394"/>
                </a:lnTo>
                <a:lnTo>
                  <a:pt x="647" y="396"/>
                </a:lnTo>
                <a:lnTo>
                  <a:pt x="647" y="396"/>
                </a:lnTo>
                <a:lnTo>
                  <a:pt x="769" y="397"/>
                </a:lnTo>
                <a:lnTo>
                  <a:pt x="891" y="396"/>
                </a:lnTo>
                <a:lnTo>
                  <a:pt x="891" y="396"/>
                </a:lnTo>
                <a:lnTo>
                  <a:pt x="1014" y="390"/>
                </a:lnTo>
                <a:lnTo>
                  <a:pt x="1136" y="380"/>
                </a:lnTo>
                <a:lnTo>
                  <a:pt x="1258" y="371"/>
                </a:lnTo>
                <a:lnTo>
                  <a:pt x="1380" y="358"/>
                </a:lnTo>
                <a:lnTo>
                  <a:pt x="1380" y="358"/>
                </a:lnTo>
                <a:lnTo>
                  <a:pt x="1499" y="344"/>
                </a:lnTo>
                <a:lnTo>
                  <a:pt x="1621" y="329"/>
                </a:lnTo>
                <a:lnTo>
                  <a:pt x="1743" y="314"/>
                </a:lnTo>
                <a:lnTo>
                  <a:pt x="1865" y="295"/>
                </a:lnTo>
                <a:lnTo>
                  <a:pt x="2350" y="224"/>
                </a:lnTo>
                <a:lnTo>
                  <a:pt x="2350" y="224"/>
                </a:lnTo>
                <a:lnTo>
                  <a:pt x="2835" y="152"/>
                </a:lnTo>
                <a:lnTo>
                  <a:pt x="2835" y="152"/>
                </a:lnTo>
                <a:lnTo>
                  <a:pt x="3079" y="118"/>
                </a:lnTo>
                <a:lnTo>
                  <a:pt x="3322" y="87"/>
                </a:lnTo>
                <a:lnTo>
                  <a:pt x="3566" y="61"/>
                </a:lnTo>
                <a:lnTo>
                  <a:pt x="3688" y="48"/>
                </a:lnTo>
                <a:lnTo>
                  <a:pt x="3811" y="38"/>
                </a:lnTo>
                <a:lnTo>
                  <a:pt x="3811" y="38"/>
                </a:lnTo>
                <a:lnTo>
                  <a:pt x="3933" y="29"/>
                </a:lnTo>
                <a:lnTo>
                  <a:pt x="4057" y="21"/>
                </a:lnTo>
                <a:lnTo>
                  <a:pt x="4057" y="21"/>
                </a:lnTo>
                <a:lnTo>
                  <a:pt x="4179" y="17"/>
                </a:lnTo>
                <a:lnTo>
                  <a:pt x="4302" y="13"/>
                </a:lnTo>
                <a:lnTo>
                  <a:pt x="4302" y="13"/>
                </a:lnTo>
                <a:lnTo>
                  <a:pt x="4424" y="13"/>
                </a:lnTo>
                <a:lnTo>
                  <a:pt x="4485" y="13"/>
                </a:lnTo>
                <a:lnTo>
                  <a:pt x="4548" y="13"/>
                </a:lnTo>
                <a:lnTo>
                  <a:pt x="4548" y="13"/>
                </a:lnTo>
                <a:lnTo>
                  <a:pt x="4609" y="15"/>
                </a:lnTo>
                <a:lnTo>
                  <a:pt x="4670" y="17"/>
                </a:lnTo>
                <a:lnTo>
                  <a:pt x="4670" y="17"/>
                </a:lnTo>
                <a:lnTo>
                  <a:pt x="4732" y="19"/>
                </a:lnTo>
                <a:lnTo>
                  <a:pt x="4793" y="23"/>
                </a:lnTo>
                <a:lnTo>
                  <a:pt x="4793" y="23"/>
                </a:lnTo>
                <a:lnTo>
                  <a:pt x="4915" y="30"/>
                </a:lnTo>
                <a:lnTo>
                  <a:pt x="5039" y="38"/>
                </a:lnTo>
                <a:lnTo>
                  <a:pt x="5161" y="49"/>
                </a:lnTo>
                <a:lnTo>
                  <a:pt x="5282" y="63"/>
                </a:lnTo>
                <a:lnTo>
                  <a:pt x="5282" y="63"/>
                </a:lnTo>
                <a:lnTo>
                  <a:pt x="5404" y="78"/>
                </a:lnTo>
                <a:lnTo>
                  <a:pt x="5528" y="93"/>
                </a:lnTo>
                <a:lnTo>
                  <a:pt x="5648" y="112"/>
                </a:lnTo>
                <a:lnTo>
                  <a:pt x="5770" y="131"/>
                </a:lnTo>
                <a:lnTo>
                  <a:pt x="6011" y="173"/>
                </a:lnTo>
                <a:lnTo>
                  <a:pt x="6133" y="192"/>
                </a:lnTo>
                <a:lnTo>
                  <a:pt x="6133" y="192"/>
                </a:lnTo>
                <a:lnTo>
                  <a:pt x="6253" y="209"/>
                </a:lnTo>
                <a:lnTo>
                  <a:pt x="6253" y="209"/>
                </a:lnTo>
                <a:lnTo>
                  <a:pt x="6375" y="226"/>
                </a:lnTo>
                <a:lnTo>
                  <a:pt x="6496" y="240"/>
                </a:lnTo>
                <a:lnTo>
                  <a:pt x="6618" y="251"/>
                </a:lnTo>
                <a:lnTo>
                  <a:pt x="6740" y="261"/>
                </a:lnTo>
                <a:lnTo>
                  <a:pt x="6740" y="261"/>
                </a:lnTo>
                <a:lnTo>
                  <a:pt x="6862" y="264"/>
                </a:lnTo>
                <a:lnTo>
                  <a:pt x="6984" y="266"/>
                </a:lnTo>
                <a:lnTo>
                  <a:pt x="7044" y="266"/>
                </a:lnTo>
                <a:lnTo>
                  <a:pt x="7105" y="262"/>
                </a:lnTo>
                <a:lnTo>
                  <a:pt x="7166" y="259"/>
                </a:lnTo>
                <a:lnTo>
                  <a:pt x="7227" y="255"/>
                </a:lnTo>
                <a:lnTo>
                  <a:pt x="7227" y="255"/>
                </a:lnTo>
                <a:lnTo>
                  <a:pt x="7288" y="247"/>
                </a:lnTo>
                <a:lnTo>
                  <a:pt x="7347" y="238"/>
                </a:lnTo>
                <a:lnTo>
                  <a:pt x="7408" y="224"/>
                </a:lnTo>
                <a:lnTo>
                  <a:pt x="7465" y="209"/>
                </a:lnTo>
                <a:lnTo>
                  <a:pt x="7465" y="209"/>
                </a:lnTo>
                <a:lnTo>
                  <a:pt x="7495" y="200"/>
                </a:lnTo>
                <a:lnTo>
                  <a:pt x="7524" y="190"/>
                </a:lnTo>
                <a:lnTo>
                  <a:pt x="7551" y="179"/>
                </a:lnTo>
                <a:lnTo>
                  <a:pt x="7579" y="165"/>
                </a:lnTo>
                <a:lnTo>
                  <a:pt x="7579" y="165"/>
                </a:lnTo>
                <a:lnTo>
                  <a:pt x="7606" y="150"/>
                </a:lnTo>
                <a:lnTo>
                  <a:pt x="7631" y="135"/>
                </a:lnTo>
                <a:lnTo>
                  <a:pt x="7631" y="135"/>
                </a:lnTo>
                <a:lnTo>
                  <a:pt x="7653" y="116"/>
                </a:lnTo>
                <a:lnTo>
                  <a:pt x="7665" y="105"/>
                </a:lnTo>
                <a:lnTo>
                  <a:pt x="7674" y="93"/>
                </a:lnTo>
                <a:lnTo>
                  <a:pt x="7674" y="93"/>
                </a:lnTo>
                <a:lnTo>
                  <a:pt x="7674" y="93"/>
                </a:lnTo>
                <a:lnTo>
                  <a:pt x="7676" y="91"/>
                </a:lnTo>
                <a:lnTo>
                  <a:pt x="7678" y="91"/>
                </a:lnTo>
                <a:lnTo>
                  <a:pt x="7678" y="91"/>
                </a:lnTo>
                <a:lnTo>
                  <a:pt x="7678" y="93"/>
                </a:lnTo>
                <a:lnTo>
                  <a:pt x="7678" y="95"/>
                </a:lnTo>
                <a:lnTo>
                  <a:pt x="7678" y="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155CD99-EE5D-F044-8990-936F720DD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715" y="50515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Value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21322" y="5283512"/>
            <a:ext cx="3491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ask for help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718951" y="5263353"/>
            <a:ext cx="3594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learn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1904" y="5968400"/>
            <a:ext cx="996019" cy="294424"/>
            <a:chOff x="10088580" y="5941580"/>
            <a:chExt cx="996019" cy="294424"/>
          </a:xfrm>
        </p:grpSpPr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5155" y="5941580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6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088580" y="595798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488443" y="5993954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22/26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4" name="AutoShape 2" descr="https://image.shutterstock.com/image-photo/woman-feeding-hungry-pet-cat-260nw-119879638.jpg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3009899" y="1318367"/>
            <a:ext cx="6698139" cy="503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 can you do when you find something is hard to do by yourself?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74951" y="486965"/>
            <a:ext cx="930736" cy="10502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01" y="2395872"/>
            <a:ext cx="3877425" cy="2582885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910" y="2346200"/>
            <a:ext cx="3944532" cy="2627588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6893550" y="1"/>
            <a:ext cx="5298450" cy="153718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60719" y="76663"/>
            <a:ext cx="4987607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the values of finding ways to do when they find something is hard to do by yourself.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about the given task; model first. 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question with the help of the given pictures.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more about the following question: what else can we do?</a:t>
            </a:r>
          </a:p>
        </p:txBody>
      </p:sp>
      <p:sp>
        <p:nvSpPr>
          <p:cNvPr id="21" name="直角三角形 20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23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780EE267-0BA5-9444-A0C7-1655D47E1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8746"/>
            <a:ext cx="12044128" cy="6773500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="" xmlns:a16="http://schemas.microsoft.com/office/drawing/2014/main" id="{180AC6A1-8867-4D96-BD5D-D2699480133E}"/>
              </a:ext>
            </a:extLst>
          </p:cNvPr>
          <p:cNvSpPr txBox="1"/>
          <p:nvPr/>
        </p:nvSpPr>
        <p:spPr>
          <a:xfrm>
            <a:off x="3350603" y="797107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</a:rPr>
              <a:t>Get ready to 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12946" y="54923"/>
            <a:ext cx="2374889" cy="773220"/>
            <a:chOff x="9336672" y="106701"/>
            <a:chExt cx="2374889" cy="773220"/>
          </a:xfrm>
        </p:grpSpPr>
        <p:pic>
          <p:nvPicPr>
            <p:cNvPr id="60" name="图片 59">
              <a:extLst>
                <a:ext uri="{FF2B5EF4-FFF2-40B4-BE49-F238E27FC236}">
                  <a16:creationId xmlns=""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672" y="106701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672" y="208939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4591" y="6358349"/>
            <a:ext cx="957107" cy="294424"/>
            <a:chOff x="10869256" y="6156713"/>
            <a:chExt cx="957107" cy="294424"/>
          </a:xfrm>
        </p:grpSpPr>
        <p:pic>
          <p:nvPicPr>
            <p:cNvPr id="58" name="图片 57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69256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895459" y="6361206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23/26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12255" y="3960048"/>
            <a:ext cx="2130944" cy="526235"/>
            <a:chOff x="2025246" y="3999067"/>
            <a:chExt cx="844364" cy="657871"/>
          </a:xfrm>
        </p:grpSpPr>
        <p:sp>
          <p:nvSpPr>
            <p:cNvPr id="86" name="椭圆 85"/>
            <p:cNvSpPr/>
            <p:nvPr/>
          </p:nvSpPr>
          <p:spPr>
            <a:xfrm>
              <a:off x="2025246" y="3999067"/>
              <a:ext cx="794891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2099548" y="4004786"/>
              <a:ext cx="770062" cy="577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couldn’t tie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2593927" y="2080678"/>
            <a:ext cx="1509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Why did he learn?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871" y="835394"/>
            <a:ext cx="887432" cy="591621"/>
          </a:xfrm>
          <a:prstGeom prst="rect">
            <a:avLst/>
          </a:prstGeom>
        </p:spPr>
      </p:pic>
      <p:sp>
        <p:nvSpPr>
          <p:cNvPr id="30" name="流程图: 可选过程 29"/>
          <p:cNvSpPr/>
          <p:nvPr/>
        </p:nvSpPr>
        <p:spPr>
          <a:xfrm>
            <a:off x="555226" y="1606167"/>
            <a:ext cx="2063115" cy="2149475"/>
          </a:xfrm>
          <a:prstGeom prst="flowChartAlternateProcess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8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H="1">
            <a:off x="2592403" y="2528704"/>
            <a:ext cx="1532748" cy="0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直接连接符 32"/>
          <p:cNvCxnSpPr>
            <a:endCxn id="39" idx="0"/>
          </p:cNvCxnSpPr>
          <p:nvPr/>
        </p:nvCxnSpPr>
        <p:spPr>
          <a:xfrm flipH="1">
            <a:off x="5169288" y="3091991"/>
            <a:ext cx="1" cy="786252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文本框 33"/>
          <p:cNvSpPr txBox="1"/>
          <p:nvPr/>
        </p:nvSpPr>
        <p:spPr>
          <a:xfrm>
            <a:off x="4116345" y="1999502"/>
            <a:ext cx="3708861" cy="1045427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8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>
            <a:defPPr>
              <a:defRPr lang="zh-CN"/>
            </a:defPPr>
            <a:lvl1pPr marR="0" indent="0" algn="ctr" defTabSz="584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</a:defRPr>
            </a:lvl1pPr>
          </a:lstStyle>
          <a:p>
            <a:endParaRPr lang="en-US" altLang="zh-CN" dirty="0"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133451" y="2042462"/>
            <a:ext cx="3524270" cy="964367"/>
          </a:xfrm>
          <a:prstGeom prst="rect">
            <a:avLst/>
          </a:prstGeom>
          <a:noFill/>
          <a:ln w="38100" cap="flat">
            <a:noFill/>
            <a:miter lim="400000"/>
          </a:ln>
          <a:effectLst/>
        </p:spPr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entury Gothic" panose="020B0502020202020204" pitchFamily="34" charset="0"/>
                <a:sym typeface="Helvetica Light"/>
              </a:rPr>
              <a:t>Kipper Learned to Tie Laces</a:t>
            </a:r>
          </a:p>
        </p:txBody>
      </p:sp>
      <p:sp>
        <p:nvSpPr>
          <p:cNvPr id="36" name="流程图: 可选过程 35"/>
          <p:cNvSpPr/>
          <p:nvPr/>
        </p:nvSpPr>
        <p:spPr>
          <a:xfrm>
            <a:off x="9685487" y="1623712"/>
            <a:ext cx="2063115" cy="2149475"/>
          </a:xfrm>
          <a:prstGeom prst="flowChartAlternateProcess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8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H="1" flipV="1">
            <a:off x="7825206" y="2498864"/>
            <a:ext cx="1812640" cy="29840"/>
          </a:xfrm>
          <a:prstGeom prst="line">
            <a:avLst/>
          </a:prstGeom>
          <a:noFill/>
          <a:ln w="38100" cap="flat">
            <a:solidFill>
              <a:srgbClr val="FFC000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流程图: 可选过程 38"/>
          <p:cNvSpPr/>
          <p:nvPr/>
        </p:nvSpPr>
        <p:spPr>
          <a:xfrm>
            <a:off x="4137730" y="3878243"/>
            <a:ext cx="2063115" cy="2149475"/>
          </a:xfrm>
          <a:prstGeom prst="flowChartAlternateProcess">
            <a:avLst/>
          </a:prstGeom>
          <a:noFill/>
          <a:ln w="28575" cap="flat">
            <a:solidFill>
              <a:srgbClr val="FFC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8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  <a:p>
            <a:pPr algn="ctr" defTabSz="584200" hangingPunct="0"/>
            <a:endParaRPr lang="zh-CN" altLang="en-US" sz="24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169289" y="3059128"/>
            <a:ext cx="155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How did he learn?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926247" y="2080739"/>
            <a:ext cx="1673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Did he make it in the end?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22049" y="4714973"/>
            <a:ext cx="2410343" cy="526235"/>
            <a:chOff x="2025246" y="3999067"/>
            <a:chExt cx="955073" cy="657871"/>
          </a:xfrm>
        </p:grpSpPr>
        <p:sp>
          <p:nvSpPr>
            <p:cNvPr id="50" name="椭圆 49"/>
            <p:cNvSpPr/>
            <p:nvPr/>
          </p:nvSpPr>
          <p:spPr>
            <a:xfrm>
              <a:off x="2025246" y="3999067"/>
              <a:ext cx="794891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2210257" y="4039427"/>
              <a:ext cx="770062" cy="577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helped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12253" y="5503279"/>
            <a:ext cx="2193605" cy="526235"/>
            <a:chOff x="2025246" y="3999067"/>
            <a:chExt cx="869193" cy="657871"/>
          </a:xfrm>
        </p:grpSpPr>
        <p:sp>
          <p:nvSpPr>
            <p:cNvPr id="54" name="椭圆 53"/>
            <p:cNvSpPr/>
            <p:nvPr/>
          </p:nvSpPr>
          <p:spPr>
            <a:xfrm>
              <a:off x="2025246" y="3999067"/>
              <a:ext cx="794891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2124377" y="4039427"/>
              <a:ext cx="770062" cy="577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w</a:t>
              </a:r>
              <a:r>
                <a:rPr lang="en-US" altLang="zh-CN" sz="2400" b="1" noProof="0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as upset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666851" y="4000952"/>
            <a:ext cx="2130944" cy="526235"/>
            <a:chOff x="2025246" y="3999067"/>
            <a:chExt cx="844364" cy="657871"/>
          </a:xfrm>
        </p:grpSpPr>
        <p:sp>
          <p:nvSpPr>
            <p:cNvPr id="57" name="椭圆 56"/>
            <p:cNvSpPr/>
            <p:nvPr/>
          </p:nvSpPr>
          <p:spPr>
            <a:xfrm>
              <a:off x="2025246" y="3999067"/>
              <a:ext cx="794891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203932" y="4004786"/>
              <a:ext cx="665678" cy="577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made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702202" y="4697760"/>
            <a:ext cx="2246008" cy="526235"/>
            <a:chOff x="2025246" y="3999067"/>
            <a:chExt cx="889957" cy="657871"/>
          </a:xfrm>
        </p:grpSpPr>
        <p:sp>
          <p:nvSpPr>
            <p:cNvPr id="68" name="椭圆 67"/>
            <p:cNvSpPr/>
            <p:nvPr/>
          </p:nvSpPr>
          <p:spPr>
            <a:xfrm>
              <a:off x="2025246" y="3999067"/>
              <a:ext cx="794891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2249525" y="4005902"/>
              <a:ext cx="665678" cy="577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tried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702202" y="5397685"/>
            <a:ext cx="2130944" cy="526235"/>
            <a:chOff x="2025246" y="3999067"/>
            <a:chExt cx="844364" cy="657871"/>
          </a:xfrm>
        </p:grpSpPr>
        <p:sp>
          <p:nvSpPr>
            <p:cNvPr id="71" name="椭圆 70"/>
            <p:cNvSpPr/>
            <p:nvPr/>
          </p:nvSpPr>
          <p:spPr>
            <a:xfrm>
              <a:off x="2025246" y="3999067"/>
              <a:ext cx="794891" cy="657871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FFBC0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2203932" y="4004786"/>
              <a:ext cx="665678" cy="577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Hooray!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09312">
            <a:off x="4254869" y="4386075"/>
            <a:ext cx="1673255" cy="1673255"/>
          </a:xfrm>
          <a:prstGeom prst="rect">
            <a:avLst/>
          </a:prstGeom>
        </p:spPr>
      </p:pic>
      <p:pic>
        <p:nvPicPr>
          <p:cNvPr id="3078" name="Picture 6" descr="âtie laces cartoonâçå¾çæç´¢ç»æ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E9EDC3"/>
              </a:clrFrom>
              <a:clrTo>
                <a:srgbClr val="E9ED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927" y="3719511"/>
            <a:ext cx="3010292" cy="170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3146007" y="1684737"/>
            <a:ext cx="384085" cy="471924"/>
            <a:chOff x="3146007" y="1684737"/>
            <a:chExt cx="384085" cy="471924"/>
          </a:xfrm>
        </p:grpSpPr>
        <p:sp>
          <p:nvSpPr>
            <p:cNvPr id="15" name="椭圆 14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1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4586034" y="3220862"/>
            <a:ext cx="384085" cy="471924"/>
            <a:chOff x="3146007" y="1684737"/>
            <a:chExt cx="384085" cy="471924"/>
          </a:xfrm>
        </p:grpSpPr>
        <p:sp>
          <p:nvSpPr>
            <p:cNvPr id="75" name="椭圆 74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8379068" y="1684737"/>
            <a:ext cx="384085" cy="471924"/>
            <a:chOff x="3146007" y="1684737"/>
            <a:chExt cx="384085" cy="471924"/>
          </a:xfrm>
        </p:grpSpPr>
        <p:sp>
          <p:nvSpPr>
            <p:cNvPr id="78" name="椭圆 77"/>
            <p:cNvSpPr/>
            <p:nvPr/>
          </p:nvSpPr>
          <p:spPr>
            <a:xfrm>
              <a:off x="3146007" y="1728564"/>
              <a:ext cx="384085" cy="384085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3178938" y="1684737"/>
              <a:ext cx="33962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0" name="Picture 2" descr="âlaughing kids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89333" y="1922826"/>
            <a:ext cx="2096610" cy="16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矩形 80"/>
          <p:cNvSpPr/>
          <p:nvPr/>
        </p:nvSpPr>
        <p:spPr>
          <a:xfrm>
            <a:off x="6893550" y="1"/>
            <a:ext cx="5298450" cy="173201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960719" y="76663"/>
            <a:ext cx="4987607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what they learned from the story by using the given structures and language support.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learned from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Kipper’s laces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think about the given questions; help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organize their ideas about the story with the given visual support, and tell them, “This is practice before your homework.”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Model the first question, and then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presenting their answers. </a:t>
            </a:r>
          </a:p>
        </p:txBody>
      </p:sp>
      <p:sp>
        <p:nvSpPr>
          <p:cNvPr id="83" name="直角三角形 8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97" y="2022116"/>
            <a:ext cx="1841349" cy="11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70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2" grpId="0"/>
      <p:bldP spid="8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81D153DE-314F-45B3-94A3-AA9C0FC40801}"/>
              </a:ext>
            </a:extLst>
          </p:cNvPr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245797" y="104796"/>
            <a:ext cx="2374889" cy="773220"/>
            <a:chOff x="9336223" y="63814"/>
            <a:chExt cx="2374889" cy="773220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 0:30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77188" y="6147844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24/26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DA608FF-7C5B-4C70-9886-ABA4806939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129416" y="1870956"/>
            <a:ext cx="4061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Describe a </a:t>
            </a:r>
            <a:r>
              <a:rPr lang="en-US" altLang="zh-CN" sz="2400" b="1" kern="0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pair of shoes you often wear in PE class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130454" y="1447954"/>
            <a:ext cx="5695416" cy="4214948"/>
          </a:xfrm>
          <a:prstGeom prst="roundRect">
            <a:avLst>
              <a:gd name="adj" fmla="val 3929"/>
            </a:avLst>
          </a:prstGeom>
          <a:noFill/>
          <a:ln w="317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39" name="圆角矩形 32"/>
          <p:cNvSpPr/>
          <p:nvPr/>
        </p:nvSpPr>
        <p:spPr>
          <a:xfrm>
            <a:off x="6130454" y="14548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chemeClr val="bg1"/>
          </a:solidFill>
          <a:ln w="63500" cmpd="thinThick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53066" y="818729"/>
            <a:ext cx="1064418" cy="12605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56161" y="1497155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0472C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Let’s draw and write!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300958" y="2497927"/>
            <a:ext cx="5622135" cy="3102615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C54611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Now, please follow the steps to finish your homework and present it in the next class:</a:t>
            </a:r>
          </a:p>
          <a:p>
            <a:pPr marL="431800" lvl="0" indent="-431800">
              <a:spcBef>
                <a:spcPts val="300"/>
              </a:spcBef>
              <a:buFontTx/>
              <a:buAutoNum type="arabicPeriod"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Describe 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a pair of shoes you often wear in PE class. </a:t>
            </a:r>
          </a:p>
          <a:p>
            <a:pPr marL="431800" lvl="0" indent="-431800">
              <a:spcBef>
                <a:spcPts val="300"/>
              </a:spcBef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Write 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at least 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one complete sentence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to describe 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it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672881" y="1447954"/>
            <a:ext cx="5066182" cy="4214948"/>
          </a:xfrm>
          <a:prstGeom prst="roundRect">
            <a:avLst>
              <a:gd name="adj" fmla="val 392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93550" y="1"/>
            <a:ext cx="5290292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60719" y="76663"/>
            <a:ext cx="4987607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what the homework is.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Explain the writing task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check their understanding.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should finish their writing before next class. Make sure that they know to send their homework to the platform. They will present their work next class.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Remind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watch the post-class video and to finish the writing task.</a:t>
            </a:r>
          </a:p>
        </p:txBody>
      </p:sp>
      <p:sp>
        <p:nvSpPr>
          <p:cNvPr id="27" name="直角三角形 26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1" name="同侧圆角矩形 30"/>
          <p:cNvSpPr/>
          <p:nvPr/>
        </p:nvSpPr>
        <p:spPr>
          <a:xfrm>
            <a:off x="813603" y="948473"/>
            <a:ext cx="3639864" cy="53756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An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Explanatory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Article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71" y="2968146"/>
            <a:ext cx="33242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7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78" y="90217"/>
            <a:ext cx="12192001" cy="66775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584" y="1557831"/>
            <a:ext cx="4455488" cy="24698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02" y="1451190"/>
            <a:ext cx="4171863" cy="29684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596" y="3325212"/>
            <a:ext cx="4255092" cy="31241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5613" y="1948577"/>
            <a:ext cx="4247922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79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 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w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ide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r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ide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ide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pr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ide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/t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ide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/h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ide</a:t>
            </a:r>
            <a:endParaRPr lang="zh-CN" altLang="en-US" sz="2879" b="1" kern="0" dirty="0">
              <a:solidFill>
                <a:srgbClr val="FF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35517" y="4040707"/>
            <a:ext cx="3978009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r>
              <a:rPr lang="en-US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school/laces/shoes/PE/tie</a:t>
            </a:r>
            <a:endParaRPr lang="en-US" altLang="zh-CN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>
            <a:extLst>
              <a:ext uri="{FF2B5EF4-FFF2-40B4-BE49-F238E27FC236}">
                <a16:creationId xmlns="" xmlns:a16="http://schemas.microsoft.com/office/drawing/2014/main" id="{3F18E389-3CAB-2840-AC4E-5421742F1F2E}"/>
              </a:ext>
            </a:extLst>
          </p:cNvPr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648" hangingPunct="0"/>
            <a:r>
              <a:rPr lang="en-US" altLang="zh-CN" sz="2519" kern="0" spc="0" dirty="0">
                <a:latin typeface="Century Gothic" panose="020B0502020202020204" pitchFamily="34" charset="0"/>
                <a:cs typeface="Calibri"/>
                <a:sym typeface="Calibri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573459" y="2032321"/>
            <a:ext cx="5188037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He told/tried/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did up</a:t>
            </a:r>
            <a:r>
              <a:rPr lang="en-US" altLang="zh-CN" sz="2879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____.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0913261" y="6091183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51526" y="10199"/>
            <a:ext cx="2374889" cy="773220"/>
            <a:chOff x="9336223" y="63814"/>
            <a:chExt cx="2374889" cy="773220"/>
          </a:xfrm>
        </p:grpSpPr>
        <p:pic>
          <p:nvPicPr>
            <p:cNvPr id="26" name="图片 25">
              <a:extLst>
                <a:ext uri="{FF2B5EF4-FFF2-40B4-BE49-F238E27FC236}">
                  <a16:creationId xmlns="" xmlns:a16="http://schemas.microsoft.com/office/drawing/2014/main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3758" y="6098447"/>
            <a:ext cx="996019" cy="294424"/>
            <a:chOff x="10856740" y="6277239"/>
            <a:chExt cx="996019" cy="294424"/>
          </a:xfrm>
        </p:grpSpPr>
        <p:pic>
          <p:nvPicPr>
            <p:cNvPr id="31" name="图片 30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5122" name="Picture 2" descr="âhelp tie lace cartoonâçå¾çæç´¢ç»æ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91187" y="4278405"/>
            <a:ext cx="1885575" cy="20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组合 32"/>
          <p:cNvGrpSpPr/>
          <p:nvPr/>
        </p:nvGrpSpPr>
        <p:grpSpPr>
          <a:xfrm>
            <a:off x="3319859" y="378918"/>
            <a:ext cx="5184559" cy="1109708"/>
            <a:chOff x="3319860" y="479713"/>
            <a:chExt cx="5184559" cy="1109708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22" t="37846" r="4578" b="42441"/>
            <a:stretch/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648" hangingPunct="0"/>
              <a:r>
                <a:rPr lang="en-US" altLang="zh-CN" sz="3239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960719" y="76663"/>
            <a:ext cx="4987607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End the lesson and 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be well prepared for the next class.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Briefly comment on Ss.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Say goodbye to students.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preview the next lesson.</a:t>
            </a:r>
          </a:p>
        </p:txBody>
      </p:sp>
      <p:sp>
        <p:nvSpPr>
          <p:cNvPr id="36" name="直角三角形 35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077519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A334724-80B4-C141-B149-D662D50C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C3234B6-CDB3-6342-B35D-9DFDF85BC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29" y="2818481"/>
            <a:ext cx="3569371" cy="3071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7A7EEAD-FEB5-6947-ACBA-7E11500F8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4952">
            <a:off x="6747792" y="3009452"/>
            <a:ext cx="3752913" cy="351058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187573" y="6472177"/>
            <a:ext cx="1059864" cy="316569"/>
            <a:chOff x="12533126" y="7275289"/>
            <a:chExt cx="1177872" cy="3518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235" y="6422415"/>
            <a:ext cx="1025203" cy="294424"/>
            <a:chOff x="10827556" y="6277239"/>
            <a:chExt cx="1025203" cy="294424"/>
          </a:xfrm>
        </p:grpSpPr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27556" y="62839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80" y="2925602"/>
            <a:ext cx="2791076" cy="28229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0858">
            <a:off x="6849499" y="3612102"/>
            <a:ext cx="3549497" cy="214459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60719" y="76663"/>
            <a:ext cx="4987607" cy="10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End the lesson and 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be well prepared for the next class.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Briefly comment on Ss.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Say goodbye to students.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preview the next lesson.</a:t>
            </a:r>
          </a:p>
        </p:txBody>
      </p:sp>
      <p:sp>
        <p:nvSpPr>
          <p:cNvPr id="24" name="直角三角形 23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0966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1669" y="3994833"/>
            <a:ext cx="3740331" cy="2945568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57" y="3939790"/>
            <a:ext cx="3517408" cy="2770013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3039" y="1117644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24502" y="2007593"/>
            <a:ext cx="432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This is a job I would want to do in the future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.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625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915"/>
            <a:ext cx="2549675" cy="773220"/>
            <a:chOff x="9514965" y="230021"/>
            <a:chExt cx="2549675" cy="773220"/>
          </a:xfrm>
        </p:grpSpPr>
        <p:pic>
          <p:nvPicPr>
            <p:cNvPr id="31" name="图片 30">
              <a:extLst>
                <a:ext uri="{FF2B5EF4-FFF2-40B4-BE49-F238E27FC236}">
                  <a16:creationId xmlns="" xmlns:a16="http://schemas.microsoft.com/office/drawing/2014/main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67004" y="6513789"/>
            <a:ext cx="942691" cy="294424"/>
            <a:chOff x="11008048" y="6528234"/>
            <a:chExt cx="942691" cy="294424"/>
          </a:xfrm>
        </p:grpSpPr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51246" y="6498237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73913">
            <a:off x="7357141" y="2764154"/>
            <a:ext cx="966851" cy="154287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52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935" y="5861033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1547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4058" y="5324796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3424" y="4875646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2355" y="1573268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94500" y="4745159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3726" y="5566512"/>
            <a:ext cx="1010285" cy="71206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201854" y="779779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95" y="759424"/>
            <a:ext cx="887432" cy="591621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893550" y="1"/>
            <a:ext cx="5298450" cy="194743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960719" y="76663"/>
            <a:ext cx="4987607" cy="1870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Present and share the writing assignment from last lesson.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Invite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presenting their homework. If time is limited,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they have one or two mins to present their writing.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listen carefully and to ask questions.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After both of the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have finished, give them feedback and awards (click the picture of the book beside the boy or the girl so that they can get some awards).  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You can click the picture of the boy or the girl to give each S a trophy to mark their good performance.</a:t>
            </a:r>
          </a:p>
        </p:txBody>
      </p:sp>
      <p:sp>
        <p:nvSpPr>
          <p:cNvPr id="42" name="直角三角形 4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823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223" y="13315"/>
            <a:ext cx="12285064" cy="6865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9"/>
          <a:stretch/>
        </p:blipFill>
        <p:spPr>
          <a:xfrm>
            <a:off x="-16763" y="4267200"/>
            <a:ext cx="12200604" cy="2587018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D74C01DB-F213-644D-A50D-A50A4B97F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1583690" y="315850"/>
            <a:ext cx="51221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Let’s listen and speak!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7" name="AutoShape 2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AutoShape 4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AutoShape 6" descr="data:image/jpeg;base64,/9j/4AAQSkZJRgABAQEASABIAAD/2wBDAAgGBgcGBQgHBwcJCQgKDBQNDAsLDBkSEw8UHRofHh0aHBwgJC4nICIsIxwcKDcpLDAxNDQ0Hyc5PTgyPC4zNDL/2wBDAQkJCQwLDBgNDRgyIRwhMjIyMjIyMjIyMjIyMjIyMjIyMjIyMjIyMjIyMjIyMjIyMjIyMjIyMjIyMjIyMjIyMjL/wAARCAH0AfQDAREAAhEBAxEB/8QAHAABAAMAAwEBAAAAAAAAAAAAAAQFBgIDBwEI/8QAQxAAAgECAgYGBwUIAgICAwAAAAECAwQFEQYSEyExcSJBUWGBkQcUMlKhscEjQmJy0TM0Q1N0grLhFTY1cyTwRGPS/8QAGwEBAAMBAQEBAAAAAAAAAAAAAAIDBAUBBgf/xAA0EQEAAgEDAgQCCgEFAQEAAAAAAQIDBBEhEjEFIkFRMmEGEzNxgZGhscHR4SNCUnLwFPH/2gAMAwEAAhEDEQA/APdgAAAAAAAAAAAAAAAAAAAAAAAAAAAAAAAAAAAAAAAAAAAAAAAAAAAAAAAAAAAAAAAAAAAAAAAAAAAAAAAAAAAAAAAAAAAAAAAAAAAAAAAAAAAAAAAAAAAAAAAAAAAAAAAAAAAAAAAAAAAAAAAAAAAAAAAAAAAAAAAAAAAAAAAAAAAAAAAAAAAAAAAAAAAAAAAAAAAVGJ6RWeHa1OL29dfw4Pcub6iq+WtfvbdPoMubmeI91LZ6YV43D9cowlRk92zWTh+pVXPO/Lfl8KpNf9Oefn6tVaXtvfUdrbVY1IdeXFc11GitotG8OPlxXxW6bxs7ySsAAAAAAAAAAAAAAAAAAAAAAAAAAAAAAAAAAAAAAAAAAAAAAAAAAAAAAAAAAAAAAAAAAIeIYpaYbT1riqlJ+zTjvlLwI2vFe6/BpsmadqR+Pox+J6S3d9rU6OdvQe7Vi+lLm/0Mt8024h3NP4fjxea3MqQqbwDttrqvaVlWt6sqdRdcX/8Acz2JmJ3hDJjpkr03jeGtwvSylWypX6VKfDax9l811fI00zRPFnF1Phlq+bFzHt6/5aSMozipRkpRazTTzTL3LmJidpfQ8AAAAAAAAAAAAAAAAAAAAAAAAAAAAAAAAAAAAAAAAAAAAAAAAAAAAAAAAAAAAAA6ri5o2lF1birGnTX3pM8mYjmU6Y7ZLdNI3llcT0tnPWpYfF048NrNdJ8l1Ge+ee1XY0/hkR5s3PyZmdSdWcp1JynOW9yk82zP3daIisbR2cQ9AAAABYYbjN5hkvsZ61LPfSnvi/08CdMlq9mbUaTHnjzRz7tlheP2eJyVGMtldOLlsZPe0uLXajVTJFnC1OiyYPNPNfdaljGAAAAAAAAAAAAAAAAAAAAAAAAAAAAAAAAAAAAAAAAAAAAAAAAAAAAAAAAAAPjajFyk0kt7beSQIjfiGexPSuhb507JKvU4a79hfqUXzRHFXU0/hl7+bLxH6/4ZK7vbm+rbW5qyqS6s+C5LqM1rTad5dnFhpir00jZHPFoAAAAAHCrVp0acqlWcYQjxlJ5JB7ETM7QzWJaVpZ0sPjm/501u8F+pCbezZj0vrdz9HuIVV6QLCrXqynKvr0pSk829aLy+KRZgn/UhR4viidFeI9Np/V74dB8OAAAAAAAAAAAAAAAAAAAAAAAAAAAAAAAAAAAAAAAAAAAAAAAAAAAAAAAAAVWJ6QWeG5w1ttXX8OD4c31Fd8tatmn0OXNz2j3Y3EsavMTk1WqatLqpQ3R8e3xMt8lrd3c0+kxYPhjn3V5BqAAAAAAAUmJaS2tnrU7fK4rLdufRi+99fgRm2zTj01rc24hkb7EbrEamvc1XJL2YrdGPJEJndupjrSNqwihNZaP3XqWkeGXWeSpXVOT5ayT+ZKk7WiVGrp9ZgvT3iX6Ye5td51H50AAAAAAAAAAAAAAAAAAAAAAAAAAAAAAAAAAAAAAAAAAAAAAAAAAAAAABEv8AErTDqevc1VFv2YLfKXJEbXivddh0+TNO1IZDE9J7u91qdvnb0Huyi+lLm/0M18027cO3p/DseLzX5n9FEUuiAAAAAAAgYjjFphsXtZ61TqpQ3y8ezxPJnZbjw2ydmQxLHrzEc4a2yoP+HB8eb6yEzu348Fac95VR4vA8ACk4PXXGPSXhvBtvw/UdlXV1YW1wnmqtKE/OKZ1YneN35tkr0XmvtMu89QAAAAAAAAAAAAAAAAAAAAAAAAAAAAAAAAAAAAAAAAAAAAAAAAAAAHXXr0rai6tepGnTXGUnkjyZiOZSpS156axvLLYnpbKWtSw6OquG2mt/gv1M98/pV2NP4XEebN+TMVatStUlUqzlOcuMpPNszzO/MutWsVjasbQ4BIAAAAADou7y3saLq3NWNOHe975LrG6Vazbso6mM1sQpqVrJ0LeXCS/aS/8A5+ZXa8xw14sFNuqeVXiFGKsJ6sctVqXe+faVxPLXCjJpAAAAA/RWg9165oThFVvNq3VN84tx+h0sU70h8D4nTo1mSPn+/LQFjCAAAAAAAAAAAAAAAAAAAAAAAAAAAAAAAAAAAAAAAAAAAAAAAAANpJttJLe2wM/ielVta61OzSuKq3a33F49fgU3zRHEOnp/Db35ycR+rI3l/c39baXNWU31LqjyXUZrWm07y7WLDjw16aRsjEVoAAAAAHGc404Oc5KMI73KTySBETPEMxi2mNGhrUrCKq1OG0kuiuS6xG89lk1rT4+/t/bGXd7c31Z1bmrKpN9bfAlEbK7ZJtG3aPZf4DU18O1fcm19SjJHmbtLO+Pb2WFaG0ozh70WiDSzJNYB4AAAevcvRRc7fQtUs99vc1Ick8pL5m/TTvR8X47Tp1e/vEf03Be4wAAAAAAAAAAAAAAAAAAAAAAAAAAAAAAAAAAAAAAAAAAAAAAAFXiePWeG5wlLa1/5UHvXN9RXfJWrXp9Flz8xxHux2JY5eYm3GpPUo9VKG6Pj2ma+S1nc0+jxYOYjefdWlbWAAAAAAAp8S0itLDWp03t66+7F7o82Rm2zRj09r8zxDGYvit5iMdatVeonupx3RXgKzvPK7NjjFj3opi1zgC80dqdK4pdykvkU5Y7S26Se8L4pbWbuIbO5qw7JMnCbqPQAAAPWfQ3c522L2je+M6dVLmmn8ka9LPEw+Y+kVPNjv98PUTW+aAAAAAAAAAAAAAAAAAAAAAAAAAAAAAAAAAAAAAAAAAAAAACLe4ja4dS2lzVUM+EeMpckRtaK912HBkzTtSGRxPSi6u9ana529F7s0+nLx6vAzXzTPEcO1p/DsePzX5n9FBxeZS6QAAAAAACFiGK2mGwzr1On1U475PwPJnZZjxWv2ZDEtIru/wA6cG6FB/cg975shNpb8enrTmeZVB4vcKq1qUl3Hte6vNXqxzCCXuMAWWB1NTE4x6pxcfr9CvJHlaNNO2RqDO6SjxSGreuXvRT+hOOyUdkI9egAAB6B6IrnZaUXVu3ur2j84yT+rNGmnzTDh/SCm+mrb2n93tRufHgAAAAAAAAAAAAAAAAAAAAAAAAAAAAAAAAAAAAAAAAAAHCtWpW9KVWtUjTpx4yk8kjyZiOZSrS156axvLL4npdxpYdHu2018l+pnvn9Kuvp/C/92b8v7ZatWq3FWVWtUlUqS4yk82yiZmeZdetK0jprG0OB4kAAAAAB1XNzQtKLq3FWNOC65Pjy7RulWs2naIZjEtJbirSl6hSlSo56u2kuk+S6iE29m3HpYjm7MznKc3OcnKT3uUnm2Ra4jbiHwAAAr5LKTXYy+HEtHTMw+HqLvs6myvaFT3ZojaN4lPHPTeJbMyuuq8YhupVOcSVUqqok9AAADUeju59V07wxt5KpKVF/3Rf1yLcE7ZIc7xenXo7/AC2n8pfoI6L4QAAAAAAAAAAAAAAAAAAAAAAAAAAAAAAAAAAAAAAAABwWYFBielNraa1O1SuKy3Zp9CPj1+BTfNEcRy6On8OyZPNfiP1ZG9xG6xGrtLmq55cI8Ix5IzWtNu7t4cGPDG1IRSK4AAAAAD5KSjFyk0ore23kkCOWcxTSy3tk6dnlVnw2j9lcu08337NEYIrHVlnaP1VVtnicY3t3VnXnLPJS4R39hVaZidpbMU1mm9I2h3X8NexqJLgs14EY7rI7s+TSAAACFXWVaXfvLqzw5Oprtll1klBw3riBt6NTa0KdT3op/AyTG0uxWd6xKNikNayk/daYhOO6iJpAAABOwS69Sx7DrrPLZXNOb5ayzJUna0Sp1NPrMN6e8T+z9OPi+Z1H5yAAAAAAAAAAAAAAAAAAAAAAAAAAAAAAAAAAAAAAACtxLHLPDE41J69bqpQ3vx7Cu+StWrT6PLn5iNo92OxPHrzEm4SlsqH8qD3eL6zNfJazu6fRYsPMcz7qsrawAAAAAAFTiekFlhqlHWVWsvuQfDm+o8mV1MNrR1TxDE4ppBd4lJqc8qfVTjuivDr8T2KzPdKc1MfGKOfdUOTk8222S2ZrWm07zLR6P1NayqQ9yfzRTljlu0k70mFrOOvCUX1poqamXaybT4rcWJgAABFul0ovtWRZjc/W15iXQWMQBrMHqbTC6PbHOPkzNkjzOpp53xwlXENpb1IdsWiMLoZomsA8AADNpZrit6D1+oMNuFd4XaXKee2oQnnzimdWs7xEvzbNToyWp7TKUeqwAAAAAAAAAAAAAAAAAAAAAAAAAAAAAAAAAAACNeX9tYUtpc1YwXUuuXJdZG1or3W4sOTLbppG7I4npVc3WtSs07elw1vvy8erwM180zxDtafw2lPNk5n9Gfbbbbebe9tlLpgAAAAAAIl9iVrh1PWuKqi37MFvlLkjyZ2TpjtefKyWJaS3V7rU6GdvRe7KL6Uub/QhNt2/Hpq05nmVDVWtSku4VnlZmr1Y5hBL3GALnR2plcVqfvRUvJ/7KsscbteknzTDQlDezt5DZ3lWPVrZrx3k4Th0HoAAOm5WdLPsZOndl1ld8e/siFrmAGi0eqZ2tan7s8/Nf6KMsc7t+knyzC4Kmtmq8NnXqQ92TRNN1noAAHWB+h9A7n1vQfCajebjR2b5xbX0OjhnekPg/FKdGsyR89/zaMtc8AAAAAAAAAAAAAAAAAAAAAAAAAAAAAAAAADhVq06NOVSrOMIR4yk8kjyZ27va1m07VjeWYxPS2Mc6WHR1n/Omt3guvxKL5/Srr6fwuZ82b8mWr16tzVdWvUlUqPjKTzZnmZnmXXpStI6axtDrPEwAAAAAOuvXpW1J1a1SNOmuMpPJB7Ws2naGXxLSuUs6WHx1V/Omt/gv1ITb2bcel9bs1UqTrVHUqTlOcuMpPNsi2RERG0OIDjuAr5LKTXYy+HDtHTMw+HrxPwaps8Updks4+aIZI8q/TztkhqzM6alxaGrdRl70fkThKEA9egADhVWtSku49r3V5q9WOYQS9xgC30eqat5Up+/DPyZVljhq0k7XmGjKHQUWJw1L6T95KROOycdkM9AAAA9v9EtzttD50W99C6qRy7mlJfNm7TT5Hxvj1OnVRb3iP6bs0OKAAAAAAAAAAAAAAAAAAAAAAAAAAAAAAAACixPSe0stanb5XFdbui+jHm+vwKb5orxHLoafw7Jl5vxH6shfYld4jU17mq5JezBbox5IzWvNu7uYdPjwxtSEQiuAAAAAANpJtvJLi2BTXWPQ1nSsIK4qLc6j3U4+PX4EJvENOPTTPNuGYxmVxUq06lxXlVlJPjuSfcuohvu3Y6VrG1YVh6mAAAEKusq0u/eXV7OTqa7ZZdZJQ7KFTZXFKp7s0/ieTG8JUna0S2xkdhW4xDOlTn2Sa8yVUqqgk9AAACvktWTXYy+HEtHTaYfD1FNwmps8UoPqb1X4ohePLK7BO2SGtMzqKrGIdKlU7nElVKqrJPQAAA9W9DVz0MXtG+DpVUvOL+hr0s94fM/SKnOO/3x/L1Q1vmQAAAAAAAAAAAAAAAAAAAAAAAAAAAAABX4ljVnhkWq1TWq9VKG+Xj2eJC+Ste7Tp9Jlzz5Y492OxPSC8xHOGtsaD/hwfHm+sy3y2s7un0OLDz3n3VJW2AAAAAAAKzE8dssMi1UntKy/hwe9c31Hm62mKbRvPEe7EYrpHeYm3DW2dHqpw3Lx7fE9iu/d7OWtOMcc+61wyptMNoS69XJ80UXjazbhtNqRMuvFoa1rGXuy+YhbVSkkgAAAi3S6UX2rIso5+tr5ol0FjEAbS0qbazo1PegmZLRtLr47dVIl14jDXsanbHKXkI7rI7qAmkAAAEKusq0u/eXV7OVqa7ZZdZJncqc3TqwmuMZJ+TPJjd7WdpiW4TzWa4PeZHZQcVhrWet7sk/oex3ewpCaQAAAb30SXWx0trUG91e0kvGLT/U0aadr7OJ4/Tq00W9p/d7abnxwAAAAAAAAAAAAAAAAAAAAAAAAAAACPd3ttY0drc1Y049WfF8l1nlrRWN5WYsN8tumkbsnieldxca1KyToU+Gu/bf6Ga+aZ4q7Wn8MpTzZeZ/T/LOuTlJyk2297be9lDpxG3EPgegAAAAARry/trCltLmqoJ8FxcuSPJnZOmO152rDH4xpZc1ounaxdCk92efTfN9XgeR5mi2OuCsWtG8/oy06kqks5PNlkREdmS+S153tLieoNLgFTWsJQ64Tfx3mfLHLo6Wd6bJ15DaWdWPXq5rwIQ1R3Z0mmB4AAOm5WdLPsZOndl1ld8e/siFrmAGpwSpr4ZBdcJOPx/2Z8keZ09NO+OE+pDXpzg/vJorXsxllufFFiYAAARrpdKMu1ZFlJc/W15iUcsYgDZWFTa4fQn1uCz8NxltG0y62Kd6RLndQ2lrVh2xZ5CyGbJpgAABpdALr1XTrCpN5KdR0n/dFr55FuGdskOf4rTr0eSPaN/yl+hTovgwAAAAAAAAAAAAAAAAAAAAAAAAAAAHjfpAxmutM6kbes4q1pQo5cU37TzXiczU3n6zj0fceCaSn/wxN4+KZn+ESxx+hcZQuEqNTt+6/wBCNckT3X5tFenNOY/VccVmWMQAAAAOFWrTo05VKs4whHjKTySD2ImZ2hmsS0rSzpYfHP8A/dNfJfqQm3s2Y9L63ZetWq3FV1a1SVSpLjKTzZFsiIrG0I9ws6TfY8yVO7Pq6749/ZDLnLALvR2plVr0+2KkvkU5Y7S2aSeZhftZrJ9e4pbmYnHUqSg/utosTcQAADhVWtSku49rO0q81erHMIJe4wBf6O1M4XFLsakvkU5Y7S3aOeJhdlLYzl3DZ3dWPZJk4Th0noAAOm5WdLPsZOndl1ld8e/siFrmAGnwKpr4ao9cJtfUz5I8zo6Wd8e3ssytpZmrDZ1Zw92TRYm4AAAEzCbl2WM2N0nlsbinPykj2s7WiVWenXitT3if2fp58WdV+cAAAAAAAAAAAAAAAAAAAAAAAAAAAfG1FOUnlFb2+4G2/EPzlil48Rxa8vZPN1606ng3u+GRxb26rTL9R02KMOGmOPSIhEIrk6xxa5sGoxlr0v5cuHh2Eq3mGfNpqZeZ4n3aaxxW2vklCWpV66cuPh2l9bxZys2mvi5nt7pxJnAKPEtJrWz1qdvlcVlu3PoR5vr8CM2acemtbm3EMle4jdYjU17mq5ZcIrdGPJEJndupjrSNqooTAOM1rU5LtR7HEoZK9VJhAL3FALHBKmpikF1Ti4/D/RXkjyr9NO2SGpM7pqDEIal9U7HlLzJx2TjsinoAAAFfJZSa7GXw4lo6bTD4eorTAKmpiDh1Tg15byvLHladLO19mmM7oqTFYat4pe9FP6E4ShBPXoAA41FrUpLuPaztKvNXqxzCAXuMAXmjtTfcUuUl8inLHaW3Rz3hfFLaocShqX1T8WUicdk47Ih6AAD488nlxyD2H6fwm59cwaxus89tb05+cUdSs71iX5vqKdGW1PaZ/dMJKgAAAAAAAAAAAAAAAAAAAAAAAAAUult9/wAdopiVwnlNUXCH5pdFfMqzW6ccy3eGYfrtXjp89/y5eAZZLLsOO/SQ9AAm001ua4AXFnpDXtoatxF14JbnnlJePWWVyTHEsObRUtzTif0VWJY9eYjnBy2VB/w4PjzfWTmd0MeCtOe8qs8XAAAAD1AmtWcl2MvjmHEyV6bTDieoO60qbK8o1Pdmn8Ty0bwnjna8S2hkddUYxDKtTn2xy8iUJVVpJ6AAAEKusq0u/eXU7OTqa7ZZdZJQlYdU2WI28+rXSfjuI3jesrMM7ZIlsDK6ysxiHQpVOxuJKqVVSSegAABXyWrJrsZfDiWjptMPh6issCqamJRj1Ti4/X6FeSPK0aWdsmzUGd0lRjEMqlKp2pxJVSqrST0AAAP0J6Prn1rQXCpN5uFN0n/bJr9Do4Z3xw+E8Wp0ay8e/P5tMWucAAAAAAAAAAAAAAAAAAAAAAAAADA+lW+2OB2lknvuK+s1+GCz+bRj1ltqxHu+j+jeHqz2yf8AGP3eSHPfaAAAA47gK5rJtFzKB4AAAACHcLKq32rMtp2cvVV2yz83UTZgDbUKm1t6VT3oJ/AyTG0uxWd6xKJi0Na1jPrjL5iE4UpNIAAAI10ulF92RZjYNbXmLI5Ywvqk4yUlxTzD2J25beElOEZrhJJmSXYid43RsShr2M+2OUhCUd1CTSAAACFXWVZ9+8up2crU12yy6yTO77Kpsb6hU7JojaN4lPFPTeJbMyuugYtDWtFL3ZJkoewpSSQAAAe2eiO52uideg3voXc1l3SSl+pu00+TZ8f4/Tp1MW94j9G+NDhgAAAAAAAAAAAAAAAAAAAAAAAAA8d9KN96xpPTtU+ja0Ipr8UnrP4ZHN1dt77ez7j6OYejSzf/AJT+3H9sQZXfAAAABBqrKrJd5bHZmt3lwPUQAAAARrpezLwLMcsOtr2sjljAAazB6m0wuj2xzj5MzZI8zqaed8cO+8htLOrHr1c14byML47s6TTA8AAHTcrOln2MlTuy6uu+Pf2RC5zADX4XU2uGUJZ71HVfhuM142tLq4J3xwkVYbSjOHvRaILWZLFgHgAAjXS6UX3ZFlHP1teYsjljEZ5b1xQG3oz2tGnUX3op/AyTxLs1neIl13kNpZ1Y/hbEJR3Z0mkAAAHqfoauftMXtG+KpVUvOL+hr0s94fNfSKnGO/3x/L1c1vmAAAAAAAAAAAAAAAAAAAAAAAAAcQPzxpDff8lpFiN5nnGpXlq/lTyXwRxstuq8y/TNDh+p02PH7RCtINYAAAAIdwsqz7yyvZRk+J1ElYAAAAOq4WdFvsZKndn1dd8e/shlzlAGi0eqZ21an7s8/Nf6KMsct+knyzC4aTWT4PcVNbMTjqVJQ91tFibiAAAcai1qcl3HscSry16scwgF7jAGk0fqa1jOHuVH8SjLHLoaSd6bLYqambuYbO6qw7JMnCbqPQAAdNys6WfYydO7LrK749/ZELXMANbhFTaYXR7YpxfgzNePM6mnnfHCbkmsnwZBczE46lSUH91tFibiAAAbr0TXWw0xnRz3XFrOPimpfRl+mna7i+PU6tL1e0x/T3A3vjQAAAAAAAAAAAAAAAAAAAAAAAArsfvlhuj+IXmeTpUJuP5ssl8WiGS3TSZatFh+u1NMfvMPzuty3vNnGfpoAAAAAEW6XTi+4nRTl7ugmqAAAABxmtaEl2o9idpRyV6qTCAXuIAW+j1TVvKtP34Z+T/2VZY4atJO1phoyh0FBiENS+qdkul5k47Jx2RT0AAACvktWTXYy+OziXjptMPh6iutHamVevT96KkvB/7KsscbtmknmYaAoblHikNW9b96KZOEo7IR69AAHGotalJdx7XurzV6scwgF7jAGi0eqa1pVp+7PPzX+ijLHLfpJ8swuCprZ/EIal9V7G9bzJx2TjsjHoAANFoJc+qacYTUzyUq2zfKSa+pZhna8MHilOvR5I+W/wCT9ELgdJ8EAAAAAAAAAAAAAAAAAAAAAAAAGJ9KF96vovC2TyldV4xy/DHpP6GXV22x7e7v/R3D16ubz/tj9+HjhzX3AAAAAAHRdLoxfeSory9kUsUAAAAAB6gTWrOS7GXxzDiZK9N5hxPUE3CKmzxSg+qTcX4oheN6yu087ZIa0zOoqMYhlWpz7YteRKEoVpJ6AAAEKusqz795dTs5Wqrtll1kmdPwaps8Updks4+aIZI8q/TztkhqzM6arxiG6lPvcSVUqqok9AAACvktWTXYy+HEtHTaYfD1Fb6PVNW7q08/ahn5Mqyxw16SfNMNGUN6nxiGVanP3o5eRKEqq4k9AAEnDrh2mJ2lynk6NenU8pJntZ2mJV5qdeO1PeJ/Z+oc0964PedV+bgAAAAAAAAAAAAAAAAAAAAAAAB5L6Vr7a41ZWSe63oOcl+Kb/RHO1lt7RD7P6NYenBfLPrO35f/AKwBkfSAAAAAAdVws6L7me17oZPhQy1nAAAAAAh3CyrPvWZbSeHL1ddsu/u6ibM50p7OtTmvuyT+J5Mbw9rO0xLb5571we8yOygYtDWtYz92XzJQ9hSkkgAAAjXS3xfgWY2DW15iyOWMLtt6myuaVT3Zp/E8mN4SpO1oltTI7CHicNeyk/dakex3ex3URNIAAAIVdZVn37y6nZydTXbLLrJKE3CamzxSg+qTcX4ohePLK7BO2SGtMzqK/F4a1tGfuy+ZKHtVMSSAAHx74tLsD2H6cwS69dwDDrrPPa21Obfe4rM6lJ3rEvznU0+rzXp7TP7p5JQAAAAAAAAAAAAAAAAAAAAAAAPAdL77/kdLcSuE84bZ04flj0V8jkZ7dWSZfpHheH6nR46eu2/58qQqbwAAAAAOFVZ0pLuPY7o27SglrMAAAAABHul7MvAsxsOtr2sjFjAAbOyqbWxoVO2CMto2mXXxTvSJLyG0s6sevVzXhvPIWQzpNIAAAOm5WdLPsZKndm1dd8e/siFzlgG0tam2tKNT3oJ/AyWjaXXpO9Ylyrw2lCpD3otBOGaJrAPAABGul0ovuyLKMGtrzFkcsYXOlPZ1oVFxjJP4nkxvD2s7TEtvnnvXB7zI7KPew2llVj+HPyPYex3Z4mkAAAH6B9HVz6zoJhjzzdKMqT/tk18sjo4J3xw+F8Xp0ay/z5/OGpLXNAAAAAAAAAAAAAAAAAAAAAAIuJ3kcPwu7vJPJUKM6nktxG9umsyu0+Kc2WuOPWYh+cXKU5OUnnKTzb73xOK/UYiI4h8AAAAAAAazTQFcXMoHgAAAAOq4WdF9zzJUnln1dd8X3IZc5QBqMDqa+GRj1wk4/X6mfJHmdLTTvjWTWayfB7itoZicdSpKPutosTcQAADjUWtTku49jiUMteqkwgF7igGqwSpr4XTXXBuPx/2Z8keZ09NO+OFgVr2arw2dxUh2SaJpus9AAB03KzpZ9jJ07susrvj39kQtcwA2VjU21hQn2wWfyMto2mXWxTvSJd7WtFxfBrIisZiUdWTi+p5Fib4AAAe0+iG62ujF1b576F2/KUU/ozbpp8uz5D6QU21Fbe8fs9BNLhAAAAAAAAAAAAAAAAAAAAAAGR9JN96pofWpJ5SuqkKK5Z6z+CM2qttj+92vAMP1mti3/GJn+IeKHMfegAAAAAAAECosqkl3lsdma3dxPUQAAAAcZrWhJdqEcSjkr1UmEA0OIAX2jtTo3FPsakvkU5Y7NujnvC8KW1n8QhqX1T8T1vMnHZOOyMegAAB6r5LVk12Mvjs4d69Nph8PUV/o7UzpV6XZJSXjuKcsdpbtJPEwuylsUWJw1L2T95KROOycdkM9AABxqLWpSXcex3V5q9WOYQC9xgDUYFU18NUfcm19fqZ8keZ0tLO+NZFbQz19DUvaq6m8/MnHZOOyOegAA9Q9DVzldYvaN+1Tp1UuTcX80atLPMw+b+kVPLjv98PWjY+XAAAAAAAAAAAAAAAAAAAAAAPLfSzfa13h1gn7EJV5LvbyXwTMGstzFX130Zw7UyZffaPy5ecGJ9SAAAAAAAAQq6yrS795ZXsz3+J1kkAAAAAA9QJrVnJdjL45hxMlem8w4nqC0wGpqYjqe/Bry3leWPK06WdsmzTGd0VRjEMq1OfbFryJQlCtJPQAAD1DuFlWffvLqdnJ1Vdss/N1Emda4BU1cQlD34NeW8ryxw06Wdr7e7Smd0VVjEN9Kpzj9SVUqqsk9AAACvktWTXYy+OziWjptMPh6ivdHan7xS5SXyKcsdpbdJPeF6UtqmxeGVzCfvR+RKEoV5J6AANx6KbnYaaKlnuuLapDxWUl8mX6edruP47Tq0m/tMf09yN74sAAAAAAAAAAAAAAAAAAAAAA8J07vvXtMsQknnCjJUI/2rJ/HM5Oot1ZJfofg2H6rRUj1nn8/wDDOFLqAAAAAAAAEW6WVRPtROnZTk7ugmqAAAAAAh3Cyqt9qzLadnL1ddsm/u6ibMk4dU2WI28+rXSfjuI2jesrMM7ZIlsTK6yBi0Na1jP3ZfMlD2qlJJAAABGulvi/AsxsGtrzFkcsYUrDamyxK3l1a6T8dxG8b1lbhnbJEtgZXVQsUhrWTfuyTPYex3UZNIAAAIVdZVn37y6nZytTXbLLrJM6zwKpqYko9U4OP1K8keVo0s7ZNmnM7pK7F4Z28J+7LLzJVe1U5JIAAX+hF16ppthFXPJO4VN8pJx+pZina8MXiVOvSZI+X7cv0WdJ8AAAAAAAAAAAAAAAAAAAAAA6rm4ha2ta4qexShKpLkln9DyZ2jdPHScl4pHeZ2/N+bq1aVzXqV5vOdWbnJ97ef1OJM7zu/UqUilYrHaOHAJAAAAAAAAEe6W6L8CVFWWEYsUgAAAAAR7pbovwLMbDra9rIxYwPqk4yUlxTzBvty28JKcIzXCST8zI7MTvG7qvIbSzqx/DmvAQlDOk0wPAAB1XCzpZ9jJU7s2rrvj39kMuct9jJwkpLinmCJ25biMlOEZrhJJ+ZkdmJ3jd13MNpbVYdsWIewzZNMAAAI10ulF92RZjYNbXmLI5YwpFjU2V/Qn2TWfyI2jeJWYp2vEtkZXWRr+G0saq60tbyPYex3Z8mkAAO+zru1vre4W50qsKnlJM9idp3QyU66TX3iX6iUlNKS4S3rx3nVfm0xtw+gAAAAAAAAAAAAAAAAAAAAzOn196jobfZSynXUaEf7nv+GZRqbdOOXV8Ew/W62ntHP5PDDlP0IAAAAAAAAAdNys6XJkq90MnZELGcAAAAADquFnRfdvJU7s+qrvin5IZc5QBr8MqbXDbeXWo6r8NxlvG1pdXDO+OEtpNZPgyK1mJx1KkoP7raLE3EAAA41FrU5LuPYnaUMteqkwgF7igGvwyptcNt5dahqvw3GW8bWl1cM744lLIrWZrQ2dapD3ZNFibgAAAdNys6WfYyVO7Lq6749/ZELnMM8t64reBt6U9rRhUX3oqXmjJPEuzWd4iXKUdeEovrTR49ZdpptPitxYsA8APkvZe/qYJtFeZfpvAa8rrR7DK8vaqWtKT56qOpTmsPzrUxFc14j3n91gSUAAAAAAAAAAAAAAAAAAAAea+lm+yo4bh8X7Up15rl0V82YdbbiKvqvozh82TLPyj+ZeYGF9aAAAAAAAAAOFZZ0Zcj2vdG/wyglrMAAAAAB8mtaEl2o9jiUcleqswry9xADS4BU1rCUPcqP47yjLHLoaSd6bLUqamfxCGpfVO963mThOEY9AAAD1XyWrOS7GXxzDiXr02mHw9QaXR+prWM4e5Ufx3mfLHLoaSd6bLUralDiUNS+m+qSUicdk47Ih6AADjUWtTku49rO0q81erHMIBe4yVYYdeYpcq3sredeq+KiuHe3wS5h5NorG8vQKWiuKWWHUIzjTrTjDKSpSza8+JVfFbfeGvBrsU1itp2QZwnTm4zjKMlxjJZMpb4mJjeGbvYbO8qx6tbNeJKFkOg9HFzy4byUVUXzxHFeXCTzTz7CUQzWtNp3l+mdF/+p4P/RUv8UdCnww+K1X29/vlbElAAAAAAAAAAAAAAAAAAAAHiPpFvvXNMbmCecbaEKC5pZv4s5eqtvkn5PvvAcP1eirP/LeWUM7sgAAAAAAAAD5JZxa7UCeyvLmUDwAAAAAPUCa1akl2Mvjs4mSvTeYcT1BdaO1Mqtel2xUvJ/7KsscRLZpJ5mGgKG5UYxDKtTn2xy8iVUqq0k9AAACHcLKs+/eXU7OXqq7ZZ+bqJMy60dqZVq9LtipeT/2VZY4iWzSTzMNAUNypxiGU6VTtTiSqlVWEnoAAAanRz0fSv6NK9xKvqW1RKcKVGWcprqzl9358jTWN43fO5snRaax6PRrHD7TDLZW1lb06FJfdguPe31vmTZJmZneUkPGdx3SDALeEqV24XdVfwqS1pL+7gvMrvanq3abT6mZ3pxDzLErujd3s61Cg6NN5JQc9drxKNvZ2ov8AV12vO8oTk2SiNme+W1nw9Vj4PkB+mdF/+p4P/RUv8UdCnww+M1X29/vlbElAAAAAAAAAAAAAAAAAAAPk5xpwlUm8oxTk33LeHsRMztD83393K/xG5vJe1Xqyqebz+RxLW6rTL9RwYoxYq449IiEc8WgGqwXQ6d9aO4vqlS3U4/ZRiul+Z59XcX0wdUby5Gr8UjFfoxRvt3/pAxPRbEcN1qih6xQX8Sks2uceKI3w2q0afxHDm432n2n+1IVN4AAAAAFfNZTkuxlsdmWe74evAAAAAAIdwsqvNZltOzl6uu2Tf3dRNmWGCVNTFKa99OPwIZI8q/TTtkhqjM6aBi0Na1jP3ZfMlD2qlJJAAABGul7MvAsxsOtr2sjljAsMFqbPFKa6ppx+BDJHlX6adskNUZnTQcVhrWet7sk/oew9hSE0gAAA9O0KxOi9F0ritCnG0qSpuU5JJRe9fN+Roxz5XB1+Gfr/ACx3deJ6fYfa5wsKcryp73s0148X4CcsR2Sw+G5Lc5OI/VjMU0nxXFc417lwov8Ag0ejHx634lU2tZ0semwYI32595Url1LchFXl88z2cT1QAAD4PkB+mdF/+p4P/RUv8UdCnww+M1X29/vlbElAAAAAAAAAAAAAAAAAAAKLTK+/4/RHEqyeU5UtlHnPo/VlWe3TjmXR8Jw/XazHX033/Ll4Hw3HHfowejb6NaK7PUvsSp9P2qVCS9nvl39xpxYf91nB1/iO++LDPHrP9f22BpcQAp8U0aw7FM5yp7Gu/wCLS3N81wZXfFWzbp9fmwcRO8e0sZimiuI4brVIw9ZoL+JSW9LvjxRlvhtV3dP4jhzcTO0+0/2oypvD0AAEKusq0vMsr2Z7/E6ySAAAAAAEe6W6MvAsxsOtr2sjFjA7rWpsrujU92afxPLRvCeOem0S2hkdd0XkNpZ1Y9ermvA9h7DOk0gAAA6rhZ0s+x5kqd2bV13x7+yGXOW7bapsrqlU92afxPJjeEqTtaJbUyOw6bqG0tKsO2LPYIZwmsA8AADPdlnuzzyB25cXPsJRX3Z754jirhxJM0zMzvIHgAAAHwfID9M6L/8AU8H/AKKl/ijoU+GHxmq+3v8AfK2JKAAAAAAAAAAAAAAAAAAAee+le+2eE2Ninvr1nUku6K/VmPWW2rFX0v0aw9Wa+X2jb8//AMeUHPfZOdL9tT/OvmI7o2+GXo9viVag9Wf2kOx8VyZti0w+YvgrbmOJW9vdUblfZy39cXuaLImJYr47U7u49QAKLGdLMNwfWpup6xdL+DSfB/ifBfMha8Va8GiyZue0e8vPL3FamMXlS5qUaNFvco0o5eb633mTJO87vpNJi+qp0RMz97oK2oAARLlfaJ9qJ07KMnd0k1YAAAAAHVcLOi+7eSp3Z9VXfFPyQy5ygDbW9Ta21Kp70E/gZJ4l2KTvWJdjWayfB7jxJmJx1Jyg/utosTcQAADjNa1OS7UexxKGSvVSYQC9xQDa21TbWtGp70E/gZJjaXYpPVWJdvHc+B4kzFSGzqzh7smixNxAAfHJI9iFd8ta8erg22TiNmS+Sbd3wIAAAAAAHwfID9M6L/8AU8H/AKKl/ijoU+GHxmq+3v8AfK2JKAAAAAAAAAAAAAAAAAAAeM+k6+9Z0r9XT6NrQjD+59J/NHM1dt8m3s+6+j2Ho0nX/wApmfy4YwzO650v21P86+Yjujb4Zbp8TW+efU3FpptNcGgd06njUrajOVzF1IQi5Nx9rcviTi+3dntpYtPk4YfGdNcQxNSpW7dpbP7sH05Lvl9EV2yTPZ0sGgx4ubcyzRW3pNr7MuZXdbiSCK0AAR7pey/AnRVl9EYmpAAAAAA+TWtBrtQjiUbx1VmFeaHEANXg9TaYXS/DnHyZmyR5nU08744TyC5n8QhqX1Tvet5k47Jx2Rj0AAAPVfNas2uxl8cw4mSvTeYaHBtCsXxhRqKj6rbP+NXTWa7o8WSiJUWy1q3VPQlWtjSo297Kc4RybqwyUvLh8SFsO/MSuw+IdEdNq8Ky6wXELPN1LeUoL79PpL4FE47R3h0Merw5O0sjiMNS+qfiykI7NcdkRtI9iN0bXiscuLk2TiNmW+abcRw4nqkAAAAAABNwvCMQxq8Vrh1rUuKz4qC3RXbJ8EuZKtZtO0K8uamKvVknaHrOjPons7PUucdnG8r8VbQb2Ueb4y+C5mmmCI5s4Op8Wvby4eI9/X/D0eEIUqcadOEYQikoxiskkupIvciZmZ3lyDwAAAAAAAAAAAAAAAAAG7r4dYH51xu9eJY7f3rearV5yXLPJfBI4uS3VeZfp2jw/U6emP2iEAi0udL9tT/OvmI7o2+GW6fE1vngDovf3G4/9UvkwnT4oebrguRU6z6HiTa+zLmV3XYkgitAAHTcrOln2MlTurydkQsUAAAAAAA9QKi1akl2Mvid4cTLXpvMOJ6g0OjtTO2rU/dmn5r/AEUZY53b9JPlmFyVNaoxiGVanP3o5eRKqVVaSegAAB6HoJhGGVcMWIytIVL1VZQlUqdLVy4ZJ7luZox/C4PiPVXNMektrvb7WWOercRx/C8KTV3dwVT+VDpTfgvqRm0R3X4tNly/BDIYl6RK89aGG20aK/m1ulLwity+JXOWfR0sfhlaxvlljLy/uL+4lcXNWVWrLjKWX0Ibb8y1fWVpXpxxtCMeqJmZ5kAAAAAABzo0atxWhRo051Ks3lGEIuUpPuS4nryZisbz2ek6M+ia6utS5x+pK1pcVa039pL8z4R5LN8i+mCZ5s4+q8WrXy4eZ9/R6vhuF2OD2cbTD7Wnb0F92mss32t8W+9mmKxEbQ4WTLfLbqvO8ph6rAAAAAAAAAAAAAAAAAAAAqtJb7/jdGcRu08pQoSUfzPcviyvLbppMtnh+H67VY8fvMfl3fntLJJdhxn6WHoJtNNPJregLe20guKeSrxjWj28JFkZZ9WLJoaW+Hhd2eJW97Fum3GS4xksi6tot2c7NinDMRb1dl7+43H/AKpfJnso0+KHnC4IqdZxcku89iFN81a9uUqzecZ80QyRtst0t5vvMpJW1gADrrrOjLzPa90b/ChFrOB4AAAAABDuVlVz7UW07OXq67ZN/d1E2Zb6PVNW8qU/fhn5Mqyxw1aSdrzDRlDoIGLQ1rWM/dl8yUPYUpJIAAANNo3pVDAMOuqErededSop00pasVuyeb8iyl+mGHV6Oc94tvtsjYlpfjGJa0Hcer0X/DodHzfFnk5LSni0WHHztvPzUMp72+LfFkYqtvmivEODbfEnsy2vNp5fAiAAAAAAA2WjPo3xjH9S4uIuwsZb9rVj05r8MPq8lzLaYrWc7U+JYsPlr5rf+9XsWj2ieEaM0dXD7ZbZrKdxU6VSfj1LuWSNVKVr2fP6jV5dRPnnj29F2TZgAAAAAAAAAAAAAAAAAAAAADC+lO+2GjlC0T6V1cLNfhis38cjJq7bU2930P0cw9WpnJ/xj9+HkBzn2wAAAWmEezW5ovwerjeLd6fitXUnKjOk5NxnFxefVmsi+Y3cymW1J3QaWH21pRls6a1tV9OW98DyKxCeTUZMs+aeGNXBEGxNsvZnzRVl9HQ0XayUVNoAA+SWcGu4Q8nmFeXMoAAAAAACPdLdGXgWY2HW14iyMWMCbhNTZ4pQfU3qvxRC8b1XYJ2yQ1pmdR0XkNpZ1Y9ermvA9h7HdnSaQAAAfG0j2I3QvkrTu4OTZKI2Zb5bW+58PVQAAAAAAC80e0SxfSatlYW32CeU7mp0acfHrfcsydaTbszajV4tPHnnn29XsOjPo4wfANS4rxV/fR37atHowf4Y8FzebNVMVavn9V4llzeWPLX/AN3bItc4AAAAAAAAAAAAAAAAAAAAAAAAPKPSzVm8Ww2k30I28pJd7ll9Dn6yfNEPsfozWPqclvXeP2eemN9MAAAFphHs1uaL8Hq43i3en4rM0OO4Vf2U/wAr+R49juwi4IrdNNsvZnzRVl9HQ0XayUVNoAAHgr5LKTXYy5lnu+HrwAAAAADquFnRfdvJU7s+qrvin5IZc5TnSns6sKnuyT+J5PMPaztMS2+eZkdkazTT69wGYnHUnKD+62ixNxAAmdnCUuwlFfdmyZvSriSZgAAAAAAEzDcKv8YvI2mHWtS5rv7sFwXa3wS72Sis2naFeXLTFXqvO0PV9GfRNa2upc49UjdVuKtab+yj+Z8ZfBczRTBEc2cLU+LWt5cPEe/r/h6TSpU6FGFGjThTpwWUYQilGK7kuBoceZm07y5h4AAAAAAAAAAAAAAAAAAAAAAAAADyX0sf+cw/+lf+ZztZ8Ufc+z+jP2F/+38MAZH0gAAAT8JuIRuZ27eU5Q149+TyZowdpcXxafNSPvXBe5CLiF1C0s6lST3tOMV2tnkynjrNrbMYuBW6KZZezPmirL6Ohou1koqbQAAAg1llWlzLa9me/wAUuB6gAAAAAB8ktaDXahHdG9eqswn4JohiuOatSnS2Fs+NesmovkuMjTEbuBfJWr0jA9C8KwXVq7P1q6X8ask8n+GPBfMlEbM18trLm5w6zvF/8i3pzfvZZPzR5NK27w9x58mP4bKDEtG7K2oyrq+VrBfz2tXz4/MqthjvEuhh8QyWnpmu/wBzzi/2fr9bY1Y1Ya26cM8nyzKuzsVmZjeY2RXJLvPYjdXfNWvHq4Ntk4jZlvktbu+BAAAAAADlSp1K1WFKlCVSpN5RhBNuT7ElxPXkzERvL0jRn0TXl5qXOPVJWlDiraDW1l+Z8I/F8i+mCZ5s5Gp8WpTy4eZ9/T/L1jC8IsMGs1aYda07eiuMYLfJ9rfFvvZpisVjaHBy5r5bdV53lNPVYAAAAAAAAAAAAAAAAAAAAAAAAAAADyX0sf8AnMP/AKV/5nO1nxR9z7P6M/YX/wC38MAZH0gAAAU+KVZ0r6lOnOUJwjmpReTTzNOD4XE8Tn/ViPk5x0lxWMdX1iL73TWZc5m0Pivbm+W0uasqkk2lnwXJELd2vBG1QiuTLL2Z80VZfR0NF2slFTaAAAES5WVXPtRZXsoyd3SSVgAAAAAGs00Hr2rBbn1zBbG44udCGfNLJ/I11neIfK569GW1fm6sS0gwvCU1dXUVU/lQ6U34Lh4nk2iO6WLTZcvwxwx2J+kK6rZww23jbx/mVelPwXBfEqnLPo6eLwysc5J3ZG8vrm9rba7uKlep21JZ+XYV8y3xGPDG0RsjOTZKI2UXzTbiOHE9UgAAAAAANhoz6OsY0g1LirF2Ni9+2rR6U1+CPF83ki2mK1nP1PiOLB5Y5t7f29i0d0QwfRmllY2+dw1lO5q9KpLx6l3I1Vx1r2fP6jWZdRPnnj29F6TZQAAAAAAAAAAAAAAAAAAAAAAAAAAAAAB5L6WP/OYf/Sv/ADOdrPij7n2f0Z+wv/2/hgDI+kAAACixZ53zXZBGrD8LgeIzvn/CEEuYU20/Y/3Fdu7Vh+FIIrkyy9mfNFWX0dDRdrJRU2gAABGulvi/AnRTl9EcmqAAAAAAAWUcfxSnhlPDqV3OlbU00o0+i3m89749ZLqnbZTOmxTeckxvKtb4t8XxZFdMxEcuDn2EoqzXz+lXEkzTMzzIAAAAAAC60f0VxfSWvqYfbN0k8p3FTo04c5db7lmydaTbszajVYtPG9559vV7Doz6NcIwHUuLpK/vo79pVj0IP8MPq83yNVMNa93z+q8Sy5vLXy1/96toWucAAAAAAAAAAAAAAAAAAAAAAAAAAAAAAAADyX0sf+cw/wDpX/mc7WfFH3Ps/oz9hf8A7fwwBkfSAAABn8TeeIVO7JfA2Yvgh87r531FkQsZE20/Y/3Fdu7Vh+FIIrkyy9mfNFWX0dDRdrJRU2gAAB0XS+zT7GSp3V5OyKWKAAAAAAAHFySPYqqvmivEcuLbfEntsyWvNp5fAiAAAAABLw7DL3FryNph9rVua8vuU1nl3t8Eu9nsRMztCvJlpir1XnaHq2jPolt7fUudIKiuKvFWtJ/Zr80uMuSyXM00wRHNnD1Xi1reXDx8/V6VQoUrahCjQpQpUoLKMIRUYxXckaOzjWtNp3md5dgeAAAAAAAAAAAAAAAAAAAAAAAAAAAAAAAAAAZPTLQxaTKlc0LrY3lCDhBTWcJrPPJ9afeZ8+D6zmJ5dnwrxb/4t6WrvWZ3+byDFMHxDBbr1bELadGf3W98Zrti+DObelqTtaH22m1WHU068Vt4/wDd4QSLQAAM5fPWvqz/ABG3H8MPmtXO+e/3o5NnTbT9j/cV27tWH4UgiuTLL2Z80VZfR0NF2slFTaAAAHXXWdGXce17oX+FCLVAHgAAAfG0j2I3QvkrTu4OTZKI2Zb5bWfD1UAAAAAByhCdWpGnThKc5vKMYrNyfYkuIeTMRG8vRdGfRPfX2pc45OVlbvereOTqy59UPi+RopgmebORqfFqU8uHmff0/wAvWsKwbD8Es1a4baU7el1qK3yfbJ8W+ZprWKxtDhZc2TNbqvO8px6qAAAAAAAAAAAAAAAAAAAAAAAAAAAAAAAAAAAAAEa+sLTErWVte29OvRlxhNZrmux96I2rFo2stw58mG/XittLzLSL0Y17fXucDm69Li7ao+nH8r+9ye/mYcukmOaPrNB9IaX2pqo2n3jt+Ps8/q0qlGrKlVhKnUg8pQmsnF96McxtxL6WtotEWrO8S4dZ49Zm5etdVX2zfzN9fhh8vnnfLafnLqJKk20/Yv8AMV27tWH4UgiuTLL2Z80VZfR0NF2slFTaAAAHGazpyXcI7vLcwgFzKAADeQeTMRG8uDn2Eor7s1889quJJn3AAAAAAAa3Rn0eYxpFqV5Q9SsXv29aO+S/BHi+e5FtMVrMGp8RxYOO9vaP5ex6OaHYPozTTsrfXuWspXVXpVJcn91dyNVMda9nz2p1mXUT5549vRfk2UAAAAAAAAAAAAAAAAAAAAAAAAAAAAAAAAAAAAAAAAABS49othekVLK8oZV0soXFPdUj49a7mVZMNcndv0XiOo0c/wCnPHtPb/33PJ9ItBsUwByrqPrdkt+3pLfFfijxXPgc/Lp7057w+y0HjGn1e1fht7T/ABPr+7CYZo1jePVn/wAZhd1cpyfTjDKC3+88l8TTWszHDi5s+Olpm87N1hHoSxa41Z4tiFvZQfGnRW2n57or4lsYp9WHJ4jSPgjdo7z0L4dCwjDDMSuadzFZuVylOE33pJOPhmLYIntLzB4tek7XrvHyee47ofjmj0m7+ylsFwuKXTpvxXDxyM9sdq93ZwazDn+Cefb1V1l7E+aM+X0dnRdrJRU2gAAAAr2sm0XMsvgeOLllwPYqpvniOKuDeZNltabTvIEQAAAAALjAdF8W0kr7PDrVzpp5Trz6NOHOX0WbJ1pNuzPqNViwRvefw9XsGjPozwnA9S4vUsQvo71OpH7OD/DH6v4GmmGK8zy+f1XieXN5aeWP1/Nty5zQAAAAAAAAAAAAAAAAAAAAAAAAAAAAAAAAAAAAAAAAAAAAAZZgfElGKiklFcEtyXgB9AAfGlKLi0mmsmnwYHj/AKTMIw/C8TsqlhaUrZ3NOcqqpLVUmmknlwXF8DnaysRaNn2n0czZMmK8XnfaY/aWHMj6MAAAAECs1GrNd5dWN4YsuStJnd0uTZOI2Y75bWfD1WAAAAABJsMOvMVu42lhbVbivLhCnHN832LvZ7ETM7QhkyUx16rztD1XRn0SUaOpc6Q1FWnxVpSl0F+aX3uS3czTTBHezh6nxeZ8uDj5vTLe3o2lvChb0oUaMFlCnTioxiu5I0RGzjWtNp3tO8u0IgAAAAAAAAAAAAAAAAAAAAAAAAAAAAAAAAAAAAAAAAAAAAAAAAAAAB5Z6W/3/Cv/AE1P8omDW96vr/ox9nl++P2l5yYn1AAAAAK65/eJminww5Op+1l1ElAAAAAPsISqTjCEZSnJ5RjFZtvsS6w8mduZeh6M+im/xHUucanKxtnvVFftprv6oeO/uL6YZnmzk6nxWlPLi5n39P8AL1vCMEw3ArRW2G2lOhT+9qrOU32ylxb5mmtYrG0ODmz5M1urJO6wJKgAAAAAAAAAAAAAAAAAAAAAAAAAAAAAAAAAAAAAAAAAAAAAAAAAAAAAAMT6QNFL/SCNrdWEqc6ltCUXRk8nNNp7nwz3cGZdThtk2mvo7/gniWHSTamXtbbn2eQ3FtXs7idvc0Z0a0HlKnUjqteBzZiYnaX2uPJTJWL0neJ9nUEwAAArrn94maKfDDk6n7WXUSUAAABq9GfR/jOkbhWVP1Oxf/5NaL6S/BHjL5d5bTFazDqfEMWDjvPtH8vY9HNC8H0ZgpWlDaXWWUrqtlKo+XVFdyNVMda9nz2p1uXUT5p49mhJsgAAAAAAAAAAAAAAAAAAAAAAAAAAAAAAAAAAAAAAAAAAAAAAAAAAAAAAAAAArMZ0fwzHrfZYhbRqNexUW6cOUv8A6iF8dbxtaGvS63PpLdWK23y9J/B5bpD6OcSwrXr2Gtf2i3tRj9rBd8evmvI5+XS2rzXmH12h8ewZ9qZfJb9J/H0/Fi2snk+K3MzO8AAK65/eJminww5Op+1l1ElABbYFo1i2kdzssNtZVIp5TrS6NOHOX0W8nWk27KM+pxYI3yT/AG9f0Z9GOFYK4XOIauI3q3pzj9lB/hj182aaYYr3fP6rxPLl8tPLH6t0tyyLnMAAAAAAAAAAAAAAAAAAAAAAAAAAAAAAAAAAAAAAAAAAAAAAAAAAAAAAAAAAAAAAAZvSHQnCdIFKrOn6tePhcUUk3+ZcJfPvKMuCmTn1dTQ+L6jSeWJ3r7T/AB7PKcf0PxbR6TnXpba1z3XNJNx8euPic/Jgvj79n2Oh8V0+s4pO1vae/wCHuoCp0ldc/vEzRT4YcnU/ay52Nhd4ndwtbG2q3FefCnTjm/8AS72TiJmdoZb5K469V52h6poz6JKdPUutIaqqS4qzoy6K/PLr5LzNNMHrZxNT4vM+XBH4/wBPTra1oWdvC3taNOjRgso06cVGMeSRfERHEOLa1rz1WneXaeogAAAAAAAAAAAAAAAAAAAAAAAAAAAAAAAAAAAAAAAAAAAAAAAAAAAAAAAAAAAAAAAAD5KKlFxkk01k01mmgRO3MMPpD6NcPxHXuMLlGxuXvcMvspvl93w8jJl0tbc14l9BofH82HamfzV/WP7/ABZPCPRNiN7fzqYzWjZ20ZZatKSnUqcnwS73v7jzFp7beZfrvGcU2mcHO/4PVMHwLDMBtPVsNtIUIP2mt8p98pPezVWsVjaHz2bPkzW6sk7rEk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3429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07" y="355144"/>
            <a:ext cx="887432" cy="591621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Phonics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752343" y="1913262"/>
            <a:ext cx="2719664" cy="1216539"/>
            <a:chOff x="959291" y="2541005"/>
            <a:chExt cx="2199718" cy="1737393"/>
          </a:xfrm>
        </p:grpSpPr>
        <p:sp>
          <p:nvSpPr>
            <p:cNvPr id="61" name="圆角矩形标注 60"/>
            <p:cNvSpPr/>
            <p:nvPr/>
          </p:nvSpPr>
          <p:spPr>
            <a:xfrm>
              <a:off x="959291" y="2541005"/>
              <a:ext cx="2178818" cy="1737393"/>
            </a:xfrm>
            <a:prstGeom prst="wedgeRoundRectCallout">
              <a:avLst>
                <a:gd name="adj1" fmla="val 43735"/>
                <a:gd name="adj2" fmla="val 7605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998335" y="2798030"/>
              <a:ext cx="2160674" cy="1186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Let’s open our presents!</a:t>
              </a:r>
              <a:endParaRPr lang="zh-CN" altLang="en-US" sz="2400" dirty="0"/>
            </a:p>
          </p:txBody>
        </p:sp>
      </p:grpSp>
      <p:sp>
        <p:nvSpPr>
          <p:cNvPr id="79" name="圆角矩形 78"/>
          <p:cNvSpPr/>
          <p:nvPr/>
        </p:nvSpPr>
        <p:spPr>
          <a:xfrm>
            <a:off x="10317245" y="1009184"/>
            <a:ext cx="1062530" cy="105626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0" name="组合 89"/>
          <p:cNvGrpSpPr/>
          <p:nvPr/>
        </p:nvGrpSpPr>
        <p:grpSpPr>
          <a:xfrm>
            <a:off x="3708519" y="1893899"/>
            <a:ext cx="2729554" cy="1229664"/>
            <a:chOff x="823258" y="2581501"/>
            <a:chExt cx="2178818" cy="1737393"/>
          </a:xfrm>
        </p:grpSpPr>
        <p:sp>
          <p:nvSpPr>
            <p:cNvPr id="91" name="圆角矩形标注 90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42858"/>
                <a:gd name="adj2" fmla="val 7487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827409" y="2861274"/>
              <a:ext cx="2170516" cy="1078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read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672305" y="1929687"/>
            <a:ext cx="2817686" cy="1210398"/>
            <a:chOff x="801919" y="2581501"/>
            <a:chExt cx="2200157" cy="1737393"/>
          </a:xfrm>
        </p:grpSpPr>
        <p:sp>
          <p:nvSpPr>
            <p:cNvPr id="94" name="圆角矩形标注 93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39369"/>
                <a:gd name="adj2" fmla="val 7573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801919" y="2777603"/>
              <a:ext cx="2170516" cy="1192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say the rime of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6" name="圆角矩形 95"/>
          <p:cNvSpPr/>
          <p:nvPr/>
        </p:nvSpPr>
        <p:spPr>
          <a:xfrm>
            <a:off x="8171838" y="961324"/>
            <a:ext cx="1809795" cy="218330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/>
          <p:cNvSpPr/>
          <p:nvPr/>
        </p:nvSpPr>
        <p:spPr>
          <a:xfrm>
            <a:off x="8340131" y="1655581"/>
            <a:ext cx="135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latin typeface="Century Gothic" panose="020B0502020202020204" pitchFamily="34" charset="0"/>
              </a:rPr>
              <a:t>r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ide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10401111" y="1214149"/>
            <a:ext cx="89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ide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275898" y="1086001"/>
            <a:ext cx="136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latin typeface="Century Gothic" panose="020B0502020202020204" pitchFamily="34" charset="0"/>
              </a:rPr>
              <a:t>w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ide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330707" y="2232408"/>
            <a:ext cx="1727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latin typeface="Century Gothic" panose="020B0502020202020204" pitchFamily="34" charset="0"/>
              </a:rPr>
              <a:t>s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ide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7" name="图片 56" descr="nanh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332401" y="3164535"/>
            <a:ext cx="1246477" cy="2038221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5" name="图片 84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6" name="文本框 85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0974034" y="6239093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4/26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2" name="图片 41" descr="op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147" y="5220364"/>
            <a:ext cx="2026033" cy="1210616"/>
          </a:xfrm>
          <a:prstGeom prst="rect">
            <a:avLst/>
          </a:prstGeom>
        </p:spPr>
      </p:pic>
      <p:pic>
        <p:nvPicPr>
          <p:cNvPr id="41" name="图片 40" descr="clos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9" y="5143816"/>
            <a:ext cx="2206202" cy="129991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7" t="27389" r="25620" b="50492"/>
          <a:stretch/>
        </p:blipFill>
        <p:spPr>
          <a:xfrm>
            <a:off x="1212771" y="4997734"/>
            <a:ext cx="1009378" cy="923211"/>
          </a:xfrm>
          <a:prstGeom prst="rect">
            <a:avLst/>
          </a:prstGeom>
        </p:spPr>
      </p:pic>
      <p:pic>
        <p:nvPicPr>
          <p:cNvPr id="56" name="图片 55" descr="bab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7229" y="3196108"/>
            <a:ext cx="2337858" cy="33730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41" y="3301657"/>
            <a:ext cx="1769619" cy="3111194"/>
          </a:xfrm>
          <a:prstGeom prst="rect">
            <a:avLst/>
          </a:prstGeom>
        </p:spPr>
      </p:pic>
      <p:pic>
        <p:nvPicPr>
          <p:cNvPr id="58" name="图片 57" descr="op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9814" y="5425124"/>
            <a:ext cx="2026033" cy="1210616"/>
          </a:xfrm>
          <a:prstGeom prst="rect">
            <a:avLst/>
          </a:prstGeom>
        </p:spPr>
      </p:pic>
      <p:pic>
        <p:nvPicPr>
          <p:cNvPr id="63" name="图片 62" descr="clos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7947" y="5315254"/>
            <a:ext cx="2206202" cy="12999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8" t="54345"/>
          <a:stretch/>
        </p:blipFill>
        <p:spPr>
          <a:xfrm rot="15141233">
            <a:off x="3558868" y="4983575"/>
            <a:ext cx="864614" cy="1193609"/>
          </a:xfrm>
          <a:prstGeom prst="ellipse">
            <a:avLst/>
          </a:prstGeom>
        </p:spPr>
      </p:pic>
      <p:pic>
        <p:nvPicPr>
          <p:cNvPr id="64" name="图片 63" descr="op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5048" y="5419031"/>
            <a:ext cx="2026033" cy="1210616"/>
          </a:xfrm>
          <a:prstGeom prst="rect">
            <a:avLst/>
          </a:prstGeom>
        </p:spPr>
      </p:pic>
      <p:pic>
        <p:nvPicPr>
          <p:cNvPr id="65" name="图片 64" descr="clos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261" y="5399240"/>
            <a:ext cx="2206202" cy="12999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74" y="5309270"/>
            <a:ext cx="1307334" cy="850329"/>
          </a:xfrm>
          <a:prstGeom prst="ellipse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6893550" y="1"/>
            <a:ext cx="5307336" cy="311532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960719" y="76663"/>
            <a:ext cx="4987607" cy="308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Identify and pronounce the rime by saying words aloud.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see in the picture; click and tell them to help the people in the picture open their presents.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each word like this: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w-ide, wide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the rime of the word (T should explain the meaning of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rime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first: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rime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refers to the string of letters that follow an onset); click and 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and pronounce the following rime: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ide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help the people in the picture open their presents.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Each of the three words has the same operational process;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will learn three words on this slide; lastly,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 rime ide is pronounced the same way in all three words.</a:t>
            </a:r>
          </a:p>
          <a:p>
            <a:pPr marL="228600" lvl="0" indent="-228600" defTabSz="357165">
              <a:lnSpc>
                <a:spcPct val="117999"/>
              </a:lnSpc>
              <a:buAutoNum type="arabicPeriod" startAt="3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have helped the people in the picture open their presents;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read the three words and their rimes again. </a:t>
            </a:r>
          </a:p>
        </p:txBody>
      </p:sp>
      <p:sp>
        <p:nvSpPr>
          <p:cNvPr id="46" name="直角三角形 45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6" y="1274723"/>
            <a:ext cx="1640639" cy="191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5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47474 -0.184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7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42617 -0.130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05521 0.087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8" grpId="1"/>
      <p:bldP spid="98" grpId="2"/>
      <p:bldP spid="98" grpId="3"/>
      <p:bldP spid="98" grpId="4"/>
      <p:bldP spid="98" grpId="5"/>
      <p:bldP spid="98" grpId="6"/>
      <p:bldP spid="98" grpId="7"/>
      <p:bldP spid="98" grpId="8"/>
      <p:bldP spid="99" grpId="0"/>
      <p:bldP spid="100" grpId="0"/>
      <p:bldP spid="44" grpId="0" animBg="1"/>
      <p:bldP spid="44" grpId="1" animBg="1"/>
      <p:bldP spid="45" grpId="0"/>
      <p:bldP spid="4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974"/>
            <a:ext cx="12233390" cy="2944374"/>
          </a:xfrm>
          <a:prstGeom prst="rect">
            <a:avLst/>
          </a:prstGeom>
        </p:spPr>
      </p:pic>
      <p:pic>
        <p:nvPicPr>
          <p:cNvPr id="125" name="图片 124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02" y="65826"/>
            <a:ext cx="12285064" cy="6865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4" y="1210505"/>
            <a:ext cx="3201745" cy="4312890"/>
          </a:xfrm>
          <a:prstGeom prst="rect">
            <a:avLst/>
          </a:prstGeom>
        </p:spPr>
      </p:pic>
      <p:pic>
        <p:nvPicPr>
          <p:cNvPr id="126" name="图片 125">
            <a:extLst>
              <a:ext uri="{FF2B5EF4-FFF2-40B4-BE49-F238E27FC236}">
                <a16:creationId xmlns="" xmlns:a16="http://schemas.microsoft.com/office/drawing/2014/main" id="{D74C01DB-F213-644D-A50D-A50A4B97F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Phonics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672886" y="477372"/>
            <a:ext cx="50700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Let’s listen and speak!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0989234" y="6233935"/>
            <a:ext cx="998007" cy="312687"/>
            <a:chOff x="7707356" y="6408789"/>
            <a:chExt cx="998007" cy="31268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5/26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454" y="496241"/>
            <a:ext cx="887432" cy="59162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4" name="图片 83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5" name="文本框 84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4892203" y="1918312"/>
            <a:ext cx="2693824" cy="1216540"/>
            <a:chOff x="959291" y="2541005"/>
            <a:chExt cx="2178818" cy="1737393"/>
          </a:xfrm>
        </p:grpSpPr>
        <p:sp>
          <p:nvSpPr>
            <p:cNvPr id="93" name="圆角矩形标注 92"/>
            <p:cNvSpPr/>
            <p:nvPr/>
          </p:nvSpPr>
          <p:spPr>
            <a:xfrm>
              <a:off x="959291" y="2541005"/>
              <a:ext cx="2178818" cy="1737393"/>
            </a:xfrm>
            <a:prstGeom prst="wedgeRoundRectCallout">
              <a:avLst>
                <a:gd name="adj1" fmla="val 59765"/>
                <a:gd name="adj2" fmla="val 8753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965268" y="2748489"/>
              <a:ext cx="2160674" cy="1186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Let’s change our costumes!</a:t>
              </a:r>
              <a:endParaRPr lang="zh-CN" altLang="en-US" sz="2400" dirty="0"/>
            </a:p>
          </p:txBody>
        </p:sp>
      </p:grpSp>
      <p:sp>
        <p:nvSpPr>
          <p:cNvPr id="95" name="圆角矩形 94"/>
          <p:cNvSpPr/>
          <p:nvPr/>
        </p:nvSpPr>
        <p:spPr>
          <a:xfrm>
            <a:off x="10362171" y="1121796"/>
            <a:ext cx="1062530" cy="105626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6" name="组合 95"/>
          <p:cNvGrpSpPr/>
          <p:nvPr/>
        </p:nvGrpSpPr>
        <p:grpSpPr>
          <a:xfrm>
            <a:off x="4856473" y="1896065"/>
            <a:ext cx="2729554" cy="1229664"/>
            <a:chOff x="823258" y="2581501"/>
            <a:chExt cx="2178818" cy="1737393"/>
          </a:xfrm>
        </p:grpSpPr>
        <p:sp>
          <p:nvSpPr>
            <p:cNvPr id="97" name="圆角矩形标注 96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58140"/>
                <a:gd name="adj2" fmla="val 8456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827409" y="2861274"/>
              <a:ext cx="2170516" cy="1078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read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810940" y="1895324"/>
            <a:ext cx="2817686" cy="1210398"/>
            <a:chOff x="801919" y="2581501"/>
            <a:chExt cx="2200157" cy="1737393"/>
          </a:xfrm>
        </p:grpSpPr>
        <p:sp>
          <p:nvSpPr>
            <p:cNvPr id="100" name="圆角矩形标注 99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58660"/>
                <a:gd name="adj2" fmla="val 8662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801919" y="2777603"/>
              <a:ext cx="2170516" cy="1192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say the rime of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2" name="圆角矩形 101"/>
          <p:cNvSpPr/>
          <p:nvPr/>
        </p:nvSpPr>
        <p:spPr>
          <a:xfrm>
            <a:off x="8216764" y="1073936"/>
            <a:ext cx="1809795" cy="218330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8385057" y="1768193"/>
            <a:ext cx="135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latin typeface="Century Gothic" panose="020B0502020202020204" pitchFamily="34" charset="0"/>
              </a:rPr>
              <a:t>h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ide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0446037" y="1326761"/>
            <a:ext cx="89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ide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356700" y="1191366"/>
            <a:ext cx="136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latin typeface="Century Gothic" panose="020B0502020202020204" pitchFamily="34" charset="0"/>
              </a:rPr>
              <a:t>t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ide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375633" y="2345020"/>
            <a:ext cx="1727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latin typeface="Century Gothic" panose="020B0502020202020204" pitchFamily="34" charset="0"/>
              </a:rPr>
              <a:t>pr</a:t>
            </a:r>
            <a:r>
              <a:rPr lang="en-US" altLang="zh-CN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ide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39" y="2752997"/>
            <a:ext cx="1792705" cy="257732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1434" t="6022" b="6105"/>
          <a:stretch/>
        </p:blipFill>
        <p:spPr>
          <a:xfrm flipH="1">
            <a:off x="-152750" y="1162414"/>
            <a:ext cx="3635369" cy="4356610"/>
          </a:xfrm>
          <a:prstGeom prst="rect">
            <a:avLst/>
          </a:prstGeom>
        </p:spPr>
      </p:pic>
      <p:pic>
        <p:nvPicPr>
          <p:cNvPr id="49" name="图片 48" descr="nanh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193625" y="4342733"/>
            <a:ext cx="1246477" cy="2038221"/>
          </a:xfrm>
          <a:prstGeom prst="rect">
            <a:avLst/>
          </a:prstGeom>
        </p:spPr>
      </p:pic>
      <p:pic>
        <p:nvPicPr>
          <p:cNvPr id="50" name="图片 49" descr="bab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5436" y="3184069"/>
            <a:ext cx="2337858" cy="337304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36" y="3351145"/>
            <a:ext cx="1892286" cy="332685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1" y="2613365"/>
            <a:ext cx="2204165" cy="28789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9195" y="2752996"/>
            <a:ext cx="1761142" cy="28658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5215" r="46207" b="5702"/>
          <a:stretch/>
        </p:blipFill>
        <p:spPr>
          <a:xfrm>
            <a:off x="88516" y="1121796"/>
            <a:ext cx="3518409" cy="4413514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6893550" y="0"/>
            <a:ext cx="5290292" cy="310572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60719" y="76663"/>
            <a:ext cx="4987607" cy="308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Identify and pronounce the rime by saying words aloud.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see in the picture; click and tell them to help the people in the picture change their costumes.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each word like this: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t-ide, tide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the rime of the word (T should explain the meaning of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rime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first: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rime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refers to the string of letters that follow an onset); click and 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and pronounce the following rime: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ide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help the people in the picture change their costumes.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Each of the three words has the same operational process;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will learn three words on this slide; lastly,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 rime ide is pronounced the same way in all three words.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3.   Click and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have helped the people in the picture  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change their costumes;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read the three words and their </a:t>
            </a:r>
          </a:p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rime again. </a:t>
            </a:r>
          </a:p>
        </p:txBody>
      </p:sp>
      <p:sp>
        <p:nvSpPr>
          <p:cNvPr id="40" name="直角三角形 3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76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51003 -0.1622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8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49727 0.127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2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0.67278 -0.167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46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64076 0.1208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78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36731 -0.15185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4" grpId="1"/>
      <p:bldP spid="104" grpId="2"/>
      <p:bldP spid="104" grpId="3"/>
      <p:bldP spid="104" grpId="4"/>
      <p:bldP spid="104" grpId="5"/>
      <p:bldP spid="104" grpId="6"/>
      <p:bldP spid="104" grpId="7"/>
      <p:bldP spid="104" grpId="8"/>
      <p:bldP spid="105" grpId="0"/>
      <p:bldP spid="106" grpId="0"/>
      <p:bldP spid="38" grpId="0" animBg="1"/>
      <p:bldP spid="38" grpId="1" animBg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7"/>
          <a:stretch/>
        </p:blipFill>
        <p:spPr>
          <a:xfrm>
            <a:off x="-3983" y="-3436"/>
            <a:ext cx="12187824" cy="68274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" y="33930"/>
            <a:ext cx="12153900" cy="686551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Phonics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202647" y="713616"/>
            <a:ext cx="5787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road is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wide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can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ride side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by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side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always run the fastest when I’m by the seaside, but I show no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pride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always enjoy the beautiful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tide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Tomorrow, we will have a ride.</a:t>
            </a: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Will the sea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hide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its tide?</a:t>
            </a:r>
            <a:endParaRPr kumimoji="0" lang="en-US" altLang="zh-CN" sz="2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19987" y="371914"/>
            <a:ext cx="2623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Let’s chant!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968728" y="6250520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6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  <a:sym typeface="Helvetica Light"/>
                </a:rPr>
                <a:t>6/26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62306" y="6245057"/>
            <a:ext cx="950698" cy="294424"/>
            <a:chOff x="10862377" y="6234543"/>
            <a:chExt cx="950698" cy="294424"/>
          </a:xfrm>
        </p:grpSpPr>
        <p:pic>
          <p:nvPicPr>
            <p:cNvPr id="58" name="图片 57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59" name="文本框 58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862377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宋体" panose="02010600030101010101" pitchFamily="2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65" y="380439"/>
            <a:ext cx="887432" cy="59162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60719" y="76663"/>
            <a:ext cx="4987607" cy="1271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Read the text fluently; decode words together.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the text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with rhythm.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 after you; ask one S to read one sentence, and the other to read the next until they finish reading the text; give feedback.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decode the words together.</a:t>
            </a:r>
          </a:p>
        </p:txBody>
      </p:sp>
      <p:sp>
        <p:nvSpPr>
          <p:cNvPr id="23" name="直角三角形 2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7009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1.48148E-6 L 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2.22222E-6 L -4.79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4.81481E-6 L -4.58333E-6 -0.07223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4.81481E-6 L -4.58333E-6 -0.07223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2.96296E-6 L 4.79167E-6 -0.07222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80" y="132810"/>
            <a:ext cx="11828375" cy="65897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171158" y="-19971"/>
            <a:ext cx="2374889" cy="773220"/>
            <a:chOff x="9620858" y="53035"/>
            <a:chExt cx="2374889" cy="773220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21732" y="6260630"/>
            <a:ext cx="936984" cy="294424"/>
            <a:chOff x="10997114" y="6342119"/>
            <a:chExt cx="936984" cy="294424"/>
          </a:xfrm>
        </p:grpSpPr>
        <p:pic>
          <p:nvPicPr>
            <p:cNvPr id="26" name="图片 25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0997114" y="63705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036217" y="6296540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124659" y="5477215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91585" y="1181914"/>
            <a:ext cx="5372248" cy="1984442"/>
          </a:xfrm>
          <a:prstGeom prst="rect">
            <a:avLst/>
          </a:prstGeom>
          <a:noFill/>
          <a:ln w="28575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076807" y="916330"/>
            <a:ext cx="5469239" cy="2381864"/>
            <a:chOff x="6041031" y="4679649"/>
            <a:chExt cx="5469239" cy="2550778"/>
          </a:xfrm>
        </p:grpSpPr>
        <p:sp>
          <p:nvSpPr>
            <p:cNvPr id="38" name="矩形 37"/>
            <p:cNvSpPr/>
            <p:nvPr/>
          </p:nvSpPr>
          <p:spPr>
            <a:xfrm>
              <a:off x="6041031" y="4973877"/>
              <a:ext cx="5469239" cy="225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20000"/>
                </a:lnSpc>
                <a:buFont typeface="+mj-lt"/>
                <a:buAutoNum type="arabicPeriod"/>
              </a:pPr>
              <a:endParaRPr lang="en-US" altLang="zh-CN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6041032" y="4679649"/>
              <a:ext cx="2839650" cy="55915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200121" y="1568826"/>
            <a:ext cx="5091980" cy="14219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How does Kipper feel? Why?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do you think might happen in the story?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94" y="399770"/>
            <a:ext cx="4327796" cy="5073036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106362" y="3974428"/>
            <a:ext cx="5372248" cy="1171289"/>
          </a:xfrm>
          <a:prstGeom prst="rect">
            <a:avLst/>
          </a:prstGeom>
          <a:noFill/>
          <a:ln w="28575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091585" y="3736019"/>
            <a:ext cx="2839650" cy="487553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Connections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14898" y="4372750"/>
            <a:ext cx="50919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makes you feel upset? </a:t>
            </a:r>
          </a:p>
        </p:txBody>
      </p:sp>
      <p:sp>
        <p:nvSpPr>
          <p:cNvPr id="32" name="矩形 31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Activate Ss’ interest in reading; use the illustration and the title to identify details and to make predictions; make connections.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look at the book cover closely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the first two questions by using the illustration and the title.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connections question; assist them if necessary.</a:t>
            </a:r>
          </a:p>
        </p:txBody>
      </p:sp>
      <p:sp>
        <p:nvSpPr>
          <p:cNvPr id="34" name="直角三角形 33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879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4" grpId="0"/>
      <p:bldP spid="32" grpId="0" animBg="1"/>
      <p:bldP spid="32" grpId="1" animBg="1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99627" y="179611"/>
            <a:ext cx="381757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25" y="179611"/>
            <a:ext cx="11828375" cy="6589750"/>
          </a:xfrm>
          <a:prstGeom prst="rect">
            <a:avLst/>
          </a:prstGeom>
        </p:spPr>
      </p:pic>
      <p:sp>
        <p:nvSpPr>
          <p:cNvPr id="14" name="标题 1"/>
          <p:cNvSpPr txBox="1">
            <a:spLocks/>
          </p:cNvSpPr>
          <p:nvPr/>
        </p:nvSpPr>
        <p:spPr>
          <a:xfrm>
            <a:off x="1167910" y="40656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Futura Std Medium" panose="020B0702020204020203" pitchFamily="34" charset="0"/>
              </a:rPr>
              <a:t>Let’s predict!</a:t>
            </a:r>
            <a:endParaRPr lang="zh-CN" altLang="en-US" sz="3600" b="1" dirty="0">
              <a:solidFill>
                <a:srgbClr val="0070C0"/>
              </a:solidFill>
              <a:latin typeface="Futura Std Medium" panose="020B0702020204020203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169699" y="-3480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736371" y="36059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300042" y="1440379"/>
            <a:ext cx="3614266" cy="4115105"/>
            <a:chOff x="8269668" y="1810848"/>
            <a:chExt cx="3614266" cy="4115105"/>
          </a:xfrm>
        </p:grpSpPr>
        <p:sp>
          <p:nvSpPr>
            <p:cNvPr id="9" name="文本框 8"/>
            <p:cNvSpPr txBox="1"/>
            <p:nvPr/>
          </p:nvSpPr>
          <p:spPr>
            <a:xfrm>
              <a:off x="8285389" y="2288034"/>
              <a:ext cx="3571649" cy="36379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is the woman doing for Kipper? Why is she doing that?</a:t>
              </a: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are the two boys doing? How do you think Kipper feels?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269668" y="1810848"/>
              <a:ext cx="361426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97292" y="6286075"/>
            <a:ext cx="996019" cy="294424"/>
            <a:chOff x="7199811" y="6382460"/>
            <a:chExt cx="996019" cy="294424"/>
          </a:xfrm>
        </p:grpSpPr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=""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7199811" y="63988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44" y="371631"/>
            <a:ext cx="887432" cy="591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63" y="1398711"/>
            <a:ext cx="7093670" cy="432900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893550" y="1"/>
            <a:ext cx="5298450" cy="134822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60719" y="76663"/>
            <a:ext cx="4987607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Identify the details and make predictions about the story by using the illustration; motivate Ss’ interest in reading the story. 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recall what it means to predict.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look at the illustration carefully and to talk about the given questions. </a:t>
            </a:r>
          </a:p>
        </p:txBody>
      </p:sp>
      <p:sp>
        <p:nvSpPr>
          <p:cNvPr id="22" name="直角三角形 2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860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18" y="109434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015785" y="202450"/>
            <a:ext cx="3958864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126124" y="882654"/>
            <a:ext cx="3738185" cy="3209486"/>
            <a:chOff x="8267863" y="1254525"/>
            <a:chExt cx="3387348" cy="2425345"/>
          </a:xfrm>
        </p:grpSpPr>
        <p:sp>
          <p:nvSpPr>
            <p:cNvPr id="24" name="文本框 23"/>
            <p:cNvSpPr txBox="1"/>
            <p:nvPr/>
          </p:nvSpPr>
          <p:spPr>
            <a:xfrm>
              <a:off x="8306362" y="1656418"/>
              <a:ext cx="3310349" cy="20234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Kipper want? Where was he?</a:t>
              </a: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might Kipper’s new shoes look like? Did his new shoes have laces?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267863" y="1254525"/>
              <a:ext cx="3387348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82555" y="-976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8015785" y="386171"/>
            <a:ext cx="28432" cy="6267432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AD5EA7F3-ABAB-2E48-AE5C-40EA9ED12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03" y="6268338"/>
            <a:ext cx="749444" cy="294424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68BCB880-31DC-7346-B6D5-01DAA156375E}"/>
              </a:ext>
            </a:extLst>
          </p:cNvPr>
          <p:cNvSpPr txBox="1"/>
          <p:nvPr/>
        </p:nvSpPr>
        <p:spPr>
          <a:xfrm>
            <a:off x="230296" y="628474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3:00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流程图: 过程 54"/>
          <p:cNvSpPr/>
          <p:nvPr/>
        </p:nvSpPr>
        <p:spPr>
          <a:xfrm>
            <a:off x="1695630" y="5713063"/>
            <a:ext cx="493924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 wanted new shoes.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106" y="1034761"/>
            <a:ext cx="4798493" cy="4704097"/>
          </a:xfrm>
          <a:prstGeom prst="rect">
            <a:avLst/>
          </a:prstGeom>
        </p:spPr>
      </p:pic>
      <p:sp>
        <p:nvSpPr>
          <p:cNvPr id="54" name="标题 1"/>
          <p:cNvSpPr txBox="1">
            <a:spLocks/>
          </p:cNvSpPr>
          <p:nvPr/>
        </p:nvSpPr>
        <p:spPr>
          <a:xfrm>
            <a:off x="1150496" y="393285"/>
            <a:ext cx="3629321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Kipper’s Laces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9043768" y="5328088"/>
            <a:ext cx="1674211" cy="955719"/>
            <a:chOff x="8484203" y="-27120897"/>
            <a:chExt cx="1859000" cy="51040207"/>
          </a:xfrm>
        </p:grpSpPr>
        <p:sp>
          <p:nvSpPr>
            <p:cNvPr id="20" name="圆角矩形 19"/>
            <p:cNvSpPr/>
            <p:nvPr/>
          </p:nvSpPr>
          <p:spPr>
            <a:xfrm>
              <a:off x="8822970" y="-11521073"/>
              <a:ext cx="1520233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shoes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286384" y="945978"/>
            <a:ext cx="3417662" cy="4260326"/>
            <a:chOff x="8120873" y="993881"/>
            <a:chExt cx="3417662" cy="4260326"/>
          </a:xfrm>
        </p:grpSpPr>
        <p:grpSp>
          <p:nvGrpSpPr>
            <p:cNvPr id="26" name="组合 25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36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3" name="图片 32">
                    <a:extLst>
                      <a:ext uri="{FF2B5EF4-FFF2-40B4-BE49-F238E27FC236}">
                        <a16:creationId xmlns="" xmlns:a16="http://schemas.microsoft.com/office/drawing/2014/main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5" name="文本框 34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28"/>
              <p:cNvSpPr/>
              <p:nvPr/>
            </p:nvSpPr>
            <p:spPr>
              <a:xfrm>
                <a:off x="5134250" y="4197188"/>
                <a:ext cx="2814170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is a pair of beautiful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shoes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for girls.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6004595" y="3631996"/>
                <a:ext cx="120423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shoes</a:t>
                </a: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6652" y="1667008"/>
              <a:ext cx="2436311" cy="1594488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6893550" y="1"/>
            <a:ext cx="5298450" cy="15671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960719" y="76663"/>
            <a:ext cx="4987607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7165">
              <a:lnSpc>
                <a:spcPct val="117999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shoes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and make sentences with it; read the text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shoes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it; ask them to talk about the comprehension questions by using the text and the illustration.</a:t>
            </a:r>
          </a:p>
          <a:p>
            <a:pPr marL="228600" lvl="0" indent="-228600" defTabSz="357165">
              <a:lnSpc>
                <a:spcPct val="117999"/>
              </a:lnSpc>
              <a:buFont typeface="+mj-lt"/>
              <a:buAutoNum type="arabicPeriod"/>
            </a:pP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reading the text aloud.</a:t>
            </a:r>
          </a:p>
        </p:txBody>
      </p:sp>
      <p:sp>
        <p:nvSpPr>
          <p:cNvPr id="43" name="直角三角形 4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1512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2" grpId="1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29142</TotalTime>
  <Words>3358</Words>
  <PresentationFormat>宽屏</PresentationFormat>
  <Paragraphs>470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 Unicode MS</vt:lpstr>
      <vt:lpstr>Futura Medium</vt:lpstr>
      <vt:lpstr>Helvetica Light</vt:lpstr>
      <vt:lpstr>Helvetica Neue</vt:lpstr>
      <vt:lpstr>DengXian</vt:lpstr>
      <vt:lpstr>宋体</vt:lpstr>
      <vt:lpstr>Alegreya Sans Black</vt:lpstr>
      <vt:lpstr>Arial</vt:lpstr>
      <vt:lpstr>Calibri</vt:lpstr>
      <vt:lpstr>Calibri Light</vt:lpstr>
      <vt:lpstr>Century Gothic</vt:lpstr>
      <vt:lpstr>Futura Std Book</vt:lpstr>
      <vt:lpstr>Futura Std Medium</vt:lpstr>
      <vt:lpstr>Wingdings</vt:lpstr>
      <vt:lpstr>Office 主题</vt:lpstr>
      <vt:lpstr>1_Office 主题</vt:lpstr>
      <vt:lpstr>1_White</vt:lpstr>
      <vt:lpstr>3_White</vt:lpstr>
      <vt:lpstr>5_White</vt:lpstr>
      <vt:lpstr>6_White</vt:lpstr>
      <vt:lpstr>2_White</vt:lpstr>
      <vt:lpstr>3_Office 主题</vt:lpstr>
      <vt:lpstr>2_Office 主题</vt:lpstr>
      <vt:lpstr>4_White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2019-08-05T08:32:56Z</dcterms:created>
  <dcterms:modified xsi:type="dcterms:W3CDTF">2020-03-21T11:00:15Z</dcterms:modified>
</cp:coreProperties>
</file>