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85" r:id="rId2"/>
    <p:sldId id="261" r:id="rId3"/>
    <p:sldId id="316" r:id="rId4"/>
    <p:sldId id="314" r:id="rId5"/>
    <p:sldId id="327" r:id="rId6"/>
    <p:sldId id="315" r:id="rId7"/>
    <p:sldId id="267" r:id="rId8"/>
    <p:sldId id="287" r:id="rId9"/>
    <p:sldId id="268" r:id="rId10"/>
    <p:sldId id="317" r:id="rId11"/>
    <p:sldId id="318" r:id="rId12"/>
    <p:sldId id="319" r:id="rId13"/>
    <p:sldId id="320" r:id="rId14"/>
    <p:sldId id="264" r:id="rId15"/>
    <p:sldId id="322" r:id="rId16"/>
    <p:sldId id="321" r:id="rId17"/>
    <p:sldId id="323" r:id="rId18"/>
    <p:sldId id="273" r:id="rId19"/>
    <p:sldId id="326" r:id="rId20"/>
    <p:sldId id="283" r:id="rId21"/>
    <p:sldId id="284" r:id="rId22"/>
    <p:sldId id="288" r:id="rId23"/>
    <p:sldId id="289" r:id="rId24"/>
    <p:sldId id="308" r:id="rId25"/>
    <p:sldId id="291" r:id="rId26"/>
    <p:sldId id="292" r:id="rId2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47" userDrawn="1">
          <p15:clr>
            <a:srgbClr val="A4A3A4"/>
          </p15:clr>
        </p15:guide>
        <p15:guide id="3" pos="6970" userDrawn="1">
          <p15:clr>
            <a:srgbClr val="A4A3A4"/>
          </p15:clr>
        </p15:guide>
        <p15:guide id="4" orient="horz" pos="754" userDrawn="1">
          <p15:clr>
            <a:srgbClr val="A4A3A4"/>
          </p15:clr>
        </p15:guide>
        <p15:guide id="5" pos="1708" userDrawn="1">
          <p15:clr>
            <a:srgbClr val="A4A3A4"/>
          </p15:clr>
        </p15:guide>
        <p15:guide id="6" orient="horz" pos="406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77C3"/>
    <a:srgbClr val="6C8CD5"/>
    <a:srgbClr val="FFC000"/>
    <a:srgbClr val="F16103"/>
    <a:srgbClr val="FFCD1E"/>
    <a:srgbClr val="FFA903"/>
    <a:srgbClr val="945200"/>
    <a:srgbClr val="C8988D"/>
    <a:srgbClr val="FB7794"/>
    <a:srgbClr val="FF9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239" autoAdjust="0"/>
    <p:restoredTop sz="94365" autoAdjust="0"/>
  </p:normalViewPr>
  <p:slideViewPr>
    <p:cSldViewPr snapToGrid="0" snapToObjects="1">
      <p:cViewPr varScale="1">
        <p:scale>
          <a:sx n="64" d="100"/>
          <a:sy n="64" d="100"/>
        </p:scale>
        <p:origin x="48" y="162"/>
      </p:cViewPr>
      <p:guideLst>
        <p:guide orient="horz" pos="2160"/>
        <p:guide pos="347"/>
        <p:guide pos="6970"/>
        <p:guide orient="horz" pos="754"/>
        <p:guide pos="1708"/>
        <p:guide orient="horz" pos="4065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F0CCA-5B05-2746-A594-321312C7CF4D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DA7451-0E22-5448-8DD0-A579347F2A49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9932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176845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0691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434094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876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166116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6418896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8584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01032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2411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35173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74580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880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1535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2888309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690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9600" baseline="0" dirty="0">
                <a:latin typeface="Microsoft YaHei" charset="-122"/>
                <a:ea typeface="Microsoft YaHei" charset="-122"/>
                <a:cs typeface="Microsoft YaHei" charset="-122"/>
              </a:rPr>
              <a:t>她们的</a:t>
            </a:r>
            <a:endParaRPr lang="en-US" altLang="zh-CN" sz="9600" baseline="0" dirty="0">
              <a:latin typeface="Microsoft YaHei" charset="-122"/>
              <a:ea typeface="Microsoft YaHei" charset="-122"/>
              <a:cs typeface="Microsoft YaHei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06931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85567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800" b="0" dirty="0"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0511318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836168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3601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76301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671953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34376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AAF1AE-9B2F-4B43-8AF2-4DA08B297520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4789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212242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DA7451-0E22-5448-8DD0-A579347F2A49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75822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0" y="352425"/>
            <a:ext cx="9511699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9126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623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174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>
          <a:xfrm>
            <a:off x="7318800" y="179999"/>
            <a:ext cx="4640400" cy="6543875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cxnSp>
        <p:nvCxnSpPr>
          <p:cNvPr id="10" name="直接连接符 9"/>
          <p:cNvCxnSpPr/>
          <p:nvPr userDrawn="1"/>
        </p:nvCxnSpPr>
        <p:spPr>
          <a:xfrm>
            <a:off x="7304441" y="170910"/>
            <a:ext cx="4089" cy="648720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249278921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ughty Childr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5A11301-167F-AF42-98AE-11140FF23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8" y="444501"/>
            <a:ext cx="10435262" cy="660400"/>
          </a:xfrm>
        </p:spPr>
        <p:txBody>
          <a:bodyPr lIns="0" tIns="0" rIns="0" bIns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kumimoji="1"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360273626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099068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04720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846722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490392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62475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29531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7318800" y="179999"/>
            <a:ext cx="4640400" cy="6543875"/>
          </a:xfrm>
          <a:prstGeom prst="rect">
            <a:avLst/>
          </a:prstGeom>
          <a:solidFill>
            <a:srgbClr val="FFE389"/>
          </a:solidFill>
          <a:ln>
            <a:noFill/>
          </a:ln>
          <a:effectLst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7304441" y="170910"/>
            <a:ext cx="4089" cy="6487200"/>
          </a:xfrm>
          <a:prstGeom prst="line">
            <a:avLst/>
          </a:prstGeom>
          <a:ln w="28575">
            <a:solidFill>
              <a:srgbClr val="FFA904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1" y="352425"/>
            <a:ext cx="5625500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519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9600158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516863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939753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812298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06136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直线框加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842101" y="352425"/>
            <a:ext cx="5625500" cy="908469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defRPr lang="zh-CN" altLang="en-US" sz="3600" b="1" kern="1200" dirty="0">
                <a:solidFill>
                  <a:srgbClr val="FFA904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3" y="347295"/>
            <a:ext cx="1378092" cy="91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2280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曲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DBFE96E5-F463-9B47-8C80-2963C4515E0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5013"/>
            <a:ext cx="12192000" cy="676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83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80EE267-0BA5-9444-A0C7-1655D47E17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7872" y="73521"/>
            <a:ext cx="12036256" cy="6710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57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A417091-13EB-DC44-91A0-D1B4D0D04F0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801" y="120137"/>
            <a:ext cx="11994399" cy="6617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45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61CE799-9285-4746-A69A-BBA7D74F90E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44711" y="21981"/>
            <a:ext cx="12102579" cy="68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3330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84D63307-EE10-1E43-9A83-913D9F9FC1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25184" y="140643"/>
            <a:ext cx="12242369" cy="6576715"/>
          </a:xfrm>
          <a:prstGeom prst="rect">
            <a:avLst/>
          </a:prstGeom>
        </p:spPr>
      </p:pic>
      <p:sp>
        <p:nvSpPr>
          <p:cNvPr id="11" name="标题 10"/>
          <p:cNvSpPr>
            <a:spLocks noGrp="1"/>
          </p:cNvSpPr>
          <p:nvPr>
            <p:ph type="title"/>
          </p:nvPr>
        </p:nvSpPr>
        <p:spPr>
          <a:xfrm>
            <a:off x="515938" y="444501"/>
            <a:ext cx="9511700" cy="907200"/>
          </a:xfrm>
        </p:spPr>
        <p:txBody>
          <a:bodyPr lIns="0" tIns="0" rIns="0" bIns="0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lang="zh-CN" altLang="en-US" sz="3600" b="1" kern="1200" dirty="0">
                <a:solidFill>
                  <a:srgbClr val="0070C0"/>
                </a:solidFill>
                <a:latin typeface="+mj-lt"/>
                <a:ea typeface="+mn-ea"/>
                <a:cs typeface="+mj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42447878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直线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1813" y="134125"/>
            <a:ext cx="11828375" cy="658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59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877EC3-5F69-BC42-B23E-E650AC535373}" type="datetimeFigureOut">
              <a:rPr kumimoji="1" lang="zh-CN" altLang="en-US" smtClean="0"/>
              <a:t>2020/7/27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9C7B22-C844-4044-A70E-6F7D34C5262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43479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72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49" r:id="rId14"/>
    <p:sldLayoutId id="2147483650" r:id="rId15"/>
    <p:sldLayoutId id="2147483651" r:id="rId16"/>
    <p:sldLayoutId id="2147483652" r:id="rId17"/>
    <p:sldLayoutId id="2147483653" r:id="rId18"/>
    <p:sldLayoutId id="2147483654" r:id="rId19"/>
    <p:sldLayoutId id="2147483655" r:id="rId20"/>
    <p:sldLayoutId id="2147483656" r:id="rId21"/>
    <p:sldLayoutId id="2147483657" r:id="rId22"/>
    <p:sldLayoutId id="2147483658" r:id="rId23"/>
    <p:sldLayoutId id="2147483659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tiff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13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tiff"/><Relationship Id="rId5" Type="http://schemas.openxmlformats.org/officeDocument/2006/relationships/image" Target="../media/image59.png"/><Relationship Id="rId10" Type="http://schemas.openxmlformats.org/officeDocument/2006/relationships/image" Target="../media/image62.jpeg"/><Relationship Id="rId4" Type="http://schemas.openxmlformats.org/officeDocument/2006/relationships/image" Target="../media/image58.jpeg"/><Relationship Id="rId9" Type="http://schemas.openxmlformats.org/officeDocument/2006/relationships/image" Target="../media/image6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3" Type="http://schemas.openxmlformats.org/officeDocument/2006/relationships/image" Target="../media/image64.png"/><Relationship Id="rId7" Type="http://schemas.openxmlformats.org/officeDocument/2006/relationships/image" Target="../media/image20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jpeg"/><Relationship Id="rId5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2.tif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6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6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tiff"/><Relationship Id="rId3" Type="http://schemas.openxmlformats.org/officeDocument/2006/relationships/image" Target="../media/image70.jpe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1.wdp"/><Relationship Id="rId11" Type="http://schemas.openxmlformats.org/officeDocument/2006/relationships/image" Target="../media/image12.tiff"/><Relationship Id="rId5" Type="http://schemas.openxmlformats.org/officeDocument/2006/relationships/image" Target="../media/image71.png"/><Relationship Id="rId10" Type="http://schemas.openxmlformats.org/officeDocument/2006/relationships/image" Target="../media/image74.jpeg"/><Relationship Id="rId4" Type="http://schemas.openxmlformats.org/officeDocument/2006/relationships/image" Target="../media/image13.pn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20.tiff"/><Relationship Id="rId7" Type="http://schemas.openxmlformats.org/officeDocument/2006/relationships/image" Target="../media/image7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7.jpeg"/><Relationship Id="rId5" Type="http://schemas.openxmlformats.org/officeDocument/2006/relationships/image" Target="../media/image13.png"/><Relationship Id="rId10" Type="http://schemas.openxmlformats.org/officeDocument/2006/relationships/image" Target="../media/image12.tiff"/><Relationship Id="rId4" Type="http://schemas.openxmlformats.org/officeDocument/2006/relationships/image" Target="../media/image76.png"/><Relationship Id="rId9" Type="http://schemas.openxmlformats.org/officeDocument/2006/relationships/image" Target="../media/image80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13" Type="http://schemas.openxmlformats.org/officeDocument/2006/relationships/image" Target="../media/image90.jpe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12" Type="http://schemas.openxmlformats.org/officeDocument/2006/relationships/image" Target="../media/image89.png"/><Relationship Id="rId17" Type="http://schemas.openxmlformats.org/officeDocument/2006/relationships/image" Target="../media/image12.tiff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11" Type="http://schemas.openxmlformats.org/officeDocument/2006/relationships/image" Target="../media/image88.jpe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87.jpeg"/><Relationship Id="rId4" Type="http://schemas.openxmlformats.org/officeDocument/2006/relationships/image" Target="../media/image82.png"/><Relationship Id="rId9" Type="http://schemas.openxmlformats.org/officeDocument/2006/relationships/image" Target="../media/image86.jpeg"/><Relationship Id="rId14" Type="http://schemas.openxmlformats.org/officeDocument/2006/relationships/image" Target="../media/image9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8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4" Type="http://schemas.openxmlformats.org/officeDocument/2006/relationships/image" Target="../media/image19.tiff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20.tiff"/><Relationship Id="rId7" Type="http://schemas.openxmlformats.org/officeDocument/2006/relationships/image" Target="../media/image9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jpeg"/><Relationship Id="rId5" Type="http://schemas.openxmlformats.org/officeDocument/2006/relationships/image" Target="../media/image13.png"/><Relationship Id="rId10" Type="http://schemas.openxmlformats.org/officeDocument/2006/relationships/image" Target="../media/image12.tiff"/><Relationship Id="rId4" Type="http://schemas.openxmlformats.org/officeDocument/2006/relationships/image" Target="../media/image93.tiff"/><Relationship Id="rId9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8.jpeg"/><Relationship Id="rId7" Type="http://schemas.openxmlformats.org/officeDocument/2006/relationships/image" Target="../media/image101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0.png"/><Relationship Id="rId11" Type="http://schemas.openxmlformats.org/officeDocument/2006/relationships/image" Target="../media/image12.tiff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20.tiff"/><Relationship Id="rId9" Type="http://schemas.openxmlformats.org/officeDocument/2006/relationships/image" Target="../media/image10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20.tiff"/><Relationship Id="rId7" Type="http://schemas.openxmlformats.org/officeDocument/2006/relationships/image" Target="../media/image10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6.png"/><Relationship Id="rId5" Type="http://schemas.openxmlformats.org/officeDocument/2006/relationships/image" Target="../media/image13.png"/><Relationship Id="rId4" Type="http://schemas.openxmlformats.org/officeDocument/2006/relationships/image" Target="../media/image10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20.tiff"/><Relationship Id="rId7" Type="http://schemas.openxmlformats.org/officeDocument/2006/relationships/image" Target="../media/image1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9.jpeg"/><Relationship Id="rId5" Type="http://schemas.openxmlformats.org/officeDocument/2006/relationships/image" Target="../media/image13.png"/><Relationship Id="rId10" Type="http://schemas.openxmlformats.org/officeDocument/2006/relationships/image" Target="../media/image12.tiff"/><Relationship Id="rId4" Type="http://schemas.openxmlformats.org/officeDocument/2006/relationships/image" Target="../media/image108.png"/><Relationship Id="rId9" Type="http://schemas.openxmlformats.org/officeDocument/2006/relationships/image" Target="../media/image11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64.png"/><Relationship Id="rId7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3.jpeg"/><Relationship Id="rId5" Type="http://schemas.openxmlformats.org/officeDocument/2006/relationships/image" Target="../media/image20.tiff"/><Relationship Id="rId10" Type="http://schemas.openxmlformats.org/officeDocument/2006/relationships/image" Target="../media/image13.png"/><Relationship Id="rId4" Type="http://schemas.microsoft.com/office/2007/relationships/hdphoto" Target="../media/hdphoto1.wdp"/><Relationship Id="rId9" Type="http://schemas.openxmlformats.org/officeDocument/2006/relationships/image" Target="../media/image11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116.tiff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tiff"/><Relationship Id="rId7" Type="http://schemas.openxmlformats.org/officeDocument/2006/relationships/image" Target="../media/image12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0.jpeg"/><Relationship Id="rId5" Type="http://schemas.openxmlformats.org/officeDocument/2006/relationships/image" Target="../media/image119.tiff"/><Relationship Id="rId4" Type="http://schemas.openxmlformats.org/officeDocument/2006/relationships/image" Target="../media/image118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2.tiff"/><Relationship Id="rId5" Type="http://schemas.openxmlformats.org/officeDocument/2006/relationships/image" Target="../media/image20.tiff"/><Relationship Id="rId10" Type="http://schemas.openxmlformats.org/officeDocument/2006/relationships/image" Target="../media/image13.png"/><Relationship Id="rId4" Type="http://schemas.openxmlformats.org/officeDocument/2006/relationships/image" Target="../media/image8.tiff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4.png"/><Relationship Id="rId7" Type="http://schemas.openxmlformats.org/officeDocument/2006/relationships/image" Target="../media/image25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tiff"/><Relationship Id="rId11" Type="http://schemas.openxmlformats.org/officeDocument/2006/relationships/image" Target="../media/image29.png"/><Relationship Id="rId5" Type="http://schemas.openxmlformats.org/officeDocument/2006/relationships/image" Target="../media/image2.png"/><Relationship Id="rId10" Type="http://schemas.openxmlformats.org/officeDocument/2006/relationships/image" Target="../media/image28.png"/><Relationship Id="rId4" Type="http://schemas.openxmlformats.org/officeDocument/2006/relationships/image" Target="../media/image12.tiff"/><Relationship Id="rId9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13.png"/><Relationship Id="rId2" Type="http://schemas.openxmlformats.org/officeDocument/2006/relationships/image" Target="../media/image30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2.png"/><Relationship Id="rId11" Type="http://schemas.openxmlformats.org/officeDocument/2006/relationships/image" Target="../media/image20.tiff"/><Relationship Id="rId5" Type="http://schemas.openxmlformats.org/officeDocument/2006/relationships/image" Target="../media/image2.png"/><Relationship Id="rId15" Type="http://schemas.openxmlformats.org/officeDocument/2006/relationships/image" Target="../media/image40.png"/><Relationship Id="rId10" Type="http://schemas.openxmlformats.org/officeDocument/2006/relationships/image" Target="../media/image36.png"/><Relationship Id="rId4" Type="http://schemas.openxmlformats.org/officeDocument/2006/relationships/image" Target="../media/image12.tiff"/><Relationship Id="rId9" Type="http://schemas.openxmlformats.org/officeDocument/2006/relationships/image" Target="../media/image35.png"/><Relationship Id="rId1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49.png"/><Relationship Id="rId18" Type="http://schemas.openxmlformats.org/officeDocument/2006/relationships/image" Target="../media/image13.png"/><Relationship Id="rId3" Type="http://schemas.openxmlformats.org/officeDocument/2006/relationships/image" Target="../media/image3.tiff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17" Type="http://schemas.openxmlformats.org/officeDocument/2006/relationships/image" Target="../media/image20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.png"/><Relationship Id="rId11" Type="http://schemas.openxmlformats.org/officeDocument/2006/relationships/image" Target="../media/image47.png"/><Relationship Id="rId5" Type="http://schemas.openxmlformats.org/officeDocument/2006/relationships/image" Target="../media/image12.tiff"/><Relationship Id="rId15" Type="http://schemas.openxmlformats.org/officeDocument/2006/relationships/image" Target="../media/image51.png"/><Relationship Id="rId10" Type="http://schemas.openxmlformats.org/officeDocument/2006/relationships/image" Target="../media/image46.png"/><Relationship Id="rId4" Type="http://schemas.openxmlformats.org/officeDocument/2006/relationships/image" Target="../media/image42.png"/><Relationship Id="rId9" Type="http://schemas.openxmlformats.org/officeDocument/2006/relationships/image" Target="../media/image45.png"/><Relationship Id="rId1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openxmlformats.org/officeDocument/2006/relationships/image" Target="../media/image53.jpeg"/><Relationship Id="rId4" Type="http://schemas.openxmlformats.org/officeDocument/2006/relationships/image" Target="../media/image12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tiff"/><Relationship Id="rId4" Type="http://schemas.openxmlformats.org/officeDocument/2006/relationships/image" Target="../media/image5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tiff"/><Relationship Id="rId3" Type="http://schemas.openxmlformats.org/officeDocument/2006/relationships/image" Target="../media/image55.pn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tiff"/><Relationship Id="rId5" Type="http://schemas.openxmlformats.org/officeDocument/2006/relationships/image" Target="../media/image56.jpeg"/><Relationship Id="rId4" Type="http://schemas.microsoft.com/office/2007/relationships/hdphoto" Target="../media/hdphoto1.wdp"/><Relationship Id="rId9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347879" cy="62436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9339" y="3173725"/>
            <a:ext cx="4872661" cy="313915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14342"/>
            <a:ext cx="12192000" cy="588180"/>
          </a:xfrm>
          <a:prstGeom prst="rect">
            <a:avLst/>
          </a:prstGeom>
        </p:spPr>
      </p:pic>
      <p:grpSp>
        <p:nvGrpSpPr>
          <p:cNvPr id="12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17" name="文本框 1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3005" y="-380999"/>
            <a:ext cx="6694751" cy="6470042"/>
          </a:xfrm>
          <a:prstGeom prst="ellipse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0227" y="3797300"/>
            <a:ext cx="3994985" cy="2394361"/>
          </a:xfrm>
          <a:prstGeom prst="ellipse">
            <a:avLst/>
          </a:prstGeom>
        </p:spPr>
      </p:pic>
      <p:grpSp>
        <p:nvGrpSpPr>
          <p:cNvPr id="18" name="组合 17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87" y="-25"/>
            <a:ext cx="6897711" cy="611861"/>
            <a:chOff x="8335" y="157"/>
            <a:chExt cx="8514" cy="1335"/>
          </a:xfrm>
        </p:grpSpPr>
        <p:sp>
          <p:nvSpPr>
            <p:cNvPr id="19" name="矩形 18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335" y="157"/>
              <a:ext cx="8514" cy="133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335" y="157"/>
              <a:ext cx="8268" cy="133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LO: Get to know their partners; get a basic idea about the topic of today’s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1. Say hello to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; ask </a:t>
              </a:r>
              <a:r>
                <a:rPr lang="en-US" altLang="zh-CN" sz="1100" b="1" kern="100" dirty="0" err="1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Ss</a:t>
              </a:r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 to introduce themselves and to greet each other.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  <a:p>
              <a:pPr lvl="0" fontAlgn="base"/>
              <a:r>
                <a:rPr lang="en-US" altLang="zh-CN" sz="1100" b="1" kern="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latin typeface="Century Gothic" panose="020B0502020202020204" pitchFamily="34" charset="0"/>
                  <a:ea typeface="等线" panose="02010600030101010101" pitchFamily="2" charset="-122"/>
                  <a:cs typeface="等线" panose="02010600030101010101" pitchFamily="2" charset="-122"/>
                </a:rPr>
                <a:t>2. Introduce the topic of the lesson. 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1" name="组合 20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3525" y="-31887"/>
            <a:ext cx="1112411" cy="600669"/>
            <a:chOff x="18198" y="9"/>
            <a:chExt cx="1703" cy="849"/>
          </a:xfrm>
        </p:grpSpPr>
        <p:sp>
          <p:nvSpPr>
            <p:cNvPr id="22" name="直角三角形 21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24" name="文本框 23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8" y="9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0"/>
          <a:srcRect l="14919" t="17604" r="5818" b="25161"/>
          <a:stretch/>
        </p:blipFill>
        <p:spPr>
          <a:xfrm>
            <a:off x="6119783" y="742416"/>
            <a:ext cx="5677988" cy="1107022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38809" y="1737681"/>
            <a:ext cx="1780186" cy="10120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-19050"/>
            <a:ext cx="2866293" cy="1599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97306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51"/>
          <p:cNvGrpSpPr/>
          <p:nvPr/>
        </p:nvGrpSpPr>
        <p:grpSpPr>
          <a:xfrm>
            <a:off x="7399520" y="977980"/>
            <a:ext cx="4425925" cy="3162966"/>
            <a:chOff x="8322874" y="1075811"/>
            <a:chExt cx="3365710" cy="3162966"/>
          </a:xfrm>
        </p:grpSpPr>
        <p:sp>
          <p:nvSpPr>
            <p:cNvPr id="18" name="文本框 17"/>
            <p:cNvSpPr txBox="1"/>
            <p:nvPr/>
          </p:nvSpPr>
          <p:spPr>
            <a:xfrm>
              <a:off x="8322874" y="1566021"/>
              <a:ext cx="3365709" cy="26727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72000" tIns="108000" rIns="144000" bIns="108000" rtlCol="0">
              <a:spAutoFit/>
            </a:bodyPr>
            <a:lstStyle/>
            <a:p>
              <a:pPr marL="432000" indent="-360000">
                <a:lnSpc>
                  <a:spcPct val="89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Wilma do on sports day? Was she good at doing that sports? Why do you think so? </a:t>
              </a:r>
            </a:p>
            <a:p>
              <a:pPr marL="432000" indent="-360000">
                <a:lnSpc>
                  <a:spcPct val="89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do?</a:t>
              </a:r>
            </a:p>
            <a:p>
              <a:pPr marL="432000" indent="-360000">
                <a:lnSpc>
                  <a:spcPct val="89000"/>
                </a:lnSpc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other sports can you see in the illustration?</a:t>
              </a:r>
            </a:p>
          </p:txBody>
        </p:sp>
        <p:sp>
          <p:nvSpPr>
            <p:cNvPr id="19" name="同侧圆角矩形 18"/>
            <p:cNvSpPr/>
            <p:nvPr/>
          </p:nvSpPr>
          <p:spPr>
            <a:xfrm>
              <a:off x="8322875" y="1075811"/>
              <a:ext cx="3365709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72000" tIns="50800" rIns="1440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9" name="矩形 58"/>
          <p:cNvSpPr/>
          <p:nvPr/>
        </p:nvSpPr>
        <p:spPr>
          <a:xfrm>
            <a:off x="478208" y="4157039"/>
            <a:ext cx="3538994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Wilma was in the long jump.</a:t>
            </a:r>
          </a:p>
        </p:txBody>
      </p:sp>
      <p:sp>
        <p:nvSpPr>
          <p:cNvPr id="6" name="矩形 5"/>
          <p:cNvSpPr/>
          <p:nvPr/>
        </p:nvSpPr>
        <p:spPr>
          <a:xfrm>
            <a:off x="4749695" y="4203392"/>
            <a:ext cx="290808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She came first.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969" y="1208733"/>
            <a:ext cx="6589603" cy="3074754"/>
          </a:xfrm>
          <a:prstGeom prst="rect">
            <a:avLst/>
          </a:prstGeom>
        </p:spPr>
      </p:pic>
      <p:grpSp>
        <p:nvGrpSpPr>
          <p:cNvPr id="30" name="组合 19"/>
          <p:cNvGrpSpPr/>
          <p:nvPr/>
        </p:nvGrpSpPr>
        <p:grpSpPr>
          <a:xfrm>
            <a:off x="7400282" y="4296059"/>
            <a:ext cx="4424400" cy="1307900"/>
            <a:chOff x="6890639" y="2883294"/>
            <a:chExt cx="6250833" cy="787118"/>
          </a:xfrm>
        </p:grpSpPr>
        <p:sp>
          <p:nvSpPr>
            <p:cNvPr id="31" name="文本框 30"/>
            <p:cNvSpPr txBox="1"/>
            <p:nvPr/>
          </p:nvSpPr>
          <p:spPr>
            <a:xfrm>
              <a:off x="6890639" y="3170303"/>
              <a:ext cx="6250833" cy="5001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kind of sports are you good at?</a:t>
              </a:r>
              <a:endParaRPr lang="zh-CN" altLang="en-US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2" name="同侧圆角矩形 31"/>
            <p:cNvSpPr/>
            <p:nvPr/>
          </p:nvSpPr>
          <p:spPr>
            <a:xfrm>
              <a:off x="6890640" y="2883294"/>
              <a:ext cx="6250832" cy="297746"/>
            </a:xfrm>
            <a:prstGeom prst="round2SameRect">
              <a:avLst/>
            </a:prstGeom>
            <a:solidFill>
              <a:srgbClr val="0C77C3"/>
            </a:solidFill>
            <a:ln w="38100" cap="flat">
              <a:solidFill>
                <a:srgbClr val="0C77C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3" name="组合 47"/>
          <p:cNvGrpSpPr/>
          <p:nvPr/>
        </p:nvGrpSpPr>
        <p:grpSpPr>
          <a:xfrm>
            <a:off x="7434921" y="5744775"/>
            <a:ext cx="2202846" cy="800538"/>
            <a:chOff x="7905051" y="4673495"/>
            <a:chExt cx="4888271" cy="2243867"/>
          </a:xfrm>
        </p:grpSpPr>
        <p:sp>
          <p:nvSpPr>
            <p:cNvPr id="34" name="圆角矩形 33"/>
            <p:cNvSpPr/>
            <p:nvPr/>
          </p:nvSpPr>
          <p:spPr>
            <a:xfrm>
              <a:off x="8509790" y="5057283"/>
              <a:ext cx="4283532" cy="1860079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144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long jump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905051" y="4673495"/>
              <a:ext cx="1200446" cy="1743263"/>
            </a:xfrm>
            <a:prstGeom prst="rect">
              <a:avLst/>
            </a:prstGeom>
          </p:spPr>
        </p:pic>
      </p:grpSp>
      <p:grpSp>
        <p:nvGrpSpPr>
          <p:cNvPr id="51" name="组合 47"/>
          <p:cNvGrpSpPr/>
          <p:nvPr/>
        </p:nvGrpSpPr>
        <p:grpSpPr>
          <a:xfrm>
            <a:off x="9612482" y="5729435"/>
            <a:ext cx="2047714" cy="815012"/>
            <a:chOff x="8004250" y="4856486"/>
            <a:chExt cx="4537629" cy="1956111"/>
          </a:xfrm>
        </p:grpSpPr>
        <p:sp>
          <p:nvSpPr>
            <p:cNvPr id="52" name="圆角矩形 51"/>
            <p:cNvSpPr/>
            <p:nvPr/>
          </p:nvSpPr>
          <p:spPr>
            <a:xfrm>
              <a:off x="8509792" y="5222770"/>
              <a:ext cx="4032087" cy="1589827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108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first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04250" y="4856486"/>
              <a:ext cx="1271166" cy="1536462"/>
            </a:xfrm>
            <a:prstGeom prst="rect">
              <a:avLst/>
            </a:prstGeom>
          </p:spPr>
        </p:pic>
      </p:grpSp>
      <p:grpSp>
        <p:nvGrpSpPr>
          <p:cNvPr id="62" name="组 4"/>
          <p:cNvGrpSpPr/>
          <p:nvPr/>
        </p:nvGrpSpPr>
        <p:grpSpPr>
          <a:xfrm>
            <a:off x="7689301" y="960510"/>
            <a:ext cx="3906888" cy="4552744"/>
            <a:chOff x="12644945" y="1150394"/>
            <a:chExt cx="3906888" cy="4552744"/>
          </a:xfrm>
        </p:grpSpPr>
        <p:grpSp>
          <p:nvGrpSpPr>
            <p:cNvPr id="63" name="组合 31"/>
            <p:cNvGrpSpPr/>
            <p:nvPr/>
          </p:nvGrpSpPr>
          <p:grpSpPr>
            <a:xfrm>
              <a:off x="12644945" y="1150394"/>
              <a:ext cx="3906888" cy="4552744"/>
              <a:chOff x="4906808" y="1576389"/>
              <a:chExt cx="3501745" cy="4214105"/>
            </a:xfrm>
          </p:grpSpPr>
          <p:grpSp>
            <p:nvGrpSpPr>
              <p:cNvPr id="65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68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8"/>
                  <a:chExt cx="4322546" cy="5117980"/>
                </a:xfrm>
              </p:grpSpPr>
              <p:sp>
                <p:nvSpPr>
                  <p:cNvPr id="72" name="图文框 25"/>
                  <p:cNvSpPr/>
                  <p:nvPr/>
                </p:nvSpPr>
                <p:spPr>
                  <a:xfrm>
                    <a:off x="6988557" y="1465938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3" name="矩形 72"/>
                  <p:cNvSpPr/>
                  <p:nvPr/>
                </p:nvSpPr>
                <p:spPr>
                  <a:xfrm>
                    <a:off x="7238450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9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0" name="图片 69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71" name="文本框 70"/>
                  <p:cNvSpPr txBox="1"/>
                  <p:nvPr/>
                </p:nvSpPr>
                <p:spPr>
                  <a:xfrm>
                    <a:off x="9536881" y="121669"/>
                    <a:ext cx="2035701" cy="64131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6" name="流程图: 过程 34"/>
              <p:cNvSpPr/>
              <p:nvPr/>
            </p:nvSpPr>
            <p:spPr>
              <a:xfrm>
                <a:off x="5076531" y="4643519"/>
                <a:ext cx="3162299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boy in blue came in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first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in the running race.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7" name="矩形 66"/>
              <p:cNvSpPr/>
              <p:nvPr/>
            </p:nvSpPr>
            <p:spPr>
              <a:xfrm>
                <a:off x="6319895" y="3857968"/>
                <a:ext cx="675570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first</a:t>
                </a:r>
              </a:p>
            </p:txBody>
          </p:sp>
        </p:grpSp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404533" y="1957781"/>
              <a:ext cx="2387713" cy="1792042"/>
            </a:xfrm>
            <a:prstGeom prst="roundRect">
              <a:avLst/>
            </a:prstGeom>
          </p:spPr>
        </p:pic>
      </p:grpSp>
      <p:grpSp>
        <p:nvGrpSpPr>
          <p:cNvPr id="36" name="组 4"/>
          <p:cNvGrpSpPr/>
          <p:nvPr/>
        </p:nvGrpSpPr>
        <p:grpSpPr>
          <a:xfrm>
            <a:off x="7657777" y="960510"/>
            <a:ext cx="3906888" cy="4552744"/>
            <a:chOff x="12644945" y="1150394"/>
            <a:chExt cx="3906888" cy="4552744"/>
          </a:xfrm>
        </p:grpSpPr>
        <p:grpSp>
          <p:nvGrpSpPr>
            <p:cNvPr id="40" name="组合 31"/>
            <p:cNvGrpSpPr/>
            <p:nvPr/>
          </p:nvGrpSpPr>
          <p:grpSpPr>
            <a:xfrm>
              <a:off x="12644945" y="1150394"/>
              <a:ext cx="3906888" cy="4552744"/>
              <a:chOff x="4906808" y="1576389"/>
              <a:chExt cx="3501745" cy="4214105"/>
            </a:xfrm>
          </p:grpSpPr>
          <p:grpSp>
            <p:nvGrpSpPr>
              <p:cNvPr id="42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5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7238450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519260" y="121669"/>
                    <a:ext cx="2053323" cy="64131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流程图: 过程 34"/>
              <p:cNvSpPr/>
              <p:nvPr/>
            </p:nvSpPr>
            <p:spPr>
              <a:xfrm>
                <a:off x="5189914" y="4670388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 took part in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long jump 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race.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5789727" y="4001700"/>
                <a:ext cx="1735909" cy="606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long jump</a:t>
                </a:r>
              </a:p>
            </p:txBody>
          </p:sp>
        </p:grpSp>
        <p:pic>
          <p:nvPicPr>
            <p:cNvPr id="41" name="图片 40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235065" y="2030351"/>
              <a:ext cx="2726648" cy="1792042"/>
            </a:xfrm>
            <a:prstGeom prst="roundRect">
              <a:avLst/>
            </a:prstGeom>
          </p:spPr>
        </p:pic>
      </p:grpSp>
      <p:sp>
        <p:nvSpPr>
          <p:cNvPr id="74" name="矩形 73"/>
          <p:cNvSpPr/>
          <p:nvPr/>
        </p:nvSpPr>
        <p:spPr>
          <a:xfrm>
            <a:off x="3280124" y="6067262"/>
            <a:ext cx="4016829" cy="59890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came first vs. came in first</a:t>
            </a:r>
            <a:endParaRPr lang="zh-CN" altLang="en-US" sz="2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1638745" y="4713261"/>
            <a:ext cx="5399634" cy="1483815"/>
            <a:chOff x="364553" y="169051"/>
            <a:chExt cx="5399634" cy="1483815"/>
          </a:xfrm>
        </p:grpSpPr>
        <p:sp>
          <p:nvSpPr>
            <p:cNvPr id="76" name="箭头: 五边形 8"/>
            <p:cNvSpPr/>
            <p:nvPr/>
          </p:nvSpPr>
          <p:spPr>
            <a:xfrm rot="10800000">
              <a:off x="364553" y="169051"/>
              <a:ext cx="5336708" cy="1193372"/>
            </a:xfrm>
            <a:prstGeom prst="homePlate">
              <a:avLst/>
            </a:prstGeom>
            <a:solidFill>
              <a:schemeClr val="bg1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altLang="zh-CN" b="1" dirty="0">
                <a:solidFill>
                  <a:schemeClr val="tx1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77" name="文本框 76"/>
            <p:cNvSpPr txBox="1"/>
            <p:nvPr/>
          </p:nvSpPr>
          <p:spPr>
            <a:xfrm>
              <a:off x="888724" y="175538"/>
              <a:ext cx="4875463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Century Gothic" panose="020B0502020202020204" pitchFamily="34" charset="0"/>
                </a:rPr>
                <a:t>came first</a:t>
              </a:r>
              <a:r>
                <a:rPr lang="en-US" altLang="zh-CN" b="1" dirty="0">
                  <a:latin typeface="Century Gothic" panose="020B0502020202020204" pitchFamily="34" charset="0"/>
                </a:rPr>
                <a:t> and </a:t>
              </a:r>
              <a:r>
                <a:rPr lang="en-US" altLang="zh-CN" b="1" i="1" dirty="0">
                  <a:latin typeface="Century Gothic" panose="020B0502020202020204" pitchFamily="34" charset="0"/>
                </a:rPr>
                <a:t>came in first</a:t>
              </a:r>
              <a:r>
                <a:rPr lang="en-US" altLang="zh-CN" b="1" dirty="0">
                  <a:latin typeface="Century Gothic" panose="020B0502020202020204" pitchFamily="34" charset="0"/>
                </a:rPr>
                <a:t> both mean to get the first place. In British English, </a:t>
              </a:r>
              <a:r>
                <a:rPr lang="en-US" altLang="zh-CN" b="1" i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came first</a:t>
              </a:r>
              <a:r>
                <a:rPr lang="en-US" altLang="zh-CN" b="1" dirty="0">
                  <a:latin typeface="Century Gothic" panose="020B0502020202020204" pitchFamily="34" charset="0"/>
                </a:rPr>
                <a:t> is widely used. In American English, </a:t>
              </a:r>
              <a:r>
                <a:rPr lang="en-US" altLang="zh-CN" b="1" i="1" dirty="0">
                  <a:solidFill>
                    <a:srgbClr val="FF0000"/>
                  </a:solidFill>
                  <a:latin typeface="Century Gothic" panose="020B0502020202020204" pitchFamily="34" charset="0"/>
                </a:rPr>
                <a:t>came in first</a:t>
              </a:r>
              <a:r>
                <a:rPr lang="en-US" altLang="zh-CN" b="1" dirty="0">
                  <a:latin typeface="Century Gothic" panose="020B0502020202020204" pitchFamily="34" charset="0"/>
                </a:rPr>
                <a:t> is commonly used. </a:t>
              </a:r>
            </a:p>
            <a:p>
              <a:endParaRPr lang="zh-CN" altLang="en-US" dirty="0"/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br>
              <a:rPr lang="en-US" altLang="zh-CN" dirty="0"/>
            </a:br>
            <a:endParaRPr lang="zh-CN" altLang="en-US" dirty="0"/>
          </a:p>
        </p:txBody>
      </p:sp>
      <p:grpSp>
        <p:nvGrpSpPr>
          <p:cNvPr id="84" name="组合 83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85" name="图片 84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86" name="文本框 85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245" y="0"/>
            <a:ext cx="6897755" cy="1970538"/>
            <a:chOff x="8177" y="-27"/>
            <a:chExt cx="8835" cy="1769"/>
          </a:xfrm>
        </p:grpSpPr>
        <p:sp>
          <p:nvSpPr>
            <p:cNvPr id="79" name="矩形 78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77" y="-23"/>
              <a:ext cx="8835" cy="176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77" y="-27"/>
              <a:ext cx="8387" cy="176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words and phrases </a:t>
              </a:r>
              <a:r>
                <a:rPr lang="en-US" altLang="zh-CN" sz="1100" b="1" i="1" dirty="0"/>
                <a:t>long jump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first</a:t>
              </a:r>
              <a:r>
                <a:rPr lang="en-US" altLang="zh-CN" sz="1100" b="1" dirty="0"/>
                <a:t>, </a:t>
              </a:r>
              <a:br>
                <a:rPr lang="en-US" altLang="zh-CN" sz="1100" b="1" dirty="0"/>
              </a:br>
              <a:r>
                <a:rPr lang="en-US" altLang="zh-CN" sz="1100" b="1" dirty="0"/>
                <a:t>and make sentences with them; understand the text; make connections; read the text fluently.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Ask one of the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long jump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</a:t>
              </a:r>
            </a:p>
            <a:p>
              <a:pPr lvl="0"/>
              <a:r>
                <a:rPr lang="en-US" altLang="zh-CN" sz="1100" b="1" dirty="0"/>
                <a:t>    make sentences with it.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Ask another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first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make</a:t>
              </a:r>
            </a:p>
            <a:p>
              <a:pPr lvl="0"/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5.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6.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  <a:p>
              <a:r>
                <a:rPr lang="en-US" altLang="zh-CN" sz="1100" b="1" dirty="0"/>
                <a:t>    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81" name="组合 80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077"/>
            <a:ext cx="1112411" cy="600670"/>
            <a:chOff x="18196" y="-10"/>
            <a:chExt cx="1703" cy="849"/>
          </a:xfrm>
        </p:grpSpPr>
        <p:sp>
          <p:nvSpPr>
            <p:cNvPr id="82" name="直角三角形 81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35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3" name="文本框 82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-10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7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88" name="图片 8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89" name="文本框 8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078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51"/>
          <p:cNvGrpSpPr/>
          <p:nvPr/>
        </p:nvGrpSpPr>
        <p:grpSpPr>
          <a:xfrm>
            <a:off x="7507856" y="833056"/>
            <a:ext cx="4280402" cy="3933066"/>
            <a:chOff x="8398678" y="1075811"/>
            <a:chExt cx="3106952" cy="3933066"/>
          </a:xfrm>
        </p:grpSpPr>
        <p:sp>
          <p:nvSpPr>
            <p:cNvPr id="18" name="文本框 17"/>
            <p:cNvSpPr txBox="1"/>
            <p:nvPr/>
          </p:nvSpPr>
          <p:spPr>
            <a:xfrm>
              <a:off x="8398679" y="1566021"/>
              <a:ext cx="3106951" cy="3442856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72000" rtlCol="0">
              <a:spAutoFit/>
            </a:bodyPr>
            <a:lstStyle/>
            <a:p>
              <a:pPr marL="457200" indent="-360000">
                <a:lnSpc>
                  <a:spcPct val="9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Wilf and Chip do on sports day? Did Wilf and Chip win their race? What were the results? </a:t>
              </a:r>
            </a:p>
            <a:p>
              <a:pPr marL="457200" indent="-360000">
                <a:lnSpc>
                  <a:spcPct val="9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Kipper do when Wilf and 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Chip</a:t>
              </a:r>
              <a:r>
                <a:rPr lang="en-US" altLang="zh-CN" sz="2400" b="1" dirty="0" smtClean="0">
                  <a:solidFill>
                    <a:srgbClr val="53585F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were in the race? What did Kipper think of their results? </a:t>
              </a:r>
            </a:p>
          </p:txBody>
        </p:sp>
        <p:sp>
          <p:nvSpPr>
            <p:cNvPr id="19" name="同侧圆角矩形 18"/>
            <p:cNvSpPr/>
            <p:nvPr/>
          </p:nvSpPr>
          <p:spPr>
            <a:xfrm>
              <a:off x="8398678" y="1075811"/>
              <a:ext cx="3106951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467738" y="4386374"/>
            <a:ext cx="3379950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Wilf and Chip were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in a race. They came second.</a:t>
            </a:r>
          </a:p>
        </p:txBody>
      </p:sp>
      <p:sp>
        <p:nvSpPr>
          <p:cNvPr id="42" name="矩形 41"/>
          <p:cNvSpPr/>
          <p:nvPr/>
        </p:nvSpPr>
        <p:spPr>
          <a:xfrm>
            <a:off x="4184229" y="4386374"/>
            <a:ext cx="3379950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“Hooray!” shouted Kipper.</a:t>
            </a:r>
          </a:p>
        </p:txBody>
      </p:sp>
      <p:sp>
        <p:nvSpPr>
          <p:cNvPr id="60" name="标题 3"/>
          <p:cNvSpPr>
            <a:spLocks noGrp="1"/>
          </p:cNvSpPr>
          <p:nvPr>
            <p:ph type="title"/>
          </p:nvPr>
        </p:nvSpPr>
        <p:spPr>
          <a:xfrm>
            <a:off x="515938" y="444501"/>
            <a:ext cx="5405891" cy="660400"/>
          </a:xfrm>
        </p:spPr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grpSp>
        <p:nvGrpSpPr>
          <p:cNvPr id="59" name="组合 5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2" name="文本框 6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738" y="1361886"/>
            <a:ext cx="6620232" cy="3118038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7687857" y="5022155"/>
            <a:ext cx="3920400" cy="1297194"/>
            <a:chOff x="8436467" y="961901"/>
            <a:chExt cx="3426996" cy="1632148"/>
          </a:xfrm>
        </p:grpSpPr>
        <p:sp>
          <p:nvSpPr>
            <p:cNvPr id="40" name="文本框 39"/>
            <p:cNvSpPr txBox="1"/>
            <p:nvPr/>
          </p:nvSpPr>
          <p:spPr>
            <a:xfrm>
              <a:off x="8436467" y="1548477"/>
              <a:ext cx="3426996" cy="1045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Expression-Make your voice match the feelings</a:t>
              </a:r>
            </a:p>
          </p:txBody>
        </p:sp>
        <p:sp>
          <p:nvSpPr>
            <p:cNvPr id="41" name="圆角矩形 36"/>
            <p:cNvSpPr/>
            <p:nvPr/>
          </p:nvSpPr>
          <p:spPr>
            <a:xfrm>
              <a:off x="8436925" y="961901"/>
              <a:ext cx="3426080" cy="622494"/>
            </a:xfrm>
            <a:prstGeom prst="round2SameRect">
              <a:avLst/>
            </a:prstGeom>
            <a:solidFill>
              <a:srgbClr val="ED7D31"/>
            </a:solidFill>
            <a:ln w="38100" cap="flat">
              <a:solidFill>
                <a:srgbClr val="ED7D3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6" name="文本框 45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6897755" cy="1288472"/>
            <a:chOff x="8311" y="2676"/>
            <a:chExt cx="8835" cy="1406"/>
          </a:xfrm>
        </p:grpSpPr>
        <p:sp>
          <p:nvSpPr>
            <p:cNvPr id="31" name="矩形 30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311" y="2676"/>
              <a:ext cx="8835" cy="1406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311" y="2676"/>
              <a:ext cx="8711" cy="14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text; make connections; read the text in a voice that matches the </a:t>
              </a:r>
              <a:br>
                <a:rPr lang="en-US" altLang="zh-CN" sz="1100" b="1" dirty="0"/>
              </a:br>
              <a:r>
                <a:rPr lang="en-US" altLang="zh-CN" sz="1100" b="1" dirty="0"/>
                <a:t>character’s emotions.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how the characters might be feeling based on the illustration and the text  </a:t>
              </a:r>
            </a:p>
            <a:p>
              <a:pPr lvl="0"/>
              <a:r>
                <a:rPr lang="en-US" altLang="zh-CN" sz="1100" b="1" dirty="0"/>
                <a:t>    on this page, then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in a voice that matches the character’s emotions..</a:t>
              </a:r>
              <a:endParaRPr lang="zh-CN" altLang="zh-CN" sz="1100" dirty="0"/>
            </a:p>
            <a:p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34" name="直角三角形 33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48" name="图片 47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9" name="文本框 48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337996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51"/>
          <p:cNvGrpSpPr/>
          <p:nvPr/>
        </p:nvGrpSpPr>
        <p:grpSpPr>
          <a:xfrm>
            <a:off x="7512282" y="1039876"/>
            <a:ext cx="4269601" cy="4255133"/>
            <a:chOff x="8395819" y="1078600"/>
            <a:chExt cx="3300796" cy="4255133"/>
          </a:xfrm>
        </p:grpSpPr>
        <p:sp>
          <p:nvSpPr>
            <p:cNvPr id="18" name="文本框 17"/>
            <p:cNvSpPr txBox="1"/>
            <p:nvPr/>
          </p:nvSpPr>
          <p:spPr>
            <a:xfrm>
              <a:off x="8395819" y="1566021"/>
              <a:ext cx="3300796" cy="37677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216000" rtlCol="0">
              <a:noAutofit/>
            </a:bodyPr>
            <a:lstStyle/>
            <a:p>
              <a:pPr marL="342000" indent="-3420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was in the egg</a:t>
              </a:r>
              <a:b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</a:b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and spoon race?</a:t>
              </a:r>
            </a:p>
            <a:p>
              <a:pPr marL="342000" indent="-342000">
                <a:buFont typeface="+mj-lt"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 marL="457200" indent="-457200">
                <a:buFont typeface="+mj-lt"/>
                <a:buAutoNum type="arabicPeriod"/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9" name="同侧圆角矩形 18"/>
            <p:cNvSpPr/>
            <p:nvPr/>
          </p:nvSpPr>
          <p:spPr>
            <a:xfrm>
              <a:off x="8396151" y="1078600"/>
              <a:ext cx="3300131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47"/>
          <p:cNvGrpSpPr/>
          <p:nvPr/>
        </p:nvGrpSpPr>
        <p:grpSpPr>
          <a:xfrm>
            <a:off x="8287226" y="5489868"/>
            <a:ext cx="2392232" cy="1015160"/>
            <a:chOff x="7815474" y="4673495"/>
            <a:chExt cx="4012968" cy="1951765"/>
          </a:xfrm>
        </p:grpSpPr>
        <p:sp>
          <p:nvSpPr>
            <p:cNvPr id="35" name="圆角矩形 34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144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spoon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36" name="图片 35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sp>
        <p:nvSpPr>
          <p:cNvPr id="8" name="矩形 7"/>
          <p:cNvSpPr/>
          <p:nvPr/>
        </p:nvSpPr>
        <p:spPr>
          <a:xfrm>
            <a:off x="451405" y="4275142"/>
            <a:ext cx="3120136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Dad was in the egg and spoon race. He came third.</a:t>
            </a:r>
          </a:p>
        </p:txBody>
      </p:sp>
      <p:sp>
        <p:nvSpPr>
          <p:cNvPr id="42" name="矩形 41"/>
          <p:cNvSpPr/>
          <p:nvPr/>
        </p:nvSpPr>
        <p:spPr>
          <a:xfrm>
            <a:off x="4165464" y="4275142"/>
            <a:ext cx="3301819" cy="9787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“Well done, Dad,” shouted Wilf.</a:t>
            </a:r>
          </a:p>
        </p:txBody>
      </p:sp>
      <p:sp>
        <p:nvSpPr>
          <p:cNvPr id="60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grpSp>
        <p:nvGrpSpPr>
          <p:cNvPr id="63" name="组合 6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4" name="图片 6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5" name="文本框 6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405" y="1237423"/>
            <a:ext cx="6631200" cy="318660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512282" y="2433748"/>
            <a:ext cx="4053142" cy="1938992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marL="342900" indent="-342900"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How did Dad rank in the race? </a:t>
            </a:r>
            <a:b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</a:b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Was it easy for Dad to do it?</a:t>
            </a:r>
            <a:b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</a:b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How do you know?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7512282" y="4389676"/>
            <a:ext cx="4284980" cy="830997"/>
          </a:xfrm>
          <a:prstGeom prst="rect">
            <a:avLst/>
          </a:prstGeom>
          <a:noFill/>
        </p:spPr>
        <p:txBody>
          <a:bodyPr wrap="square" lIns="216000" rtlCol="0">
            <a:spAutoFit/>
          </a:bodyPr>
          <a:lstStyle/>
          <a:p>
            <a:pPr marL="342000" indent="-342000">
              <a:buAutoNum type="arabicPeriod" startAt="3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How did Wilf cheer for Dad? </a:t>
            </a:r>
          </a:p>
        </p:txBody>
      </p:sp>
      <p:grpSp>
        <p:nvGrpSpPr>
          <p:cNvPr id="3" name="组 2"/>
          <p:cNvGrpSpPr/>
          <p:nvPr/>
        </p:nvGrpSpPr>
        <p:grpSpPr>
          <a:xfrm>
            <a:off x="7658752" y="907804"/>
            <a:ext cx="3906888" cy="4552744"/>
            <a:chOff x="12482424" y="996535"/>
            <a:chExt cx="3906888" cy="4552744"/>
          </a:xfrm>
        </p:grpSpPr>
        <p:grpSp>
          <p:nvGrpSpPr>
            <p:cNvPr id="40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41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5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49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>
                    <a:off x="7238450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6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7" name="图片 46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7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8" name="文本框 47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3" name="流程图: 过程 34"/>
              <p:cNvSpPr/>
              <p:nvPr/>
            </p:nvSpPr>
            <p:spPr>
              <a:xfrm>
                <a:off x="518991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girl is eating with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spoon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4" name="矩形 43"/>
              <p:cNvSpPr/>
              <p:nvPr/>
            </p:nvSpPr>
            <p:spPr>
              <a:xfrm>
                <a:off x="6095759" y="4001700"/>
                <a:ext cx="1123843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spoon</a:t>
                </a:r>
              </a:p>
            </p:txBody>
          </p:sp>
        </p:grp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03273" y="1814833"/>
              <a:ext cx="2865190" cy="1829036"/>
            </a:xfrm>
            <a:prstGeom prst="roundRect">
              <a:avLst/>
            </a:prstGeom>
          </p:spPr>
        </p:pic>
      </p:grpSp>
      <p:grpSp>
        <p:nvGrpSpPr>
          <p:cNvPr id="68" name="组合 67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69" name="图片 68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70" name="文本框 69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6897755" cy="1458178"/>
            <a:chOff x="8167" y="2740"/>
            <a:chExt cx="8835" cy="1784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2740"/>
              <a:ext cx="8835" cy="1784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2740"/>
              <a:ext cx="8268" cy="178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spoon</a:t>
              </a:r>
              <a:r>
                <a:rPr lang="en-US" altLang="zh-CN" sz="1100" b="1" dirty="0"/>
                <a:t>, and make sentences with it; understand the text; read the text fluently.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reading the text; give feedback and correct them if necessary.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spoon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them</a:t>
              </a:r>
            </a:p>
            <a:p>
              <a:pPr lvl="0"/>
              <a:r>
                <a:rPr lang="en-US" altLang="zh-CN" sz="1100" b="1" dirty="0"/>
                <a:t>    make sentences with it.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  <a:p>
              <a:r>
                <a:rPr lang="en-US" altLang="zh-CN" sz="1100" b="1" dirty="0"/>
                <a:t>Note: Click the penguin button to show the vocabulary card.</a:t>
              </a:r>
              <a:endParaRPr lang="zh-CN" altLang="zh-CN" sz="1100" dirty="0"/>
            </a:p>
          </p:txBody>
        </p:sp>
      </p:grpSp>
      <p:grpSp>
        <p:nvGrpSpPr>
          <p:cNvPr id="61" name="组合 60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073"/>
            <a:ext cx="1112411" cy="600670"/>
            <a:chOff x="18196" y="-10"/>
            <a:chExt cx="1703" cy="849"/>
          </a:xfrm>
        </p:grpSpPr>
        <p:sp>
          <p:nvSpPr>
            <p:cNvPr id="62" name="直角三角形 61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35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6" name="文本框 65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-10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1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071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471094" y="4807250"/>
            <a:ext cx="3343531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Mum was in a race.</a:t>
            </a:r>
          </a:p>
        </p:txBody>
      </p:sp>
      <p:sp>
        <p:nvSpPr>
          <p:cNvPr id="42" name="矩形 41"/>
          <p:cNvSpPr/>
          <p:nvPr/>
        </p:nvSpPr>
        <p:spPr>
          <a:xfrm>
            <a:off x="3814625" y="4807250"/>
            <a:ext cx="3348988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“Oh no,” said Wilma.</a:t>
            </a:r>
          </a:p>
        </p:txBody>
      </p:sp>
      <p:sp>
        <p:nvSpPr>
          <p:cNvPr id="60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grpSp>
        <p:nvGrpSpPr>
          <p:cNvPr id="27" name="组合 51"/>
          <p:cNvGrpSpPr/>
          <p:nvPr/>
        </p:nvGrpSpPr>
        <p:grpSpPr>
          <a:xfrm>
            <a:off x="7485545" y="1280684"/>
            <a:ext cx="4280402" cy="4128129"/>
            <a:chOff x="8393565" y="1075811"/>
            <a:chExt cx="3300132" cy="4128129"/>
          </a:xfrm>
        </p:grpSpPr>
        <p:sp>
          <p:nvSpPr>
            <p:cNvPr id="28" name="文本框 27"/>
            <p:cNvSpPr txBox="1"/>
            <p:nvPr/>
          </p:nvSpPr>
          <p:spPr>
            <a:xfrm>
              <a:off x="8393565" y="1566021"/>
              <a:ext cx="3300131" cy="363791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1. What race was Mum in?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2. What happened to  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Mum when she was in</a:t>
              </a:r>
            </a:p>
            <a:p>
              <a:pPr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    the race?</a:t>
              </a:r>
            </a:p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pPr>
                <a:lnSpc>
                  <a:spcPct val="120000"/>
                </a:lnSpc>
              </a:pPr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29" name="同侧圆角矩形 28"/>
            <p:cNvSpPr/>
            <p:nvPr/>
          </p:nvSpPr>
          <p:spPr>
            <a:xfrm>
              <a:off x="8393566" y="1075811"/>
              <a:ext cx="3300131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143" y="1743723"/>
            <a:ext cx="6672457" cy="3149798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7546281" y="3509118"/>
            <a:ext cx="4486876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3. How did Wilma feel when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she saw Mum fall down?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7560556" y="4364052"/>
            <a:ext cx="424713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4. What results would Mum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    get?</a:t>
            </a:r>
          </a:p>
        </p:txBody>
      </p:sp>
      <p:grpSp>
        <p:nvGrpSpPr>
          <p:cNvPr id="33" name="组合 32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6897755" cy="781044"/>
            <a:chOff x="8167" y="56"/>
            <a:chExt cx="8835" cy="1708"/>
          </a:xfrm>
        </p:grpSpPr>
        <p:sp>
          <p:nvSpPr>
            <p:cNvPr id="43" name="矩形 42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56"/>
              <a:ext cx="8835" cy="170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56"/>
              <a:ext cx="8268" cy="170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text; read the text fluently.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</a:t>
              </a:r>
              <a:r>
                <a:rPr lang="en-US" altLang="zh-CN" sz="1100" dirty="0"/>
                <a:t> </a:t>
              </a:r>
              <a:r>
                <a:rPr lang="en-US" altLang="zh-CN" sz="1100" b="1" dirty="0"/>
                <a:t>the text.</a:t>
              </a:r>
              <a:endParaRPr lang="zh-CN" altLang="zh-CN" sz="1100" dirty="0"/>
            </a:p>
            <a:p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5" name="组合 44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46" name="直角三角形 45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20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51"/>
          <p:cNvGrpSpPr/>
          <p:nvPr/>
        </p:nvGrpSpPr>
        <p:grpSpPr>
          <a:xfrm>
            <a:off x="7475467" y="892801"/>
            <a:ext cx="4280400" cy="2073195"/>
            <a:chOff x="8429241" y="1096599"/>
            <a:chExt cx="3500529" cy="2073195"/>
          </a:xfrm>
        </p:grpSpPr>
        <p:sp>
          <p:nvSpPr>
            <p:cNvPr id="25" name="文本框 24"/>
            <p:cNvSpPr txBox="1"/>
            <p:nvPr/>
          </p:nvSpPr>
          <p:spPr>
            <a:xfrm>
              <a:off x="8429241" y="1548477"/>
              <a:ext cx="3500529" cy="162131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0" rtlCol="0">
              <a:noAutofit/>
            </a:bodyPr>
            <a:lstStyle/>
            <a:p>
              <a:pPr marL="432000" indent="-360000"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Mum come last?</a:t>
              </a:r>
            </a:p>
            <a:p>
              <a:pPr marL="432000" indent="-360000">
                <a:spcBef>
                  <a:spcPts val="6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Wilf and Wilma feel when Mum came last?</a:t>
              </a:r>
            </a:p>
          </p:txBody>
        </p:sp>
        <p:sp>
          <p:nvSpPr>
            <p:cNvPr id="26" name="同侧圆角矩形 25"/>
            <p:cNvSpPr/>
            <p:nvPr/>
          </p:nvSpPr>
          <p:spPr>
            <a:xfrm>
              <a:off x="8429241" y="1096599"/>
              <a:ext cx="3500529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473456" y="4562739"/>
            <a:ext cx="3131672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Mum came last.</a:t>
            </a:r>
          </a:p>
        </p:txBody>
      </p:sp>
      <p:sp>
        <p:nvSpPr>
          <p:cNvPr id="3" name="矩形 2"/>
          <p:cNvSpPr/>
          <p:nvPr/>
        </p:nvSpPr>
        <p:spPr>
          <a:xfrm>
            <a:off x="3638998" y="4562739"/>
            <a:ext cx="3417923" cy="935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“Poor old Mum,” said </a:t>
            </a:r>
          </a:p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 Wilf.</a:t>
            </a:r>
          </a:p>
        </p:txBody>
      </p:sp>
      <p:sp>
        <p:nvSpPr>
          <p:cNvPr id="31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grpSp>
        <p:nvGrpSpPr>
          <p:cNvPr id="72" name="组合 7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4" name="文本框 73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56" y="1590272"/>
            <a:ext cx="6583465" cy="3076978"/>
          </a:xfrm>
          <a:prstGeom prst="rect">
            <a:avLst/>
          </a:prstGeom>
        </p:spPr>
      </p:pic>
      <p:grpSp>
        <p:nvGrpSpPr>
          <p:cNvPr id="54" name="组合 53"/>
          <p:cNvGrpSpPr/>
          <p:nvPr/>
        </p:nvGrpSpPr>
        <p:grpSpPr>
          <a:xfrm>
            <a:off x="7489354" y="3119733"/>
            <a:ext cx="4280400" cy="2293053"/>
            <a:chOff x="8378672" y="1096479"/>
            <a:chExt cx="3995162" cy="2240908"/>
          </a:xfrm>
        </p:grpSpPr>
        <p:sp>
          <p:nvSpPr>
            <p:cNvPr id="55" name="文本框 54"/>
            <p:cNvSpPr txBox="1"/>
            <p:nvPr/>
          </p:nvSpPr>
          <p:spPr>
            <a:xfrm>
              <a:off x="8378672" y="1609455"/>
              <a:ext cx="3995162" cy="172793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44000" tIns="144000" rIns="144000" bIns="144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Who is telling the story?</a:t>
              </a:r>
            </a:p>
            <a:p>
              <a:pPr marL="457200" indent="-457200">
                <a:buFont typeface="+mj-lt"/>
                <a:buAutoNum type="alphaU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Wilf</a:t>
              </a:r>
            </a:p>
            <a:p>
              <a:pPr marL="457200" indent="-457200">
                <a:buFont typeface="+mj-lt"/>
                <a:buAutoNum type="alphaU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  <a:sym typeface="Helvetica Light"/>
                </a:rPr>
                <a:t>Someone who is not in this story.</a:t>
              </a:r>
            </a:p>
          </p:txBody>
        </p:sp>
        <p:sp>
          <p:nvSpPr>
            <p:cNvPr id="75" name="圆角矩形 46"/>
            <p:cNvSpPr/>
            <p:nvPr/>
          </p:nvSpPr>
          <p:spPr>
            <a:xfrm>
              <a:off x="8378672" y="1096479"/>
              <a:ext cx="3995162" cy="483493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Point of View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9" name="组合 49"/>
          <p:cNvGrpSpPr/>
          <p:nvPr/>
        </p:nvGrpSpPr>
        <p:grpSpPr>
          <a:xfrm>
            <a:off x="7937553" y="5482414"/>
            <a:ext cx="3384002" cy="1030274"/>
            <a:chOff x="8436980" y="1516931"/>
            <a:chExt cx="3203386" cy="1296306"/>
          </a:xfrm>
        </p:grpSpPr>
        <p:sp>
          <p:nvSpPr>
            <p:cNvPr id="80" name="文本框 79"/>
            <p:cNvSpPr txBox="1"/>
            <p:nvPr/>
          </p:nvSpPr>
          <p:spPr>
            <a:xfrm>
              <a:off x="8436981" y="2139425"/>
              <a:ext cx="3203385" cy="67381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last</a:t>
              </a:r>
            </a:p>
          </p:txBody>
        </p:sp>
        <p:sp>
          <p:nvSpPr>
            <p:cNvPr id="81" name="同侧圆角矩形 80"/>
            <p:cNvSpPr/>
            <p:nvPr/>
          </p:nvSpPr>
          <p:spPr>
            <a:xfrm>
              <a:off x="8436980" y="1516931"/>
              <a:ext cx="3203385" cy="622494"/>
            </a:xfrm>
            <a:prstGeom prst="round2SameRect">
              <a:avLst/>
            </a:prstGeom>
            <a:solidFill>
              <a:srgbClr val="0C77C3"/>
            </a:solidFill>
            <a:ln w="38100" cap="flat">
              <a:solidFill>
                <a:srgbClr val="0C77C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Sight Word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0" name="文本框 39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555" y="0"/>
            <a:ext cx="6897646" cy="1965290"/>
            <a:chOff x="8708" y="2432"/>
            <a:chExt cx="8295" cy="1968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708" y="2432"/>
              <a:ext cx="8295" cy="196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708" y="2432"/>
              <a:ext cx="8268" cy="196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text; define the role of each character in the story; read the text fluently; </a:t>
              </a:r>
            </a:p>
            <a:p>
              <a:r>
                <a:rPr lang="en-US" altLang="zh-CN" sz="1100" b="1" dirty="0"/>
                <a:t>decode the sight word accurately.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Point of View Question; if they know how to answer the</a:t>
              </a:r>
            </a:p>
            <a:p>
              <a:pPr lvl="0"/>
              <a:r>
                <a:rPr lang="en-US" altLang="zh-CN" sz="1100" b="1" dirty="0"/>
                <a:t>    question, check their answers. If they don’t know how to answer the question, give them some</a:t>
              </a:r>
            </a:p>
            <a:p>
              <a:pPr lvl="0"/>
              <a:r>
                <a:rPr lang="en-US" altLang="zh-CN" sz="1100" b="1" dirty="0"/>
                <a:t>    support; let them know if one of the characters is telling the story, they’ll see words such as</a:t>
              </a:r>
              <a:r>
                <a:rPr lang="en-US" altLang="zh-CN" sz="1100" b="1" i="1" dirty="0"/>
                <a:t> I, me,</a:t>
              </a:r>
            </a:p>
            <a:p>
              <a:pPr lvl="0"/>
              <a:r>
                <a:rPr lang="en-US" altLang="zh-CN" sz="1100" b="1" i="1" dirty="0"/>
                <a:t>    we, my</a:t>
              </a:r>
              <a:r>
                <a:rPr lang="en-US" altLang="zh-CN" sz="1100" b="1" dirty="0"/>
                <a:t> and so on; if someone who’s not in the story is telling the story, they’ll see words such as</a:t>
              </a:r>
            </a:p>
            <a:p>
              <a:pPr lvl="0"/>
              <a:r>
                <a:rPr lang="en-US" altLang="zh-CN" sz="1100" b="1" dirty="0"/>
                <a:t>    </a:t>
              </a:r>
              <a:r>
                <a:rPr lang="en-US" altLang="zh-CN" sz="1100" b="1" i="1" dirty="0"/>
                <a:t>he, she</a:t>
              </a:r>
              <a:r>
                <a:rPr lang="en-US" altLang="zh-CN" sz="1100" b="1" dirty="0"/>
                <a:t> and </a:t>
              </a:r>
              <a:r>
                <a:rPr lang="en-US" altLang="zh-CN" sz="1100" b="1" i="1" dirty="0"/>
                <a:t>they,</a:t>
              </a:r>
              <a:r>
                <a:rPr lang="en-US" altLang="zh-CN" sz="1100" b="1" dirty="0"/>
                <a:t> and also character names; then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the right answer.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4.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the sight word </a:t>
              </a:r>
              <a:r>
                <a:rPr lang="en-US" altLang="zh-CN" sz="1100" b="1" i="1" dirty="0"/>
                <a:t>last</a:t>
              </a:r>
              <a:r>
                <a:rPr lang="en-US" altLang="zh-CN" sz="1100" b="1" dirty="0"/>
                <a:t> in the text and guide them to read it accurately.</a:t>
              </a:r>
              <a:endParaRPr lang="zh-CN" altLang="zh-CN" sz="1100" dirty="0"/>
            </a:p>
            <a:p>
              <a:r>
                <a:rPr lang="en-US" altLang="zh-CN" sz="1100" b="1" dirty="0"/>
                <a:t>5.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9" y="-32595"/>
            <a:ext cx="1112411" cy="601377"/>
            <a:chOff x="18196" y="8"/>
            <a:chExt cx="1703" cy="850"/>
          </a:xfrm>
        </p:grpSpPr>
        <p:sp>
          <p:nvSpPr>
            <p:cNvPr id="36" name="直角三角形 35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0449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51"/>
          <p:cNvGrpSpPr/>
          <p:nvPr/>
        </p:nvGrpSpPr>
        <p:grpSpPr>
          <a:xfrm>
            <a:off x="7485541" y="937273"/>
            <a:ext cx="4280402" cy="2260611"/>
            <a:chOff x="8430781" y="1096599"/>
            <a:chExt cx="3500530" cy="2260611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1" y="1548477"/>
              <a:ext cx="3500529" cy="180873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bIns="108000" rtlCol="0">
              <a:spAutoFit/>
            </a:bodyPr>
            <a:lstStyle/>
            <a:p>
              <a:pPr marL="457200" indent="-360000">
                <a:spcBef>
                  <a:spcPts val="6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Mum feel? Why did she feel that way?</a:t>
              </a:r>
            </a:p>
            <a:p>
              <a:pPr marL="457200" indent="-360000">
                <a:spcBef>
                  <a:spcPts val="600"/>
                </a:spcBef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think of the results?</a:t>
              </a:r>
            </a:p>
          </p:txBody>
        </p:sp>
        <p:sp>
          <p:nvSpPr>
            <p:cNvPr id="26" name="同侧圆角矩形 25"/>
            <p:cNvSpPr/>
            <p:nvPr/>
          </p:nvSpPr>
          <p:spPr>
            <a:xfrm>
              <a:off x="8430782" y="1096599"/>
              <a:ext cx="3500529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132878" y="4562320"/>
            <a:ext cx="494994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Mum was disappointed.</a:t>
            </a:r>
          </a:p>
        </p:txBody>
      </p:sp>
      <p:sp>
        <p:nvSpPr>
          <p:cNvPr id="3" name="矩形 2"/>
          <p:cNvSpPr/>
          <p:nvPr/>
        </p:nvSpPr>
        <p:spPr>
          <a:xfrm>
            <a:off x="4399038" y="4570533"/>
            <a:ext cx="2814202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“What a shame!” said Dad.</a:t>
            </a:r>
          </a:p>
        </p:txBody>
      </p:sp>
      <p:sp>
        <p:nvSpPr>
          <p:cNvPr id="62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grpSp>
        <p:nvGrpSpPr>
          <p:cNvPr id="66" name="组合 65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67" name="图片 6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8" name="文本框 6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406" y="1503243"/>
            <a:ext cx="6634228" cy="3144268"/>
          </a:xfrm>
          <a:prstGeom prst="rect">
            <a:avLst/>
          </a:prstGeom>
        </p:spPr>
      </p:pic>
      <p:grpSp>
        <p:nvGrpSpPr>
          <p:cNvPr id="50" name="组合 49"/>
          <p:cNvGrpSpPr/>
          <p:nvPr/>
        </p:nvGrpSpPr>
        <p:grpSpPr>
          <a:xfrm>
            <a:off x="7485542" y="3434197"/>
            <a:ext cx="4280400" cy="1345961"/>
            <a:chOff x="8469237" y="1101283"/>
            <a:chExt cx="3579620" cy="1168831"/>
          </a:xfrm>
        </p:grpSpPr>
        <p:sp>
          <p:nvSpPr>
            <p:cNvPr id="51" name="文本框 50"/>
            <p:cNvSpPr txBox="1"/>
            <p:nvPr/>
          </p:nvSpPr>
          <p:spPr>
            <a:xfrm>
              <a:off x="8469238" y="1548477"/>
              <a:ext cx="3579619" cy="7216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Retell what happened from Wilma’s point of view.</a:t>
              </a:r>
            </a:p>
          </p:txBody>
        </p:sp>
        <p:sp>
          <p:nvSpPr>
            <p:cNvPr id="52" name="圆角矩形 46"/>
            <p:cNvSpPr/>
            <p:nvPr/>
          </p:nvSpPr>
          <p:spPr>
            <a:xfrm>
              <a:off x="8469237" y="1101283"/>
              <a:ext cx="3579619" cy="429635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Point of view  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7665542" y="5016471"/>
            <a:ext cx="3920400" cy="1297194"/>
            <a:chOff x="8436467" y="961901"/>
            <a:chExt cx="3426996" cy="1632148"/>
          </a:xfrm>
        </p:grpSpPr>
        <p:sp>
          <p:nvSpPr>
            <p:cNvPr id="35" name="文本框 34"/>
            <p:cNvSpPr txBox="1"/>
            <p:nvPr/>
          </p:nvSpPr>
          <p:spPr>
            <a:xfrm>
              <a:off x="8436467" y="1548477"/>
              <a:ext cx="3426996" cy="104557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ED7D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Expression-Make your voice match the feelings</a:t>
              </a:r>
            </a:p>
          </p:txBody>
        </p:sp>
        <p:sp>
          <p:nvSpPr>
            <p:cNvPr id="36" name="圆角矩形 36"/>
            <p:cNvSpPr/>
            <p:nvPr/>
          </p:nvSpPr>
          <p:spPr>
            <a:xfrm>
              <a:off x="8436925" y="961901"/>
              <a:ext cx="3426080" cy="622494"/>
            </a:xfrm>
            <a:prstGeom prst="round2SameRect">
              <a:avLst/>
            </a:prstGeom>
            <a:solidFill>
              <a:srgbClr val="ED7D31"/>
            </a:solidFill>
            <a:ln w="38100" cap="flat">
              <a:solidFill>
                <a:srgbClr val="ED7D3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Decoding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9" name="文本框 38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6897755" cy="2134822"/>
            <a:chOff x="8167" y="2150"/>
            <a:chExt cx="8835" cy="1919"/>
          </a:xfrm>
        </p:grpSpPr>
        <p:sp>
          <p:nvSpPr>
            <p:cNvPr id="28" name="矩形 27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2150"/>
              <a:ext cx="8835" cy="191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2150"/>
              <a:ext cx="8268" cy="191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text; define the role of each character in the story; read the text in a</a:t>
              </a:r>
            </a:p>
            <a:p>
              <a:r>
                <a:rPr lang="en-US" altLang="zh-CN" sz="1100" b="1" dirty="0"/>
                <a:t>voice that matches the character’s emotions.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Point of View Question; if they know how to answer the</a:t>
              </a:r>
            </a:p>
            <a:p>
              <a:pPr lvl="0"/>
              <a:r>
                <a:rPr lang="en-US" altLang="zh-CN" sz="1100" b="1" dirty="0"/>
                <a:t>    question, guide them to use complete sentences; if they don’t know how to answer the</a:t>
              </a:r>
            </a:p>
            <a:p>
              <a:pPr lvl="0"/>
              <a:r>
                <a:rPr lang="en-US" altLang="zh-CN" sz="1100" b="1" dirty="0"/>
                <a:t>    question, guide them to discuss the following aspects: the experiences of characters in the</a:t>
              </a:r>
            </a:p>
            <a:p>
              <a:pPr lvl="0"/>
              <a:r>
                <a:rPr lang="en-US" altLang="zh-CN" sz="1100" b="1" dirty="0"/>
                <a:t>    story, the feelings of characters in the story; then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use complete sentences.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4.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how the characters might be feeling based on the illustration and the</a:t>
              </a:r>
            </a:p>
            <a:p>
              <a:pPr lvl="0"/>
              <a:r>
                <a:rPr lang="en-US" altLang="zh-CN" sz="1100" b="1" dirty="0"/>
                <a:t>    text on this page, then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text in a voice that matches the character’s</a:t>
              </a:r>
            </a:p>
            <a:p>
              <a:pPr lvl="0"/>
              <a:r>
                <a:rPr lang="en-US" altLang="zh-CN" sz="1100" b="1" dirty="0"/>
                <a:t>    emotions.</a:t>
              </a:r>
              <a:endParaRPr lang="zh-CN" altLang="zh-CN" sz="1100" dirty="0"/>
            </a:p>
            <a:p>
              <a:r>
                <a:rPr lang="en-US" altLang="zh-CN" sz="1100" b="1" dirty="0"/>
                <a:t>5.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32" name="直角三角形 31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0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718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图片 5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237" y="1345810"/>
            <a:ext cx="6494866" cy="3109684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454406" y="4616356"/>
            <a:ext cx="3144626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Dad put a blindfold on Mum.</a:t>
            </a:r>
          </a:p>
        </p:txBody>
      </p:sp>
      <p:sp>
        <p:nvSpPr>
          <p:cNvPr id="3" name="矩形 2"/>
          <p:cNvSpPr/>
          <p:nvPr/>
        </p:nvSpPr>
        <p:spPr>
          <a:xfrm>
            <a:off x="3591874" y="4616356"/>
            <a:ext cx="3182851" cy="935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Wilf and Wilma had a surprise.</a:t>
            </a:r>
          </a:p>
        </p:txBody>
      </p:sp>
      <p:grpSp>
        <p:nvGrpSpPr>
          <p:cNvPr id="31" name="组合 51"/>
          <p:cNvGrpSpPr/>
          <p:nvPr/>
        </p:nvGrpSpPr>
        <p:grpSpPr>
          <a:xfrm>
            <a:off x="7480777" y="3960750"/>
            <a:ext cx="4280400" cy="1652207"/>
            <a:chOff x="8430782" y="1096599"/>
            <a:chExt cx="2917623" cy="1652207"/>
          </a:xfrm>
        </p:grpSpPr>
        <p:sp>
          <p:nvSpPr>
            <p:cNvPr id="35" name="文本框 34"/>
            <p:cNvSpPr txBox="1"/>
            <p:nvPr/>
          </p:nvSpPr>
          <p:spPr>
            <a:xfrm>
              <a:off x="8430782" y="1548477"/>
              <a:ext cx="2917623" cy="120032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R="0" lvl="0" defTabSz="91440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Did you give a surprise to anyone before? How did you surprise them?</a:t>
              </a:r>
            </a:p>
          </p:txBody>
        </p:sp>
        <p:sp>
          <p:nvSpPr>
            <p:cNvPr id="36" name="同侧圆角矩形 35"/>
            <p:cNvSpPr/>
            <p:nvPr/>
          </p:nvSpPr>
          <p:spPr>
            <a:xfrm>
              <a:off x="8430782" y="1096599"/>
              <a:ext cx="2917623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2" name="组合 51"/>
          <p:cNvGrpSpPr/>
          <p:nvPr/>
        </p:nvGrpSpPr>
        <p:grpSpPr>
          <a:xfrm>
            <a:off x="7480777" y="841489"/>
            <a:ext cx="4280399" cy="2962818"/>
            <a:chOff x="8435409" y="1056941"/>
            <a:chExt cx="2923565" cy="3297664"/>
          </a:xfrm>
        </p:grpSpPr>
        <p:sp>
          <p:nvSpPr>
            <p:cNvPr id="33" name="文本框 32"/>
            <p:cNvSpPr txBox="1"/>
            <p:nvPr/>
          </p:nvSpPr>
          <p:spPr>
            <a:xfrm>
              <a:off x="8435409" y="1548478"/>
              <a:ext cx="2923565" cy="280612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44000" rtlCol="0">
              <a:noAutofit/>
            </a:bodyPr>
            <a:lstStyle/>
            <a:p>
              <a:pPr marL="457200" indent="-360000"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did Dad do to Mum? Why did he do that? </a:t>
              </a: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  <a:p>
              <a:endPara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34" name="同侧圆角矩形 33"/>
            <p:cNvSpPr/>
            <p:nvPr/>
          </p:nvSpPr>
          <p:spPr>
            <a:xfrm>
              <a:off x="8435409" y="1056941"/>
              <a:ext cx="2923565" cy="550658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7" name="组合 47"/>
          <p:cNvGrpSpPr/>
          <p:nvPr/>
        </p:nvGrpSpPr>
        <p:grpSpPr>
          <a:xfrm>
            <a:off x="7389057" y="5645164"/>
            <a:ext cx="2175857" cy="859126"/>
            <a:chOff x="7815474" y="4673495"/>
            <a:chExt cx="4283412" cy="1951765"/>
          </a:xfrm>
        </p:grpSpPr>
        <p:sp>
          <p:nvSpPr>
            <p:cNvPr id="48" name="圆角矩形 47"/>
            <p:cNvSpPr/>
            <p:nvPr/>
          </p:nvSpPr>
          <p:spPr>
            <a:xfrm>
              <a:off x="8649241" y="5349381"/>
              <a:ext cx="3449645" cy="1275879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72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blindfold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49" name="图片 48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grpSp>
        <p:nvGrpSpPr>
          <p:cNvPr id="50" name="组合 47"/>
          <p:cNvGrpSpPr/>
          <p:nvPr/>
        </p:nvGrpSpPr>
        <p:grpSpPr>
          <a:xfrm>
            <a:off x="9677971" y="5612922"/>
            <a:ext cx="1895203" cy="858753"/>
            <a:chOff x="7815474" y="4673495"/>
            <a:chExt cx="4012968" cy="1951765"/>
          </a:xfrm>
        </p:grpSpPr>
        <p:sp>
          <p:nvSpPr>
            <p:cNvPr id="51" name="圆角矩形 50"/>
            <p:cNvSpPr/>
            <p:nvPr/>
          </p:nvSpPr>
          <p:spPr>
            <a:xfrm>
              <a:off x="8649240" y="5349382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720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surprise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52" name="图片 51"/>
            <p:cNvPicPr>
              <a:picLocks noChangeAspect="1"/>
            </p:cNvPicPr>
            <p:nvPr/>
          </p:nvPicPr>
          <p:blipFill>
            <a:blip r:embed="rId7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815474" y="4673495"/>
              <a:ext cx="1411174" cy="1743263"/>
            </a:xfrm>
            <a:prstGeom prst="rect">
              <a:avLst/>
            </a:prstGeom>
          </p:spPr>
        </p:pic>
      </p:grpSp>
      <p:sp>
        <p:nvSpPr>
          <p:cNvPr id="2" name="文本框 1"/>
          <p:cNvSpPr txBox="1"/>
          <p:nvPr/>
        </p:nvSpPr>
        <p:spPr>
          <a:xfrm>
            <a:off x="7480777" y="2539024"/>
            <a:ext cx="428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0000">
              <a:buAutoNum type="arabicPeriod" startAt="2"/>
            </a:pPr>
            <a:r>
              <a:rPr lang="en-US" altLang="zh-CN" sz="2400" b="1" dirty="0">
                <a:solidFill>
                  <a:srgbClr val="53585F"/>
                </a:solidFill>
                <a:latin typeface="Century Gothic" panose="020B0502020202020204" pitchFamily="34" charset="0"/>
              </a:rPr>
              <a:t>What surprise would Wilf and Wilma prepare for Mum?</a:t>
            </a:r>
          </a:p>
        </p:txBody>
      </p:sp>
      <p:grpSp>
        <p:nvGrpSpPr>
          <p:cNvPr id="71" name="组 2"/>
          <p:cNvGrpSpPr/>
          <p:nvPr/>
        </p:nvGrpSpPr>
        <p:grpSpPr>
          <a:xfrm>
            <a:off x="7658537" y="730460"/>
            <a:ext cx="3906888" cy="4552744"/>
            <a:chOff x="12482424" y="996535"/>
            <a:chExt cx="3906888" cy="4552744"/>
          </a:xfrm>
        </p:grpSpPr>
        <p:grpSp>
          <p:nvGrpSpPr>
            <p:cNvPr id="72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74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77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81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82" name="矩形 81"/>
                  <p:cNvSpPr/>
                  <p:nvPr/>
                </p:nvSpPr>
                <p:spPr>
                  <a:xfrm>
                    <a:off x="7238450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78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79" name="图片 78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80" name="文本框 79"/>
                  <p:cNvSpPr txBox="1"/>
                  <p:nvPr/>
                </p:nvSpPr>
                <p:spPr>
                  <a:xfrm>
                    <a:off x="9519260" y="121669"/>
                    <a:ext cx="2053323" cy="64131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75" name="流程图: 过程 34"/>
              <p:cNvSpPr/>
              <p:nvPr/>
            </p:nvSpPr>
            <p:spPr>
              <a:xfrm>
                <a:off x="518991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The children put a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blindfold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on the boy.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76" name="矩形 75"/>
              <p:cNvSpPr/>
              <p:nvPr/>
            </p:nvSpPr>
            <p:spPr>
              <a:xfrm>
                <a:off x="5895330" y="4001700"/>
                <a:ext cx="1524703" cy="606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blindfold</a:t>
                </a:r>
              </a:p>
            </p:txBody>
          </p:sp>
        </p:grpSp>
        <p:pic>
          <p:nvPicPr>
            <p:cNvPr id="73" name="图片 72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19262" y="1814833"/>
              <a:ext cx="2833212" cy="1829036"/>
            </a:xfrm>
            <a:prstGeom prst="roundRect">
              <a:avLst/>
            </a:prstGeom>
          </p:spPr>
        </p:pic>
      </p:grpSp>
      <p:grpSp>
        <p:nvGrpSpPr>
          <p:cNvPr id="53" name="组 2"/>
          <p:cNvGrpSpPr/>
          <p:nvPr/>
        </p:nvGrpSpPr>
        <p:grpSpPr>
          <a:xfrm>
            <a:off x="7666286" y="752943"/>
            <a:ext cx="3906888" cy="4552744"/>
            <a:chOff x="12482424" y="996535"/>
            <a:chExt cx="3906888" cy="4552744"/>
          </a:xfrm>
        </p:grpSpPr>
        <p:grpSp>
          <p:nvGrpSpPr>
            <p:cNvPr id="54" name="组合 31"/>
            <p:cNvGrpSpPr/>
            <p:nvPr/>
          </p:nvGrpSpPr>
          <p:grpSpPr>
            <a:xfrm>
              <a:off x="12482424" y="996535"/>
              <a:ext cx="3906888" cy="4552744"/>
              <a:chOff x="4906808" y="1576389"/>
              <a:chExt cx="3501745" cy="4214105"/>
            </a:xfrm>
          </p:grpSpPr>
          <p:grpSp>
            <p:nvGrpSpPr>
              <p:cNvPr id="62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65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69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70" name="矩形 69"/>
                  <p:cNvSpPr/>
                  <p:nvPr/>
                </p:nvSpPr>
                <p:spPr>
                  <a:xfrm>
                    <a:off x="7238450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66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67" name="图片 66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68" name="文本框 67"/>
                  <p:cNvSpPr txBox="1"/>
                  <p:nvPr/>
                </p:nvSpPr>
                <p:spPr>
                  <a:xfrm>
                    <a:off x="9520680" y="121669"/>
                    <a:ext cx="2051903" cy="641314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63" name="流程图: 过程 34"/>
              <p:cNvSpPr/>
              <p:nvPr/>
            </p:nvSpPr>
            <p:spPr>
              <a:xfrm>
                <a:off x="5189914" y="4693260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She got a big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surprise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.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64" name="矩形 63"/>
              <p:cNvSpPr/>
              <p:nvPr/>
            </p:nvSpPr>
            <p:spPr>
              <a:xfrm>
                <a:off x="5985127" y="4001700"/>
                <a:ext cx="1345107" cy="6065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surprise</a:t>
                </a:r>
              </a:p>
            </p:txBody>
          </p:sp>
        </p:grpSp>
        <p:pic>
          <p:nvPicPr>
            <p:cNvPr id="55" name="图片 54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064219" y="1814833"/>
              <a:ext cx="2743298" cy="1829036"/>
            </a:xfrm>
            <a:prstGeom prst="roundRect">
              <a:avLst/>
            </a:prstGeom>
          </p:spPr>
        </p:pic>
      </p:grpSp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br>
              <a:rPr lang="en-US" altLang="zh-CN" dirty="0"/>
            </a:br>
            <a:endParaRPr lang="zh-CN" altLang="en-US" dirty="0"/>
          </a:p>
        </p:txBody>
      </p:sp>
      <p:grpSp>
        <p:nvGrpSpPr>
          <p:cNvPr id="89" name="组合 88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91" name="文本框 90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3980" y="0"/>
            <a:ext cx="6897755" cy="1627008"/>
            <a:chOff x="8589" y="2661"/>
            <a:chExt cx="8835" cy="1765"/>
          </a:xfrm>
        </p:grpSpPr>
        <p:sp>
          <p:nvSpPr>
            <p:cNvPr id="84" name="矩形 83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589" y="2661"/>
              <a:ext cx="8835" cy="176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85" name="文本框 84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589" y="2661"/>
              <a:ext cx="8268" cy="176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words </a:t>
              </a:r>
              <a:r>
                <a:rPr lang="en-US" altLang="zh-CN" sz="1100" b="1" i="1" dirty="0"/>
                <a:t>blindfold </a:t>
              </a:r>
              <a:r>
                <a:rPr lang="en-US" altLang="zh-CN" sz="1100" b="1" dirty="0"/>
                <a:t>and</a:t>
              </a:r>
              <a:r>
                <a:rPr lang="en-US" altLang="zh-CN" sz="1100" b="1" i="1" dirty="0"/>
                <a:t> surprise</a:t>
              </a:r>
              <a:r>
                <a:rPr lang="en-US" altLang="zh-CN" sz="1100" b="1" dirty="0"/>
                <a:t>, and </a:t>
              </a:r>
            </a:p>
            <a:p>
              <a:r>
                <a:rPr lang="en-US" altLang="zh-CN" sz="1100" b="1" dirty="0"/>
                <a:t>make sentences with them; understand the text; make connections; read the text fluently.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reading the text; give feedback and correct them if necessary.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Ask one of the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blindfold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</a:t>
              </a:r>
            </a:p>
            <a:p>
              <a:pPr lvl="0"/>
              <a:r>
                <a:rPr lang="en-US" altLang="zh-CN" sz="1100" b="1" dirty="0"/>
                <a:t>    make sentences with it.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Ask another S to find </a:t>
              </a:r>
              <a:r>
                <a:rPr lang="en-US" altLang="zh-CN" sz="1100" b="1" i="1" dirty="0"/>
                <a:t>surprise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 </a:t>
              </a:r>
            </a:p>
            <a:p>
              <a:pPr lvl="0"/>
              <a:r>
                <a:rPr lang="en-US" altLang="zh-CN" sz="1100" b="1" dirty="0"/>
                <a:t>    make sentences with it.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r>
                <a:rPr lang="en-US" altLang="zh-CN" sz="1100" b="1" dirty="0"/>
                <a:t>5.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</a:t>
              </a:r>
              <a:r>
                <a:rPr lang="en-US" altLang="zh-CN" sz="1100" b="1" i="1" dirty="0"/>
                <a:t>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86" name="组合 85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66"/>
            <a:ext cx="1112411" cy="604916"/>
            <a:chOff x="18196" y="3"/>
            <a:chExt cx="1703" cy="855"/>
          </a:xfrm>
        </p:grpSpPr>
        <p:sp>
          <p:nvSpPr>
            <p:cNvPr id="87" name="直角三角形 86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3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92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93" name="图片 92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94" name="文本框 93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08836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/>
          <p:cNvGrpSpPr/>
          <p:nvPr/>
        </p:nvGrpSpPr>
        <p:grpSpPr>
          <a:xfrm>
            <a:off x="6365099" y="188918"/>
            <a:ext cx="5577419" cy="6484993"/>
            <a:chOff x="4651145" y="188918"/>
            <a:chExt cx="4893475" cy="6484993"/>
          </a:xfrm>
        </p:grpSpPr>
        <p:sp>
          <p:nvSpPr>
            <p:cNvPr id="60" name="同侧圆角矩形 59"/>
            <p:cNvSpPr/>
            <p:nvPr/>
          </p:nvSpPr>
          <p:spPr>
            <a:xfrm rot="5400000">
              <a:off x="3855386" y="984678"/>
              <a:ext cx="6484993" cy="4893474"/>
            </a:xfrm>
            <a:prstGeom prst="round2SameRect">
              <a:avLst>
                <a:gd name="adj1" fmla="val 1504"/>
                <a:gd name="adj2" fmla="val 0"/>
              </a:avLst>
            </a:prstGeom>
            <a:solidFill>
              <a:srgbClr val="FFE389"/>
            </a:solidFill>
            <a:ln>
              <a:noFill/>
            </a:ln>
            <a:effectLst/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FFFF"/>
                </a:solidFill>
              </a:endParaRPr>
            </a:p>
          </p:txBody>
        </p:sp>
        <p:cxnSp>
          <p:nvCxnSpPr>
            <p:cNvPr id="61" name="直接连接符 60"/>
            <p:cNvCxnSpPr/>
            <p:nvPr/>
          </p:nvCxnSpPr>
          <p:spPr>
            <a:xfrm>
              <a:off x="4651145" y="223169"/>
              <a:ext cx="4825" cy="6407194"/>
            </a:xfrm>
            <a:prstGeom prst="line">
              <a:avLst/>
            </a:prstGeom>
            <a:ln w="28575">
              <a:solidFill>
                <a:srgbClr val="FFA904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组合 51"/>
          <p:cNvGrpSpPr/>
          <p:nvPr/>
        </p:nvGrpSpPr>
        <p:grpSpPr>
          <a:xfrm>
            <a:off x="6566939" y="1020976"/>
            <a:ext cx="5214317" cy="3203400"/>
            <a:chOff x="8430272" y="1096599"/>
            <a:chExt cx="3500529" cy="3203400"/>
          </a:xfrm>
        </p:grpSpPr>
        <p:sp>
          <p:nvSpPr>
            <p:cNvPr id="25" name="文本框 24"/>
            <p:cNvSpPr txBox="1"/>
            <p:nvPr/>
          </p:nvSpPr>
          <p:spPr>
            <a:xfrm>
              <a:off x="8430782" y="1548477"/>
              <a:ext cx="3499510" cy="2751522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rtlCol="0">
              <a:spAutoFit/>
            </a:bodyPr>
            <a:lstStyle/>
            <a:p>
              <a:pPr marL="457200" indent="-3600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surprise did Wilf and Wilma give to Mum? Look for clues in the illustration.</a:t>
              </a:r>
            </a:p>
            <a:p>
              <a:pPr marL="457200" indent="-3600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Why did Dad and the children  give Mum a surprise?</a:t>
              </a:r>
            </a:p>
            <a:p>
              <a:pPr marL="457200" indent="-360000">
                <a:lnSpc>
                  <a:spcPct val="12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How did Mum feel at last? </a:t>
              </a:r>
            </a:p>
          </p:txBody>
        </p:sp>
        <p:sp>
          <p:nvSpPr>
            <p:cNvPr id="26" name="同侧圆角矩形 25"/>
            <p:cNvSpPr/>
            <p:nvPr/>
          </p:nvSpPr>
          <p:spPr>
            <a:xfrm>
              <a:off x="8430272" y="1096599"/>
              <a:ext cx="3500529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88093" y="5382491"/>
            <a:ext cx="5117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prstClr val="black"/>
                </a:solidFill>
                <a:ea typeface="Century Gothic" charset="0"/>
                <a:cs typeface="Century Gothic" charset="0"/>
              </a:rPr>
              <a:t>“Good old Mum,” said everyone.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0435" y="1370113"/>
            <a:ext cx="4392422" cy="3759320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>
            <a:off x="6572292" y="4703718"/>
            <a:ext cx="5212801" cy="1345960"/>
            <a:chOff x="8469237" y="1101283"/>
            <a:chExt cx="3584889" cy="1168831"/>
          </a:xfrm>
        </p:grpSpPr>
        <p:sp>
          <p:nvSpPr>
            <p:cNvPr id="32" name="文本框 31"/>
            <p:cNvSpPr txBox="1"/>
            <p:nvPr/>
          </p:nvSpPr>
          <p:spPr>
            <a:xfrm>
              <a:off x="8469237" y="1548477"/>
              <a:ext cx="3584888" cy="721637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lIns="180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Describe how the family cheered Mum up from Dad’s point of view.</a:t>
              </a:r>
            </a:p>
          </p:txBody>
        </p:sp>
        <p:sp>
          <p:nvSpPr>
            <p:cNvPr id="33" name="圆角矩形 46"/>
            <p:cNvSpPr/>
            <p:nvPr/>
          </p:nvSpPr>
          <p:spPr>
            <a:xfrm>
              <a:off x="8469237" y="1101283"/>
              <a:ext cx="3584889" cy="429635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Point of view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grpSp>
        <p:nvGrpSpPr>
          <p:cNvPr id="39" name="组合 38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200" y="-11417"/>
            <a:ext cx="6897800" cy="1457863"/>
            <a:chOff x="8732" y="-23"/>
            <a:chExt cx="8280" cy="2011"/>
          </a:xfrm>
        </p:grpSpPr>
        <p:sp>
          <p:nvSpPr>
            <p:cNvPr id="34" name="矩形 33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732" y="-23"/>
              <a:ext cx="8280" cy="201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732" y="-23"/>
              <a:ext cx="8280" cy="2010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text; define the role of each character in the story; read the text fluently.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Point of View question. If they know how to answer the</a:t>
              </a:r>
            </a:p>
            <a:p>
              <a:pPr lvl="0"/>
              <a:r>
                <a:rPr lang="en-US" altLang="zh-CN" sz="1100" b="1" dirty="0"/>
                <a:t>    question, guide them to use complete sentences. If they don’t know how to answer the question,</a:t>
              </a:r>
            </a:p>
            <a:p>
              <a:pPr lvl="0"/>
              <a:r>
                <a:rPr lang="en-US" altLang="zh-CN" sz="1100" b="1" dirty="0"/>
                <a:t>    guide them to discuss the following aspects: the experience of characters in the story, the feelings</a:t>
              </a:r>
            </a:p>
            <a:p>
              <a:pPr lvl="0"/>
              <a:r>
                <a:rPr lang="en-US" altLang="zh-CN" sz="1100" b="1" dirty="0"/>
                <a:t>    of character in the story; then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use complete sentences.</a:t>
              </a:r>
              <a:endParaRPr lang="zh-CN" altLang="zh-CN" sz="1100" dirty="0"/>
            </a:p>
            <a:p>
              <a:r>
                <a:rPr lang="en-US" altLang="zh-CN" sz="1100" b="1" dirty="0"/>
                <a:t>4.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6" name="组合 35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44013"/>
            <a:ext cx="1112411" cy="601378"/>
            <a:chOff x="18196" y="8"/>
            <a:chExt cx="1703" cy="850"/>
          </a:xfrm>
        </p:grpSpPr>
        <p:sp>
          <p:nvSpPr>
            <p:cNvPr id="37" name="直角三角形 36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6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22002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9022562" y="397"/>
            <a:ext cx="2374889" cy="773220"/>
            <a:chOff x="9453849" y="106830"/>
            <a:chExt cx="2374889" cy="773220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7" name="文本框 36"/>
            <p:cNvSpPr txBox="1"/>
            <p:nvPr/>
          </p:nvSpPr>
          <p:spPr>
            <a:xfrm>
              <a:off x="9453849" y="196167"/>
              <a:ext cx="215026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5" name="椭圆 44"/>
          <p:cNvSpPr/>
          <p:nvPr/>
        </p:nvSpPr>
        <p:spPr>
          <a:xfrm>
            <a:off x="580269" y="1237367"/>
            <a:ext cx="557766" cy="55776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</a:rPr>
              <a:t>1</a:t>
            </a:r>
            <a:endParaRPr lang="zh-CN" altLang="en-US" sz="3600" b="1" dirty="0">
              <a:solidFill>
                <a:srgbClr val="ED7D31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8" y="270855"/>
            <a:ext cx="1196231" cy="797487"/>
          </a:xfrm>
          <a:prstGeom prst="rect">
            <a:avLst/>
          </a:prstGeom>
        </p:spPr>
      </p:pic>
      <p:sp>
        <p:nvSpPr>
          <p:cNvPr id="47" name="矩形 46"/>
          <p:cNvSpPr/>
          <p:nvPr/>
        </p:nvSpPr>
        <p:spPr>
          <a:xfrm>
            <a:off x="1962280" y="353793"/>
            <a:ext cx="5473570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retell!</a:t>
            </a:r>
          </a:p>
        </p:txBody>
      </p:sp>
      <p:grpSp>
        <p:nvGrpSpPr>
          <p:cNvPr id="42" name="组合 41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8" name="文本框 47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8" name="图片 3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2475" y="968161"/>
            <a:ext cx="4034081" cy="188233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187" y="1021035"/>
            <a:ext cx="3889170" cy="18689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2711" y="3583734"/>
            <a:ext cx="3918646" cy="1876213"/>
          </a:xfrm>
          <a:prstGeom prst="rect">
            <a:avLst/>
          </a:prstGeom>
        </p:spPr>
      </p:pic>
      <p:pic>
        <p:nvPicPr>
          <p:cNvPr id="54" name="图片 5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0959" y="3609114"/>
            <a:ext cx="4087499" cy="1929543"/>
          </a:xfrm>
          <a:prstGeom prst="rect">
            <a:avLst/>
          </a:prstGeom>
        </p:spPr>
      </p:pic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245" y="0"/>
            <a:ext cx="6897755" cy="781031"/>
            <a:chOff x="8177" y="-23"/>
            <a:chExt cx="8835" cy="1895"/>
          </a:xfrm>
        </p:grpSpPr>
        <p:sp>
          <p:nvSpPr>
            <p:cNvPr id="56" name="矩形 55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77" y="-23"/>
              <a:ext cx="8835" cy="189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77" y="-23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Retell the story with the visual support and assistance.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in pairs and to talk about the given questions; have them work in pairs</a:t>
              </a:r>
            </a:p>
            <a:p>
              <a:pPr lvl="0"/>
              <a:r>
                <a:rPr lang="en-US" altLang="zh-CN" sz="1100" b="1" dirty="0"/>
                <a:t>    to recall details from the story in the correct sequential order; model first.</a:t>
              </a:r>
              <a:endParaRPr lang="zh-CN" altLang="zh-CN" sz="1100" dirty="0"/>
            </a:p>
            <a:p>
              <a:r>
                <a:rPr lang="en-US" altLang="zh-CN" sz="1100" b="1" dirty="0"/>
                <a:t>2.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take turns retelling the story by using the visual aids.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58" name="组合 57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63766"/>
            <a:ext cx="1112411" cy="601379"/>
            <a:chOff x="18196" y="8"/>
            <a:chExt cx="1703" cy="850"/>
          </a:xfrm>
        </p:grpSpPr>
        <p:sp>
          <p:nvSpPr>
            <p:cNvPr id="59" name="直角三角形 58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51" name="椭圆 50"/>
          <p:cNvSpPr/>
          <p:nvPr/>
        </p:nvSpPr>
        <p:spPr>
          <a:xfrm>
            <a:off x="6140993" y="1237367"/>
            <a:ext cx="557766" cy="55776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</a:rPr>
              <a:t>2</a:t>
            </a:r>
            <a:endParaRPr lang="zh-CN" altLang="en-US" sz="3600" b="1" dirty="0">
              <a:solidFill>
                <a:srgbClr val="ED7D3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580269" y="3897333"/>
            <a:ext cx="557766" cy="55776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</a:rPr>
              <a:t>3</a:t>
            </a:r>
            <a:endParaRPr lang="zh-CN" altLang="en-US" sz="3600" b="1" dirty="0">
              <a:solidFill>
                <a:srgbClr val="ED7D3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6140993" y="3897333"/>
            <a:ext cx="557766" cy="557766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584200" hangingPunct="0"/>
            <a:r>
              <a:rPr lang="en-US" altLang="zh-CN" sz="3600" b="1" dirty="0">
                <a:solidFill>
                  <a:srgbClr val="ED7D31"/>
                </a:solidFill>
                <a:latin typeface="Arial Rounded MT Bold" panose="020F0704030504030204" pitchFamily="34" charset="0"/>
              </a:rPr>
              <a:t>4</a:t>
            </a:r>
            <a:endParaRPr lang="zh-CN" altLang="en-US" sz="3600" b="1" dirty="0">
              <a:solidFill>
                <a:srgbClr val="ED7D3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882538" y="2743259"/>
            <a:ext cx="6111388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Dad do on sports day? 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How</a:t>
            </a:r>
            <a:r>
              <a:rPr lang="zh-CN" altLang="en-US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did Dad rank in the race? 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4735" y="2727449"/>
            <a:ext cx="5507971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day was it that day?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the children do?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1404735" y="5408529"/>
            <a:ext cx="6102570" cy="795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Mum do on sports day?</a:t>
            </a:r>
          </a:p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happened to Mum? 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6882538" y="5408529"/>
            <a:ext cx="5338805" cy="1166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360045">
              <a:lnSpc>
                <a:spcPct val="90000"/>
              </a:lnSpc>
              <a:spcBef>
                <a:spcPts val="300"/>
              </a:spcBef>
              <a:buFont typeface="+mj-lt"/>
              <a:buAutoNum type="arabicPeriod"/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What did the family prepare for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     Mum?</a:t>
            </a:r>
          </a:p>
          <a:p>
            <a:pPr>
              <a:lnSpc>
                <a:spcPct val="90000"/>
              </a:lnSpc>
              <a:spcBef>
                <a:spcPts val="300"/>
              </a:spcBef>
            </a:pPr>
            <a:r>
              <a:rPr lang="en-US" altLang="zh-CN" sz="2400" b="1" spc="-30" dirty="0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rPr>
              <a:t>2. What happened at last?  </a:t>
            </a:r>
            <a:endParaRPr lang="zh-CN" altLang="en-US" sz="2400" b="1" spc="-30" dirty="0">
              <a:solidFill>
                <a:schemeClr val="tx1">
                  <a:lumMod val="85000"/>
                  <a:lumOff val="1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61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64" name="图片 63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915876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31" grpId="0"/>
      <p:bldP spid="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图片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34" y="2798271"/>
            <a:ext cx="12912852" cy="441718"/>
          </a:xfrm>
          <a:prstGeom prst="rect">
            <a:avLst/>
          </a:prstGeom>
        </p:spPr>
      </p:pic>
      <p:pic>
        <p:nvPicPr>
          <p:cNvPr id="122" name="图片 1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36" y="4277086"/>
            <a:ext cx="12278960" cy="262983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0947" y="4013612"/>
            <a:ext cx="674611" cy="655244"/>
          </a:xfrm>
          <a:prstGeom prst="rect">
            <a:avLst/>
          </a:prstGeom>
        </p:spPr>
      </p:pic>
      <p:grpSp>
        <p:nvGrpSpPr>
          <p:cNvPr id="53" name="组合 5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61" name="文本框 6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19/26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883" y="3748214"/>
            <a:ext cx="800174" cy="777202"/>
          </a:xfrm>
          <a:prstGeom prst="rect">
            <a:avLst/>
          </a:prstGeom>
        </p:spPr>
      </p:pic>
      <p:pic>
        <p:nvPicPr>
          <p:cNvPr id="94" name="图片 9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86" y="3357592"/>
            <a:ext cx="858633" cy="833982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9074911" y="2453275"/>
            <a:ext cx="2754726" cy="1856810"/>
            <a:chOff x="4095807" y="1215197"/>
            <a:chExt cx="3498947" cy="219467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5807" y="1215197"/>
              <a:ext cx="3498947" cy="1910132"/>
            </a:xfrm>
            <a:prstGeom prst="rect">
              <a:avLst/>
            </a:prstGeom>
          </p:spPr>
        </p:pic>
        <p:grpSp>
          <p:nvGrpSpPr>
            <p:cNvPr id="15" name="组合 14"/>
            <p:cNvGrpSpPr/>
            <p:nvPr/>
          </p:nvGrpSpPr>
          <p:grpSpPr>
            <a:xfrm>
              <a:off x="4977549" y="2180725"/>
              <a:ext cx="1701001" cy="1229147"/>
              <a:chOff x="4977549" y="2180725"/>
              <a:chExt cx="1701001" cy="1229147"/>
            </a:xfrm>
          </p:grpSpPr>
          <p:sp>
            <p:nvSpPr>
              <p:cNvPr id="12" name="椭圆 11"/>
              <p:cNvSpPr/>
              <p:nvPr/>
            </p:nvSpPr>
            <p:spPr>
              <a:xfrm>
                <a:off x="4977549" y="2180725"/>
                <a:ext cx="1701001" cy="123833"/>
              </a:xfrm>
              <a:prstGeom prst="ellipse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4" name="梯形 13"/>
              <p:cNvSpPr/>
              <p:nvPr/>
            </p:nvSpPr>
            <p:spPr>
              <a:xfrm rot="10800000">
                <a:off x="4977549" y="2243379"/>
                <a:ext cx="1701001" cy="1166493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96" name="图片 9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549" y="3748257"/>
            <a:ext cx="794649" cy="771836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8570" y="2442864"/>
            <a:ext cx="2404622" cy="1410681"/>
          </a:xfrm>
          <a:prstGeom prst="rect">
            <a:avLst/>
          </a:prstGeom>
        </p:spPr>
      </p:pic>
      <p:sp>
        <p:nvSpPr>
          <p:cNvPr id="59" name="圆角矩形 58"/>
          <p:cNvSpPr/>
          <p:nvPr/>
        </p:nvSpPr>
        <p:spPr>
          <a:xfrm>
            <a:off x="4374593" y="1037159"/>
            <a:ext cx="3704032" cy="1350000"/>
          </a:xfrm>
          <a:prstGeom prst="roundRect">
            <a:avLst/>
          </a:prstGeom>
          <a:solidFill>
            <a:schemeClr val="bg1"/>
          </a:solidFill>
          <a:ln w="50800">
            <a:solidFill>
              <a:srgbClr val="FFCD1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1" name="图片 20"/>
          <p:cNvPicPr>
            <a:picLocks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520" y="1061881"/>
            <a:ext cx="1983600" cy="1303200"/>
          </a:xfrm>
          <a:prstGeom prst="roundRect">
            <a:avLst>
              <a:gd name="adj" fmla="val 15205"/>
            </a:avLst>
          </a:prstGeom>
        </p:spPr>
      </p:pic>
      <p:grpSp>
        <p:nvGrpSpPr>
          <p:cNvPr id="50" name="组合 49"/>
          <p:cNvGrpSpPr/>
          <p:nvPr/>
        </p:nvGrpSpPr>
        <p:grpSpPr>
          <a:xfrm>
            <a:off x="6388055" y="1451051"/>
            <a:ext cx="1658817" cy="461665"/>
            <a:chOff x="5380695" y="3128779"/>
            <a:chExt cx="1169273" cy="560271"/>
          </a:xfrm>
          <a:noFill/>
        </p:grpSpPr>
        <p:sp>
          <p:nvSpPr>
            <p:cNvPr id="24" name="矩形 23"/>
            <p:cNvSpPr/>
            <p:nvPr/>
          </p:nvSpPr>
          <p:spPr>
            <a:xfrm>
              <a:off x="5453394" y="3199885"/>
              <a:ext cx="996287" cy="4094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5380695" y="3128779"/>
              <a:ext cx="1169273" cy="56027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A903"/>
                  </a:solidFill>
                </a:rPr>
                <a:t>sports</a:t>
              </a:r>
              <a:endParaRPr lang="zh-CN" altLang="en-US" sz="2400" b="1" dirty="0">
                <a:solidFill>
                  <a:srgbClr val="FFA903"/>
                </a:solidFill>
              </a:endParaRPr>
            </a:p>
          </p:txBody>
        </p:sp>
      </p:grpSp>
      <p:pic>
        <p:nvPicPr>
          <p:cNvPr id="97" name="图片 9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887" y="4852840"/>
            <a:ext cx="774900" cy="752653"/>
          </a:xfrm>
          <a:prstGeom prst="rect">
            <a:avLst/>
          </a:prstGeom>
        </p:spPr>
      </p:pic>
      <p:grpSp>
        <p:nvGrpSpPr>
          <p:cNvPr id="52" name="组合 51"/>
          <p:cNvGrpSpPr/>
          <p:nvPr/>
        </p:nvGrpSpPr>
        <p:grpSpPr>
          <a:xfrm>
            <a:off x="2434542" y="3139949"/>
            <a:ext cx="1339300" cy="1053861"/>
            <a:chOff x="3950483" y="3281802"/>
            <a:chExt cx="1840022" cy="1437610"/>
          </a:xfrm>
        </p:grpSpPr>
        <p:sp>
          <p:nvSpPr>
            <p:cNvPr id="100" name="椭圆 99"/>
            <p:cNvSpPr/>
            <p:nvPr/>
          </p:nvSpPr>
          <p:spPr>
            <a:xfrm>
              <a:off x="3950483" y="3281802"/>
              <a:ext cx="1840021" cy="244639"/>
            </a:xfrm>
            <a:prstGeom prst="ellipse">
              <a:avLst/>
            </a:prstGeom>
            <a:solidFill>
              <a:srgbClr val="945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1" name="梯形 100"/>
            <p:cNvSpPr/>
            <p:nvPr/>
          </p:nvSpPr>
          <p:spPr>
            <a:xfrm rot="10800000">
              <a:off x="3950620" y="3415618"/>
              <a:ext cx="1839885" cy="1303794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0" name="图片 59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520" y="1061881"/>
            <a:ext cx="1983400" cy="1303200"/>
          </a:xfrm>
          <a:prstGeom prst="roundRect">
            <a:avLst/>
          </a:prstGeom>
        </p:spPr>
      </p:pic>
      <p:grpSp>
        <p:nvGrpSpPr>
          <p:cNvPr id="71" name="组合 70"/>
          <p:cNvGrpSpPr/>
          <p:nvPr/>
        </p:nvGrpSpPr>
        <p:grpSpPr>
          <a:xfrm>
            <a:off x="8734733" y="2472698"/>
            <a:ext cx="2327681" cy="1757370"/>
            <a:chOff x="7081225" y="3762768"/>
            <a:chExt cx="2327681" cy="1757370"/>
          </a:xfrm>
        </p:grpSpPr>
        <p:pic>
          <p:nvPicPr>
            <p:cNvPr id="68" name="图片 6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1225" y="3762768"/>
              <a:ext cx="2327681" cy="1365544"/>
            </a:xfrm>
            <a:prstGeom prst="rect">
              <a:avLst/>
            </a:prstGeom>
          </p:spPr>
        </p:pic>
        <p:grpSp>
          <p:nvGrpSpPr>
            <p:cNvPr id="70" name="组合 69"/>
            <p:cNvGrpSpPr/>
            <p:nvPr/>
          </p:nvGrpSpPr>
          <p:grpSpPr>
            <a:xfrm>
              <a:off x="7583497" y="4451802"/>
              <a:ext cx="1339200" cy="1068336"/>
              <a:chOff x="7583497" y="4451802"/>
              <a:chExt cx="1339200" cy="1068336"/>
            </a:xfrm>
          </p:grpSpPr>
          <p:sp>
            <p:nvSpPr>
              <p:cNvPr id="108" name="椭圆 107"/>
              <p:cNvSpPr/>
              <p:nvPr/>
            </p:nvSpPr>
            <p:spPr>
              <a:xfrm>
                <a:off x="7583497" y="4451802"/>
                <a:ext cx="1339200" cy="148433"/>
              </a:xfrm>
              <a:prstGeom prst="ellipse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9" name="梯形 108"/>
              <p:cNvSpPr/>
              <p:nvPr/>
            </p:nvSpPr>
            <p:spPr>
              <a:xfrm rot="10800000">
                <a:off x="7583497" y="4533225"/>
                <a:ext cx="1339200" cy="986913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10" name="图片 10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9490" y="2482078"/>
            <a:ext cx="2332067" cy="1368117"/>
          </a:xfrm>
          <a:prstGeom prst="rect">
            <a:avLst/>
          </a:prstGeom>
        </p:spPr>
      </p:pic>
      <p:pic>
        <p:nvPicPr>
          <p:cNvPr id="114" name="图片 1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68" y="2522226"/>
            <a:ext cx="2315557" cy="1358431"/>
          </a:xfrm>
          <a:prstGeom prst="rect">
            <a:avLst/>
          </a:prstGeom>
        </p:spPr>
      </p:pic>
      <p:grpSp>
        <p:nvGrpSpPr>
          <p:cNvPr id="125" name="组合 124"/>
          <p:cNvGrpSpPr/>
          <p:nvPr/>
        </p:nvGrpSpPr>
        <p:grpSpPr>
          <a:xfrm>
            <a:off x="6402581" y="1453880"/>
            <a:ext cx="1723194" cy="396000"/>
            <a:chOff x="531139" y="3558668"/>
            <a:chExt cx="1831438" cy="461665"/>
          </a:xfrm>
          <a:noFill/>
        </p:grpSpPr>
        <p:sp>
          <p:nvSpPr>
            <p:cNvPr id="123" name="矩形 122"/>
            <p:cNvSpPr/>
            <p:nvPr/>
          </p:nvSpPr>
          <p:spPr>
            <a:xfrm>
              <a:off x="600501" y="3603009"/>
              <a:ext cx="1536941" cy="3837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4" name="文本框 123"/>
            <p:cNvSpPr txBox="1"/>
            <p:nvPr/>
          </p:nvSpPr>
          <p:spPr>
            <a:xfrm>
              <a:off x="531139" y="3558668"/>
              <a:ext cx="1831438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A903"/>
                  </a:solidFill>
                </a:rPr>
                <a:t>long jump</a:t>
              </a:r>
              <a:endParaRPr lang="zh-CN" altLang="en-US" sz="2400" b="1" dirty="0">
                <a:solidFill>
                  <a:srgbClr val="FFA903"/>
                </a:solidFill>
              </a:endParaRPr>
            </a:p>
          </p:txBody>
        </p:sp>
      </p:grpSp>
      <p:pic>
        <p:nvPicPr>
          <p:cNvPr id="102" name="图片 10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8819" y="5251404"/>
            <a:ext cx="815115" cy="791714"/>
          </a:xfrm>
          <a:prstGeom prst="rect">
            <a:avLst/>
          </a:prstGeom>
        </p:spPr>
      </p:pic>
      <p:grpSp>
        <p:nvGrpSpPr>
          <p:cNvPr id="117" name="组合 116"/>
          <p:cNvGrpSpPr/>
          <p:nvPr/>
        </p:nvGrpSpPr>
        <p:grpSpPr>
          <a:xfrm>
            <a:off x="5251525" y="3195257"/>
            <a:ext cx="1339200" cy="1069216"/>
            <a:chOff x="8768566" y="4546307"/>
            <a:chExt cx="1339200" cy="1069216"/>
          </a:xfrm>
        </p:grpSpPr>
        <p:sp>
          <p:nvSpPr>
            <p:cNvPr id="115" name="椭圆 114"/>
            <p:cNvSpPr/>
            <p:nvPr/>
          </p:nvSpPr>
          <p:spPr>
            <a:xfrm>
              <a:off x="8768566" y="4546307"/>
              <a:ext cx="1339200" cy="160181"/>
            </a:xfrm>
            <a:prstGeom prst="ellipse">
              <a:avLst/>
            </a:prstGeom>
            <a:solidFill>
              <a:srgbClr val="945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16" name="梯形 115"/>
            <p:cNvSpPr/>
            <p:nvPr/>
          </p:nvSpPr>
          <p:spPr>
            <a:xfrm rot="10800000">
              <a:off x="8768566" y="4628610"/>
              <a:ext cx="1339200" cy="986913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30" name="组合 129"/>
          <p:cNvGrpSpPr/>
          <p:nvPr/>
        </p:nvGrpSpPr>
        <p:grpSpPr>
          <a:xfrm>
            <a:off x="9081265" y="2479298"/>
            <a:ext cx="2370833" cy="1771904"/>
            <a:chOff x="8684722" y="4367429"/>
            <a:chExt cx="2370833" cy="1771904"/>
          </a:xfrm>
        </p:grpSpPr>
        <p:pic>
          <p:nvPicPr>
            <p:cNvPr id="113" name="图片 11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84722" y="4367429"/>
              <a:ext cx="2370833" cy="1390859"/>
            </a:xfrm>
            <a:prstGeom prst="rect">
              <a:avLst/>
            </a:prstGeom>
          </p:spPr>
        </p:pic>
        <p:grpSp>
          <p:nvGrpSpPr>
            <p:cNvPr id="129" name="组合 128"/>
            <p:cNvGrpSpPr/>
            <p:nvPr/>
          </p:nvGrpSpPr>
          <p:grpSpPr>
            <a:xfrm>
              <a:off x="9227657" y="5076005"/>
              <a:ext cx="1339200" cy="1063328"/>
              <a:chOff x="9227657" y="5076005"/>
              <a:chExt cx="1339200" cy="1063328"/>
            </a:xfrm>
          </p:grpSpPr>
          <p:sp>
            <p:nvSpPr>
              <p:cNvPr id="127" name="椭圆 126"/>
              <p:cNvSpPr/>
              <p:nvPr/>
            </p:nvSpPr>
            <p:spPr>
              <a:xfrm>
                <a:off x="9227657" y="5076005"/>
                <a:ext cx="1339200" cy="148433"/>
              </a:xfrm>
              <a:prstGeom prst="ellipse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28" name="梯形 127"/>
              <p:cNvSpPr/>
              <p:nvPr/>
            </p:nvSpPr>
            <p:spPr>
              <a:xfrm rot="10800000">
                <a:off x="9227657" y="5152420"/>
                <a:ext cx="1339200" cy="986913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131" name="图片 130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752"/>
          <a:stretch/>
        </p:blipFill>
        <p:spPr>
          <a:xfrm>
            <a:off x="4397520" y="1061881"/>
            <a:ext cx="1984229" cy="1303200"/>
          </a:xfrm>
          <a:prstGeom prst="roundRect">
            <a:avLst/>
          </a:prstGeom>
        </p:spPr>
      </p:pic>
      <p:pic>
        <p:nvPicPr>
          <p:cNvPr id="112" name="图片 1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937" y="2517839"/>
            <a:ext cx="2365566" cy="1387769"/>
          </a:xfrm>
          <a:prstGeom prst="rect">
            <a:avLst/>
          </a:prstGeom>
        </p:spPr>
      </p:pic>
      <p:pic>
        <p:nvPicPr>
          <p:cNvPr id="126" name="图片 1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1624" y="5255422"/>
            <a:ext cx="830654" cy="806807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9332950" y="3219316"/>
            <a:ext cx="1344195" cy="1061495"/>
            <a:chOff x="9594767" y="4655357"/>
            <a:chExt cx="1344195" cy="1061495"/>
          </a:xfrm>
        </p:grpSpPr>
        <p:sp>
          <p:nvSpPr>
            <p:cNvPr id="62" name="椭圆 61"/>
            <p:cNvSpPr/>
            <p:nvPr/>
          </p:nvSpPr>
          <p:spPr>
            <a:xfrm>
              <a:off x="9594767" y="4655357"/>
              <a:ext cx="1339200" cy="148433"/>
            </a:xfrm>
            <a:prstGeom prst="ellipse">
              <a:avLst/>
            </a:prstGeom>
            <a:solidFill>
              <a:srgbClr val="945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63" name="梯形 62"/>
            <p:cNvSpPr/>
            <p:nvPr/>
          </p:nvSpPr>
          <p:spPr>
            <a:xfrm rot="10800000">
              <a:off x="9599762" y="4729939"/>
              <a:ext cx="1339200" cy="986913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64" name="图片 6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3469" y="5402351"/>
            <a:ext cx="886134" cy="860695"/>
          </a:xfrm>
          <a:prstGeom prst="rect">
            <a:avLst/>
          </a:prstGeom>
        </p:spPr>
      </p:pic>
      <p:grpSp>
        <p:nvGrpSpPr>
          <p:cNvPr id="13" name="组合 12"/>
          <p:cNvGrpSpPr/>
          <p:nvPr/>
        </p:nvGrpSpPr>
        <p:grpSpPr>
          <a:xfrm>
            <a:off x="6396231" y="1441648"/>
            <a:ext cx="1650643" cy="461665"/>
            <a:chOff x="247633" y="1057281"/>
            <a:chExt cx="1355656" cy="538219"/>
          </a:xfrm>
          <a:noFill/>
        </p:grpSpPr>
        <p:sp>
          <p:nvSpPr>
            <p:cNvPr id="10" name="矩形 9"/>
            <p:cNvSpPr/>
            <p:nvPr/>
          </p:nvSpPr>
          <p:spPr>
            <a:xfrm>
              <a:off x="346181" y="1169978"/>
              <a:ext cx="1000906" cy="34393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47633" y="1057281"/>
              <a:ext cx="1355656" cy="538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A903"/>
                  </a:solidFill>
                </a:rPr>
                <a:t>spoon</a:t>
              </a:r>
              <a:endParaRPr lang="zh-CN" altLang="en-US" sz="2400" b="1" dirty="0">
                <a:solidFill>
                  <a:srgbClr val="FFA903"/>
                </a:solidFill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555"/>
          <a:stretch/>
        </p:blipFill>
        <p:spPr>
          <a:xfrm>
            <a:off x="4397520" y="1061881"/>
            <a:ext cx="1984228" cy="1303200"/>
          </a:xfrm>
          <a:prstGeom prst="roundRect">
            <a:avLst>
              <a:gd name="adj" fmla="val 14431"/>
            </a:avLst>
          </a:prstGeom>
        </p:spPr>
      </p:pic>
      <p:grpSp>
        <p:nvGrpSpPr>
          <p:cNvPr id="18" name="组合 17"/>
          <p:cNvGrpSpPr/>
          <p:nvPr/>
        </p:nvGrpSpPr>
        <p:grpSpPr>
          <a:xfrm>
            <a:off x="9194399" y="2512645"/>
            <a:ext cx="2385085" cy="1778544"/>
            <a:chOff x="592355" y="5027106"/>
            <a:chExt cx="2332862" cy="1778544"/>
          </a:xfrm>
        </p:grpSpPr>
        <p:pic>
          <p:nvPicPr>
            <p:cNvPr id="111" name="图片 1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355" y="5027106"/>
              <a:ext cx="2332862" cy="1399220"/>
            </a:xfrm>
            <a:prstGeom prst="rect">
              <a:avLst/>
            </a:prstGeom>
          </p:spPr>
        </p:pic>
        <p:grpSp>
          <p:nvGrpSpPr>
            <p:cNvPr id="17" name="组合 16"/>
            <p:cNvGrpSpPr/>
            <p:nvPr/>
          </p:nvGrpSpPr>
          <p:grpSpPr>
            <a:xfrm>
              <a:off x="1077938" y="5728781"/>
              <a:ext cx="1309877" cy="1076869"/>
              <a:chOff x="1077938" y="5728781"/>
              <a:chExt cx="1309877" cy="1076869"/>
            </a:xfrm>
          </p:grpSpPr>
          <p:sp>
            <p:nvSpPr>
              <p:cNvPr id="69" name="椭圆 68"/>
              <p:cNvSpPr/>
              <p:nvPr/>
            </p:nvSpPr>
            <p:spPr>
              <a:xfrm>
                <a:off x="1077938" y="5728781"/>
                <a:ext cx="1309877" cy="148433"/>
              </a:xfrm>
              <a:prstGeom prst="ellipse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73" name="梯形 72"/>
              <p:cNvSpPr/>
              <p:nvPr/>
            </p:nvSpPr>
            <p:spPr>
              <a:xfrm rot="10800000">
                <a:off x="1077938" y="5818737"/>
                <a:ext cx="1309877" cy="986913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76" name="图片 7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7853" y="3842377"/>
            <a:ext cx="826946" cy="803206"/>
          </a:xfrm>
          <a:prstGeom prst="rect">
            <a:avLst/>
          </a:prstGeom>
        </p:spPr>
      </p:pic>
      <p:grpSp>
        <p:nvGrpSpPr>
          <p:cNvPr id="22" name="组合 21"/>
          <p:cNvGrpSpPr/>
          <p:nvPr/>
        </p:nvGrpSpPr>
        <p:grpSpPr>
          <a:xfrm>
            <a:off x="7349990" y="3166494"/>
            <a:ext cx="1339200" cy="1055232"/>
            <a:chOff x="1525451" y="5251381"/>
            <a:chExt cx="1339200" cy="1055232"/>
          </a:xfrm>
        </p:grpSpPr>
        <p:sp>
          <p:nvSpPr>
            <p:cNvPr id="74" name="椭圆 73"/>
            <p:cNvSpPr/>
            <p:nvPr/>
          </p:nvSpPr>
          <p:spPr>
            <a:xfrm>
              <a:off x="1525451" y="5251381"/>
              <a:ext cx="1339200" cy="148433"/>
            </a:xfrm>
            <a:prstGeom prst="ellipse">
              <a:avLst/>
            </a:prstGeom>
            <a:solidFill>
              <a:srgbClr val="945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75" name="梯形 74"/>
            <p:cNvSpPr/>
            <p:nvPr/>
          </p:nvSpPr>
          <p:spPr>
            <a:xfrm rot="10800000">
              <a:off x="1525451" y="5319700"/>
              <a:ext cx="1339200" cy="986913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709" y="5731980"/>
            <a:ext cx="3115516" cy="1187355"/>
          </a:xfrm>
          <a:prstGeom prst="rect">
            <a:avLst/>
          </a:prstGeom>
        </p:spPr>
      </p:pic>
      <p:grpSp>
        <p:nvGrpSpPr>
          <p:cNvPr id="27" name="组合 26"/>
          <p:cNvGrpSpPr/>
          <p:nvPr/>
        </p:nvGrpSpPr>
        <p:grpSpPr>
          <a:xfrm>
            <a:off x="6402581" y="1451051"/>
            <a:ext cx="1644293" cy="461665"/>
            <a:chOff x="279025" y="1072041"/>
            <a:chExt cx="1554993" cy="538219"/>
          </a:xfrm>
          <a:noFill/>
        </p:grpSpPr>
        <p:sp>
          <p:nvSpPr>
            <p:cNvPr id="23" name="矩形 22"/>
            <p:cNvSpPr/>
            <p:nvPr/>
          </p:nvSpPr>
          <p:spPr>
            <a:xfrm>
              <a:off x="353893" y="1088521"/>
              <a:ext cx="1335056" cy="426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279025" y="1072041"/>
              <a:ext cx="1554993" cy="538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A903"/>
                  </a:solidFill>
                </a:rPr>
                <a:t>blindfold</a:t>
              </a:r>
              <a:endParaRPr lang="zh-CN" altLang="en-US" sz="2400" b="1" dirty="0">
                <a:solidFill>
                  <a:srgbClr val="FFA903"/>
                </a:solidFill>
              </a:endParaRPr>
            </a:p>
          </p:txBody>
        </p:sp>
      </p:grpSp>
      <p:pic>
        <p:nvPicPr>
          <p:cNvPr id="28" name="图片 27"/>
          <p:cNvPicPr>
            <a:picLocks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079"/>
          <a:stretch/>
        </p:blipFill>
        <p:spPr>
          <a:xfrm>
            <a:off x="4397520" y="1061881"/>
            <a:ext cx="1983600" cy="1303200"/>
          </a:xfrm>
          <a:prstGeom prst="roundRect">
            <a:avLst>
              <a:gd name="adj" fmla="val 14718"/>
            </a:avLst>
          </a:prstGeom>
        </p:spPr>
      </p:pic>
      <p:grpSp>
        <p:nvGrpSpPr>
          <p:cNvPr id="31" name="组合 30"/>
          <p:cNvGrpSpPr/>
          <p:nvPr/>
        </p:nvGrpSpPr>
        <p:grpSpPr>
          <a:xfrm>
            <a:off x="9238015" y="2469337"/>
            <a:ext cx="2279404" cy="1732557"/>
            <a:chOff x="1583158" y="4566635"/>
            <a:chExt cx="2279404" cy="173255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3158" y="4566635"/>
              <a:ext cx="2279404" cy="1337222"/>
            </a:xfrm>
            <a:prstGeom prst="rect">
              <a:avLst/>
            </a:prstGeom>
          </p:spPr>
        </p:pic>
        <p:grpSp>
          <p:nvGrpSpPr>
            <p:cNvPr id="30" name="组合 29"/>
            <p:cNvGrpSpPr/>
            <p:nvPr/>
          </p:nvGrpSpPr>
          <p:grpSpPr>
            <a:xfrm>
              <a:off x="2024029" y="5237952"/>
              <a:ext cx="1339200" cy="1061240"/>
              <a:chOff x="2024029" y="5237952"/>
              <a:chExt cx="1339200" cy="1061240"/>
            </a:xfrm>
          </p:grpSpPr>
          <p:sp>
            <p:nvSpPr>
              <p:cNvPr id="84" name="椭圆 83"/>
              <p:cNvSpPr/>
              <p:nvPr/>
            </p:nvSpPr>
            <p:spPr>
              <a:xfrm>
                <a:off x="2024029" y="5237952"/>
                <a:ext cx="1339200" cy="148433"/>
              </a:xfrm>
              <a:prstGeom prst="ellipse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85" name="梯形 84"/>
              <p:cNvSpPr/>
              <p:nvPr/>
            </p:nvSpPr>
            <p:spPr>
              <a:xfrm rot="10800000">
                <a:off x="2024029" y="5312279"/>
                <a:ext cx="1339200" cy="986913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839" y="2518414"/>
            <a:ext cx="2275654" cy="1335022"/>
          </a:xfrm>
          <a:prstGeom prst="rect">
            <a:avLst/>
          </a:prstGeom>
        </p:spPr>
      </p:pic>
      <p:pic>
        <p:nvPicPr>
          <p:cNvPr id="92" name="图片 9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747" y="3865879"/>
            <a:ext cx="760492" cy="738659"/>
          </a:xfrm>
          <a:prstGeom prst="rect">
            <a:avLst/>
          </a:prstGeom>
        </p:spPr>
      </p:pic>
      <p:pic>
        <p:nvPicPr>
          <p:cNvPr id="95" name="图片 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135" y="5147748"/>
            <a:ext cx="851220" cy="826782"/>
          </a:xfrm>
          <a:prstGeom prst="rect">
            <a:avLst/>
          </a:prstGeom>
        </p:spPr>
      </p:pic>
      <p:grpSp>
        <p:nvGrpSpPr>
          <p:cNvPr id="33" name="组合 32"/>
          <p:cNvGrpSpPr/>
          <p:nvPr/>
        </p:nvGrpSpPr>
        <p:grpSpPr>
          <a:xfrm>
            <a:off x="4035413" y="3182087"/>
            <a:ext cx="1339200" cy="1056738"/>
            <a:chOff x="2488229" y="5781807"/>
            <a:chExt cx="1339200" cy="1056738"/>
          </a:xfrm>
        </p:grpSpPr>
        <p:sp>
          <p:nvSpPr>
            <p:cNvPr id="89" name="椭圆 88"/>
            <p:cNvSpPr/>
            <p:nvPr/>
          </p:nvSpPr>
          <p:spPr>
            <a:xfrm>
              <a:off x="2488229" y="5781807"/>
              <a:ext cx="1339200" cy="148433"/>
            </a:xfrm>
            <a:prstGeom prst="ellipse">
              <a:avLst/>
            </a:prstGeom>
            <a:solidFill>
              <a:srgbClr val="945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90" name="梯形 89"/>
            <p:cNvSpPr/>
            <p:nvPr/>
          </p:nvSpPr>
          <p:spPr>
            <a:xfrm rot="10800000">
              <a:off x="2488229" y="5851632"/>
              <a:ext cx="1339200" cy="986913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>
            <a:off x="6396230" y="1455806"/>
            <a:ext cx="1650644" cy="461665"/>
            <a:chOff x="295057" y="1122068"/>
            <a:chExt cx="1549289" cy="569115"/>
          </a:xfrm>
          <a:noFill/>
        </p:grpSpPr>
        <p:sp>
          <p:nvSpPr>
            <p:cNvPr id="34" name="矩形 33"/>
            <p:cNvSpPr/>
            <p:nvPr/>
          </p:nvSpPr>
          <p:spPr>
            <a:xfrm>
              <a:off x="379542" y="1141560"/>
              <a:ext cx="1188318" cy="462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文本框 34"/>
            <p:cNvSpPr txBox="1"/>
            <p:nvPr/>
          </p:nvSpPr>
          <p:spPr>
            <a:xfrm>
              <a:off x="295057" y="1122068"/>
              <a:ext cx="1549289" cy="56911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A903"/>
                  </a:solidFill>
                </a:rPr>
                <a:t>surprise</a:t>
              </a:r>
              <a:endParaRPr lang="zh-CN" altLang="en-US" sz="2400" b="1" dirty="0">
                <a:solidFill>
                  <a:srgbClr val="FFA903"/>
                </a:solidFill>
              </a:endParaRPr>
            </a:p>
          </p:txBody>
        </p:sp>
      </p:grpSp>
      <p:pic>
        <p:nvPicPr>
          <p:cNvPr id="103" name="图片 10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7520" y="1061881"/>
            <a:ext cx="1985180" cy="1303200"/>
          </a:xfrm>
          <a:prstGeom prst="roundRect">
            <a:avLst>
              <a:gd name="adj" fmla="val 14109"/>
            </a:avLst>
          </a:prstGeom>
          <a:ln>
            <a:noFill/>
          </a:ln>
        </p:spPr>
      </p:pic>
      <p:grpSp>
        <p:nvGrpSpPr>
          <p:cNvPr id="39" name="组合 38"/>
          <p:cNvGrpSpPr/>
          <p:nvPr/>
        </p:nvGrpSpPr>
        <p:grpSpPr>
          <a:xfrm>
            <a:off x="8804455" y="2452750"/>
            <a:ext cx="2275654" cy="1737366"/>
            <a:chOff x="296385" y="3994714"/>
            <a:chExt cx="2275654" cy="1737366"/>
          </a:xfrm>
        </p:grpSpPr>
        <p:pic>
          <p:nvPicPr>
            <p:cNvPr id="88" name="图片 8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385" y="3994714"/>
              <a:ext cx="2275654" cy="1335022"/>
            </a:xfrm>
            <a:prstGeom prst="rect">
              <a:avLst/>
            </a:prstGeom>
          </p:spPr>
        </p:pic>
        <p:grpSp>
          <p:nvGrpSpPr>
            <p:cNvPr id="38" name="组合 37"/>
            <p:cNvGrpSpPr/>
            <p:nvPr/>
          </p:nvGrpSpPr>
          <p:grpSpPr>
            <a:xfrm>
              <a:off x="736912" y="4669052"/>
              <a:ext cx="1339200" cy="1063028"/>
              <a:chOff x="736912" y="4669052"/>
              <a:chExt cx="1339200" cy="1063028"/>
            </a:xfrm>
          </p:grpSpPr>
          <p:sp>
            <p:nvSpPr>
              <p:cNvPr id="104" name="椭圆 103"/>
              <p:cNvSpPr/>
              <p:nvPr/>
            </p:nvSpPr>
            <p:spPr>
              <a:xfrm>
                <a:off x="736912" y="4669052"/>
                <a:ext cx="1339200" cy="148433"/>
              </a:xfrm>
              <a:prstGeom prst="ellipse">
                <a:avLst/>
              </a:prstGeom>
              <a:solidFill>
                <a:srgbClr val="9452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C00000"/>
                  </a:solidFill>
                </a:endParaRPr>
              </a:p>
            </p:txBody>
          </p:sp>
          <p:sp>
            <p:nvSpPr>
              <p:cNvPr id="105" name="梯形 104"/>
              <p:cNvSpPr/>
              <p:nvPr/>
            </p:nvSpPr>
            <p:spPr>
              <a:xfrm rot="10800000">
                <a:off x="736912" y="4745167"/>
                <a:ext cx="1339200" cy="986913"/>
              </a:xfrm>
              <a:prstGeom prst="trapezoid">
                <a:avLst/>
              </a:prstGeom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  <p:grpSp>
        <p:nvGrpSpPr>
          <p:cNvPr id="43" name="组合 42"/>
          <p:cNvGrpSpPr/>
          <p:nvPr/>
        </p:nvGrpSpPr>
        <p:grpSpPr>
          <a:xfrm>
            <a:off x="6395621" y="1274908"/>
            <a:ext cx="1683003" cy="656858"/>
            <a:chOff x="571572" y="1238965"/>
            <a:chExt cx="1579435" cy="765779"/>
          </a:xfrm>
          <a:noFill/>
        </p:grpSpPr>
        <p:sp>
          <p:nvSpPr>
            <p:cNvPr id="41" name="矩形 40"/>
            <p:cNvSpPr/>
            <p:nvPr/>
          </p:nvSpPr>
          <p:spPr>
            <a:xfrm>
              <a:off x="601941" y="1238965"/>
              <a:ext cx="1079296" cy="4218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2" name="文本框 41"/>
            <p:cNvSpPr txBox="1"/>
            <p:nvPr/>
          </p:nvSpPr>
          <p:spPr>
            <a:xfrm>
              <a:off x="571572" y="1466525"/>
              <a:ext cx="1579435" cy="53821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FFA903"/>
                  </a:solidFill>
                </a:rPr>
                <a:t>first</a:t>
              </a:r>
              <a:endParaRPr lang="zh-CN" altLang="en-US" sz="2400" b="1" dirty="0">
                <a:solidFill>
                  <a:srgbClr val="FFA903"/>
                </a:solidFill>
              </a:endParaRPr>
            </a:p>
          </p:txBody>
        </p:sp>
      </p:grpSp>
      <p:pic>
        <p:nvPicPr>
          <p:cNvPr id="87" name="图片 8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5415" y="2468357"/>
            <a:ext cx="2275654" cy="1335022"/>
          </a:xfrm>
          <a:prstGeom prst="rect">
            <a:avLst/>
          </a:prstGeom>
        </p:spPr>
      </p:pic>
      <p:pic>
        <p:nvPicPr>
          <p:cNvPr id="93" name="图片 9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79" y="5171858"/>
            <a:ext cx="854422" cy="829893"/>
          </a:xfrm>
          <a:prstGeom prst="rect">
            <a:avLst/>
          </a:prstGeom>
        </p:spPr>
      </p:pic>
      <p:grpSp>
        <p:nvGrpSpPr>
          <p:cNvPr id="40" name="组合 39"/>
          <p:cNvGrpSpPr/>
          <p:nvPr/>
        </p:nvGrpSpPr>
        <p:grpSpPr>
          <a:xfrm>
            <a:off x="9473642" y="3135770"/>
            <a:ext cx="1339200" cy="1059652"/>
            <a:chOff x="10667231" y="4801847"/>
            <a:chExt cx="1339200" cy="1059652"/>
          </a:xfrm>
        </p:grpSpPr>
        <p:sp>
          <p:nvSpPr>
            <p:cNvPr id="106" name="椭圆 105"/>
            <p:cNvSpPr/>
            <p:nvPr/>
          </p:nvSpPr>
          <p:spPr>
            <a:xfrm>
              <a:off x="10667231" y="4801847"/>
              <a:ext cx="1339200" cy="118994"/>
            </a:xfrm>
            <a:prstGeom prst="ellipse">
              <a:avLst/>
            </a:prstGeom>
            <a:solidFill>
              <a:srgbClr val="9452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7" name="梯形 106"/>
            <p:cNvSpPr/>
            <p:nvPr/>
          </p:nvSpPr>
          <p:spPr>
            <a:xfrm rot="10800000">
              <a:off x="10667231" y="4874586"/>
              <a:ext cx="1339200" cy="986913"/>
            </a:xfrm>
            <a:prstGeom prst="trapezoid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18" name="图片 1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58" y="3517842"/>
            <a:ext cx="1758950" cy="3246406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9086360" y="980"/>
            <a:ext cx="2374889" cy="773220"/>
            <a:chOff x="9689751" y="230021"/>
            <a:chExt cx="2374889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689751" y="329767"/>
              <a:ext cx="215526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Vocabulary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6897755" cy="950672"/>
            <a:chOff x="8167" y="9"/>
            <a:chExt cx="8835" cy="1749"/>
          </a:xfrm>
        </p:grpSpPr>
        <p:sp>
          <p:nvSpPr>
            <p:cNvPr id="120" name="矩形 119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9"/>
              <a:ext cx="8835" cy="174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21" name="文本框 120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9"/>
              <a:ext cx="8268" cy="174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Check their understanding of the words in this lesson.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play the shooting game by identifying the pictures and vocabulary words.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Click to show the picture and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identify the word that matches the picture; click to</a:t>
              </a:r>
            </a:p>
            <a:p>
              <a:pPr lvl="0"/>
              <a:r>
                <a:rPr lang="en-US" altLang="zh-CN" sz="1100" b="1" dirty="0"/>
                <a:t>    show the answer; click to help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shoot accurately in the picture.</a:t>
              </a:r>
              <a:endParaRPr lang="zh-CN" altLang="zh-CN" sz="1100" dirty="0"/>
            </a:p>
            <a:p>
              <a:r>
                <a:rPr lang="en-US" altLang="zh-CN" sz="1100" b="1" dirty="0"/>
                <a:t>3. Repeat this practice for the rest of the words.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7"/>
            <a:ext cx="1112411" cy="601379"/>
            <a:chOff x="18196" y="8"/>
            <a:chExt cx="1703" cy="850"/>
          </a:xfrm>
        </p:grpSpPr>
        <p:sp>
          <p:nvSpPr>
            <p:cNvPr id="133" name="直角三角形 132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4" name="文本框 133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35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136" name="图片 135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137" name="文本框 13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solidFill>
                  <a:srgbClr val="FFC004"/>
                </a:solidFill>
                <a:sym typeface="Helvetica Light"/>
              </a:rPr>
              <a:t>Let’s review the words!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93059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4.44444E-6 L -0.6651 -0.000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77 -0.05648 L -0.00677 -0.05625 C -0.00911 -0.06134 -0.0112 -0.06597 -0.01354 -0.0706 C -0.01458 -0.07269 -0.01588 -0.07431 -0.01693 -0.07639 C -0.01862 -0.08032 -0.02135 -0.08843 -0.02135 -0.08819 C -0.02422 -0.10347 -0.02044 -0.08495 -0.02474 -0.10046 C -0.02526 -0.10231 -0.02539 -0.1044 -0.02591 -0.10625 C -0.02656 -0.10903 -0.02747 -0.11157 -0.02812 -0.11435 C -0.03216 -0.13218 -0.02825 -0.12083 -0.03255 -0.13218 C -0.03333 -0.1375 -0.03385 -0.14306 -0.03476 -0.14815 C -0.03515 -0.15023 -0.03555 -0.15208 -0.03594 -0.15417 C -0.0388 -0.17153 -0.03555 -0.1537 -0.03815 -0.16806 C -0.04036 -0.19144 -0.03815 -0.17014 -0.04036 -0.18796 C -0.04088 -0.1912 -0.04101 -0.19468 -0.04153 -0.19792 C -0.04219 -0.20185 -0.04323 -0.20579 -0.04375 -0.20972 C -0.04661 -0.22986 -0.04505 -0.2206 -0.04831 -0.23773 L -0.05052 -0.24954 C -0.05091 -0.25162 -0.05091 -0.25394 -0.05156 -0.25556 L -0.0539 -0.26157 C -0.05664 -0.27662 -0.05286 -0.2581 -0.05716 -0.27338 C -0.06041 -0.28495 -0.05534 -0.27407 -0.06172 -0.28542 C -0.0638 -0.29699 -0.06107 -0.28634 -0.06614 -0.29537 C -0.06706 -0.29699 -0.06745 -0.29954 -0.06836 -0.30139 C -0.075 -0.31435 -0.07396 -0.3125 -0.07956 -0.31921 C -0.08034 -0.3213 -0.08099 -0.32338 -0.08177 -0.32523 C -0.0845 -0.33102 -0.08528 -0.33125 -0.08854 -0.33519 C -0.08932 -0.33727 -0.08997 -0.33935 -0.09075 -0.3412 C -0.09349 -0.34699 -0.09414 -0.34722 -0.09752 -0.35116 C -0.09948 -0.36157 -0.09765 -0.35602 -0.10534 -0.36505 C -0.10651 -0.36644 -0.10742 -0.36829 -0.10872 -0.36898 L -0.11536 -0.37292 C -0.11653 -0.37361 -0.11758 -0.37454 -0.11875 -0.375 L -0.12435 -0.37685 C -0.12812 -0.37639 -0.1319 -0.37593 -0.13555 -0.375 C -0.13672 -0.37477 -0.13802 -0.37454 -0.13893 -0.37292 C -0.14075 -0.36968 -0.14193 -0.36505 -0.14336 -0.36111 C -0.14414 -0.35903 -0.14518 -0.35741 -0.14557 -0.35509 L -0.14791 -0.34306 C -0.14896 -0.3375 -0.14935 -0.33542 -0.15013 -0.32917 C -0.15208 -0.31181 -0.15013 -0.32292 -0.15234 -0.31134 C -0.15273 -0.30463 -0.15312 -0.29815 -0.15351 -0.29144 C -0.1539 -0.28333 -0.15403 -0.27546 -0.15456 -0.26759 C -0.15547 -0.25463 -0.15599 -0.25949 -0.15794 -0.2456 C -0.15911 -0.23704 -0.15898 -0.24051 -0.15898 -0.23565 L -0.15898 -0.23542 " pathEditMode="relative" rAng="0" ptsTypes="AAAAAAAAAAAAAAAAAAAAAAAAAAAAAAAAAAAAAAAAAAAAA">
                                      <p:cBhvr>
                                        <p:cTn id="20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17" y="-16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22222E-6 L 2.08333E-7 0.00023 C -0.00273 0.00324 -0.0056 0.00578 -0.00807 0.00972 C -0.00977 0.01319 -0.01237 0.02176 -0.01237 0.02199 C -0.01289 0.02453 -0.01302 0.02708 -0.01354 0.02963 C -0.01419 0.03379 -0.01589 0.04166 -0.01589 0.0419 C -0.0168 0.07963 -0.01589 0.07245 -0.01797 0.09745 C -0.01836 0.10139 -0.01836 0.10555 -0.01914 0.10926 C -0.02005 0.11412 -0.02552 0.13264 -0.02799 0.13727 L -0.03138 0.14305 C -0.03555 0.15787 -0.03138 0.14491 -0.03698 0.15717 C -0.04453 0.17315 -0.02943 0.14884 -0.04701 0.17708 C -0.04805 0.17847 -0.04935 0.1794 -0.05039 0.18102 C -0.05768 0.1919 -0.04974 0.18171 -0.05716 0.19491 C -0.05807 0.19653 -0.05938 0.19745 -0.06055 0.19884 C -0.06198 0.20069 -0.06354 0.20278 -0.06497 0.20486 C -0.06797 0.20416 -0.07135 0.20555 -0.07396 0.20278 C -0.0763 0.20046 -0.07839 0.19097 -0.07839 0.1912 C -0.07878 0.18889 -0.07904 0.1868 -0.07956 0.18495 C -0.08086 0.18009 -0.08477 0.17268 -0.0862 0.16898 C -0.09297 0.15185 -0.08529 0.16551 -0.09635 0.14907 C -0.09661 0.14722 -0.09688 0.14491 -0.0974 0.14305 C -0.09948 0.1368 -0.1013 0.13541 -0.10299 0.12916 C -0.10456 0.12361 -0.10443 0.11389 -0.10859 0.11134 L -0.11198 0.10926 C -0.1138 0.11458 -0.11602 0.11967 -0.11758 0.12523 C -0.11836 0.12801 -0.11901 0.13055 -0.11979 0.1331 C -0.12044 0.13518 -0.12135 0.13703 -0.12201 0.13912 C -0.12292 0.14166 -0.12344 0.14467 -0.12422 0.14722 C -0.13021 0.16389 -0.12513 0.14537 -0.13438 0.16713 C -0.13542 0.16967 -0.13659 0.17222 -0.13776 0.175 C -0.13854 0.17685 -0.13893 0.17916 -0.13997 0.18102 C -0.14089 0.18264 -0.14219 0.18356 -0.14336 0.18495 C -0.14544 0.19653 -0.14271 0.18588 -0.14779 0.19491 C -0.1487 0.19653 -0.14896 0.1993 -0.15 0.20092 C -0.15573 0.20903 -0.15169 0.19699 -0.15443 0.20694 L -0.15443 0.20717 " pathEditMode="relative" rAng="0" ptsTypes="AAAAAAAAAAAAAAAAAAAAAAAAAAAAAAAAAAAAA">
                                      <p:cBhvr>
                                        <p:cTn id="28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21" y="1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2.22222E-6 L 0.55078 0.00879 " pathEditMode="relative" rAng="0" ptsTypes="AA">
                                      <p:cBhvr>
                                        <p:cTn id="32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39" y="4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22222E-6 L 0.55703 0.01134 " pathEditMode="relative" rAng="0" ptsTypes="AA">
                                      <p:cBhvr>
                                        <p:cTn id="36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52" y="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59259E-6 L -0.68763 -0.00996 " pathEditMode="relative" rAng="0" ptsTypes="AA">
                                      <p:cBhvr>
                                        <p:cTn id="47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88" y="-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117 -0.00532 0.00234 -0.01065 0.00339 -0.01597 C 0.00378 -0.01852 0.00443 -0.0213 0.00443 -0.02407 C 0.00443 -0.03588 0.00391 -0.04792 0.00339 -0.05972 C 0.00313 -0.06319 0.00247 -0.06644 0.00221 -0.06968 C 0.00169 -0.07569 0.00143 -0.08171 0.00117 -0.08773 C 0.00143 -0.10694 0.00156 -0.12616 0.00221 -0.14537 C 0.00234 -0.14745 0.00313 -0.14931 0.00339 -0.15139 C 0.00391 -0.15532 0.00404 -0.15926 0.00443 -0.16319 C 0.00729 -0.18634 0.00352 -0.14491 0.00677 -0.17917 C 0.00716 -0.1838 0.00729 -0.18866 0.00781 -0.19306 C 0.00833 -0.19722 0.01003 -0.20509 0.01003 -0.20486 C 0.01042 -0.20903 0.01068 -0.21319 0.0112 -0.21713 C 0.01146 -0.21898 0.01237 -0.22083 0.01237 -0.22292 C 0.01237 -0.24699 0.01211 -0.27083 0.0112 -0.29468 C 0.01107 -0.29884 0.00964 -0.30255 0.00899 -0.30648 C 0.00768 -0.31343 0.00781 -0.31458 0.00443 -0.3206 C 0.00352 -0.32222 0.00221 -0.32315 0.00117 -0.32454 C -0.00104 -0.33218 -0.00078 -0.33194 -0.00338 -0.33843 C -0.00443 -0.3412 -0.00573 -0.34352 -0.00677 -0.3463 C -0.0125 -0.36296 -0.00625 -0.34676 -0.01003 -0.36042 C -0.01068 -0.3625 -0.01172 -0.36412 -0.01237 -0.3662 C -0.01328 -0.37014 -0.01328 -0.37477 -0.01458 -0.37824 C -0.01536 -0.38032 -0.01628 -0.38194 -0.0168 -0.38426 C -0.01771 -0.38796 -0.01706 -0.39375 -0.01901 -0.39607 C -0.02122 -0.39884 -0.02318 -0.40255 -0.02578 -0.40417 C -0.03503 -0.40949 -0.03008 -0.40741 -0.04036 -0.40995 C -0.05078 -0.40857 -0.05091 -0.40972 -0.0582 -0.40602 C -0.05937 -0.40556 -0.06055 -0.40509 -0.06159 -0.40417 C -0.06276 -0.40301 -0.0638 -0.40139 -0.06497 -0.40023 C -0.0707 -0.38472 -0.06862 -0.39282 -0.07161 -0.37616 L -0.07279 -0.37037 C -0.07318 -0.36505 -0.07383 -0.35972 -0.07383 -0.3544 C -0.07383 -0.33773 -0.07305 -0.3213 -0.07279 -0.30463 C -0.07279 -0.30185 -0.07279 -0.29931 -0.07279 -0.29653 L -0.07279 -0.2963 " pathEditMode="relative" rAng="0" ptsTypes="AAAAAAAAAAAAAAAAAAAAAAAAAAAAAAAAAAAAA">
                                      <p:cBhvr>
                                        <p:cTn id="61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4.16667E-6 0.00023 C -0.00157 0.00509 -0.00287 0.01065 -0.00456 0.01574 C -0.00586 0.01991 -0.00899 0.02778 -0.00899 0.02801 C -0.00977 0.03171 -0.01068 0.03565 -0.0112 0.03982 C -0.01159 0.04236 -0.01198 0.04514 -0.01237 0.04769 C -0.01302 0.05162 -0.01394 0.05556 -0.01459 0.05972 C -0.01498 0.06157 -0.0155 0.06343 -0.01576 0.06551 C -0.01615 0.06945 -0.01641 0.07361 -0.0168 0.07755 C -0.01771 0.08495 -0.01875 0.08982 -0.02019 0.09745 C -0.02058 0.09954 -0.02071 0.10162 -0.02136 0.10347 C -0.02279 0.10718 -0.02461 0.1132 -0.02696 0.11528 C -0.02904 0.11736 -0.0336 0.11945 -0.0336 0.11968 C -0.03555 0.11875 -0.0375 0.11852 -0.0392 0.11736 C -0.0405 0.11644 -0.04154 0.11482 -0.04258 0.11343 C -0.0474 0.10625 -0.04493 0.1081 -0.04935 0.09954 C -0.05144 0.09514 -0.0543 0.09213 -0.05599 0.0875 C -0.05782 0.08264 -0.05951 0.07778 -0.06159 0.07361 C -0.06263 0.0713 -0.06394 0.06968 -0.06498 0.06759 C -0.06589 0.06574 -0.06615 0.0632 -0.06719 0.06157 C -0.06849 0.05972 -0.07032 0.05926 -0.07175 0.05764 C -0.07292 0.05602 -0.07383 0.05347 -0.075 0.05162 C -0.08086 0.04375 -0.08008 0.04468 -0.08516 0.04167 C -0.08933 0.04421 -0.09141 0.04491 -0.09519 0.05162 C -0.09636 0.0537 -0.09727 0.05579 -0.09857 0.05764 C -0.10066 0.06065 -0.10521 0.06551 -0.10521 0.06574 C -0.10899 0.07546 -0.10638 0.07014 -0.1142 0.07963 L -0.11758 0.08357 C -0.12175 0.09445 -0.11745 0.08588 -0.12318 0.09144 C -0.12552 0.09375 -0.12995 0.09954 -0.12995 0.09977 C -0.1306 0.10139 -0.13112 0.10394 -0.13217 0.10532 C -0.13308 0.10671 -0.13542 0.10741 -0.13542 0.10764 L -0.13542 0.10741 " pathEditMode="relative" rAng="0" ptsTypes="AAAAAAAAAAAAAAAAAAAAAAAAAAAAAAAAA">
                                      <p:cBhvr>
                                        <p:cTn id="69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71" y="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32278 0.00092 " pathEditMode="relative" rAng="0" ptsTypes="AA">
                                      <p:cBhvr>
                                        <p:cTn id="73" dur="7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33" y="46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 L 0.32252 0.01366 " pathEditMode="relative" rAng="0" ptsTypes="AA">
                                      <p:cBhvr>
                                        <p:cTn id="79" dur="75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20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7.40741E-7 L -0.67045 -0.0037 " pathEditMode="relative" rAng="0" ptsTypes="AA">
                                      <p:cBhvr>
                                        <p:cTn id="88" dur="75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529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1.48148E-6 L -6.25E-7 0.00023 C 0.00352 -0.00648 0.00794 -0.0118 0.01081 -0.01944 C 0.01328 -0.02616 0.01628 -0.03356 0.01836 -0.04074 C 0.01992 -0.04583 0.02135 -0.05092 0.02279 -0.05625 L 0.02487 -0.06389 L 0.02708 -0.07153 C 0.02747 -0.0743 0.0276 -0.07685 0.02813 -0.0794 C 0.02943 -0.08495 0.03073 -0.08796 0.03255 -0.09282 C 0.03294 -0.09491 0.03333 -0.09676 0.03359 -0.09861 C 0.03412 -0.10254 0.03399 -0.10671 0.03477 -0.11018 C 0.03503 -0.11204 0.0362 -0.11296 0.03685 -0.11412 C 0.03763 -0.11736 0.03815 -0.12083 0.03906 -0.12384 C 0.03958 -0.12546 0.04063 -0.12616 0.04128 -0.12778 C 0.04531 -0.13634 0.04323 -0.13495 0.04883 -0.1412 C 0.05339 -0.14629 0.05339 -0.14352 0.05755 -0.15092 C 0.05846 -0.15254 0.05885 -0.15486 0.05977 -0.15671 C 0.06172 -0.16065 0.06406 -0.16435 0.06628 -0.16829 L 0.07057 -0.17592 C 0.07162 -0.17801 0.07266 -0.18009 0.07383 -0.18171 C 0.07604 -0.18495 0.07813 -0.18842 0.08034 -0.19143 C 0.08281 -0.19491 0.08555 -0.19745 0.08802 -0.20116 C 0.08997 -0.20393 0.09141 -0.20787 0.09336 -0.21088 C 0.0944 -0.21227 0.0957 -0.21296 0.09662 -0.21458 C 0.09792 -0.2169 0.0987 -0.21991 0.09987 -0.22245 C 0.10091 -0.22454 0.10221 -0.22616 0.10313 -0.22824 C 0.10404 -0.22986 0.10443 -0.23241 0.10534 -0.23403 C 0.10703 -0.2368 0.10912 -0.23889 0.11081 -0.24167 C 0.1138 -0.24653 0.11615 -0.25278 0.11953 -0.25717 C 0.1224 -0.26111 0.12539 -0.26458 0.12813 -0.26875 C 0.13867 -0.28426 0.12747 -0.27037 0.13581 -0.28032 C 0.13646 -0.28287 0.13698 -0.28588 0.13789 -0.28796 C 0.13984 -0.29236 0.14453 -0.29977 0.14453 -0.29954 C 0.14479 -0.30162 0.14505 -0.3037 0.14557 -0.30555 C 0.14688 -0.30949 0.14987 -0.31713 0.14987 -0.3169 C 0.15026 -0.31967 0.15026 -0.32245 0.15104 -0.32477 C 0.15208 -0.32778 0.15378 -0.33032 0.15534 -0.33264 C 0.15912 -0.33773 0.1612 -0.33819 0.1651 -0.34213 C 0.17357 -0.35069 0.16133 -0.34074 0.17487 -0.35185 C 0.17734 -0.35393 0.17995 -0.35579 0.18255 -0.35764 C 0.18542 -0.35972 0.18841 -0.36111 0.19115 -0.36342 C 0.1931 -0.36504 0.19479 -0.36736 0.19662 -0.36921 C 0.19883 -0.37129 0.20117 -0.37268 0.20313 -0.375 C 0.20547 -0.37778 0.20742 -0.38148 0.20964 -0.38472 C 0.21107 -0.3868 0.21263 -0.38842 0.21406 -0.39051 C 0.21706 -0.39491 0.21615 -0.39629 0.22057 -0.40023 C 0.22253 -0.40208 0.22487 -0.40301 0.22708 -0.40393 C 0.23464 -0.40741 0.22995 -0.40579 0.24115 -0.40787 C 0.24232 -0.40856 0.24336 -0.40995 0.2444 -0.40972 C 0.26172 -0.40833 0.25925 -0.40949 0.26836 -0.40393 C 0.27018 -0.40139 0.27188 -0.39884 0.27383 -0.39629 C 0.27643 -0.39305 0.28203 -0.38704 0.28464 -0.38287 C 0.29193 -0.37106 0.29076 -0.37338 0.2944 -0.36342 C 0.29831 -0.3287 0.29531 -0.35972 0.29766 -0.32292 C 0.29792 -0.31898 0.2987 -0.31528 0.29883 -0.31134 C 0.29909 -0.30301 0.29883 -0.29444 0.29883 -0.28611 L 0.29883 -0.28588 " pathEditMode="relative" rAng="0" ptsTypes="AAAAAAAAAAAAAAAAAAAAAAAAAAAAAAAAAAAAAAAAAAAAAAAAAAAAAAAAA">
                                      <p:cBhvr>
                                        <p:cTn id="102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5" y="-20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0.00208 L -0.00117 0.00232 C -0.00143 0.00255 -0.00872 0.01644 -0.0099 0.0213 C -0.01081 0.025 -0.01133 0.02894 -0.01211 0.03287 L -0.01315 0.03866 L -0.01537 0.05023 C -0.01576 0.05232 -0.01628 0.05417 -0.01641 0.05602 C -0.0168 0.05926 -0.01706 0.0625 -0.01758 0.06574 C -0.0181 0.06968 -0.01901 0.07338 -0.01966 0.07732 L -0.02188 0.08889 L -0.02409 0.10046 C -0.02448 0.10255 -0.02448 0.10463 -0.02513 0.10625 C -0.02813 0.11435 -0.02643 0.11042 -0.0306 0.11782 C -0.03268 0.12894 -0.03021 0.11921 -0.03385 0.12755 C -0.04245 0.14815 -0.03346 0.13079 -0.04362 0.14884 C -0.0444 0.15023 -0.04492 0.15185 -0.04583 0.15278 C -0.04727 0.15394 -0.04883 0.15509 -0.05013 0.15648 C -0.05612 0.16366 -0.04805 0.15787 -0.0556 0.1625 C -0.06081 0.16111 -0.06445 0.16227 -0.06862 0.15648 L -0.0763 0.14306 C -0.07734 0.1412 -0.07878 0.13982 -0.07956 0.13727 C -0.08021 0.13472 -0.08073 0.13194 -0.08164 0.12963 C -0.08229 0.12801 -0.0832 0.12708 -0.08385 0.12569 C -0.08464 0.12384 -0.08516 0.12153 -0.08607 0.11991 C -0.08737 0.11713 -0.08919 0.11528 -0.09037 0.11204 C -0.09518 0.09931 -0.08958 0.11366 -0.09583 0.10046 C -0.09701 0.09815 -0.09805 0.09537 -0.09909 0.09282 C -0.10013 0.09005 -0.10156 0.08519 -0.10339 0.0831 C -0.10456 0.08194 -0.11016 0.07963 -0.11107 0.07917 C -0.11393 0.07986 -0.11693 0.0794 -0.11966 0.08125 C -0.12214 0.08287 -0.12409 0.08634 -0.1263 0.08889 C -0.12917 0.09236 -0.13177 0.09491 -0.13385 0.10046 C -0.13464 0.10255 -0.13516 0.10463 -0.13607 0.10625 C -0.13737 0.10903 -0.13919 0.11111 -0.14037 0.11412 C -0.1418 0.11782 -0.14284 0.12245 -0.14466 0.12569 L -0.14792 0.13148 L -0.14792 0.13171 " pathEditMode="relative" rAng="0" ptsTypes="AAAAAAAAAAAAAAAAAAAAAAAAAAAAAAAAAAAAA">
                                      <p:cBhvr>
                                        <p:cTn id="109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44" y="80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67369 -0.0081 " pathEditMode="relative" rAng="0" ptsTypes="AA">
                                      <p:cBhvr>
                                        <p:cTn id="1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685" y="-417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3.33333E-6 0.00023 C 0.00247 -0.00532 0.00547 -0.00972 0.00755 -0.01551 C 0.00989 -0.02222 0.01106 -0.03518 0.01302 -0.04259 C 0.01354 -0.04467 0.01445 -0.04652 0.0151 -0.04838 C 0.01549 -0.05231 0.01562 -0.05625 0.01627 -0.05995 C 0.01823 -0.07291 0.02031 -0.08588 0.02278 -0.09861 C 0.02317 -0.10069 0.02343 -0.10254 0.02382 -0.1044 C 0.02487 -0.10972 0.02604 -0.11481 0.02708 -0.1199 C 0.02877 -0.12801 0.0289 -0.13194 0.03151 -0.1412 C 0.03515 -0.15486 0.03867 -0.16898 0.04336 -0.18171 C 0.04635 -0.18958 0.04909 -0.19583 0.05104 -0.20486 C 0.05338 -0.21643 0.05534 -0.22801 0.05755 -0.23981 C 0.05859 -0.2456 0.05937 -0.25162 0.0608 -0.25717 C 0.06224 -0.26296 0.06393 -0.26852 0.0651 -0.27453 C 0.06614 -0.2794 0.0664 -0.28495 0.06731 -0.29004 C 0.06823 -0.29467 0.06966 -0.29884 0.07057 -0.30347 C 0.07213 -0.31041 0.07369 -0.31759 0.075 -0.32477 C 0.07656 -0.33379 0.07708 -0.34305 0.07929 -0.35185 C 0.08047 -0.35648 0.08242 -0.36065 0.08359 -0.36527 C 0.08593 -0.3743 0.08528 -0.37801 0.08802 -0.38657 C 0.08893 -0.38935 0.09023 -0.39166 0.09127 -0.39421 C 0.09244 -0.39745 0.09336 -0.40092 0.09453 -0.40393 C 0.09713 -0.41065 0.1013 -0.41944 0.10534 -0.42315 C 0.10898 -0.42662 0.11666 -0.42801 0.12057 -0.42893 C 0.12708 -0.42777 0.13385 -0.42801 0.14023 -0.42523 C 0.1414 -0.42453 0.1414 -0.42106 0.14231 -0.41944 C 0.14362 -0.41713 0.14518 -0.41551 0.14674 -0.41365 C 0.14922 -0.39977 0.14765 -0.40532 0.15104 -0.39629 C 0.15143 -0.39375 0.15247 -0.38541 0.15325 -0.38264 C 0.15377 -0.38055 0.15481 -0.37893 0.15534 -0.37685 C 0.15703 -0.37129 0.15612 -0.36944 0.15755 -0.36342 C 0.15846 -0.35926 0.15976 -0.35555 0.1608 -0.35185 C 0.16159 -0.34652 0.16172 -0.34097 0.16302 -0.33634 C 0.16393 -0.33287 0.16588 -0.32708 0.16627 -0.32268 C 0.1664 -0.32083 0.16627 -0.31898 0.16627 -0.3169 L 0.16627 -0.31666 " pathEditMode="relative" rAng="0" ptsTypes="AAAAAAAAAAAAAAAAAAAAAAAAAAAAAAAAAAAAA">
                                      <p:cBhvr>
                                        <p:cTn id="137" dur="1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07" y="-214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500"/>
                            </p:stCondLst>
                            <p:childTnLst>
                              <p:par>
                                <p:cTn id="1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11022E-16 L -4.16667E-6 0.00023 C 0.00026 0.00579 0.00053 0.01157 0.00105 0.01736 C 0.00131 0.01991 0.00183 0.02245 0.00209 0.025 C 0.00469 0.05208 0.00183 0.03079 0.0043 0.04815 C 0.00469 0.05787 0.00508 0.06759 0.00534 0.07731 C 0.00586 0.09398 0.00586 0.11088 0.00651 0.12755 C 0.00651 0.12963 0.0073 0.13125 0.00756 0.13333 C 0.00795 0.13588 0.00795 0.13866 0.0086 0.14097 C 0.00951 0.14444 0.01276 0.14676 0.01407 0.14884 C 0.02071 0.1588 0.01576 0.15486 0.02175 0.15856 C 0.02279 0.15972 0.02383 0.16134 0.025 0.16227 C 0.03047 0.16713 0.03633 0.16319 0.04232 0.16227 C 0.04961 0.15579 0.04362 0.16042 0.05105 0.15648 C 0.05326 0.15532 0.05756 0.15255 0.05756 0.15278 C 0.06055 0.14745 0.05977 0.14838 0.06407 0.14306 C 0.06628 0.14028 0.07058 0.13519 0.07058 0.13542 C 0.07305 0.12269 0.06967 0.13495 0.075 0.12755 C 0.07605 0.12616 0.07631 0.12361 0.07722 0.12176 C 0.07774 0.12037 0.07865 0.11921 0.0793 0.11782 C 0.08021 0.11597 0.08073 0.11389 0.08151 0.11204 C 0.08217 0.11065 0.08308 0.10949 0.08373 0.1081 C 0.08451 0.10625 0.0849 0.10394 0.08581 0.10231 C 0.08672 0.10069 0.08816 0.1 0.08907 0.09861 C 0.09024 0.09676 0.09115 0.09444 0.09232 0.09282 C 0.09336 0.0912 0.09467 0.09028 0.09571 0.08889 C 0.09649 0.08773 0.09701 0.08611 0.09779 0.08495 C 0.10469 0.07523 0.09805 0.08657 0.10326 0.07731 C 0.10456 0.07755 0.11094 0.07894 0.11303 0.08102 C 0.12045 0.08912 0.10925 0.08148 0.11849 0.08681 C 0.11914 0.08819 0.1198 0.08981 0.12071 0.09074 C 0.12201 0.09236 0.1237 0.09282 0.125 0.09468 C 0.12605 0.09606 0.12631 0.09884 0.12722 0.10046 C 0.13347 0.11157 0.12748 0.09583 0.13373 0.11019 C 0.13529 0.11389 0.1362 0.11852 0.13803 0.12176 C 0.13881 0.12292 0.13959 0.12407 0.14024 0.12569 C 0.14571 0.13773 0.13933 0.12593 0.14454 0.13519 C 0.14493 0.13727 0.14506 0.13935 0.14571 0.14097 C 0.14805 0.14815 0.14779 0.14213 0.14779 0.14676 L 0.14779 0.14699 " pathEditMode="relative" rAng="0" ptsTypes="AAAAAAAAAAAAAAAAAAAAAAAAAAAAAAAAAAAAAAAA">
                                      <p:cBhvr>
                                        <p:cTn id="144" dur="1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83" y="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07407E-6 L 0.16563 0.0044 " pathEditMode="relative" rAng="0" ptsTypes="AA">
                                      <p:cBhvr>
                                        <p:cTn id="148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81" y="208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0.16068 0.00208 " pathEditMode="relative" rAng="0" ptsTypes="AA">
                                      <p:cBhvr>
                                        <p:cTn id="15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34" y="93"/>
                                    </p:animMotion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75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59259E-6 L -0.66575 -0.01157 " pathEditMode="relative" rAng="0" ptsTypes="AA">
                                      <p:cBhvr>
                                        <p:cTn id="163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94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-0.00183 -0.03287 0.00052 -0.00764 -0.00652 -0.04653 C -0.01133 -0.07315 -0.00704 -0.06065 -0.01198 -0.07361 C -0.01342 -0.08519 -0.01498 -0.09676 -0.01628 -0.10833 C -0.01862 -0.13009 -0.01784 -0.13611 -0.02058 -0.15671 C -0.02149 -0.16319 -0.02279 -0.16944 -0.02383 -0.17593 C -0.025 -0.1831 -0.02618 -0.19005 -0.02709 -0.19722 C -0.03256 -0.23588 -0.0267 -0.19583 -0.03034 -0.22824 C -0.03451 -0.26435 -0.0306 -0.22569 -0.03477 -0.25532 C -0.03568 -0.26157 -0.03607 -0.26829 -0.03685 -0.27454 C -0.0379 -0.28241 -0.03907 -0.29005 -0.04011 -0.29769 C -0.04193 -0.3331 -0.04362 -0.35417 -0.03907 -0.3963 C -0.03842 -0.40255 -0.03425 -0.40579 -0.03152 -0.40995 C -0.03021 -0.41181 -0.02865 -0.41273 -0.02709 -0.41366 C -0.02006 -0.41875 -0.02006 -0.41782 -0.01198 -0.41944 C -0.00469 -0.41829 0.0026 -0.41782 0.00976 -0.41574 C 0.01223 -0.41505 0.02343 -0.40463 0.02395 -0.40417 C 0.02539 -0.40093 0.02721 -0.39815 0.02825 -0.39444 C 0.03463 -0.37292 0.03242 -0.37384 0.03697 -0.35394 C 0.03789 -0.34977 0.03932 -0.3463 0.04023 -0.34213 C 0.04114 -0.33796 0.04153 -0.3331 0.04231 -0.3287 L 0.0457 -0.31713 L 0.0457 -0.3169 " pathEditMode="relative" rAng="0" ptsTypes="AAAAAAAAAAAAAAAAAAAAAAAA">
                                      <p:cBhvr>
                                        <p:cTn id="177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20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1500"/>
                            </p:stCondLst>
                            <p:childTnLst>
                              <p:par>
                                <p:cTn id="17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3.75E-6 0.00023 C -0.00222 0.0044 -0.00482 0.00833 -0.00664 0.01343 C -0.00782 0.0169 -0.00808 0.02107 -0.00873 0.025 L -0.0099 0.03079 C -0.01016 0.03472 -0.01055 0.03843 -0.01094 0.04236 C -0.01172 0.04977 -0.01276 0.0544 -0.0142 0.06158 C -0.01563 0.06921 -0.01446 0.06597 -0.01745 0.0713 L -0.01967 0.08287 C -0.01993 0.08495 -0.02006 0.08704 -0.02071 0.08866 L -0.02292 0.09445 C -0.02474 0.10463 -0.02279 0.09653 -0.02618 0.10417 C -0.02696 0.10602 -0.02735 0.10857 -0.02826 0.10995 C -0.02917 0.11134 -0.03047 0.11134 -0.03151 0.11181 C -0.03412 0.11134 -0.03685 0.11181 -0.0392 0.10995 C -0.04102 0.10857 -0.0418 0.10417 -0.04349 0.10232 C -0.04571 0.09977 -0.04818 0.09792 -0.05 0.09445 L -0.05873 0.07917 C -0.05951 0.07778 -0.06003 0.07616 -0.06094 0.07523 C -0.06198 0.07384 -0.06302 0.07222 -0.0642 0.0713 C -0.0694 0.06736 -0.07175 0.06713 -0.07722 0.06551 C -0.08125 0.0662 -0.08516 0.06644 -0.0892 0.06759 C -0.09297 0.06852 -0.09219 0.07014 -0.09571 0.07338 C -0.09675 0.07408 -0.09792 0.07454 -0.09896 0.07523 C -0.10078 0.07847 -0.10222 0.08241 -0.10443 0.08495 C -0.10547 0.08611 -0.10664 0.08727 -0.10769 0.08866 C -0.10951 0.09167 -0.1112 0.09514 -0.11302 0.09838 C -0.1142 0.10023 -0.11511 0.10255 -0.11628 0.10417 L -0.11953 0.1081 C -0.12201 0.1206 -0.11862 0.10833 -0.12396 0.11574 C -0.125 0.11713 -0.12526 0.11968 -0.12605 0.12153 C -0.12982 0.12963 -0.12709 0.1213 -0.1293 0.1294 L -0.1293 0.12963 " pathEditMode="relative" rAng="0" ptsTypes="AAAAAAAAAAAAAAAAAAAAAAAAAAAAAAAAA">
                                      <p:cBhvr>
                                        <p:cTn id="184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71" y="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85185E-6 L 0.41901 0.0088 " pathEditMode="relative" rAng="0" ptsTypes="AA">
                                      <p:cBhvr>
                                        <p:cTn id="18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951" y="440"/>
                                    </p:animMotion>
                                  </p:childTnLst>
                                </p:cTn>
                              </p:par>
                              <p:par>
                                <p:cTn id="18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226 0.62986 L 0.79635 0.64329 " pathEditMode="relative" rAng="0" ptsTypes="AA">
                                      <p:cBhvr>
                                        <p:cTn id="190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98" y="671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750"/>
                            </p:stCondLst>
                            <p:childTnLst>
                              <p:par>
                                <p:cTn id="19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7.40741E-7 L -0.66549 -0.01343 " pathEditMode="relative" rAng="0" ptsTypes="AA">
                                      <p:cBhvr>
                                        <p:cTn id="203" dur="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81" y="-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33333E-6 L 2.08333E-6 0.00023 C 0.00247 -0.00324 0.00482 -0.00694 0.00755 -0.00972 C 0.00846 -0.01088 0.00989 -0.01041 0.01081 -0.0118 C 0.01185 -0.01319 0.01198 -0.01597 0.01302 -0.01759 C 0.01497 -0.0206 0.01732 -0.02268 0.01953 -0.02523 C 0.02057 -0.02662 0.02187 -0.02754 0.02278 -0.02916 C 0.02474 -0.03264 0.02539 -0.03449 0.02825 -0.0368 C 0.02916 -0.03773 0.03034 -0.03819 0.03151 -0.03865 C 0.03659 -0.04768 0.03034 -0.03796 0.03685 -0.04444 C 0.03841 -0.04606 0.03971 -0.04861 0.04127 -0.05023 C 0.04336 -0.05301 0.04557 -0.05555 0.04778 -0.0581 C 0.04883 -0.05926 0.04974 -0.06111 0.05104 -0.06203 L 0.05429 -0.06389 C 0.06263 -0.0787 0.05299 -0.06319 0.06081 -0.07152 C 0.06172 -0.07245 0.06211 -0.07453 0.06302 -0.07546 C 0.06432 -0.07708 0.06588 -0.07801 0.06732 -0.07939 C 0.06849 -0.08055 0.06953 -0.08194 0.07057 -0.0831 C 0.072 -0.08703 0.07304 -0.09143 0.07487 -0.09467 L 0.08255 -0.10833 C 0.08359 -0.11018 0.0845 -0.1125 0.08581 -0.11412 C 0.08685 -0.11527 0.08802 -0.11643 0.08906 -0.11805 C 0.08984 -0.11921 0.09036 -0.12083 0.09127 -0.12176 C 0.09922 -0.13032 0.08945 -0.11597 0.09778 -0.12754 C 0.09857 -0.1287 0.09909 -0.13032 0.09987 -0.13148 C 0.10195 -0.13426 0.10456 -0.13588 0.10638 -0.13912 C 0.10937 -0.14444 0.10768 -0.14259 0.11185 -0.1449 L 0.11836 -0.15277 C 0.11953 -0.15393 0.12044 -0.15578 0.12161 -0.15671 L 0.12487 -0.15856 C 0.13424 -0.16967 0.12239 -0.15625 0.13138 -0.16435 C 0.13255 -0.16527 0.13372 -0.16666 0.13476 -0.16828 C 0.13554 -0.16944 0.13594 -0.17106 0.13685 -0.17199 C 0.13789 -0.17314 0.13906 -0.17338 0.1401 -0.17407 C 0.14818 -0.18819 0.13568 -0.16736 0.14557 -0.17986 C 0.15456 -0.1912 0.14583 -0.18518 0.15312 -0.18935 C 0.15469 -0.19213 0.15599 -0.1949 0.15755 -0.19722 C 0.15846 -0.19861 0.15976 -0.19977 0.16081 -0.20092 C 0.16224 -0.20301 0.16367 -0.20509 0.1651 -0.20694 C 0.16732 -0.20949 0.16979 -0.21134 0.17161 -0.21458 L 0.17604 -0.22222 C 0.17708 -0.2243 0.17799 -0.22662 0.17929 -0.22801 C 0.18138 -0.23055 0.18372 -0.2331 0.18581 -0.23588 C 0.18724 -0.23773 0.18867 -0.23981 0.1901 -0.24166 C 0.19232 -0.24421 0.19479 -0.24606 0.19661 -0.2493 C 0.20195 -0.25856 0.19518 -0.24722 0.20208 -0.25717 C 0.20286 -0.2581 0.20338 -0.25995 0.20429 -0.26088 C 0.20521 -0.26203 0.20638 -0.26227 0.20755 -0.26296 C 0.20898 -0.26481 0.21041 -0.26689 0.21185 -0.26875 C 0.21289 -0.2699 0.21406 -0.27106 0.2151 -0.27245 C 0.21836 -0.27731 0.21836 -0.28171 0.22383 -0.28402 C 0.22929 -0.28657 0.22669 -0.28518 0.23138 -0.28796 C 0.23255 -0.28935 0.23372 -0.29051 0.23463 -0.29189 C 0.23802 -0.29652 0.23568 -0.2956 0.2401 -0.29953 C 0.24114 -0.30046 0.24232 -0.30092 0.24336 -0.30139 C 0.24453 -0.30347 0.24531 -0.30602 0.24661 -0.3074 C 0.24791 -0.30856 0.24961 -0.3081 0.25104 -0.30926 C 0.25221 -0.31018 0.25312 -0.31203 0.25429 -0.31319 C 0.2556 -0.31458 0.25716 -0.31551 0.25859 -0.31689 C 0.26081 -0.31944 0.26289 -0.32222 0.2651 -0.32477 C 0.26614 -0.32592 0.26719 -0.32777 0.26836 -0.32847 L 0.27161 -0.33055 C 0.27656 -0.33935 0.27174 -0.33125 0.28255 -0.34398 C 0.28463 -0.34652 0.28724 -0.34838 0.28906 -0.35162 C 0.29166 -0.35625 0.29401 -0.36111 0.29778 -0.36342 C 0.29883 -0.36389 0.3 -0.36435 0.30104 -0.36527 C 0.30325 -0.36759 0.3056 -0.36967 0.30755 -0.37291 C 0.3082 -0.3743 0.30872 -0.37592 0.30963 -0.37685 C 0.31172 -0.3787 0.31406 -0.37939 0.31614 -0.38078 C 0.32721 -0.38727 0.31015 -0.37731 0.32383 -0.38449 C 0.32604 -0.38564 0.32812 -0.3875 0.33034 -0.38842 C 0.33177 -0.38912 0.3332 -0.38958 0.33463 -0.39027 C 0.33463 -0.39004 0.34284 -0.39514 0.3444 -0.39606 L 0.35104 -0.4 L 0.35429 -0.40185 C 0.375 -0.39977 0.36693 -0.40347 0.37929 -0.39606 C 0.38034 -0.3956 0.38151 -0.39537 0.38255 -0.39421 L 0.38906 -0.38657 C 0.39388 -0.37338 0.39153 -0.37824 0.39557 -0.37106 C 0.39804 -0.35787 0.39518 -0.37384 0.39765 -0.35162 C 0.39831 -0.34652 0.39896 -0.3412 0.39987 -0.33634 L 0.40104 -0.33055 L 0.40104 -0.33032 " pathEditMode="relative" rAng="0" ptsTypes="AAAAAAAAAAAAAAAAAAAAAAAAAAAAAAAAAAAAAAAAAAAAAAAAAAAAAAAAAAAAAAAAAAAAAAAAAAAAAAAAAAA">
                                      <p:cBhvr>
                                        <p:cTn id="217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52" y="-2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1500"/>
                            </p:stCondLst>
                            <p:childTnLst>
                              <p:par>
                                <p:cTn id="21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48148E-6 L 8.33333E-7 0.00023 C -0.00039 0.00579 -0.00052 0.01158 -0.00117 0.01736 C -0.00156 0.0213 -0.00339 0.02894 -0.00339 0.02917 C -0.00365 0.03866 -0.00417 0.04815 -0.00443 0.05787 C -0.00482 0.07408 -0.00482 0.09005 -0.00547 0.10625 C -0.0056 0.10833 -0.00625 0.10996 -0.00664 0.11204 C -0.00703 0.11482 -0.00899 0.13079 -0.0099 0.13125 C -0.01432 0.13403 -0.01211 0.13218 -0.01641 0.13704 C -0.0207 0.13658 -0.02513 0.13634 -0.02943 0.13519 C -0.0306 0.13496 -0.03177 0.13449 -0.03268 0.13333 C -0.03268 0.13357 -0.0388 0.12246 -0.04024 0.11968 L -0.0457 0.11019 C -0.04649 0.1088 -0.04701 0.10718 -0.04792 0.10625 C -0.04896 0.10486 -0.05013 0.10394 -0.05117 0.10232 C -0.05768 0.09236 -0.05274 0.0963 -0.05872 0.09259 C -0.06276 0.09329 -0.0668 0.09306 -0.0707 0.09468 C -0.07201 0.09514 -0.07318 0.09676 -0.07396 0.09838 C -0.07565 0.10208 -0.07682 0.10625 -0.07839 0.11019 C -0.07891 0.11158 -0.07982 0.11273 -0.08047 0.11389 C -0.08086 0.11597 -0.08112 0.11783 -0.08164 0.11968 C -0.08711 0.13912 -0.08021 0.10949 -0.08594 0.13333 C -0.08633 0.13519 -0.08646 0.13727 -0.08698 0.13912 C -0.08828 0.14306 -0.08997 0.14676 -0.09141 0.1507 L -0.0957 0.16227 L -0.09792 0.16621 C -0.09922 0.17338 -0.09844 0.17014 -0.1 0.17593 L -0.09896 0.17593 " pathEditMode="relative" rAng="0" ptsTypes="AAAAAAAAAAAAAAAAAAAAAAAAAAAA">
                                      <p:cBhvr>
                                        <p:cTn id="224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5" restart="whenNotActive" fill="hold" evtFilter="cancelBubble" nodeType="interactiveSeq">
                <p:stCondLst>
                  <p:cond evt="onClick" delay="0">
                    <p:tgtEl>
                      <p:spTgt spid="1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6" fill="hold">
                      <p:stCondLst>
                        <p:cond delay="0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87814577-70CA-BE40-B210-6B49FD948A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1075"/>
            <a:ext cx="12189984" cy="553091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2600" y="1242857"/>
            <a:ext cx="9167384" cy="556434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028269" y="2111683"/>
            <a:ext cx="7366532" cy="3826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Add individual sounds (phonemes) to simple, single-syllable words to make new words. 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Learn the following key words</a:t>
            </a:r>
            <a:r>
              <a:rPr lang="zh-CN" altLang="en-US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phrases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sports, long jump, first, spoon, blindfold,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surprise, 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and make sentences with them.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Read the story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Poor Old Mum!</a:t>
            </a: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and define the role of each character in the story.</a:t>
            </a:r>
          </a:p>
          <a:p>
            <a:pPr marL="457200" indent="-457200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Practice using the sentence structure  </a:t>
            </a:r>
          </a:p>
          <a:p>
            <a:pPr>
              <a:spcBef>
                <a:spcPts val="800"/>
              </a:spcBef>
            </a:pPr>
            <a:r>
              <a:rPr lang="en-US" altLang="zh-CN" sz="24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     </a:t>
            </a:r>
            <a:r>
              <a:rPr lang="zh-CN" altLang="en-US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 </a:t>
            </a:r>
            <a:r>
              <a:rPr lang="en-US" altLang="zh-CN" sz="2400" b="1" i="1" dirty="0">
                <a:solidFill>
                  <a:srgbClr val="0070C0"/>
                </a:solidFill>
                <a:latin typeface="Century Gothic" panose="020B0502020202020204" pitchFamily="34" charset="0"/>
              </a:rPr>
              <a:t>_____ took part in _____. </a:t>
            </a:r>
            <a:endParaRPr lang="zh-CN" altLang="en-US" sz="2400" b="1" i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8699631" y="-68170"/>
            <a:ext cx="2796579" cy="964367"/>
            <a:chOff x="9238157" y="41014"/>
            <a:chExt cx="2796579" cy="964367"/>
          </a:xfrm>
        </p:grpSpPr>
        <p:pic>
          <p:nvPicPr>
            <p:cNvPr id="19" name="图片 18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95421" y="110256"/>
              <a:ext cx="2639315" cy="859312"/>
            </a:xfrm>
            <a:prstGeom prst="rect">
              <a:avLst/>
            </a:prstGeom>
          </p:spPr>
        </p:pic>
        <p:sp>
          <p:nvSpPr>
            <p:cNvPr id="21" name="文本框 20"/>
            <p:cNvSpPr txBox="1"/>
            <p:nvPr/>
          </p:nvSpPr>
          <p:spPr>
            <a:xfrm>
              <a:off x="9238157" y="41014"/>
              <a:ext cx="2669770" cy="96436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Learning</a:t>
              </a:r>
            </a:p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 Goals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8" name="组合 22"/>
          <p:cNvGrpSpPr/>
          <p:nvPr/>
        </p:nvGrpSpPr>
        <p:grpSpPr>
          <a:xfrm>
            <a:off x="0" y="6410340"/>
            <a:ext cx="936238" cy="294424"/>
            <a:chOff x="11014501" y="6514787"/>
            <a:chExt cx="936238" cy="294424"/>
          </a:xfrm>
        </p:grpSpPr>
        <p:pic>
          <p:nvPicPr>
            <p:cNvPr id="20" name="图片 1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14787"/>
              <a:ext cx="749444" cy="294424"/>
            </a:xfrm>
            <a:prstGeom prst="rect">
              <a:avLst/>
            </a:prstGeom>
          </p:spPr>
        </p:pic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1014501" y="6520059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6" name="矩形 25"/>
          <p:cNvSpPr/>
          <p:nvPr/>
        </p:nvSpPr>
        <p:spPr>
          <a:xfrm>
            <a:off x="1246979" y="870848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We are going to . . .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188" y="786762"/>
            <a:ext cx="1378092" cy="918728"/>
          </a:xfrm>
          <a:prstGeom prst="rect">
            <a:avLst/>
          </a:prstGeom>
        </p:spPr>
      </p:pic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10"/>
            <a:ext cx="6897755" cy="442829"/>
            <a:chOff x="8167" y="89"/>
            <a:chExt cx="8835" cy="1370"/>
          </a:xfrm>
        </p:grpSpPr>
        <p:sp>
          <p:nvSpPr>
            <p:cNvPr id="30" name="矩形 29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89"/>
              <a:ext cx="8835" cy="137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89"/>
              <a:ext cx="8268" cy="1365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Get to know and understand what will be learned in this lesson. Go through the </a:t>
              </a:r>
            </a:p>
            <a:p>
              <a:r>
                <a:rPr lang="en-US" altLang="zh-CN" sz="1100" b="1" dirty="0"/>
                <a:t>learning goals with Ss.</a:t>
              </a:r>
              <a:endParaRPr lang="zh-CN" altLang="zh-CN" sz="1100" dirty="0"/>
            </a:p>
          </p:txBody>
        </p:sp>
      </p:grp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37" name="直角三角形 36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3" name="图片 3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794" y="4050363"/>
            <a:ext cx="2767330" cy="1556439"/>
          </a:xfrm>
          <a:prstGeom prst="ellipse">
            <a:avLst/>
          </a:prstGeom>
        </p:spPr>
      </p:pic>
      <p:grpSp>
        <p:nvGrpSpPr>
          <p:cNvPr id="39" name="组合 3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0" name="图片 3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1" name="文本框 4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9"/>
          <p:cNvGrpSpPr/>
          <p:nvPr/>
        </p:nvGrpSpPr>
        <p:grpSpPr>
          <a:xfrm>
            <a:off x="7374834" y="33318"/>
            <a:ext cx="4552122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CF3BBCF-5D04-CB46-8F3D-AA891CCBF02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52360" y="2924585"/>
            <a:ext cx="4637444" cy="3713558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1256416" y="4084607"/>
            <a:ext cx="44238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360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long jump</a:t>
            </a:r>
          </a:p>
          <a:p>
            <a:pPr marL="457200" indent="-360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running race</a:t>
            </a:r>
          </a:p>
          <a:p>
            <a:pPr marL="457200" indent="-360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egg and spoon race</a:t>
            </a:r>
          </a:p>
          <a:p>
            <a:pPr marL="457200" indent="-360000"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chemeClr val="bg1"/>
                </a:solidFill>
                <a:latin typeface="Century Gothic" panose="020B0502020202020204" pitchFamily="34" charset="0"/>
              </a:rPr>
              <a:t>three-legged race</a:t>
            </a:r>
          </a:p>
        </p:txBody>
      </p:sp>
      <p:sp>
        <p:nvSpPr>
          <p:cNvPr id="9" name="矩形 8"/>
          <p:cNvSpPr/>
          <p:nvPr/>
        </p:nvSpPr>
        <p:spPr>
          <a:xfrm>
            <a:off x="853490" y="1887350"/>
            <a:ext cx="646362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—What race did ______ take part in?</a:t>
            </a:r>
          </a:p>
          <a:p>
            <a:r>
              <a:rPr kumimoji="1" lang="en-US" altLang="zh-CN" sz="2800" b="1" dirty="0">
                <a:latin typeface="Century Gothic" panose="020B0502020202020204" pitchFamily="34" charset="0"/>
              </a:rPr>
              <a:t>—____ took part in </a:t>
            </a:r>
            <a:r>
              <a:rPr kumimoji="1" lang="en-US" altLang="zh-CN" sz="2800" b="1" dirty="0" smtClean="0">
                <a:latin typeface="Century Gothic" panose="020B0502020202020204" pitchFamily="34" charset="0"/>
              </a:rPr>
              <a:t>the _______.   </a:t>
            </a:r>
            <a:endParaRPr kumimoji="1" lang="zh-CN" altLang="en-US" sz="2800" b="1" dirty="0">
              <a:latin typeface="Century Gothic" panose="020B0502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969500" y="3457520"/>
            <a:ext cx="26853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altLang="zh-CN" sz="2800" b="1" dirty="0">
                <a:solidFill>
                  <a:srgbClr val="FFFF00"/>
                </a:solidFill>
                <a:latin typeface="Century Gothic" panose="020B0502020202020204" pitchFamily="34" charset="0"/>
              </a:rPr>
              <a:t>Helping Words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talk!</a:t>
            </a:r>
            <a:endParaRPr lang="zh-CN" altLang="en-US" dirty="0"/>
          </a:p>
        </p:txBody>
      </p:sp>
      <p:sp>
        <p:nvSpPr>
          <p:cNvPr id="22" name="矩形: 圆角 8">
            <a:extLst>
              <a:ext uri="{FF2B5EF4-FFF2-40B4-BE49-F238E27FC236}">
                <a16:creationId xmlns:a16="http://schemas.microsoft.com/office/drawing/2014/main" xmlns="" id="{38AFCCA8-91E4-4052-BF5F-234E0465B016}"/>
              </a:ext>
            </a:extLst>
          </p:cNvPr>
          <p:cNvSpPr/>
          <p:nvPr/>
        </p:nvSpPr>
        <p:spPr>
          <a:xfrm>
            <a:off x="4778885" y="1011431"/>
            <a:ext cx="3638127" cy="644398"/>
          </a:xfrm>
          <a:prstGeom prst="roundRect">
            <a:avLst/>
          </a:prstGeom>
          <a:noFill/>
          <a:ln w="28575">
            <a:solidFill>
              <a:srgbClr val="FFA90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US" altLang="zh-CN" sz="2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Wilma, Wilf, Dad, Mum</a:t>
            </a: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20/26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345" y="3381530"/>
            <a:ext cx="2932008" cy="140604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345" y="4785571"/>
            <a:ext cx="2962055" cy="142340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8541" y="4774110"/>
            <a:ext cx="2931952" cy="1380909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942" y="3371081"/>
            <a:ext cx="2938551" cy="1427052"/>
          </a:xfrm>
          <a:prstGeom prst="rect">
            <a:avLst/>
          </a:prstGeom>
        </p:spPr>
      </p:pic>
      <p:grpSp>
        <p:nvGrpSpPr>
          <p:cNvPr id="26" name="组合 25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445" y="79"/>
            <a:ext cx="6897920" cy="781032"/>
            <a:chOff x="8521" y="65"/>
            <a:chExt cx="8482" cy="1895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521" y="65"/>
              <a:ext cx="8482" cy="189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521" y="65"/>
              <a:ext cx="8268" cy="189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what events the family took part in by using the given sentence structure.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work in pairs to talk about the given illustration by using the sentence structure </a:t>
              </a:r>
            </a:p>
            <a:p>
              <a:pPr lvl="0"/>
              <a:r>
                <a:rPr lang="en-US" altLang="zh-CN" sz="1100" b="1" dirty="0"/>
                <a:t>    and the helping words; model first. </a:t>
              </a:r>
              <a:endParaRPr lang="zh-CN" altLang="zh-CN" sz="1100" dirty="0"/>
            </a:p>
            <a:p>
              <a:r>
                <a:rPr lang="en-US" altLang="zh-CN" sz="1100" b="1" dirty="0"/>
                <a:t>2. 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33" name="直角三角形 32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262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图片 54" descr="12-b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-61912"/>
            <a:ext cx="12230742" cy="6919912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xmlns="" id="{8C09FD2F-5A9A-6E47-8A67-24BB383295E1}"/>
              </a:ext>
            </a:extLst>
          </p:cNvPr>
          <p:cNvSpPr txBox="1"/>
          <p:nvPr/>
        </p:nvSpPr>
        <p:spPr>
          <a:xfrm>
            <a:off x="2119384" y="4231255"/>
            <a:ext cx="2516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b="1" dirty="0">
                <a:solidFill>
                  <a:schemeClr val="bg1"/>
                </a:solidFill>
              </a:rPr>
              <a:t>-</a:t>
            </a:r>
            <a:endParaRPr kumimoji="1" lang="zh-CN" altLang="en-US" b="1" dirty="0">
              <a:solidFill>
                <a:schemeClr val="bg1"/>
              </a:solidFill>
            </a:endParaRPr>
          </a:p>
        </p:txBody>
      </p:sp>
      <p:grpSp>
        <p:nvGrpSpPr>
          <p:cNvPr id="4" name="组合 29"/>
          <p:cNvGrpSpPr/>
          <p:nvPr/>
        </p:nvGrpSpPr>
        <p:grpSpPr>
          <a:xfrm>
            <a:off x="7374834" y="10458"/>
            <a:ext cx="4552122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Listening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&amp;</a:t>
              </a:r>
              <a:r>
                <a:rPr lang="zh-CN" altLang="en-US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 </a:t>
              </a:r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Speaking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56" name="图片 55" descr="打篮球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3130" y="927389"/>
            <a:ext cx="1595755" cy="2174875"/>
          </a:xfrm>
          <a:prstGeom prst="rect">
            <a:avLst/>
          </a:prstGeom>
        </p:spPr>
      </p:pic>
      <p:pic>
        <p:nvPicPr>
          <p:cNvPr id="57" name="图片 56" descr="跑步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0950" y="3567430"/>
            <a:ext cx="1837055" cy="3063240"/>
          </a:xfrm>
          <a:prstGeom prst="rect">
            <a:avLst/>
          </a:prstGeom>
        </p:spPr>
      </p:pic>
      <p:pic>
        <p:nvPicPr>
          <p:cNvPr id="58" name="图片 57" descr="跳绳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295" y="540091"/>
            <a:ext cx="1479046" cy="2318972"/>
          </a:xfrm>
          <a:prstGeom prst="rect">
            <a:avLst/>
          </a:prstGeom>
        </p:spPr>
      </p:pic>
      <p:pic>
        <p:nvPicPr>
          <p:cNvPr id="59" name="图片 58" descr="跳高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73318" y="1273486"/>
            <a:ext cx="3883594" cy="2560366"/>
          </a:xfrm>
          <a:prstGeom prst="rect">
            <a:avLst/>
          </a:prstGeom>
        </p:spPr>
      </p:pic>
      <p:pic>
        <p:nvPicPr>
          <p:cNvPr id="60" name="图片 59" descr="打羽毛球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256536" y="2755830"/>
            <a:ext cx="3586232" cy="3596793"/>
          </a:xfrm>
          <a:prstGeom prst="rect">
            <a:avLst/>
          </a:prstGeom>
        </p:spPr>
      </p:pic>
      <p:pic>
        <p:nvPicPr>
          <p:cNvPr id="61" name="图片 60" descr="五彩带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39600" y="3102264"/>
            <a:ext cx="2538095" cy="2303313"/>
          </a:xfrm>
          <a:prstGeom prst="rect">
            <a:avLst/>
          </a:prstGeom>
        </p:spPr>
      </p:pic>
      <p:sp>
        <p:nvSpPr>
          <p:cNvPr id="8" name="标题 1"/>
          <p:cNvSpPr txBox="1">
            <a:spLocks/>
          </p:cNvSpPr>
          <p:nvPr/>
        </p:nvSpPr>
        <p:spPr>
          <a:xfrm>
            <a:off x="4577334" y="431779"/>
            <a:ext cx="2601796" cy="578839"/>
          </a:xfrm>
          <a:prstGeom prst="rect">
            <a:avLst/>
          </a:prstGeom>
          <a:solidFill>
            <a:schemeClr val="accent4"/>
          </a:solidFill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</a:rPr>
              <a:t>Let’s talk!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32" name="组合 31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412" y="-388"/>
            <a:ext cx="6949148" cy="1796175"/>
            <a:chOff x="8770" y="-13"/>
            <a:chExt cx="8268" cy="1660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770" y="-13"/>
              <a:ext cx="8207" cy="1660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770" y="-13"/>
              <a:ext cx="8268" cy="165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Use the sentence structure to discuss the following question: What race do you want to </a:t>
              </a:r>
            </a:p>
            <a:p>
              <a:r>
                <a:rPr lang="en-US" altLang="zh-CN" sz="1100" b="1" dirty="0"/>
                <a:t>take part in on a sports day?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observe the picture carefully; have them talk about what races they know on a </a:t>
              </a:r>
            </a:p>
            <a:p>
              <a:pPr lvl="0"/>
              <a:r>
                <a:rPr lang="en-US" altLang="zh-CN" sz="1100" b="1" dirty="0"/>
                <a:t>   sports day, and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discuss what they would want to take part in; encourage them to</a:t>
              </a:r>
            </a:p>
            <a:p>
              <a:pPr lvl="0"/>
              <a:r>
                <a:rPr lang="en-US" altLang="zh-CN" sz="1100" b="1" dirty="0"/>
                <a:t>   speak more.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work in pairs to talk about the given picture by using the given sentence structure;</a:t>
              </a:r>
            </a:p>
            <a:p>
              <a:pPr lvl="0"/>
              <a:r>
                <a:rPr lang="en-US" altLang="zh-CN" sz="1100" b="1" dirty="0"/>
                <a:t>    each S has at least three chances to talk; model first. </a:t>
              </a:r>
              <a:endParaRPr lang="zh-CN" altLang="zh-CN" sz="1100" dirty="0"/>
            </a:p>
            <a:p>
              <a:r>
                <a:rPr lang="en-US" altLang="zh-CN" sz="1100" b="1" dirty="0"/>
                <a:t>3. Assist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if necessary. </a:t>
              </a:r>
              <a:endParaRPr lang="zh-CN" altLang="zh-CN" sz="1100" dirty="0"/>
            </a:p>
            <a:p>
              <a:r>
                <a:rPr lang="en-US" altLang="zh-CN" sz="1100" b="1" dirty="0"/>
                <a:t>    Notes: T can click </a:t>
              </a:r>
              <a:r>
                <a:rPr lang="en-US" altLang="zh-CN" sz="1100" b="1" i="1" dirty="0"/>
                <a:t>Let’s talk</a:t>
              </a:r>
              <a:r>
                <a:rPr lang="en-US" altLang="zh-CN" sz="1100" b="1" dirty="0"/>
                <a:t> to present the sentence structure, and T can click again to make it</a:t>
              </a:r>
            </a:p>
            <a:p>
              <a:r>
                <a:rPr lang="en-US" altLang="zh-CN" sz="1100" b="1" dirty="0"/>
                <a:t>    disappear.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258"/>
            <a:ext cx="1112411" cy="601377"/>
            <a:chOff x="18196" y="-29"/>
            <a:chExt cx="1703" cy="850"/>
          </a:xfrm>
        </p:grpSpPr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17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-29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12" name="组合 88"/>
          <p:cNvGrpSpPr/>
          <p:nvPr/>
        </p:nvGrpSpPr>
        <p:grpSpPr>
          <a:xfrm>
            <a:off x="2008080" y="981234"/>
            <a:ext cx="8175840" cy="2170089"/>
            <a:chOff x="3052935" y="1039199"/>
            <a:chExt cx="5001635" cy="1632288"/>
          </a:xfrm>
        </p:grpSpPr>
        <p:sp>
          <p:nvSpPr>
            <p:cNvPr id="14" name="圆角矩形 13"/>
            <p:cNvSpPr/>
            <p:nvPr/>
          </p:nvSpPr>
          <p:spPr>
            <a:xfrm>
              <a:off x="3052935" y="1039199"/>
              <a:ext cx="5001635" cy="163228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FFFF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3213812" y="1081315"/>
              <a:ext cx="4840758" cy="11575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>
                <a:spcBef>
                  <a:spcPts val="600"/>
                </a:spcBef>
              </a:pP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—What race do you want to take part in</a:t>
              </a:r>
              <a:r>
                <a:rPr lang="zh-CN" altLang="en-US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</a:t>
              </a: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on</a:t>
              </a:r>
            </a:p>
            <a:p>
              <a:pPr lvl="0">
                <a:spcBef>
                  <a:spcPts val="600"/>
                </a:spcBef>
              </a:pPr>
              <a:r>
                <a:rPr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    sports day</a:t>
              </a:r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?</a:t>
              </a:r>
            </a:p>
            <a:p>
              <a:pPr lvl="0">
                <a:spcBef>
                  <a:spcPts val="600"/>
                </a:spcBef>
              </a:pPr>
              <a:r>
                <a:rPr kumimoji="1" lang="en-US" altLang="zh-CN" sz="2800" b="1" dirty="0">
                  <a:solidFill>
                    <a:prstClr val="black"/>
                  </a:solidFill>
                  <a:latin typeface="Century Gothic" panose="020B0502020202020204" pitchFamily="34" charset="0"/>
                </a:rPr>
                <a:t>—I want to take part in </a:t>
              </a:r>
              <a:r>
                <a:rPr kumimoji="1" lang="en-US" altLang="zh-CN" sz="2800" b="1" dirty="0" smtClean="0">
                  <a:solidFill>
                    <a:prstClr val="black"/>
                  </a:solidFill>
                  <a:latin typeface="Century Gothic" panose="020B0502020202020204" pitchFamily="34" charset="0"/>
                </a:rPr>
                <a:t>the _______.   </a:t>
              </a:r>
              <a:endParaRPr kumimoji="1" lang="zh-CN" altLang="en-US" sz="2800" b="1" dirty="0">
                <a:solidFill>
                  <a:prstClr val="black"/>
                </a:solidFill>
                <a:latin typeface="Century Gothic" panose="020B0502020202020204" pitchFamily="34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3755774" y="2225572"/>
              <a:ext cx="3595957" cy="3472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>
                  <a:solidFill>
                    <a:srgbClr val="4472C4"/>
                  </a:solidFill>
                  <a:latin typeface="Century Gothic" panose="020B0502020202020204" pitchFamily="34" charset="0"/>
                </a:rPr>
                <a:t>high jump    long jump</a:t>
              </a:r>
            </a:p>
          </p:txBody>
        </p:sp>
      </p:grpSp>
      <p:grpSp>
        <p:nvGrpSpPr>
          <p:cNvPr id="36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3:00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3" name="组合 4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21/26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012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8155CD99-EE5D-F044-8990-936F720DDD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38991" y="43389"/>
            <a:ext cx="2374889" cy="77322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6" name="组 5"/>
          <p:cNvGrpSpPr/>
          <p:nvPr/>
        </p:nvGrpSpPr>
        <p:grpSpPr>
          <a:xfrm>
            <a:off x="1882033" y="651277"/>
            <a:ext cx="8791157" cy="2417760"/>
            <a:chOff x="1524225" y="656746"/>
            <a:chExt cx="8791157" cy="2131749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24225" y="656746"/>
              <a:ext cx="8791157" cy="2131749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/>
          </p:nvSpPr>
          <p:spPr>
            <a:xfrm flipH="1">
              <a:off x="2201363" y="1106321"/>
              <a:ext cx="7231939" cy="8412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  <a:t>What should you do if you can’t win while playing sports?</a:t>
              </a:r>
            </a:p>
          </p:txBody>
        </p:sp>
      </p:grpSp>
      <p:sp>
        <p:nvSpPr>
          <p:cNvPr id="23" name="文本框 22"/>
          <p:cNvSpPr txBox="1"/>
          <p:nvPr/>
        </p:nvSpPr>
        <p:spPr>
          <a:xfrm>
            <a:off x="9136282" y="117798"/>
            <a:ext cx="1948317" cy="53347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rPr>
              <a:t>Value</a:t>
            </a:r>
            <a:endParaRPr lang="zh-CN" altLang="en-US" sz="2800" b="1" dirty="0">
              <a:solidFill>
                <a:srgbClr val="FFFFFF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2" name="文本框 21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22/26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1462760" y="5294085"/>
            <a:ext cx="40752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practice more if I have time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604036" y="5294085"/>
            <a:ext cx="41252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kern="0" dirty="0">
                <a:solidFill>
                  <a:srgbClr val="00206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never say die  </a:t>
            </a:r>
            <a:endParaRPr lang="zh-CN" altLang="en-US" sz="2400" b="1" kern="0" dirty="0">
              <a:solidFill>
                <a:srgbClr val="00206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2016" y="2725095"/>
            <a:ext cx="3616717" cy="2404800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3526" y="2725095"/>
            <a:ext cx="3606224" cy="2404149"/>
          </a:xfrm>
          <a:prstGeom prst="roundRect">
            <a:avLst/>
          </a:prstGeom>
          <a:ln w="76200">
            <a:solidFill>
              <a:srgbClr val="FFBD06"/>
            </a:solidFill>
          </a:ln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332" y="200"/>
            <a:ext cx="6897294" cy="950373"/>
            <a:chOff x="8442" y="38"/>
            <a:chExt cx="8560" cy="1593"/>
          </a:xfrm>
        </p:grpSpPr>
        <p:sp>
          <p:nvSpPr>
            <p:cNvPr id="27" name="矩形 26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442" y="38"/>
              <a:ext cx="8560" cy="159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9" name="文本框 28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442" y="38"/>
              <a:ext cx="8268" cy="159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Talk about the following topic: what should you do if you can’t win while playing sports? </a:t>
              </a:r>
            </a:p>
            <a:p>
              <a:r>
                <a:rPr lang="en-US" altLang="zh-CN" sz="1100" b="1" dirty="0"/>
                <a:t>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stay positive no mater what the results are.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the given question; model first.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question with the help of the given pictures.</a:t>
              </a:r>
              <a:endParaRPr lang="zh-CN" altLang="zh-CN" sz="1100" dirty="0"/>
            </a:p>
            <a:p>
              <a:r>
                <a:rPr lang="en-US" altLang="zh-CN" sz="1100" b="1" dirty="0"/>
                <a:t>3.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topic.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3" name="组合 32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8"/>
            <a:ext cx="1112411" cy="601380"/>
            <a:chOff x="18196" y="8"/>
            <a:chExt cx="1703" cy="850"/>
          </a:xfrm>
        </p:grpSpPr>
        <p:sp>
          <p:nvSpPr>
            <p:cNvPr id="34" name="直角三角形 33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0" name="组合 2"/>
          <p:cNvGrpSpPr/>
          <p:nvPr/>
        </p:nvGrpSpPr>
        <p:grpSpPr>
          <a:xfrm>
            <a:off x="595560" y="5963872"/>
            <a:ext cx="953980" cy="294424"/>
            <a:chOff x="10996759" y="6528234"/>
            <a:chExt cx="953980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24169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文本框 52">
            <a:extLst>
              <a:ext uri="{FF2B5EF4-FFF2-40B4-BE49-F238E27FC236}">
                <a16:creationId xmlns:a16="http://schemas.microsoft.com/office/drawing/2014/main" xmlns="" id="{180AC6A1-8867-4D96-BD5D-D2699480133E}"/>
              </a:ext>
            </a:extLst>
          </p:cNvPr>
          <p:cNvSpPr txBox="1"/>
          <p:nvPr/>
        </p:nvSpPr>
        <p:spPr>
          <a:xfrm>
            <a:off x="3038420" y="818278"/>
            <a:ext cx="6115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solidFill>
                  <a:srgbClr val="0070C0"/>
                </a:solidFill>
                <a:latin typeface="Century Gothic" panose="020B0502020202020204" pitchFamily="34" charset="0"/>
                <a:ea typeface="宋体" panose="02010600030101010101" pitchFamily="2" charset="-122"/>
              </a:rPr>
              <a:t>Get ready to present!</a:t>
            </a:r>
            <a:endParaRPr lang="zh-CN" altLang="en-US" sz="3600" b="1" dirty="0">
              <a:solidFill>
                <a:srgbClr val="0070C0"/>
              </a:solidFill>
              <a:latin typeface="Century Gothic" panose="020B0502020202020204" pitchFamily="34" charset="0"/>
              <a:ea typeface="宋体" panose="02010600030101010101" pitchFamily="2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9359928" y="96772"/>
            <a:ext cx="2374889" cy="773220"/>
            <a:chOff x="9336223" y="63814"/>
            <a:chExt cx="2374889" cy="773220"/>
          </a:xfrm>
        </p:grpSpPr>
        <p:pic>
          <p:nvPicPr>
            <p:cNvPr id="60" name="图片 59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61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Oral 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63" name="图片 6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9652" y="1322142"/>
            <a:ext cx="519638" cy="618564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xmlns="" id="{581AF255-0014-4BCE-B54F-5E7D0621C3A7}"/>
              </a:ext>
            </a:extLst>
          </p:cNvPr>
          <p:cNvSpPr/>
          <p:nvPr/>
        </p:nvSpPr>
        <p:spPr>
          <a:xfrm>
            <a:off x="2089290" y="1464609"/>
            <a:ext cx="9306656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584200" hangingPunct="0">
              <a:lnSpc>
                <a:spcPct val="120000"/>
              </a:lnSpc>
            </a:pPr>
            <a:r>
              <a:rPr lang="en-US" altLang="zh-CN" sz="2400" b="1" dirty="0">
                <a:latin typeface="Century Gothic" panose="020B0502020202020204" pitchFamily="34" charset="0"/>
                <a:sym typeface="Helvetica Light"/>
              </a:rPr>
              <a:t>Talk about the different events that took place on sports day. </a:t>
            </a:r>
          </a:p>
        </p:txBody>
      </p:sp>
      <p:grpSp>
        <p:nvGrpSpPr>
          <p:cNvPr id="28" name="组合 27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5" name="组合 74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-232"/>
            <a:ext cx="6897755" cy="781229"/>
            <a:chOff x="8167" y="46"/>
            <a:chExt cx="8835" cy="1499"/>
          </a:xfrm>
        </p:grpSpPr>
        <p:sp>
          <p:nvSpPr>
            <p:cNvPr id="76" name="矩形 75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46"/>
              <a:ext cx="8835" cy="149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77" name="文本框 76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46"/>
              <a:ext cx="8268" cy="1496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Talk about the different events that took place on sports day.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what they’ve learned from the story.</a:t>
              </a:r>
              <a:endParaRPr lang="zh-CN" altLang="zh-CN" sz="1100" dirty="0"/>
            </a:p>
            <a:p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think about the given questions; help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organize their ideas with the given</a:t>
              </a:r>
            </a:p>
            <a:p>
              <a:r>
                <a:rPr lang="en-US" altLang="zh-CN" sz="1100" b="1" dirty="0"/>
                <a:t>    visual support; model the first question, and then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complete the task in turns.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78" name="组合 77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79" name="直角三角形 78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8" name="图片 4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923" y="2506601"/>
            <a:ext cx="1910478" cy="899808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1355141" y="2059878"/>
            <a:ext cx="3600000" cy="2035720"/>
            <a:chOff x="1673519" y="2435782"/>
            <a:chExt cx="4310005" cy="2162241"/>
          </a:xfrm>
        </p:grpSpPr>
        <p:sp>
          <p:nvSpPr>
            <p:cNvPr id="34" name="矩形: 圆角 8">
              <a:extLst>
                <a:ext uri="{FF2B5EF4-FFF2-40B4-BE49-F238E27FC236}">
                  <a16:creationId xmlns:a16="http://schemas.microsoft.com/office/drawing/2014/main" xmlns="" id="{38AFCCA8-91E4-4052-BF5F-234E0465B016}"/>
                </a:ext>
              </a:extLst>
            </p:cNvPr>
            <p:cNvSpPr/>
            <p:nvPr/>
          </p:nvSpPr>
          <p:spPr>
            <a:xfrm>
              <a:off x="1673519" y="2456450"/>
              <a:ext cx="4310005" cy="2141573"/>
            </a:xfrm>
            <a:prstGeom prst="roundRect">
              <a:avLst/>
            </a:prstGeom>
            <a:noFill/>
            <a:ln w="41275">
              <a:solidFill>
                <a:srgbClr val="FFA90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3" name="组合 2"/>
            <p:cNvGrpSpPr/>
            <p:nvPr/>
          </p:nvGrpSpPr>
          <p:grpSpPr>
            <a:xfrm>
              <a:off x="2060572" y="2435782"/>
              <a:ext cx="3535901" cy="2149143"/>
              <a:chOff x="2060572" y="2435782"/>
              <a:chExt cx="3535901" cy="2149143"/>
            </a:xfrm>
          </p:grpSpPr>
          <p:sp>
            <p:nvSpPr>
              <p:cNvPr id="2" name="文本框 1"/>
              <p:cNvSpPr txBox="1"/>
              <p:nvPr/>
            </p:nvSpPr>
            <p:spPr>
              <a:xfrm>
                <a:off x="3231734" y="2435782"/>
                <a:ext cx="1263065" cy="49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/>
                  <a:t>Wilf</a:t>
                </a:r>
                <a:endParaRPr lang="zh-CN" altLang="en-US" sz="2400" b="1" dirty="0"/>
              </a:p>
            </p:txBody>
          </p:sp>
          <p:sp>
            <p:nvSpPr>
              <p:cNvPr id="49" name="文本框 48"/>
              <p:cNvSpPr txBox="1"/>
              <p:nvPr/>
            </p:nvSpPr>
            <p:spPr>
              <a:xfrm>
                <a:off x="2060572" y="3780739"/>
                <a:ext cx="3535901" cy="804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three-legged race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second</a:t>
                </a:r>
                <a:endParaRPr lang="zh-CN" altLang="en-US" sz="2400" b="1" dirty="0"/>
              </a:p>
            </p:txBody>
          </p:sp>
        </p:grpSp>
      </p:grpSp>
      <p:grpSp>
        <p:nvGrpSpPr>
          <p:cNvPr id="50" name="组合 49"/>
          <p:cNvGrpSpPr/>
          <p:nvPr/>
        </p:nvGrpSpPr>
        <p:grpSpPr>
          <a:xfrm>
            <a:off x="1333973" y="4324454"/>
            <a:ext cx="3600000" cy="2141573"/>
            <a:chOff x="1876925" y="2719185"/>
            <a:chExt cx="4377094" cy="2141573"/>
          </a:xfrm>
        </p:grpSpPr>
        <p:sp>
          <p:nvSpPr>
            <p:cNvPr id="51" name="矩形: 圆角 8">
              <a:extLst>
                <a:ext uri="{FF2B5EF4-FFF2-40B4-BE49-F238E27FC236}">
                  <a16:creationId xmlns:a16="http://schemas.microsoft.com/office/drawing/2014/main" xmlns="" id="{38AFCCA8-91E4-4052-BF5F-234E0465B016}"/>
                </a:ext>
              </a:extLst>
            </p:cNvPr>
            <p:cNvSpPr/>
            <p:nvPr/>
          </p:nvSpPr>
          <p:spPr>
            <a:xfrm>
              <a:off x="1876925" y="2719185"/>
              <a:ext cx="4377094" cy="2141573"/>
            </a:xfrm>
            <a:prstGeom prst="roundRect">
              <a:avLst/>
            </a:prstGeom>
            <a:noFill/>
            <a:ln w="41275">
              <a:solidFill>
                <a:srgbClr val="FFA90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52" name="组合 51"/>
            <p:cNvGrpSpPr/>
            <p:nvPr/>
          </p:nvGrpSpPr>
          <p:grpSpPr>
            <a:xfrm>
              <a:off x="2387799" y="2772515"/>
              <a:ext cx="3355346" cy="2066350"/>
              <a:chOff x="2387799" y="2772515"/>
              <a:chExt cx="3355346" cy="2066350"/>
            </a:xfrm>
          </p:grpSpPr>
          <p:sp>
            <p:nvSpPr>
              <p:cNvPr id="54" name="文本框 53"/>
              <p:cNvSpPr txBox="1"/>
              <p:nvPr/>
            </p:nvSpPr>
            <p:spPr>
              <a:xfrm>
                <a:off x="3329946" y="2772515"/>
                <a:ext cx="147105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/>
                  <a:t>Wilma</a:t>
                </a:r>
                <a:endParaRPr lang="zh-CN" altLang="en-US" sz="2400" b="1" dirty="0"/>
              </a:p>
            </p:txBody>
          </p:sp>
          <p:sp>
            <p:nvSpPr>
              <p:cNvPr id="55" name="文本框 54"/>
              <p:cNvSpPr txBox="1"/>
              <p:nvPr/>
            </p:nvSpPr>
            <p:spPr>
              <a:xfrm>
                <a:off x="2387799" y="4081735"/>
                <a:ext cx="3355346" cy="7571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long jump race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first</a:t>
                </a:r>
                <a:endParaRPr lang="zh-CN" altLang="en-US" sz="2400" b="1" dirty="0"/>
              </a:p>
            </p:txBody>
          </p:sp>
        </p:grpSp>
      </p:grpSp>
      <p:pic>
        <p:nvPicPr>
          <p:cNvPr id="56" name="图片 5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511" y="4839449"/>
            <a:ext cx="1993614" cy="930234"/>
          </a:xfrm>
          <a:prstGeom prst="rect">
            <a:avLst/>
          </a:prstGeom>
        </p:spPr>
      </p:pic>
      <p:grpSp>
        <p:nvGrpSpPr>
          <p:cNvPr id="57" name="组合 56"/>
          <p:cNvGrpSpPr/>
          <p:nvPr/>
        </p:nvGrpSpPr>
        <p:grpSpPr>
          <a:xfrm>
            <a:off x="7258027" y="2059879"/>
            <a:ext cx="3600000" cy="2047499"/>
            <a:chOff x="1673519" y="2456450"/>
            <a:chExt cx="4143251" cy="2174752"/>
          </a:xfrm>
        </p:grpSpPr>
        <p:sp>
          <p:nvSpPr>
            <p:cNvPr id="58" name="矩形: 圆角 8">
              <a:extLst>
                <a:ext uri="{FF2B5EF4-FFF2-40B4-BE49-F238E27FC236}">
                  <a16:creationId xmlns:a16="http://schemas.microsoft.com/office/drawing/2014/main" xmlns="" id="{38AFCCA8-91E4-4052-BF5F-234E0465B016}"/>
                </a:ext>
              </a:extLst>
            </p:cNvPr>
            <p:cNvSpPr/>
            <p:nvPr/>
          </p:nvSpPr>
          <p:spPr>
            <a:xfrm>
              <a:off x="1673519" y="2456450"/>
              <a:ext cx="4143251" cy="2141295"/>
            </a:xfrm>
            <a:prstGeom prst="roundRect">
              <a:avLst/>
            </a:prstGeom>
            <a:noFill/>
            <a:ln w="41275">
              <a:solidFill>
                <a:srgbClr val="FFA90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62" name="组合 61"/>
            <p:cNvGrpSpPr/>
            <p:nvPr/>
          </p:nvGrpSpPr>
          <p:grpSpPr>
            <a:xfrm>
              <a:off x="1798429" y="2481574"/>
              <a:ext cx="3893432" cy="2149628"/>
              <a:chOff x="1798429" y="2481574"/>
              <a:chExt cx="3893432" cy="2149628"/>
            </a:xfrm>
          </p:grpSpPr>
          <p:sp>
            <p:nvSpPr>
              <p:cNvPr id="64" name="文本框 63"/>
              <p:cNvSpPr txBox="1"/>
              <p:nvPr/>
            </p:nvSpPr>
            <p:spPr>
              <a:xfrm>
                <a:off x="3133122" y="2481574"/>
                <a:ext cx="1263065" cy="49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/>
                  <a:t>Dad</a:t>
                </a:r>
                <a:endParaRPr lang="zh-CN" altLang="en-US" sz="2400" b="1" dirty="0"/>
              </a:p>
            </p:txBody>
          </p:sp>
          <p:sp>
            <p:nvSpPr>
              <p:cNvPr id="65" name="文本框 64"/>
              <p:cNvSpPr txBox="1"/>
              <p:nvPr/>
            </p:nvSpPr>
            <p:spPr>
              <a:xfrm>
                <a:off x="1798429" y="3827016"/>
                <a:ext cx="3893432" cy="804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egg and spoon race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third</a:t>
                </a:r>
                <a:endParaRPr lang="zh-CN" altLang="en-US" sz="2400" b="1" dirty="0"/>
              </a:p>
            </p:txBody>
          </p:sp>
        </p:grpSp>
      </p:grpSp>
      <p:pic>
        <p:nvPicPr>
          <p:cNvPr id="66" name="图片 6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85174" y="2527063"/>
            <a:ext cx="1957113" cy="940485"/>
          </a:xfrm>
          <a:prstGeom prst="rect">
            <a:avLst/>
          </a:prstGeom>
        </p:spPr>
      </p:pic>
      <p:grpSp>
        <p:nvGrpSpPr>
          <p:cNvPr id="67" name="组合 66"/>
          <p:cNvGrpSpPr/>
          <p:nvPr/>
        </p:nvGrpSpPr>
        <p:grpSpPr>
          <a:xfrm>
            <a:off x="7258027" y="4425204"/>
            <a:ext cx="3600000" cy="2016261"/>
            <a:chOff x="1831722" y="2456450"/>
            <a:chExt cx="4129670" cy="2141573"/>
          </a:xfrm>
        </p:grpSpPr>
        <p:sp>
          <p:nvSpPr>
            <p:cNvPr id="68" name="矩形: 圆角 8">
              <a:extLst>
                <a:ext uri="{FF2B5EF4-FFF2-40B4-BE49-F238E27FC236}">
                  <a16:creationId xmlns:a16="http://schemas.microsoft.com/office/drawing/2014/main" xmlns="" id="{38AFCCA8-91E4-4052-BF5F-234E0465B016}"/>
                </a:ext>
              </a:extLst>
            </p:cNvPr>
            <p:cNvSpPr/>
            <p:nvPr/>
          </p:nvSpPr>
          <p:spPr>
            <a:xfrm>
              <a:off x="1831722" y="2456450"/>
              <a:ext cx="4129670" cy="2141573"/>
            </a:xfrm>
            <a:prstGeom prst="roundRect">
              <a:avLst/>
            </a:prstGeom>
            <a:noFill/>
            <a:ln w="41275">
              <a:solidFill>
                <a:srgbClr val="FFA903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US" altLang="zh-CN" sz="2400" b="1" dirty="0">
                <a:solidFill>
                  <a:srgbClr val="FFA903"/>
                </a:solidFill>
                <a:latin typeface="Century Gothic" panose="020B0502020202020204" pitchFamily="34" charset="0"/>
              </a:endParaRPr>
            </a:p>
          </p:txBody>
        </p:sp>
        <p:grpSp>
          <p:nvGrpSpPr>
            <p:cNvPr id="69" name="组合 68"/>
            <p:cNvGrpSpPr/>
            <p:nvPr/>
          </p:nvGrpSpPr>
          <p:grpSpPr>
            <a:xfrm>
              <a:off x="2260263" y="2467250"/>
              <a:ext cx="3272589" cy="2119588"/>
              <a:chOff x="2260263" y="2467250"/>
              <a:chExt cx="3272589" cy="2119588"/>
            </a:xfrm>
          </p:grpSpPr>
          <p:sp>
            <p:nvSpPr>
              <p:cNvPr id="70" name="文本框 69"/>
              <p:cNvSpPr txBox="1"/>
              <p:nvPr/>
            </p:nvSpPr>
            <p:spPr>
              <a:xfrm>
                <a:off x="3263094" y="2467250"/>
                <a:ext cx="1263065" cy="49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2400" b="1" dirty="0"/>
                  <a:t>Mum</a:t>
                </a:r>
                <a:endParaRPr lang="zh-CN" altLang="en-US" sz="2400" b="1" dirty="0"/>
              </a:p>
            </p:txBody>
          </p:sp>
          <p:sp>
            <p:nvSpPr>
              <p:cNvPr id="71" name="文本框 70"/>
              <p:cNvSpPr txBox="1"/>
              <p:nvPr/>
            </p:nvSpPr>
            <p:spPr>
              <a:xfrm>
                <a:off x="2260263" y="3782652"/>
                <a:ext cx="3272589" cy="8041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running race</a:t>
                </a:r>
              </a:p>
              <a:p>
                <a:pPr algn="ctr">
                  <a:lnSpc>
                    <a:spcPct val="90000"/>
                  </a:lnSpc>
                </a:pPr>
                <a:r>
                  <a:rPr lang="en-US" altLang="zh-CN" sz="2400" b="1" dirty="0"/>
                  <a:t>last</a:t>
                </a:r>
                <a:endParaRPr lang="zh-CN" altLang="en-US" sz="2400" b="1" dirty="0"/>
              </a:p>
            </p:txBody>
          </p:sp>
        </p:grpSp>
      </p:grpSp>
      <p:pic>
        <p:nvPicPr>
          <p:cNvPr id="72" name="图片 71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6071" y="4821538"/>
            <a:ext cx="2037815" cy="961970"/>
          </a:xfrm>
          <a:prstGeom prst="rect">
            <a:avLst/>
          </a:prstGeom>
        </p:spPr>
      </p:pic>
      <p:sp>
        <p:nvSpPr>
          <p:cNvPr id="42" name="矩形: 圆角 8">
            <a:extLst>
              <a:ext uri="{FF2B5EF4-FFF2-40B4-BE49-F238E27FC236}">
                <a16:creationId xmlns:a16="http://schemas.microsoft.com/office/drawing/2014/main" xmlns="" id="{38AFCCA8-91E4-4052-BF5F-234E0465B016}"/>
              </a:ext>
            </a:extLst>
          </p:cNvPr>
          <p:cNvSpPr/>
          <p:nvPr/>
        </p:nvSpPr>
        <p:spPr>
          <a:xfrm>
            <a:off x="5284855" y="3904654"/>
            <a:ext cx="1622290" cy="672281"/>
          </a:xfrm>
          <a:prstGeom prst="roundRect">
            <a:avLst>
              <a:gd name="adj" fmla="val 50000"/>
            </a:avLst>
          </a:prstGeom>
          <a:noFill/>
          <a:ln w="41275">
            <a:solidFill>
              <a:srgbClr val="FFA903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 altLang="zh-CN" sz="2400" b="1" dirty="0">
              <a:solidFill>
                <a:srgbClr val="FFA903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258104" y="3966082"/>
            <a:ext cx="17015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sports day</a:t>
            </a:r>
            <a:endParaRPr lang="zh-CN" altLang="en-US" sz="2400" b="1" dirty="0"/>
          </a:p>
        </p:txBody>
      </p:sp>
      <p:cxnSp>
        <p:nvCxnSpPr>
          <p:cNvPr id="11" name="肘形连接符 10"/>
          <p:cNvCxnSpPr>
            <a:stCxn id="34" idx="3"/>
          </p:cNvCxnSpPr>
          <p:nvPr/>
        </p:nvCxnSpPr>
        <p:spPr>
          <a:xfrm>
            <a:off x="4955141" y="3087469"/>
            <a:ext cx="707208" cy="839231"/>
          </a:xfrm>
          <a:prstGeom prst="bentConnector2">
            <a:avLst/>
          </a:prstGeom>
          <a:noFill/>
          <a:ln w="31750">
            <a:solidFill>
              <a:srgbClr val="FFA903"/>
            </a:solidFill>
            <a:prstDash val="solid"/>
            <a:head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3" name="肘形连接符 12"/>
          <p:cNvCxnSpPr>
            <a:endCxn id="58" idx="1"/>
          </p:cNvCxnSpPr>
          <p:nvPr/>
        </p:nvCxnSpPr>
        <p:spPr>
          <a:xfrm rot="5400000" flipH="1" flipV="1">
            <a:off x="6486036" y="3132663"/>
            <a:ext cx="836775" cy="707208"/>
          </a:xfrm>
          <a:prstGeom prst="bentConnector2">
            <a:avLst/>
          </a:prstGeom>
          <a:noFill/>
          <a:ln w="31750">
            <a:solidFill>
              <a:srgbClr val="FFA903"/>
            </a:solidFill>
            <a:prstDash val="solid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5" name="肘形连接符 14"/>
          <p:cNvCxnSpPr>
            <a:endCxn id="51" idx="3"/>
          </p:cNvCxnSpPr>
          <p:nvPr/>
        </p:nvCxnSpPr>
        <p:spPr>
          <a:xfrm rot="10800000" flipV="1">
            <a:off x="4933973" y="4576935"/>
            <a:ext cx="930694" cy="818305"/>
          </a:xfrm>
          <a:prstGeom prst="bentConnector3">
            <a:avLst>
              <a:gd name="adj1" fmla="val 22709"/>
            </a:avLst>
          </a:prstGeom>
          <a:noFill/>
          <a:ln w="31750">
            <a:solidFill>
              <a:srgbClr val="FFA903"/>
            </a:solidFill>
            <a:prstDash val="solid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2" name="肘形连接符 21"/>
          <p:cNvCxnSpPr>
            <a:endCxn id="68" idx="1"/>
          </p:cNvCxnSpPr>
          <p:nvPr/>
        </p:nvCxnSpPr>
        <p:spPr>
          <a:xfrm>
            <a:off x="6215549" y="4576936"/>
            <a:ext cx="1042478" cy="856399"/>
          </a:xfrm>
          <a:prstGeom prst="bentConnector3">
            <a:avLst>
              <a:gd name="adj1" fmla="val 31900"/>
            </a:avLst>
          </a:prstGeom>
          <a:noFill/>
          <a:ln w="31750">
            <a:solidFill>
              <a:srgbClr val="FFA903"/>
            </a:solidFill>
            <a:prstDash val="solid"/>
            <a:headEnd type="none"/>
            <a:tailEnd type="oval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9" name="组合 2"/>
          <p:cNvGrpSpPr/>
          <p:nvPr/>
        </p:nvGrpSpPr>
        <p:grpSpPr>
          <a:xfrm>
            <a:off x="424807" y="6335222"/>
            <a:ext cx="953980" cy="294424"/>
            <a:chOff x="10996759" y="6528234"/>
            <a:chExt cx="953980" cy="294424"/>
          </a:xfrm>
        </p:grpSpPr>
        <p:pic>
          <p:nvPicPr>
            <p:cNvPr id="90" name="图片 89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91" name="文本框 90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58854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27">
            <a:extLst>
              <a:ext uri="{FF2B5EF4-FFF2-40B4-BE49-F238E27FC236}">
                <a16:creationId xmlns:a16="http://schemas.microsoft.com/office/drawing/2014/main" xmlns="" id="{81D153DE-314F-45B3-94A3-AA9C0FC40801}"/>
              </a:ext>
            </a:extLst>
          </p:cNvPr>
          <p:cNvSpPr txBox="1"/>
          <p:nvPr/>
        </p:nvSpPr>
        <p:spPr>
          <a:xfrm>
            <a:off x="1222548" y="5826327"/>
            <a:ext cx="8429896" cy="937458"/>
          </a:xfrm>
          <a:prstGeom prst="notchedRightArrow">
            <a:avLst/>
          </a:prstGeom>
          <a:solidFill>
            <a:srgbClr val="F5C94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ctr" defTabSz="584200" hangingPunct="0"/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rPr>
              <a:t>Watch the post-class video about the writing task. </a:t>
            </a:r>
            <a:endParaRPr lang="zh-CN" altLang="en-US" sz="2400" b="1" dirty="0">
              <a:solidFill>
                <a:srgbClr val="000000"/>
              </a:solidFill>
              <a:latin typeface="Century Gothic" panose="020B0502020202020204" pitchFamily="34" charset="0"/>
              <a:sym typeface="Helvetica Light"/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C7BD1DAA-7C15-477D-B0F2-4B53C80423B7}"/>
              </a:ext>
            </a:extLst>
          </p:cNvPr>
          <p:cNvGrpSpPr/>
          <p:nvPr/>
        </p:nvGrpSpPr>
        <p:grpSpPr>
          <a:xfrm>
            <a:off x="5406141" y="779377"/>
            <a:ext cx="5835484" cy="1147505"/>
            <a:chOff x="5197652" y="1149545"/>
            <a:chExt cx="5835484" cy="1147505"/>
          </a:xfrm>
        </p:grpSpPr>
        <p:sp>
          <p:nvSpPr>
            <p:cNvPr id="12" name="矩形 11"/>
            <p:cNvSpPr/>
            <p:nvPr/>
          </p:nvSpPr>
          <p:spPr>
            <a:xfrm>
              <a:off x="6272360" y="1498440"/>
              <a:ext cx="4760776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3600" b="1" dirty="0">
                  <a:solidFill>
                    <a:srgbClr val="0472C1"/>
                  </a:solidFill>
                  <a:latin typeface="Century Gothic" panose="020B0502020202020204" pitchFamily="34" charset="0"/>
                  <a:ea typeface="宋体" panose="02010600030101010101" pitchFamily="2" charset="-122"/>
                </a:rPr>
                <a:t>Let’s draw and write!</a:t>
              </a:r>
              <a:endParaRPr lang="zh-CN" altLang="en-US" sz="3600" b="1" dirty="0">
                <a:solidFill>
                  <a:srgbClr val="0472C1"/>
                </a:solidFill>
                <a:latin typeface="Century Gothic" panose="020B0502020202020204" pitchFamily="34" charset="0"/>
                <a:ea typeface="宋体" panose="02010600030101010101" pitchFamily="2" charset="-122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5197652" y="1149545"/>
              <a:ext cx="1016951" cy="1147505"/>
            </a:xfrm>
            <a:prstGeom prst="rect">
              <a:avLst/>
            </a:prstGeom>
          </p:spPr>
        </p:pic>
      </p:grpSp>
      <p:grpSp>
        <p:nvGrpSpPr>
          <p:cNvPr id="11" name="组合 10"/>
          <p:cNvGrpSpPr/>
          <p:nvPr/>
        </p:nvGrpSpPr>
        <p:grpSpPr>
          <a:xfrm>
            <a:off x="9147965" y="92115"/>
            <a:ext cx="2374889" cy="773220"/>
            <a:chOff x="9336223" y="63814"/>
            <a:chExt cx="2374889" cy="773220"/>
          </a:xfrm>
        </p:grpSpPr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16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Writing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DA608FF-7C5B-4C70-9886-ABA4806939F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076" y="5854140"/>
            <a:ext cx="1331112" cy="712207"/>
          </a:xfrm>
          <a:prstGeom prst="rect">
            <a:avLst/>
          </a:prstGeom>
        </p:spPr>
      </p:pic>
      <p:grpSp>
        <p:nvGrpSpPr>
          <p:cNvPr id="31" name="组合 30">
            <a:extLst>
              <a:ext uri="{FF2B5EF4-FFF2-40B4-BE49-F238E27FC236}">
                <a16:creationId xmlns:a16="http://schemas.microsoft.com/office/drawing/2014/main" xmlns="" id="{10309643-BE85-429A-A418-377696365E71}"/>
              </a:ext>
            </a:extLst>
          </p:cNvPr>
          <p:cNvGrpSpPr/>
          <p:nvPr/>
        </p:nvGrpSpPr>
        <p:grpSpPr>
          <a:xfrm>
            <a:off x="5491433" y="1854486"/>
            <a:ext cx="6287042" cy="3955145"/>
            <a:chOff x="8117170" y="2463239"/>
            <a:chExt cx="6287042" cy="3955145"/>
          </a:xfrm>
        </p:grpSpPr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68A66912-C294-4EA1-B748-CF63FCB16133}"/>
                </a:ext>
              </a:extLst>
            </p:cNvPr>
            <p:cNvSpPr txBox="1"/>
            <p:nvPr/>
          </p:nvSpPr>
          <p:spPr>
            <a:xfrm>
              <a:off x="8131025" y="3002064"/>
              <a:ext cx="6273187" cy="341632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FFBF00"/>
              </a:solidFill>
              <a:prstDash val="sysDot"/>
            </a:ln>
          </p:spPr>
          <p:txBody>
            <a:bodyPr wrap="square" rtlCol="0">
              <a:spAutoFit/>
            </a:bodyPr>
            <a:lstStyle/>
            <a:p>
              <a:pPr lvl="0" algn="ctr"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000000"/>
                  </a:solidFill>
                </a:rPr>
                <a:t>Let’s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write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a</a:t>
              </a:r>
              <a:r>
                <a:rPr lang="zh-CN" altLang="en-US" sz="2400" b="1" dirty="0">
                  <a:solidFill>
                    <a:srgbClr val="000000"/>
                  </a:solidFill>
                </a:rPr>
                <a:t> </a:t>
              </a:r>
              <a:r>
                <a:rPr lang="en-US" altLang="zh-CN" sz="2400" b="1" dirty="0">
                  <a:solidFill>
                    <a:srgbClr val="000000"/>
                  </a:solidFill>
                </a:rPr>
                <a:t>picture story!</a:t>
              </a:r>
            </a:p>
            <a:p>
              <a:pPr>
                <a:lnSpc>
                  <a:spcPct val="150000"/>
                </a:lnSpc>
              </a:pPr>
              <a:r>
                <a:rPr lang="en-US" altLang="zh-CN" sz="2400" b="1" dirty="0">
                  <a:solidFill>
                    <a:srgbClr val="FFBF00"/>
                  </a:solidFill>
                  <a:latin typeface="Century Gothic" panose="020B0502020202020204" pitchFamily="34" charset="0"/>
                </a:rPr>
                <a:t>Directions: 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US" altLang="zh-CN" sz="2400" dirty="0">
                  <a:latin typeface="Century Gothic" panose="020B0502020202020204" pitchFamily="34" charset="0"/>
                </a:rPr>
                <a:t>Create a story about how to give a surprise to your mom by drawing three pictures. </a:t>
              </a:r>
            </a:p>
            <a:p>
              <a:pPr marL="457200" indent="-457200">
                <a:lnSpc>
                  <a:spcPct val="150000"/>
                </a:lnSpc>
                <a:buFontTx/>
                <a:buAutoNum type="arabicPeriod"/>
              </a:pPr>
              <a:r>
                <a:rPr lang="en-US" altLang="zh-CN" sz="2400" dirty="0">
                  <a:latin typeface="Century Gothic" panose="020B0502020202020204" pitchFamily="34" charset="0"/>
                </a:rPr>
                <a:t>Write a sentence for each picture.  </a:t>
              </a:r>
            </a:p>
          </p:txBody>
        </p:sp>
        <p:sp>
          <p:nvSpPr>
            <p:cNvPr id="33" name="圆角矩形 18">
              <a:extLst>
                <a:ext uri="{FF2B5EF4-FFF2-40B4-BE49-F238E27FC236}">
                  <a16:creationId xmlns:a16="http://schemas.microsoft.com/office/drawing/2014/main" xmlns="" id="{F7312989-A60F-46EC-BDDC-CE1A9446CE97}"/>
                </a:ext>
              </a:extLst>
            </p:cNvPr>
            <p:cNvSpPr/>
            <p:nvPr/>
          </p:nvSpPr>
          <p:spPr>
            <a:xfrm>
              <a:off x="8117170" y="2463239"/>
              <a:ext cx="3215245" cy="522129"/>
            </a:xfrm>
            <a:prstGeom prst="round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Picture Story Writing 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9E40DCF-3079-4C41-A14D-DDC2BAEDF53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31" y="254644"/>
            <a:ext cx="6025962" cy="5684453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339052" y="6147844"/>
            <a:ext cx="996019" cy="294424"/>
            <a:chOff x="10856740" y="6277239"/>
            <a:chExt cx="996019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103315" y="6277239"/>
              <a:ext cx="749444" cy="294424"/>
            </a:xfrm>
            <a:prstGeom prst="rect">
              <a:avLst/>
            </a:prstGeom>
          </p:spPr>
        </p:pic>
        <p:sp>
          <p:nvSpPr>
            <p:cNvPr id="38" name="文本框 2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856740" y="6293646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   0:30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-108"/>
            <a:ext cx="6897755" cy="871356"/>
            <a:chOff x="8167" y="38"/>
            <a:chExt cx="8835" cy="1473"/>
          </a:xfrm>
        </p:grpSpPr>
        <p:sp>
          <p:nvSpPr>
            <p:cNvPr id="26" name="矩形 25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38"/>
              <a:ext cx="8835" cy="147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38"/>
              <a:ext cx="8268" cy="147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Understand what the homework is.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Explain the writing task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and check their understanding.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Tell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that they should finish their writing before next class; make sure they know they can</a:t>
              </a:r>
            </a:p>
            <a:p>
              <a:pPr lvl="0"/>
              <a:r>
                <a:rPr lang="en-US" altLang="zh-CN" sz="1100" b="1" dirty="0"/>
                <a:t>    upload their homework to the platform; they will present their homework next class.  </a:t>
              </a:r>
              <a:endParaRPr lang="zh-CN" altLang="zh-CN" sz="1100" dirty="0"/>
            </a:p>
            <a:p>
              <a:r>
                <a:rPr lang="en-US" altLang="zh-CN" sz="1100" b="1" dirty="0"/>
                <a:t>3. Remind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watch the post-class video and to finish the writing task.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41" name="直角三角形 40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7" y="2153730"/>
            <a:ext cx="4869825" cy="2738954"/>
          </a:xfrm>
          <a:prstGeom prst="rect">
            <a:avLst/>
          </a:prstGeom>
        </p:spPr>
      </p:pic>
      <p:grpSp>
        <p:nvGrpSpPr>
          <p:cNvPr id="43" name="组合 4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4" name="图片 43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5" name="文本框 4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54701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1421" y="1017994"/>
            <a:ext cx="4266832" cy="30794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xmlns="" id="{EE3EED84-DEAE-3840-92E6-61A4AEB7B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02" y="1203890"/>
            <a:ext cx="4347690" cy="26710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A60F6545-0B6C-FD46-800F-1266EBAA4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5566" y="3362887"/>
            <a:ext cx="4689735" cy="3181981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96566" y="1675502"/>
            <a:ext cx="3330003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929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Phonics:</a:t>
            </a:r>
            <a:r>
              <a:rPr lang="en-US" altLang="zh-CN" sz="2879" b="1" kern="0" dirty="0">
                <a:solidFill>
                  <a:srgbClr val="3CBCFF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m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aid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p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aid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l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aid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h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b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all/</a:t>
            </a:r>
            <a:r>
              <a:rPr lang="en-US" altLang="zh-CN" sz="2879" b="1" kern="0" dirty="0">
                <a:solidFill>
                  <a:srgbClr val="FF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w</a:t>
            </a: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all</a:t>
            </a:r>
            <a:endParaRPr lang="zh-CN" altLang="en-US" sz="2879" b="1" kern="0" dirty="0"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834425" y="3844342"/>
            <a:ext cx="5235765" cy="2219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5AD892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Vocabulary: 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first</a:t>
            </a: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/sports/long jump/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spoon/blindfold/</a:t>
            </a: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surprise</a:t>
            </a:r>
          </a:p>
        </p:txBody>
      </p:sp>
      <p:sp>
        <p:nvSpPr>
          <p:cNvPr id="10" name="Shape 1161">
            <a:extLst>
              <a:ext uri="{FF2B5EF4-FFF2-40B4-BE49-F238E27FC236}">
                <a16:creationId xmlns:a16="http://schemas.microsoft.com/office/drawing/2014/main" xmlns="" id="{3F18E389-3CAB-2840-AC4E-5421742F1F2E}"/>
              </a:ext>
            </a:extLst>
          </p:cNvPr>
          <p:cNvSpPr/>
          <p:nvPr/>
        </p:nvSpPr>
        <p:spPr>
          <a:xfrm>
            <a:off x="9070190" y="453506"/>
            <a:ext cx="2127829" cy="470750"/>
          </a:xfrm>
          <a:prstGeom prst="rect">
            <a:avLst/>
          </a:prstGeom>
          <a:ln w="12700">
            <a:miter lim="400000"/>
          </a:ln>
        </p:spPr>
        <p:txBody>
          <a:bodyPr wrap="square" lIns="41138" tIns="41138" rIns="41138" bIns="41138">
            <a:spAutoFit/>
          </a:bodyPr>
          <a:lstStyle>
            <a:lvl1pPr algn="ctr">
              <a:defRPr b="1" spc="-168">
                <a:solidFill>
                  <a:srgbClr val="FFFFFF"/>
                </a:solidFill>
              </a:defRPr>
            </a:lvl1pPr>
          </a:lstStyle>
          <a:p>
            <a:pPr defTabSz="410648" hangingPunct="0"/>
            <a:r>
              <a:rPr lang="en-US" altLang="zh-CN" sz="2519" kern="0" spc="0" dirty="0">
                <a:latin typeface="Century Gothic" panose="020B0502020202020204" pitchFamily="34" charset="0"/>
                <a:cs typeface="Calibri"/>
                <a:sym typeface="Calibri"/>
              </a:rPr>
              <a:t>Review</a:t>
            </a:r>
          </a:p>
        </p:txBody>
      </p:sp>
      <p:sp>
        <p:nvSpPr>
          <p:cNvPr id="20" name="文本框 19"/>
          <p:cNvSpPr txBox="1"/>
          <p:nvPr/>
        </p:nvSpPr>
        <p:spPr>
          <a:xfrm>
            <a:off x="7645240" y="1759681"/>
            <a:ext cx="3943550" cy="16873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FFC003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Sentence Structure:</a:t>
            </a:r>
            <a:endParaRPr lang="en-US" altLang="zh-CN" sz="2879" b="1" kern="0" dirty="0">
              <a:solidFill>
                <a:srgbClr val="000000"/>
              </a:solidFill>
              <a:latin typeface="Century Gothic" panose="020B0502020202020204" pitchFamily="34" charset="0"/>
              <a:ea typeface="Futura Medium" charset="0"/>
              <a:cs typeface="Futura Medium" charset="0"/>
              <a:sym typeface="Helvetica Light"/>
            </a:endParaRPr>
          </a:p>
          <a:p>
            <a:pPr defTabSz="410648" hangingPunct="0">
              <a:lnSpc>
                <a:spcPct val="120000"/>
              </a:lnSpc>
            </a:pPr>
            <a:r>
              <a:rPr lang="en-US" altLang="zh-CN" sz="2879" b="1" kern="0" dirty="0">
                <a:solidFill>
                  <a:srgbClr val="000000"/>
                </a:solidFill>
                <a:latin typeface="Century Gothic" panose="020B0502020202020204" pitchFamily="34" charset="0"/>
                <a:ea typeface="Futura Medium" charset="0"/>
                <a:cs typeface="Futura Medium" charset="0"/>
                <a:sym typeface="Helvetica Light"/>
              </a:rPr>
              <a:t>_____ took part in _____. </a:t>
            </a:r>
          </a:p>
        </p:txBody>
      </p:sp>
      <p:grpSp>
        <p:nvGrpSpPr>
          <p:cNvPr id="25" name="组合 24"/>
          <p:cNvGrpSpPr/>
          <p:nvPr/>
        </p:nvGrpSpPr>
        <p:grpSpPr>
          <a:xfrm>
            <a:off x="9147965" y="-3421"/>
            <a:ext cx="2374889" cy="773220"/>
            <a:chOff x="9336223" y="63814"/>
            <a:chExt cx="2374889" cy="773220"/>
          </a:xfrm>
        </p:grpSpPr>
        <p:pic>
          <p:nvPicPr>
            <p:cNvPr id="26" name="图片 25">
              <a:extLst>
                <a:ext uri="{FF2B5EF4-FFF2-40B4-BE49-F238E27FC236}">
                  <a16:creationId xmlns:a16="http://schemas.microsoft.com/office/drawing/2014/main" xmlns="" id="{53EB2CB1-CADB-1B4F-8DA2-93E409278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336223" y="63814"/>
              <a:ext cx="2374889" cy="773220"/>
            </a:xfrm>
            <a:prstGeom prst="rect">
              <a:avLst/>
            </a:prstGeom>
          </p:spPr>
        </p:pic>
        <p:sp>
          <p:nvSpPr>
            <p:cNvPr id="27" name="文本框 34"/>
            <p:cNvSpPr txBox="1"/>
            <p:nvPr/>
          </p:nvSpPr>
          <p:spPr>
            <a:xfrm>
              <a:off x="9336223" y="166052"/>
              <a:ext cx="2138977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="horz" wrap="square" lIns="50800" tIns="50800" rIns="50800" bIns="50800" numCol="1" spcCol="38100" rtlCol="0" anchor="ctr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Review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38" name="矩形 37"/>
          <p:cNvSpPr/>
          <p:nvPr/>
        </p:nvSpPr>
        <p:spPr>
          <a:xfrm>
            <a:off x="3715642" y="518791"/>
            <a:ext cx="5129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10648" hangingPunct="0"/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Let’s</a:t>
            </a:r>
            <a:r>
              <a:rPr lang="en-US" altLang="zh-CN" sz="3239" b="1" kern="0" dirty="0">
                <a:solidFill>
                  <a:srgbClr val="FFC004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 </a:t>
            </a:r>
            <a:r>
              <a:rPr lang="en-US" altLang="zh-CN" sz="3600" b="1" kern="0" dirty="0">
                <a:solidFill>
                  <a:srgbClr val="0070C0"/>
                </a:solidFill>
                <a:latin typeface="Century Gothic" panose="020B0502020202020204" pitchFamily="34" charset="0"/>
                <a:ea typeface="Futura Std Book" charset="0"/>
                <a:cs typeface="Futura Std Book" charset="0"/>
                <a:sym typeface="Helvetica Light"/>
              </a:rPr>
              <a:t>review!</a:t>
            </a:r>
          </a:p>
        </p:txBody>
      </p:sp>
      <p:grpSp>
        <p:nvGrpSpPr>
          <p:cNvPr id="21" name="组合 20"/>
          <p:cNvGrpSpPr/>
          <p:nvPr/>
        </p:nvGrpSpPr>
        <p:grpSpPr>
          <a:xfrm>
            <a:off x="11241625" y="6387655"/>
            <a:ext cx="998007" cy="312687"/>
            <a:chOff x="7707356" y="6408789"/>
            <a:chExt cx="998007" cy="312687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25/26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-125"/>
            <a:ext cx="6897755" cy="781146"/>
            <a:chOff x="8167" y="50"/>
            <a:chExt cx="8835" cy="1581"/>
          </a:xfrm>
        </p:grpSpPr>
        <p:sp>
          <p:nvSpPr>
            <p:cNvPr id="33" name="矩形 32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50"/>
              <a:ext cx="8835" cy="158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50"/>
              <a:ext cx="8268" cy="157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Review today’s lesson.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phonics by asking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the words aloud.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words by inviting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read and explain some of the words. </a:t>
              </a:r>
              <a:endParaRPr lang="zh-CN" altLang="zh-CN" sz="1100" dirty="0"/>
            </a:p>
            <a:p>
              <a:r>
                <a:rPr lang="en-US" altLang="zh-CN" sz="1100" b="1" dirty="0"/>
                <a:t>3.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review the sentence structures by asking each S to make sentences with them.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7"/>
            <a:ext cx="1112411" cy="601379"/>
            <a:chOff x="18196" y="8"/>
            <a:chExt cx="1703" cy="850"/>
          </a:xfrm>
        </p:grpSpPr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2146" y="4219439"/>
            <a:ext cx="1346525" cy="2043347"/>
          </a:xfrm>
          <a:prstGeom prst="rect">
            <a:avLst/>
          </a:prstGeom>
        </p:spPr>
      </p:pic>
      <p:grpSp>
        <p:nvGrpSpPr>
          <p:cNvPr id="36" name="组合 2"/>
          <p:cNvGrpSpPr/>
          <p:nvPr/>
        </p:nvGrpSpPr>
        <p:grpSpPr>
          <a:xfrm>
            <a:off x="365635" y="6158764"/>
            <a:ext cx="953980" cy="294424"/>
            <a:chOff x="10996759" y="6528234"/>
            <a:chExt cx="953980" cy="294424"/>
          </a:xfrm>
        </p:grpSpPr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 1:00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85534521"/>
      </p:ext>
    </p:extLst>
  </p:cSld>
  <p:clrMapOvr>
    <a:masterClrMapping/>
  </p:clrMapOvr>
  <p:transition spd="med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2A334724-80B4-C141-B149-D662D50CE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4" y="4866"/>
            <a:ext cx="12189567" cy="686167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CC3234B6-CDB3-6342-B35D-9DFDF85BC7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429" y="2818481"/>
            <a:ext cx="4007116" cy="307114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27A7EEAD-FEB5-6947-ACBA-7E11500F80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24952">
            <a:off x="6564086" y="2383971"/>
            <a:ext cx="3967844" cy="4046111"/>
          </a:xfrm>
          <a:prstGeom prst="rect">
            <a:avLst/>
          </a:prstGeom>
        </p:spPr>
      </p:pic>
      <p:grpSp>
        <p:nvGrpSpPr>
          <p:cNvPr id="8" name="组合 7"/>
          <p:cNvGrpSpPr/>
          <p:nvPr/>
        </p:nvGrpSpPr>
        <p:grpSpPr>
          <a:xfrm>
            <a:off x="5294454" y="-20"/>
            <a:ext cx="6897776" cy="781298"/>
            <a:chOff x="6820" y="57"/>
            <a:chExt cx="10181" cy="1728"/>
          </a:xfrm>
        </p:grpSpPr>
        <p:sp>
          <p:nvSpPr>
            <p:cNvPr id="9" name="矩形 8"/>
            <p:cNvSpPr/>
            <p:nvPr/>
          </p:nvSpPr>
          <p:spPr>
            <a:xfrm>
              <a:off x="6820" y="57"/>
              <a:ext cx="10181" cy="172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6820" y="57"/>
              <a:ext cx="8268" cy="1724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ctr" forceAA="0">
              <a:spAutoFit/>
            </a:bodyPr>
            <a:lstStyle/>
            <a:p>
              <a:r>
                <a:rPr lang="en-US" altLang="zh-CN" sz="1100" b="1" dirty="0"/>
                <a:t>LO: End the lesson and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perform better in the next class.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Briefly comments on Ss. 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Say goodbye to students.</a:t>
              </a:r>
              <a:endParaRPr lang="zh-CN" altLang="zh-CN" sz="1100" dirty="0"/>
            </a:p>
            <a:p>
              <a:r>
                <a:rPr lang="en-US" altLang="zh-CN" sz="1100" b="1" dirty="0"/>
                <a:t>3.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preview the next lesson.</a:t>
              </a:r>
              <a:endParaRPr lang="zh-CN" altLang="zh-CN" sz="1100" dirty="0"/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12" name="直角三角形 11"/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808" y="3582152"/>
            <a:ext cx="3720456" cy="1583406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36364">
            <a:off x="6711811" y="2752469"/>
            <a:ext cx="3715424" cy="320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32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9984" cy="6856059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7427"/>
            <a:ext cx="12189984" cy="553091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>
            <a:off x="8993462" y="53196"/>
            <a:ext cx="2634233" cy="773220"/>
            <a:chOff x="9514965" y="230021"/>
            <a:chExt cx="2634233" cy="773220"/>
          </a:xfrm>
        </p:grpSpPr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689751" y="230021"/>
              <a:ext cx="2459447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Presentation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-33136" y="6461106"/>
            <a:ext cx="942691" cy="296305"/>
            <a:chOff x="11008048" y="6526353"/>
            <a:chExt cx="942691" cy="296305"/>
          </a:xfrm>
        </p:grpSpPr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23" name="文本框 22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pic>
        <p:nvPicPr>
          <p:cNvPr id="37" name="图片 3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31376" y="2133600"/>
            <a:ext cx="1360831" cy="2570145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1675075" y="2287889"/>
            <a:ext cx="64563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entury Gothic" panose="020B0502020202020204" pitchFamily="34" charset="0"/>
              </a:rPr>
              <a:t>Share your writing from last lesson with your partner!</a:t>
            </a:r>
            <a:endParaRPr lang="zh-CN" altLang="en-US" sz="2800" b="1" dirty="0">
              <a:latin typeface="Century Gothic" panose="020B0502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4761" y="3022330"/>
            <a:ext cx="678536" cy="193867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4177694" y="824226"/>
            <a:ext cx="3836613" cy="918728"/>
            <a:chOff x="3564312" y="824226"/>
            <a:chExt cx="3836613" cy="918728"/>
          </a:xfrm>
        </p:grpSpPr>
        <p:sp>
          <p:nvSpPr>
            <p:cNvPr id="21" name="矩形 20"/>
            <p:cNvSpPr/>
            <p:nvPr/>
          </p:nvSpPr>
          <p:spPr>
            <a:xfrm>
              <a:off x="4956632" y="972750"/>
              <a:ext cx="2444293" cy="584775"/>
            </a:xfrm>
            <a:prstGeom prst="rect">
              <a:avLst/>
            </a:prstGeom>
          </p:spPr>
          <p:txBody>
            <a:bodyPr wrap="square" lIns="0" tIns="0" rIns="0" bIns="0">
              <a:noAutofit/>
            </a:bodyPr>
            <a:lstStyle/>
            <a:p>
              <a:r>
                <a:rPr lang="en-US" altLang="zh-CN" sz="3600" b="1" dirty="0">
                  <a:solidFill>
                    <a:srgbClr val="FFA904"/>
                  </a:solidFill>
                  <a:latin typeface="Century Gothic" panose="020B0502020202020204" pitchFamily="34" charset="0"/>
                </a:rPr>
                <a:t>Let’s show!</a:t>
              </a:r>
            </a:p>
          </p:txBody>
        </p:sp>
        <p:pic>
          <p:nvPicPr>
            <p:cNvPr id="24" name="图片 23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4312" y="824226"/>
              <a:ext cx="1378092" cy="918728"/>
            </a:xfrm>
            <a:prstGeom prst="rect">
              <a:avLst/>
            </a:prstGeom>
          </p:spPr>
        </p:pic>
      </p:grpSp>
      <p:grpSp>
        <p:nvGrpSpPr>
          <p:cNvPr id="35" name="组合 34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693" y="78"/>
            <a:ext cx="6897448" cy="612049"/>
            <a:chOff x="4195" y="65"/>
            <a:chExt cx="12803" cy="1485"/>
          </a:xfrm>
        </p:grpSpPr>
        <p:sp>
          <p:nvSpPr>
            <p:cNvPr id="36" name="矩形 35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4195" y="65"/>
              <a:ext cx="12803" cy="148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38" name="文本框 37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4195" y="65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Present the writing that was assigned last lesson.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Let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present in turns.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Give feedback.</a:t>
              </a:r>
              <a:endParaRPr lang="zh-CN" altLang="zh-CN" sz="1100" dirty="0"/>
            </a:p>
          </p:txBody>
        </p:sp>
      </p:grpSp>
      <p:grpSp>
        <p:nvGrpSpPr>
          <p:cNvPr id="39" name="组合 38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7"/>
            <a:ext cx="1112411" cy="601379"/>
            <a:chOff x="18196" y="8"/>
            <a:chExt cx="1703" cy="850"/>
          </a:xfrm>
        </p:grpSpPr>
        <p:sp>
          <p:nvSpPr>
            <p:cNvPr id="40" name="直角三角形 39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 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3/26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64843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图片 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50" y="-32664"/>
            <a:ext cx="12239632" cy="6890846"/>
          </a:xfrm>
          <a:prstGeom prst="rect">
            <a:avLst/>
          </a:prstGeom>
        </p:spPr>
      </p:pic>
      <p:grpSp>
        <p:nvGrpSpPr>
          <p:cNvPr id="74" name="组合 73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75" name="图片 7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6" name="文本框 75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36" name="矩形 35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speak!</a:t>
            </a:r>
          </a:p>
        </p:txBody>
      </p:sp>
      <p:pic>
        <p:nvPicPr>
          <p:cNvPr id="38" name="图片 3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grpSp>
        <p:nvGrpSpPr>
          <p:cNvPr id="40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2" name="文本框 41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8" t="6252" r="45402" b="41544"/>
          <a:stretch/>
        </p:blipFill>
        <p:spPr>
          <a:xfrm flipH="1">
            <a:off x="7375125" y="2040146"/>
            <a:ext cx="4714685" cy="281135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61" t="18336" r="1100" b="20433"/>
          <a:stretch/>
        </p:blipFill>
        <p:spPr>
          <a:xfrm flipH="1">
            <a:off x="4221573" y="4491315"/>
            <a:ext cx="1898243" cy="2491443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2906491" y="1416209"/>
            <a:ext cx="856800" cy="472811"/>
            <a:chOff x="2334991" y="1098894"/>
            <a:chExt cx="856800" cy="472811"/>
          </a:xfrm>
        </p:grpSpPr>
        <p:sp>
          <p:nvSpPr>
            <p:cNvPr id="56" name="矩形 55"/>
            <p:cNvSpPr/>
            <p:nvPr/>
          </p:nvSpPr>
          <p:spPr>
            <a:xfrm>
              <a:off x="2334991" y="1115086"/>
              <a:ext cx="856447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2334991" y="1098894"/>
              <a:ext cx="856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ball</a:t>
              </a:r>
              <a:endParaRPr lang="zh-CN" altLang="en-US" sz="2400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757495" y="1420652"/>
            <a:ext cx="856800" cy="463924"/>
            <a:chOff x="7972596" y="1042074"/>
            <a:chExt cx="856800" cy="463924"/>
          </a:xfrm>
        </p:grpSpPr>
        <p:sp>
          <p:nvSpPr>
            <p:cNvPr id="45" name="矩形 44"/>
            <p:cNvSpPr/>
            <p:nvPr/>
          </p:nvSpPr>
          <p:spPr>
            <a:xfrm>
              <a:off x="7972596" y="1049379"/>
              <a:ext cx="856447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5" name="文本框 64"/>
            <p:cNvSpPr txBox="1"/>
            <p:nvPr/>
          </p:nvSpPr>
          <p:spPr>
            <a:xfrm>
              <a:off x="7972596" y="1042074"/>
              <a:ext cx="856800" cy="457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hall</a:t>
              </a:r>
              <a:endParaRPr lang="zh-CN" altLang="en-US" sz="2400" b="1" dirty="0"/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8639048" y="1431952"/>
            <a:ext cx="871486" cy="461665"/>
            <a:chOff x="8503291" y="1599982"/>
            <a:chExt cx="871486" cy="461665"/>
          </a:xfrm>
        </p:grpSpPr>
        <p:sp>
          <p:nvSpPr>
            <p:cNvPr id="48" name="矩形 47"/>
            <p:cNvSpPr/>
            <p:nvPr/>
          </p:nvSpPr>
          <p:spPr>
            <a:xfrm>
              <a:off x="8503291" y="1602505"/>
              <a:ext cx="856800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6" name="文本框 65"/>
            <p:cNvSpPr txBox="1"/>
            <p:nvPr/>
          </p:nvSpPr>
          <p:spPr>
            <a:xfrm>
              <a:off x="8503291" y="1599982"/>
              <a:ext cx="8714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sz="2400" b="1" dirty="0"/>
                <a:t>wall</a:t>
              </a:r>
              <a:endParaRPr lang="zh-CN" altLang="en-US" sz="2400" b="1" dirty="0"/>
            </a:p>
          </p:txBody>
        </p:sp>
      </p:grpSp>
      <p:grpSp>
        <p:nvGrpSpPr>
          <p:cNvPr id="3" name="组合 2"/>
          <p:cNvGrpSpPr/>
          <p:nvPr/>
        </p:nvGrpSpPr>
        <p:grpSpPr>
          <a:xfrm>
            <a:off x="9129430" y="2208207"/>
            <a:ext cx="646193" cy="422983"/>
            <a:chOff x="2600437" y="3572344"/>
            <a:chExt cx="752936" cy="559545"/>
          </a:xfrm>
        </p:grpSpPr>
        <p:sp>
          <p:nvSpPr>
            <p:cNvPr id="53" name="矩形 52"/>
            <p:cNvSpPr/>
            <p:nvPr/>
          </p:nvSpPr>
          <p:spPr>
            <a:xfrm>
              <a:off x="2600437" y="3675270"/>
              <a:ext cx="752936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638669" y="3572344"/>
              <a:ext cx="646196" cy="4941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all</a:t>
              </a:r>
              <a:endParaRPr lang="zh-CN" altLang="en-US" sz="2400" b="1" dirty="0"/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8" t="44708" r="32439" b="3245"/>
          <a:stretch/>
        </p:blipFill>
        <p:spPr>
          <a:xfrm flipH="1">
            <a:off x="-27920" y="2972765"/>
            <a:ext cx="1764645" cy="184136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0" t="44242" r="13830" b="3330"/>
          <a:stretch/>
        </p:blipFill>
        <p:spPr>
          <a:xfrm>
            <a:off x="5318952" y="2392988"/>
            <a:ext cx="1901868" cy="2123443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373699" y="3444132"/>
            <a:ext cx="772753" cy="742250"/>
            <a:chOff x="4380950" y="5955513"/>
            <a:chExt cx="772753" cy="74225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0950" y="5955513"/>
              <a:ext cx="772753" cy="742250"/>
            </a:xfrm>
            <a:prstGeom prst="rect">
              <a:avLst/>
            </a:prstGeom>
          </p:spPr>
        </p:pic>
        <p:grpSp>
          <p:nvGrpSpPr>
            <p:cNvPr id="5" name="组合 4"/>
            <p:cNvGrpSpPr/>
            <p:nvPr/>
          </p:nvGrpSpPr>
          <p:grpSpPr>
            <a:xfrm>
              <a:off x="4560550" y="6078406"/>
              <a:ext cx="321000" cy="442357"/>
              <a:chOff x="1854996" y="3609265"/>
              <a:chExt cx="526434" cy="514782"/>
            </a:xfrm>
          </p:grpSpPr>
          <p:sp>
            <p:nvSpPr>
              <p:cNvPr id="52" name="矩形 51"/>
              <p:cNvSpPr/>
              <p:nvPr/>
            </p:nvSpPr>
            <p:spPr>
              <a:xfrm>
                <a:off x="1939985" y="3667428"/>
                <a:ext cx="441445" cy="456619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" name="文本框 3"/>
              <p:cNvSpPr txBox="1"/>
              <p:nvPr/>
            </p:nvSpPr>
            <p:spPr>
              <a:xfrm>
                <a:off x="1854996" y="3609265"/>
                <a:ext cx="4805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b</a:t>
                </a:r>
                <a:endParaRPr lang="zh-CN" altLang="en-US" sz="2400" b="1" dirty="0"/>
              </a:p>
            </p:txBody>
          </p:sp>
        </p:grpSp>
      </p:grpSp>
      <p:grpSp>
        <p:nvGrpSpPr>
          <p:cNvPr id="10" name="组合 9"/>
          <p:cNvGrpSpPr/>
          <p:nvPr/>
        </p:nvGrpSpPr>
        <p:grpSpPr>
          <a:xfrm>
            <a:off x="1381508" y="3445821"/>
            <a:ext cx="764944" cy="734749"/>
            <a:chOff x="5583894" y="6021647"/>
            <a:chExt cx="764944" cy="734749"/>
          </a:xfrm>
        </p:grpSpPr>
        <p:pic>
          <p:nvPicPr>
            <p:cNvPr id="37" name="图片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3894" y="6021647"/>
              <a:ext cx="764944" cy="734749"/>
            </a:xfrm>
            <a:prstGeom prst="rect">
              <a:avLst/>
            </a:prstGeom>
          </p:spPr>
        </p:pic>
        <p:grpSp>
          <p:nvGrpSpPr>
            <p:cNvPr id="59" name="组合 58"/>
            <p:cNvGrpSpPr/>
            <p:nvPr/>
          </p:nvGrpSpPr>
          <p:grpSpPr>
            <a:xfrm>
              <a:off x="5788767" y="6094324"/>
              <a:ext cx="308300" cy="461665"/>
              <a:chOff x="1875824" y="3607488"/>
              <a:chExt cx="505606" cy="537251"/>
            </a:xfrm>
          </p:grpSpPr>
          <p:sp>
            <p:nvSpPr>
              <p:cNvPr id="60" name="矩形 59"/>
              <p:cNvSpPr/>
              <p:nvPr/>
            </p:nvSpPr>
            <p:spPr>
              <a:xfrm>
                <a:off x="1939985" y="3667428"/>
                <a:ext cx="441445" cy="456619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1" name="文本框 60"/>
              <p:cNvSpPr txBox="1"/>
              <p:nvPr/>
            </p:nvSpPr>
            <p:spPr>
              <a:xfrm>
                <a:off x="1875824" y="3607488"/>
                <a:ext cx="480593" cy="5372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h</a:t>
                </a:r>
                <a:endParaRPr lang="zh-CN" altLang="en-US" sz="2400" b="1" dirty="0"/>
              </a:p>
            </p:txBody>
          </p:sp>
        </p:grpSp>
      </p:grpSp>
      <p:grpSp>
        <p:nvGrpSpPr>
          <p:cNvPr id="11" name="组合 10"/>
          <p:cNvGrpSpPr/>
          <p:nvPr/>
        </p:nvGrpSpPr>
        <p:grpSpPr>
          <a:xfrm>
            <a:off x="1352127" y="3431708"/>
            <a:ext cx="794325" cy="762970"/>
            <a:chOff x="6852381" y="5985540"/>
            <a:chExt cx="794325" cy="762970"/>
          </a:xfrm>
        </p:grpSpPr>
        <p:pic>
          <p:nvPicPr>
            <p:cNvPr id="46" name="图片 45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2381" y="5985540"/>
              <a:ext cx="794325" cy="762970"/>
            </a:xfrm>
            <a:prstGeom prst="rect">
              <a:avLst/>
            </a:prstGeom>
          </p:spPr>
        </p:pic>
        <p:grpSp>
          <p:nvGrpSpPr>
            <p:cNvPr id="62" name="组合 61"/>
            <p:cNvGrpSpPr/>
            <p:nvPr/>
          </p:nvGrpSpPr>
          <p:grpSpPr>
            <a:xfrm>
              <a:off x="7012663" y="6131972"/>
              <a:ext cx="422426" cy="461665"/>
              <a:chOff x="1916515" y="3695046"/>
              <a:chExt cx="480593" cy="537250"/>
            </a:xfrm>
          </p:grpSpPr>
          <p:sp>
            <p:nvSpPr>
              <p:cNvPr id="63" name="矩形 62"/>
              <p:cNvSpPr/>
              <p:nvPr/>
            </p:nvSpPr>
            <p:spPr>
              <a:xfrm>
                <a:off x="1939985" y="3740496"/>
                <a:ext cx="441445" cy="456618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64" name="文本框 63"/>
              <p:cNvSpPr txBox="1"/>
              <p:nvPr/>
            </p:nvSpPr>
            <p:spPr>
              <a:xfrm>
                <a:off x="1916515" y="3695046"/>
                <a:ext cx="480593" cy="5372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b="1" dirty="0"/>
                  <a:t>w</a:t>
                </a:r>
                <a:endParaRPr lang="zh-CN" altLang="en-US" sz="2400" b="1" dirty="0"/>
              </a:p>
            </p:txBody>
          </p:sp>
        </p:grpSp>
      </p:grpSp>
      <p:grpSp>
        <p:nvGrpSpPr>
          <p:cNvPr id="49" name="组合 48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5468" y="0"/>
            <a:ext cx="6896866" cy="1627224"/>
            <a:chOff x="8558" y="19"/>
            <a:chExt cx="8445" cy="1908"/>
          </a:xfrm>
        </p:grpSpPr>
        <p:sp>
          <p:nvSpPr>
            <p:cNvPr id="50" name="矩形 49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558" y="19"/>
              <a:ext cx="8445" cy="1908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51" name="文本框 50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558" y="19"/>
              <a:ext cx="8268" cy="190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Add individual sounds (phonemes) to simple, single-syllable words to make new words; decode the words accurately.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help the children in the picture kick the footballs into the net by adding one sound</a:t>
              </a:r>
            </a:p>
            <a:p>
              <a:pPr lvl="0"/>
              <a:r>
                <a:rPr lang="en-US" altLang="zh-CN" sz="1100" b="1" dirty="0"/>
                <a:t>    before the word </a:t>
              </a:r>
              <a:r>
                <a:rPr lang="en-US" altLang="zh-CN" sz="1100" b="1" i="1" dirty="0"/>
                <a:t>all</a:t>
              </a:r>
              <a:r>
                <a:rPr lang="en-US" altLang="zh-CN" sz="1100" b="1" dirty="0"/>
                <a:t> to make new words.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Read the single-syllable word </a:t>
              </a:r>
              <a:r>
                <a:rPr lang="en-US" altLang="zh-CN" sz="1100" b="1" i="1" dirty="0"/>
                <a:t>all</a:t>
              </a:r>
              <a:r>
                <a:rPr lang="en-US" altLang="zh-CN" sz="1100" b="1" dirty="0"/>
                <a:t>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first; then read the individual sound </a:t>
              </a:r>
              <a:r>
                <a:rPr lang="en-US" altLang="zh-CN" sz="1100" b="1" i="1" dirty="0"/>
                <a:t>b</a:t>
              </a:r>
              <a:r>
                <a:rPr lang="en-US" altLang="zh-CN" sz="1100" b="1" dirty="0"/>
                <a:t>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try</a:t>
              </a:r>
            </a:p>
            <a:p>
              <a:pPr lvl="0"/>
              <a:r>
                <a:rPr lang="en-US" altLang="zh-CN" sz="1100" b="1" dirty="0"/>
                <a:t>    and add the sound </a:t>
              </a:r>
              <a:r>
                <a:rPr lang="en-US" altLang="zh-CN" sz="1100" b="1" i="1" dirty="0"/>
                <a:t>b</a:t>
              </a:r>
              <a:r>
                <a:rPr lang="en-US" altLang="zh-CN" sz="1100" b="1" dirty="0"/>
                <a:t> to the word </a:t>
              </a:r>
              <a:r>
                <a:rPr lang="en-US" altLang="zh-CN" sz="1100" b="1" i="1" dirty="0"/>
                <a:t>all</a:t>
              </a:r>
              <a:r>
                <a:rPr lang="en-US" altLang="zh-CN" sz="1100" b="1" dirty="0"/>
                <a:t> to make the new word </a:t>
              </a:r>
              <a:r>
                <a:rPr lang="en-US" altLang="zh-CN" sz="1100" b="1" i="1" dirty="0"/>
                <a:t>ball</a:t>
              </a:r>
              <a:r>
                <a:rPr lang="en-US" altLang="zh-CN" sz="1100" b="1" dirty="0"/>
                <a:t>; then check if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make the right</a:t>
              </a:r>
            </a:p>
            <a:p>
              <a:pPr lvl="0"/>
              <a:r>
                <a:rPr lang="en-US" altLang="zh-CN" sz="1100" b="1" dirty="0"/>
                <a:t>    word; click and make the children kick the football into the net, then the word </a:t>
              </a:r>
              <a:r>
                <a:rPr lang="en-US" altLang="zh-CN" sz="1100" b="1" i="1" dirty="0"/>
                <a:t>ball</a:t>
              </a:r>
              <a:r>
                <a:rPr lang="en-US" altLang="zh-CN" sz="1100" b="1" dirty="0"/>
                <a:t> will appear;</a:t>
              </a:r>
            </a:p>
            <a:p>
              <a:pPr lvl="0"/>
              <a:r>
                <a:rPr lang="en-US" altLang="zh-CN" sz="1100" b="1" dirty="0"/>
                <a:t>    read the word </a:t>
              </a:r>
              <a:r>
                <a:rPr lang="en-US" altLang="zh-CN" sz="1100" b="1" i="1" dirty="0"/>
                <a:t>ball</a:t>
              </a:r>
              <a:r>
                <a:rPr lang="en-US" altLang="zh-CN" sz="1100" b="1" dirty="0"/>
                <a:t> in this way: </a:t>
              </a:r>
              <a:r>
                <a:rPr lang="en-US" altLang="zh-CN" sz="1100" b="1" i="1" dirty="0"/>
                <a:t>b-all, ball</a:t>
              </a:r>
              <a:r>
                <a:rPr lang="en-US" altLang="zh-CN" sz="1100" b="1" dirty="0"/>
                <a:t>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it.</a:t>
              </a:r>
              <a:endParaRPr lang="zh-CN" altLang="zh-CN" sz="1100" dirty="0"/>
            </a:p>
            <a:p>
              <a:r>
                <a:rPr lang="en-US" altLang="zh-CN" sz="1100" b="1" dirty="0"/>
                <a:t>3. Repeat this practice for the rest of the words.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55" name="直角三角形 54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1" name="文本框 7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4/26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628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-8.33333E-7 0.00023 C 0.00247 -0.00324 0.00482 -0.00671 0.00755 -0.00972 C 0.00846 -0.01065 0.0099 -0.01019 0.01081 -0.01157 C 0.01784 -0.02153 0.00807 -0.01435 0.01628 -0.01921 C 0.01823 -0.02292 0.01888 -0.02454 0.02162 -0.02708 C 0.02266 -0.02801 0.02383 -0.02824 0.02487 -0.02894 C 0.02695 -0.03264 0.02761 -0.03426 0.03034 -0.03681 C 0.03138 -0.0375 0.03255 -0.03796 0.03359 -0.03866 C 0.04349 -0.05602 0.02982 -0.0331 0.04128 -0.04838 C 0.04284 -0.05046 0.04388 -0.05417 0.04557 -0.05602 C 0.04753 -0.0581 0.05208 -0.05995 0.05208 -0.05972 C 0.06146 -0.07106 0.04961 -0.05764 0.05859 -0.06574 C 0.06706 -0.07315 0.0569 -0.06667 0.06511 -0.07153 C 0.07331 -0.08125 0.06289 -0.06991 0.07279 -0.07731 C 0.07396 -0.07824 0.07487 -0.08009 0.07604 -0.08125 C 0.07708 -0.08194 0.07813 -0.08241 0.0793 -0.0831 C 0.08034 -0.08426 0.08138 -0.08611 0.08255 -0.08704 C 0.08464 -0.08866 0.08685 -0.08958 0.08906 -0.09074 L 0.09557 -0.09468 C 0.09844 -0.09606 0.10143 -0.09676 0.1043 -0.09861 C 0.10534 -0.09907 0.10638 -0.1 0.10755 -0.10046 C 0.11055 -0.10208 0.11419 -0.10324 0.11732 -0.1044 C 0.1194 -0.10509 0.12162 -0.10556 0.12383 -0.10625 C 0.12526 -0.10671 0.12669 -0.10787 0.12813 -0.1081 C 0.13399 -0.10926 0.13971 -0.10949 0.14557 -0.11019 C 0.14935 -0.11181 0.15365 -0.11389 0.15755 -0.11389 C 0.16367 -0.11389 0.16979 -0.11273 0.17604 -0.11204 C 0.17852 -0.11134 0.18112 -0.11111 0.18359 -0.11019 C 0.18477 -0.10972 0.18568 -0.10856 0.18685 -0.1081 C 0.19583 -0.10556 0.19596 -0.10718 0.2043 -0.1044 C 0.20716 -0.10324 0.21016 -0.10208 0.21289 -0.10046 L 0.2194 -0.09653 C 0.22057 -0.09606 0.22162 -0.09514 0.22266 -0.09468 C 0.22422 -0.09398 0.22565 -0.09352 0.22708 -0.09282 C 0.23802 -0.08727 0.22109 -0.09491 0.23464 -0.08889 C 0.23581 -0.0875 0.23672 -0.08611 0.23789 -0.08495 C 0.23945 -0.08356 0.24414 -0.08171 0.24557 -0.08125 C 0.24662 -0.07986 0.24766 -0.07824 0.24883 -0.07731 C 0.24883 -0.07708 0.2569 -0.07245 0.25859 -0.07153 L 0.26511 -0.06759 C 0.26615 -0.0669 0.26719 -0.0662 0.26836 -0.06574 L 0.27266 -0.06366 C 0.27383 -0.0625 0.27474 -0.06088 0.27591 -0.05995 C 0.278 -0.05833 0.28034 -0.05741 0.28242 -0.05602 L 0.29232 -0.05023 C 0.29232 -0.05 0.29883 -0.0463 0.29883 -0.04606 C 0.30026 -0.04514 0.30169 -0.04398 0.30313 -0.04259 C 0.3125 -0.03264 0.30638 -0.03681 0.31289 -0.03287 C 0.3181 -0.02361 0.31146 -0.03495 0.31836 -0.025 C 0.31914 -0.02407 0.31966 -0.02222 0.32057 -0.0213 C 0.32149 -0.02014 0.32266 -0.01991 0.32383 -0.01921 C 0.33112 -0.00625 0.31966 -0.02616 0.32917 -0.01157 C 0.33073 -0.00926 0.3319 -0.00579 0.33359 -0.00394 C 0.33477 -0.00255 0.33815 0.00116 0.33893 0.00394 C 0.33919 0.00509 0.33893 0.00648 0.33893 0.00787 L 0.33893 0.0081 " pathEditMode="relative" rAng="0" ptsTypes="AAAAAAAAAAAAAAAAAAAAAAAAAAAAAAAAAAAAAAAAAAAAAAAAAAAAAAAAA">
                                      <p:cBhvr>
                                        <p:cTn id="22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53" y="-5301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93 0.0081 L 0.33893 0.00833 C 0.3418 0.00625 0.34505 0.00532 0.34766 0.00231 C 0.34857 0.00116 0.34818 -0.00162 0.3487 -0.00347 C 0.3556 -0.02546 0.35039 -0.00833 0.35521 -0.01898 C 0.35938 -0.02824 0.35508 -0.02199 0.36068 -0.02847 C 0.36758 -0.02801 0.37448 -0.02847 0.38138 -0.02662 C 0.38229 -0.02639 0.38281 -0.02431 0.38346 -0.02269 C 0.38646 -0.0162 0.3862 -0.01458 0.38789 -0.00532 L 0.38893 0.00046 C 0.38984 0.05185 0.39089 0.06157 0.38893 0.11042 C 0.3888 0.1125 0.38828 0.11435 0.38789 0.11644 C 0.3875 0.12083 0.38737 0.12546 0.38672 0.12986 C 0.3862 0.1338 0.38529 0.1375 0.38464 0.14144 L 0.38138 0.1588 L 0.37917 0.17037 C 0.37878 0.17245 0.37865 0.17454 0.37813 0.17616 C 0.37188 0.19282 0.3793 0.17176 0.37487 0.18773 C 0.37422 0.18981 0.37318 0.19144 0.37266 0.19352 C 0.36745 0.21435 0.37318 0.19792 0.36823 0.21088 C 0.36797 0.21296 0.36771 0.21481 0.36719 0.2169 C 0.3655 0.22361 0.36497 0.22454 0.36289 0.23032 C 0.3625 0.23218 0.36224 0.23426 0.36172 0.23611 C 0.3612 0.23819 0.36016 0.23981 0.35964 0.2419 C 0.3556 0.25787 0.35964 0.24954 0.35521 0.25741 L 0.35091 0.28056 L 0.34974 0.28634 C 0.34948 0.28819 0.34935 0.29051 0.3487 0.29213 C 0.34805 0.29398 0.34701 0.29583 0.34649 0.29792 C 0.34557 0.30162 0.34505 0.30556 0.3444 0.30949 L 0.34219 0.32106 C 0.3418 0.32315 0.34167 0.32523 0.34115 0.32685 C 0.34037 0.32894 0.33945 0.33056 0.33893 0.33264 C 0.33763 0.33704 0.33737 0.34375 0.33672 0.34815 C 0.33646 0.35023 0.3362 0.35208 0.33568 0.35394 C 0.33542 0.35486 0.3349 0.35532 0.33464 0.35602 L 0.33464 0.35625 " pathEditMode="relative" rAng="0" ptsTypes="AAAAAAAAAAAAAAAAAAAAAAAAAAAAAAAAAAAAA">
                                      <p:cBhvr>
                                        <p:cTn id="3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557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0"/>
                            </p:stCondLst>
                            <p:childTnLst>
                              <p:par>
                                <p:cTn id="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0"/>
                            </p:stCondLst>
                            <p:childTnLst>
                              <p:par>
                                <p:cTn id="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64 0.35625 L 0.33464 0.35648 C 0.3349 0.34769 0.33516 0.33935 0.33568 0.33102 C 0.33594 0.32708 0.33659 0.32338 0.33672 0.31944 C 0.33867 0.28056 0.33568 0.29769 0.33893 0.28079 C 0.33932 0.275 0.33958 0.26921 0.33997 0.26343 C 0.34024 0.25949 0.34089 0.25579 0.34115 0.25185 C 0.34167 0.24144 0.34167 0.23102 0.34219 0.22083 C 0.34232 0.21759 0.34297 0.21435 0.34323 0.21111 C 0.34414 0.20231 0.34414 0.19977 0.34544 0.1919 C 0.34609 0.18796 0.34688 0.18403 0.34766 0.18032 L 0.3487 0.17454 C 0.34948 0.17037 0.35052 0.16412 0.35195 0.16088 C 0.35274 0.15926 0.35417 0.15856 0.35521 0.15718 C 0.35599 0.15602 0.35664 0.1544 0.35742 0.15324 C 0.35807 0.14931 0.35833 0.14491 0.35964 0.14167 C 0.36029 0.13958 0.3612 0.13796 0.36172 0.13588 C 0.36224 0.13403 0.36237 0.13194 0.36289 0.13009 C 0.36341 0.12801 0.36432 0.12616 0.36497 0.12431 C 0.36576 0.12176 0.36628 0.11898 0.36719 0.11644 C 0.37122 0.10579 0.36758 0.12083 0.37149 0.10671 C 0.37201 0.10509 0.37201 0.10278 0.37266 0.10093 C 0.37318 0.09954 0.37409 0.09861 0.37474 0.09722 C 0.37565 0.09537 0.37643 0.09352 0.37695 0.09144 C 0.3793 0.0831 0.37643 0.0875 0.38021 0.07986 C 0.38151 0.07708 0.38346 0.075 0.38464 0.07199 C 0.38529 0.07014 0.38594 0.06806 0.38672 0.0662 C 0.38841 0.06273 0.38971 0.0581 0.39219 0.05648 L 0.3987 0.05278 L 0.40195 0.05069 C 0.4099 0.03657 0.39883 0.05509 0.41393 0.03727 C 0.4181 0.03218 0.41589 0.03403 0.42044 0.03148 C 0.42617 0.02454 0.4224 0.02824 0.43242 0.02361 L 0.43672 0.02176 C 0.44453 0.01481 0.43776 0.01991 0.4487 0.01597 C 0.45352 0.01435 0.45104 0.01343 0.45638 0.01019 C 0.45807 0.00926 0.46003 0.00903 0.46172 0.00833 C 0.47188 0.0037 0.45404 0.00903 0.47266 0.0044 C 0.47995 0 0.47096 0.00509 0.48242 0.00046 C 0.48346 0 0.48451 -0.00093 0.48568 -0.00139 C 0.48854 -0.00278 0.49141 -0.00394 0.4944 -0.00532 C 0.49583 -0.00602 0.49727 -0.00671 0.4987 -0.00718 C 0.50052 -0.00787 0.50234 -0.00833 0.50417 -0.00903 C 0.50521 -0.00972 0.50638 -0.01019 0.50742 -0.01111 C 0.50886 -0.01227 0.51016 -0.01412 0.51172 -0.01505 C 0.51419 -0.0162 0.5168 -0.0162 0.5194 -0.0169 C 0.52669 -0.0213 0.51771 -0.0162 0.53021 -0.02083 C 0.53138 -0.02106 0.53242 -0.02222 0.53346 -0.02269 C 0.53529 -0.02338 0.53711 -0.02384 0.53893 -0.02454 C 0.54427 -0.02708 0.54037 -0.02616 0.54649 -0.03032 C 0.54792 -0.03125 0.54948 -0.03171 0.55091 -0.03241 C 0.55872 -0.03634 0.54857 -0.03218 0.55964 -0.03611 C 0.56276 -0.03889 0.56706 -0.04329 0.57044 -0.04398 L 0.58021 -0.04583 C 0.58776 -0.05023 0.57865 -0.04537 0.59219 -0.04977 C 0.59336 -0.05 0.59427 -0.05139 0.59544 -0.05162 C 0.59831 -0.05255 0.6013 -0.05301 0.60417 -0.05347 C 0.60443 -0.05347 0.61315 -0.05208 0.61497 -0.04977 C 0.62409 -0.03819 0.61524 -0.04444 0.62266 -0.04005 C 0.62891 -0.02338 0.62057 -0.04306 0.62813 -0.03241 C 0.62904 -0.03079 0.62943 -0.02824 0.63021 -0.02662 C 0.63086 -0.025 0.63177 -0.02407 0.63242 -0.02269 C 0.63399 -0.01898 0.63529 -0.01505 0.63672 -0.01111 L 0.63893 -0.00532 C 0.63932 -0.00324 0.63945 -0.00139 0.63997 0.00046 C 0.64141 0.00532 0.64232 0.00648 0.6444 0.01019 C 0.64453 0.01088 0.64583 0.0206 0.64766 0.01991 C 0.64896 0.01921 0.64896 0.01574 0.64987 0.01412 C 0.65287 0.00764 0.65326 0.00972 0.65521 0.00255 C 0.65794 -0.00718 0.65378 -0.00278 0.66068 -0.01505 C 0.66146 -0.0162 0.66224 -0.01736 0.66289 -0.01875 C 0.66367 -0.0206 0.66393 -0.02338 0.66497 -0.02454 C 0.66693 -0.02685 0.67162 -0.02847 0.67162 -0.02824 L 0.67591 -0.02083 L 0.67917 -0.01505 C 0.67956 -0.01296 0.67969 -0.01088 0.68021 -0.00903 C 0.68073 -0.00764 0.68177 -0.00671 0.68242 -0.00532 C 0.68359 -0.00278 0.68464 -0.00023 0.68568 0.00255 C 0.68607 0.0044 0.6862 0.00648 0.68672 0.00833 C 0.68724 0.00972 0.68828 0.01065 0.68893 0.01204 C 0.68971 0.01389 0.69037 0.0162 0.69115 0.01782 C 0.6918 0.01944 0.69336 0.02176 0.69336 0.02199 L 0.69336 0.02176 " pathEditMode="relative" rAng="0" ptsTypes="AAAAAAAAAAAAAAAAAAAAAAAAAAAAAAAAAAAAAAAAAAAAAAAAAAAAAAAAAAAAAAAAAAAAAAAAAAAAAAAAAAA">
                                      <p:cBhvr>
                                        <p:cTn id="4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930" y="-20486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48148E-6 L -1.45833E-6 0.00023 C 0.00287 -0.00278 0.00586 -0.00486 0.0086 -0.00787 C 0.01615 -0.01574 0.00482 -0.0081 0.01406 -0.01366 C 0.01641 -0.01783 0.01758 -0.0206 0.02057 -0.02338 C 0.02162 -0.02431 0.02279 -0.02454 0.02383 -0.02523 C 0.02878 -0.03403 0.02253 -0.02408 0.03255 -0.0331 C 0.03399 -0.03426 0.03542 -0.03588 0.03685 -0.03681 C 0.03906 -0.03843 0.04336 -0.04074 0.04336 -0.04051 C 0.04518 -0.04398 0.04636 -0.04653 0.04883 -0.04838 C 0.05091 -0.05023 0.05534 -0.05232 0.05534 -0.05208 C 0.06354 -0.06204 0.05313 -0.0507 0.06302 -0.0581 C 0.06419 -0.05903 0.06511 -0.06111 0.06628 -0.06204 C 0.06836 -0.06366 0.07057 -0.06458 0.07279 -0.06597 C 0.07383 -0.06644 0.075 -0.0669 0.07604 -0.06783 C 0.07748 -0.06921 0.07891 -0.0706 0.08034 -0.07176 C 0.08255 -0.07315 0.08477 -0.07431 0.08685 -0.07546 L 0.09011 -0.07755 C 0.09128 -0.07824 0.09245 -0.07824 0.09336 -0.0794 C 0.09453 -0.08079 0.09544 -0.08241 0.09662 -0.08333 C 0.09805 -0.08426 0.09961 -0.08449 0.10104 -0.08519 C 0.10326 -0.08634 0.10534 -0.08773 0.10755 -0.08912 L 0.11406 -0.09306 C 0.11511 -0.09352 0.11615 -0.09445 0.11732 -0.09491 C 0.11875 -0.0956 0.12018 -0.09607 0.12162 -0.09676 C 0.12383 -0.09792 0.12591 -0.1 0.12813 -0.1007 L 0.13477 -0.10255 C 0.13659 -0.10324 0.13828 -0.10417 0.14011 -0.10463 C 0.14336 -0.10533 0.14662 -0.10579 0.14987 -0.10648 C 0.15104 -0.10718 0.15208 -0.1081 0.15313 -0.10833 C 0.17448 -0.11273 0.19414 -0.10926 0.21628 -0.10833 C 0.21771 -0.10787 0.21914 -0.10718 0.22057 -0.10648 C 0.22461 -0.10486 0.22656 -0.10463 0.23034 -0.10255 C 0.23255 -0.10139 0.23477 -0.1 0.23685 -0.09884 L 0.24011 -0.09676 C 0.24636 -0.08588 0.24037 -0.09468 0.24662 -0.08912 C 0.24831 -0.0875 0.25313 -0.08079 0.2543 -0.0794 C 0.25534 -0.07801 0.25638 -0.07639 0.25755 -0.07546 C 0.25964 -0.07384 0.26406 -0.07176 0.26406 -0.07153 L 0.27057 -0.06389 C 0.27162 -0.06273 0.27292 -0.06181 0.27383 -0.06019 C 0.27461 -0.0588 0.27513 -0.05695 0.27604 -0.05625 C 0.278 -0.0544 0.28034 -0.05371 0.28255 -0.05232 L 0.28581 -0.05046 C 0.28998 -0.04283 0.28555 -0.04954 0.29128 -0.04468 C 0.29245 -0.04352 0.29336 -0.04167 0.29453 -0.04074 C 0.29557 -0.03982 0.29675 -0.03982 0.29779 -0.03889 C 0.29896 -0.03773 0.29987 -0.03588 0.30104 -0.03496 C 0.30313 -0.03333 0.3056 -0.03333 0.30755 -0.03102 C 0.3086 -0.02986 0.30977 -0.02871 0.31081 -0.02708 C 0.31159 -0.02616 0.31211 -0.02431 0.31302 -0.02338 C 0.31393 -0.02222 0.31511 -0.02199 0.31628 -0.0213 L 0.32279 -0.01366 C 0.32383 -0.01227 0.32513 -0.01134 0.32604 -0.00972 C 0.32669 -0.00857 0.32722 -0.00671 0.32813 -0.00602 C 0.33021 -0.00417 0.33477 -0.00208 0.33477 -0.00185 L 0.33477 -0.00208 " pathEditMode="relative" rAng="0" ptsTypes="AAAAAAAAAAAAAAAAAAAAAAAAAAAAAAAAAAAAAAAAAAAAAAAAAAAAAAAAA">
                                      <p:cBhvr>
                                        <p:cTn id="72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732" y="-5532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4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500"/>
                            </p:stCondLst>
                            <p:childTnLst>
                              <p:par>
                                <p:cTn id="8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815 0.00741 L 0.33815 0.00764 C 0.34193 0.00417 0.34597 -0.00023 0.35013 -0.00208 C 0.35677 -0.00509 0.35833 -0.00417 0.36641 -0.00602 C 0.36862 -0.00648 0.37083 -0.00741 0.37292 -0.00787 C 0.38021 -0.00741 0.3875 -0.00718 0.39466 -0.00602 C 0.39583 -0.00579 0.39701 -0.00509 0.39805 -0.00417 C 0.39922 -0.00301 0.40013 -0.00162 0.4013 -0.00023 C 0.40274 0.0037 0.40482 0.00694 0.4056 0.01134 C 0.40703 0.01875 0.40586 0.01574 0.40886 0.02106 C 0.41237 0.03981 0.41055 0.02754 0.40886 0.06921 C 0.40873 0.07384 0.40573 0.09977 0.4056 0.10023 C 0.40482 0.10532 0.40391 0.11042 0.40339 0.11574 C 0.40313 0.12014 0.403 0.12477 0.40235 0.12917 C 0.40195 0.13194 0.40078 0.13426 0.40013 0.1368 C 0.39909 0.14143 0.39883 0.1456 0.39805 0.15046 C 0.39766 0.15231 0.39727 0.1544 0.39688 0.15625 C 0.39649 0.16018 0.39636 0.16412 0.39583 0.16782 C 0.39531 0.17176 0.3944 0.17546 0.39362 0.1794 L 0.39258 0.18518 L 0.39141 0.19097 C 0.39115 0.19282 0.39102 0.19514 0.39037 0.19676 L 0.38815 0.20254 C 0.38789 0.20509 0.38776 0.20787 0.38711 0.21042 C 0.38294 0.225 0.38399 0.21805 0.37956 0.22778 C 0.37865 0.2294 0.378 0.23148 0.37735 0.23356 C 0.37422 0.25 0.37852 0.22986 0.37409 0.24305 C 0.36979 0.25579 0.3763 0.24305 0.37083 0.25278 C 0.36823 0.26643 0.37162 0.24954 0.36758 0.26643 C 0.36706 0.26829 0.36693 0.27037 0.36641 0.27222 C 0.36589 0.2743 0.36498 0.27592 0.36432 0.27801 C 0.35873 0.29514 0.36524 0.27731 0.3599 0.29143 C 0.35951 0.29329 0.35938 0.29537 0.35886 0.29722 C 0.3582 0.2993 0.35716 0.30092 0.35664 0.30301 C 0.35261 0.31898 0.35677 0.31065 0.35235 0.31852 C 0.35039 0.32847 0.35248 0.3206 0.34909 0.32824 C 0.34818 0.32986 0.34779 0.33241 0.34688 0.33403 C 0.34597 0.33565 0.34466 0.33634 0.34362 0.33773 C 0.34076 0.3419 0.3418 0.3419 0.33932 0.34745 C 0.33555 0.35555 0.33828 0.34722 0.33607 0.35532 L 0.33607 0.35555 " pathEditMode="relative" rAng="0" ptsTypes="AAAAAAAAAAAAAAAAAAAAAAAAAAAAAAAAAAAAAAAAA">
                                      <p:cBhvr>
                                        <p:cTn id="8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29" y="16644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750"/>
                            </p:stCondLst>
                            <p:childTnLst>
                              <p:par>
                                <p:cTn id="9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386 0.35555 L 0.33386 0.35579 C 0.33086 0.27662 0.33438 0.36504 0.33164 0.30717 C 0.33021 0.27523 0.3319 0.28958 0.32956 0.27245 C 0.32982 0.26018 0.32995 0.24792 0.3306 0.23565 C 0.33073 0.23171 0.33347 0.21852 0.33386 0.2162 L 0.3349 0.21042 C 0.33529 0.20856 0.33516 0.20625 0.33607 0.20463 C 0.33672 0.20347 0.3375 0.20231 0.33815 0.20092 C 0.3405 0.19583 0.34401 0.18333 0.34466 0.17963 C 0.34727 0.16597 0.34388 0.18287 0.34792 0.16597 C 0.34844 0.16412 0.34857 0.16204 0.34909 0.16018 C 0.34961 0.1581 0.35065 0.15648 0.35117 0.1544 C 0.35469 0.14352 0.35169 0.14977 0.3556 0.14282 C 0.35794 0.13032 0.35482 0.14398 0.3599 0.13125 C 0.36094 0.12893 0.3612 0.12592 0.36211 0.12361 C 0.36302 0.12083 0.36432 0.11829 0.36537 0.11574 C 0.36576 0.11389 0.36602 0.1118 0.36641 0.10995 C 0.36745 0.10579 0.36914 0.10023 0.37083 0.09653 C 0.37149 0.09514 0.3724 0.09398 0.37292 0.09259 C 0.37383 0.09074 0.37435 0.08866 0.37513 0.0868 C 0.37578 0.08542 0.37669 0.08449 0.37735 0.08287 C 0.37982 0.07731 0.37878 0.07754 0.38164 0.07338 C 0.38998 0.06157 0.37878 0.08032 0.38932 0.0618 L 0.39258 0.05602 C 0.39453 0.05231 0.39636 0.04838 0.39909 0.04629 C 0.40117 0.04467 0.4056 0.04236 0.4056 0.04259 C 0.40886 0.03842 0.40938 0.0375 0.41315 0.03472 C 0.41419 0.03379 0.41537 0.03333 0.41641 0.03264 C 0.42227 0.02592 0.41849 0.0294 0.42839 0.025 C 0.42982 0.0243 0.43138 0.02384 0.43281 0.02315 C 0.43386 0.02245 0.4349 0.02176 0.43607 0.02106 C 0.43893 0.01967 0.4418 0.01852 0.44466 0.01736 C 0.44466 0.01759 0.45339 0.01342 0.45339 0.01366 C 0.45482 0.01204 0.45625 0.01065 0.45781 0.00949 C 0.45912 0.00856 0.46068 0.00833 0.46211 0.00764 C 0.46432 0.00648 0.46641 0.00509 0.46862 0.0037 C 0.46862 0.00393 0.47513 -0.00023 0.47513 1.48148E-6 C 0.47695 -0.0007 0.47878 -0.00116 0.4806 -0.00208 C 0.48281 -0.00324 0.4849 -0.00463 0.48711 -0.00602 C 0.48815 -0.00648 0.48932 -0.00741 0.49037 -0.00787 C 0.4944 -0.00926 0.4987 -0.01042 0.50235 -0.01366 C 0.50378 -0.01505 0.50521 -0.01667 0.50664 -0.01759 C 0.50847 -0.01852 0.51029 -0.01875 0.51211 -0.01945 C 0.51498 -0.0206 0.51797 -0.02176 0.52083 -0.02338 C 0.52305 -0.02454 0.52513 -0.02616 0.52735 -0.02708 C 0.52878 -0.02778 0.53021 -0.02847 0.53164 -0.02917 C 0.53529 -0.03056 0.54258 -0.03287 0.54258 -0.03264 C 0.54349 -0.03287 0.55274 -0.03218 0.5556 -0.02917 C 0.55651 -0.02824 0.55703 -0.02639 0.55781 -0.02523 C 0.55912 -0.02315 0.56068 -0.0213 0.56211 -0.01945 C 0.56354 -0.01551 0.56458 -0.01111 0.56654 -0.00787 C 0.56823 -0.00463 0.56979 -0.00255 0.57083 0.00185 C 0.57487 0.01782 0.5707 0.00926 0.57513 0.01736 C 0.57604 0.02176 0.57578 0.02569 0.57956 0.025 C 0.58177 0.02454 0.58607 0.02106 0.58607 0.02129 C 0.58958 0.01481 0.58685 0.01829 0.59258 0.01528 C 0.60365 0.00949 0.59453 0.0125 0.60781 0.00949 C 0.61146 0.01018 0.61511 0.01018 0.61862 0.01157 C 0.62097 0.01227 0.62513 0.01528 0.62513 0.01551 C 0.62722 0.01898 0.62813 0.02014 0.62956 0.025 C 0.63008 0.02685 0.63021 0.02893 0.6306 0.03079 C 0.63086 0.03217 0.63138 0.03333 0.63177 0.03472 L 0.63177 0.03495 " pathEditMode="relative" rAng="0" ptsTypes="AAAAAAAAAAAAAAAAAAAAAAAAAAAAAAAAAAAAAAAAAAAAAAAAAAAAAAAAAAAAAAAA">
                                      <p:cBhvr>
                                        <p:cTn id="96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74" y="-1942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8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7000"/>
                            </p:stCondLst>
                            <p:childTnLst>
                              <p:par>
                                <p:cTn id="10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800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6" presetClass="emp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1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00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579 L 0.00312 0.00602 L 0.01393 -0.00787 C 0.01497 -0.00903 0.01602 -0.01088 0.01719 -0.01158 L 0.02044 -0.01343 C 0.02148 -0.01482 0.02279 -0.01597 0.0237 -0.01736 C 0.02565 -0.02037 0.02669 -0.0257 0.02917 -0.02708 L 0.03242 -0.02894 C 0.03763 -0.0382 0.03099 -0.02685 0.03789 -0.03658 C 0.03867 -0.03773 0.03919 -0.03935 0.03997 -0.04051 C 0.04297 -0.04491 0.0431 -0.04421 0.04648 -0.0463 C 0.04727 -0.04769 0.04792 -0.04908 0.0487 -0.05023 C 0.05078 -0.05301 0.05339 -0.05463 0.05521 -0.05787 C 0.06159 -0.06921 0.05247 -0.05347 0.06068 -0.06574 C 0.06615 -0.07361 0.06146 -0.06991 0.06719 -0.07338 C 0.06823 -0.07523 0.06914 -0.07755 0.07044 -0.07917 C 0.07135 -0.08033 0.07266 -0.08033 0.0737 -0.08102 C 0.07526 -0.08218 0.07656 -0.0838 0.07812 -0.08496 C 0.07917 -0.08565 0.08034 -0.08588 0.08138 -0.08681 C 0.08255 -0.08796 0.08333 -0.09005 0.08464 -0.09074 C 0.08672 -0.0919 0.08893 -0.0919 0.09115 -0.09259 C 0.09479 -0.09375 0.09844 -0.09445 0.10195 -0.09653 C 0.10312 -0.09722 0.10417 -0.09815 0.10521 -0.09838 C 0.10924 -0.09954 0.11315 -0.09977 0.11719 -0.10023 L 0.1694 -0.09838 C 0.17187 -0.09815 0.17448 -0.09699 0.17695 -0.09653 L 0.18568 -0.09468 C 0.18789 -0.09398 0.18997 -0.09329 0.19219 -0.09259 C 0.19505 -0.0919 0.19805 -0.09167 0.20091 -0.09074 C 0.21224 -0.08704 0.20625 -0.0882 0.21289 -0.08496 C 0.21432 -0.08426 0.21575 -0.0838 0.21719 -0.0831 C 0.21836 -0.08241 0.2194 -0.08148 0.22044 -0.08102 C 0.22266 -0.08033 0.22487 -0.07986 0.22695 -0.07917 C 0.22995 -0.07801 0.23281 -0.07662 0.23568 -0.07523 L 0.23997 -0.07338 C 0.24414 -0.06597 0.24036 -0.0713 0.2487 -0.06759 C 0.25091 -0.06667 0.25312 -0.06505 0.25521 -0.06366 L 0.25846 -0.06181 C 0.26784 -0.0507 0.25599 -0.06389 0.26497 -0.05602 C 0.26615 -0.05486 0.26706 -0.05301 0.26836 -0.05208 C 0.26966 -0.05116 0.27122 -0.05093 0.27266 -0.05023 C 0.2737 -0.04954 0.27487 -0.04884 0.27591 -0.04838 C 0.27669 -0.04699 0.27721 -0.04537 0.27812 -0.04445 C 0.28307 -0.03843 0.28112 -0.04236 0.28568 -0.03866 C 0.28867 -0.03634 0.29167 -0.03403 0.2944 -0.03102 C 0.29544 -0.02963 0.29648 -0.02801 0.29766 -0.02708 C 0.29974 -0.02546 0.30208 -0.025 0.30417 -0.02315 C 0.3056 -0.02199 0.30716 -0.02083 0.30846 -0.01945 C 0.30964 -0.01829 0.31068 -0.01644 0.31172 -0.01551 C 0.31276 -0.01458 0.31406 -0.01435 0.3151 -0.01343 C 0.31628 -0.0125 0.31719 -0.01088 0.31836 -0.00972 C 0.32227 -0.00579 0.32266 -0.00671 0.32591 -0.00185 C 0.33021 0.00417 0.32565 0.00046 0.33138 0.0037 C 0.33203 0.00509 0.33268 0.00671 0.33346 0.00764 C 0.3345 0.00879 0.33672 0.00972 0.33672 0.00995 L 0.33672 0.00972 " pathEditMode="relative" rAng="0" ptsTypes="AAAAAAAAAAAAAAAAAAAAAAAAAAAAAAAAAAAAAAAAAAAAAAAAAAAAAAAA">
                                      <p:cBhvr>
                                        <p:cTn id="1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0" y="-5093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672 0.00972 L 0.33672 0.00995 C 0.34023 0.00856 0.34401 0.00787 0.34753 0.00602 C 0.34883 0.00532 0.34961 0.00301 0.35078 0.00208 C 0.35286 0.00046 0.35521 1.48148E-6 0.35729 -0.00185 C 0.35872 -0.00301 0.36016 -0.00486 0.36159 -0.00556 C 0.36341 -0.00671 0.36523 -0.00671 0.36706 -0.00764 C 0.37747 -0.01227 0.35729 -0.00718 0.38125 -0.01134 C 0.38633 -0.01088 0.39141 -0.01111 0.39648 -0.00949 C 0.40117 -0.0081 0.40052 -0.00533 0.40299 0.00023 C 0.40469 0.00417 0.40599 0.00509 0.40833 0.00787 C 0.4151 0.02569 0.40651 0.0037 0.41276 0.01759 C 0.41354 0.01944 0.41419 0.02129 0.41497 0.02338 C 0.41458 0.04398 0.41445 0.06458 0.4138 0.08518 C 0.41328 0.10162 0.41302 0.09167 0.41159 0.10254 C 0.4112 0.10648 0.41094 0.11042 0.41055 0.11412 C 0.41029 0.11667 0.40977 0.11921 0.4095 0.12199 C 0.40911 0.125 0.40885 0.12847 0.40833 0.13148 C 0.40781 0.13542 0.40677 0.13912 0.40625 0.14305 C 0.4056 0.14745 0.40404 0.15972 0.40299 0.1625 L 0.40078 0.16829 C 0.40026 0.17222 0.39948 0.17801 0.39857 0.18171 C 0.39792 0.18449 0.39714 0.18704 0.39648 0.18958 C 0.39596 0.19329 0.39531 0.20092 0.39427 0.20509 C 0.39362 0.20717 0.39271 0.20879 0.39206 0.21088 C 0.38385 0.23773 0.3918 0.21551 0.38333 0.23796 L 0.37904 0.24954 C 0.37825 0.25139 0.37799 0.25393 0.37682 0.25532 L 0.37357 0.25903 C 0.37292 0.26111 0.37227 0.26319 0.37148 0.26481 C 0.37044 0.2669 0.36888 0.26829 0.36823 0.2706 C 0.36745 0.27292 0.36771 0.27616 0.36706 0.27847 C 0.36667 0.28009 0.36549 0.28079 0.36497 0.28241 C 0.35937 0.29444 0.36575 0.28264 0.36055 0.2919 C 0.35794 0.30579 0.36159 0.28912 0.35625 0.30347 C 0.34987 0.32037 0.36224 0.29676 0.35182 0.31504 C 0.34883 0.33148 0.35312 0.31157 0.34857 0.32477 C 0.3444 0.33727 0.35091 0.32477 0.34531 0.33449 C 0.34284 0.34768 0.34622 0.33171 0.34102 0.34792 C 0.33893 0.3544 0.34128 0.3537 0.3388 0.3537 L 0.3388 0.35393 " pathEditMode="relative" rAng="0" ptsTypes="AAAAAAAAAAAAAAAAAAAAAAAAAAAAAAAAAAAAAAAAA">
                                      <p:cBhvr>
                                        <p:cTn id="134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06" y="16157"/>
                                    </p:animMotion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000"/>
                            </p:stCondLst>
                            <p:childTnLst>
                              <p:par>
                                <p:cTn id="14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42 0.35787 L 0.33242 0.3581 C 0.33177 0.35185 0.33047 0.34629 0.33034 0.34028 C 0.33008 0.33333 0.33086 0.32616 0.33138 0.31898 C 0.33177 0.31273 0.33255 0.30602 0.33359 0.29977 C 0.33385 0.29792 0.33424 0.29583 0.33464 0.29398 C 0.33529 0.2912 0.33607 0.28889 0.33685 0.28634 C 0.33724 0.28241 0.33737 0.27847 0.33789 0.27454 C 0.33789 0.27477 0.34062 0.26018 0.34115 0.25717 C 0.34154 0.25532 0.34193 0.25347 0.34232 0.25139 C 0.34258 0.24884 0.34297 0.24629 0.34336 0.24375 C 0.34401 0.23981 0.34479 0.23588 0.34557 0.23217 C 0.34583 0.23009 0.34635 0.22824 0.34661 0.22639 C 0.347 0.22384 0.34727 0.22106 0.34766 0.21852 C 0.34805 0.21667 0.34844 0.21481 0.34883 0.21273 C 0.34961 0.20764 0.35 0.20231 0.35091 0.19722 C 0.35169 0.19352 0.3526 0.18958 0.35312 0.18565 C 0.35352 0.1831 0.35365 0.18032 0.35417 0.17801 C 0.35469 0.17592 0.35573 0.1743 0.35638 0.17222 C 0.35716 0.16967 0.35794 0.16713 0.35859 0.16435 C 0.36029 0.15717 0.35898 0.15856 0.36185 0.15092 C 0.36237 0.1493 0.36328 0.14838 0.36393 0.14699 C 0.36602 0.13634 0.36393 0.14606 0.36719 0.13542 C 0.37279 0.11829 0.36628 0.13611 0.37161 0.12199 C 0.37474 0.09977 0.37031 0.12708 0.37487 0.10833 C 0.37539 0.10602 0.37539 0.10324 0.37591 0.10069 C 0.37878 0.08704 0.37708 0.09838 0.38034 0.08704 C 0.38086 0.08542 0.38086 0.0831 0.38138 0.08125 C 0.3819 0.07917 0.38294 0.07754 0.38359 0.07546 C 0.38437 0.07315 0.38477 0.07014 0.38568 0.06782 C 0.38633 0.0662 0.38724 0.06551 0.38789 0.06389 C 0.39818 0.03958 0.38906 0.06157 0.39336 0.04653 C 0.39479 0.0412 0.39635 0.03912 0.3987 0.03495 C 0.40065 0.02477 0.39857 0.0331 0.40312 0.02338 C 0.40391 0.02153 0.40443 0.01944 0.40534 0.01759 C 0.40586 0.0162 0.40677 0.01504 0.40742 0.01366 C 0.4082 0.0118 0.40872 0.00972 0.40964 0.00787 C 0.41354 -0.00046 0.41185 0.0044 0.41615 -0.00185 C 0.41693 -0.00301 0.41732 -0.00486 0.41836 -0.00556 C 0.42005 -0.00695 0.422 -0.00671 0.4237 -0.00764 C 0.42487 -0.0081 0.42591 -0.00903 0.42695 -0.00949 C 0.42878 -0.01042 0.4306 -0.01065 0.43242 -0.01134 C 0.43359 -0.01204 0.43464 -0.01296 0.43568 -0.01343 C 0.43789 -0.01412 0.4401 -0.01458 0.44219 -0.01528 C 0.44375 -0.01574 0.44518 -0.01667 0.44661 -0.01713 C 0.45404 -0.01667 0.4707 -0.01621 0.48021 -0.01343 C 0.48138 -0.01296 0.48242 -0.01204 0.48346 -0.01134 C 0.4849 -0.01065 0.48646 -0.01019 0.48789 -0.00949 C 0.49883 -0.00394 0.4819 -0.01181 0.49544 -0.00556 C 0.5026 0.00694 0.48919 -0.01574 0.50417 0.00208 C 0.50937 0.0081 0.50612 0.00532 0.51393 0.00972 C 0.51497 0.01042 0.51628 0.01065 0.51719 0.0118 C 0.52135 0.01667 0.51927 0.01481 0.5237 0.01759 C 0.52448 0.01875 0.525 0.0206 0.52591 0.02153 C 0.52721 0.02268 0.52878 0.02268 0.53021 0.02338 C 0.53138 0.02384 0.53242 0.02454 0.53346 0.02523 C 0.53464 0.02662 0.53555 0.02824 0.53672 0.02917 C 0.53815 0.03009 0.53971 0.02986 0.54115 0.03102 C 0.54206 0.03194 0.54245 0.03403 0.54323 0.03495 C 0.54427 0.03588 0.54544 0.03634 0.54648 0.0368 C 0.55599 0.01991 0.54401 0.04074 0.55299 0.02731 C 0.55417 0.02546 0.55508 0.02315 0.55625 0.02153 C 0.55911 0.01736 0.5595 0.01759 0.56289 0.01551 C 0.56393 0.01435 0.56497 0.01273 0.56615 0.0118 C 0.56771 0.01042 0.57227 0.00856 0.5737 0.00787 C 0.57513 0.00856 0.57969 0.01042 0.58125 0.0118 C 0.58242 0.01273 0.58346 0.01435 0.5845 0.01551 C 0.58529 0.01759 0.58581 0.01967 0.58672 0.02153 C 0.58763 0.02315 0.58893 0.02384 0.58997 0.02523 C 0.59036 0.02592 0.59075 0.02662 0.59115 0.02731 L 0.59115 0.02754 " pathEditMode="relative" rAng="0" ptsTypes="AAAAAAAAAAAAAAAAAAAAAAAAAAAAAAAAAAAAAAAAAAAAAAAAAAAAAAAAAAAAAAAAAAAAAAA">
                                      <p:cBhvr>
                                        <p:cTn id="14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826" y="-18750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7500"/>
                            </p:stCondLst>
                            <p:childTnLst>
                              <p:par>
                                <p:cTn id="15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" y="1191815"/>
            <a:ext cx="12189207" cy="569238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" y="2460586"/>
            <a:ext cx="12229156" cy="4174731"/>
          </a:xfrm>
          <a:prstGeom prst="rect">
            <a:avLst/>
          </a:prstGeom>
        </p:spPr>
      </p:pic>
      <p:grpSp>
        <p:nvGrpSpPr>
          <p:cNvPr id="47" name="组合 46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48" name="图片 4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9" name="文本框 48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listen!</a:t>
            </a:r>
          </a:p>
        </p:txBody>
      </p:sp>
      <p:pic>
        <p:nvPicPr>
          <p:cNvPr id="51" name="图片 5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934293" y="1708515"/>
            <a:ext cx="1338119" cy="162025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476" y="2098180"/>
            <a:ext cx="1118483" cy="1757616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6686298" y="387822"/>
            <a:ext cx="787010" cy="473984"/>
            <a:chOff x="6686298" y="387822"/>
            <a:chExt cx="787010" cy="473984"/>
          </a:xfrm>
        </p:grpSpPr>
        <p:sp>
          <p:nvSpPr>
            <p:cNvPr id="124" name="矩形 123"/>
            <p:cNvSpPr/>
            <p:nvPr/>
          </p:nvSpPr>
          <p:spPr>
            <a:xfrm>
              <a:off x="6686298" y="405187"/>
              <a:ext cx="778980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6710138" y="387822"/>
              <a:ext cx="763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aid</a:t>
              </a:r>
              <a:endParaRPr lang="zh-CN" altLang="en-US" sz="2400" b="1" dirty="0"/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4086759" y="1103463"/>
            <a:ext cx="1011147" cy="471842"/>
            <a:chOff x="4086759" y="1112976"/>
            <a:chExt cx="1011147" cy="471842"/>
          </a:xfrm>
        </p:grpSpPr>
        <p:sp>
          <p:nvSpPr>
            <p:cNvPr id="126" name="矩形 125"/>
            <p:cNvSpPr/>
            <p:nvPr/>
          </p:nvSpPr>
          <p:spPr>
            <a:xfrm>
              <a:off x="4164109" y="1128199"/>
              <a:ext cx="856447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4086759" y="1112976"/>
              <a:ext cx="101114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maid</a:t>
              </a:r>
              <a:endParaRPr lang="zh-CN" altLang="en-US" sz="2400" b="1" dirty="0"/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6366912" y="1103463"/>
            <a:ext cx="883622" cy="471842"/>
            <a:chOff x="6366912" y="1071379"/>
            <a:chExt cx="883622" cy="471842"/>
          </a:xfrm>
        </p:grpSpPr>
        <p:sp>
          <p:nvSpPr>
            <p:cNvPr id="127" name="矩形 126"/>
            <p:cNvSpPr/>
            <p:nvPr/>
          </p:nvSpPr>
          <p:spPr>
            <a:xfrm>
              <a:off x="6380500" y="1086602"/>
              <a:ext cx="856447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文本框 44"/>
            <p:cNvSpPr txBox="1"/>
            <p:nvPr/>
          </p:nvSpPr>
          <p:spPr>
            <a:xfrm>
              <a:off x="6366912" y="1071379"/>
              <a:ext cx="88362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paid</a:t>
              </a:r>
              <a:endParaRPr lang="zh-CN" altLang="en-US" sz="2400" b="1" dirty="0"/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8776837" y="1116163"/>
            <a:ext cx="856447" cy="461665"/>
            <a:chOff x="8776837" y="1050585"/>
            <a:chExt cx="856447" cy="461665"/>
          </a:xfrm>
        </p:grpSpPr>
        <p:sp>
          <p:nvSpPr>
            <p:cNvPr id="128" name="矩形 127"/>
            <p:cNvSpPr/>
            <p:nvPr/>
          </p:nvSpPr>
          <p:spPr>
            <a:xfrm>
              <a:off x="8776837" y="1053108"/>
              <a:ext cx="856447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8823475" y="1050585"/>
              <a:ext cx="76317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laid</a:t>
              </a:r>
              <a:endParaRPr lang="zh-CN" altLang="en-US" sz="2400" b="1" dirty="0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726783" y="375719"/>
            <a:ext cx="680646" cy="482306"/>
            <a:chOff x="5726783" y="375719"/>
            <a:chExt cx="680646" cy="482306"/>
          </a:xfrm>
        </p:grpSpPr>
        <p:sp>
          <p:nvSpPr>
            <p:cNvPr id="118" name="矩形 117"/>
            <p:cNvSpPr/>
            <p:nvPr/>
          </p:nvSpPr>
          <p:spPr>
            <a:xfrm>
              <a:off x="5823491" y="401406"/>
              <a:ext cx="441445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文本框 51"/>
            <p:cNvSpPr txBox="1"/>
            <p:nvPr/>
          </p:nvSpPr>
          <p:spPr>
            <a:xfrm>
              <a:off x="5726783" y="375719"/>
              <a:ext cx="68064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 m</a:t>
              </a:r>
              <a:endParaRPr lang="zh-CN" altLang="en-US" sz="2400" b="1" dirty="0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5812686" y="379074"/>
            <a:ext cx="603504" cy="480352"/>
            <a:chOff x="2634860" y="-358561"/>
            <a:chExt cx="603504" cy="480352"/>
          </a:xfrm>
        </p:grpSpPr>
        <p:sp>
          <p:nvSpPr>
            <p:cNvPr id="119" name="矩形 118"/>
            <p:cNvSpPr/>
            <p:nvPr/>
          </p:nvSpPr>
          <p:spPr>
            <a:xfrm>
              <a:off x="2634860" y="-334828"/>
              <a:ext cx="441445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文本框 52"/>
            <p:cNvSpPr txBox="1"/>
            <p:nvPr/>
          </p:nvSpPr>
          <p:spPr>
            <a:xfrm>
              <a:off x="2634860" y="-358561"/>
              <a:ext cx="60350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/>
                <a:t>p</a:t>
              </a:r>
              <a:endParaRPr lang="zh-CN" altLang="en-US" sz="2400" b="1" dirty="0"/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5812686" y="387822"/>
            <a:ext cx="458650" cy="476457"/>
            <a:chOff x="3663838" y="-430749"/>
            <a:chExt cx="458650" cy="476457"/>
          </a:xfrm>
        </p:grpSpPr>
        <p:sp>
          <p:nvSpPr>
            <p:cNvPr id="23" name="矩形 22"/>
            <p:cNvSpPr/>
            <p:nvPr/>
          </p:nvSpPr>
          <p:spPr>
            <a:xfrm>
              <a:off x="3675447" y="-430749"/>
              <a:ext cx="441445" cy="456619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4" name="文本框 53"/>
            <p:cNvSpPr txBox="1"/>
            <p:nvPr/>
          </p:nvSpPr>
          <p:spPr>
            <a:xfrm>
              <a:off x="3663838" y="-415957"/>
              <a:ext cx="4586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dirty="0"/>
                <a:t>l</a:t>
              </a:r>
              <a:endParaRPr lang="zh-CN" altLang="en-US" sz="2400" b="1" dirty="0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142241" y="1775258"/>
            <a:ext cx="1286061" cy="1615218"/>
            <a:chOff x="1323490" y="3606516"/>
            <a:chExt cx="1286061" cy="1615218"/>
          </a:xfrm>
        </p:grpSpPr>
        <p:pic>
          <p:nvPicPr>
            <p:cNvPr id="56" name="图片 5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490" y="3606516"/>
              <a:ext cx="1286061" cy="1615218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19383">
              <a:off x="1666275" y="3832357"/>
              <a:ext cx="144253" cy="734533"/>
            </a:xfrm>
            <a:prstGeom prst="rect">
              <a:avLst/>
            </a:prstGeom>
          </p:spPr>
        </p:pic>
      </p:grpSp>
      <p:pic>
        <p:nvPicPr>
          <p:cNvPr id="58" name="图片 5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3625" y="1730063"/>
            <a:ext cx="1286061" cy="1615218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4496431" y="1701061"/>
            <a:ext cx="1774905" cy="1620253"/>
            <a:chOff x="3928058" y="3864091"/>
            <a:chExt cx="1774905" cy="1620253"/>
          </a:xfrm>
        </p:grpSpPr>
        <p:pic>
          <p:nvPicPr>
            <p:cNvPr id="59" name="图片 5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364844" y="3864091"/>
              <a:ext cx="1338119" cy="1620253"/>
            </a:xfrm>
            <a:prstGeom prst="rect">
              <a:avLst/>
            </a:prstGeom>
          </p:spPr>
        </p:pic>
        <p:pic>
          <p:nvPicPr>
            <p:cNvPr id="57" name="图片 5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0771">
              <a:off x="4279064" y="4376278"/>
              <a:ext cx="171559" cy="873571"/>
            </a:xfrm>
            <a:prstGeom prst="rect">
              <a:avLst/>
            </a:prstGeom>
          </p:spPr>
        </p:pic>
      </p:grpSp>
      <p:pic>
        <p:nvPicPr>
          <p:cNvPr id="62" name="图片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51888" y="1802944"/>
            <a:ext cx="1338119" cy="1620253"/>
          </a:xfrm>
          <a:prstGeom prst="rect">
            <a:avLst/>
          </a:prstGeom>
        </p:spPr>
      </p:pic>
      <p:grpSp>
        <p:nvGrpSpPr>
          <p:cNvPr id="24" name="组合 23"/>
          <p:cNvGrpSpPr/>
          <p:nvPr/>
        </p:nvGrpSpPr>
        <p:grpSpPr>
          <a:xfrm>
            <a:off x="8795132" y="1817280"/>
            <a:ext cx="1789101" cy="1866020"/>
            <a:chOff x="4640465" y="4037829"/>
            <a:chExt cx="1789101" cy="1866020"/>
          </a:xfrm>
        </p:grpSpPr>
        <p:pic>
          <p:nvPicPr>
            <p:cNvPr id="61" name="图片 6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2099" y="4037829"/>
              <a:ext cx="1187467" cy="1866020"/>
            </a:xfrm>
            <a:prstGeom prst="rect">
              <a:avLst/>
            </a:prstGeom>
          </p:spPr>
        </p:pic>
        <p:pic>
          <p:nvPicPr>
            <p:cNvPr id="60" name="图片 59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970771">
              <a:off x="4991471" y="4313254"/>
              <a:ext cx="171559" cy="873571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661" y="4842601"/>
            <a:ext cx="1200200" cy="1586976"/>
          </a:xfrm>
          <a:prstGeom prst="rect">
            <a:avLst/>
          </a:prstGeom>
        </p:spPr>
      </p:pic>
      <p:grpSp>
        <p:nvGrpSpPr>
          <p:cNvPr id="41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43" name="文本框 42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69" name="组合 68"/>
          <p:cNvGrpSpPr/>
          <p:nvPr/>
        </p:nvGrpSpPr>
        <p:grpSpPr>
          <a:xfrm flipH="1">
            <a:off x="9349202" y="969790"/>
            <a:ext cx="2506934" cy="2299560"/>
            <a:chOff x="1258901" y="4534122"/>
            <a:chExt cx="1849065" cy="1846937"/>
          </a:xfrm>
        </p:grpSpPr>
        <p:pic>
          <p:nvPicPr>
            <p:cNvPr id="70" name="图片 69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830662" y="4534122"/>
              <a:ext cx="1277304" cy="1394247"/>
            </a:xfrm>
            <a:prstGeom prst="rect">
              <a:avLst/>
            </a:prstGeom>
          </p:spPr>
        </p:pic>
        <p:pic>
          <p:nvPicPr>
            <p:cNvPr id="71" name="图片 70"/>
            <p:cNvPicPr>
              <a:picLocks noChangeAspect="1"/>
            </p:cNvPicPr>
            <p:nvPr/>
          </p:nvPicPr>
          <p:blipFill rotWithShape="1"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258901" y="4672093"/>
              <a:ext cx="1335299" cy="1708966"/>
            </a:xfrm>
            <a:prstGeom prst="rect">
              <a:avLst/>
            </a:prstGeom>
          </p:spPr>
        </p:pic>
      </p:grpSp>
      <p:grpSp>
        <p:nvGrpSpPr>
          <p:cNvPr id="63" name="组合 62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394" y="0"/>
            <a:ext cx="6912814" cy="1632573"/>
            <a:chOff x="8753" y="-10"/>
            <a:chExt cx="8268" cy="2007"/>
          </a:xfrm>
        </p:grpSpPr>
        <p:sp>
          <p:nvSpPr>
            <p:cNvPr id="64" name="矩形 63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753" y="-10"/>
              <a:ext cx="8250" cy="2007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5" name="文本框 64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753" y="-10"/>
              <a:ext cx="8268" cy="1999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Add individual sounds (phonemes) to simple, single-syllable words to make new words; </a:t>
              </a:r>
            </a:p>
            <a:p>
              <a:r>
                <a:rPr lang="en-US" altLang="zh-CN" sz="1100" b="1" dirty="0"/>
                <a:t>decode the words accurately.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help the children in the picture win the story book in the relay race by adding one </a:t>
              </a:r>
            </a:p>
            <a:p>
              <a:pPr lvl="0"/>
              <a:r>
                <a:rPr lang="en-US" altLang="zh-CN" sz="1100" b="1" dirty="0"/>
                <a:t>    sound to the word </a:t>
              </a:r>
              <a:r>
                <a:rPr lang="en-US" altLang="zh-CN" sz="1100" b="1" i="1" dirty="0"/>
                <a:t>aid</a:t>
              </a:r>
              <a:r>
                <a:rPr lang="en-US" altLang="zh-CN" sz="1100" b="1" dirty="0"/>
                <a:t> to make new words.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Read the single-syllable word </a:t>
              </a:r>
              <a:r>
                <a:rPr lang="en-US" altLang="zh-CN" sz="1100" b="1" i="1" dirty="0"/>
                <a:t>aid</a:t>
              </a:r>
              <a:r>
                <a:rPr lang="en-US" altLang="zh-CN" sz="1100" b="1" dirty="0"/>
                <a:t>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first; click and read the individual sound </a:t>
              </a:r>
              <a:r>
                <a:rPr lang="en-US" altLang="zh-CN" sz="1100" b="1" i="1" dirty="0"/>
                <a:t>m</a:t>
              </a:r>
              <a:r>
                <a:rPr lang="en-US" altLang="zh-CN" sz="1100" b="1" dirty="0"/>
                <a:t>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; guide </a:t>
              </a:r>
              <a:r>
                <a:rPr lang="en-US" altLang="zh-CN" sz="1100" b="1" dirty="0" err="1"/>
                <a:t>Ss</a:t>
              </a:r>
              <a:endParaRPr lang="en-US" altLang="zh-CN" sz="1100" b="1" dirty="0"/>
            </a:p>
            <a:p>
              <a:pPr lvl="0"/>
              <a:r>
                <a:rPr lang="en-US" altLang="zh-CN" sz="1100" b="1" dirty="0"/>
                <a:t>    to try and add the sound </a:t>
              </a:r>
              <a:r>
                <a:rPr lang="en-US" altLang="zh-CN" sz="1100" b="1" i="1" dirty="0"/>
                <a:t>m</a:t>
              </a:r>
              <a:r>
                <a:rPr lang="en-US" altLang="zh-CN" sz="1100" b="1" dirty="0"/>
                <a:t> to the word </a:t>
              </a:r>
              <a:r>
                <a:rPr lang="en-US" altLang="zh-CN" sz="1100" b="1" i="1" dirty="0"/>
                <a:t>aid</a:t>
              </a:r>
              <a:r>
                <a:rPr lang="en-US" altLang="zh-CN" sz="1100" b="1" dirty="0"/>
                <a:t> to make a new word; click and show the word </a:t>
              </a:r>
              <a:r>
                <a:rPr lang="en-US" altLang="zh-CN" sz="1100" b="1" i="1" dirty="0"/>
                <a:t>maid</a:t>
              </a:r>
              <a:r>
                <a:rPr lang="en-US" altLang="zh-CN" sz="1100" b="1" dirty="0"/>
                <a:t>;</a:t>
              </a:r>
            </a:p>
            <a:p>
              <a:pPr lvl="0"/>
              <a:r>
                <a:rPr lang="en-US" altLang="zh-CN" sz="1100" b="1" dirty="0"/>
                <a:t>    read the word </a:t>
              </a:r>
              <a:r>
                <a:rPr lang="en-US" altLang="zh-CN" sz="1100" b="1" i="1" dirty="0"/>
                <a:t>maid</a:t>
              </a:r>
              <a:r>
                <a:rPr lang="en-US" altLang="zh-CN" sz="1100" b="1" dirty="0"/>
                <a:t> in this way: </a:t>
              </a:r>
              <a:r>
                <a:rPr lang="en-US" altLang="zh-CN" sz="1100" b="1" i="1" dirty="0"/>
                <a:t>m-aid, maid</a:t>
              </a:r>
              <a:r>
                <a:rPr lang="en-US" altLang="zh-CN" sz="1100" b="1" dirty="0"/>
                <a:t>;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it; then click and make one of the</a:t>
              </a:r>
            </a:p>
            <a:p>
              <a:pPr lvl="0"/>
              <a:r>
                <a:rPr lang="en-US" altLang="zh-CN" sz="1100" b="1" dirty="0"/>
                <a:t>    children run.</a:t>
              </a:r>
              <a:endParaRPr lang="zh-CN" altLang="zh-CN" sz="1100" dirty="0"/>
            </a:p>
            <a:p>
              <a:r>
                <a:rPr lang="en-US" altLang="zh-CN" sz="1100" b="1" dirty="0"/>
                <a:t>3. Repeat this practice for the rest of the words.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6" name="组合 65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67" name="直角三角形 66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8" name="文本框 67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26" name="图片 2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899" y="4828973"/>
            <a:ext cx="10058400" cy="205948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763" y="4962183"/>
            <a:ext cx="8533089" cy="1367845"/>
          </a:xfrm>
          <a:prstGeom prst="rect">
            <a:avLst/>
          </a:prstGeom>
        </p:spPr>
      </p:pic>
      <p:pic>
        <p:nvPicPr>
          <p:cNvPr id="16" name="图片 15" hidden="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490" y="1471687"/>
            <a:ext cx="3796631" cy="3968850"/>
          </a:xfrm>
          <a:prstGeom prst="rect">
            <a:avLst/>
          </a:prstGeom>
        </p:spPr>
      </p:pic>
      <p:pic>
        <p:nvPicPr>
          <p:cNvPr id="55" name="图片 5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5013" y="1724915"/>
            <a:ext cx="3796631" cy="3968850"/>
          </a:xfrm>
          <a:prstGeom prst="rect">
            <a:avLst/>
          </a:prstGeom>
        </p:spPr>
      </p:pic>
      <p:grpSp>
        <p:nvGrpSpPr>
          <p:cNvPr id="73" name="组合 72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74" name="图片 73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5" name="文本框 74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5/26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953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-3.125E-6 0.00023 C 0.00326 -0.00324 0.00651 -0.00625 0.00977 -0.00972 C 0.01055 -0.01065 0.01094 -0.01273 0.01185 -0.01366 C 0.01394 -0.01551 0.01628 -0.0162 0.01836 -0.01759 C 0.01953 -0.01806 0.02071 -0.01852 0.02162 -0.01944 C 0.02318 -0.02083 0.02448 -0.02222 0.02604 -0.02338 C 0.02748 -0.02431 0.02891 -0.02454 0.03034 -0.02523 C 0.03151 -0.02569 0.03256 -0.02662 0.0336 -0.02708 C 0.03373 -0.02708 0.04076 -0.02431 0.04128 -0.02338 C 0.04206 -0.02176 0.04167 -0.01921 0.04232 -0.01759 C 0.04349 -0.01458 0.04662 -0.00972 0.04662 -0.00949 C 0.05482 -0.01458 0.04479 -0.0081 0.05326 -0.01551 C 0.05417 -0.01643 0.05534 -0.0169 0.05651 -0.01759 C 0.05716 -0.01875 0.05769 -0.0206 0.0586 -0.0213 C 0.06003 -0.02245 0.06159 -0.02268 0.06302 -0.02338 C 0.07396 -0.02893 0.05703 -0.02106 0.07058 -0.02708 C 0.0724 -0.02662 0.07435 -0.02639 0.07604 -0.02523 C 0.08177 -0.0213 0.07709 -0.02222 0.08151 -0.01759 C 0.08243 -0.01643 0.0836 -0.0162 0.08477 -0.01551 C 0.09219 -0.00231 0.08763 -0.00532 0.09883 -0.00787 C 0.10313 -0.01551 0.0987 -0.00856 0.1043 -0.01366 C 0.10547 -0.01458 0.10638 -0.01667 0.10756 -0.01759 C 0.10925 -0.01875 0.1112 -0.01875 0.11302 -0.01944 C 0.11407 -0.01991 0.11511 -0.02083 0.11628 -0.0213 C 0.11914 -0.02083 0.12813 -0.02153 0.13256 -0.01759 C 0.13373 -0.01643 0.13477 -0.01505 0.13581 -0.01366 C 0.13659 -0.0125 0.13724 -0.01111 0.13802 -0.00972 C 0.14089 -0.01042 0.14388 -0.01042 0.14675 -0.01181 C 0.15235 -0.01435 0.14779 -0.01551 0.15209 -0.01944 C 0.1556 -0.02245 0.15938 -0.02338 0.16302 -0.02523 C 0.16407 -0.02569 0.16511 -0.02662 0.16628 -0.02708 C 0.16914 -0.02662 0.17214 -0.02639 0.175 -0.02523 C 0.17709 -0.02431 0.18138 -0.0213 0.18138 -0.02106 C 0.18659 -0.00787 0.1836 -0.01227 0.18907 -0.00602 C 0.19831 -0.01134 0.18711 -0.0037 0.1944 -0.01181 C 0.19545 -0.01273 0.19675 -0.01273 0.19779 -0.01366 C 0.2 -0.01597 0.20183 -0.01991 0.2043 -0.0213 L 0.21081 -0.02523 L 0.21407 -0.02708 C 0.21771 -0.02662 0.22136 -0.02639 0.225 -0.02523 C 0.225 -0.025 0.23308 -0.02037 0.23477 -0.01944 L 0.24128 -0.01551 L 0.24453 -0.01366 C 0.25118 -0.02546 0.24388 -0.01319 0.2543 -0.02708 C 0.25573 -0.02917 0.25703 -0.03148 0.2586 -0.03287 C 0.26068 -0.03472 0.26302 -0.03565 0.26524 -0.03681 L 0.26849 -0.03866 C 0.26979 -0.03843 0.27696 -0.0375 0.2793 -0.03495 C 0.28672 -0.02685 0.27552 -0.03449 0.28477 -0.02917 C 0.28581 -0.02778 0.28685 -0.02639 0.28802 -0.02523 C 0.28907 -0.02431 0.29024 -0.02431 0.29128 -0.02338 C 0.29219 -0.02245 0.29258 -0.02037 0.29349 -0.01944 C 0.29479 -0.01829 0.29636 -0.01829 0.29779 -0.01759 C 0.29883 -0.0169 0.3 -0.0162 0.30104 -0.01551 C 0.30729 -0.01782 0.30482 -0.01597 0.30873 -0.01944 L 0.30873 -0.01921 " pathEditMode="relative" rAng="0" ptsTypes="AAAAAAAAAAAAAAAAAAAAAAAAAAAAAAAAAAAAAAAAAAAAAAAAAAAAAAAAA">
                                      <p:cBhvr>
                                        <p:cTn id="20" dur="2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30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7037E-6 L 3.54167E-6 0.00024 C 0.00429 0.00047 0.00885 -0.00046 0.01302 0.00186 C 0.01497 0.00301 0.01731 0.00949 0.01731 0.00973 C 0.0177 0.01158 0.01731 0.01482 0.01836 0.01528 C 0.01953 0.01598 0.0263 0.0132 0.02812 0.01158 C 0.02929 0.01042 0.0302 0.00857 0.03151 0.00764 C 0.03359 0.00602 0.03802 0.00371 0.03802 0.00394 C 0.04088 0.0044 0.04388 0.00417 0.04661 0.00579 C 0.04791 0.00649 0.05052 0.01412 0.05104 0.01528 C 0.05143 0.01736 0.05143 0.01945 0.05208 0.02107 C 0.05364 0.02454 0.05651 0.0257 0.05859 0.02686 C 0.06263 0.02524 0.06315 0.02593 0.06627 0.02107 C 0.06784 0.01875 0.06862 0.01459 0.07057 0.01343 C 0.07526 0.01065 0.07265 0.01204 0.07812 0.00949 C 0.08034 0.01019 0.08268 0.00996 0.08463 0.01158 C 0.08945 0.01505 0.09218 0.02084 0.09557 0.02686 C 0.09661 0.02894 0.09752 0.03125 0.09882 0.03264 L 0.10208 0.03658 C 0.10455 0.03588 0.10729 0.03611 0.10963 0.03473 C 0.11067 0.03403 0.11093 0.03172 0.11185 0.03079 C 0.11289 0.02963 0.11406 0.0294 0.1151 0.02894 C 0.11614 0.02755 0.11718 0.02593 0.11836 0.025 C 0.1194 0.02408 0.1207 0.02408 0.12161 0.02315 C 0.12252 0.02223 0.12304 0.02061 0.12382 0.01922 C 0.12513 0.01945 0.13229 0.02061 0.13463 0.02315 C 0.14218 0.03102 0.13086 0.02338 0.1401 0.02894 C 0.1427 0.03334 0.14518 0.0382 0.14882 0.04051 L 0.15208 0.04236 C 0.15638 0.04167 0.1608 0.04167 0.1651 0.04051 C 0.16731 0.03982 0.1694 0.0375 0.17161 0.03658 C 0.17773 0.0338 0.17448 0.03519 0.18138 0.03264 C 0.18645 0.03334 0.19179 0.03195 0.19661 0.03473 C 0.19909 0.03611 0.19987 0.04167 0.20208 0.04422 L 0.20534 0.04815 C 0.20573 0.04792 0.21276 0.04584 0.21406 0.04422 C 0.21966 0.03681 0.2177 0.03519 0.22265 0.03079 C 0.22369 0.02986 0.22487 0.0294 0.22591 0.02894 C 0.22669 0.02755 0.22708 0.025 0.22812 0.025 C 0.24101 0.02361 0.24114 0.02431 0.24882 0.02894 C 0.25091 0.03149 0.25442 0.03218 0.25534 0.03658 C 0.25677 0.04468 0.25547 0.04121 0.25963 0.0463 C 0.26093 0.04977 0.26289 0.05556 0.2651 0.05787 C 0.26705 0.05973 0.27161 0.06181 0.27161 0.06204 C 0.27552 0.06111 0.27955 0.06088 0.28359 0.05973 C 0.2858 0.05903 0.28789 0.05718 0.2901 0.05579 C 0.29114 0.05533 0.29231 0.05301 0.29336 0.05394 L 0.29557 0.05579 L 0.29557 0.05602 " pathEditMode="relative" rAng="0" ptsTypes="AAAAAAAAAAAAAAAAAAAAAAAAAAAAAAAAAAAAAAAAAAAAAAAAA">
                                      <p:cBhvr>
                                        <p:cTn id="4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9" y="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42 0.10555 L -0.00742 0.10578 C -0.00482 0.10926 -0.00221 0.11319 0.00026 0.11713 C 0.00104 0.11828 0.00156 0.11967 0.00235 0.12083 C 0.00339 0.12245 0.00456 0.12338 0.00573 0.12476 C 0.00534 0.1287 0.00534 0.13263 0.00456 0.13634 C 0.00417 0.13796 0.003 0.13888 0.00235 0.14027 C 0.00156 0.14213 0.00104 0.14421 0.00026 0.14606 C -0.00325 0.15324 -0.00351 0.15301 -0.00742 0.15763 C -0.00781 0.15949 -0.00859 0.16134 -0.00846 0.16342 C -0.0082 0.16736 -0.00703 0.17106 -0.00625 0.175 C -0.00482 0.18287 -0.00586 0.17916 -0.00299 0.18657 C -0.00208 0.1993 0.00026 0.20115 -0.00521 0.20787 C -0.00612 0.20902 -0.00742 0.20902 -0.00846 0.20972 C -0.00859 0.20995 -0.01393 0.21574 -0.01393 0.21736 L -0.01172 0.22129 L -0.0095 0.23287 L -0.00846 0.23865 C -0.01028 0.24814 -0.00833 0.24166 -0.01276 0.24838 C -0.01575 0.25277 -0.01588 0.25532 -0.0194 0.2581 C -0.02148 0.25972 -0.02396 0.25972 -0.02591 0.2618 C -0.03008 0.26689 -0.02786 0.26504 -0.03242 0.26759 C -0.03242 0.26782 -0.03281 0.29814 -0.03463 0.30625 C -0.03502 0.30856 -0.0362 0.30995 -0.03672 0.31203 C -0.03893 0.31967 -0.03633 0.31759 -0.04114 0.32361 C -0.04245 0.32546 -0.04401 0.32638 -0.04544 0.32754 C -0.04622 0.32893 -0.04661 0.33101 -0.04765 0.33148 C -0.05299 0.33379 -0.06732 0.33611 -0.0737 0.33726 L -0.07812 0.34884 C -0.07943 0.35254 -0.08229 0.36111 -0.08463 0.36226 L -0.08789 0.36435 C -0.08893 0.36551 -0.08997 0.36713 -0.09114 0.36805 C -0.09857 0.37407 -0.09935 0.37199 -0.10846 0.37199 L -0.10846 0.37222 " pathEditMode="relative" rAng="0" ptsTypes="AAAAAAAAAAAAAAAAAAAAAAAAAAAAAAAAAA">
                                      <p:cBhvr>
                                        <p:cTn id="7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01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200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50"/>
                            </p:stCondLst>
                            <p:childTnLst>
                              <p:par>
                                <p:cTn id="9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xmlns="" id="{745C149C-A3F8-BF48-93B0-DBEA898F6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5" y="84982"/>
            <a:ext cx="12005609" cy="6589750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150"/>
            <a:ext cx="12191999" cy="6771849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11480" y="1001302"/>
            <a:ext cx="7717997" cy="558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endParaRPr lang="en-US" altLang="zh-CN" sz="2800" b="1" dirty="0">
              <a:latin typeface="Century Gothic" panose="020B0502020202020204" pitchFamily="34" charset="0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329478" y="6193084"/>
            <a:ext cx="942691" cy="296305"/>
            <a:chOff x="11008048" y="6526353"/>
            <a:chExt cx="942691" cy="296305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5" name="文本框 34"/>
            <p:cNvSpPr txBox="1"/>
            <p:nvPr/>
          </p:nvSpPr>
          <p:spPr>
            <a:xfrm>
              <a:off x="11008048" y="6526353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21" name="矩形 20"/>
          <p:cNvSpPr/>
          <p:nvPr/>
        </p:nvSpPr>
        <p:spPr>
          <a:xfrm>
            <a:off x="1806899" y="454100"/>
            <a:ext cx="4911268" cy="584775"/>
          </a:xfrm>
          <a:prstGeom prst="rect">
            <a:avLst/>
          </a:prstGeom>
        </p:spPr>
        <p:txBody>
          <a:bodyPr wrap="square" lIns="0" tIns="0" rIns="0" bIns="0">
            <a:noAutofit/>
          </a:bodyPr>
          <a:lstStyle/>
          <a:p>
            <a:pPr>
              <a:tabLst>
                <a:tab pos="2603500" algn="l"/>
              </a:tabLst>
            </a:pPr>
            <a:r>
              <a:rPr lang="en-US" altLang="zh-CN" sz="3600" b="1" dirty="0">
                <a:solidFill>
                  <a:srgbClr val="FFA904"/>
                </a:solidFill>
                <a:latin typeface="Century Gothic" panose="020B0502020202020204" pitchFamily="34" charset="0"/>
              </a:rPr>
              <a:t>Let’s chant!</a:t>
            </a:r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579" y="309676"/>
            <a:ext cx="1378092" cy="918728"/>
          </a:xfrm>
          <a:prstGeom prst="rect">
            <a:avLst/>
          </a:prstGeom>
        </p:spPr>
      </p:pic>
      <p:sp>
        <p:nvSpPr>
          <p:cNvPr id="38" name="文本框 37"/>
          <p:cNvSpPr txBox="1"/>
          <p:nvPr/>
        </p:nvSpPr>
        <p:spPr>
          <a:xfrm>
            <a:off x="5725735" y="1205740"/>
            <a:ext cx="6387540" cy="26266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Yesterday was sunny.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maid paid </a:t>
            </a:r>
            <a:r>
              <a:rPr lang="en-US" altLang="zh-CN" sz="2800" b="1" dirty="0">
                <a:latin typeface="Century Gothic" panose="020B0502020202020204" pitchFamily="34" charset="0"/>
              </a:rPr>
              <a:t>for the honey. 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She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laid</a:t>
            </a:r>
            <a:r>
              <a:rPr lang="en-US" altLang="zh-CN" sz="2800" b="1" dirty="0">
                <a:latin typeface="Century Gothic" panose="020B0502020202020204" pitchFamily="34" charset="0"/>
              </a:rPr>
              <a:t> the honey down in the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hall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Then she wanted to play with a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ball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  <a:p>
            <a:pPr>
              <a:lnSpc>
                <a:spcPct val="120000"/>
              </a:lnSpc>
            </a:pPr>
            <a:r>
              <a:rPr lang="en-US" altLang="zh-CN" sz="2800" b="1" dirty="0">
                <a:latin typeface="Century Gothic" panose="020B0502020202020204" pitchFamily="34" charset="0"/>
              </a:rPr>
              <a:t>But she had to paint the </a:t>
            </a:r>
            <a:r>
              <a:rPr lang="en-US" altLang="zh-CN" sz="28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wall</a:t>
            </a:r>
            <a:r>
              <a:rPr lang="en-US" altLang="zh-CN" sz="2800" b="1" dirty="0"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39" name="图片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04" y="1331582"/>
            <a:ext cx="1790903" cy="2515151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447" y="4144916"/>
            <a:ext cx="2151270" cy="2671689"/>
          </a:xfrm>
          <a:prstGeom prst="rect">
            <a:avLst/>
          </a:prstGeom>
        </p:spPr>
      </p:pic>
      <p:sp>
        <p:nvSpPr>
          <p:cNvPr id="40" name="圆角矩形标注 39"/>
          <p:cNvSpPr/>
          <p:nvPr/>
        </p:nvSpPr>
        <p:spPr>
          <a:xfrm>
            <a:off x="550863" y="1217843"/>
            <a:ext cx="5038588" cy="2805778"/>
          </a:xfrm>
          <a:prstGeom prst="wedgeRoundRectCallout">
            <a:avLst>
              <a:gd name="adj1" fmla="val -27527"/>
              <a:gd name="adj2" fmla="val 60286"/>
              <a:gd name="adj3" fmla="val 16667"/>
            </a:avLst>
          </a:prstGeom>
          <a:solidFill>
            <a:schemeClr val="bg1">
              <a:lumMod val="95000"/>
              <a:alpha val="62000"/>
            </a:schemeClr>
          </a:solidFill>
          <a:ln w="19050">
            <a:solidFill>
              <a:schemeClr val="accent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1" name="图片 40" descr="C:\Users\HP\Desktop\新画风\11月份\11.20\h.pngh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26329" y="1213797"/>
            <a:ext cx="4441638" cy="282794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49" y="1815748"/>
            <a:ext cx="1160595" cy="787609"/>
          </a:xfrm>
          <a:prstGeom prst="rect">
            <a:avLst/>
          </a:prstGeom>
        </p:spPr>
      </p:pic>
      <p:pic>
        <p:nvPicPr>
          <p:cNvPr id="42" name="图片 4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050" y="2407913"/>
            <a:ext cx="2776778" cy="1376746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65074" y="2481515"/>
            <a:ext cx="607796" cy="995884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578" y="2322529"/>
            <a:ext cx="770137" cy="961145"/>
          </a:xfrm>
          <a:prstGeom prst="rect">
            <a:avLst/>
          </a:prstGeom>
        </p:spPr>
      </p:pic>
      <p:grpSp>
        <p:nvGrpSpPr>
          <p:cNvPr id="31" name="组合 30"/>
          <p:cNvGrpSpPr/>
          <p:nvPr/>
        </p:nvGrpSpPr>
        <p:grpSpPr>
          <a:xfrm rot="10800000">
            <a:off x="3411875" y="1629254"/>
            <a:ext cx="1224953" cy="780963"/>
            <a:chOff x="5656999" y="3932869"/>
            <a:chExt cx="3859030" cy="2072058"/>
          </a:xfrm>
        </p:grpSpPr>
        <p:sp>
          <p:nvSpPr>
            <p:cNvPr id="30" name="云形标注 29"/>
            <p:cNvSpPr/>
            <p:nvPr/>
          </p:nvSpPr>
          <p:spPr>
            <a:xfrm>
              <a:off x="5656999" y="4123632"/>
              <a:ext cx="3071883" cy="1881295"/>
            </a:xfrm>
            <a:prstGeom prst="cloudCallout">
              <a:avLst>
                <a:gd name="adj1" fmla="val 38178"/>
                <a:gd name="adj2" fmla="val -56028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494845">
              <a:off x="5658729" y="3932869"/>
              <a:ext cx="3857300" cy="2000416"/>
            </a:xfrm>
            <a:prstGeom prst="rect">
              <a:avLst/>
            </a:prstGeom>
          </p:spPr>
        </p:pic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232" y="2795933"/>
            <a:ext cx="444121" cy="673952"/>
          </a:xfrm>
          <a:prstGeom prst="rect">
            <a:avLst/>
          </a:prstGeom>
        </p:spPr>
      </p:pic>
      <p:pic>
        <p:nvPicPr>
          <p:cNvPr id="43" name="图片 42"/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06332" y="4711214"/>
            <a:ext cx="1683752" cy="1586145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886" y="2795309"/>
            <a:ext cx="327662" cy="368296"/>
          </a:xfrm>
          <a:prstGeom prst="rect">
            <a:avLst/>
          </a:prstGeom>
        </p:spPr>
      </p:pic>
      <p:grpSp>
        <p:nvGrpSpPr>
          <p:cNvPr id="4" name="组合 29"/>
          <p:cNvGrpSpPr/>
          <p:nvPr/>
        </p:nvGrpSpPr>
        <p:grpSpPr>
          <a:xfrm>
            <a:off x="8991370" y="-13596"/>
            <a:ext cx="2549675" cy="773220"/>
            <a:chOff x="9514965" y="230021"/>
            <a:chExt cx="2549675" cy="77322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C4FD6B17-819E-964A-AA6E-8AE0C264E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9689751" y="230021"/>
              <a:ext cx="2374889" cy="773220"/>
            </a:xfrm>
            <a:prstGeom prst="rect">
              <a:avLst/>
            </a:prstGeom>
          </p:spPr>
        </p:pic>
        <p:sp>
          <p:nvSpPr>
            <p:cNvPr id="6" name="文本框 5"/>
            <p:cNvSpPr txBox="1"/>
            <p:nvPr/>
          </p:nvSpPr>
          <p:spPr>
            <a:xfrm>
              <a:off x="9514965" y="329767"/>
              <a:ext cx="254967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Phonics</a:t>
              </a:r>
              <a:endParaRPr lang="zh-CN" altLang="en-US" sz="28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3902" y="-96"/>
            <a:ext cx="6897772" cy="781092"/>
            <a:chOff x="8391" y="-3"/>
            <a:chExt cx="8611" cy="1511"/>
          </a:xfrm>
        </p:grpSpPr>
        <p:sp>
          <p:nvSpPr>
            <p:cNvPr id="45" name="矩形 44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391" y="-3"/>
              <a:ext cx="8611" cy="1511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391" y="-3"/>
              <a:ext cx="8268" cy="1508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Read the chant fluently; decode the words learned in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chant to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with rhythm;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observe the picture and the highlighted words.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repeat after you; ask them to take turns reading each sentence.</a:t>
              </a:r>
              <a:endParaRPr lang="zh-CN" altLang="zh-CN" sz="1100" dirty="0"/>
            </a:p>
            <a:p>
              <a:r>
                <a:rPr lang="en-US" altLang="zh-CN" sz="1100" b="1" dirty="0"/>
                <a:t>3. Give feedback.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7" name="组合 46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48" name="直角三角形 47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7" name="组合 5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58" name="图片 57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9" name="文本框 5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6/26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3038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023 L 8.33333E-7 0.00023 C 0.0026 -0.00231 0.0056 -0.0044 0.00846 -0.00625 C 0.00924 -0.00694 0.00963 -0.00787 0.01042 -0.00856 C 0.01185 -0.00972 0.01354 -0.01065 0.01484 -0.01157 C 0.02109 -0.02014 0.0125 -0.00972 0.02148 -0.01713 C 0.02253 -0.01782 0.02279 -0.01898 0.0237 -0.01991 C 0.02448 -0.02083 0.02513 -0.02153 0.02591 -0.02222 L 0.03008 -0.02847 C 0.03229 -0.03426 0.03229 -0.03472 0.03463 -0.04051 C 0.03516 -0.0419 0.03607 -0.04352 0.03672 -0.04514 C 0.0375 -0.0463 0.03867 -0.04768 0.03932 -0.04884 C 0.03958 -0.05093 0.03932 -0.05324 0.03932 -0.05509 L 0.03932 -0.05509 " pathEditMode="relative" rAng="0" ptsTypes="AAAAAAAAAAAAAA">
                                      <p:cBhvr>
                                        <p:cTn id="3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6" y="-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2.29167E-6 2.59259E-6 L -2.29167E-6 -0.07222 " pathEditMode="relative" rAng="0" ptsTypes="AA">
                                      <p:cBhvr>
                                        <p:cTn id="6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6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-4.44444E-6 L -3.54167E-6 -0.07222 " pathEditMode="relative" rAng="0" ptsTypes="AA">
                                      <p:cBhvr>
                                        <p:cTn id="6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2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2.96296E-6 L -4.16667E-6 -0.07222 " pathEditMode="relative" rAng="0" ptsTypes="AA">
                                      <p:cBhvr>
                                        <p:cTn id="7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0 L 3.33333E-6 -0.07222 " pathEditMode="relative" rAng="0" ptsTypes="AA">
                                      <p:cBhvr>
                                        <p:cTn id="7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70833E-6 1.48148E-6 L 2.70833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8" grpId="0" build="allAtOnce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5294073" y="1501220"/>
            <a:ext cx="6458539" cy="4080430"/>
          </a:xfrm>
          <a:prstGeom prst="rect">
            <a:avLst/>
          </a:prstGeom>
          <a:noFill/>
          <a:ln w="28575">
            <a:solidFill>
              <a:srgbClr val="0C77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3" name="组合 2"/>
          <p:cNvGrpSpPr/>
          <p:nvPr/>
        </p:nvGrpSpPr>
        <p:grpSpPr>
          <a:xfrm>
            <a:off x="9171158" y="3735"/>
            <a:ext cx="2374889" cy="773220"/>
            <a:chOff x="9620858" y="53035"/>
            <a:chExt cx="2374889" cy="773220"/>
          </a:xfrm>
        </p:grpSpPr>
        <p:pic>
          <p:nvPicPr>
            <p:cNvPr id="24" name="图片 23">
              <a:extLst>
                <a:ext uri="{FF2B5EF4-FFF2-40B4-BE49-F238E27FC236}">
                  <a16:creationId xmlns:a16="http://schemas.microsoft.com/office/drawing/2014/main" xmlns="" id="{83C6C948-3C3A-2D45-86B0-9246BD8ECE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20858" y="53035"/>
              <a:ext cx="2374889" cy="773220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9644500" y="109488"/>
              <a:ext cx="2120900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8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Lead-in</a:t>
              </a:r>
              <a:endParaRPr lang="zh-CN" altLang="en-US" sz="28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930850" y="5405191"/>
            <a:ext cx="3998794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CN" sz="24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Written</a:t>
            </a:r>
            <a:r>
              <a:rPr kumimoji="0" lang="en-US" altLang="zh-CN" sz="2400" b="1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 by Roderick Hunt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altLang="zh-CN" sz="2400" b="1" dirty="0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Illustrated by Alex </a:t>
            </a:r>
            <a:r>
              <a:rPr lang="en-US" altLang="zh-CN" sz="2400" b="1" dirty="0" err="1">
                <a:solidFill>
                  <a:srgbClr val="000000"/>
                </a:solidFill>
                <a:latin typeface="Century Gothic" panose="020B0502020202020204" pitchFamily="34" charset="0"/>
                <a:ea typeface="Arial Unicode MS" panose="020B0604020202020204" pitchFamily="34" charset="-122"/>
                <a:cs typeface="Arial Unicode MS" panose="020B0604020202020204" pitchFamily="34" charset="-122"/>
                <a:sym typeface="Helvetica Light"/>
              </a:rPr>
              <a:t>Brychta</a:t>
            </a:r>
            <a:endParaRPr kumimoji="0" lang="zh-CN" altLang="en-US" sz="24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entury Gothic" panose="020B0502020202020204" pitchFamily="34" charset="0"/>
              <a:ea typeface="Arial Unicode MS" panose="020B0604020202020204" pitchFamily="34" charset="-122"/>
              <a:cs typeface="Arial Unicode MS" panose="020B0604020202020204" pitchFamily="34" charset="-122"/>
              <a:sym typeface="Helvetica Light"/>
            </a:endParaRPr>
          </a:p>
        </p:txBody>
      </p:sp>
      <p:grpSp>
        <p:nvGrpSpPr>
          <p:cNvPr id="30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组合 22"/>
          <p:cNvGrpSpPr/>
          <p:nvPr/>
        </p:nvGrpSpPr>
        <p:grpSpPr>
          <a:xfrm>
            <a:off x="5278598" y="1196642"/>
            <a:ext cx="6489491" cy="4208550"/>
            <a:chOff x="6181286" y="5080679"/>
            <a:chExt cx="5645130" cy="3867605"/>
          </a:xfrm>
        </p:grpSpPr>
        <p:sp>
          <p:nvSpPr>
            <p:cNvPr id="28" name="矩形 27"/>
            <p:cNvSpPr/>
            <p:nvPr/>
          </p:nvSpPr>
          <p:spPr>
            <a:xfrm>
              <a:off x="6284674" y="5774788"/>
              <a:ext cx="5541742" cy="317349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>
                <a:lnSpc>
                  <a:spcPct val="13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What’s Dad wearing? What’s on Dad’s clothes? What might that number mean?</a:t>
              </a:r>
            </a:p>
            <a:p>
              <a:pPr marL="457200" indent="-457200">
                <a:lnSpc>
                  <a:spcPct val="13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Mum and Dad are doing?</a:t>
              </a:r>
            </a:p>
            <a:p>
              <a:pPr marL="457200" indent="-457200">
                <a:lnSpc>
                  <a:spcPct val="130000"/>
                </a:lnSpc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Look at the title. Why do you think Mum is “poor”?</a:t>
              </a: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6181286" y="5080679"/>
              <a:ext cx="2468611" cy="559805"/>
            </a:xfrm>
            <a:prstGeom prst="roundRect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1926" y="529543"/>
            <a:ext cx="4176643" cy="4840766"/>
          </a:xfrm>
          <a:prstGeom prst="rect">
            <a:avLst/>
          </a:prstGeom>
        </p:spPr>
      </p:pic>
      <p:grpSp>
        <p:nvGrpSpPr>
          <p:cNvPr id="27" name="组合 26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6897755" cy="612049"/>
            <a:chOff x="8167" y="65"/>
            <a:chExt cx="8835" cy="1485"/>
          </a:xfrm>
        </p:grpSpPr>
        <p:sp>
          <p:nvSpPr>
            <p:cNvPr id="29" name="矩形 28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65"/>
              <a:ext cx="8835" cy="1485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 dirty="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65"/>
              <a:ext cx="8268" cy="1481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Use the book cover to identify details and to make predictions.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look at the book cover closely and to talk about the given questions.</a:t>
              </a:r>
              <a:endParaRPr lang="zh-CN" altLang="zh-CN" sz="1100" dirty="0"/>
            </a:p>
            <a:p>
              <a:r>
                <a:rPr lang="en-US" altLang="zh-CN" sz="1100" b="1" dirty="0"/>
                <a:t>2.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45" name="直角三角形 44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41" name="组合 40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42" name="图片 41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47" name="文本框 46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7/26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204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15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7505200" y="1710969"/>
            <a:ext cx="4280399" cy="3540711"/>
            <a:chOff x="8381122" y="1623818"/>
            <a:chExt cx="3240960" cy="4402579"/>
          </a:xfrm>
        </p:grpSpPr>
        <p:sp>
          <p:nvSpPr>
            <p:cNvPr id="9" name="文本框 8"/>
            <p:cNvSpPr txBox="1"/>
            <p:nvPr/>
          </p:nvSpPr>
          <p:spPr>
            <a:xfrm>
              <a:off x="8381613" y="2221344"/>
              <a:ext cx="3239976" cy="3805053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80000" bIns="108000" rtlCol="0">
              <a:spAutoFit/>
            </a:bodyPr>
            <a:lstStyle/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is Dad doing to Mum? Why is Dad doing that?</a:t>
              </a:r>
            </a:p>
            <a:p>
              <a:pPr marL="457200" indent="-360000">
                <a:lnSpc>
                  <a:spcPct val="120000"/>
                </a:lnSpc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do you think Wilf and Wilma might do next?</a:t>
              </a:r>
            </a:p>
          </p:txBody>
        </p:sp>
        <p:sp>
          <p:nvSpPr>
            <p:cNvPr id="19" name="同侧圆角矩形 18"/>
            <p:cNvSpPr/>
            <p:nvPr/>
          </p:nvSpPr>
          <p:spPr>
            <a:xfrm>
              <a:off x="8381122" y="1623818"/>
              <a:ext cx="3240960" cy="615173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Before Reading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32" name="文本框 31"/>
            <p:cNvSpPr txBox="1"/>
            <p:nvPr/>
          </p:nvSpPr>
          <p:spPr>
            <a:xfrm>
              <a:off x="9453849" y="196167"/>
              <a:ext cx="2153735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6" name="标题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Let’s predict!</a:t>
            </a:r>
            <a:endParaRPr lang="zh-CN" altLang="en-US" dirty="0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672" y="1803400"/>
            <a:ext cx="6604759" cy="3162300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42" y="0"/>
            <a:ext cx="6897501" cy="950210"/>
            <a:chOff x="8424" y="26"/>
            <a:chExt cx="8578" cy="1859"/>
          </a:xfrm>
        </p:grpSpPr>
        <p:sp>
          <p:nvSpPr>
            <p:cNvPr id="41" name="矩形 40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424" y="26"/>
              <a:ext cx="8578" cy="1859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42" name="文本框 41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424" y="26"/>
              <a:ext cx="8268" cy="1857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Make predictions about the story by using the illustration; motivate Ss’ interest in </a:t>
              </a:r>
            </a:p>
            <a:p>
              <a:r>
                <a:rPr lang="en-US" altLang="zh-CN" sz="1100" b="1" dirty="0"/>
                <a:t>reading the story.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recall what it means to predict and ask them to make guesses prior to reading </a:t>
              </a:r>
            </a:p>
            <a:p>
              <a:pPr lvl="0"/>
              <a:r>
                <a:rPr lang="en-US" altLang="zh-CN" sz="1100" b="1" dirty="0"/>
                <a:t>    the story by looking at the pictures.</a:t>
              </a:r>
              <a:endParaRPr lang="zh-CN" altLang="zh-CN" sz="1100" dirty="0"/>
            </a:p>
            <a:p>
              <a:r>
                <a:rPr lang="en-US" altLang="zh-CN" sz="1100" b="1" dirty="0"/>
                <a:t>2. Guide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about the given questions.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43" name="组合 42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21" y="-32596"/>
            <a:ext cx="1112411" cy="601378"/>
            <a:chOff x="18196" y="8"/>
            <a:chExt cx="1703" cy="850"/>
          </a:xfrm>
        </p:grpSpPr>
        <p:sp>
          <p:nvSpPr>
            <p:cNvPr id="44" name="直角三角形 43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38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1:30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49" name="组合 48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50" name="图片 49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51" name="文本框 50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8/26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51595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2335094" y="5293499"/>
            <a:ext cx="3792633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400" b="1" dirty="0">
                <a:solidFill>
                  <a:prstClr val="black"/>
                </a:solidFill>
                <a:latin typeface="Century Gothic" charset="0"/>
                <a:ea typeface="Century Gothic" charset="0"/>
                <a:cs typeface="Century Gothic" charset="0"/>
              </a:rPr>
              <a:t>It was sports day.</a:t>
            </a:r>
          </a:p>
        </p:txBody>
      </p:sp>
      <p:grpSp>
        <p:nvGrpSpPr>
          <p:cNvPr id="17" name="组合 51"/>
          <p:cNvGrpSpPr/>
          <p:nvPr/>
        </p:nvGrpSpPr>
        <p:grpSpPr>
          <a:xfrm>
            <a:off x="7496684" y="913691"/>
            <a:ext cx="4280400" cy="3015311"/>
            <a:chOff x="8388452" y="1075811"/>
            <a:chExt cx="3300131" cy="3015311"/>
          </a:xfrm>
        </p:grpSpPr>
        <p:sp>
          <p:nvSpPr>
            <p:cNvPr id="18" name="文本框 17"/>
            <p:cNvSpPr txBox="1"/>
            <p:nvPr/>
          </p:nvSpPr>
          <p:spPr>
            <a:xfrm>
              <a:off x="8388452" y="1566021"/>
              <a:ext cx="3300131" cy="2525101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6C8CD5"/>
              </a:solidFill>
            </a:ln>
          </p:spPr>
          <p:txBody>
            <a:bodyPr wrap="square" tIns="108000" bIns="36000" rtlCol="0">
              <a:spAutoFit/>
            </a:bodyPr>
            <a:lstStyle/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kind of day was it that day?</a:t>
              </a:r>
            </a:p>
            <a:p>
              <a:pPr marL="457200" indent="-360000">
                <a:spcBef>
                  <a:spcPts val="1200"/>
                </a:spcBef>
                <a:buFont typeface="+mj-lt"/>
                <a:buAutoNum type="arabicPeriod"/>
              </a:pPr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race do you think the children were taking part in? Look for clues in the illustration.</a:t>
              </a:r>
            </a:p>
          </p:txBody>
        </p:sp>
        <p:sp>
          <p:nvSpPr>
            <p:cNvPr id="19" name="同侧圆角矩形 18"/>
            <p:cNvSpPr/>
            <p:nvPr/>
          </p:nvSpPr>
          <p:spPr>
            <a:xfrm>
              <a:off x="8388452" y="1075811"/>
              <a:ext cx="3300131" cy="494744"/>
            </a:xfrm>
            <a:prstGeom prst="round2SameRect">
              <a:avLst/>
            </a:prstGeom>
            <a:solidFill>
              <a:srgbClr val="6C8CD5"/>
            </a:solidFill>
            <a:ln w="38100" cap="flat">
              <a:solidFill>
                <a:srgbClr val="6C8CD5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Comprehension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Poor Old Mum!</a:t>
            </a:r>
            <a:endParaRPr lang="zh-CN" altLang="en-US" dirty="0"/>
          </a:p>
        </p:txBody>
      </p:sp>
      <p:sp>
        <p:nvSpPr>
          <p:cNvPr id="7" name="文本框 6"/>
          <p:cNvSpPr txBox="1"/>
          <p:nvPr/>
        </p:nvSpPr>
        <p:spPr>
          <a:xfrm>
            <a:off x="-2955851" y="3104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  <p:grpSp>
        <p:nvGrpSpPr>
          <p:cNvPr id="27" name="组合 47"/>
          <p:cNvGrpSpPr/>
          <p:nvPr/>
        </p:nvGrpSpPr>
        <p:grpSpPr>
          <a:xfrm>
            <a:off x="8492509" y="5450935"/>
            <a:ext cx="1893301" cy="993716"/>
            <a:chOff x="8040715" y="4335551"/>
            <a:chExt cx="3648280" cy="2289710"/>
          </a:xfrm>
        </p:grpSpPr>
        <p:sp>
          <p:nvSpPr>
            <p:cNvPr id="28" name="圆角矩形 27"/>
            <p:cNvSpPr/>
            <p:nvPr/>
          </p:nvSpPr>
          <p:spPr>
            <a:xfrm>
              <a:off x="8509793" y="5349383"/>
              <a:ext cx="3179202" cy="1275878"/>
            </a:xfrm>
            <a:prstGeom prst="roundRect">
              <a:avLst>
                <a:gd name="adj" fmla="val 50000"/>
              </a:avLst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0" rIns="50800" bIns="50800" numCol="1" spcCol="38100" rtlCol="0" anchor="ctr">
              <a:noAutofit/>
            </a:bodyPr>
            <a:lstStyle/>
            <a:p>
              <a:pPr algn="ctr" defTabSz="584200" hangingPunct="0"/>
              <a:r>
                <a:rPr lang="en-US" altLang="zh-CN" sz="2400" b="1" dirty="0">
                  <a:solidFill>
                    <a:srgbClr val="FFFFFF"/>
                  </a:solidFill>
                  <a:latin typeface="Century Gothic" panose="020B0502020202020204" pitchFamily="34" charset="0"/>
                  <a:sym typeface="Helvetica Light"/>
                </a:rPr>
                <a:t>sports</a:t>
              </a:r>
              <a:endParaRPr lang="zh-CN" altLang="en-US" sz="2400" b="1" dirty="0">
                <a:solidFill>
                  <a:srgbClr val="FFFFFF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3" cstate="email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198" b="97006" l="2703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8040715" y="4335551"/>
              <a:ext cx="1200446" cy="1743262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293" y="1165519"/>
            <a:ext cx="4862497" cy="4306642"/>
          </a:xfrm>
          <a:prstGeom prst="rect">
            <a:avLst/>
          </a:prstGeom>
        </p:spPr>
      </p:pic>
      <p:grpSp>
        <p:nvGrpSpPr>
          <p:cNvPr id="68" name="组合 19"/>
          <p:cNvGrpSpPr/>
          <p:nvPr/>
        </p:nvGrpSpPr>
        <p:grpSpPr>
          <a:xfrm>
            <a:off x="7496684" y="4143034"/>
            <a:ext cx="4280400" cy="1307901"/>
            <a:chOff x="7616919" y="2883293"/>
            <a:chExt cx="5226423" cy="787119"/>
          </a:xfrm>
        </p:grpSpPr>
        <p:sp>
          <p:nvSpPr>
            <p:cNvPr id="69" name="文本框 68"/>
            <p:cNvSpPr txBox="1"/>
            <p:nvPr/>
          </p:nvSpPr>
          <p:spPr>
            <a:xfrm>
              <a:off x="7616919" y="3170303"/>
              <a:ext cx="5226423" cy="500109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C77C3"/>
              </a:solidFill>
            </a:ln>
          </p:spPr>
          <p:txBody>
            <a:bodyPr wrap="square" lIns="144000" rtlCol="0">
              <a:spAutoFit/>
            </a:bodyPr>
            <a:lstStyle/>
            <a:p>
              <a:r>
                <a:rPr lang="en-US" altLang="zh-CN" sz="2400" b="1" dirty="0">
                  <a:solidFill>
                    <a:srgbClr val="53585F"/>
                  </a:solidFill>
                  <a:latin typeface="Century Gothic" panose="020B0502020202020204" pitchFamily="34" charset="0"/>
                </a:rPr>
                <a:t>What kind of races are there on sports day?</a:t>
              </a:r>
            </a:p>
          </p:txBody>
        </p:sp>
        <p:sp>
          <p:nvSpPr>
            <p:cNvPr id="70" name="同侧圆角矩形 69"/>
            <p:cNvSpPr/>
            <p:nvPr/>
          </p:nvSpPr>
          <p:spPr>
            <a:xfrm>
              <a:off x="7616919" y="2883293"/>
              <a:ext cx="5226423" cy="297746"/>
            </a:xfrm>
            <a:prstGeom prst="round2SameRect">
              <a:avLst/>
            </a:prstGeom>
            <a:solidFill>
              <a:srgbClr val="0C77C3"/>
            </a:solidFill>
            <a:ln w="38100" cap="flat">
              <a:solidFill>
                <a:srgbClr val="0C77C3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altLang="zh-CN" sz="2400" b="1" dirty="0">
                  <a:solidFill>
                    <a:schemeClr val="bg1"/>
                  </a:solidFill>
                  <a:latin typeface="Century Gothic" panose="020B0502020202020204" pitchFamily="34" charset="0"/>
                  <a:sym typeface="Helvetica Light"/>
                </a:rPr>
                <a:t>Connections</a:t>
              </a:r>
              <a:endParaRPr lang="zh-CN" altLang="en-US" sz="2400" b="1" dirty="0">
                <a:solidFill>
                  <a:schemeClr val="bg1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" name="组 4"/>
          <p:cNvGrpSpPr/>
          <p:nvPr/>
        </p:nvGrpSpPr>
        <p:grpSpPr>
          <a:xfrm>
            <a:off x="7669108" y="884333"/>
            <a:ext cx="3906888" cy="4552744"/>
            <a:chOff x="12644945" y="1150394"/>
            <a:chExt cx="3906888" cy="4552744"/>
          </a:xfrm>
        </p:grpSpPr>
        <p:grpSp>
          <p:nvGrpSpPr>
            <p:cNvPr id="41" name="组合 31"/>
            <p:cNvGrpSpPr/>
            <p:nvPr/>
          </p:nvGrpSpPr>
          <p:grpSpPr>
            <a:xfrm>
              <a:off x="12644945" y="1150394"/>
              <a:ext cx="3906888" cy="4552744"/>
              <a:chOff x="4906808" y="1576389"/>
              <a:chExt cx="3501745" cy="4214105"/>
            </a:xfrm>
          </p:grpSpPr>
          <p:grpSp>
            <p:nvGrpSpPr>
              <p:cNvPr id="43" name="组合 32"/>
              <p:cNvGrpSpPr/>
              <p:nvPr/>
            </p:nvGrpSpPr>
            <p:grpSpPr>
              <a:xfrm>
                <a:off x="4906808" y="1576389"/>
                <a:ext cx="3501745" cy="4214105"/>
                <a:chOff x="8448456" y="1367380"/>
                <a:chExt cx="3501745" cy="4214105"/>
              </a:xfrm>
            </p:grpSpPr>
            <p:grpSp>
              <p:nvGrpSpPr>
                <p:cNvPr id="46" name="组合 36"/>
                <p:cNvGrpSpPr/>
                <p:nvPr/>
              </p:nvGrpSpPr>
              <p:grpSpPr>
                <a:xfrm>
                  <a:off x="8448456" y="1463562"/>
                  <a:ext cx="3501745" cy="4117923"/>
                  <a:chOff x="6988557" y="1465937"/>
                  <a:chExt cx="4322546" cy="5117980"/>
                </a:xfrm>
              </p:grpSpPr>
              <p:sp>
                <p:nvSpPr>
                  <p:cNvPr id="50" name="图文框 25"/>
                  <p:cNvSpPr/>
                  <p:nvPr/>
                </p:nvSpPr>
                <p:spPr>
                  <a:xfrm>
                    <a:off x="6988557" y="1465937"/>
                    <a:ext cx="4322546" cy="5117980"/>
                  </a:xfrm>
                  <a:custGeom>
                    <a:avLst/>
                    <a:gdLst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82228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40318 w 4322546"/>
                      <a:gd name="connsiteY5" fmla="*/ 540318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40318 w 4322546"/>
                      <a:gd name="connsiteY9" fmla="*/ 540318 h 5117980"/>
                      <a:gd name="connsiteX0" fmla="*/ 0 w 4322546"/>
                      <a:gd name="connsiteY0" fmla="*/ 0 h 5117980"/>
                      <a:gd name="connsiteX1" fmla="*/ 4322546 w 4322546"/>
                      <a:gd name="connsiteY1" fmla="*/ 0 h 5117980"/>
                      <a:gd name="connsiteX2" fmla="*/ 4322546 w 4322546"/>
                      <a:gd name="connsiteY2" fmla="*/ 5117980 h 5117980"/>
                      <a:gd name="connsiteX3" fmla="*/ 0 w 4322546"/>
                      <a:gd name="connsiteY3" fmla="*/ 5117980 h 5117980"/>
                      <a:gd name="connsiteX4" fmla="*/ 0 w 4322546"/>
                      <a:gd name="connsiteY4" fmla="*/ 0 h 5117980"/>
                      <a:gd name="connsiteX5" fmla="*/ 523989 w 4322546"/>
                      <a:gd name="connsiteY5" fmla="*/ 556646 h 5117980"/>
                      <a:gd name="connsiteX6" fmla="*/ 540318 w 4322546"/>
                      <a:gd name="connsiteY6" fmla="*/ 4577662 h 5117980"/>
                      <a:gd name="connsiteX7" fmla="*/ 3782228 w 4322546"/>
                      <a:gd name="connsiteY7" fmla="*/ 4577662 h 5117980"/>
                      <a:gd name="connsiteX8" fmla="*/ 3765899 w 4322546"/>
                      <a:gd name="connsiteY8" fmla="*/ 540318 h 5117980"/>
                      <a:gd name="connsiteX9" fmla="*/ 523989 w 4322546"/>
                      <a:gd name="connsiteY9" fmla="*/ 556646 h 511798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322546" h="5117980">
                        <a:moveTo>
                          <a:pt x="0" y="0"/>
                        </a:moveTo>
                        <a:lnTo>
                          <a:pt x="4322546" y="0"/>
                        </a:lnTo>
                        <a:lnTo>
                          <a:pt x="4322546" y="5117980"/>
                        </a:lnTo>
                        <a:lnTo>
                          <a:pt x="0" y="5117980"/>
                        </a:lnTo>
                        <a:lnTo>
                          <a:pt x="0" y="0"/>
                        </a:lnTo>
                        <a:close/>
                        <a:moveTo>
                          <a:pt x="523989" y="556646"/>
                        </a:moveTo>
                        <a:lnTo>
                          <a:pt x="540318" y="4577662"/>
                        </a:lnTo>
                        <a:lnTo>
                          <a:pt x="3782228" y="4577662"/>
                        </a:lnTo>
                        <a:lnTo>
                          <a:pt x="3765899" y="540318"/>
                        </a:lnTo>
                        <a:lnTo>
                          <a:pt x="523989" y="556646"/>
                        </a:lnTo>
                        <a:close/>
                      </a:path>
                    </a:pathLst>
                  </a:custGeom>
                  <a:solidFill>
                    <a:srgbClr val="0C77C3"/>
                  </a:solidFill>
                  <a:ln w="57150" cap="flat">
                    <a:solidFill>
                      <a:srgbClr val="4671D5"/>
                    </a:solidFill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>
                    <a:off x="7238450" y="2020567"/>
                    <a:ext cx="3822761" cy="4170883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 cap="flat">
                    <a:noFill/>
                    <a:miter lim="400000"/>
                  </a:ln>
                  <a:effectLst>
                    <a:outerShdw blurRad="38100" dist="25400" dir="5400000" rotWithShape="0">
                      <a:srgbClr val="000000">
                        <a:alpha val="50000"/>
                      </a:srgbClr>
                    </a:outerShdw>
                  </a:effectLst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endParaRPr lang="zh-CN" altLang="en-US" sz="2400">
                      <a:solidFill>
                        <a:srgbClr val="FFFFFF"/>
                      </a:solidFill>
                      <a:sym typeface="Helvetica Light"/>
                    </a:endParaRPr>
                  </a:p>
                </p:txBody>
              </p:sp>
            </p:grpSp>
            <p:grpSp>
              <p:nvGrpSpPr>
                <p:cNvPr id="47" name="组合 37"/>
                <p:cNvGrpSpPr/>
                <p:nvPr/>
              </p:nvGrpSpPr>
              <p:grpSpPr>
                <a:xfrm>
                  <a:off x="9039365" y="1367380"/>
                  <a:ext cx="2274785" cy="504469"/>
                  <a:chOff x="9519260" y="85625"/>
                  <a:chExt cx="2274785" cy="740629"/>
                </a:xfrm>
              </p:grpSpPr>
              <p:pic>
                <p:nvPicPr>
                  <p:cNvPr id="48" name="图片 47">
                    <a:extLst>
                      <a:ext uri="{FF2B5EF4-FFF2-40B4-BE49-F238E27FC236}">
                        <a16:creationId xmlns:a16="http://schemas.microsoft.com/office/drawing/2014/main" xmlns="" id="{83C6C948-3C3A-2D45-86B0-9246BD8ECEF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>
                    <a:duotone>
                      <a:schemeClr val="accent1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9519260" y="85625"/>
                    <a:ext cx="2274785" cy="740629"/>
                  </a:xfrm>
                  <a:prstGeom prst="rect">
                    <a:avLst/>
                  </a:prstGeom>
                </p:spPr>
              </p:pic>
              <p:sp>
                <p:nvSpPr>
                  <p:cNvPr id="49" name="文本框 48"/>
                  <p:cNvSpPr txBox="1"/>
                  <p:nvPr/>
                </p:nvSpPr>
                <p:spPr>
                  <a:xfrm>
                    <a:off x="9624266" y="95903"/>
                    <a:ext cx="1948317" cy="692849"/>
                  </a:xfrm>
                  <a:prstGeom prst="rect">
                    <a:avLst/>
                  </a:prstGeom>
                  <a:noFill/>
                  <a:ln w="12700" cap="flat">
                    <a:noFill/>
                    <a:miter lim="400000"/>
                  </a:ln>
                  <a:effectLst/>
                  <a:sp3d/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none"/>
                </p:style>
                <p:txBody>
                  <a:bodyPr rot="0" spcFirstLastPara="1" vertOverflow="overflow" horzOverflow="overflow" vert="horz" wrap="square" lIns="50800" tIns="50800" rIns="50800" bIns="50800" numCol="1" spcCol="38100" rtlCol="0" anchor="ctr">
                    <a:spAutoFit/>
                  </a:bodyPr>
                  <a:lstStyle/>
                  <a:p>
                    <a:pPr algn="ctr" defTabSz="584200" hangingPunct="0"/>
                    <a:r>
                      <a:rPr lang="en-US" altLang="zh-CN" sz="2400" b="1" dirty="0">
                        <a:solidFill>
                          <a:srgbClr val="1240AB"/>
                        </a:solidFill>
                        <a:latin typeface="Century Gothic" panose="020B0502020202020204" pitchFamily="34" charset="0"/>
                        <a:sym typeface="Helvetica Light"/>
                      </a:rPr>
                      <a:t>Vocabulary</a:t>
                    </a:r>
                    <a:endParaRPr lang="zh-CN" altLang="en-US" sz="2400" b="1" dirty="0">
                      <a:solidFill>
                        <a:srgbClr val="1240AB"/>
                      </a:solidFill>
                      <a:latin typeface="Century Gothic" panose="020B0502020202020204" pitchFamily="34" charset="0"/>
                      <a:sym typeface="Helvetica Light"/>
                    </a:endParaRPr>
                  </a:p>
                </p:txBody>
              </p:sp>
            </p:grpSp>
          </p:grpSp>
          <p:sp>
            <p:nvSpPr>
              <p:cNvPr id="44" name="流程图: 过程 34"/>
              <p:cNvSpPr/>
              <p:nvPr/>
            </p:nvSpPr>
            <p:spPr>
              <a:xfrm>
                <a:off x="5189914" y="4670388"/>
                <a:ext cx="2935533" cy="618404"/>
              </a:xfrm>
              <a:prstGeom prst="flowChartProcess">
                <a:avLst/>
              </a:prstGeom>
              <a:noFill/>
              <a:ln w="76200"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20000"/>
                  </a:lnSpc>
                </a:pP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Today is </a:t>
                </a:r>
                <a:r>
                  <a:rPr lang="en-US" altLang="zh-CN" sz="2400" b="1" dirty="0">
                    <a:solidFill>
                      <a:srgbClr val="0070C0"/>
                    </a:solidFill>
                    <a:latin typeface="Century Gothic" panose="020B0502020202020204" pitchFamily="34" charset="0"/>
                  </a:rPr>
                  <a:t>sports</a:t>
                </a:r>
                <a:r>
                  <a:rPr lang="en-US" altLang="zh-CN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day.</a:t>
                </a:r>
                <a:r>
                  <a:rPr lang="zh-CN" altLang="en-US" sz="2400" b="1" dirty="0">
                    <a:solidFill>
                      <a:prstClr val="black"/>
                    </a:solidFill>
                    <a:latin typeface="Century Gothic" panose="020B0502020202020204" pitchFamily="34" charset="0"/>
                  </a:rPr>
                  <a:t> </a:t>
                </a:r>
                <a:endParaRPr lang="zh-CN" altLang="en-US" sz="2400" b="1" dirty="0">
                  <a:solidFill>
                    <a:srgbClr val="000000"/>
                  </a:solidFill>
                  <a:latin typeface="Century Gothic" panose="020B0502020202020204" pitchFamily="34" charset="0"/>
                </a:endParaRPr>
              </a:p>
            </p:txBody>
          </p:sp>
          <p:sp>
            <p:nvSpPr>
              <p:cNvPr id="45" name="矩形 44"/>
              <p:cNvSpPr/>
              <p:nvPr/>
            </p:nvSpPr>
            <p:spPr>
              <a:xfrm>
                <a:off x="6123776" y="4001700"/>
                <a:ext cx="1067809" cy="683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sports</a:t>
                </a:r>
              </a:p>
            </p:txBody>
          </p:sp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126999" y="1946993"/>
              <a:ext cx="2942780" cy="1958758"/>
            </a:xfrm>
            <a:prstGeom prst="roundRect">
              <a:avLst>
                <a:gd name="adj" fmla="val 4070"/>
              </a:avLst>
            </a:prstGeom>
          </p:spPr>
        </p:pic>
      </p:grpSp>
      <p:grpSp>
        <p:nvGrpSpPr>
          <p:cNvPr id="65" name="组合 64"/>
          <p:cNvGrpSpPr/>
          <p:nvPr/>
        </p:nvGrpSpPr>
        <p:grpSpPr>
          <a:xfrm>
            <a:off x="8719053" y="-23798"/>
            <a:ext cx="2374889" cy="773220"/>
            <a:chOff x="9453849" y="106830"/>
            <a:chExt cx="2374889" cy="773220"/>
          </a:xfrm>
        </p:grpSpPr>
        <p:pic>
          <p:nvPicPr>
            <p:cNvPr id="66" name="图片 65">
              <a:extLst>
                <a:ext uri="{FF2B5EF4-FFF2-40B4-BE49-F238E27FC236}">
                  <a16:creationId xmlns:a16="http://schemas.microsoft.com/office/drawing/2014/main" xmlns="" id="{D74C01DB-F213-644D-A50D-A50A4B97F1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3849" y="106830"/>
              <a:ext cx="2374889" cy="773220"/>
            </a:xfrm>
            <a:prstGeom prst="rect">
              <a:avLst/>
            </a:prstGeom>
          </p:spPr>
        </p:pic>
        <p:sp>
          <p:nvSpPr>
            <p:cNvPr id="67" name="文本框 66"/>
            <p:cNvSpPr txBox="1"/>
            <p:nvPr/>
          </p:nvSpPr>
          <p:spPr>
            <a:xfrm>
              <a:off x="9615371" y="196167"/>
              <a:ext cx="1798883" cy="53347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r>
                <a:rPr lang="en-US" altLang="zh-CN" sz="2800" b="1" dirty="0">
                  <a:solidFill>
                    <a:prstClr val="white"/>
                  </a:solidFill>
                  <a:latin typeface="Century Gothic" panose="020B0502020202020204" pitchFamily="34" charset="0"/>
                  <a:sym typeface="Helvetica Light"/>
                </a:rPr>
                <a:t>Reading</a:t>
              </a:r>
              <a:endParaRPr lang="zh-CN" altLang="en-US" sz="2800" b="1" dirty="0">
                <a:solidFill>
                  <a:prstClr val="white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51" name="组合 50">
            <a:extLst>
              <a:ext uri="{FF2B5EF4-FFF2-40B4-BE49-F238E27FC236}">
                <a16:creationId xmlns:a16="http://schemas.microsoft.com/office/drawing/2014/main" xmlns="" id="{2FE834D0-BED2-5F44-80A3-A9459A9A0629}"/>
              </a:ext>
            </a:extLst>
          </p:cNvPr>
          <p:cNvGrpSpPr/>
          <p:nvPr/>
        </p:nvGrpSpPr>
        <p:grpSpPr>
          <a:xfrm>
            <a:off x="5294122" y="0"/>
            <a:ext cx="7088253" cy="1626755"/>
            <a:chOff x="8167" y="2314"/>
            <a:chExt cx="9079" cy="1763"/>
          </a:xfrm>
        </p:grpSpPr>
        <p:sp>
          <p:nvSpPr>
            <p:cNvPr id="52" name="矩形 51">
              <a:extLst>
                <a:ext uri="{FF2B5EF4-FFF2-40B4-BE49-F238E27FC236}">
                  <a16:creationId xmlns:a16="http://schemas.microsoft.com/office/drawing/2014/main" xmlns="" id="{046D74C6-0B34-FA40-86A6-721E86965B5B}"/>
                </a:ext>
              </a:extLst>
            </p:cNvPr>
            <p:cNvSpPr/>
            <p:nvPr/>
          </p:nvSpPr>
          <p:spPr>
            <a:xfrm>
              <a:off x="8167" y="2314"/>
              <a:ext cx="8835" cy="1763"/>
            </a:xfrm>
            <a:prstGeom prst="rect">
              <a:avLst/>
            </a:prstGeom>
            <a:solidFill>
              <a:srgbClr val="FFBF00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algn="ctr" defTabSz="584200" hangingPunct="0"/>
              <a:endParaRPr lang="zh-CN" altLang="en-US" sz="2400">
                <a:solidFill>
                  <a:srgbClr val="FFFFFF"/>
                </a:solidFill>
                <a:sym typeface="Helvetica Light"/>
              </a:endParaRPr>
            </a:p>
          </p:txBody>
        </p: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xmlns="" id="{ED3C036E-E1B5-1246-9D1F-57BC5D77249C}"/>
                </a:ext>
              </a:extLst>
            </p:cNvPr>
            <p:cNvSpPr txBox="1"/>
            <p:nvPr/>
          </p:nvSpPr>
          <p:spPr>
            <a:xfrm>
              <a:off x="8167" y="2314"/>
              <a:ext cx="9079" cy="1762"/>
            </a:xfrm>
            <a:prstGeom prst="rect">
              <a:avLst/>
            </a:prstGeom>
            <a:noFill/>
            <a:ln w="12700" cap="flat">
              <a:noFill/>
              <a:miter lim="400000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vertOverflow="overflow" horzOverflow="overflow" vert="horz" wrap="square" lIns="50800" tIns="50800" rIns="50800" bIns="50800" numCol="1" spcCol="38100" rtlCol="0" anchor="t" forceAA="0">
              <a:spAutoFit/>
            </a:bodyPr>
            <a:lstStyle/>
            <a:p>
              <a:r>
                <a:rPr lang="en-US" altLang="zh-CN" sz="1100" b="1" dirty="0"/>
                <a:t>LO: Understand the meaning of the key vocabulary word </a:t>
              </a:r>
              <a:r>
                <a:rPr lang="en-US" altLang="zh-CN" sz="1100" b="1" i="1" dirty="0"/>
                <a:t>sports</a:t>
              </a:r>
              <a:r>
                <a:rPr lang="en-US" altLang="zh-CN" sz="1100" b="1" dirty="0"/>
                <a:t>, and make sentences with it; understand the text; make connections; read the text fluently.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1. Read the text aloud to Ss.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2. Ask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find </a:t>
              </a:r>
              <a:r>
                <a:rPr lang="en-US" altLang="zh-CN" sz="1100" b="1" i="1" dirty="0"/>
                <a:t>sports </a:t>
              </a:r>
              <a:r>
                <a:rPr lang="en-US" altLang="zh-CN" sz="1100" b="1" dirty="0"/>
                <a:t>in the text and the illustration;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word and have them make </a:t>
              </a:r>
              <a:br>
                <a:rPr lang="en-US" altLang="zh-CN" sz="1100" b="1" dirty="0"/>
              </a:br>
              <a:r>
                <a:rPr lang="en-US" altLang="zh-CN" sz="1100" b="1" dirty="0"/>
                <a:t>    sentences with it.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3.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talk about the comprehension questions by using the illustration and the text.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4. Encourage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to talk more about the connections question.</a:t>
              </a:r>
              <a:endParaRPr lang="zh-CN" altLang="zh-CN" sz="1100" dirty="0"/>
            </a:p>
            <a:p>
              <a:pPr lvl="0"/>
              <a:r>
                <a:rPr lang="en-US" altLang="zh-CN" sz="1100" b="1" dirty="0"/>
                <a:t>5. Have </a:t>
              </a:r>
              <a:r>
                <a:rPr lang="en-US" altLang="zh-CN" sz="1100" b="1" dirty="0" err="1"/>
                <a:t>Ss</a:t>
              </a:r>
              <a:r>
                <a:rPr lang="en-US" altLang="zh-CN" sz="1100" b="1" dirty="0"/>
                <a:t> read the text fluently and give feedback.</a:t>
              </a:r>
              <a:endParaRPr lang="zh-CN" altLang="zh-CN" sz="1100" dirty="0"/>
            </a:p>
            <a:p>
              <a:r>
                <a:rPr lang="en-US" altLang="zh-CN" sz="1100" b="1" dirty="0"/>
                <a:t>Note: Click the penguin button to show the vocabulary card.</a:t>
              </a:r>
              <a:endParaRPr lang="zh-CN" altLang="zh-CN" sz="1100" b="1" kern="100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Century Gothic" panose="020B0502020202020204" pitchFamily="34" charset="0"/>
                <a:ea typeface="等线" panose="02010600030101010101" pitchFamily="2" charset="-122"/>
                <a:cs typeface="等线" panose="02010600030101010101" pitchFamily="2" charset="-122"/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xmlns="" id="{063B780F-935B-5646-B261-380EF5681B5F}"/>
              </a:ext>
            </a:extLst>
          </p:cNvPr>
          <p:cNvGrpSpPr/>
          <p:nvPr/>
        </p:nvGrpSpPr>
        <p:grpSpPr>
          <a:xfrm>
            <a:off x="11462218" y="-32596"/>
            <a:ext cx="1112411" cy="601378"/>
            <a:chOff x="18196" y="8"/>
            <a:chExt cx="1703" cy="850"/>
          </a:xfrm>
        </p:grpSpPr>
        <p:sp>
          <p:nvSpPr>
            <p:cNvPr id="63" name="直角三角形 62">
              <a:extLst>
                <a:ext uri="{FF2B5EF4-FFF2-40B4-BE49-F238E27FC236}">
                  <a16:creationId xmlns:a16="http://schemas.microsoft.com/office/drawing/2014/main" xmlns="" id="{6F65F42C-5F0B-9A4A-AEB2-69C2F3A9ADE5}"/>
                </a:ext>
              </a:extLst>
            </p:cNvPr>
            <p:cNvSpPr/>
            <p:nvPr/>
          </p:nvSpPr>
          <p:spPr>
            <a:xfrm rot="10800000">
              <a:off x="18354" y="54"/>
              <a:ext cx="959" cy="804"/>
            </a:xfrm>
            <a:prstGeom prst="rtTriangle">
              <a:avLst/>
            </a:prstGeom>
            <a:solidFill>
              <a:srgbClr val="0C77C3"/>
            </a:solidFill>
            <a:ln w="12700" cap="flat">
              <a:noFill/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endParaRPr kumimoji="0" lang="zh-CN" altLang="en-US" sz="24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endParaRP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xmlns="" id="{34E574E7-3064-9548-9162-3ACA037E15CF}"/>
                </a:ext>
              </a:extLst>
            </p:cNvPr>
            <p:cNvSpPr txBox="1"/>
            <p:nvPr/>
          </p:nvSpPr>
          <p:spPr>
            <a:xfrm>
              <a:off x="18196" y="8"/>
              <a:ext cx="1703" cy="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50800" tIns="50800" rIns="50800" bIns="508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r>
                <a:rPr kumimoji="0" lang="en-US" altLang="zh-CN" sz="2000" b="1" i="0" u="none" strike="noStrike" cap="none" spc="0" normalizeH="0" baseline="0" dirty="0">
                  <a:ln>
                    <a:noFill/>
                  </a:ln>
                  <a:solidFill>
                    <a:schemeClr val="bg1"/>
                  </a:solidFill>
                  <a:effectLst/>
                  <a:uFillTx/>
                  <a:latin typeface="Century Gothic" panose="020B0502020202020204" pitchFamily="34" charset="0"/>
                  <a:sym typeface="Helvetica Light"/>
                </a:rPr>
                <a:t>TG</a:t>
              </a:r>
              <a:endParaRPr kumimoji="0" lang="zh-CN" altLang="en-US" sz="2000" b="1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Century Gothic" panose="020B0502020202020204" pitchFamily="34" charset="0"/>
                <a:sym typeface="Helvetica Light"/>
              </a:endParaRPr>
            </a:p>
          </p:txBody>
        </p:sp>
      </p:grpSp>
      <p:grpSp>
        <p:nvGrpSpPr>
          <p:cNvPr id="71" name="组合 2"/>
          <p:cNvGrpSpPr/>
          <p:nvPr/>
        </p:nvGrpSpPr>
        <p:grpSpPr>
          <a:xfrm>
            <a:off x="215661" y="6238013"/>
            <a:ext cx="953980" cy="294424"/>
            <a:chOff x="10996759" y="6528234"/>
            <a:chExt cx="953980" cy="294424"/>
          </a:xfrm>
        </p:grpSpPr>
        <p:pic>
          <p:nvPicPr>
            <p:cNvPr id="72" name="图片 71">
              <a:extLst>
                <a:ext uri="{FF2B5EF4-FFF2-40B4-BE49-F238E27FC236}">
                  <a16:creationId xmlns:a16="http://schemas.microsoft.com/office/drawing/2014/main" xmlns="" id="{AD5EA7F3-ABAB-2E48-AE5C-40EA9ED125B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01295" y="6528234"/>
              <a:ext cx="749444" cy="294424"/>
            </a:xfrm>
            <a:prstGeom prst="rect">
              <a:avLst/>
            </a:prstGeom>
          </p:spPr>
        </p:pic>
        <p:sp>
          <p:nvSpPr>
            <p:cNvPr id="73" name="文本框 72">
              <a:extLst>
                <a:ext uri="{FF2B5EF4-FFF2-40B4-BE49-F238E27FC236}">
                  <a16:creationId xmlns:a16="http://schemas.microsoft.com/office/drawing/2014/main" xmlns="" id="{68BCB880-31DC-7346-B6D5-01DAA156375E}"/>
                </a:ext>
              </a:extLst>
            </p:cNvPr>
            <p:cNvSpPr txBox="1"/>
            <p:nvPr/>
          </p:nvSpPr>
          <p:spPr>
            <a:xfrm>
              <a:off x="10996759" y="6544641"/>
              <a:ext cx="79036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100" b="1" dirty="0">
                  <a:latin typeface="Century Gothic" panose="020B0502020202020204" pitchFamily="34" charset="0"/>
                </a:rPr>
                <a:t>2:00</a:t>
              </a:r>
              <a:endParaRPr lang="zh-CN" altLang="en-US" sz="1100" b="1" dirty="0">
                <a:latin typeface="Century Gothic" panose="020B0502020202020204" pitchFamily="34" charset="0"/>
              </a:endParaRPr>
            </a:p>
          </p:txBody>
        </p:sp>
      </p:grpSp>
      <p:grpSp>
        <p:nvGrpSpPr>
          <p:cNvPr id="77" name="组合 76"/>
          <p:cNvGrpSpPr/>
          <p:nvPr/>
        </p:nvGrpSpPr>
        <p:grpSpPr>
          <a:xfrm>
            <a:off x="11241625" y="6545313"/>
            <a:ext cx="998007" cy="312687"/>
            <a:chOff x="7707356" y="6408789"/>
            <a:chExt cx="998007" cy="312687"/>
          </a:xfrm>
        </p:grpSpPr>
        <p:pic>
          <p:nvPicPr>
            <p:cNvPr id="78" name="图片 77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08954" y="6408789"/>
              <a:ext cx="751545" cy="312687"/>
            </a:xfrm>
            <a:prstGeom prst="rect">
              <a:avLst/>
            </a:prstGeom>
          </p:spPr>
        </p:pic>
        <p:sp>
          <p:nvSpPr>
            <p:cNvPr id="79" name="文本框 78"/>
            <p:cNvSpPr txBox="1"/>
            <p:nvPr/>
          </p:nvSpPr>
          <p:spPr>
            <a:xfrm>
              <a:off x="7707356" y="6418491"/>
              <a:ext cx="998007" cy="26159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0" tIns="45710" rIns="45710" bIns="45710" numCol="1" spcCol="38100" rtlCol="0" anchor="ctr">
              <a:spAutoFit/>
            </a:bodyPr>
            <a:lstStyle/>
            <a:p>
              <a:pPr algn="ctr" defTabSz="525663" hangingPunct="0"/>
              <a:r>
                <a:rPr lang="en-US" altLang="zh-CN" sz="1100" b="1" kern="0" dirty="0">
                  <a:solidFill>
                    <a:srgbClr val="000000"/>
                  </a:solidFill>
                  <a:latin typeface="Century Gothic" panose="020B0502020202020204" pitchFamily="34" charset="0"/>
                  <a:sym typeface="Helvetica Light"/>
                </a:rPr>
                <a:t>9/26</a:t>
              </a:r>
              <a:endParaRPr lang="zh-CN" altLang="en-US" sz="1100" b="1" kern="0" dirty="0">
                <a:solidFill>
                  <a:srgbClr val="000000"/>
                </a:solidFill>
                <a:latin typeface="Century Gothic" panose="020B0502020202020204" pitchFamily="34" charset="0"/>
                <a:sym typeface="Helvetica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1813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rek">
      <a:majorFont>
        <a:latin typeface="Century Gothic"/>
        <a:ea typeface="Alegreya Sans Black"/>
        <a:cs typeface=""/>
      </a:majorFont>
      <a:minorFont>
        <a:latin typeface="Century Gothic"/>
        <a:ea typeface="Alegreya Sans Black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24288</TotalTime>
  <Words>3400</Words>
  <Application>Microsoft Office PowerPoint</Application>
  <PresentationFormat>宽屏</PresentationFormat>
  <Paragraphs>508</Paragraphs>
  <Slides>26</Slides>
  <Notes>25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41" baseType="lpstr">
      <vt:lpstr>Arial Unicode MS</vt:lpstr>
      <vt:lpstr>DengXian</vt:lpstr>
      <vt:lpstr>Futura Medium</vt:lpstr>
      <vt:lpstr>Futura Std Book</vt:lpstr>
      <vt:lpstr>Helvetica Light</vt:lpstr>
      <vt:lpstr>等线</vt:lpstr>
      <vt:lpstr>宋体</vt:lpstr>
      <vt:lpstr>Microsoft YaHei</vt:lpstr>
      <vt:lpstr>Alegreya Sans Black</vt:lpstr>
      <vt:lpstr>Arial</vt:lpstr>
      <vt:lpstr>Arial Rounded MT Bold</vt:lpstr>
      <vt:lpstr>Calibri</vt:lpstr>
      <vt:lpstr>Century Gothic</vt:lpstr>
      <vt:lpstr>Wingdings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Let’s predict!</vt:lpstr>
      <vt:lpstr>Poor Old Mum!</vt:lpstr>
      <vt:lpstr>Poor Old Mum! </vt:lpstr>
      <vt:lpstr>Poor Old Mum!</vt:lpstr>
      <vt:lpstr>Poor Old Mum!</vt:lpstr>
      <vt:lpstr>Poor Old Mum!</vt:lpstr>
      <vt:lpstr>Poor Old Mum!</vt:lpstr>
      <vt:lpstr>Poor Old Mum!</vt:lpstr>
      <vt:lpstr>Poor Old Mum! </vt:lpstr>
      <vt:lpstr>Poor Old Mum!</vt:lpstr>
      <vt:lpstr>PowerPoint 演示文稿</vt:lpstr>
      <vt:lpstr>Let’s review the words!</vt:lpstr>
      <vt:lpstr>Let’s talk!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Shaw Leona</dc:creator>
  <cp:lastModifiedBy>admin</cp:lastModifiedBy>
  <cp:revision>953</cp:revision>
  <cp:lastPrinted>2019-11-16T12:46:08Z</cp:lastPrinted>
  <dcterms:created xsi:type="dcterms:W3CDTF">2019-10-08T07:43:51Z</dcterms:created>
  <dcterms:modified xsi:type="dcterms:W3CDTF">2020-07-27T02:29:49Z</dcterms:modified>
</cp:coreProperties>
</file>