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133.jpg" ContentType="image/pn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709" r:id="rId2"/>
  </p:sldMasterIdLst>
  <p:notesMasterIdLst>
    <p:notesMasterId r:id="rId31"/>
  </p:notesMasterIdLst>
  <p:sldIdLst>
    <p:sldId id="413" r:id="rId3"/>
    <p:sldId id="408" r:id="rId4"/>
    <p:sldId id="348" r:id="rId5"/>
    <p:sldId id="417" r:id="rId6"/>
    <p:sldId id="378" r:id="rId7"/>
    <p:sldId id="412" r:id="rId8"/>
    <p:sldId id="399" r:id="rId9"/>
    <p:sldId id="415" r:id="rId10"/>
    <p:sldId id="342" r:id="rId11"/>
    <p:sldId id="382" r:id="rId12"/>
    <p:sldId id="416" r:id="rId13"/>
    <p:sldId id="383" r:id="rId14"/>
    <p:sldId id="375" r:id="rId15"/>
    <p:sldId id="384" r:id="rId16"/>
    <p:sldId id="385" r:id="rId17"/>
    <p:sldId id="386" r:id="rId18"/>
    <p:sldId id="387" r:id="rId19"/>
    <p:sldId id="388" r:id="rId20"/>
    <p:sldId id="390" r:id="rId21"/>
    <p:sldId id="392" r:id="rId22"/>
    <p:sldId id="368" r:id="rId23"/>
    <p:sldId id="298" r:id="rId24"/>
    <p:sldId id="400" r:id="rId25"/>
    <p:sldId id="397" r:id="rId26"/>
    <p:sldId id="414" r:id="rId27"/>
    <p:sldId id="410" r:id="rId28"/>
    <p:sldId id="407" r:id="rId29"/>
    <p:sldId id="36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46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347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4929" userDrawn="1">
          <p15:clr>
            <a:srgbClr val="A4A3A4"/>
          </p15:clr>
        </p15:guide>
        <p15:guide id="8" pos="40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Lenovo" initials="L" lastIdx="1" clrIdx="1">
    <p:extLst>
      <p:ext uri="{19B8F6BF-5375-455C-9EA6-DF929625EA0E}">
        <p15:presenceInfo xmlns:p15="http://schemas.microsoft.com/office/powerpoint/2012/main" userId="Lenovo" providerId="None"/>
      </p:ext>
    </p:extLst>
  </p:cmAuthor>
  <p:cmAuthor id="3" name="admin" initials="a" lastIdx="4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Windows 用户" initials="W用" lastIdx="16" clrIdx="3">
    <p:extLst>
      <p:ext uri="{19B8F6BF-5375-455C-9EA6-DF929625EA0E}">
        <p15:presenceInfo xmlns:p15="http://schemas.microsoft.com/office/powerpoint/2012/main" userId="Windows 用户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A11"/>
    <a:srgbClr val="FFA904"/>
    <a:srgbClr val="FBE5D6"/>
    <a:srgbClr val="684F37"/>
    <a:srgbClr val="D88484"/>
    <a:srgbClr val="FFC004"/>
    <a:srgbClr val="6F3C38"/>
    <a:srgbClr val="FFF2CC"/>
    <a:srgbClr val="FFBF00"/>
    <a:srgbClr val="FF8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22" autoAdjust="0"/>
  </p:normalViewPr>
  <p:slideViewPr>
    <p:cSldViewPr snapToGrid="0">
      <p:cViewPr varScale="1">
        <p:scale>
          <a:sx n="78" d="100"/>
          <a:sy n="78" d="100"/>
        </p:scale>
        <p:origin x="207" y="57"/>
      </p:cViewPr>
      <p:guideLst>
        <p:guide orient="horz" pos="346"/>
        <p:guide orient="horz" pos="3974"/>
        <p:guide orient="horz" pos="2160"/>
        <p:guide pos="347"/>
        <p:guide pos="3840"/>
        <p:guide pos="4929"/>
        <p:guide pos="4089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18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3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9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88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5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08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6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6741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042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18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34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27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536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4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02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797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03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Suggested time: 1.5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</a:t>
            </a:r>
            <a:r>
              <a:rPr lang="zh-CN" altLang="en-US" baseline="0" dirty="0"/>
              <a:t>（</a:t>
            </a:r>
            <a:r>
              <a:rPr lang="en-US" altLang="zh-CN" baseline="0" dirty="0"/>
              <a:t>application: the lowest standard</a:t>
            </a:r>
            <a:r>
              <a:rPr lang="zh-CN" altLang="en-US" baseline="0" dirty="0"/>
              <a:t>）</a:t>
            </a:r>
            <a:endParaRPr lang="en-US" altLang="zh-CN" baseline="0" dirty="0"/>
          </a:p>
          <a:p>
            <a:r>
              <a:rPr lang="en-US" altLang="zh-CN" baseline="0" dirty="0"/>
              <a:t>Learning Objectives:  </a:t>
            </a:r>
            <a:r>
              <a:rPr lang="en-US" altLang="zh-CN" baseline="0" dirty="0" err="1"/>
              <a:t>Ss</a:t>
            </a:r>
            <a:r>
              <a:rPr lang="en-US" altLang="zh-CN" baseline="0" dirty="0"/>
              <a:t> will be able to chant the given example and talk about other animals </a:t>
            </a:r>
            <a:r>
              <a:rPr lang="en-US" altLang="zh-CN" sz="1200" baseline="0" dirty="0"/>
              <a:t>with the given sentences.</a:t>
            </a:r>
          </a:p>
          <a:p>
            <a:endParaRPr lang="en-US" altLang="zh-CN" dirty="0"/>
          </a:p>
          <a:p>
            <a:r>
              <a:rPr lang="en-US" altLang="zh-CN" baseline="0" dirty="0"/>
              <a:t>TD: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="0" baseline="0" dirty="0"/>
              <a:t>Clap hands and read the chant with rhythm.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="0" baseline="0" dirty="0"/>
              <a:t>Ask </a:t>
            </a:r>
            <a:r>
              <a:rPr lang="en-US" altLang="zh-CN" b="0" baseline="0" dirty="0" err="1"/>
              <a:t>Ss</a:t>
            </a:r>
            <a:r>
              <a:rPr lang="en-US" altLang="zh-CN" b="0" baseline="0" dirty="0"/>
              <a:t> to follow T and do the choral reading.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="0" baseline="0" dirty="0"/>
              <a:t>Guide </a:t>
            </a:r>
            <a:r>
              <a:rPr lang="en-US" altLang="zh-CN" b="0" baseline="0" dirty="0" err="1"/>
              <a:t>Ss</a:t>
            </a:r>
            <a:r>
              <a:rPr lang="en-US" altLang="zh-CN" b="0" baseline="0" dirty="0"/>
              <a:t> to talk about other animals they know with the given sentences.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6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37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6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12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80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3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4579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4" y="6410340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41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78" y="6180164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87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68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742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6284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3066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6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738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9352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752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2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878" y="6180164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714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8528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2690644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713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4121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34789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068252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747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2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878" y="6180164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1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878" y="6180164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1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7" y="6292927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98801" y="120137"/>
            <a:ext cx="11994399" cy="6617727"/>
            <a:chOff x="98801" y="120137"/>
            <a:chExt cx="11994399" cy="661772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A417091-13EB-DC44-91A0-D1B4D0D04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8801" y="120137"/>
              <a:ext cx="11994399" cy="661772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479" y="5968400"/>
              <a:ext cx="749444" cy="29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003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38" y="6268939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38" y="6152825"/>
            <a:ext cx="749444" cy="294424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671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878" y="6180164"/>
            <a:ext cx="749444" cy="2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22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2" r:id="rId3"/>
    <p:sldLayoutId id="2147483701" r:id="rId4"/>
    <p:sldLayoutId id="2147483704" r:id="rId5"/>
    <p:sldLayoutId id="2147483705" r:id="rId6"/>
    <p:sldLayoutId id="2147483706" r:id="rId7"/>
    <p:sldLayoutId id="2147483707" r:id="rId8"/>
    <p:sldLayoutId id="2147483703" r:id="rId9"/>
    <p:sldLayoutId id="2147483708" r:id="rId10"/>
    <p:sldLayoutId id="2147483655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marL="0" marR="0" lvl="0" indent="0" algn="ctr" defTabSz="5473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68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rPr>
              <a:pPr marL="0" marR="0" lvl="0" indent="0" algn="ctr" defTabSz="54737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99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tif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tiff"/><Relationship Id="rId4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microsoft.com/office/2007/relationships/hdphoto" Target="../media/hdphoto1.wdp"/><Relationship Id="rId4" Type="http://schemas.openxmlformats.org/officeDocument/2006/relationships/image" Target="../media/image7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microsoft.com/office/2007/relationships/hdphoto" Target="../media/hdphoto3.wdp"/><Relationship Id="rId4" Type="http://schemas.openxmlformats.org/officeDocument/2006/relationships/image" Target="../media/image7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tif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tiff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9.tiff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83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tiff"/><Relationship Id="rId11" Type="http://schemas.openxmlformats.org/officeDocument/2006/relationships/image" Target="../media/image31.png"/><Relationship Id="rId5" Type="http://schemas.openxmlformats.org/officeDocument/2006/relationships/image" Target="../media/image26.tiff"/><Relationship Id="rId10" Type="http://schemas.openxmlformats.org/officeDocument/2006/relationships/image" Target="../media/image30.png"/><Relationship Id="rId4" Type="http://schemas.openxmlformats.org/officeDocument/2006/relationships/image" Target="../media/image25.tiff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11" Type="http://schemas.openxmlformats.org/officeDocument/2006/relationships/image" Target="../media/image20.png"/><Relationship Id="rId5" Type="http://schemas.openxmlformats.org/officeDocument/2006/relationships/image" Target="../media/image93.jpeg"/><Relationship Id="rId10" Type="http://schemas.openxmlformats.org/officeDocument/2006/relationships/image" Target="../media/image29.tiff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microsoft.com/office/2007/relationships/hdphoto" Target="../media/hdphoto1.wdp"/><Relationship Id="rId18" Type="http://schemas.openxmlformats.org/officeDocument/2006/relationships/image" Target="../media/image2.png"/><Relationship Id="rId3" Type="http://schemas.openxmlformats.org/officeDocument/2006/relationships/image" Target="../media/image98.jpeg"/><Relationship Id="rId7" Type="http://schemas.openxmlformats.org/officeDocument/2006/relationships/image" Target="../media/image20.png"/><Relationship Id="rId12" Type="http://schemas.openxmlformats.org/officeDocument/2006/relationships/image" Target="../media/image76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tiff"/><Relationship Id="rId11" Type="http://schemas.microsoft.com/office/2007/relationships/hdphoto" Target="../media/hdphoto3.wdp"/><Relationship Id="rId5" Type="http://schemas.microsoft.com/office/2007/relationships/hdphoto" Target="../media/hdphoto6.wdp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99.png"/><Relationship Id="rId9" Type="http://schemas.openxmlformats.org/officeDocument/2006/relationships/image" Target="../media/image101.pn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4.tiff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7.tiff"/><Relationship Id="rId7" Type="http://schemas.openxmlformats.org/officeDocument/2006/relationships/image" Target="../media/image20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tiff"/><Relationship Id="rId11" Type="http://schemas.openxmlformats.org/officeDocument/2006/relationships/image" Target="../media/image109.png"/><Relationship Id="rId5" Type="http://schemas.openxmlformats.org/officeDocument/2006/relationships/image" Target="../media/image29.tiff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5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9.tiff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g"/><Relationship Id="rId5" Type="http://schemas.openxmlformats.org/officeDocument/2006/relationships/image" Target="../media/image20.png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29.tiff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20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11" Type="http://schemas.openxmlformats.org/officeDocument/2006/relationships/image" Target="../media/image29.tiff"/><Relationship Id="rId5" Type="http://schemas.openxmlformats.org/officeDocument/2006/relationships/image" Target="../media/image133.jp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4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5" Type="http://schemas.openxmlformats.org/officeDocument/2006/relationships/image" Target="../media/image20.png"/><Relationship Id="rId4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41.tiff"/><Relationship Id="rId7" Type="http://schemas.openxmlformats.org/officeDocument/2006/relationships/image" Target="../media/image14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4.jpeg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29.tiff"/><Relationship Id="rId4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41.png"/><Relationship Id="rId18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image" Target="../media/image29.tif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tiff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6.png"/><Relationship Id="rId21" Type="http://schemas.openxmlformats.org/officeDocument/2006/relationships/image" Target="../media/image60.png"/><Relationship Id="rId7" Type="http://schemas.openxmlformats.org/officeDocument/2006/relationships/image" Target="../media/image3.tiff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tiff"/><Relationship Id="rId11" Type="http://schemas.openxmlformats.org/officeDocument/2006/relationships/image" Target="../media/image50.png"/><Relationship Id="rId24" Type="http://schemas.openxmlformats.org/officeDocument/2006/relationships/image" Target="../media/image2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1.tiff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55.png"/><Relationship Id="rId18" Type="http://schemas.openxmlformats.org/officeDocument/2006/relationships/image" Target="../media/image2.png"/><Relationship Id="rId3" Type="http://schemas.openxmlformats.org/officeDocument/2006/relationships/image" Target="../media/image46.png"/><Relationship Id="rId7" Type="http://schemas.openxmlformats.org/officeDocument/2006/relationships/image" Target="../media/image64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20.png"/><Relationship Id="rId4" Type="http://schemas.openxmlformats.org/officeDocument/2006/relationships/image" Target="../media/image1.tiff"/><Relationship Id="rId9" Type="http://schemas.openxmlformats.org/officeDocument/2006/relationships/image" Target="../media/image3.tiff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3.tif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11" Type="http://schemas.openxmlformats.org/officeDocument/2006/relationships/image" Target="../media/image69.png"/><Relationship Id="rId5" Type="http://schemas.openxmlformats.org/officeDocument/2006/relationships/image" Target="../media/image29.tiff"/><Relationship Id="rId15" Type="http://schemas.openxmlformats.org/officeDocument/2006/relationships/image" Target="../media/image2.png"/><Relationship Id="rId10" Type="http://schemas.openxmlformats.org/officeDocument/2006/relationships/image" Target="../media/image68.png"/><Relationship Id="rId4" Type="http://schemas.openxmlformats.org/officeDocument/2006/relationships/image" Target="../media/image1.tif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11" y="535607"/>
            <a:ext cx="6901270" cy="95715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"/>
          <a:stretch/>
        </p:blipFill>
        <p:spPr>
          <a:xfrm>
            <a:off x="0" y="6329779"/>
            <a:ext cx="12192000" cy="5425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16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3169566"/>
            <a:ext cx="4872661" cy="31391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210039" y="6486042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623544" y="-1940"/>
            <a:ext cx="4645775" cy="12745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0" name="直角三角形 19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454018" y="-87454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18526" y="253986"/>
            <a:ext cx="426178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LO: Get to know their partners; get a basic idea about the </a:t>
            </a:r>
          </a:p>
          <a:p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      topic of today’s lesson;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Say hello to </a:t>
            </a:r>
            <a:r>
              <a:rPr lang="en-US" altLang="zh-CN" sz="11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; ask </a:t>
            </a:r>
            <a:r>
              <a:rPr lang="en-US" altLang="zh-CN" sz="11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to greet each other.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Introduce the topic of the lesson.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946" y="3384026"/>
            <a:ext cx="2081680" cy="285651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56" y="1470289"/>
            <a:ext cx="5598397" cy="3827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7346" y="1435154"/>
            <a:ext cx="2950720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2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4" y="1980856"/>
            <a:ext cx="6347869" cy="3294828"/>
          </a:xfrm>
          <a:prstGeom prst="rect">
            <a:avLst/>
          </a:prstGeom>
        </p:spPr>
      </p:pic>
      <p:sp>
        <p:nvSpPr>
          <p:cNvPr id="4" name="同侧圆角矩形 3"/>
          <p:cNvSpPr/>
          <p:nvPr/>
        </p:nvSpPr>
        <p:spPr>
          <a:xfrm rot="5400000">
            <a:off x="6278050" y="984677"/>
            <a:ext cx="6484993" cy="4893474"/>
          </a:xfrm>
          <a:prstGeom prst="round2SameRect">
            <a:avLst>
              <a:gd name="adj1" fmla="val 150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073809" y="223168"/>
            <a:ext cx="4825" cy="640719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7259638" y="1058356"/>
            <a:ext cx="4599625" cy="4906738"/>
            <a:chOff x="8423643" y="631796"/>
            <a:chExt cx="3250197" cy="6580349"/>
          </a:xfrm>
        </p:grpSpPr>
        <p:sp>
          <p:nvSpPr>
            <p:cNvPr id="9" name="文本框 8"/>
            <p:cNvSpPr txBox="1"/>
            <p:nvPr/>
          </p:nvSpPr>
          <p:spPr>
            <a:xfrm>
              <a:off x="8433703" y="1459485"/>
              <a:ext cx="3240137" cy="5752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216000" rIns="144000" bIns="14400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are the children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doing in the picture?</a:t>
              </a:r>
            </a:p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b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Who will Biff and Kipper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tell about the naughty  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children?</a:t>
              </a:r>
              <a:endParaRPr lang="en-US" altLang="zh-CN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23643" y="631796"/>
              <a:ext cx="3250197" cy="979675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5440" y="6196970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2:00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8704AD2-2236-46CA-941B-549EA66B40AF}"/>
              </a:ext>
            </a:extLst>
          </p:cNvPr>
          <p:cNvGrpSpPr/>
          <p:nvPr/>
        </p:nvGrpSpPr>
        <p:grpSpPr>
          <a:xfrm>
            <a:off x="6648773" y="-41350"/>
            <a:ext cx="5561602" cy="1628431"/>
            <a:chOff x="6922984" y="-22637"/>
            <a:chExt cx="5173631" cy="1630273"/>
          </a:xfrm>
        </p:grpSpPr>
        <p:sp>
          <p:nvSpPr>
            <p:cNvPr id="38" name="矩形 37"/>
            <p:cNvSpPr/>
            <p:nvPr/>
          </p:nvSpPr>
          <p:spPr>
            <a:xfrm>
              <a:off x="6922984" y="-22637"/>
              <a:ext cx="5173631" cy="163027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021770" y="221701"/>
              <a:ext cx="4960319" cy="1119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228600" indent="-228600">
                <a:spcAft>
                  <a:spcPts val="0"/>
                </a:spcAft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Make predictions about the story using the pictures; motivate </a:t>
              </a:r>
            </a:p>
            <a:p>
              <a:pPr marL="228600" indent="-228600">
                <a:spcAft>
                  <a:spcPts val="0"/>
                </a:spcAft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   Ss’ interest in reading the story. </a:t>
              </a:r>
              <a:endParaRPr lang="zh-CN" altLang="zh-CN" sz="11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1. Ask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explain what </a:t>
              </a:r>
              <a:r>
                <a:rPr lang="en-US" altLang="zh-CN" sz="1100" b="1" i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predicting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means; remind them to make guesses </a:t>
              </a:r>
            </a:p>
            <a:p>
              <a:pPr lvl="0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prior to reading the story by looking at the illustrations.</a:t>
              </a:r>
              <a:endParaRPr lang="zh-CN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2. Model using </a:t>
              </a:r>
              <a:r>
                <a:rPr lang="en-US" altLang="zh-CN" sz="1100" b="1" i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They are . . .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and </a:t>
              </a:r>
              <a:r>
                <a:rPr lang="en-US" altLang="zh-CN" sz="1100" b="1" i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Biff and Kipper will . . .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make predictions. </a:t>
              </a:r>
              <a:endParaRPr lang="zh-CN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3. Have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talk about the given questions using the given sentence structures. </a:t>
              </a:r>
              <a:endParaRPr lang="zh-CN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sp>
        <p:nvSpPr>
          <p:cNvPr id="40" name="直角三角形 39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560168" y="-82746"/>
            <a:ext cx="82438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842100" y="352425"/>
            <a:ext cx="4039525" cy="908469"/>
          </a:xfrm>
        </p:spPr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7784508" y="2706753"/>
            <a:ext cx="2718832" cy="809414"/>
            <a:chOff x="12192000" y="2887260"/>
            <a:chExt cx="2718832" cy="809414"/>
          </a:xfrm>
        </p:grpSpPr>
        <p:sp>
          <p:nvSpPr>
            <p:cNvPr id="43" name="剪去单角的矩形 42"/>
            <p:cNvSpPr/>
            <p:nvPr/>
          </p:nvSpPr>
          <p:spPr>
            <a:xfrm>
              <a:off x="12192000" y="3161326"/>
              <a:ext cx="2718832" cy="535348"/>
            </a:xfrm>
            <a:prstGeom prst="snip1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 rot="21218335">
              <a:off x="14368762" y="2887260"/>
              <a:ext cx="37510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0" i="0" u="none" strike="noStrike" cap="none" spc="0" normalizeH="0" baseline="0" dirty="0">
                  <a:ln>
                    <a:noFill/>
                  </a:ln>
                  <a:solidFill>
                    <a:srgbClr val="FFBF00"/>
                  </a:solidFill>
                  <a:effectLst/>
                  <a:uFillTx/>
                  <a:latin typeface="Allgemeine" pitchFamily="2" charset="2"/>
                  <a:sym typeface="Helvetica Light"/>
                </a:rPr>
                <a:t>?</a:t>
              </a:r>
              <a:endPara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FFBF00"/>
                </a:solidFill>
                <a:effectLst/>
                <a:uFillTx/>
                <a:latin typeface="Allgemeine" pitchFamily="2" charset="2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2322479" y="3198167"/>
              <a:ext cx="2549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They are ____.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62662" y="4866203"/>
            <a:ext cx="4128532" cy="809414"/>
            <a:chOff x="10782301" y="4498347"/>
            <a:chExt cx="4128532" cy="809414"/>
          </a:xfrm>
        </p:grpSpPr>
        <p:sp>
          <p:nvSpPr>
            <p:cNvPr id="46" name="剪去单角的矩形 45"/>
            <p:cNvSpPr/>
            <p:nvPr/>
          </p:nvSpPr>
          <p:spPr>
            <a:xfrm>
              <a:off x="10782301" y="4772413"/>
              <a:ext cx="4128532" cy="535348"/>
            </a:xfrm>
            <a:prstGeom prst="snip1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 rot="21218335">
              <a:off x="14368762" y="4498347"/>
              <a:ext cx="37510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0" i="0" u="none" strike="noStrike" cap="none" spc="0" normalizeH="0" baseline="0" dirty="0">
                  <a:ln>
                    <a:noFill/>
                  </a:ln>
                  <a:solidFill>
                    <a:srgbClr val="FFBF00"/>
                  </a:solidFill>
                  <a:effectLst/>
                  <a:uFillTx/>
                  <a:latin typeface="Allgemeine" pitchFamily="2" charset="2"/>
                  <a:sym typeface="Helvetica Light"/>
                </a:rPr>
                <a:t>?</a:t>
              </a:r>
              <a:endPara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FFBF00"/>
                </a:solidFill>
                <a:effectLst/>
                <a:uFillTx/>
                <a:latin typeface="Allgemeine" pitchFamily="2" charset="2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960101" y="4809254"/>
              <a:ext cx="3911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Biff and Kipper will  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60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7786631" y="190500"/>
            <a:ext cx="4175331" cy="6474666"/>
            <a:chOff x="7859713" y="136962"/>
            <a:chExt cx="4146856" cy="6591600"/>
          </a:xfrm>
        </p:grpSpPr>
        <p:sp>
          <p:nvSpPr>
            <p:cNvPr id="42" name="同侧圆角矩形 41"/>
            <p:cNvSpPr/>
            <p:nvPr/>
          </p:nvSpPr>
          <p:spPr>
            <a:xfrm rot="5400000">
              <a:off x="6637341" y="1359334"/>
              <a:ext cx="6591600" cy="4146856"/>
            </a:xfrm>
            <a:prstGeom prst="round2SameRect">
              <a:avLst>
                <a:gd name="adj1" fmla="val 133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7949025" y="1246691"/>
            <a:ext cx="3895200" cy="2898958"/>
            <a:chOff x="8423862" y="1044651"/>
            <a:chExt cx="3527145" cy="2898958"/>
          </a:xfrm>
        </p:grpSpPr>
        <p:sp>
          <p:nvSpPr>
            <p:cNvPr id="9" name="文本框 8"/>
            <p:cNvSpPr txBox="1"/>
            <p:nvPr/>
          </p:nvSpPr>
          <p:spPr>
            <a:xfrm>
              <a:off x="8428753" y="1548477"/>
              <a:ext cx="3517365" cy="23951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came to Biff’s home? What clothes were they wearing?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for clues in the illustration.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23862" y="1044651"/>
              <a:ext cx="3527145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2:00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960239" y="4578192"/>
            <a:ext cx="3895200" cy="1493618"/>
            <a:chOff x="8413108" y="1044651"/>
            <a:chExt cx="3632733" cy="1461525"/>
          </a:xfrm>
        </p:grpSpPr>
        <p:sp>
          <p:nvSpPr>
            <p:cNvPr id="55" name="文本框 54"/>
            <p:cNvSpPr txBox="1"/>
            <p:nvPr/>
          </p:nvSpPr>
          <p:spPr>
            <a:xfrm>
              <a:off x="8418144" y="1548477"/>
              <a:ext cx="3622661" cy="9576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do when you visit your friends?</a:t>
              </a: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8413108" y="1044651"/>
              <a:ext cx="363273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157" y="1150582"/>
            <a:ext cx="4664047" cy="482780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37469" y="5936951"/>
            <a:ext cx="3116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Two children came.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082454" y="-26116"/>
            <a:ext cx="2374889" cy="773220"/>
            <a:chOff x="9453849" y="106830"/>
            <a:chExt cx="2374889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7212974" y="-1936"/>
            <a:ext cx="4983193" cy="163230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5" name="直角三角形 34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307586" y="-41350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Futura Std Medium" panose="020B0702020204020203"/>
                <a:sym typeface="Helvetica Light"/>
              </a:rPr>
              <a:t>TG</a:t>
            </a:r>
            <a:endParaRPr lang="zh-CN" altLang="en-US" sz="2800" b="1" dirty="0">
              <a:solidFill>
                <a:srgbClr val="FFFFFF"/>
              </a:solidFill>
              <a:latin typeface="Futura Std Medium" panose="020B0702020204020203"/>
              <a:sym typeface="Helvetica Ligh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259723" y="201303"/>
            <a:ext cx="4462627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04800" indent="-304800"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Identify the character and some details with prompts and support; read the text accurately.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observe the illustration and identify the characters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they know;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character questions and tell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them that characters are one of the main elements in a story.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text.</a:t>
            </a:r>
            <a:r>
              <a:rPr lang="en-US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connections question. </a:t>
            </a:r>
            <a:endParaRPr lang="en-US" altLang="zh-CN" sz="1100" b="1" dirty="0">
              <a:latin typeface="Century Gothic" panose="020B0502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5938" y="444501"/>
            <a:ext cx="4284662" cy="660400"/>
          </a:xfrm>
        </p:spPr>
        <p:txBody>
          <a:bodyPr/>
          <a:lstStyle/>
          <a:p>
            <a:r>
              <a:rPr lang="en-US" altLang="zh-CN" dirty="0"/>
              <a:t>Naughty Children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6542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7" grpId="0"/>
      <p:bldP spid="3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7859233" y="175089"/>
            <a:ext cx="4099368" cy="6455275"/>
            <a:chOff x="7859712" y="89289"/>
            <a:chExt cx="4146856" cy="6639275"/>
          </a:xfrm>
        </p:grpSpPr>
        <p:sp>
          <p:nvSpPr>
            <p:cNvPr id="49" name="同侧圆角矩形 48"/>
            <p:cNvSpPr/>
            <p:nvPr/>
          </p:nvSpPr>
          <p:spPr>
            <a:xfrm rot="5400000">
              <a:off x="6613502" y="1335499"/>
              <a:ext cx="6639275" cy="4146856"/>
            </a:xfrm>
            <a:prstGeom prst="round2SameRect">
              <a:avLst>
                <a:gd name="adj1" fmla="val 346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8234444" y="3097435"/>
            <a:ext cx="3295770" cy="2368952"/>
            <a:chOff x="8408403" y="1044651"/>
            <a:chExt cx="3295770" cy="2368952"/>
          </a:xfrm>
        </p:grpSpPr>
        <p:sp>
          <p:nvSpPr>
            <p:cNvPr id="45" name="文本框 44"/>
            <p:cNvSpPr txBox="1"/>
            <p:nvPr/>
          </p:nvSpPr>
          <p:spPr>
            <a:xfrm>
              <a:off x="8433864" y="1548477"/>
              <a:ext cx="3239976" cy="18651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climb on the furniture or jump on the sofa? How did you feel?</a:t>
              </a: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8408403" y="1044651"/>
              <a:ext cx="329577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206713" y="991763"/>
            <a:ext cx="3295770" cy="1925754"/>
            <a:chOff x="8408403" y="1044651"/>
            <a:chExt cx="3295770" cy="1925754"/>
          </a:xfrm>
        </p:grpSpPr>
        <p:sp>
          <p:nvSpPr>
            <p:cNvPr id="9" name="文本框 8"/>
            <p:cNvSpPr txBox="1"/>
            <p:nvPr/>
          </p:nvSpPr>
          <p:spPr>
            <a:xfrm>
              <a:off x="8433864" y="1548477"/>
              <a:ext cx="3239976" cy="14219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jumped on the sofa? What did he look like?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08403" y="1044651"/>
              <a:ext cx="329577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79988" y="1434379"/>
            <a:ext cx="3581404" cy="4046376"/>
            <a:chOff x="8102106" y="1215012"/>
            <a:chExt cx="3581404" cy="4046376"/>
          </a:xfrm>
        </p:grpSpPr>
        <p:grpSp>
          <p:nvGrpSpPr>
            <p:cNvPr id="61" name="组合 60"/>
            <p:cNvGrpSpPr/>
            <p:nvPr/>
          </p:nvGrpSpPr>
          <p:grpSpPr>
            <a:xfrm>
              <a:off x="8102106" y="1215012"/>
              <a:ext cx="3581404" cy="4046376"/>
              <a:chOff x="4906808" y="1576389"/>
              <a:chExt cx="3501745" cy="4214105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66" name="组合 65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7276592" y="2020567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8" name="图片 67">
                    <a:extLst>
                      <a:ext uri="{FF2B5EF4-FFF2-40B4-BE49-F238E27FC236}">
                        <a16:creationId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4" name="流程图: 过程 63"/>
              <p:cNvSpPr/>
              <p:nvPr/>
            </p:nvSpPr>
            <p:spPr>
              <a:xfrm>
                <a:off x="5303831" y="4361619"/>
                <a:ext cx="2705358" cy="84732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red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sofa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in my home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243296" y="3694454"/>
                <a:ext cx="890568" cy="769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sofa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84" b="93878" l="2674" r="976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73" t="10090" r="2298" b="3825"/>
            <a:stretch/>
          </p:blipFill>
          <p:spPr>
            <a:xfrm>
              <a:off x="8529548" y="1927388"/>
              <a:ext cx="2789724" cy="134576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5" y="1820996"/>
            <a:ext cx="7191764" cy="389381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681135" y="141524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336813" y="-16455"/>
            <a:ext cx="5859354" cy="2157527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307586" y="-41350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387494" y="-13645"/>
            <a:ext cx="5571587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meaning of the vocabulary word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sofa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make </a:t>
            </a:r>
            <a:endParaRPr lang="en-US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     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sentences with it; understand the meaning of the word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furniture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using </a:t>
            </a:r>
            <a:r>
              <a:rPr lang="en-US" altLang="zh-CN" sz="11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     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illustration; identify the character and some details with prompts </a:t>
            </a:r>
            <a:endParaRPr lang="en-US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     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support; read the text accurately.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Read the text aloud to Ss.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find the unfamiliar word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furniture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the text.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figure out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its meaning using the illustration and context clues;</a:t>
            </a:r>
            <a:r>
              <a:rPr lang="en-US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find the word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sofa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the text; click the penguin button, explain it and have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the word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and make sentences with it. Guide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character question;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have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think and talk about the following question: “Were they naughty when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they climbed in the house?”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work in pairs to talk about the connection questions.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744281" y="5414378"/>
            <a:ext cx="2037911" cy="1052350"/>
            <a:chOff x="8093487" y="5215579"/>
            <a:chExt cx="3012180" cy="1384570"/>
          </a:xfrm>
        </p:grpSpPr>
        <p:sp>
          <p:nvSpPr>
            <p:cNvPr id="73" name="圆角矩形 72"/>
            <p:cNvSpPr/>
            <p:nvPr/>
          </p:nvSpPr>
          <p:spPr>
            <a:xfrm>
              <a:off x="8426126" y="5936534"/>
              <a:ext cx="2679541" cy="66361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sofa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3487" y="5215579"/>
              <a:ext cx="1076442" cy="1176395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472724" y="1375948"/>
            <a:ext cx="482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climbed on the furniture.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499195" y="5698197"/>
            <a:ext cx="3931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jumped on the sofa.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448E0DB-2FD1-422D-8594-F9A781D09685}"/>
              </a:ext>
            </a:extLst>
          </p:cNvPr>
          <p:cNvSpPr/>
          <p:nvPr/>
        </p:nvSpPr>
        <p:spPr>
          <a:xfrm>
            <a:off x="4518799" y="1203878"/>
            <a:ext cx="4447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b="1" dirty="0"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3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3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4" grpId="0"/>
      <p:bldP spid="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7879958" y="182880"/>
            <a:ext cx="4094162" cy="6545682"/>
            <a:chOff x="7866857" y="136962"/>
            <a:chExt cx="4094162" cy="6591600"/>
          </a:xfrm>
        </p:grpSpPr>
        <p:sp>
          <p:nvSpPr>
            <p:cNvPr id="59" name="同侧圆角矩形 58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8053771" y="2727174"/>
            <a:ext cx="3827300" cy="1454909"/>
            <a:chOff x="8488872" y="1149047"/>
            <a:chExt cx="3355336" cy="1454909"/>
          </a:xfrm>
        </p:grpSpPr>
        <p:sp>
          <p:nvSpPr>
            <p:cNvPr id="56" name="文本框 55"/>
            <p:cNvSpPr txBox="1"/>
            <p:nvPr/>
          </p:nvSpPr>
          <p:spPr>
            <a:xfrm>
              <a:off x="8514083" y="1625227"/>
              <a:ext cx="3308300" cy="9787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Which children do you think were naughty?</a:t>
              </a: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8488872" y="1149047"/>
              <a:ext cx="335533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32775" y="1009615"/>
            <a:ext cx="3827300" cy="1411180"/>
            <a:chOff x="8488872" y="1149047"/>
            <a:chExt cx="3355336" cy="1411180"/>
          </a:xfrm>
        </p:grpSpPr>
        <p:sp>
          <p:nvSpPr>
            <p:cNvPr id="9" name="文本框 8"/>
            <p:cNvSpPr txBox="1"/>
            <p:nvPr/>
          </p:nvSpPr>
          <p:spPr>
            <a:xfrm>
              <a:off x="8514083" y="1625227"/>
              <a:ext cx="3308300" cy="935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the visiting children do?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88872" y="1149047"/>
              <a:ext cx="335533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288592" y="4482303"/>
            <a:ext cx="3296823" cy="1015420"/>
            <a:chOff x="8413651" y="944674"/>
            <a:chExt cx="3245675" cy="1277616"/>
          </a:xfrm>
        </p:grpSpPr>
        <p:sp>
          <p:nvSpPr>
            <p:cNvPr id="51" name="文本框 50"/>
            <p:cNvSpPr txBox="1"/>
            <p:nvPr/>
          </p:nvSpPr>
          <p:spPr>
            <a:xfrm>
              <a:off x="8433864" y="1548477"/>
              <a:ext cx="3193720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climbed</a:t>
              </a: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8413651" y="944674"/>
              <a:ext cx="3245675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119597" y="1057243"/>
            <a:ext cx="3769235" cy="4525938"/>
            <a:chOff x="7912000" y="897865"/>
            <a:chExt cx="3769235" cy="4525938"/>
          </a:xfrm>
        </p:grpSpPr>
        <p:grpSp>
          <p:nvGrpSpPr>
            <p:cNvPr id="54" name="组合 53"/>
            <p:cNvGrpSpPr/>
            <p:nvPr/>
          </p:nvGrpSpPr>
          <p:grpSpPr>
            <a:xfrm>
              <a:off x="7912000" y="897865"/>
              <a:ext cx="3769235" cy="4525938"/>
              <a:chOff x="4792547" y="1576389"/>
              <a:chExt cx="3501745" cy="4260326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74" name="组合 73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80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81" name="矩形 80"/>
                  <p:cNvSpPr/>
                  <p:nvPr/>
                </p:nvSpPr>
                <p:spPr>
                  <a:xfrm>
                    <a:off x="7136732" y="2013686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77" name="组合 76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8" name="图片 77">
                    <a:extLst>
                      <a:ext uri="{FF2B5EF4-FFF2-40B4-BE49-F238E27FC236}">
                        <a16:creationId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9" name="文本框 7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71" name="流程图: 过程 70"/>
              <p:cNvSpPr/>
              <p:nvPr/>
            </p:nvSpPr>
            <p:spPr>
              <a:xfrm>
                <a:off x="4980591" y="4259145"/>
                <a:ext cx="3078385" cy="122467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The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curtains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in my room are pink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5720640" y="3818849"/>
                <a:ext cx="158692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curtains</a:t>
                </a: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7" b="94576" l="0" r="9637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28483" y="1769584"/>
              <a:ext cx="2073158" cy="1852125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68" y="1740157"/>
            <a:ext cx="6956170" cy="379336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203002" y="-20575"/>
            <a:ext cx="6060973" cy="202770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直角三角形 33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307586" y="-41350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52213" y="45148"/>
            <a:ext cx="5455323" cy="1964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meaning of the vocabulary word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curtains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make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sentences with it; identify the character and some details with prompts and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support; decode the sight word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climbed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accurately in the text.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Read aloud the text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look at the illustration;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find the word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curtains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the text and figure out what it refers to in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 illustration; click the penguin button and explain it;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the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word and make sentences with it.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take turns talking about the comprehension question first;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to talk about the character question;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find the sight words in the text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and guide them to read it accurately;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text fluently.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272279" y="5559314"/>
            <a:ext cx="2286470" cy="885472"/>
            <a:chOff x="8107564" y="5547582"/>
            <a:chExt cx="2998103" cy="1052567"/>
          </a:xfrm>
        </p:grpSpPr>
        <p:sp>
          <p:nvSpPr>
            <p:cNvPr id="42" name="圆角矩形 41"/>
            <p:cNvSpPr/>
            <p:nvPr/>
          </p:nvSpPr>
          <p:spPr>
            <a:xfrm>
              <a:off x="8426126" y="5936534"/>
              <a:ext cx="2679541" cy="66361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curtains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07564" y="5547582"/>
              <a:ext cx="877718" cy="826143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470770" y="1447733"/>
            <a:ext cx="482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climbed up the curtains.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497241" y="5559314"/>
            <a:ext cx="3931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jumped on the bed.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3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6" grpId="0"/>
      <p:bldP spid="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879958" y="182880"/>
            <a:ext cx="4094162" cy="6545682"/>
            <a:chOff x="7866857" y="136962"/>
            <a:chExt cx="4094162" cy="6591600"/>
          </a:xfrm>
        </p:grpSpPr>
        <p:sp>
          <p:nvSpPr>
            <p:cNvPr id="31" name="同侧圆角矩形 30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55" y="1944760"/>
            <a:ext cx="6877013" cy="3569477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7958671" y="1048037"/>
            <a:ext cx="3865345" cy="3283142"/>
            <a:chOff x="8402474" y="1070164"/>
            <a:chExt cx="3322029" cy="3283142"/>
          </a:xfrm>
        </p:grpSpPr>
        <p:sp>
          <p:nvSpPr>
            <p:cNvPr id="9" name="文本框 8"/>
            <p:cNvSpPr txBox="1"/>
            <p:nvPr/>
          </p:nvSpPr>
          <p:spPr>
            <a:xfrm>
              <a:off x="8433864" y="1548477"/>
              <a:ext cx="3269617" cy="28048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noAutofit/>
            </a:bodyPr>
            <a:lstStyle/>
            <a:p>
              <a:pPr marL="457200" indent="-3960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were the naughty children? What did the naughty children do?</a:t>
              </a:r>
            </a:p>
            <a:p>
              <a:pPr marL="457200" indent="-3960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Biff, Chip, and Kipper feel?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02474" y="1070164"/>
              <a:ext cx="332202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381602" y="4947185"/>
            <a:ext cx="3238897" cy="1138135"/>
            <a:chOff x="8436926" y="944674"/>
            <a:chExt cx="3248365" cy="1432018"/>
          </a:xfrm>
        </p:grpSpPr>
        <p:sp>
          <p:nvSpPr>
            <p:cNvPr id="48" name="文本框 47"/>
            <p:cNvSpPr txBox="1"/>
            <p:nvPr/>
          </p:nvSpPr>
          <p:spPr>
            <a:xfrm>
              <a:off x="8464139" y="1548477"/>
              <a:ext cx="3193940" cy="8282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accurately. </a:t>
              </a: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8436926" y="944674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606115" y="1525947"/>
            <a:ext cx="4821129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climbed up the tree.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0205" y="5415401"/>
            <a:ext cx="4584438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jumped on the flowers.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096426" y="-23798"/>
            <a:ext cx="2374889" cy="773220"/>
            <a:chOff x="9453849" y="106830"/>
            <a:chExt cx="2374889" cy="77322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6730777" y="-16452"/>
            <a:ext cx="5465389" cy="138106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直角三角形 49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1307586" y="-41350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730778" y="209855"/>
            <a:ext cx="506877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Identify the details with prompts and support; read the text accurately.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one S to read the text aloud and the other S to look at the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illustration.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Invite one S to talk about the first comprehension question;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endParaRPr lang="en-US" altLang="zh-CN" sz="11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take turns talking about the second comprehension question.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do the decoding practice; give feedback.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3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5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3" grpId="0"/>
      <p:bldP spid="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7879958" y="182880"/>
            <a:ext cx="4094162" cy="6545682"/>
            <a:chOff x="7866857" y="136962"/>
            <a:chExt cx="4094162" cy="6591600"/>
          </a:xfrm>
        </p:grpSpPr>
        <p:sp>
          <p:nvSpPr>
            <p:cNvPr id="45" name="同侧圆角矩形 44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25" y="1961302"/>
            <a:ext cx="7152563" cy="386561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7966887" y="1184523"/>
            <a:ext cx="3895200" cy="1517435"/>
            <a:chOff x="8411186" y="1009771"/>
            <a:chExt cx="3081190" cy="1517435"/>
          </a:xfrm>
        </p:grpSpPr>
        <p:sp>
          <p:nvSpPr>
            <p:cNvPr id="9" name="文本框 8"/>
            <p:cNvSpPr txBox="1"/>
            <p:nvPr/>
          </p:nvSpPr>
          <p:spPr>
            <a:xfrm>
              <a:off x="8415459" y="1548477"/>
              <a:ext cx="3072647" cy="9787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 marL="180000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can you see in </a:t>
              </a:r>
              <a:b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picture?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11186" y="1009771"/>
              <a:ext cx="308119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855348" y="6171836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2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Naughty Children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8570" y="1808265"/>
            <a:ext cx="3122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“Oh no!” said Mum.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07630" y="5455876"/>
            <a:ext cx="2903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had an idea.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996885" y="3050323"/>
            <a:ext cx="3895200" cy="2939187"/>
            <a:chOff x="8402092" y="1136790"/>
            <a:chExt cx="3003748" cy="4207359"/>
          </a:xfrm>
        </p:grpSpPr>
        <p:sp>
          <p:nvSpPr>
            <p:cNvPr id="31" name="文本框 30"/>
            <p:cNvSpPr txBox="1"/>
            <p:nvPr/>
          </p:nvSpPr>
          <p:spPr>
            <a:xfrm>
              <a:off x="8406255" y="1818731"/>
              <a:ext cx="2985201" cy="35254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08000" tIns="108000" rIns="108000" bIns="108000" rtlCol="0">
              <a:noAutofit/>
            </a:bodyPr>
            <a:lstStyle/>
            <a:p>
              <a:pPr marL="457200" indent="-360000"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would happen to the window?</a:t>
              </a:r>
            </a:p>
            <a:p>
              <a:pPr marL="457200" indent="-360000"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Mum feel when she said “Oh no”?</a:t>
              </a: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8402092" y="1136790"/>
              <a:ext cx="3003748" cy="74741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爆炸形 1 45">
            <a:extLst>
              <a:ext uri="{FF2B5EF4-FFF2-40B4-BE49-F238E27FC236}">
                <a16:creationId xmlns:a16="http://schemas.microsoft.com/office/drawing/2014/main" id="{35C69A27-39BD-4BF2-A7A3-FF9DC435EF0C}"/>
              </a:ext>
            </a:extLst>
          </p:cNvPr>
          <p:cNvSpPr/>
          <p:nvPr/>
        </p:nvSpPr>
        <p:spPr>
          <a:xfrm>
            <a:off x="6383307" y="-30997"/>
            <a:ext cx="784012" cy="785531"/>
          </a:xfrm>
          <a:prstGeom prst="irregularSeal1">
            <a:avLst/>
          </a:prstGeom>
          <a:solidFill>
            <a:srgbClr val="FFC000"/>
          </a:solidFill>
          <a:ln w="381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vs</a:t>
            </a:r>
            <a:endParaRPr lang="zh-CN" altLang="en-US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9096421" y="-23798"/>
            <a:ext cx="2374889" cy="773220"/>
            <a:chOff x="9453849" y="106830"/>
            <a:chExt cx="2374889" cy="773220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39792" y="12579"/>
            <a:ext cx="5956375" cy="2465358"/>
            <a:chOff x="6239792" y="12579"/>
            <a:chExt cx="5956375" cy="2465358"/>
          </a:xfrm>
        </p:grpSpPr>
        <p:sp>
          <p:nvSpPr>
            <p:cNvPr id="50" name="矩形 49"/>
            <p:cNvSpPr/>
            <p:nvPr/>
          </p:nvSpPr>
          <p:spPr>
            <a:xfrm>
              <a:off x="6239792" y="12579"/>
              <a:ext cx="5956375" cy="246535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333240" y="196625"/>
              <a:ext cx="5286360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Identify the character and some key details with prompts and support; </a:t>
              </a:r>
            </a:p>
            <a:p>
              <a:pPr algn="just">
                <a:spcAft>
                  <a:spcPts val="0"/>
                </a:spcAft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  consolidate their realization about the theme of the story; read the text </a:t>
              </a:r>
            </a:p>
            <a:p>
              <a:pPr algn="just">
                <a:spcAft>
                  <a:spcPts val="0"/>
                </a:spcAft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  fluently. </a:t>
              </a:r>
              <a:endParaRPr lang="zh-CN" altLang="zh-CN" sz="11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1. Have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observe the illustration carefully and talk about the character </a:t>
              </a: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 question in turns.</a:t>
              </a:r>
              <a:endParaRPr lang="zh-CN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2. Ask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observe the illustration and answer the first question; encourage </a:t>
              </a: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them to find more clues about the first question. </a:t>
              </a:r>
              <a:r>
                <a:rPr lang="en-US" altLang="zh-CN" sz="1100" b="1" i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(Samples answers: The </a:t>
              </a: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i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window would be broken. The boy played with a ball. Floppy felt scared.)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; </a:t>
              </a: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guide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answer the following question: “Were they naughty when they </a:t>
              </a: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kicked the ball in the yard?”</a:t>
              </a:r>
              <a:endParaRPr lang="zh-CN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3. Ask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talk about the second comprehension question with the help of </a:t>
              </a:r>
            </a:p>
            <a:p>
              <a:pPr lvl="0" algn="just" fontAlgn="base">
                <a:spcAft>
                  <a:spcPts val="0"/>
                </a:spcAft>
              </a:pP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illustration and the text; have </a:t>
              </a:r>
              <a:r>
                <a:rPr lang="en-US" altLang="zh-CN" sz="11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read the text fluently in turns.</a:t>
              </a:r>
              <a:endParaRPr lang="zh-CN" altLang="zh-CN" sz="11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0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307586" y="-41350"/>
            <a:ext cx="1302032" cy="781303"/>
            <a:chOff x="11307586" y="-41350"/>
            <a:chExt cx="1302032" cy="781303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1386043" y="947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307586" y="-41350"/>
              <a:ext cx="1302032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7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7870365" y="177006"/>
            <a:ext cx="4094162" cy="6545682"/>
            <a:chOff x="7866857" y="136962"/>
            <a:chExt cx="4094162" cy="6591600"/>
          </a:xfrm>
        </p:grpSpPr>
        <p:sp>
          <p:nvSpPr>
            <p:cNvPr id="81" name="同侧圆角矩形 80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/>
          <p:cNvGrpSpPr/>
          <p:nvPr/>
        </p:nvGrpSpPr>
        <p:grpSpPr>
          <a:xfrm>
            <a:off x="8249022" y="4639026"/>
            <a:ext cx="3395634" cy="971690"/>
            <a:chOff x="8425475" y="944674"/>
            <a:chExt cx="3233851" cy="1222594"/>
          </a:xfrm>
        </p:grpSpPr>
        <p:sp>
          <p:nvSpPr>
            <p:cNvPr id="90" name="文本框 89"/>
            <p:cNvSpPr txBox="1"/>
            <p:nvPr/>
          </p:nvSpPr>
          <p:spPr>
            <a:xfrm>
              <a:off x="8433864" y="1548477"/>
              <a:ext cx="3193720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climbed</a:t>
              </a:r>
            </a:p>
          </p:txBody>
        </p:sp>
        <p:sp>
          <p:nvSpPr>
            <p:cNvPr id="91" name="圆角矩形 90"/>
            <p:cNvSpPr/>
            <p:nvPr/>
          </p:nvSpPr>
          <p:spPr>
            <a:xfrm>
              <a:off x="8425475" y="944674"/>
              <a:ext cx="3233851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35015" y="1131557"/>
            <a:ext cx="3859051" cy="3274504"/>
            <a:chOff x="8288909" y="1122098"/>
            <a:chExt cx="3586699" cy="3274504"/>
          </a:xfrm>
        </p:grpSpPr>
        <p:sp>
          <p:nvSpPr>
            <p:cNvPr id="9" name="文本框 8"/>
            <p:cNvSpPr txBox="1"/>
            <p:nvPr/>
          </p:nvSpPr>
          <p:spPr>
            <a:xfrm>
              <a:off x="8288909" y="1645080"/>
              <a:ext cx="3534256" cy="27515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naughty children do? Where were they?</a:t>
              </a: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were Chip, Biff, and Kipper feeling on this page?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288909" y="1122098"/>
              <a:ext cx="358669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147593" y="1361484"/>
            <a:ext cx="3501745" cy="4260326"/>
            <a:chOff x="8342889" y="660668"/>
            <a:chExt cx="3501745" cy="4260326"/>
          </a:xfrm>
        </p:grpSpPr>
        <p:grpSp>
          <p:nvGrpSpPr>
            <p:cNvPr id="71" name="组合 70"/>
            <p:cNvGrpSpPr/>
            <p:nvPr/>
          </p:nvGrpSpPr>
          <p:grpSpPr>
            <a:xfrm>
              <a:off x="8342889" y="660668"/>
              <a:ext cx="3501745" cy="4260326"/>
              <a:chOff x="4792547" y="1576389"/>
              <a:chExt cx="3501745" cy="4260326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75" name="组合 7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4" y="1523383"/>
                  <a:chExt cx="4322547" cy="5117980"/>
                </a:xfrm>
              </p:grpSpPr>
              <p:sp>
                <p:nvSpPr>
                  <p:cNvPr id="79" name="图文框 25"/>
                  <p:cNvSpPr/>
                  <p:nvPr/>
                </p:nvSpPr>
                <p:spPr>
                  <a:xfrm>
                    <a:off x="6847514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80" name="矩形 79"/>
                  <p:cNvSpPr/>
                  <p:nvPr/>
                </p:nvSpPr>
                <p:spPr>
                  <a:xfrm>
                    <a:off x="7137464" y="210246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7" name="图片 76">
                    <a:extLst>
                      <a:ext uri="{FF2B5EF4-FFF2-40B4-BE49-F238E27FC236}">
                        <a16:creationId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8" name="文本框 7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73" name="流程图: 过程 72"/>
              <p:cNvSpPr/>
              <p:nvPr/>
            </p:nvSpPr>
            <p:spPr>
              <a:xfrm>
                <a:off x="5075097" y="4314976"/>
                <a:ext cx="2950215" cy="963237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an old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log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in my yard.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159674" y="3557985"/>
                <a:ext cx="73770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log</a:t>
                </a: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85" b="91104" l="1803" r="98033">
                          <a14:foregroundMark x1="8852" y1="50741" x2="6885" y2="50906"/>
                          <a14:foregroundMark x1="6230" y1="90939" x2="1803" y2="91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041" t="27394" r="1673" b="24848"/>
            <a:stretch/>
          </p:blipFill>
          <p:spPr>
            <a:xfrm>
              <a:off x="9243829" y="1664971"/>
              <a:ext cx="1740469" cy="86803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8140398" y="1368037"/>
            <a:ext cx="3501745" cy="4260326"/>
            <a:chOff x="171687" y="529190"/>
            <a:chExt cx="3501745" cy="4260326"/>
          </a:xfrm>
        </p:grpSpPr>
        <p:grpSp>
          <p:nvGrpSpPr>
            <p:cNvPr id="61" name="组合 60"/>
            <p:cNvGrpSpPr/>
            <p:nvPr/>
          </p:nvGrpSpPr>
          <p:grpSpPr>
            <a:xfrm>
              <a:off x="171687" y="529190"/>
              <a:ext cx="3501745" cy="4260326"/>
              <a:chOff x="4792547" y="1576389"/>
              <a:chExt cx="3501745" cy="4260326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4" y="1523383"/>
                  <a:chExt cx="4322547" cy="5117980"/>
                </a:xfrm>
              </p:grpSpPr>
              <p:sp>
                <p:nvSpPr>
                  <p:cNvPr id="69" name="图文框 25"/>
                  <p:cNvSpPr/>
                  <p:nvPr/>
                </p:nvSpPr>
                <p:spPr>
                  <a:xfrm>
                    <a:off x="6847514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0" name="矩形 69"/>
                  <p:cNvSpPr/>
                  <p:nvPr/>
                </p:nvSpPr>
                <p:spPr>
                  <a:xfrm>
                    <a:off x="7112105" y="209736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7" name="图片 66">
                    <a:extLst>
                      <a:ext uri="{FF2B5EF4-FFF2-40B4-BE49-F238E27FC236}">
                        <a16:creationId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3" name="流程图: 过程 62"/>
              <p:cNvSpPr/>
              <p:nvPr/>
            </p:nvSpPr>
            <p:spPr>
              <a:xfrm>
                <a:off x="5195019" y="4469085"/>
                <a:ext cx="2880180" cy="1073957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ladder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in my home.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5881864" y="3855438"/>
                <a:ext cx="132760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ladder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6" b="100000" l="0" r="97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059" y="1394417"/>
              <a:ext cx="931852" cy="1626701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89" y="1811503"/>
            <a:ext cx="6912868" cy="373318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356407" y="-1934"/>
            <a:ext cx="6839758" cy="235529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直角三角形 52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443636" y="294381"/>
            <a:ext cx="6203493" cy="1964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meaning of the vocabulary words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ladder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log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make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sentences with them; identify some details with prompts and support; decode the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sight word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climbed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accurately.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Read the text aloud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look at the illustration; ask each S to find the word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ladder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or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log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the text; click the penguin buttons and explain the words;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 words and make sentences with them.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two comprehension questions;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following question: “Were they naughty when they climbed in the playground?”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(Sample answer: No, they were not naughty children.)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find the sight word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climbed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read it accurately in text;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  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the text aloud to each other accurately and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795538" y="5632904"/>
            <a:ext cx="2017456" cy="912949"/>
            <a:chOff x="7991583" y="4924785"/>
            <a:chExt cx="3114086" cy="1802163"/>
          </a:xfrm>
        </p:grpSpPr>
        <p:sp>
          <p:nvSpPr>
            <p:cNvPr id="41" name="圆角矩形 40"/>
            <p:cNvSpPr/>
            <p:nvPr/>
          </p:nvSpPr>
          <p:spPr>
            <a:xfrm>
              <a:off x="8426127" y="5809734"/>
              <a:ext cx="2679542" cy="917214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ladder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91583" y="4924785"/>
              <a:ext cx="1095901" cy="1467534"/>
            </a:xfrm>
            <a:prstGeom prst="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11210212" y="6365174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9636201" y="5598481"/>
            <a:ext cx="1680064" cy="924464"/>
            <a:chOff x="7994989" y="3845386"/>
            <a:chExt cx="3110680" cy="3214597"/>
          </a:xfrm>
        </p:grpSpPr>
        <p:sp>
          <p:nvSpPr>
            <p:cNvPr id="87" name="圆角矩形 86"/>
            <p:cNvSpPr/>
            <p:nvPr/>
          </p:nvSpPr>
          <p:spPr>
            <a:xfrm>
              <a:off x="8426126" y="5476701"/>
              <a:ext cx="2679543" cy="1583282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log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94989" y="3845386"/>
              <a:ext cx="1337099" cy="2652613"/>
            </a:xfrm>
            <a:prstGeom prst="rect">
              <a:avLst/>
            </a:prstGeom>
          </p:spPr>
        </p:pic>
      </p:grpSp>
      <p:sp>
        <p:nvSpPr>
          <p:cNvPr id="82" name="矩形 81"/>
          <p:cNvSpPr/>
          <p:nvPr/>
        </p:nvSpPr>
        <p:spPr>
          <a:xfrm>
            <a:off x="478375" y="1427141"/>
            <a:ext cx="482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climbed up the ladder.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657193" y="5402071"/>
            <a:ext cx="4252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jumped off the log.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4402765" cy="660400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3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1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5" grpId="0"/>
      <p:bldP spid="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7453392" y="182880"/>
            <a:ext cx="4509245" cy="6545682"/>
            <a:chOff x="7866857" y="136962"/>
            <a:chExt cx="4094162" cy="6591600"/>
          </a:xfrm>
        </p:grpSpPr>
        <p:sp>
          <p:nvSpPr>
            <p:cNvPr id="79" name="同侧圆角矩形 78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7824186" y="3656419"/>
            <a:ext cx="4012462" cy="1928285"/>
            <a:chOff x="8288909" y="1138723"/>
            <a:chExt cx="3534256" cy="1928285"/>
          </a:xfrm>
        </p:grpSpPr>
        <p:sp>
          <p:nvSpPr>
            <p:cNvPr id="61" name="文本框 60"/>
            <p:cNvSpPr txBox="1"/>
            <p:nvPr/>
          </p:nvSpPr>
          <p:spPr>
            <a:xfrm>
              <a:off x="8288909" y="1645080"/>
              <a:ext cx="3534256" cy="14219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jump off the wall? What fun things do you like to do outside?</a:t>
              </a: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8288909" y="1138723"/>
              <a:ext cx="353425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824186" y="736725"/>
            <a:ext cx="4012462" cy="2814681"/>
            <a:chOff x="8288909" y="1138723"/>
            <a:chExt cx="3534256" cy="2814681"/>
          </a:xfrm>
        </p:grpSpPr>
        <p:sp>
          <p:nvSpPr>
            <p:cNvPr id="9" name="文本框 8"/>
            <p:cNvSpPr txBox="1"/>
            <p:nvPr/>
          </p:nvSpPr>
          <p:spPr>
            <a:xfrm>
              <a:off x="8288909" y="1645080"/>
              <a:ext cx="3534256" cy="23083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naughty children do? Which words in the story tell us this?</a:t>
              </a: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Mum feel?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288909" y="1138723"/>
              <a:ext cx="353425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842528" y="1035771"/>
            <a:ext cx="3696007" cy="4450331"/>
            <a:chOff x="775775" y="1230251"/>
            <a:chExt cx="3501745" cy="4260326"/>
          </a:xfrm>
        </p:grpSpPr>
        <p:grpSp>
          <p:nvGrpSpPr>
            <p:cNvPr id="64" name="组合 63"/>
            <p:cNvGrpSpPr/>
            <p:nvPr/>
          </p:nvGrpSpPr>
          <p:grpSpPr>
            <a:xfrm>
              <a:off x="775775" y="1230251"/>
              <a:ext cx="3501745" cy="4260326"/>
              <a:chOff x="4792547" y="1576389"/>
              <a:chExt cx="3501745" cy="4260326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73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4" name="矩形 73"/>
                  <p:cNvSpPr/>
                  <p:nvPr/>
                </p:nvSpPr>
                <p:spPr>
                  <a:xfrm>
                    <a:off x="7144904" y="213421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70" name="组合 69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1" name="图片 70">
                    <a:extLst>
                      <a:ext uri="{FF2B5EF4-FFF2-40B4-BE49-F238E27FC236}">
                        <a16:creationId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2" name="文本框 7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7" name="流程图: 过程 66"/>
              <p:cNvSpPr/>
              <p:nvPr/>
            </p:nvSpPr>
            <p:spPr>
              <a:xfrm>
                <a:off x="4994417" y="4534380"/>
                <a:ext cx="3255015" cy="726325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blue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net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in my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yard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6177615" y="3855438"/>
                <a:ext cx="73609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net</a:t>
                </a:r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2350" y="1945183"/>
              <a:ext cx="1962150" cy="1657350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7829178" y="1018098"/>
            <a:ext cx="3699917" cy="4481232"/>
            <a:chOff x="4516552" y="1212072"/>
            <a:chExt cx="3501745" cy="4260326"/>
          </a:xfrm>
        </p:grpSpPr>
        <p:grpSp>
          <p:nvGrpSpPr>
            <p:cNvPr id="48" name="组合 47"/>
            <p:cNvGrpSpPr/>
            <p:nvPr/>
          </p:nvGrpSpPr>
          <p:grpSpPr>
            <a:xfrm>
              <a:off x="4516552" y="1212072"/>
              <a:ext cx="3501745" cy="4260326"/>
              <a:chOff x="4792547" y="1576389"/>
              <a:chExt cx="3501745" cy="426032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58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7144904" y="213421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6" name="图片 55">
                    <a:extLst>
                      <a:ext uri="{FF2B5EF4-FFF2-40B4-BE49-F238E27FC236}">
                        <a16:creationId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1" name="流程图: 过程 50"/>
              <p:cNvSpPr/>
              <p:nvPr/>
            </p:nvSpPr>
            <p:spPr>
              <a:xfrm>
                <a:off x="5182447" y="4396079"/>
                <a:ext cx="2908009" cy="95449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wall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my home is very old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6104678" y="3855438"/>
                <a:ext cx="88197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wall</a:t>
                </a: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708" y="2111232"/>
              <a:ext cx="2063140" cy="1271968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19" y="1693930"/>
            <a:ext cx="6974848" cy="394839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594888" y="-16452"/>
            <a:ext cx="6601280" cy="156965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738596" y="53357"/>
            <a:ext cx="591974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the meaning of the vocabulary words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net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wall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make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sentences with them; identify some details with prompts and support; read the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text accurately.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the text in turns and talk about the first comprehension question;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/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each S to find one of the following words: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net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or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wall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click the penguin buttons </a:t>
            </a:r>
          </a:p>
          <a:p>
            <a:pPr lvl="0" fontAlgn="base"/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and explain the key words;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read the words and make sentences with them.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/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second comprehension question using the illustration.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633483" y="5607239"/>
            <a:ext cx="1724557" cy="952518"/>
            <a:chOff x="7991154" y="4790555"/>
            <a:chExt cx="3114513" cy="1916682"/>
          </a:xfrm>
        </p:grpSpPr>
        <p:sp>
          <p:nvSpPr>
            <p:cNvPr id="40" name="圆角矩形 39"/>
            <p:cNvSpPr/>
            <p:nvPr/>
          </p:nvSpPr>
          <p:spPr>
            <a:xfrm>
              <a:off x="8426126" y="5829444"/>
              <a:ext cx="2679541" cy="87779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net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91154" y="4790555"/>
              <a:ext cx="1337295" cy="1566029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400939" y="5645339"/>
            <a:ext cx="1868192" cy="878333"/>
            <a:chOff x="7857559" y="4218202"/>
            <a:chExt cx="3248105" cy="2744434"/>
          </a:xfrm>
        </p:grpSpPr>
        <p:sp>
          <p:nvSpPr>
            <p:cNvPr id="47" name="圆角矩形 46"/>
            <p:cNvSpPr/>
            <p:nvPr/>
          </p:nvSpPr>
          <p:spPr>
            <a:xfrm>
              <a:off x="8426123" y="5574051"/>
              <a:ext cx="2679541" cy="138858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wall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57559" y="4218202"/>
              <a:ext cx="1293166" cy="2414509"/>
            </a:xfrm>
            <a:prstGeom prst="rect">
              <a:avLst/>
            </a:prstGeom>
          </p:spPr>
        </p:pic>
      </p:grpSp>
      <p:sp>
        <p:nvSpPr>
          <p:cNvPr id="63" name="矩形 62"/>
          <p:cNvSpPr/>
          <p:nvPr/>
        </p:nvSpPr>
        <p:spPr>
          <a:xfrm>
            <a:off x="496237" y="1278151"/>
            <a:ext cx="3971477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climbed on the net.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448929" y="5545149"/>
            <a:ext cx="4252718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jumped off the wall.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3:</a:t>
            </a:r>
            <a:r>
              <a:rPr lang="en-US" altLang="zh-CN" sz="1100" b="1" dirty="0">
                <a:latin typeface="Century Gothic" panose="020B0502020202020204" pitchFamily="34" charset="0"/>
              </a:rPr>
              <a:t>0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6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983536" y="182880"/>
            <a:ext cx="3979101" cy="6545682"/>
            <a:chOff x="7866857" y="136962"/>
            <a:chExt cx="4094162" cy="6591600"/>
          </a:xfrm>
        </p:grpSpPr>
        <p:sp>
          <p:nvSpPr>
            <p:cNvPr id="39" name="同侧圆角矩形 38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31" y="1633733"/>
            <a:ext cx="7289309" cy="39346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111549" y="1283555"/>
            <a:ext cx="3799657" cy="2500441"/>
            <a:chOff x="8249462" y="1181761"/>
            <a:chExt cx="3935228" cy="2500441"/>
          </a:xfrm>
        </p:grpSpPr>
        <p:sp>
          <p:nvSpPr>
            <p:cNvPr id="9" name="文本框 8"/>
            <p:cNvSpPr txBox="1"/>
            <p:nvPr/>
          </p:nvSpPr>
          <p:spPr>
            <a:xfrm>
              <a:off x="8266934" y="1645079"/>
              <a:ext cx="3917756" cy="20371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80000" rIns="180000" bIns="18000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Was Biff’s idea good?    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How did everyone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feel?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What did Mum say?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249462" y="1181761"/>
              <a:ext cx="393522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242475" y="-30974"/>
            <a:ext cx="5953692" cy="159838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直角三角形 19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75352" y="90065"/>
            <a:ext cx="5638956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Identify key details with prompts and support; read the text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accurately and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Read the first sentence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ask them to look at the illustration 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  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closely; encourage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more about the first question;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the second sentence in unison; have them talk about the second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comprehension question;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do the decoding practice in turns and read the text accurately and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fluently.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307894" y="4610271"/>
            <a:ext cx="3391590" cy="1141503"/>
            <a:chOff x="8433863" y="944674"/>
            <a:chExt cx="3254491" cy="1436256"/>
          </a:xfrm>
        </p:grpSpPr>
        <p:sp>
          <p:nvSpPr>
            <p:cNvPr id="32" name="文本框 31"/>
            <p:cNvSpPr txBox="1"/>
            <p:nvPr/>
          </p:nvSpPr>
          <p:spPr>
            <a:xfrm>
              <a:off x="8433863" y="1548476"/>
              <a:ext cx="3239703" cy="8324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accurately. </a:t>
              </a: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8439989" y="944674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06405" y="1316041"/>
            <a:ext cx="3971477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Everyone was happy.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142093" y="5196924"/>
            <a:ext cx="3644995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“What good children!” </a:t>
            </a: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said Mum.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0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6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879958" y="182880"/>
            <a:ext cx="4094162" cy="6545682"/>
            <a:chOff x="7866857" y="136962"/>
            <a:chExt cx="4094162" cy="6591600"/>
          </a:xfrm>
        </p:grpSpPr>
        <p:sp>
          <p:nvSpPr>
            <p:cNvPr id="39" name="同侧圆角矩形 38"/>
            <p:cNvSpPr/>
            <p:nvPr/>
          </p:nvSpPr>
          <p:spPr>
            <a:xfrm rot="5400000">
              <a:off x="6648669" y="1357531"/>
              <a:ext cx="6530538" cy="4094162"/>
            </a:xfrm>
            <a:prstGeom prst="round2SameRect">
              <a:avLst>
                <a:gd name="adj1" fmla="val 1152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7891316" y="136962"/>
              <a:ext cx="4089" cy="65916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408" y="1151112"/>
            <a:ext cx="4447688" cy="419790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096420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970533" y="1303230"/>
            <a:ext cx="3933383" cy="4293987"/>
            <a:chOff x="7965906" y="1149738"/>
            <a:chExt cx="3933382" cy="4293987"/>
          </a:xfrm>
        </p:grpSpPr>
        <p:sp>
          <p:nvSpPr>
            <p:cNvPr id="9" name="文本框 8"/>
            <p:cNvSpPr txBox="1"/>
            <p:nvPr/>
          </p:nvSpPr>
          <p:spPr>
            <a:xfrm>
              <a:off x="7990397" y="1645080"/>
              <a:ext cx="3908891" cy="37986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noAutofit/>
            </a:bodyPr>
            <a:lstStyle/>
            <a:p>
              <a:pPr marL="360000" indent="-3600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Would Biff and Chip want the naughty children to come to their home again? Why? </a:t>
              </a:r>
            </a:p>
            <a:p>
              <a:pPr marL="360000" indent="-3600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do you think the book is called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Naughty Children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965906" y="1149738"/>
              <a:ext cx="3933382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803757" y="-5405"/>
            <a:ext cx="5392410" cy="138325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直角三角形 23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86006" y="193718"/>
            <a:ext cx="4943872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 Identify key details with prompts and support; read the text fluently.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text aloud.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observe the illustration and talk about the first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comprehension question in pairs;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second comprehension question using the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illustration and text;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work in pairs to discuss the last question.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6049" y="6185540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2:00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762810" y="5417603"/>
            <a:ext cx="3971477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children went home.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6682ECD-F223-4CD0-B5E1-DCD7FCE09726}"/>
              </a:ext>
            </a:extLst>
          </p:cNvPr>
          <p:cNvSpPr/>
          <p:nvPr/>
        </p:nvSpPr>
        <p:spPr>
          <a:xfrm>
            <a:off x="12462253" y="1343348"/>
            <a:ext cx="4326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b="1" dirty="0">
              <a:latin typeface="Century Gothic" panose="020B0502020202020204" pitchFamily="34" charset="0"/>
            </a:endParaRPr>
          </a:p>
          <a:p>
            <a:endParaRPr lang="en-US" altLang="zh-CN" sz="2400" b="1" dirty="0">
              <a:latin typeface="Century Gothic" panose="020B0502020202020204" pitchFamily="34" charset="0"/>
            </a:endParaRPr>
          </a:p>
          <a:p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Naughty Children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2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85" y="909243"/>
            <a:ext cx="6097376" cy="466671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03F6B2C-3F3E-DF4A-8560-68EBDAF06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752" y="5073863"/>
            <a:ext cx="1173367" cy="1466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427BFE-30CA-0B4A-A4DE-3D443946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139" y="6165325"/>
            <a:ext cx="455955" cy="5066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27FF17-ECC3-CA4C-B3FD-25923A9E4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257" y="6137607"/>
            <a:ext cx="386495" cy="5973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7241FA-3D77-3349-A604-BF05EDD9B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125" y="5835720"/>
            <a:ext cx="935380" cy="9042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26342" y="-342"/>
            <a:ext cx="2551726" cy="773220"/>
            <a:chOff x="9274378" y="230021"/>
            <a:chExt cx="2551726" cy="77322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51215" y="230021"/>
              <a:ext cx="2374889" cy="77322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9274378" y="290464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Class Rules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24457" y="1093081"/>
            <a:ext cx="3457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E19A19"/>
                </a:solidFill>
                <a:latin typeface="Bodoni MT Black" panose="02070A03080606020203" pitchFamily="18" charset="0"/>
              </a:rPr>
              <a:t>P</a:t>
            </a:r>
            <a:r>
              <a:rPr lang="en-US" altLang="zh-CN" sz="72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l</a:t>
            </a:r>
            <a:r>
              <a:rPr lang="en-US" altLang="zh-CN" sz="7200" b="1" dirty="0">
                <a:solidFill>
                  <a:srgbClr val="0070C0"/>
                </a:solidFill>
                <a:latin typeface="Bodoni MT Black" panose="02070A03080606020203" pitchFamily="18" charset="0"/>
              </a:rPr>
              <a:t>e</a:t>
            </a:r>
            <a:r>
              <a:rPr lang="en-US" altLang="zh-CN" sz="7200" b="1" dirty="0">
                <a:solidFill>
                  <a:srgbClr val="7F17C2"/>
                </a:solidFill>
                <a:latin typeface="Bodoni MT Black" panose="02070A03080606020203" pitchFamily="18" charset="0"/>
              </a:rPr>
              <a:t>a</a:t>
            </a:r>
            <a:r>
              <a:rPr lang="en-US" altLang="zh-CN" sz="7200" b="1" dirty="0">
                <a:solidFill>
                  <a:srgbClr val="006120"/>
                </a:solidFill>
                <a:latin typeface="Bodoni MT Black" panose="02070A03080606020203" pitchFamily="18" charset="0"/>
              </a:rPr>
              <a:t>s</a:t>
            </a:r>
            <a:r>
              <a:rPr lang="en-US" altLang="zh-CN" sz="7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e</a:t>
            </a:r>
            <a:endParaRPr lang="zh-CN" altLang="en-US" sz="7200" b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73470" y="1871975"/>
            <a:ext cx="5118230" cy="8617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06400" indent="-406400">
              <a:buAutoNum type="arabicPeriod"/>
            </a:pP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Listen when someone is </a:t>
            </a:r>
          </a:p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   talking.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73470" y="3011704"/>
            <a:ext cx="5118230" cy="4308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2. Follow directions quickly.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73470" y="3720546"/>
            <a:ext cx="5118230" cy="4308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3. Be nice to your classmate. 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3544" y="-1940"/>
            <a:ext cx="4645775" cy="12745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" name="直角三角形 12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454018" y="-87454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18526" y="169348"/>
            <a:ext cx="4261780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LO: Get to know and understand the class rules.</a:t>
            </a:r>
          </a:p>
          <a:p>
            <a:pPr marL="228600" indent="-228600">
              <a:buFontTx/>
              <a:buAutoNum type="arabicPeriod"/>
            </a:pP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Go through and explain the class rules by doing the actions.</a:t>
            </a:r>
          </a:p>
          <a:p>
            <a:pPr marL="228600" indent="-228600">
              <a:buFontTx/>
              <a:buAutoNum type="arabicPeriod"/>
            </a:pP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Demonstrate the actions and ask </a:t>
            </a:r>
            <a:r>
              <a:rPr lang="en-US" altLang="zh-CN" sz="11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to follow you. </a:t>
            </a:r>
          </a:p>
          <a:p>
            <a:pPr marL="228600" indent="-228600">
              <a:buFontTx/>
              <a:buAutoNum type="arabicPeriod"/>
            </a:pP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Check Ss’ understanding of these rules by doing actions.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0" y="6447303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807" y="2437468"/>
            <a:ext cx="1754661" cy="336974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74317" y="1804879"/>
            <a:ext cx="2201699" cy="335183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688" y="4245866"/>
            <a:ext cx="3619281" cy="25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4" grpId="0"/>
      <p:bldP spid="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89" y="3542456"/>
            <a:ext cx="3165561" cy="172625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43" y="1689525"/>
            <a:ext cx="3145769" cy="170320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467" y="2808574"/>
            <a:ext cx="2696727" cy="145564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64" y="4239558"/>
            <a:ext cx="2575335" cy="145787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64" y="1449535"/>
            <a:ext cx="2527805" cy="136510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526" y="3577516"/>
            <a:ext cx="3129234" cy="169119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175" y="1703737"/>
            <a:ext cx="3007937" cy="1561253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197934" y="2710"/>
            <a:ext cx="4998234" cy="133850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直角三角形 25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95307" y="168189"/>
            <a:ext cx="448340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Retell the story with the visual support and assistance; help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</a:t>
            </a:r>
          </a:p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to consider the moral of this lesson: behave properly.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recall the story; model first.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work together to retell the story in turns using the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illustrators and the sentence structures. Assist them if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necessary.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043375" y="623146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1372485" y="5822739"/>
            <a:ext cx="9570971" cy="5575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They climbed on/up ____.      They jumped on/off ____.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6" name="流程图: 可选过程 35"/>
          <p:cNvSpPr/>
          <p:nvPr/>
        </p:nvSpPr>
        <p:spPr>
          <a:xfrm>
            <a:off x="4517195" y="1401378"/>
            <a:ext cx="3160800" cy="4296061"/>
          </a:xfrm>
          <a:prstGeom prst="flowChartAlternateProcess">
            <a:avLst/>
          </a:prstGeom>
          <a:noFill/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流程图: 可选过程 38"/>
          <p:cNvSpPr/>
          <p:nvPr/>
        </p:nvSpPr>
        <p:spPr>
          <a:xfrm>
            <a:off x="446176" y="1325764"/>
            <a:ext cx="3160800" cy="4296061"/>
          </a:xfrm>
          <a:prstGeom prst="flowChartAlternateProcess">
            <a:avLst/>
          </a:prstGeom>
          <a:noFill/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流程图: 可选过程 41"/>
          <p:cNvSpPr/>
          <p:nvPr/>
        </p:nvSpPr>
        <p:spPr>
          <a:xfrm>
            <a:off x="8588214" y="1466510"/>
            <a:ext cx="3160800" cy="4296061"/>
          </a:xfrm>
          <a:prstGeom prst="flowChartAlternateProcess">
            <a:avLst/>
          </a:prstGeom>
          <a:noFill/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燕尾形箭头 4"/>
          <p:cNvSpPr/>
          <p:nvPr/>
        </p:nvSpPr>
        <p:spPr>
          <a:xfrm>
            <a:off x="3756644" y="3330782"/>
            <a:ext cx="610883" cy="493468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燕尾形箭头 42"/>
          <p:cNvSpPr/>
          <p:nvPr/>
        </p:nvSpPr>
        <p:spPr>
          <a:xfrm>
            <a:off x="7827663" y="3355294"/>
            <a:ext cx="610883" cy="493468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retell!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3907" y="618802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</a:t>
            </a:r>
            <a:r>
              <a:rPr lang="en-US" altLang="zh-CN" sz="1100" b="1" dirty="0">
                <a:latin typeface="Century Gothic" panose="020B0502020202020204" pitchFamily="34" charset="0"/>
              </a:rPr>
              <a:t>3</a:t>
            </a: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7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8373374" y="1660611"/>
            <a:ext cx="1486366" cy="1486366"/>
            <a:chOff x="3282627" y="1998267"/>
            <a:chExt cx="1486366" cy="1486366"/>
          </a:xfrm>
        </p:grpSpPr>
        <p:sp>
          <p:nvSpPr>
            <p:cNvPr id="61" name="椭圆 60"/>
            <p:cNvSpPr/>
            <p:nvPr/>
          </p:nvSpPr>
          <p:spPr>
            <a:xfrm>
              <a:off x="3282627" y="1998267"/>
              <a:ext cx="1486366" cy="14863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760157" y="2356729"/>
              <a:ext cx="8812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W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356773" y="1660611"/>
            <a:ext cx="1486366" cy="1486366"/>
            <a:chOff x="5581591" y="1977246"/>
            <a:chExt cx="1486366" cy="1486366"/>
          </a:xfrm>
        </p:grpSpPr>
        <p:sp>
          <p:nvSpPr>
            <p:cNvPr id="74" name="椭圆 73"/>
            <p:cNvSpPr/>
            <p:nvPr/>
          </p:nvSpPr>
          <p:spPr>
            <a:xfrm>
              <a:off x="5581591" y="1977246"/>
              <a:ext cx="1486366" cy="1486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9202" y="2330344"/>
              <a:ext cx="1271143" cy="780169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5768370" y="388087"/>
            <a:ext cx="1486366" cy="1486366"/>
            <a:chOff x="3282627" y="1998267"/>
            <a:chExt cx="1486366" cy="1486366"/>
          </a:xfrm>
        </p:grpSpPr>
        <p:sp>
          <p:nvSpPr>
            <p:cNvPr id="84" name="椭圆 83"/>
            <p:cNvSpPr/>
            <p:nvPr/>
          </p:nvSpPr>
          <p:spPr>
            <a:xfrm>
              <a:off x="3282627" y="1998267"/>
              <a:ext cx="1486366" cy="14863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3460289" y="2373309"/>
              <a:ext cx="999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L(3)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728684" y="381666"/>
            <a:ext cx="1490533" cy="1489156"/>
            <a:chOff x="1031190" y="966937"/>
            <a:chExt cx="1490533" cy="1486366"/>
          </a:xfrm>
        </p:grpSpPr>
        <p:sp>
          <p:nvSpPr>
            <p:cNvPr id="87" name="椭圆 86"/>
            <p:cNvSpPr/>
            <p:nvPr/>
          </p:nvSpPr>
          <p:spPr>
            <a:xfrm>
              <a:off x="1035357" y="966937"/>
              <a:ext cx="1486366" cy="1486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656">
                          <a14:foregroundMark x1="6024" y1="48966" x2="3959" y2="493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190" y="1340818"/>
              <a:ext cx="1480956" cy="73860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080427" y="-24754"/>
            <a:ext cx="2374889" cy="773220"/>
            <a:chOff x="9362719" y="73976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0CEB928-54B7-6041-B1E4-0BFA7A9F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384958" y="2706"/>
            <a:ext cx="5811210" cy="200019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直角三角形 25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83696" y="104637"/>
            <a:ext cx="5264238" cy="1964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Check their understanding of the words in this lesson.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compete and review all the learned words in this lesson by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playing the turntable game. The first step: click the needle first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to guess what the word is with the help of the capital letter when the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needle stops.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The second step: click to show the picture to help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name the words. The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third step: click to show the word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the sentences in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pairs. (Tips: 1. Six words; 2. click the needle first before guessing the words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each time.)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Announce the winner of the competition. If time is limited, skip this section.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48033" y="616568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1:00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037568" y="6374572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39203" y="1932086"/>
            <a:ext cx="2979870" cy="3031057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330946" y="2004972"/>
            <a:ext cx="863967" cy="2751522"/>
            <a:chOff x="5988024" y="2778556"/>
            <a:chExt cx="788803" cy="196399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88024" y="3503584"/>
              <a:ext cx="788803" cy="123897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6183929" y="2778556"/>
              <a:ext cx="328860" cy="9464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670415" y="1844984"/>
            <a:ext cx="1583663" cy="1594148"/>
            <a:chOff x="3282627" y="1998267"/>
            <a:chExt cx="1486366" cy="1486366"/>
          </a:xfrm>
        </p:grpSpPr>
        <p:sp>
          <p:nvSpPr>
            <p:cNvPr id="42" name="椭圆 41"/>
            <p:cNvSpPr/>
            <p:nvPr/>
          </p:nvSpPr>
          <p:spPr>
            <a:xfrm>
              <a:off x="3282627" y="1998267"/>
              <a:ext cx="1486366" cy="14863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675133" y="2371163"/>
              <a:ext cx="8812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C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654513" y="1877488"/>
            <a:ext cx="1594966" cy="1542451"/>
            <a:chOff x="1536570" y="2979123"/>
            <a:chExt cx="1594966" cy="1542451"/>
          </a:xfrm>
        </p:grpSpPr>
        <p:sp>
          <p:nvSpPr>
            <p:cNvPr id="45" name="椭圆 44"/>
            <p:cNvSpPr/>
            <p:nvPr/>
          </p:nvSpPr>
          <p:spPr>
            <a:xfrm>
              <a:off x="1536570" y="2979123"/>
              <a:ext cx="1594966" cy="154245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17" b="94576" l="0" r="963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049" y="3246237"/>
              <a:ext cx="1191598" cy="1064554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6009847" y="5037782"/>
            <a:ext cx="1486366" cy="1486366"/>
            <a:chOff x="3282627" y="1998267"/>
            <a:chExt cx="1486366" cy="1486366"/>
          </a:xfrm>
        </p:grpSpPr>
        <p:sp>
          <p:nvSpPr>
            <p:cNvPr id="48" name="椭圆 47"/>
            <p:cNvSpPr/>
            <p:nvPr/>
          </p:nvSpPr>
          <p:spPr>
            <a:xfrm>
              <a:off x="3282627" y="1998267"/>
              <a:ext cx="1486366" cy="14863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760157" y="2356729"/>
              <a:ext cx="8812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S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956616" y="5043601"/>
            <a:ext cx="1486366" cy="1486366"/>
            <a:chOff x="2896872" y="2155918"/>
            <a:chExt cx="1486366" cy="1486366"/>
          </a:xfrm>
        </p:grpSpPr>
        <p:sp>
          <p:nvSpPr>
            <p:cNvPr id="51" name="椭圆 50"/>
            <p:cNvSpPr/>
            <p:nvPr/>
          </p:nvSpPr>
          <p:spPr>
            <a:xfrm>
              <a:off x="2896872" y="2155918"/>
              <a:ext cx="1486366" cy="1486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884" b="93878" l="2674" r="976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73" t="10090" r="2298" b="3825"/>
            <a:stretch/>
          </p:blipFill>
          <p:spPr>
            <a:xfrm>
              <a:off x="2936950" y="2421162"/>
              <a:ext cx="1406210" cy="928150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961175" y="1596539"/>
            <a:ext cx="1742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curtains </a:t>
            </a:r>
            <a:endParaRPr lang="zh-CN" altLang="en-US" sz="2800" dirty="0"/>
          </a:p>
        </p:txBody>
      </p:sp>
      <p:sp>
        <p:nvSpPr>
          <p:cNvPr id="55" name="矩形 54"/>
          <p:cNvSpPr/>
          <p:nvPr/>
        </p:nvSpPr>
        <p:spPr>
          <a:xfrm>
            <a:off x="952217" y="2204270"/>
            <a:ext cx="1223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sofa </a:t>
            </a:r>
            <a:endParaRPr lang="zh-CN" altLang="en-US" sz="2800" dirty="0"/>
          </a:p>
        </p:txBody>
      </p:sp>
      <p:sp>
        <p:nvSpPr>
          <p:cNvPr id="57" name="矩形 56"/>
          <p:cNvSpPr/>
          <p:nvPr/>
        </p:nvSpPr>
        <p:spPr>
          <a:xfrm>
            <a:off x="965988" y="2759709"/>
            <a:ext cx="1223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wall </a:t>
            </a:r>
            <a:endParaRPr lang="zh-CN" altLang="en-US" sz="2800" dirty="0"/>
          </a:p>
        </p:txBody>
      </p:sp>
      <p:grpSp>
        <p:nvGrpSpPr>
          <p:cNvPr id="76" name="组合 75"/>
          <p:cNvGrpSpPr/>
          <p:nvPr/>
        </p:nvGrpSpPr>
        <p:grpSpPr>
          <a:xfrm>
            <a:off x="3872528" y="3830204"/>
            <a:ext cx="1486366" cy="1486366"/>
            <a:chOff x="3282627" y="1998267"/>
            <a:chExt cx="1486366" cy="1486366"/>
          </a:xfrm>
        </p:grpSpPr>
        <p:sp>
          <p:nvSpPr>
            <p:cNvPr id="77" name="椭圆 76"/>
            <p:cNvSpPr/>
            <p:nvPr/>
          </p:nvSpPr>
          <p:spPr>
            <a:xfrm>
              <a:off x="3282627" y="1998267"/>
              <a:ext cx="1486366" cy="14863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3691195" y="2304855"/>
              <a:ext cx="8812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N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855739" y="3838601"/>
            <a:ext cx="1486366" cy="1486366"/>
            <a:chOff x="3188561" y="3134243"/>
            <a:chExt cx="1486366" cy="1486366"/>
          </a:xfrm>
        </p:grpSpPr>
        <p:sp>
          <p:nvSpPr>
            <p:cNvPr id="80" name="椭圆 79"/>
            <p:cNvSpPr/>
            <p:nvPr/>
          </p:nvSpPr>
          <p:spPr>
            <a:xfrm>
              <a:off x="3188561" y="3134243"/>
              <a:ext cx="1486366" cy="1486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89004" y="3376876"/>
              <a:ext cx="1261655" cy="933915"/>
            </a:xfrm>
            <a:prstGeom prst="rect">
              <a:avLst/>
            </a:prstGeom>
          </p:spPr>
        </p:pic>
      </p:grpSp>
      <p:sp>
        <p:nvSpPr>
          <p:cNvPr id="82" name="矩形 81"/>
          <p:cNvSpPr/>
          <p:nvPr/>
        </p:nvSpPr>
        <p:spPr>
          <a:xfrm>
            <a:off x="964325" y="3385020"/>
            <a:ext cx="1223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net</a:t>
            </a:r>
            <a:endParaRPr lang="zh-CN" altLang="en-US" sz="2800" dirty="0"/>
          </a:p>
        </p:txBody>
      </p:sp>
      <p:sp>
        <p:nvSpPr>
          <p:cNvPr id="89" name="矩形 88"/>
          <p:cNvSpPr/>
          <p:nvPr/>
        </p:nvSpPr>
        <p:spPr>
          <a:xfrm>
            <a:off x="964325" y="4063070"/>
            <a:ext cx="1223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log</a:t>
            </a:r>
            <a:endParaRPr lang="zh-CN" altLang="en-US" sz="2800" dirty="0"/>
          </a:p>
        </p:txBody>
      </p:sp>
      <p:grpSp>
        <p:nvGrpSpPr>
          <p:cNvPr id="90" name="组合 89"/>
          <p:cNvGrpSpPr/>
          <p:nvPr/>
        </p:nvGrpSpPr>
        <p:grpSpPr>
          <a:xfrm>
            <a:off x="8600088" y="3662873"/>
            <a:ext cx="1486366" cy="1486366"/>
            <a:chOff x="3282627" y="1998267"/>
            <a:chExt cx="1486366" cy="1486366"/>
          </a:xfrm>
        </p:grpSpPr>
        <p:sp>
          <p:nvSpPr>
            <p:cNvPr id="91" name="椭圆 90"/>
            <p:cNvSpPr/>
            <p:nvPr/>
          </p:nvSpPr>
          <p:spPr>
            <a:xfrm>
              <a:off x="3282627" y="1998267"/>
              <a:ext cx="1486366" cy="148636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3500110" y="2321265"/>
              <a:ext cx="12411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L(6)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8610965" y="3651369"/>
            <a:ext cx="1486366" cy="1486366"/>
            <a:chOff x="4888773" y="3729054"/>
            <a:chExt cx="1486366" cy="1486366"/>
          </a:xfrm>
        </p:grpSpPr>
        <p:sp>
          <p:nvSpPr>
            <p:cNvPr id="94" name="椭圆 93"/>
            <p:cNvSpPr/>
            <p:nvPr/>
          </p:nvSpPr>
          <p:spPr>
            <a:xfrm>
              <a:off x="4888773" y="3729054"/>
              <a:ext cx="1486366" cy="14863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656" b="100000" l="0" r="97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807" y="3798917"/>
              <a:ext cx="775568" cy="1353881"/>
            </a:xfrm>
            <a:prstGeom prst="rect">
              <a:avLst/>
            </a:prstGeom>
          </p:spPr>
        </p:pic>
      </p:grpSp>
      <p:sp>
        <p:nvSpPr>
          <p:cNvPr id="96" name="矩形 95"/>
          <p:cNvSpPr/>
          <p:nvPr/>
        </p:nvSpPr>
        <p:spPr>
          <a:xfrm>
            <a:off x="939710" y="4755312"/>
            <a:ext cx="1516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ladder</a:t>
            </a:r>
            <a:endParaRPr lang="zh-CN" altLang="en-US" sz="2800" dirty="0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759" y="3935499"/>
            <a:ext cx="439780" cy="442764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1842101" y="503390"/>
            <a:ext cx="2114081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play!</a:t>
            </a: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54866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8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080000">
                                      <p:cBhvr>
                                        <p:cTn id="9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120000">
                                      <p:cBhvr>
                                        <p:cTn id="94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800000">
                                      <p:cBhvr>
                                        <p:cTn id="9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02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06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200000">
                                      <p:cBhvr>
                                        <p:cTn id="11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9" grpId="0"/>
      <p:bldP spid="29" grpId="1"/>
      <p:bldP spid="9" grpId="0"/>
      <p:bldP spid="55" grpId="0"/>
      <p:bldP spid="57" grpId="0"/>
      <p:bldP spid="82" grpId="0"/>
      <p:bldP spid="89" grpId="0"/>
      <p:bldP spid="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770" y="2711103"/>
            <a:ext cx="6661149" cy="35972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63146" y="1440221"/>
            <a:ext cx="703250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did the naughty children do?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192637" y="2707"/>
            <a:ext cx="5003530" cy="14519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331837" y="-46514"/>
            <a:ext cx="1302032" cy="787648"/>
            <a:chOff x="11331837" y="-46514"/>
            <a:chExt cx="1302032" cy="787648"/>
          </a:xfrm>
        </p:grpSpPr>
        <p:sp>
          <p:nvSpPr>
            <p:cNvPr id="15" name="直角三角形 14"/>
            <p:cNvSpPr/>
            <p:nvPr/>
          </p:nvSpPr>
          <p:spPr>
            <a:xfrm rot="10800000">
              <a:off x="1138874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331837" y="-46514"/>
              <a:ext cx="1302032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7361725" y="168852"/>
            <a:ext cx="4621128" cy="1102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Use the given sentence patterns to talk about what the </a:t>
            </a:r>
          </a:p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naughty children did in the story.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fontAlgn="base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work in pairs to talk about the given illustration using the sentence structure and helping words; model first. </a:t>
            </a:r>
          </a:p>
          <a:p>
            <a:pPr marL="228600" lvl="0" indent="-228600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Assist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if necessary.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CF3BBCF-5D04-CB46-8F3D-AA891CCBF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61" y="3268669"/>
            <a:ext cx="4177039" cy="2945166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130866" y="4201985"/>
            <a:ext cx="211497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06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sofa</a:t>
            </a:r>
          </a:p>
          <a:p>
            <a:pPr indent="-306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curtains</a:t>
            </a:r>
          </a:p>
          <a:p>
            <a:pPr indent="-306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wall</a:t>
            </a:r>
          </a:p>
        </p:txBody>
      </p:sp>
      <p:sp>
        <p:nvSpPr>
          <p:cNvPr id="29" name="矩形 28"/>
          <p:cNvSpPr/>
          <p:nvPr/>
        </p:nvSpPr>
        <p:spPr>
          <a:xfrm>
            <a:off x="3064884" y="4202489"/>
            <a:ext cx="1854513" cy="138499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indent="-306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net</a:t>
            </a:r>
          </a:p>
          <a:p>
            <a:pPr indent="-306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log</a:t>
            </a:r>
          </a:p>
          <a:p>
            <a:pPr indent="-306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ladder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439288" y="628165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2:00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801550" y="6192520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圆角矩形 3"/>
          <p:cNvSpPr/>
          <p:nvPr/>
        </p:nvSpPr>
        <p:spPr>
          <a:xfrm>
            <a:off x="2962785" y="2059284"/>
            <a:ext cx="3854831" cy="1324942"/>
          </a:xfrm>
          <a:prstGeom prst="roundRect">
            <a:avLst>
              <a:gd name="adj" fmla="val 0"/>
            </a:avLst>
          </a:prstGeom>
          <a:ln>
            <a:noFill/>
            <a:prstDash val="sysDash"/>
          </a:ln>
        </p:spPr>
        <p:txBody>
          <a:bodyPr wrap="square" lIns="72000" tIns="72000" rIns="72000" bIns="72000">
            <a:noAutofit/>
          </a:bodyPr>
          <a:lstStyle/>
          <a:p>
            <a:pPr marL="180000">
              <a:spcBef>
                <a:spcPts val="1800"/>
              </a:spcBef>
            </a:pPr>
            <a:r>
              <a:rPr lang="en-US" altLang="zh-CN" sz="2400" b="1" dirty="0">
                <a:latin typeface="Century Gothic" panose="020B0502020202020204" pitchFamily="34" charset="0"/>
              </a:rPr>
              <a:t>climbed on/up _____.</a:t>
            </a:r>
          </a:p>
          <a:p>
            <a:pPr marL="180000">
              <a:spcBef>
                <a:spcPts val="1800"/>
              </a:spcBef>
            </a:pPr>
            <a:r>
              <a:rPr lang="en-US" altLang="zh-CN" sz="2400" b="1" dirty="0">
                <a:latin typeface="Century Gothic" panose="020B0502020202020204" pitchFamily="34" charset="0"/>
              </a:rPr>
              <a:t>jumped on/off _____.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1778" y="2277640"/>
            <a:ext cx="1396576" cy="6093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—They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842101" y="503390"/>
            <a:ext cx="497551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talk!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54866"/>
            <a:ext cx="1378092" cy="918728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188354" y="2320754"/>
            <a:ext cx="1084134" cy="647513"/>
            <a:chOff x="2140427" y="2254336"/>
            <a:chExt cx="680147" cy="406227"/>
          </a:xfrm>
        </p:grpSpPr>
        <p:sp>
          <p:nvSpPr>
            <p:cNvPr id="8" name="弧形 7"/>
            <p:cNvSpPr/>
            <p:nvPr/>
          </p:nvSpPr>
          <p:spPr>
            <a:xfrm>
              <a:off x="2414347" y="2254336"/>
              <a:ext cx="406227" cy="406227"/>
            </a:xfrm>
            <a:prstGeom prst="arc">
              <a:avLst>
                <a:gd name="adj1" fmla="val 5378995"/>
                <a:gd name="adj2" fmla="val 16239792"/>
              </a:avLst>
            </a:prstGeom>
            <a:ln w="28575" cmpd="sng">
              <a:solidFill>
                <a:srgbClr val="FFC004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 flipV="1">
              <a:off x="2140427" y="2446020"/>
              <a:ext cx="273920" cy="6310"/>
            </a:xfrm>
            <a:prstGeom prst="line">
              <a:avLst/>
            </a:prstGeom>
            <a:ln w="28575" cmpd="sng">
              <a:solidFill>
                <a:srgbClr val="FFC004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FE13C144-0F09-4F19-9848-DD4BD0ABD5C9}"/>
              </a:ext>
            </a:extLst>
          </p:cNvPr>
          <p:cNvSpPr txBox="1"/>
          <p:nvPr/>
        </p:nvSpPr>
        <p:spPr>
          <a:xfrm>
            <a:off x="1166886" y="3458875"/>
            <a:ext cx="292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Helping Words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/>
      <p:bldP spid="3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98" y="268433"/>
            <a:ext cx="11339404" cy="6469595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3634965" y="925624"/>
            <a:ext cx="5001635" cy="2500541"/>
            <a:chOff x="3052935" y="1039198"/>
            <a:chExt cx="5001635" cy="2500541"/>
          </a:xfrm>
        </p:grpSpPr>
        <p:sp>
          <p:nvSpPr>
            <p:cNvPr id="56" name="圆角矩形 55"/>
            <p:cNvSpPr/>
            <p:nvPr/>
          </p:nvSpPr>
          <p:spPr>
            <a:xfrm>
              <a:off x="3052935" y="1039198"/>
              <a:ext cx="5001635" cy="2496274"/>
            </a:xfrm>
            <a:prstGeom prst="roundRect">
              <a:avLst>
                <a:gd name="adj" fmla="val 11071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144000" tIns="144000" rIns="144000" bIns="144000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052935" y="1085963"/>
              <a:ext cx="5001635" cy="830997"/>
            </a:xfrm>
            <a:prstGeom prst="rect">
              <a:avLst/>
            </a:prstGeom>
          </p:spPr>
          <p:txBody>
            <a:bodyPr wrap="square" lIns="144000" tIns="144000" rIns="144000" bIns="144000">
              <a:noAutofit/>
            </a:bodyPr>
            <a:lstStyle/>
            <a:p>
              <a:pPr marL="360000">
                <a:buClr>
                  <a:schemeClr val="tx1"/>
                </a:buClr>
              </a:pPr>
              <a:r>
                <a:rPr lang="en-US" altLang="zh-CN" sz="2400" b="1" dirty="0">
                  <a:latin typeface="Century Gothic" panose="020B0502020202020204" pitchFamily="34" charset="0"/>
                </a:rPr>
                <a:t>—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What do you do at home?</a:t>
              </a:r>
            </a:p>
            <a:p>
              <a:pPr marL="360000">
                <a:buClr>
                  <a:schemeClr val="tx1"/>
                </a:buClr>
              </a:pPr>
              <a:r>
                <a:rPr lang="en-US" altLang="zh-CN" sz="2400" b="1" dirty="0">
                  <a:latin typeface="Century Gothic" panose="020B0502020202020204" pitchFamily="34" charset="0"/>
                </a:rPr>
                <a:t>—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I ________ at home.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052935" y="1949044"/>
              <a:ext cx="5001635" cy="1590695"/>
            </a:xfrm>
            <a:prstGeom prst="rect">
              <a:avLst/>
            </a:prstGeom>
            <a:noFill/>
          </p:spPr>
          <p:txBody>
            <a:bodyPr wrap="square" lIns="144000" tIns="144000" rIns="144000" bIns="144000" rtlCol="0">
              <a:noAutofit/>
            </a:bodyPr>
            <a:lstStyle/>
            <a:p>
              <a:pPr marL="828000" indent="-3240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play on the swing;</a:t>
              </a:r>
            </a:p>
            <a:p>
              <a:pPr marL="828000" indent="-3240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jump on the sofa;</a:t>
              </a:r>
            </a:p>
            <a:p>
              <a:pPr marL="828000" indent="-3240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play basketball </a:t>
              </a:r>
            </a:p>
            <a:p>
              <a:pPr marL="828000" indent="-3240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. . .</a:t>
              </a:r>
            </a:p>
          </p:txBody>
        </p:sp>
      </p:grpSp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13214" y="-35894"/>
            <a:ext cx="3260604" cy="964367"/>
            <a:chOff x="8239045" y="-19269"/>
            <a:chExt cx="3260604" cy="96436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6594230" y="-6059"/>
            <a:ext cx="5531894" cy="192095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331837" y="-46514"/>
            <a:ext cx="1302032" cy="787648"/>
            <a:chOff x="11331837" y="-46514"/>
            <a:chExt cx="1302032" cy="787648"/>
          </a:xfrm>
        </p:grpSpPr>
        <p:sp>
          <p:nvSpPr>
            <p:cNvPr id="67" name="直角三角形 66"/>
            <p:cNvSpPr/>
            <p:nvPr/>
          </p:nvSpPr>
          <p:spPr>
            <a:xfrm rot="10800000">
              <a:off x="11388740" y="2128"/>
              <a:ext cx="821635" cy="739006"/>
            </a:xfrm>
            <a:prstGeom prst="rt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1331837" y="-46514"/>
              <a:ext cx="1302032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7027194" y="32566"/>
            <a:ext cx="4883251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Use the sentence patterns to talk about the picture and what the </a:t>
            </a:r>
          </a:p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boy does at home.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where it is; encourage them to look at the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illustration closely and find as many of the boy’s home activities as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they can. Ask each of them to name at least three activities.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work in pairs to ask and answer questions about the given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illustration using the given language structure; model first.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Assist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if necessary. 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Notes: T can click </a:t>
            </a: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Let’s Talk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present the sentence structure, and T </a:t>
            </a:r>
          </a:p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     can click again to make it disappear.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9463" y="6268939"/>
            <a:ext cx="1034119" cy="294424"/>
            <a:chOff x="10739008" y="6154075"/>
            <a:chExt cx="1034119" cy="294424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7390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 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0820675" y="6213363"/>
            <a:ext cx="998007" cy="312687"/>
            <a:chOff x="7707356" y="6408789"/>
            <a:chExt cx="998007" cy="312687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93" name="文本框 9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320" y="3990550"/>
            <a:ext cx="1911310" cy="12246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040" y="3966155"/>
            <a:ext cx="1382093" cy="137638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810" y="5348234"/>
            <a:ext cx="1088791" cy="13228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855" y="4291963"/>
            <a:ext cx="860772" cy="92323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262" y="5205309"/>
            <a:ext cx="1920609" cy="12246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68" y="5257692"/>
            <a:ext cx="1221179" cy="136141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779" y="3685301"/>
            <a:ext cx="1231614" cy="1477937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8074" y="5226593"/>
            <a:ext cx="1253171" cy="120331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931" y="3475945"/>
            <a:ext cx="1699402" cy="1763486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969" y="3788906"/>
            <a:ext cx="1192624" cy="1380379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193" y="5306074"/>
            <a:ext cx="1220662" cy="1236262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1276" y="4884832"/>
            <a:ext cx="1025994" cy="121271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91849" y="1272478"/>
            <a:ext cx="2289396" cy="1673668"/>
            <a:chOff x="739767" y="1744681"/>
            <a:chExt cx="2289396" cy="1673668"/>
          </a:xfrm>
        </p:grpSpPr>
        <p:sp>
          <p:nvSpPr>
            <p:cNvPr id="74" name="流程图: 文档 73"/>
            <p:cNvSpPr/>
            <p:nvPr/>
          </p:nvSpPr>
          <p:spPr>
            <a:xfrm>
              <a:off x="739767" y="1744681"/>
              <a:ext cx="2289396" cy="167366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A90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>
                <a:lnSpc>
                  <a:spcPct val="120000"/>
                </a:lnSpc>
              </a:pPr>
              <a:r>
                <a:rPr kumimoji="1"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 Please name </a:t>
              </a:r>
              <a:br>
                <a:rPr kumimoji="1"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</a:br>
              <a:r>
                <a:rPr kumimoji="1"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 </a:t>
              </a:r>
              <a:r>
                <a:rPr kumimoji="1"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at least three    </a:t>
              </a:r>
            </a:p>
            <a:p>
              <a:pPr>
                <a:lnSpc>
                  <a:spcPct val="120000"/>
                </a:lnSpc>
              </a:pPr>
              <a:r>
                <a:rPr kumimoji="1"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 activities.</a:t>
              </a:r>
              <a:endParaRPr kumimoji="1"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782745" y="2132222"/>
              <a:ext cx="1965648" cy="0"/>
            </a:xfrm>
            <a:prstGeom prst="line">
              <a:avLst/>
            </a:prstGeom>
            <a:solidFill>
              <a:schemeClr val="accent2">
                <a:lumMod val="20000"/>
                <a:lumOff val="80000"/>
                <a:alpha val="17000"/>
              </a:schemeClr>
            </a:solidFill>
            <a:ln>
              <a:solidFill>
                <a:srgbClr val="FFA90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782745" y="2577462"/>
              <a:ext cx="1965648" cy="0"/>
            </a:xfrm>
            <a:prstGeom prst="line">
              <a:avLst/>
            </a:prstGeom>
            <a:solidFill>
              <a:schemeClr val="accent2">
                <a:lumMod val="20000"/>
                <a:lumOff val="80000"/>
                <a:alpha val="17000"/>
              </a:schemeClr>
            </a:solidFill>
            <a:ln>
              <a:solidFill>
                <a:srgbClr val="FFA90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782745" y="3001668"/>
              <a:ext cx="1965648" cy="0"/>
            </a:xfrm>
            <a:prstGeom prst="line">
              <a:avLst/>
            </a:prstGeom>
            <a:solidFill>
              <a:schemeClr val="accent2">
                <a:lumMod val="20000"/>
                <a:lumOff val="80000"/>
                <a:alpha val="17000"/>
              </a:schemeClr>
            </a:solidFill>
            <a:ln>
              <a:solidFill>
                <a:srgbClr val="FFA90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</p:grpSp>
      <p:sp>
        <p:nvSpPr>
          <p:cNvPr id="45" name="文本框 44"/>
          <p:cNvSpPr txBox="1"/>
          <p:nvPr/>
        </p:nvSpPr>
        <p:spPr>
          <a:xfrm>
            <a:off x="724335" y="449444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248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70" grpId="0"/>
      <p:bldP spid="70" grpId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auto">
          <a:xfrm>
            <a:off x="1260727" y="968819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91" y="-17571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1764143" y="1561478"/>
            <a:ext cx="8965448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Name the things you can do outside the classroom but not in the classroom.</a:t>
            </a:r>
            <a:endParaRPr lang="zh-CN" altLang="en-US" sz="28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23346" y="5578793"/>
            <a:ext cx="3491982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run in the classroom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40880" y="5598739"/>
            <a:ext cx="3993402" cy="46166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run outside the classroom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724633" y="21079"/>
            <a:ext cx="4471533" cy="136689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24633" y="182007"/>
            <a:ext cx="399795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Talk about the value of behaving properly as shown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in this lesson.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about the given task; model first. 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Guide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question with the help of the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given pictures. Encourage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more about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i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behaving properly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9529" y="5968400"/>
            <a:ext cx="948394" cy="294424"/>
            <a:chOff x="10136205" y="5941580"/>
            <a:chExt cx="948394" cy="294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136205" y="59579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01" y="2770114"/>
            <a:ext cx="3838473" cy="2574097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308" y="2752698"/>
            <a:ext cx="4042547" cy="2608928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274951" y="486965"/>
            <a:ext cx="930736" cy="105022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46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右箭头 84"/>
          <p:cNvSpPr/>
          <p:nvPr/>
        </p:nvSpPr>
        <p:spPr>
          <a:xfrm rot="20566666" flipH="1">
            <a:off x="8451346" y="1435083"/>
            <a:ext cx="773026" cy="604977"/>
          </a:xfrm>
          <a:custGeom>
            <a:avLst/>
            <a:gdLst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341086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502228 h 1828800"/>
              <a:gd name="connsiteX7" fmla="*/ 0 w 2336800"/>
              <a:gd name="connsiteY7" fmla="*/ 34108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6800" h="1828800">
                <a:moveTo>
                  <a:pt x="0" y="341086"/>
                </a:moveTo>
                <a:cubicBezTo>
                  <a:pt x="474133" y="341086"/>
                  <a:pt x="919239" y="602343"/>
                  <a:pt x="1422400" y="457200"/>
                </a:cubicBezTo>
                <a:lnTo>
                  <a:pt x="1422400" y="0"/>
                </a:lnTo>
                <a:lnTo>
                  <a:pt x="2336800" y="914400"/>
                </a:lnTo>
                <a:lnTo>
                  <a:pt x="1422400" y="1828800"/>
                </a:lnTo>
                <a:lnTo>
                  <a:pt x="1422400" y="1371600"/>
                </a:lnTo>
                <a:cubicBezTo>
                  <a:pt x="919238" y="1168400"/>
                  <a:pt x="474133" y="1502228"/>
                  <a:pt x="0" y="1502228"/>
                </a:cubicBezTo>
                <a:lnTo>
                  <a:pt x="0" y="341086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accent4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右箭头 84"/>
          <p:cNvSpPr/>
          <p:nvPr/>
        </p:nvSpPr>
        <p:spPr>
          <a:xfrm rot="1683511">
            <a:off x="3313369" y="1411174"/>
            <a:ext cx="773026" cy="604977"/>
          </a:xfrm>
          <a:custGeom>
            <a:avLst/>
            <a:gdLst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341086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502228 h 1828800"/>
              <a:gd name="connsiteX7" fmla="*/ 0 w 2336800"/>
              <a:gd name="connsiteY7" fmla="*/ 34108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6800" h="1828800">
                <a:moveTo>
                  <a:pt x="0" y="341086"/>
                </a:moveTo>
                <a:cubicBezTo>
                  <a:pt x="474133" y="341086"/>
                  <a:pt x="919239" y="602343"/>
                  <a:pt x="1422400" y="457200"/>
                </a:cubicBezTo>
                <a:lnTo>
                  <a:pt x="1422400" y="0"/>
                </a:lnTo>
                <a:lnTo>
                  <a:pt x="2336800" y="914400"/>
                </a:lnTo>
                <a:lnTo>
                  <a:pt x="1422400" y="1828800"/>
                </a:lnTo>
                <a:lnTo>
                  <a:pt x="1422400" y="1371600"/>
                </a:lnTo>
                <a:cubicBezTo>
                  <a:pt x="919238" y="1168400"/>
                  <a:pt x="474133" y="1502228"/>
                  <a:pt x="0" y="1502228"/>
                </a:cubicBezTo>
                <a:lnTo>
                  <a:pt x="0" y="341086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accent4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右箭头 84"/>
          <p:cNvSpPr/>
          <p:nvPr/>
        </p:nvSpPr>
        <p:spPr>
          <a:xfrm rot="3810376" flipH="1">
            <a:off x="7277177" y="3019194"/>
            <a:ext cx="860277" cy="673260"/>
          </a:xfrm>
          <a:custGeom>
            <a:avLst/>
            <a:gdLst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341086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502228 h 1828800"/>
              <a:gd name="connsiteX7" fmla="*/ 0 w 2336800"/>
              <a:gd name="connsiteY7" fmla="*/ 34108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6800" h="1828800">
                <a:moveTo>
                  <a:pt x="0" y="341086"/>
                </a:moveTo>
                <a:cubicBezTo>
                  <a:pt x="474133" y="341086"/>
                  <a:pt x="919239" y="602343"/>
                  <a:pt x="1422400" y="457200"/>
                </a:cubicBezTo>
                <a:lnTo>
                  <a:pt x="1422400" y="0"/>
                </a:lnTo>
                <a:lnTo>
                  <a:pt x="2336800" y="914400"/>
                </a:lnTo>
                <a:lnTo>
                  <a:pt x="1422400" y="1828800"/>
                </a:lnTo>
                <a:lnTo>
                  <a:pt x="1422400" y="1371600"/>
                </a:lnTo>
                <a:cubicBezTo>
                  <a:pt x="919238" y="1168400"/>
                  <a:pt x="474133" y="1502228"/>
                  <a:pt x="0" y="1502228"/>
                </a:cubicBezTo>
                <a:lnTo>
                  <a:pt x="0" y="341086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accent4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右箭头 84"/>
          <p:cNvSpPr/>
          <p:nvPr/>
        </p:nvSpPr>
        <p:spPr>
          <a:xfrm rot="17140481">
            <a:off x="4483643" y="3006615"/>
            <a:ext cx="866700" cy="678287"/>
          </a:xfrm>
          <a:custGeom>
            <a:avLst/>
            <a:gdLst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457200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457200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371600 h 1828800"/>
              <a:gd name="connsiteX7" fmla="*/ 0 w 2336800"/>
              <a:gd name="connsiteY7" fmla="*/ 341086 h 1828800"/>
              <a:gd name="connsiteX0" fmla="*/ 0 w 2336800"/>
              <a:gd name="connsiteY0" fmla="*/ 341086 h 1828800"/>
              <a:gd name="connsiteX1" fmla="*/ 1422400 w 2336800"/>
              <a:gd name="connsiteY1" fmla="*/ 457200 h 1828800"/>
              <a:gd name="connsiteX2" fmla="*/ 1422400 w 2336800"/>
              <a:gd name="connsiteY2" fmla="*/ 0 h 1828800"/>
              <a:gd name="connsiteX3" fmla="*/ 2336800 w 2336800"/>
              <a:gd name="connsiteY3" fmla="*/ 914400 h 1828800"/>
              <a:gd name="connsiteX4" fmla="*/ 1422400 w 2336800"/>
              <a:gd name="connsiteY4" fmla="*/ 1828800 h 1828800"/>
              <a:gd name="connsiteX5" fmla="*/ 1422400 w 2336800"/>
              <a:gd name="connsiteY5" fmla="*/ 1371600 h 1828800"/>
              <a:gd name="connsiteX6" fmla="*/ 0 w 2336800"/>
              <a:gd name="connsiteY6" fmla="*/ 1502228 h 1828800"/>
              <a:gd name="connsiteX7" fmla="*/ 0 w 2336800"/>
              <a:gd name="connsiteY7" fmla="*/ 34108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6800" h="1828800">
                <a:moveTo>
                  <a:pt x="0" y="341086"/>
                </a:moveTo>
                <a:cubicBezTo>
                  <a:pt x="474133" y="341086"/>
                  <a:pt x="919239" y="602343"/>
                  <a:pt x="1422400" y="457200"/>
                </a:cubicBezTo>
                <a:lnTo>
                  <a:pt x="1422400" y="0"/>
                </a:lnTo>
                <a:lnTo>
                  <a:pt x="2336800" y="914400"/>
                </a:lnTo>
                <a:lnTo>
                  <a:pt x="1422400" y="1828800"/>
                </a:lnTo>
                <a:lnTo>
                  <a:pt x="1422400" y="1371600"/>
                </a:lnTo>
                <a:cubicBezTo>
                  <a:pt x="919238" y="1168400"/>
                  <a:pt x="474133" y="1502228"/>
                  <a:pt x="0" y="1502228"/>
                </a:cubicBezTo>
                <a:lnTo>
                  <a:pt x="0" y="341086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accent4"/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任意多边形 81"/>
          <p:cNvSpPr/>
          <p:nvPr/>
        </p:nvSpPr>
        <p:spPr>
          <a:xfrm flipH="1">
            <a:off x="9153580" y="4141094"/>
            <a:ext cx="2800402" cy="2185962"/>
          </a:xfrm>
          <a:custGeom>
            <a:avLst/>
            <a:gdLst>
              <a:gd name="connsiteX0" fmla="*/ 603740 w 2867559"/>
              <a:gd name="connsiteY0" fmla="*/ 0 h 1849025"/>
              <a:gd name="connsiteX1" fmla="*/ 962739 w 2867559"/>
              <a:gd name="connsiteY1" fmla="*/ 336217 h 1849025"/>
              <a:gd name="connsiteX2" fmla="*/ 958255 w 2867559"/>
              <a:gd name="connsiteY2" fmla="*/ 377874 h 1849025"/>
              <a:gd name="connsiteX3" fmla="*/ 2622362 w 2867559"/>
              <a:gd name="connsiteY3" fmla="*/ 377874 h 1849025"/>
              <a:gd name="connsiteX4" fmla="*/ 2867559 w 2867559"/>
              <a:gd name="connsiteY4" fmla="*/ 623071 h 1849025"/>
              <a:gd name="connsiteX5" fmla="*/ 2867559 w 2867559"/>
              <a:gd name="connsiteY5" fmla="*/ 1603828 h 1849025"/>
              <a:gd name="connsiteX6" fmla="*/ 2622362 w 2867559"/>
              <a:gd name="connsiteY6" fmla="*/ 1849025 h 1849025"/>
              <a:gd name="connsiteX7" fmla="*/ 245197 w 2867559"/>
              <a:gd name="connsiteY7" fmla="*/ 1849025 h 1849025"/>
              <a:gd name="connsiteX8" fmla="*/ 0 w 2867559"/>
              <a:gd name="connsiteY8" fmla="*/ 1603828 h 1849025"/>
              <a:gd name="connsiteX9" fmla="*/ 0 w 2867559"/>
              <a:gd name="connsiteY9" fmla="*/ 623071 h 1849025"/>
              <a:gd name="connsiteX10" fmla="*/ 245197 w 2867559"/>
              <a:gd name="connsiteY10" fmla="*/ 377874 h 1849025"/>
              <a:gd name="connsiteX11" fmla="*/ 249225 w 2867559"/>
              <a:gd name="connsiteY11" fmla="*/ 377874 h 1849025"/>
              <a:gd name="connsiteX12" fmla="*/ 244741 w 2867559"/>
              <a:gd name="connsiteY12" fmla="*/ 336217 h 1849025"/>
              <a:gd name="connsiteX13" fmla="*/ 603740 w 2867559"/>
              <a:gd name="connsiteY13" fmla="*/ 0 h 184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7559" h="1849025">
                <a:moveTo>
                  <a:pt x="603740" y="0"/>
                </a:moveTo>
                <a:cubicBezTo>
                  <a:pt x="802010" y="0"/>
                  <a:pt x="962739" y="150529"/>
                  <a:pt x="962739" y="336217"/>
                </a:cubicBezTo>
                <a:lnTo>
                  <a:pt x="958255" y="377874"/>
                </a:lnTo>
                <a:lnTo>
                  <a:pt x="2622362" y="377874"/>
                </a:lnTo>
                <a:cubicBezTo>
                  <a:pt x="2757781" y="377874"/>
                  <a:pt x="2867559" y="487652"/>
                  <a:pt x="2867559" y="623071"/>
                </a:cubicBezTo>
                <a:lnTo>
                  <a:pt x="2867559" y="1603828"/>
                </a:lnTo>
                <a:cubicBezTo>
                  <a:pt x="2867559" y="1739247"/>
                  <a:pt x="2757781" y="1849025"/>
                  <a:pt x="2622362" y="1849025"/>
                </a:cubicBezTo>
                <a:lnTo>
                  <a:pt x="245197" y="1849025"/>
                </a:lnTo>
                <a:cubicBezTo>
                  <a:pt x="109778" y="1849025"/>
                  <a:pt x="0" y="1739247"/>
                  <a:pt x="0" y="1603828"/>
                </a:cubicBezTo>
                <a:lnTo>
                  <a:pt x="0" y="623071"/>
                </a:lnTo>
                <a:cubicBezTo>
                  <a:pt x="0" y="487652"/>
                  <a:pt x="109778" y="377874"/>
                  <a:pt x="245197" y="377874"/>
                </a:cubicBezTo>
                <a:lnTo>
                  <a:pt x="249225" y="377874"/>
                </a:lnTo>
                <a:lnTo>
                  <a:pt x="244741" y="336217"/>
                </a:lnTo>
                <a:cubicBezTo>
                  <a:pt x="244741" y="150529"/>
                  <a:pt x="405470" y="0"/>
                  <a:pt x="603740" y="0"/>
                </a:cubicBezTo>
                <a:close/>
              </a:path>
            </a:pathLst>
          </a:custGeom>
          <a:noFill/>
          <a:ln w="12700" cmpd="thickThin">
            <a:solidFill>
              <a:schemeClr val="accent2"/>
            </a:solidFill>
            <a:prstDash val="dash"/>
          </a:ln>
        </p:spPr>
        <p:txBody>
          <a:bodyPr wrap="square">
            <a:noAutofit/>
          </a:bodyPr>
          <a:lstStyle/>
          <a:p>
            <a:pPr algn="ctr"/>
            <a:endParaRPr lang="zh-CN" altLang="en-US" sz="2400" b="1" kern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" name="任意多边形 80"/>
          <p:cNvSpPr/>
          <p:nvPr/>
        </p:nvSpPr>
        <p:spPr>
          <a:xfrm>
            <a:off x="564555" y="4141094"/>
            <a:ext cx="2757270" cy="2084092"/>
          </a:xfrm>
          <a:custGeom>
            <a:avLst/>
            <a:gdLst>
              <a:gd name="connsiteX0" fmla="*/ 603740 w 2867559"/>
              <a:gd name="connsiteY0" fmla="*/ 0 h 1849025"/>
              <a:gd name="connsiteX1" fmla="*/ 962739 w 2867559"/>
              <a:gd name="connsiteY1" fmla="*/ 336217 h 1849025"/>
              <a:gd name="connsiteX2" fmla="*/ 958255 w 2867559"/>
              <a:gd name="connsiteY2" fmla="*/ 377874 h 1849025"/>
              <a:gd name="connsiteX3" fmla="*/ 2622362 w 2867559"/>
              <a:gd name="connsiteY3" fmla="*/ 377874 h 1849025"/>
              <a:gd name="connsiteX4" fmla="*/ 2867559 w 2867559"/>
              <a:gd name="connsiteY4" fmla="*/ 623071 h 1849025"/>
              <a:gd name="connsiteX5" fmla="*/ 2867559 w 2867559"/>
              <a:gd name="connsiteY5" fmla="*/ 1603828 h 1849025"/>
              <a:gd name="connsiteX6" fmla="*/ 2622362 w 2867559"/>
              <a:gd name="connsiteY6" fmla="*/ 1849025 h 1849025"/>
              <a:gd name="connsiteX7" fmla="*/ 245197 w 2867559"/>
              <a:gd name="connsiteY7" fmla="*/ 1849025 h 1849025"/>
              <a:gd name="connsiteX8" fmla="*/ 0 w 2867559"/>
              <a:gd name="connsiteY8" fmla="*/ 1603828 h 1849025"/>
              <a:gd name="connsiteX9" fmla="*/ 0 w 2867559"/>
              <a:gd name="connsiteY9" fmla="*/ 623071 h 1849025"/>
              <a:gd name="connsiteX10" fmla="*/ 245197 w 2867559"/>
              <a:gd name="connsiteY10" fmla="*/ 377874 h 1849025"/>
              <a:gd name="connsiteX11" fmla="*/ 249225 w 2867559"/>
              <a:gd name="connsiteY11" fmla="*/ 377874 h 1849025"/>
              <a:gd name="connsiteX12" fmla="*/ 244741 w 2867559"/>
              <a:gd name="connsiteY12" fmla="*/ 336217 h 1849025"/>
              <a:gd name="connsiteX13" fmla="*/ 603740 w 2867559"/>
              <a:gd name="connsiteY13" fmla="*/ 0 h 184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7559" h="1849025">
                <a:moveTo>
                  <a:pt x="603740" y="0"/>
                </a:moveTo>
                <a:cubicBezTo>
                  <a:pt x="802010" y="0"/>
                  <a:pt x="962739" y="150529"/>
                  <a:pt x="962739" y="336217"/>
                </a:cubicBezTo>
                <a:lnTo>
                  <a:pt x="958255" y="377874"/>
                </a:lnTo>
                <a:lnTo>
                  <a:pt x="2622362" y="377874"/>
                </a:lnTo>
                <a:cubicBezTo>
                  <a:pt x="2757781" y="377874"/>
                  <a:pt x="2867559" y="487652"/>
                  <a:pt x="2867559" y="623071"/>
                </a:cubicBezTo>
                <a:lnTo>
                  <a:pt x="2867559" y="1603828"/>
                </a:lnTo>
                <a:cubicBezTo>
                  <a:pt x="2867559" y="1739247"/>
                  <a:pt x="2757781" y="1849025"/>
                  <a:pt x="2622362" y="1849025"/>
                </a:cubicBezTo>
                <a:lnTo>
                  <a:pt x="245197" y="1849025"/>
                </a:lnTo>
                <a:cubicBezTo>
                  <a:pt x="109778" y="1849025"/>
                  <a:pt x="0" y="1739247"/>
                  <a:pt x="0" y="1603828"/>
                </a:cubicBezTo>
                <a:lnTo>
                  <a:pt x="0" y="623071"/>
                </a:lnTo>
                <a:cubicBezTo>
                  <a:pt x="0" y="487652"/>
                  <a:pt x="109778" y="377874"/>
                  <a:pt x="245197" y="377874"/>
                </a:cubicBezTo>
                <a:lnTo>
                  <a:pt x="249225" y="377874"/>
                </a:lnTo>
                <a:lnTo>
                  <a:pt x="244741" y="336217"/>
                </a:lnTo>
                <a:cubicBezTo>
                  <a:pt x="244741" y="150529"/>
                  <a:pt x="405470" y="0"/>
                  <a:pt x="603740" y="0"/>
                </a:cubicBezTo>
                <a:close/>
              </a:path>
            </a:pathLst>
          </a:custGeom>
          <a:noFill/>
          <a:ln w="12700" cmpd="thickThin">
            <a:solidFill>
              <a:schemeClr val="accent1"/>
            </a:solidFill>
            <a:prstDash val="dash"/>
          </a:ln>
        </p:spPr>
        <p:txBody>
          <a:bodyPr wrap="square">
            <a:noAutofit/>
          </a:bodyPr>
          <a:lstStyle/>
          <a:p>
            <a:pPr algn="ctr"/>
            <a:endParaRPr lang="zh-CN" altLang="en-US" sz="2400" b="1" kern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9287262" y="1026845"/>
            <a:ext cx="2289600" cy="930751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They jumped off the _____.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80AC6A1-8867-4D96-BD5D-D2699480133E}"/>
              </a:ext>
            </a:extLst>
          </p:cNvPr>
          <p:cNvSpPr txBox="1"/>
          <p:nvPr/>
        </p:nvSpPr>
        <p:spPr>
          <a:xfrm>
            <a:off x="3011004" y="758874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present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！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896621" y="1026845"/>
            <a:ext cx="2289737" cy="930751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They c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limbed </a:t>
            </a:r>
          </a:p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u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 the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9071855" y="4471516"/>
            <a:ext cx="2882127" cy="2063544"/>
          </a:xfrm>
          <a:prstGeom prst="flowChartAlternateProcess">
            <a:avLst/>
          </a:prstGeom>
          <a:noFill/>
          <a:ln w="12700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did the naughty children do on the playground?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6562672" y="3595257"/>
            <a:ext cx="2289600" cy="930751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They jumped on the ____.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497" y="12036"/>
            <a:ext cx="2374889" cy="773220"/>
            <a:chOff x="9336223" y="63814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6959678" y="-21132"/>
            <a:ext cx="5236488" cy="172077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直角三角形 41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024632" y="43001"/>
            <a:ext cx="4851389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Talk about what they’ve learned from the story using the</a:t>
            </a:r>
          </a:p>
          <a:p>
            <a:pPr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given structure and language support.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what they’ve learned about the naughty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children.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think about the given questions; help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organize ideas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from the story with the given visual support and tell them, “This is a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practice before your homework.”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Model the first question, and then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presenting </a:t>
            </a:r>
          </a:p>
          <a:p>
            <a:pPr lvl="0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their answers.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62" name="文本框 26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400422" y="6309334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2:00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0867197" y="6358751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818702" y="963523"/>
            <a:ext cx="2473455" cy="2761746"/>
          </a:xfrm>
          <a:prstGeom prst="roundRect">
            <a:avLst>
              <a:gd name="adj" fmla="val 8965"/>
            </a:avLst>
          </a:prstGeom>
          <a:noFill/>
          <a:ln w="38100" cap="flat">
            <a:solidFill>
              <a:srgbClr val="FFBC0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3735877" y="3595257"/>
            <a:ext cx="2289600" cy="930751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They climbed </a:t>
            </a:r>
          </a:p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on the ______.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614930" y="4717703"/>
            <a:ext cx="3114791" cy="1449431"/>
          </a:xfrm>
          <a:prstGeom prst="roundRect">
            <a:avLst>
              <a:gd name="adj" fmla="val 3783"/>
            </a:avLst>
          </a:prstGeom>
          <a:noFill/>
          <a:ln w="12700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did the naughty children do in the house?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68" y="2084184"/>
            <a:ext cx="807710" cy="1641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574" y="2433513"/>
            <a:ext cx="1248940" cy="12444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902063" y="1540231"/>
            <a:ext cx="2830518" cy="1552354"/>
            <a:chOff x="4450842" y="1602769"/>
            <a:chExt cx="2300930" cy="126190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5542" y="1602769"/>
              <a:ext cx="1126230" cy="116312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842" y="1624460"/>
              <a:ext cx="1076716" cy="1240218"/>
            </a:xfrm>
            <a:prstGeom prst="rect">
              <a:avLst/>
            </a:prstGeom>
          </p:spPr>
        </p:pic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679" y="4195445"/>
            <a:ext cx="464446" cy="454267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2416" y="4195442"/>
            <a:ext cx="464446" cy="454267"/>
          </a:xfrm>
          <a:prstGeom prst="rect">
            <a:avLst/>
          </a:prstGeom>
        </p:spPr>
      </p:pic>
      <p:sp>
        <p:nvSpPr>
          <p:cNvPr id="56" name="圆角矩形 55"/>
          <p:cNvSpPr/>
          <p:nvPr/>
        </p:nvSpPr>
        <p:spPr>
          <a:xfrm>
            <a:off x="3644077" y="3525764"/>
            <a:ext cx="2473200" cy="2776383"/>
          </a:xfrm>
          <a:prstGeom prst="roundRect">
            <a:avLst>
              <a:gd name="adj" fmla="val 8965"/>
            </a:avLst>
          </a:prstGeom>
          <a:noFill/>
          <a:ln w="38100" cap="flat">
            <a:solidFill>
              <a:srgbClr val="FFBC0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607" y="5591188"/>
            <a:ext cx="1584080" cy="7476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553" y="4952914"/>
            <a:ext cx="1288517" cy="1303791"/>
          </a:xfrm>
          <a:prstGeom prst="rect">
            <a:avLst/>
          </a:prstGeom>
        </p:spPr>
      </p:pic>
      <p:sp>
        <p:nvSpPr>
          <p:cNvPr id="69" name="圆角矩形 68"/>
          <p:cNvSpPr/>
          <p:nvPr/>
        </p:nvSpPr>
        <p:spPr>
          <a:xfrm>
            <a:off x="6470872" y="3519491"/>
            <a:ext cx="2473200" cy="2776383"/>
          </a:xfrm>
          <a:prstGeom prst="roundRect">
            <a:avLst>
              <a:gd name="adj" fmla="val 8965"/>
            </a:avLst>
          </a:prstGeom>
          <a:noFill/>
          <a:ln w="38100" cap="flat">
            <a:solidFill>
              <a:srgbClr val="FFBC0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211" y="5470793"/>
            <a:ext cx="1584644" cy="7310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962" y="5262241"/>
            <a:ext cx="1225673" cy="1025944"/>
          </a:xfrm>
          <a:prstGeom prst="rect">
            <a:avLst/>
          </a:prstGeom>
        </p:spPr>
      </p:pic>
      <p:sp>
        <p:nvSpPr>
          <p:cNvPr id="72" name="圆角矩形 71"/>
          <p:cNvSpPr/>
          <p:nvPr/>
        </p:nvSpPr>
        <p:spPr>
          <a:xfrm>
            <a:off x="9195462" y="963523"/>
            <a:ext cx="2473200" cy="2757567"/>
          </a:xfrm>
          <a:prstGeom prst="roundRect">
            <a:avLst>
              <a:gd name="adj" fmla="val 8965"/>
            </a:avLst>
          </a:prstGeom>
          <a:noFill/>
          <a:ln w="38100" cap="flat">
            <a:solidFill>
              <a:srgbClr val="FFBC0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790" y="2935229"/>
            <a:ext cx="1137839" cy="5095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347" y="2607737"/>
            <a:ext cx="1438738" cy="10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0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52" grpId="0"/>
      <p:bldP spid="5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34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>
            <a:solidFill>
              <a:schemeClr val="accent2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72881" y="2645175"/>
            <a:ext cx="5077041" cy="2855835"/>
            <a:chOff x="784116" y="2260360"/>
            <a:chExt cx="5208876" cy="292999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116" y="2260360"/>
              <a:ext cx="5208876" cy="2929992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516372" y="2883772"/>
              <a:ext cx="582937" cy="598519"/>
              <a:chOff x="1428707" y="2850187"/>
              <a:chExt cx="582937" cy="598519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428707" y="2850187"/>
                <a:ext cx="582937" cy="598519"/>
                <a:chOff x="974944" y="1830473"/>
                <a:chExt cx="3032853" cy="2624795"/>
              </a:xfrm>
            </p:grpSpPr>
            <p:sp>
              <p:nvSpPr>
                <p:cNvPr id="49" name="矩形 48"/>
                <p:cNvSpPr/>
                <p:nvPr/>
              </p:nvSpPr>
              <p:spPr>
                <a:xfrm>
                  <a:off x="974944" y="1830473"/>
                  <a:ext cx="3032853" cy="2624795"/>
                </a:xfrm>
                <a:prstGeom prst="rect">
                  <a:avLst/>
                </a:prstGeom>
                <a:noFill/>
                <a:ln w="57150" cap="flat">
                  <a:solidFill>
                    <a:srgbClr val="E19A19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584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1144412" y="2039734"/>
                  <a:ext cx="2731214" cy="2266839"/>
                </a:xfrm>
                <a:prstGeom prst="rect">
                  <a:avLst/>
                </a:prstGeom>
                <a:noFill/>
                <a:ln w="12700" cap="flat">
                  <a:solidFill>
                    <a:srgbClr val="E19A19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584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52" name="图片 5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33125" y="2920148"/>
                <a:ext cx="364669" cy="423390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0448" y="3148595"/>
                <a:ext cx="150048" cy="267772"/>
              </a:xfrm>
              <a:prstGeom prst="rect">
                <a:avLst/>
              </a:prstGeom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79852" y="3179713"/>
                <a:ext cx="94683" cy="185121"/>
              </a:xfrm>
              <a:prstGeom prst="rect">
                <a:avLst/>
              </a:prstGeom>
            </p:spPr>
          </p:pic>
        </p:grp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232" y="2836852"/>
              <a:ext cx="1350778" cy="888504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898" y="3913777"/>
              <a:ext cx="1347164" cy="621453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161" y="4062653"/>
              <a:ext cx="1225673" cy="1025944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074" y="4507271"/>
              <a:ext cx="1259385" cy="59436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2055" y="3502135"/>
              <a:ext cx="1269776" cy="1299490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/>
        </p:nvSpPr>
        <p:spPr>
          <a:xfrm>
            <a:off x="6462005" y="2454945"/>
            <a:ext cx="5325513" cy="3207957"/>
          </a:xfrm>
          <a:prstGeom prst="roundRect">
            <a:avLst>
              <a:gd name="adj" fmla="val 0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Now, please follow the steps to finish your homework, and present it in the next class:</a:t>
            </a:r>
          </a:p>
          <a:p>
            <a:pPr marL="431800" marR="0" lvl="0" indent="-431800" algn="l" defTabSz="914400" rtl="0" eaLnBrk="1" fontAlgn="auto" latinLnBrk="0" hangingPunct="1">
              <a:spcBef>
                <a:spcPts val="1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Draw a picture of your favorite place at home.</a:t>
            </a:r>
          </a:p>
          <a:p>
            <a:pPr marL="431800" marR="0" lvl="0" indent="-43180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Write at least two words to describe it.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7619867" y="6983"/>
            <a:ext cx="4604849" cy="129017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99458" y="1906"/>
            <a:ext cx="4267687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what the homework is.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Explain the writing task to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and check their understanding.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Tell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that they should finish their writing before next class.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Make sure they know they can send their homework to the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platform. They will present their work next class.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Remind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watch the post-class video and finish the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writing task.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文本框 26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30586" y="6295056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0:30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0937427" y="6295056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26/28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81D153DE-314F-45B3-94A3-AA9C0FC40801}"/>
              </a:ext>
            </a:extLst>
          </p:cNvPr>
          <p:cNvSpPr txBox="1"/>
          <p:nvPr/>
        </p:nvSpPr>
        <p:spPr>
          <a:xfrm>
            <a:off x="1452500" y="5705240"/>
            <a:ext cx="8169607" cy="869768"/>
          </a:xfrm>
          <a:prstGeom prst="stripedRightArrow">
            <a:avLst>
              <a:gd name="adj1" fmla="val 50000"/>
              <a:gd name="adj2" fmla="val 43807"/>
            </a:avLst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739192"/>
            <a:ext cx="1331112" cy="712207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72881" y="2144387"/>
            <a:ext cx="4862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What’s your favorite place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at home?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6556161" y="1497155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8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Let’s draw and write!</a:t>
            </a:r>
            <a:endParaRPr lang="zh-CN" altLang="en-US" sz="38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同侧圆角矩形 38"/>
          <p:cNvSpPr/>
          <p:nvPr/>
        </p:nvSpPr>
        <p:spPr>
          <a:xfrm>
            <a:off x="813603" y="975262"/>
            <a:ext cx="3134034" cy="48398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Opinion Writing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77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375" y="833471"/>
            <a:ext cx="5295643" cy="336575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2" y="1057704"/>
            <a:ext cx="3959421" cy="2817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226" y="3827255"/>
            <a:ext cx="4361260" cy="283921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3167" y="1578401"/>
            <a:ext cx="3441569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ve/h</a:t>
            </a:r>
            <a:r>
              <a:rPr lang="en-US" altLang="zh-CN" sz="2879" b="1" kern="0" dirty="0">
                <a:solidFill>
                  <a:srgbClr val="FF0E0E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/sh</a:t>
            </a:r>
            <a:r>
              <a:rPr lang="en-US" altLang="zh-CN" sz="2879" b="1" kern="0" dirty="0">
                <a:solidFill>
                  <a:srgbClr val="FF0E0E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/w</a:t>
            </a:r>
            <a:r>
              <a:rPr lang="en-US" altLang="zh-CN" sz="2879" b="1" kern="0" dirty="0">
                <a:solidFill>
                  <a:srgbClr val="FF0E0E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</a:t>
            </a: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ter/m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</a:t>
            </a:r>
            <a:endParaRPr lang="zh-CN" altLang="en-US" sz="2879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54529" y="4362305"/>
            <a:ext cx="4184176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sofa/curtains/ladder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wall/net/log</a:t>
            </a:r>
            <a:endParaRPr lang="zh-CN" altLang="en-US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>
            <a:extLst>
              <a:ext uri="{FF2B5EF4-FFF2-40B4-BE49-F238E27FC236}">
                <a16:creationId xmlns:a16="http://schemas.microsoft.com/office/drawing/2014/main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279467" y="1587553"/>
            <a:ext cx="4887502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Structures: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They climbed on/up ____.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They jumped on/off ____.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747612" y="597531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27/28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文本框 26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236202" y="6189243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   1:00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218" y="3938588"/>
            <a:ext cx="1830806" cy="25122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" t="37846" r="4578" b="42441"/>
          <a:stretch>
            <a:fillRect/>
          </a:stretch>
        </p:blipFill>
        <p:spPr>
          <a:xfrm>
            <a:off x="3539912" y="345832"/>
            <a:ext cx="5184559" cy="110970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531527" y="578470"/>
            <a:ext cx="5129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648" hangingPunct="0"/>
            <a:r>
              <a:rPr lang="en-US" altLang="zh-CN" sz="3200" b="1" kern="0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Let’s Review</a:t>
            </a:r>
          </a:p>
        </p:txBody>
      </p:sp>
      <p:sp>
        <p:nvSpPr>
          <p:cNvPr id="38" name="矩形 37"/>
          <p:cNvSpPr/>
          <p:nvPr/>
        </p:nvSpPr>
        <p:spPr>
          <a:xfrm>
            <a:off x="8407021" y="6983"/>
            <a:ext cx="3817695" cy="103340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9" name="直角三角形 38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595392" y="173886"/>
            <a:ext cx="3212084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Review today’s lesson.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Guide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review the phonics.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Guide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review the words.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Guide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review the sentence structures.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17569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1" grpId="0"/>
      <p:bldP spid="4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56394" y="-20062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71537" y="35789"/>
            <a:ext cx="3617203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End the lesson and encourage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perform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better in the next class.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Give brief comments on Ss.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Say goodbye to students.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Ask </a:t>
            </a:r>
            <a:r>
              <a:rPr lang="en-US" altLang="zh-CN" sz="1100" b="1" kern="1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preview the next lesson.</a:t>
            </a:r>
            <a:endParaRPr lang="zh-CN" altLang="zh-CN" sz="11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758" y="3035564"/>
            <a:ext cx="2685366" cy="2636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8808">
            <a:off x="6832249" y="2840752"/>
            <a:ext cx="3431517" cy="333905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16100" y="6417305"/>
            <a:ext cx="996019" cy="294424"/>
            <a:chOff x="10856740" y="6277239"/>
            <a:chExt cx="996019" cy="29442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17372" y="6472177"/>
            <a:ext cx="1059864" cy="316569"/>
            <a:chOff x="12533126" y="7275289"/>
            <a:chExt cx="1177872" cy="3518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28/28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6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855009"/>
            <a:ext cx="8123694" cy="60999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216858" y="1531954"/>
            <a:ext cx="657541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600" lvl="0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Identify and pronounce the long </a:t>
            </a:r>
            <a:b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vowel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e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in some words.</a:t>
            </a:r>
          </a:p>
          <a:p>
            <a:pPr marL="473075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different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sofa, curtains,  ladder, wall, log,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net,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them.</a:t>
            </a:r>
          </a:p>
          <a:p>
            <a:pPr marL="461963" lvl="0" indent="-461963">
              <a:spcBef>
                <a:spcPts val="1800"/>
              </a:spcBef>
              <a:buFont typeface="Wingdings" panose="05000000000000000000" pitchFamily="2" charset="2"/>
              <a:buChar char="Ø"/>
              <a:tabLst>
                <a:tab pos="449263" algn="l"/>
              </a:tabLst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Naughty Children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identify the main characters of a story.</a:t>
            </a:r>
          </a:p>
          <a:p>
            <a:pPr marL="360000" lvl="0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structures 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  </a:t>
            </a:r>
          </a:p>
          <a:p>
            <a:pPr marL="442913" lvl="0">
              <a:spcBef>
                <a:spcPts val="1200"/>
              </a:spcBef>
            </a:pP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 climbed on/up ____.</a:t>
            </a:r>
          </a:p>
          <a:p>
            <a:pPr marL="533400" lvl="0" indent="-88900">
              <a:spcBef>
                <a:spcPts val="1200"/>
              </a:spcBef>
            </a:pP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 jumped on/off ____.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558533" y="-18771"/>
            <a:ext cx="4619001" cy="93248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571644" y="140232"/>
            <a:ext cx="4261780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Get to know and understand what  will be  learned  in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 this lesson.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Go through the learning goals with Ss.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-18622" y="6422621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0:30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179527" y="647957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" y="3187700"/>
            <a:ext cx="5043832" cy="330157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562100" y="972750"/>
            <a:ext cx="4119681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. . . 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" y="824226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1314" y="420804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7926" y="1145852"/>
            <a:ext cx="6690532" cy="3644324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2856591" y="1640523"/>
            <a:ext cx="6331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This is my favorite zoo.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62987"/>
            <a:ext cx="942691" cy="294424"/>
            <a:chOff x="11008048" y="6528234"/>
            <a:chExt cx="942691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1:30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4/28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695" y="2417095"/>
            <a:ext cx="1181151" cy="188485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725" y="5705566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8500" y="5978258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44727" y="4433500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9325" y="4991940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26813" y="4849597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1670" y="5764958"/>
            <a:ext cx="1010285" cy="712062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562100" y="798706"/>
            <a:ext cx="4119681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68182" y="650182"/>
            <a:ext cx="1378092" cy="918728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6655633" y="-690"/>
            <a:ext cx="5534351" cy="197028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3" name="直角三角形 42"/>
          <p:cNvSpPr/>
          <p:nvPr/>
        </p:nvSpPr>
        <p:spPr>
          <a:xfrm rot="10800000">
            <a:off x="11368349" y="-13437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1431816" y="-60166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718479" y="150689"/>
            <a:ext cx="5089105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Present and share the writing with the teacher and partner;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179388" marR="0" lvl="0" indent="-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Invite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presenting their homework. If time is limited, tell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they have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at most 1.5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mins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present their writing.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Encourage the other S to listen carefully and ask one question to the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152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presenter. After both of the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have finished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, give them feedback and </a:t>
            </a:r>
          </a:p>
          <a:p>
            <a:pPr marL="0" marR="0" lvl="0" indent="152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awards (click the book picture beside the boy or the girl so that they </a:t>
            </a:r>
          </a:p>
          <a:p>
            <a:pPr marL="0" marR="0" lvl="0" indent="152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can get some awards).</a:t>
            </a:r>
            <a:endParaRPr lang="en-US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Click and give each S a trophy to mark their good performance.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You can click the picture of the boy or the girl to give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 </a:t>
            </a:r>
          </a:p>
          <a:p>
            <a:pPr marL="180975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trophy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so that they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can get the cup.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53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5" grpId="0"/>
      <p:bldP spid="4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4" y="3881972"/>
            <a:ext cx="11585118" cy="2740898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5" y="-24664"/>
            <a:ext cx="12192000" cy="67679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" r="-1"/>
          <a:stretch/>
        </p:blipFill>
        <p:spPr>
          <a:xfrm>
            <a:off x="2125804" y="1433202"/>
            <a:ext cx="9834788" cy="3740070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9790668" y="1265666"/>
            <a:ext cx="153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ter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7364340" y="1442261"/>
            <a:ext cx="133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4581572" y="275560"/>
            <a:ext cx="4274088" cy="1394784"/>
            <a:chOff x="1662937" y="1550621"/>
            <a:chExt cx="2967272" cy="726294"/>
          </a:xfrm>
        </p:grpSpPr>
        <p:sp>
          <p:nvSpPr>
            <p:cNvPr id="83" name="云形 82"/>
            <p:cNvSpPr/>
            <p:nvPr/>
          </p:nvSpPr>
          <p:spPr>
            <a:xfrm>
              <a:off x="1662937" y="1550621"/>
              <a:ext cx="2600674" cy="609054"/>
            </a:xfrm>
            <a:prstGeom prst="cloud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963300" y="1651878"/>
              <a:ext cx="2666909" cy="62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What sound does the </a:t>
              </a:r>
            </a:p>
            <a:p>
              <a:r>
                <a:rPr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letter </a:t>
              </a:r>
              <a:r>
                <a:rPr lang="en-US" altLang="zh-CN" sz="2400" b="1" i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e</a:t>
              </a:r>
              <a:r>
                <a:rPr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 make?</a:t>
              </a:r>
            </a:p>
            <a:p>
              <a:endParaRPr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3439978" y="1299670"/>
            <a:ext cx="80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727495" y="1409259"/>
            <a:ext cx="105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sh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87716" y="1479529"/>
            <a:ext cx="112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ve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9257454" y="58434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5474" y="6164186"/>
            <a:ext cx="936238" cy="294424"/>
            <a:chOff x="10860434" y="6204571"/>
            <a:chExt cx="936238" cy="29442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47228" y="6204571"/>
              <a:ext cx="749444" cy="294424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60434" y="620984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962585" y="6173404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7638" y="1921882"/>
            <a:ext cx="1565132" cy="776075"/>
            <a:chOff x="1646874" y="1550621"/>
            <a:chExt cx="2666909" cy="609054"/>
          </a:xfrm>
        </p:grpSpPr>
        <p:sp>
          <p:nvSpPr>
            <p:cNvPr id="13" name="圆角矩形标注 12"/>
            <p:cNvSpPr/>
            <p:nvPr/>
          </p:nvSpPr>
          <p:spPr>
            <a:xfrm>
              <a:off x="1662937" y="1550621"/>
              <a:ext cx="2407671" cy="609054"/>
            </a:xfrm>
            <a:prstGeom prst="wedgeRoundRectCallout">
              <a:avLst>
                <a:gd name="adj1" fmla="val 38711"/>
                <a:gd name="adj2" fmla="val 85270"/>
                <a:gd name="adj3" fmla="val 16667"/>
              </a:avLst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46874" y="1699502"/>
              <a:ext cx="2666909" cy="362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Oh no!</a:t>
              </a:r>
              <a:endParaRPr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9">
            <a:clrChange>
              <a:clrFrom>
                <a:srgbClr val="9EB318"/>
              </a:clrFrom>
              <a:clrTo>
                <a:srgbClr val="9EB31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1229" y="4824056"/>
            <a:ext cx="331690" cy="19416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4683813" y="1401292"/>
            <a:ext cx="91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>
          <a:blip r:embed="rId9">
            <a:clrChange>
              <a:clrFrom>
                <a:srgbClr val="9EB318"/>
              </a:clrFrom>
              <a:clrTo>
                <a:srgbClr val="9EB31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1055" y="4800049"/>
            <a:ext cx="432037" cy="252900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9">
            <a:clrChange>
              <a:clrFrom>
                <a:srgbClr val="9EB318"/>
              </a:clrFrom>
              <a:clrTo>
                <a:srgbClr val="9EB31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5153" y="4776115"/>
            <a:ext cx="495488" cy="29004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9">
            <a:clrChange>
              <a:clrFrom>
                <a:srgbClr val="9EB318"/>
              </a:clrFrom>
              <a:clrTo>
                <a:srgbClr val="9EB31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9455" y="4790251"/>
            <a:ext cx="495488" cy="2900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4377556"/>
            <a:ext cx="1280478" cy="19825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6267" y="3348984"/>
            <a:ext cx="1638518" cy="2591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0941" y="3330848"/>
            <a:ext cx="1606606" cy="25405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355" y="4227141"/>
            <a:ext cx="1708572" cy="22202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6717">
            <a:off x="7320621" y="2268647"/>
            <a:ext cx="1111188" cy="1206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11" y="2230159"/>
            <a:ext cx="1204311" cy="10327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813" y="2274369"/>
            <a:ext cx="909320" cy="12561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96" y="2272716"/>
            <a:ext cx="1131128" cy="1109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927" y="2174131"/>
            <a:ext cx="997076" cy="10971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894" y="2111591"/>
            <a:ext cx="900098" cy="1359722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086" y="4965038"/>
            <a:ext cx="470264" cy="287383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952" y="4447822"/>
            <a:ext cx="399604" cy="3385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616" y="2573364"/>
            <a:ext cx="631384" cy="494126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564" y="2657963"/>
            <a:ext cx="624782" cy="488959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151" y="2540558"/>
            <a:ext cx="624782" cy="488959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615" y="2693709"/>
            <a:ext cx="624782" cy="488959"/>
          </a:xfrm>
          <a:prstGeom prst="rect">
            <a:avLst/>
          </a:prstGeom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598" y="2323427"/>
            <a:ext cx="624782" cy="488959"/>
          </a:xfrm>
          <a:prstGeom prst="rect">
            <a:avLst/>
          </a:pr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926" y="2327440"/>
            <a:ext cx="624782" cy="488959"/>
          </a:xfrm>
          <a:prstGeom prst="rect">
            <a:avLst/>
          </a:prstGeom>
        </p:spPr>
      </p:pic>
      <p:pic>
        <p:nvPicPr>
          <p:cNvPr id="127" name="图片 126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3124" y="4380968"/>
            <a:ext cx="458105" cy="388079"/>
          </a:xfrm>
          <a:prstGeom prst="rect">
            <a:avLst/>
          </a:prstGeom>
        </p:spPr>
      </p:pic>
      <p:pic>
        <p:nvPicPr>
          <p:cNvPr id="128" name="图片 12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907" y="4922465"/>
            <a:ext cx="470264" cy="287383"/>
          </a:xfrm>
          <a:prstGeom prst="rect">
            <a:avLst/>
          </a:prstGeom>
        </p:spPr>
      </p:pic>
      <p:pic>
        <p:nvPicPr>
          <p:cNvPr id="129" name="图片 128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7188" y="4403210"/>
            <a:ext cx="470264" cy="287383"/>
          </a:xfrm>
          <a:prstGeom prst="rect">
            <a:avLst/>
          </a:prstGeom>
        </p:spPr>
      </p:pic>
      <p:pic>
        <p:nvPicPr>
          <p:cNvPr id="130" name="图片 129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907" y="4936601"/>
            <a:ext cx="470264" cy="287383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5243448" y="21792"/>
            <a:ext cx="6948552" cy="243150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362891" y="269149"/>
            <a:ext cx="6465258" cy="1964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1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LO: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Identify and pronounce the long vowel sound </a:t>
            </a:r>
            <a:r>
              <a:rPr lang="en-US" altLang="zh-CN" sz="11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e 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in one-syllable words</a:t>
            </a:r>
            <a:r>
              <a:rPr lang="en-US" altLang="zh-CN" sz="11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; know the spelling-</a:t>
            </a:r>
          </a:p>
          <a:p>
            <a:pPr>
              <a:spcAft>
                <a:spcPts val="0"/>
              </a:spcAft>
            </a:pPr>
            <a:r>
              <a:rPr lang="en-US" altLang="zh-CN" sz="11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       sound correspondences for the letter </a:t>
            </a:r>
            <a:r>
              <a:rPr lang="en-US" altLang="zh-CN" sz="11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e </a:t>
            </a:r>
            <a:r>
              <a:rPr lang="en-US" altLang="zh-CN" sz="11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and the long vowel sound </a:t>
            </a:r>
            <a:r>
              <a:rPr lang="en-US" altLang="zh-CN" sz="11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宋体" panose="02010600030101010101" pitchFamily="2" charset="-122"/>
              </a:rPr>
              <a:t>e.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en-US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what they can see in the picture </a:t>
            </a:r>
            <a:r>
              <a:rPr lang="en-US" altLang="zh-CN" sz="1100" b="1" kern="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to 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guess what the two children are </a:t>
            </a: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going to do; click and describe the action briefly.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Click and read the first three words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click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 given question;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</a:t>
            </a: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identify the sound of the letter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after reading the first three words;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the sound </a:t>
            </a: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of the letter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after you. 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Click and read the rest of the words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say what sound the letter </a:t>
            </a:r>
            <a:r>
              <a:rPr lang="en-US" altLang="zh-CN" sz="11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makes.</a:t>
            </a:r>
            <a:endParaRPr lang="en-US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4. Click and tell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that Mom is unhappy;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find out that Mom is not happy because </a:t>
            </a: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the kids made the clothes dirty;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answer the following question: “What should the </a:t>
            </a:r>
          </a:p>
          <a:p>
            <a:pPr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two children do next?”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41" name="直角三角形 40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842101" y="503390"/>
            <a:ext cx="4119681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listen!</a:t>
            </a: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54866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1.11111E-6 C -0.00495 -0.00139 -0.00977 -0.00348 -0.01458 -0.00417 C -0.02578 -0.00556 -0.03711 -0.00417 -0.04818 -0.00602 C -0.05169 -0.00672 -0.07292 -0.01898 -0.07513 -0.01991 C -0.07943 -0.02199 -0.08411 -0.02223 -0.08854 -0.02408 C -0.1043 -0.03056 -0.1026 -0.03287 -0.11758 -0.03797 C -0.12865 -0.04167 -0.13581 -0.04236 -0.14675 -0.04398 C -0.15117 -0.04653 -0.15573 -0.04908 -0.16016 -0.05185 C -0.16393 -0.0544 -0.16745 -0.05787 -0.17135 -0.05973 C -0.17591 -0.06204 -0.19831 -0.0669 -0.20156 -0.06783 C -0.20612 -0.07037 -0.21042 -0.07431 -0.21497 -0.0757 C -0.22279 -0.07824 -0.23854 -0.07963 -0.23854 -0.07963 C -0.24193 -0.08172 -0.24518 -0.08426 -0.24857 -0.08565 C -0.25156 -0.08681 -0.25456 -0.08658 -0.25755 -0.08773 C -0.26055 -0.08866 -0.26354 -0.09074 -0.26654 -0.09167 C -0.27214 -0.09329 -0.27773 -0.09422 -0.28333 -0.0956 C -0.28711 -0.09676 -0.29336 -0.09931 -0.29675 -0.10162 C -0.29831 -0.10255 -0.29961 -0.10486 -0.30117 -0.10556 C -0.30378 -0.10672 -0.30651 -0.10672 -0.30911 -0.10764 C -0.31094 -0.1081 -0.31276 -0.1088 -0.31471 -0.10949 C -0.32109 -0.11644 -0.32565 -0.12176 -0.33372 -0.12547 C -0.33672 -0.12685 -0.33971 -0.12778 -0.34258 -0.1294 C -0.3487 -0.1331 -0.35469 -0.13681 -0.36055 -0.14144 C -0.36315 -0.14329 -0.36563 -0.14607 -0.36836 -0.14746 C -0.3724 -0.14931 -0.37656 -0.15 -0.38073 -0.15139 C -0.38372 -0.15324 -0.38659 -0.15556 -0.38971 -0.15741 C -0.39219 -0.1588 -0.39492 -0.15949 -0.39753 -0.16135 C -0.40742 -0.16783 -0.40586 -0.16852 -0.41432 -0.17523 C -0.41615 -0.17662 -0.4181 -0.17778 -0.41992 -0.17917 C -0.43021 -0.1875 -0.42292 -0.18287 -0.43216 -0.18912 C -0.4349 -0.19098 -0.43711 -0.1919 -0.43997 -0.19306 C -0.44193 -0.19375 -0.44375 -0.19445 -0.44557 -0.19514 C -0.44857 -0.1963 -0.45156 -0.19769 -0.45456 -0.19908 C -0.46484 -0.20996 -0.45521 -0.20139 -0.46693 -0.20695 C -0.48711 -0.2169 -0.45833 -0.20602 -0.47813 -0.21297 C -0.48815 -0.22199 -0.48385 -0.21898 -0.49036 -0.22292 C -0.49193 -0.225 -0.49323 -0.22732 -0.49492 -0.22894 C -0.49596 -0.22986 -0.49727 -0.22986 -0.49831 -0.23102 C -0.49935 -0.23218 -0.5043 -0.23959 -0.50612 -0.24098 C -0.50781 -0.24213 -0.51471 -0.24422 -0.51615 -0.24491 C -0.51849 -0.24584 -0.5207 -0.24746 -0.52292 -0.24885 L -0.52617 -0.2507 L -0.52617 -0.2507 " pathEditMode="relative" ptsTypes="AAAAAAAAAAAAAAAAAAAAAAAAAAAAAAAAAAAAAAAAAAAA">
                                      <p:cBhvr>
                                        <p:cTn id="9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047 L 2.08333E-6 0.00023 C 0.00273 -0.00556 0.00612 -0.01019 0.00911 -0.01574 C 0.01028 -0.0176 0.0112 -0.02037 0.01263 -0.02176 C 0.01367 -0.02338 0.01484 -0.02338 0.01614 -0.02408 C 0.01758 -0.02732 0.01901 -0.03056 0.0207 -0.03264 C 0.02213 -0.03426 0.02799 -0.03773 0.03008 -0.03935 C 0.03099 -0.04144 0.03151 -0.04398 0.03242 -0.0456 C 0.03528 -0.05093 0.04388 -0.06135 0.04648 -0.06505 C 0.04857 -0.06806 0.05026 -0.0713 0.05234 -0.07385 C 0.05416 -0.0757 0.05638 -0.07616 0.0582 -0.07824 C 0.06068 -0.08056 0.06276 -0.08426 0.06523 -0.08658 C 0.06784 -0.08935 0.07083 -0.09051 0.07344 -0.09329 C 0.07877 -0.09908 0.08294 -0.1081 0.08867 -0.11273 C 0.09219 -0.11528 0.09583 -0.11783 0.09909 -0.1213 C 0.10443 -0.12685 0.10924 -0.13449 0.11432 -0.14051 C 0.11979 -0.14722 0.12604 -0.15162 0.13073 -0.16019 C 0.14974 -0.19537 0.12226 -0.14514 0.14362 -0.18195 C 0.14674 -0.18727 0.14987 -0.19352 0.15286 -0.19908 C 0.15495 -0.20255 0.15651 -0.20695 0.15872 -0.20996 C 0.1612 -0.21273 0.16367 -0.21505 0.16575 -0.21829 C 0.17057 -0.22547 0.17461 -0.23403 0.17982 -0.24005 C 0.18294 -0.24352 0.18633 -0.24699 0.18919 -0.25093 C 0.19492 -0.25903 0.19935 -0.26991 0.20547 -0.27662 C 0.22864 -0.30232 0.20794 -0.27801 0.22435 -0.3007 C 0.23568 -0.31644 0.22682 -0.30324 0.23594 -0.31343 C 0.23828 -0.31621 0.24075 -0.31875 0.24297 -0.32222 C 0.24453 -0.32431 0.24622 -0.32616 0.24765 -0.32871 C 0.24896 -0.33056 0.2513 -0.33472 0.2513 -0.33449 L 0.2513 -0.33472 " pathEditMode="relative" rAng="0" ptsTypes="AAAAAAAAAAAAAAAAAAAAAAAAAAAAAA">
                                      <p:cBhvr>
                                        <p:cTn id="25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-2.22222E-6 C -0.00247 -0.00301 -0.00859 -0.01204 -0.01237 -0.01412 C -0.01458 -0.01528 -0.0168 -0.01528 -0.01914 -0.01597 C -0.02096 -0.01736 -0.02292 -0.01852 -0.02474 -0.01991 C -0.02617 -0.02129 -0.0276 -0.02315 -0.02917 -0.02407 C -0.03138 -0.02523 -0.03359 -0.02523 -0.03594 -0.02592 C -0.04141 -0.02916 -0.04466 -0.03148 -0.05039 -0.03403 C -0.05234 -0.03472 -0.05417 -0.03495 -0.05599 -0.03588 C -0.05911 -0.0375 -0.06198 -0.04028 -0.06497 -0.0419 C -0.0668 -0.04282 -0.06875 -0.04305 -0.07057 -0.04398 C -0.07396 -0.0456 -0.07721 -0.04791 -0.0806 -0.04977 C -0.08216 -0.05069 -0.08372 -0.05116 -0.08516 -0.05185 C -0.08737 -0.05301 -0.08958 -0.05463 -0.0918 -0.05579 C -0.0944 -0.05717 -0.097 -0.05856 -0.09974 -0.05972 C -0.10117 -0.06065 -0.10273 -0.06088 -0.10417 -0.0618 C -0.10612 -0.06296 -0.10781 -0.06458 -0.10977 -0.06574 C -0.11055 -0.0662 -0.11979 -0.07106 -0.122 -0.07176 C -0.12461 -0.07268 -0.12734 -0.07315 -0.12995 -0.07384 C -0.13138 -0.075 -0.13281 -0.07685 -0.13437 -0.07778 C -0.1362 -0.0787 -0.13815 -0.07893 -0.13997 -0.07963 C -0.14492 -0.08171 -0.14687 -0.0831 -0.15234 -0.08565 C -0.15521 -0.08704 -0.15846 -0.0875 -0.1612 -0.08958 C -0.1638 -0.09166 -0.16641 -0.09421 -0.16914 -0.0956 C -0.17122 -0.09676 -0.17357 -0.09676 -0.17578 -0.09768 C -0.17812 -0.09861 -0.18021 -0.10046 -0.18255 -0.10162 C -0.18646 -0.1037 -0.19518 -0.10694 -0.19935 -0.10949 C -0.21549 -0.12037 -0.20312 -0.11528 -0.2194 -0.12361 C -0.22383 -0.12569 -0.22839 -0.12731 -0.23294 -0.1294 C -0.23776 -0.13194 -0.24258 -0.13518 -0.2474 -0.1375 C -0.25117 -0.13912 -0.25495 -0.13958 -0.25859 -0.14143 C -0.26276 -0.14352 -0.2668 -0.14722 -0.27096 -0.1493 C -0.27604 -0.15185 -0.28151 -0.15278 -0.28659 -0.15532 C -0.29193 -0.1581 -0.297 -0.16227 -0.30234 -0.16528 C -0.30742 -0.16829 -0.31276 -0.17083 -0.31797 -0.17315 C -0.32786 -0.17801 -0.33724 -0.18125 -0.347 -0.18727 C -0.35169 -0.19004 -0.35586 -0.19467 -0.36055 -0.19722 C -0.38294 -0.20926 -0.36289 -0.19259 -0.38398 -0.20717 C -0.38711 -0.20926 -0.38997 -0.2125 -0.39297 -0.21504 C -0.39622 -0.21782 -0.39974 -0.22014 -0.40299 -0.22291 C -0.40495 -0.22477 -0.40664 -0.22731 -0.40859 -0.22893 C -0.41003 -0.23009 -0.41172 -0.22986 -0.41315 -0.23102 C -0.41927 -0.23541 -0.41823 -0.2368 -0.42318 -0.23889 C -0.42357 -0.23912 -0.42396 -0.23889 -0.42422 -0.23889 L -0.42422 -0.23889 " pathEditMode="relative" ptsTypes="AAAAAAAAAAAAAAAAAAAAAAAAAAAAAAAAAAAAAAAAAAAAA">
                                      <p:cBhvr>
                                        <p:cTn id="41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3 L 8.33333E-7 0.00023 C 0.0026 -0.00579 0.00534 -0.01181 0.00833 -0.01621 C 0.01042 -0.01875 0.01276 -0.01898 0.01484 -0.02084 C 0.02344 -0.02824 0.01445 -0.02246 0.02435 -0.03218 C 0.02656 -0.03403 0.02878 -0.03496 0.03086 -0.03681 C 0.03255 -0.03843 0.03437 -0.03982 0.0362 -0.04121 C 0.03724 -0.04213 0.03841 -0.0426 0.03945 -0.04352 C 0.04128 -0.04537 0.04297 -0.04838 0.04479 -0.05047 C 0.05664 -0.0632 0.03672 -0.03843 0.05221 -0.05718 C 0.05338 -0.0588 0.05417 -0.06065 0.05547 -0.06181 C 0.05742 -0.06366 0.05976 -0.06435 0.06185 -0.06644 C 0.07682 -0.08102 0.06003 -0.06667 0.07031 -0.07778 C 0.07213 -0.07963 0.07396 -0.0801 0.07565 -0.08241 C 0.07721 -0.08426 0.07838 -0.08727 0.07995 -0.08912 C 0.08203 -0.09144 0.08424 -0.09213 0.08633 -0.09375 C 0.08919 -0.09584 0.09206 -0.09838 0.09492 -0.1007 C 0.097 -0.10209 0.09935 -0.10301 0.1013 -0.1051 C 0.11211 -0.11574 0.10078 -0.10996 0.11302 -0.11412 C 0.122 -0.12847 0.11211 -0.11412 0.12383 -0.12547 C 0.13047 -0.13218 0.13151 -0.13588 0.13763 -0.14375 C 0.14075 -0.14769 0.14388 -0.15209 0.14726 -0.1551 C 0.14961 -0.15741 0.15221 -0.15834 0.15469 -0.15972 C 0.15664 -0.16297 0.16654 -0.1794 0.16966 -0.18241 C 0.17174 -0.18472 0.17396 -0.18519 0.17604 -0.18704 C 0.17825 -0.18912 0.18034 -0.19167 0.18255 -0.19398 C 0.18815 -0.20579 0.18294 -0.19676 0.19101 -0.20533 C 0.19362 -0.2081 0.19596 -0.21158 0.19857 -0.21459 C 0.2043 -0.22084 0.20911 -0.225 0.21458 -0.23264 C 0.21745 -0.23681 0.21992 -0.24283 0.22305 -0.2463 C 0.22604 -0.24977 0.22956 -0.25023 0.23268 -0.25324 C 0.23984 -0.25972 0.24609 -0.26806 0.25299 -0.27616 C 0.25586 -0.27917 0.25859 -0.28264 0.26146 -0.28496 C 0.26393 -0.28727 0.26667 -0.2875 0.26901 -0.28959 C 0.272 -0.29213 0.27474 -0.29537 0.27747 -0.29885 C 0.27865 -0.30023 0.27956 -0.30232 0.28073 -0.30324 C 0.28216 -0.3044 0.28359 -0.30486 0.28503 -0.30556 C 0.29349 -0.3176 0.28216 -0.30209 0.29245 -0.31482 C 0.30794 -0.3338 0.30495 -0.33357 0.31914 -0.34445 C 0.32161 -0.34607 0.32422 -0.34676 0.32656 -0.34885 C 0.32995 -0.35162 0.33307 -0.3551 0.33633 -0.35787 C 0.33724 -0.35903 0.33841 -0.35926 0.33945 -0.36042 C 0.34128 -0.36227 0.34297 -0.36482 0.34479 -0.36713 C 0.34583 -0.36852 0.34687 -0.3706 0.34792 -0.37176 C 0.35625 -0.3794 0.3526 -0.37222 0.3556 -0.37824 L 0.3556 -0.37801 L 0.3556 -0.37824 " pathEditMode="relative" rAng="0" ptsTypes="AAAAAAAAAAAAAAAAAAAAAAAAAAAAAAAAAAAAAAAAAAAAAAA">
                                      <p:cBhvr>
                                        <p:cTn id="60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3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6.2963E-6 L 3.95833E-6 6.2963E-6 C -0.00378 -0.00347 -0.00742 -0.00717 -0.0112 -0.00995 C -0.01445 -0.01249 -0.01797 -0.01388 -0.02135 -0.01597 C -0.02878 -0.02106 -0.03633 -0.02615 -0.04375 -0.03194 C -0.04492 -0.03286 -0.04583 -0.03472 -0.047 -0.03587 C -0.05898 -0.04745 -0.07031 -0.06087 -0.08294 -0.06967 C -0.09141 -0.07569 -0.10013 -0.08124 -0.10859 -0.08772 C -0.1099 -0.08865 -0.11068 -0.09097 -0.11198 -0.09166 C -0.12083 -0.09629 -0.13008 -0.0986 -0.1388 -0.10347 C -0.15911 -0.11527 -0.14727 -0.11134 -0.15898 -0.12152 C -0.23411 -0.18634 -0.13698 -0.09722 -0.23841 -0.19513 C -0.26589 -0.22152 -0.24753 -0.20115 -0.27878 -0.22893 C -0.28867 -0.23772 -0.28529 -0.23263 -0.28984 -0.24073 L -0.28984 -0.24073 " pathEditMode="relative" ptsTypes="AAAAAAAAAAAAAAA">
                                      <p:cBhvr>
                                        <p:cTn id="76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3 L 8.33333E-7 0.00023 C 0.02148 -0.02801 0.0095 -0.01528 0.05325 -0.04213 C 0.07474 -0.05555 0.09726 -0.06481 0.11836 -0.08009 C 0.15169 -0.10417 0.1694 -0.1287 0.19857 -0.15972 C 0.2 -0.16111 0.20182 -0.16227 0.20312 -0.16366 C 0.23815 -0.19583 0.27148 -0.23264 0.30781 -0.26042 C 0.32539 -0.27361 0.34388 -0.2838 0.36016 -0.30023 C 0.36328 -0.30324 0.36615 -0.30718 0.3694 -0.30949 C 0.38125 -0.31805 0.39349 -0.325 0.40547 -0.33241 L 0.42057 -0.3419 C 0.4224 -0.34329 0.42461 -0.34398 0.42643 -0.34583 C 0.42825 -0.34745 0.43008 -0.35023 0.43216 -0.35139 C 0.44088 -0.35648 0.45911 -0.36435 0.45911 -0.36412 L 0.45911 -0.36435 " pathEditMode="relative" rAng="0" ptsTypes="AAAAAAAAAAAAAAA">
                                      <p:cBhvr>
                                        <p:cTn id="92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95" grpId="0"/>
      <p:bldP spid="93" grpId="0"/>
      <p:bldP spid="39" grpId="0"/>
      <p:bldP spid="46" grpId="0"/>
      <p:bldP spid="51" grpId="0"/>
      <p:bldP spid="94" grpId="0"/>
      <p:bldP spid="40" grpId="0" animBg="1"/>
      <p:bldP spid="40" grpId="1" animBg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69" y="3621913"/>
            <a:ext cx="11717235" cy="311756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" r="-1"/>
          <a:stretch/>
        </p:blipFill>
        <p:spPr>
          <a:xfrm>
            <a:off x="2022586" y="1491191"/>
            <a:ext cx="9834788" cy="3740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333" y="4188114"/>
            <a:ext cx="1104309" cy="21755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195" y="3971551"/>
            <a:ext cx="1468357" cy="2353844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5922654" y="1202532"/>
            <a:ext cx="91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ve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903482" y="1202532"/>
            <a:ext cx="1510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ter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093368" y="1202532"/>
            <a:ext cx="109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87728" y="1202532"/>
            <a:ext cx="133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486203" y="1202532"/>
            <a:ext cx="86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sh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9257454" y="58434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23625" y="25400"/>
            <a:ext cx="6368375" cy="218896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1" name="直角三角形 40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989926" y="280605"/>
            <a:ext cx="5997178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LO: Pronounce and decode the words with the long vowel sound </a:t>
            </a:r>
            <a:r>
              <a:rPr lang="en-US" altLang="zh-CN" sz="1100" b="1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endParaRPr kumimoji="0" lang="zh-CN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      Decode the words like: </a:t>
            </a:r>
            <a:r>
              <a:rPr kumimoji="0" lang="en-US" altLang="zh-CN" sz="11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e-we.</a:t>
            </a:r>
            <a:endParaRPr kumimoji="0" lang="zh-CN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marR="0" lvl="0" indent="-25200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Ask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to talk about what the kids are doing; tell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that the two children are washing clothes to make their mom happy. </a:t>
            </a:r>
            <a:endParaRPr kumimoji="0" lang="zh-CN" altLang="zh-CN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42900" marR="0" lvl="0" indent="-252000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Click and then read the first word to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like: </a:t>
            </a:r>
            <a:r>
              <a:rPr kumimoji="0" lang="en-US" altLang="zh-CN" sz="1100" b="1" i="1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e-we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; ask them to take turns repeating it; have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read the other words using the same method; help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to decode the words </a:t>
            </a:r>
            <a:r>
              <a:rPr kumimoji="0" lang="en-US" altLang="zh-CN" sz="11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Eve 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kumimoji="0" lang="en-US" altLang="zh-CN" sz="11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Peter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if necessary.</a:t>
            </a:r>
            <a:endParaRPr kumimoji="0" lang="zh-CN" altLang="zh-CN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42900" marR="0" lvl="0" indent="-252000" algn="just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Guide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to figure out if their mom is happy or not; guide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and help them see that their mom is happy because the kids made the clothes clean again. Encourage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to help their moms do some house chores.</a:t>
            </a:r>
            <a:endParaRPr kumimoji="0" lang="zh-CN" altLang="zh-CN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5474" y="6164186"/>
            <a:ext cx="936238" cy="294424"/>
            <a:chOff x="10860434" y="6204571"/>
            <a:chExt cx="936238" cy="29442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47228" y="6204571"/>
              <a:ext cx="749444" cy="294424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60434" y="620984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962585" y="6173404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6/28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03622" y="1565005"/>
            <a:ext cx="1955813" cy="1019259"/>
            <a:chOff x="1506139" y="1550621"/>
            <a:chExt cx="2666909" cy="609054"/>
          </a:xfrm>
        </p:grpSpPr>
        <p:sp>
          <p:nvSpPr>
            <p:cNvPr id="13" name="圆角矩形标注 12"/>
            <p:cNvSpPr/>
            <p:nvPr/>
          </p:nvSpPr>
          <p:spPr>
            <a:xfrm>
              <a:off x="1662937" y="1550621"/>
              <a:ext cx="2407671" cy="609054"/>
            </a:xfrm>
            <a:prstGeom prst="wedgeRoundRectCallout">
              <a:avLst>
                <a:gd name="adj1" fmla="val 38711"/>
                <a:gd name="adj2" fmla="val 85270"/>
                <a:gd name="adj3" fmla="val 16667"/>
              </a:avLst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06139" y="1597772"/>
              <a:ext cx="2666909" cy="49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What good children!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3" name="文本框 92"/>
          <p:cNvSpPr txBox="1"/>
          <p:nvPr/>
        </p:nvSpPr>
        <p:spPr>
          <a:xfrm>
            <a:off x="4530998" y="1202532"/>
            <a:ext cx="91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1174" y="2995778"/>
            <a:ext cx="1284813" cy="333218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17" y="5089689"/>
            <a:ext cx="1061810" cy="1032704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493" y="5019760"/>
            <a:ext cx="909320" cy="1256148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528" y="5002409"/>
            <a:ext cx="1131128" cy="110923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2866">
            <a:off x="7549075" y="5172293"/>
            <a:ext cx="1111188" cy="120698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774" y="5264613"/>
            <a:ext cx="929029" cy="1022296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3943">
            <a:off x="8047903" y="5183516"/>
            <a:ext cx="834887" cy="1261212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1842101" y="503390"/>
            <a:ext cx="4119681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speak!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54866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L -2.08333E-7 0.00023 C -0.00833 -0.05532 -0.0082 -0.0581 -0.02005 -0.11736 C -0.02552 -0.14444 -0.03177 -0.17153 -0.03737 -0.19861 C -0.03802 -0.20208 -0.03802 -0.20579 -0.03867 -0.20926 C -0.05312 -0.30301 -0.0418 -0.21157 -0.05729 -0.36597 C -0.05859 -0.37824 -0.05911 -0.3912 -0.06107 -0.40324 C -0.0625 -0.41389 -0.06211 -0.40903 -0.06211 -0.41782 L -0.06211 -0.41759 " pathEditMode="relative" rAng="0" ptsTypes="AAAAAAAAA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46 L -3.33333E-6 0.00023 C 0.00065 -0.00532 0.00157 -0.01042 0.00222 -0.01528 C 0.00274 -0.01782 0.00274 -0.0206 0.00326 -0.02315 C 0.00782 -0.04884 0.00196 -0.00926 0.00664 -0.03935 C 0.0069 -0.04213 0.0073 -0.04444 0.00756 -0.04699 C 0.00808 -0.05324 0.00769 -0.06042 0.00912 -0.06551 L 0.01107 -0.07107 C 0.0112 -0.07431 0.01146 -0.07755 0.01185 -0.08009 C 0.01211 -0.08218 0.0125 -0.08403 0.01276 -0.08565 C 0.01302 -0.09005 0.01315 -0.09444 0.01341 -0.09884 C 0.01433 -0.10787 0.0142 -0.10671 0.01524 -0.11389 C 0.01563 -0.11736 0.01576 -0.1213 0.01615 -0.12477 C 0.01628 -0.12755 0.0168 -0.12963 0.01693 -0.13218 C 0.01719 -0.13542 0.01745 -0.13866 0.01797 -0.14167 C 0.01849 -0.15463 0.01797 -0.16806 0.01953 -0.18056 C 0.0198 -0.18287 0.02006 -0.18542 0.02045 -0.18796 C 0.02084 -0.1919 0.02162 -0.19537 0.02214 -0.19954 C 0.02266 -0.20232 0.02266 -0.20532 0.02292 -0.2088 C 0.02331 -0.21204 0.0237 -0.21574 0.02383 -0.21968 C 0.02422 -0.22662 0.02422 -0.23333 0.02487 -0.23982 C 0.02513 -0.24421 0.02591 -0.24861 0.02657 -0.25301 C 0.02865 -0.28565 0.02578 -0.23982 0.02826 -0.29028 C 0.02852 -0.29375 0.02878 -0.29745 0.02917 -0.30139 C 0.02982 -0.30995 0.02982 -0.31898 0.03086 -0.32732 L 0.03269 -0.34236 C 0.03282 -0.34954 0.03282 -0.35671 0.03347 -0.36435 C 0.03373 -0.36806 0.03438 -0.37176 0.03503 -0.37546 L 0.03685 -0.38681 C 0.0375 -0.3912 0.03815 -0.39514 0.03881 -0.39954 C 0.03881 -0.40093 0.03881 -0.40208 0.03881 -0.40278 L 0.03881 -0.40255 " pathEditMode="relative" rAng="0" ptsTypes="AAAAAAAAAAAAAAAAAAAAAAAAAAAAAAAA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-0.00039 -0.00579 -0.00078 -0.01157 -0.00169 -0.01713 C -0.00208 -0.01898 -0.00312 -0.02107 -0.00351 -0.02292 C -0.00755 -0.04792 -0.00286 -0.03218 -0.00703 -0.04537 C -0.00768 -0.04954 -0.00833 -0.05417 -0.00898 -0.05833 C -0.00963 -0.06412 -0.00976 -0.06968 -0.01067 -0.07523 C -0.01106 -0.07778 -0.01211 -0.08009 -0.0125 -0.08287 C -0.01341 -0.08704 -0.0138 -0.09144 -0.01432 -0.09583 C -0.01562 -0.10833 -0.01797 -0.13357 -0.01797 -0.1331 C -0.01862 -0.21944 -0.0181 -0.30556 -0.01979 -0.39213 C -0.01979 -0.39815 -0.02213 -0.4044 -0.0233 -0.41088 C -0.02513 -0.42014 -0.025 -0.41528 -0.025 -0.41968 L -0.025 -0.41968 " pathEditMode="relative" rAng="0" ptsTypes="AAAAAAAAAAAAAA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3.7037E-7 C 0.00014 -0.00347 0.00053 -0.0206 0.00248 -0.02662 C 0.00339 -0.0287 0.00443 -0.03032 0.00534 -0.03194 C 0.0073 -0.0419 0.00834 -0.0463 0.00964 -0.0581 C 0.01029 -0.06574 0.01055 -0.07338 0.01107 -0.08102 C 0.01146 -0.08681 0.01185 -0.09259 0.01237 -0.09861 C 0.0129 -0.10324 0.01316 -0.1081 0.01394 -0.11273 C 0.01446 -0.11597 0.01563 -0.11968 0.0168 -0.12315 C 0.01693 -0.12801 0.01836 -0.15903 0.01941 -0.1669 C 0.02019 -0.1713 0.0224 -0.1794 0.02383 -0.18449 C 0.02696 -0.21204 0.0224 -0.18125 0.0293 -0.20903 C 0.03034 -0.21227 0.03034 -0.21597 0.03086 -0.21944 C 0.03243 -0.22778 0.03659 -0.24398 0.03659 -0.24375 C 0.03698 -0.24861 0.03711 -0.25347 0.03803 -0.25787 C 0.03855 -0.26227 0.03998 -0.2662 0.04076 -0.27037 C 0.04167 -0.27477 0.04284 -0.27963 0.04349 -0.28426 C 0.04597 -0.29977 0.04506 -0.30116 0.04779 -0.31227 C 0.0517 -0.32917 0.04649 -0.29722 0.05196 -0.33866 L 0.05352 -0.34907 C 0.05391 -0.35671 0.0543 -0.36458 0.05482 -0.37199 C 0.05508 -0.375 0.05586 -0.37778 0.05625 -0.38056 C 0.05743 -0.38727 0.05808 -0.39352 0.05912 -0.4 C 0.0599 -0.40532 0.06068 -0.40718 0.06198 -0.41227 C 0.06237 -0.41574 0.0625 -0.41921 0.06355 -0.42269 C 0.06394 -0.42523 0.06563 -0.42708 0.06602 -0.42963 C 0.0668 -0.43333 0.06602 -0.43657 0.06602 -0.43982 L 0.06602 -0.43982 " pathEditMode="relative" rAng="0" ptsTypes="AAAAAAAAAAAAAAAAAAAAAAAAAAAA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47 L 6.25E-7 0.00023 C 0.01588 -0.03519 -0.00091 0.00092 0.00937 -0.02315 C 0.01016 -0.02547 0.01185 -0.02778 0.01263 -0.0301 C 0.01732 -0.0426 0.01081 -0.03195 0.01745 -0.04237 C 0.01875 -0.04561 0.01927 -0.04954 0.02083 -0.05232 C 0.02213 -0.05463 0.02461 -0.05579 0.02591 -0.05764 C 0.0349 -0.07385 0.01927 -0.05625 0.03242 -0.06968 C 0.03346 -0.07269 0.03463 -0.07547 0.03581 -0.07825 C 0.03685 -0.08079 0.03828 -0.08288 0.03919 -0.08519 C 0.04831 -0.11042 0.03971 -0.09098 0.04883 -0.11436 C 0.04974 -0.11713 0.05143 -0.11922 0.05247 -0.12153 C 0.05365 -0.12431 0.0543 -0.12732 0.05573 -0.12987 C 0.05729 -0.1338 0.05911 -0.13704 0.06055 -0.14051 C 0.06185 -0.14329 0.06237 -0.1463 0.06393 -0.14954 C 0.06536 -0.15278 0.06745 -0.15579 0.06862 -0.15973 C 0.07799 -0.18195 0.06484 -0.15625 0.07865 -0.18149 C 0.08997 -0.23704 0.07865 -0.18612 0.08698 -0.21644 C 0.08841 -0.22084 0.0888 -0.2257 0.09023 -0.2301 C 0.09154 -0.23426 0.09375 -0.23797 0.09531 -0.24213 C 0.10182 -0.26413 0.09401 -0.25163 0.10365 -0.26459 C 0.1056 -0.27477 0.10677 -0.28241 0.1099 -0.29237 C 0.11302 -0.30163 0.11406 -0.30163 0.11823 -0.31112 C 0.11966 -0.31389 0.12044 -0.31667 0.12174 -0.31968 C 0.12266 -0.32223 0.12383 -0.32431 0.12487 -0.32663 C 0.12604 -0.32963 0.12682 -0.33264 0.12825 -0.33542 C 0.13307 -0.34584 0.13268 -0.34213 0.13802 -0.35093 C 0.13997 -0.35371 0.14154 -0.35672 0.14297 -0.3595 C 0.14349 -0.36227 0.14323 -0.36575 0.14466 -0.36806 C 0.1457 -0.37038 0.14831 -0.37153 0.14961 -0.37338 C 0.15195 -0.37663 0.15169 -0.37987 0.15169 -0.38288 L 0.15169 -0.38264 " pathEditMode="relative" rAng="0" ptsTypes="AAAAAAAAAAAAAAAAAAAAAAAAAAAAAAAA">
                                      <p:cBhvr>
                                        <p:cTn id="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047 L -8.33333E-7 0.00023 C 0.00182 -0.0051 0.0043 -0.00973 0.00651 -0.01413 C 0.00729 -0.01667 0.00729 -0.01922 0.00781 -0.0213 C 0.00886 -0.02315 0.01055 -0.02454 0.01146 -0.02663 C 0.01341 -0.02963 0.01484 -0.03357 0.01641 -0.03704 C 0.01706 -0.04028 0.01706 -0.04399 0.01823 -0.047 C 0.01927 -0.05 0.02175 -0.05186 0.02331 -0.0544 C 0.02461 -0.05672 0.02565 -0.05903 0.02682 -0.06112 C 0.02878 -0.06505 0.03164 -0.06922 0.03333 -0.07338 C 0.0349 -0.07663 0.03555 -0.08056 0.03685 -0.08403 C 0.0405 -0.09306 0.04596 -0.10163 0.04883 -0.11135 C 0.04961 -0.11575 0.05026 -0.11968 0.05195 -0.12362 C 0.05378 -0.12825 0.05677 -0.13288 0.05872 -0.13774 C 0.06888 -0.16389 0.053 -0.13473 0.07057 -0.16343 C 0.07109 -0.16644 0.07122 -0.16945 0.07227 -0.17223 C 0.07357 -0.1757 0.07578 -0.17871 0.07734 -0.18288 C 0.07917 -0.18658 0.08086 -0.19075 0.08229 -0.19468 C 0.08724 -0.21968 0.0806 -0.18866 0.08737 -0.21019 C 0.08841 -0.2132 0.08815 -0.21621 0.08919 -0.21899 C 0.08984 -0.22153 0.09167 -0.22338 0.09271 -0.22593 C 0.0974 -0.23982 0.09453 -0.23542 0.09766 -0.24838 C 0.09792 -0.25024 0.09896 -0.25186 0.09948 -0.25371 C 0.10013 -0.25579 0.10026 -0.25834 0.10091 -0.26065 C 0.10195 -0.26389 0.10326 -0.26644 0.1043 -0.26945 C 0.10521 -0.27176 0.10534 -0.27408 0.10612 -0.27616 C 0.10716 -0.2794 0.10872 -0.28195 0.10938 -0.28496 C 0.11107 -0.29075 0.11146 -0.29676 0.11276 -0.30209 C 0.11484 -0.31019 0.11693 -0.31413 0.11966 -0.32153 C 0.12162 -0.32709 0.12357 -0.33473 0.1263 -0.34051 C 0.12747 -0.34213 0.12852 -0.34375 0.12969 -0.34584 C 0.13047 -0.34862 0.13086 -0.35163 0.13151 -0.35417 C 0.13255 -0.3588 0.13503 -0.36343 0.13672 -0.36829 C 0.14089 -0.38195 0.13451 -0.37454 0.14505 -0.39584 C 0.15326 -0.41297 0.1431 -0.39167 0.15169 -0.41181 C 0.15274 -0.41366 0.15391 -0.41598 0.15495 -0.41852 C 0.15638 -0.42292 0.15729 -0.42778 0.15833 -0.43264 C 0.15938 -0.43588 0.16224 -0.44213 0.16224 -0.4419 L 0.16224 -0.44213 " pathEditMode="relative" rAng="0" ptsTypes="AAAAAAAAAAAAAAAAAAAAAAAAAAAAAAAAAAAAAAA">
                                      <p:cBhvr>
                                        <p:cTn id="1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39" grpId="0"/>
      <p:bldP spid="46" grpId="0"/>
      <p:bldP spid="51" grpId="0"/>
      <p:bldP spid="40" grpId="0" animBg="1"/>
      <p:bldP spid="40" grpId="1" animBg="1"/>
      <p:bldP spid="45" grpId="0"/>
      <p:bldP spid="45" grpId="1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9" y="3753468"/>
            <a:ext cx="11832481" cy="298718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20364"/>
            <a:ext cx="12153901" cy="681727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651934" y="1136232"/>
            <a:ext cx="605010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Peter 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and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Eve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, they like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me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One, two, three.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Meet my family.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Daddy and Mommy,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he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and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she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They all like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me.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We 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are a happy family!</a:t>
            </a:r>
            <a:endParaRPr lang="zh-CN" altLang="en-US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7121275" y="27083"/>
            <a:ext cx="5089989" cy="163027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5" name="直角三角形 54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188865" y="279293"/>
            <a:ext cx="482525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Read the phonic story fluently; decode the words learned in the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text.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52000" lvl="0" indent="-252000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Click and read the phonics story to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with rhythm.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52000" lvl="0" indent="-252000" fontAlgn="base">
              <a:spcAft>
                <a:spcPts val="0"/>
              </a:spcAft>
              <a:buFont typeface="+mj-lt"/>
              <a:buAutoNum type="arabicPeriod"/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highlighted words. Guide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</a:t>
            </a:r>
            <a:b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</a:b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read together after you; ask them to take turns reading one </a:t>
            </a:r>
            <a:b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</a:b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sentence at a time; give feedback.</a:t>
            </a:r>
            <a:endParaRPr lang="zh-CN" altLang="zh-CN" sz="11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2900" y="6250597"/>
            <a:ext cx="942231" cy="294424"/>
            <a:chOff x="10870844" y="6234543"/>
            <a:chExt cx="942231" cy="294424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708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884454" y="6241465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43" y="3354309"/>
            <a:ext cx="2525168" cy="21635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024" y="4659760"/>
            <a:ext cx="2964295" cy="13788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98922" y="4298720"/>
            <a:ext cx="1431545" cy="25668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528" y="2929940"/>
            <a:ext cx="1433167" cy="18194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44" y="4344598"/>
            <a:ext cx="1670797" cy="15350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4" y="1386308"/>
            <a:ext cx="1469541" cy="59072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42101" y="503390"/>
            <a:ext cx="4119681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54866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66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50"/>
                            </p:stCondLst>
                            <p:childTnLst>
                              <p:par>
                                <p:cTn id="4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7" grpId="0"/>
      <p:bldP spid="5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78623" y="-23287"/>
            <a:ext cx="2398123" cy="773220"/>
            <a:chOff x="9303473" y="-23287"/>
            <a:chExt cx="2398123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6707" y="-23287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303473" y="60054"/>
              <a:ext cx="21870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Introduction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7721075" y="3928"/>
            <a:ext cx="4548244" cy="129819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直角三角形 20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97392" y="338991"/>
            <a:ext cx="426178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Get to know the main characters in the story.  </a:t>
            </a:r>
            <a:endParaRPr lang="zh-CN" altLang="zh-CN" sz="1100" kern="100" dirty="0"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Help </a:t>
            </a:r>
            <a:r>
              <a:rPr lang="en-US" altLang="zh-CN" sz="1100" b="1" kern="100" dirty="0" err="1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recognize the main characters in the story. </a:t>
            </a:r>
            <a:endParaRPr lang="zh-CN" altLang="zh-CN" sz="1100" kern="100" dirty="0"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Ask </a:t>
            </a:r>
            <a:r>
              <a:rPr lang="en-US" altLang="zh-CN" sz="1100" b="1" kern="100" dirty="0" err="1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name the characters they know in the pictures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and match the pictures with their names on the right. </a:t>
            </a:r>
            <a:endParaRPr lang="zh-CN" altLang="zh-CN" sz="1100" kern="100" dirty="0"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8/29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8072845" y="1593630"/>
            <a:ext cx="2776405" cy="4264729"/>
          </a:xfrm>
          <a:prstGeom prst="roundRect">
            <a:avLst/>
          </a:prstGeom>
          <a:noFill/>
          <a:ln w="28575" cap="flat">
            <a:solidFill>
              <a:srgbClr val="FFC00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72845" y="1637182"/>
            <a:ext cx="2776405" cy="42211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Mum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Chip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Biff 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t</a:t>
            </a:r>
            <a:r>
              <a:rPr lang="en-US" altLang="zh-CN" sz="2800" b="1" noProof="0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he </a:t>
            </a: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</a:t>
            </a:r>
            <a:r>
              <a:rPr lang="en-US" altLang="zh-CN" sz="2800" b="1" noProof="0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oy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the girl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the man</a:t>
            </a:r>
            <a:endParaRPr lang="en-US" altLang="zh-CN" sz="2800" b="1" noProof="0" dirty="0">
              <a:solidFill>
                <a:srgbClr val="000000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812" y="1395993"/>
            <a:ext cx="4664047" cy="4827807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42101" y="352425"/>
            <a:ext cx="5589412" cy="908469"/>
          </a:xfrm>
        </p:spPr>
        <p:txBody>
          <a:bodyPr/>
          <a:lstStyle/>
          <a:p>
            <a:r>
              <a:rPr lang="en-US" altLang="zh-CN" dirty="0"/>
              <a:t>Let’s meet the characters!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9992" y="6196970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0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:30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6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6229436" y="732690"/>
            <a:ext cx="5918577" cy="2035828"/>
          </a:xfrm>
          <a:prstGeom prst="roundRect">
            <a:avLst/>
          </a:prstGeom>
          <a:noFill/>
          <a:ln w="38100">
            <a:noFill/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Title:            _________________</a:t>
            </a:r>
          </a:p>
          <a:p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Author:       _________________</a:t>
            </a:r>
          </a:p>
          <a:p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Illustrator:   _________________</a:t>
            </a:r>
            <a:endParaRPr lang="en-US" altLang="zh-CN" sz="2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E30529-F6B9-0545-8455-6B74A53B4865}"/>
              </a:ext>
            </a:extLst>
          </p:cNvPr>
          <p:cNvSpPr txBox="1"/>
          <p:nvPr/>
        </p:nvSpPr>
        <p:spPr>
          <a:xfrm>
            <a:off x="8003019" y="1081863"/>
            <a:ext cx="3169179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Naughty Children</a:t>
            </a:r>
            <a:endParaRPr kumimoji="0" lang="zh-CN" altLang="en-US" sz="2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E30529-F6B9-0545-8455-6B74A53B4865}"/>
              </a:ext>
            </a:extLst>
          </p:cNvPr>
          <p:cNvSpPr txBox="1"/>
          <p:nvPr/>
        </p:nvSpPr>
        <p:spPr>
          <a:xfrm>
            <a:off x="7898135" y="1481512"/>
            <a:ext cx="289781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Roderick Hunt</a:t>
            </a:r>
            <a:endParaRPr lang="zh-CN" altLang="en-US" sz="2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E30529-F6B9-0545-8455-6B74A53B4865}"/>
              </a:ext>
            </a:extLst>
          </p:cNvPr>
          <p:cNvSpPr txBox="1"/>
          <p:nvPr/>
        </p:nvSpPr>
        <p:spPr>
          <a:xfrm>
            <a:off x="8160830" y="1904254"/>
            <a:ext cx="289781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Alex </a:t>
            </a:r>
            <a:r>
              <a:rPr lang="en-US" altLang="zh-CN" sz="26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Brychta</a:t>
            </a:r>
            <a:endParaRPr lang="zh-CN" altLang="en-US" sz="2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30371" y="3103489"/>
            <a:ext cx="5341935" cy="93500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Who do you think the naughty children are?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130371" y="4243613"/>
            <a:ext cx="5415676" cy="1818433"/>
            <a:chOff x="6863702" y="2904204"/>
            <a:chExt cx="5065652" cy="1009894"/>
          </a:xfrm>
        </p:grpSpPr>
        <p:sp>
          <p:nvSpPr>
            <p:cNvPr id="21" name="文本框 20"/>
            <p:cNvSpPr txBox="1"/>
            <p:nvPr/>
          </p:nvSpPr>
          <p:spPr>
            <a:xfrm>
              <a:off x="6917579" y="3170303"/>
              <a:ext cx="5011775" cy="7437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C77C3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863702" y="2904204"/>
              <a:ext cx="2385558" cy="314045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130371" y="748115"/>
            <a:ext cx="5257650" cy="2060564"/>
          </a:xfrm>
          <a:prstGeom prst="rect">
            <a:avLst/>
          </a:prstGeom>
          <a:noFill/>
          <a:ln w="28575" cap="flat">
            <a:solidFill>
              <a:srgbClr val="0C77C3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73371" y="5211779"/>
            <a:ext cx="5072676" cy="461665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naughty things did you do?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60217" y="-15987"/>
            <a:ext cx="5064455" cy="160689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240113" y="-9335"/>
            <a:ext cx="4400273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Get to know the title, author, and illustrator of the book; use </a:t>
            </a:r>
          </a:p>
          <a:p>
            <a:pPr algn="just">
              <a:spcAft>
                <a:spcPts val="0"/>
              </a:spcAft>
            </a:pP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   pictures to identify details and make predictions. </a:t>
            </a: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think about what the author and illustrator refer to in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 book and ask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point them out; click and display the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answer. 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Have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look at the book cover closely and talk about what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and who they can see on the book cover.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Encourage </a:t>
            </a:r>
            <a:r>
              <a:rPr lang="en-US" altLang="zh-CN" sz="11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the given questions to make </a:t>
            </a:r>
          </a:p>
          <a:p>
            <a:pPr lvl="0" algn="just" fontAlgn="base">
              <a:spcAft>
                <a:spcPts val="0"/>
              </a:spcAft>
            </a:pPr>
            <a:r>
              <a:rPr lang="en-US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some predictions and self-connections. </a:t>
            </a:r>
            <a:endParaRPr lang="zh-CN" altLang="zh-CN" sz="11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327553" y="6196970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entury Gothic" panose="020B0502020202020204" pitchFamily="34" charset="0"/>
              </a:rPr>
              <a:t>2:00</a:t>
            </a:r>
            <a:endParaRPr lang="zh-CN" altLang="en-US" sz="1100" b="1" dirty="0">
              <a:latin typeface="Century Gothic" panose="020B0502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9/28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917" y="536519"/>
            <a:ext cx="4186177" cy="488014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173917" y="5476419"/>
            <a:ext cx="418674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879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4" grpId="0"/>
      <p:bldP spid="13" grpId="0"/>
      <p:bldP spid="18" grpId="0" animBg="1"/>
      <p:bldP spid="18" grpId="1" animBg="1"/>
      <p:bldP spid="24" grpId="0"/>
      <p:bldP spid="24" grpId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宋体"/>
        <a:cs typeface=""/>
      </a:majorFont>
      <a:minorFont>
        <a:latin typeface="Century Gothic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17621</TotalTime>
  <Words>3804</Words>
  <PresentationFormat>宽屏</PresentationFormat>
  <Paragraphs>577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Allgemeine</vt:lpstr>
      <vt:lpstr>Futura Std Medium</vt:lpstr>
      <vt:lpstr>Helvetica Light</vt:lpstr>
      <vt:lpstr>等线</vt:lpstr>
      <vt:lpstr>宋体</vt:lpstr>
      <vt:lpstr>Arial</vt:lpstr>
      <vt:lpstr>Bodoni MT Black</vt:lpstr>
      <vt:lpstr>Calibri</vt:lpstr>
      <vt:lpstr>Century Gothic</vt:lpstr>
      <vt:lpstr>Wingdings</vt:lpstr>
      <vt:lpstr>Office 主题</vt:lpstr>
      <vt:lpstr>1_White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meet the characters!</vt:lpstr>
      <vt:lpstr>PowerPoint 演示文稿</vt:lpstr>
      <vt:lpstr>Let’s predict!</vt:lpstr>
      <vt:lpstr>Naughty Children</vt:lpstr>
      <vt:lpstr>Naughty Children</vt:lpstr>
      <vt:lpstr>Naughty Children</vt:lpstr>
      <vt:lpstr>Naughty Children</vt:lpstr>
      <vt:lpstr>PowerPoint 演示文稿</vt:lpstr>
      <vt:lpstr>Naughty Children</vt:lpstr>
      <vt:lpstr>Naughty Children</vt:lpstr>
      <vt:lpstr>Naughty Children</vt:lpstr>
      <vt:lpstr>Naughty Children</vt:lpstr>
      <vt:lpstr>Let’s retell!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2019-08-05T08:32:56Z</dcterms:created>
  <dcterms:modified xsi:type="dcterms:W3CDTF">2020-03-09T14:09:35Z</dcterms:modified>
</cp:coreProperties>
</file>