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56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  <p:sldMasterId id="2147483671" r:id="rId11"/>
    <p:sldMasterId id="2147483673" r:id="rId12"/>
    <p:sldMasterId id="2147483675" r:id="rId13"/>
    <p:sldMasterId id="2147483677" r:id="rId14"/>
    <p:sldMasterId id="2147483679" r:id="rId15"/>
    <p:sldMasterId id="2147483681" r:id="rId16"/>
    <p:sldMasterId id="2147483683" r:id="rId17"/>
    <p:sldMasterId id="2147483685" r:id="rId18"/>
    <p:sldMasterId id="2147483687" r:id="rId19"/>
    <p:sldMasterId id="2147483689" r:id="rId20"/>
    <p:sldMasterId id="2147483691" r:id="rId21"/>
    <p:sldMasterId id="2147483693" r:id="rId22"/>
    <p:sldMasterId id="2147483695" r:id="rId23"/>
    <p:sldMasterId id="2147483697" r:id="rId24"/>
    <p:sldMasterId id="2147483699" r:id="rId25"/>
    <p:sldMasterId id="2147483701" r:id="rId26"/>
    <p:sldMasterId id="2147483703" r:id="rId27"/>
    <p:sldMasterId id="2147483705" r:id="rId28"/>
    <p:sldMasterId id="2147483707" r:id="rId29"/>
    <p:sldMasterId id="2147483709" r:id="rId30"/>
  </p:sldMasterIdLst>
  <p:notesMasterIdLst>
    <p:notesMasterId r:id="rId41"/>
  </p:notesMasterIdLst>
  <p:sldIdLst>
    <p:sldId id="380" r:id="rId31"/>
    <p:sldId id="385" r:id="rId32"/>
    <p:sldId id="381" r:id="rId33"/>
    <p:sldId id="386" r:id="rId34"/>
    <p:sldId id="388" r:id="rId35"/>
    <p:sldId id="382" r:id="rId36"/>
    <p:sldId id="383" r:id="rId37"/>
    <p:sldId id="384" r:id="rId38"/>
    <p:sldId id="387" r:id="rId39"/>
    <p:sldId id="289" r:id="rId40"/>
    <p:sldId id="389" r:id="rId42"/>
    <p:sldId id="390" r:id="rId43"/>
    <p:sldId id="392" r:id="rId44"/>
    <p:sldId id="393" r:id="rId45"/>
    <p:sldId id="395" r:id="rId46"/>
    <p:sldId id="391" r:id="rId47"/>
    <p:sldId id="394" r:id="rId48"/>
    <p:sldId id="396" r:id="rId49"/>
    <p:sldId id="411" r:id="rId50"/>
    <p:sldId id="335" r:id="rId51"/>
    <p:sldId id="398" r:id="rId52"/>
    <p:sldId id="399" r:id="rId53"/>
    <p:sldId id="400" r:id="rId54"/>
    <p:sldId id="401" r:id="rId55"/>
    <p:sldId id="402" r:id="rId56"/>
    <p:sldId id="404" r:id="rId57"/>
    <p:sldId id="405" r:id="rId58"/>
    <p:sldId id="406" r:id="rId59"/>
    <p:sldId id="407" r:id="rId60"/>
    <p:sldId id="413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412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415" r:id="rId85"/>
    <p:sldId id="414" r:id="rId8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07754"/>
    <a:srgbClr val="C18243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9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slide" Target="slides/slide55.xml"/><Relationship Id="rId85" Type="http://schemas.openxmlformats.org/officeDocument/2006/relationships/slide" Target="slides/slide54.xml"/><Relationship Id="rId84" Type="http://schemas.openxmlformats.org/officeDocument/2006/relationships/slide" Target="slides/slide53.xml"/><Relationship Id="rId83" Type="http://schemas.openxmlformats.org/officeDocument/2006/relationships/slide" Target="slides/slide52.xml"/><Relationship Id="rId82" Type="http://schemas.openxmlformats.org/officeDocument/2006/relationships/slide" Target="slides/slide51.xml"/><Relationship Id="rId81" Type="http://schemas.openxmlformats.org/officeDocument/2006/relationships/slide" Target="slides/slide50.xml"/><Relationship Id="rId80" Type="http://schemas.openxmlformats.org/officeDocument/2006/relationships/slide" Target="slides/slide49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48.xml"/><Relationship Id="rId78" Type="http://schemas.openxmlformats.org/officeDocument/2006/relationships/slide" Target="slides/slide47.xml"/><Relationship Id="rId77" Type="http://schemas.openxmlformats.org/officeDocument/2006/relationships/slide" Target="slides/slide46.xml"/><Relationship Id="rId76" Type="http://schemas.openxmlformats.org/officeDocument/2006/relationships/slide" Target="slides/slide45.xml"/><Relationship Id="rId75" Type="http://schemas.openxmlformats.org/officeDocument/2006/relationships/slide" Target="slides/slide44.xml"/><Relationship Id="rId74" Type="http://schemas.openxmlformats.org/officeDocument/2006/relationships/slide" Target="slides/slide43.xml"/><Relationship Id="rId73" Type="http://schemas.openxmlformats.org/officeDocument/2006/relationships/slide" Target="slides/slide42.xml"/><Relationship Id="rId72" Type="http://schemas.openxmlformats.org/officeDocument/2006/relationships/slide" Target="slides/slide41.xml"/><Relationship Id="rId71" Type="http://schemas.openxmlformats.org/officeDocument/2006/relationships/slide" Target="slides/slide40.xml"/><Relationship Id="rId70" Type="http://schemas.openxmlformats.org/officeDocument/2006/relationships/slide" Target="slides/slide39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8.xml"/><Relationship Id="rId68" Type="http://schemas.openxmlformats.org/officeDocument/2006/relationships/slide" Target="slides/slide37.xml"/><Relationship Id="rId67" Type="http://schemas.openxmlformats.org/officeDocument/2006/relationships/slide" Target="slides/slide36.xml"/><Relationship Id="rId66" Type="http://schemas.openxmlformats.org/officeDocument/2006/relationships/slide" Target="slides/slide35.xml"/><Relationship Id="rId65" Type="http://schemas.openxmlformats.org/officeDocument/2006/relationships/slide" Target="slides/slide34.xml"/><Relationship Id="rId64" Type="http://schemas.openxmlformats.org/officeDocument/2006/relationships/slide" Target="slides/slide33.xml"/><Relationship Id="rId63" Type="http://schemas.openxmlformats.org/officeDocument/2006/relationships/slide" Target="slides/slide32.xml"/><Relationship Id="rId62" Type="http://schemas.openxmlformats.org/officeDocument/2006/relationships/slide" Target="slides/slide31.xml"/><Relationship Id="rId61" Type="http://schemas.openxmlformats.org/officeDocument/2006/relationships/slide" Target="slides/slide30.xml"/><Relationship Id="rId60" Type="http://schemas.openxmlformats.org/officeDocument/2006/relationships/slide" Target="slides/slide29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8.xml"/><Relationship Id="rId58" Type="http://schemas.openxmlformats.org/officeDocument/2006/relationships/slide" Target="slides/slide27.xml"/><Relationship Id="rId57" Type="http://schemas.openxmlformats.org/officeDocument/2006/relationships/slide" Target="slides/slide26.xml"/><Relationship Id="rId56" Type="http://schemas.openxmlformats.org/officeDocument/2006/relationships/slide" Target="slides/slide25.xml"/><Relationship Id="rId55" Type="http://schemas.openxmlformats.org/officeDocument/2006/relationships/slide" Target="slides/slide24.xml"/><Relationship Id="rId54" Type="http://schemas.openxmlformats.org/officeDocument/2006/relationships/slide" Target="slides/slide23.xml"/><Relationship Id="rId53" Type="http://schemas.openxmlformats.org/officeDocument/2006/relationships/slide" Target="slides/slide22.xml"/><Relationship Id="rId52" Type="http://schemas.openxmlformats.org/officeDocument/2006/relationships/slide" Target="slides/slide21.xml"/><Relationship Id="rId51" Type="http://schemas.openxmlformats.org/officeDocument/2006/relationships/slide" Target="slides/slide20.xml"/><Relationship Id="rId50" Type="http://schemas.openxmlformats.org/officeDocument/2006/relationships/slide" Target="slides/slide19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8.xml"/><Relationship Id="rId48" Type="http://schemas.openxmlformats.org/officeDocument/2006/relationships/slide" Target="slides/slide17.xml"/><Relationship Id="rId47" Type="http://schemas.openxmlformats.org/officeDocument/2006/relationships/slide" Target="slides/slide16.xml"/><Relationship Id="rId46" Type="http://schemas.openxmlformats.org/officeDocument/2006/relationships/slide" Target="slides/slide15.xml"/><Relationship Id="rId45" Type="http://schemas.openxmlformats.org/officeDocument/2006/relationships/slide" Target="slides/slide14.xml"/><Relationship Id="rId44" Type="http://schemas.openxmlformats.org/officeDocument/2006/relationships/slide" Target="slides/slide13.xml"/><Relationship Id="rId43" Type="http://schemas.openxmlformats.org/officeDocument/2006/relationships/slide" Target="slides/slide12.xml"/><Relationship Id="rId42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1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9.xml"/><Relationship Id="rId38" Type="http://schemas.openxmlformats.org/officeDocument/2006/relationships/slide" Target="slides/slide8.xml"/><Relationship Id="rId37" Type="http://schemas.openxmlformats.org/officeDocument/2006/relationships/slide" Target="slides/slide7.xml"/><Relationship Id="rId36" Type="http://schemas.openxmlformats.org/officeDocument/2006/relationships/slide" Target="slides/slide6.xml"/><Relationship Id="rId35" Type="http://schemas.openxmlformats.org/officeDocument/2006/relationships/slide" Target="slides/slide5.xml"/><Relationship Id="rId34" Type="http://schemas.openxmlformats.org/officeDocument/2006/relationships/slide" Target="slides/slide4.xml"/><Relationship Id="rId33" Type="http://schemas.openxmlformats.org/officeDocument/2006/relationships/slide" Target="slides/slide3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1E04-8358-4CAC-A08C-E376361F7F3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9FE3-2918-47F6-8E16-4820C17325B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PT">
                <a:solidFill>
                  <a:srgbClr val="000000"/>
                </a:solidFill>
              </a:rPr>
              <a:t>‹#›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PT">
                <a:solidFill>
                  <a:srgbClr val="000000"/>
                </a:solidFill>
              </a:rPr>
              <a:t>‹#›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PT">
                <a:solidFill>
                  <a:srgbClr val="000000"/>
                </a:solidFill>
              </a:rPr>
              <a:t>‹#›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PT">
                <a:solidFill>
                  <a:srgbClr val="000000"/>
                </a:solidFill>
              </a:rPr>
              <a:t>‹#›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C7106E-5EC2-410A-B0B2-7B9A4BE38275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PT">
                <a:solidFill>
                  <a:srgbClr val="000000"/>
                </a:solidFill>
              </a:rPr>
              <a:t>‹#›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PT" smtClean="0">
                <a:solidFill>
                  <a:srgbClr val="595959"/>
                </a:solidFill>
                <a:latin typeface="Euphemia"/>
              </a:rPr>
              <a:t>‹#›</a:t>
            </a:r>
            <a:endParaRPr lang="pt-PT" dirty="0">
              <a:solidFill>
                <a:srgbClr val="595959"/>
              </a:solidFill>
              <a:latin typeface="Euphem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PT">
                <a:solidFill>
                  <a:srgbClr val="000000"/>
                </a:solidFill>
              </a:rPr>
              <a:t>‹#›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F4237-D2FD-48E1-B558-23A932D17FC8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CA7FD-0A74-465C-A1D6-2DA9FCE69EF9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213" y="2277477"/>
            <a:ext cx="20574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 rtl="0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 rtl="0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 rtl="0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96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C127F-2A61-401C-837F-06AB701E889A}" type="datetime1">
              <a:rPr lang="pt-PT" smtClean="0">
                <a:solidFill>
                  <a:prstClr val="white"/>
                </a:solidFill>
              </a:rPr>
            </a:fld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pt-PT" dirty="0" smtClean="0">
                <a:solidFill>
                  <a:srgbClr val="DF5327"/>
                </a:solidFill>
              </a:rPr>
              <a:t>‹#›</a:t>
            </a:r>
            <a:endParaRPr lang="pt-PT" dirty="0">
              <a:solidFill>
                <a:srgbClr val="DF5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9EDCC-FD74-4559-91A5-40625E9AE745}" type="slidenum">
              <a:rPr lang="pt-PT"/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4E11-147B-4BAF-AF12-9AB7BFA176CA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4E11-147B-4BAF-AF12-9AB7BFA176CA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4E11-147B-4BAF-AF12-9AB7BFA176CA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5F88-3D47-4466-A549-28FE145D2872}" type="datetimeFigureOut">
              <a:rPr lang="ko-KR" altLang="en-US"/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1B92-33AD-42FC-A166-9C6E7180ACE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4CAC-D66D-4F85-9477-7AE86928C9B0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4CAC-D66D-4F85-9477-7AE86928C9B0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4CAC-D66D-4F85-9477-7AE86928C9B0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4CAC-D66D-4F85-9477-7AE86928C9B0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4CAC-D66D-4F85-9477-7AE86928C9B0}" type="slidenum">
              <a:rPr lang="es-ES">
                <a:solidFill>
                  <a:srgbClr val="000000"/>
                </a:solidFill>
              </a:rPr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1AB1-EE74-4128-9B68-45DD3ADC45D7}" type="datetimeFigureOut">
              <a:rPr lang="ko-KR" altLang="en-US"/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2D6F-B874-450A-B9F6-DD8C1EC5F46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3A0-F903-AC40-998B-ED3F1FB9FF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1DEE-DCF7-5340-9EC5-B66E5EF8AA9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75AD-E371-4C5D-8B50-221620B63A3A}" type="slidenum">
              <a:rPr lang="en-US">
                <a:solidFill>
                  <a:srgbClr val="DF5327"/>
                </a:solidFill>
              </a:rPr>
            </a:fld>
            <a:endParaRPr lang="en-US">
              <a:solidFill>
                <a:srgbClr val="DF5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213" y="2277477"/>
            <a:ext cx="20574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 rtl="0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 rtl="0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 rtl="0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96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C127F-2A61-401C-837F-06AB701E889A}" type="datetime1">
              <a:rPr lang="pt-PT" smtClean="0">
                <a:solidFill>
                  <a:prstClr val="white"/>
                </a:solidFill>
              </a:rPr>
            </a:fld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pt-PT" dirty="0" smtClean="0">
                <a:solidFill>
                  <a:srgbClr val="DF5327"/>
                </a:solidFill>
              </a:rPr>
              <a:t>‹#›</a:t>
            </a:r>
            <a:endParaRPr lang="pt-PT" dirty="0">
              <a:solidFill>
                <a:srgbClr val="DF5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4510-E17E-421B-A61F-EE6909891899}" type="slidenum">
              <a:rPr lang="pt-PT">
                <a:solidFill>
                  <a:srgbClr val="000000"/>
                </a:solidFill>
              </a:rPr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 rtl="0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 rtl="0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 rtl="0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124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615" y="6280307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fld id="{41B7A9E3-5B91-43FA-A4D4-42812639F397}" type="slidenum">
              <a:rPr lang="en-US" smtClean="0">
                <a:solidFill>
                  <a:srgbClr val="DF5327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>
              <a:solidFill>
                <a:srgbClr val="DF5327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 rtl="0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 rtl="0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 rtl="0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4BCA6E9-5609-4FE4-A49E-75274F9D1135}" type="datetime1">
              <a:rPr lang="pt-PT" smtClean="0">
                <a:solidFill>
                  <a:prstClr val="white"/>
                </a:solidFill>
                <a:latin typeface="Euphemia"/>
              </a:rPr>
            </a:fld>
            <a:endParaRPr lang="pt-PT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123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PT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614" y="6280305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 smtClean="0">
                <a:solidFill>
                  <a:srgbClr val="DF5327"/>
                </a:solidFill>
                <a:latin typeface="Euphemia"/>
              </a:rPr>
              <a:t>‹#›</a:t>
            </a:r>
            <a:endParaRPr lang="pt-PT" dirty="0">
              <a:solidFill>
                <a:srgbClr val="DF5327"/>
              </a:solidFill>
              <a:latin typeface="Euphem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 rtl="0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 rtl="0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 rtl="0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124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615" y="6280307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fld id="{41B7A9E3-5B91-43FA-A4D4-42812639F397}" type="slidenum">
              <a:rPr lang="en-US" smtClean="0">
                <a:solidFill>
                  <a:srgbClr val="DF5327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>
              <a:solidFill>
                <a:srgbClr val="DF5327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F61A51-AB0E-4E90-906E-398A3484470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B5F129D-A86F-4FA5-84FD-D731AE7D203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CA296AD2-3D14-4937-8A1B-5FE93EACB94F}" type="slidenum">
              <a:rPr lang="es-ES" smtClean="0">
                <a:solidFill>
                  <a:srgbClr val="000000"/>
                </a:solidFill>
              </a:rPr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3922B804-ED7A-4526-AF07-CC382E3D167B}" type="slidenum">
              <a:rPr lang="pt-PT" smtClean="0">
                <a:solidFill>
                  <a:srgbClr val="000000"/>
                </a:solidFill>
              </a:rPr>
            </a:fld>
            <a:endParaRPr lang="pt-PT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6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6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6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6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6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6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6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6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6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6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audio" Target="../media/audio6.wav"/><Relationship Id="rId3" Type="http://schemas.openxmlformats.org/officeDocument/2006/relationships/audio" Target="../media/audio5.wav"/><Relationship Id="rId2" Type="http://schemas.openxmlformats.org/officeDocument/2006/relationships/image" Target="../media/image6.png"/><Relationship Id="rId1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4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7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7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7.png"/><Relationship Id="rId1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9.png"/><Relationship Id="rId1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0.png"/><Relationship Id="rId1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1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7" Type="http://schemas.openxmlformats.org/officeDocument/2006/relationships/audio" Target="../media/audio8.wav"/><Relationship Id="rId6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2.png"/><Relationship Id="rId1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3.png"/><Relationship Id="rId1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4.png"/><Relationship Id="rId1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5.png"/><Relationship Id="rId1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image" Target="../media/image6.png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audio" Target="../media/audio12.wav"/><Relationship Id="rId6" Type="http://schemas.openxmlformats.org/officeDocument/2006/relationships/audio" Target="../media/audio11.wav"/><Relationship Id="rId5" Type="http://schemas.openxmlformats.org/officeDocument/2006/relationships/image" Target="../media/image6.png"/><Relationship Id="rId4" Type="http://schemas.microsoft.com/office/2007/relationships/hdphoto" Target="../media/image25.wdp"/><Relationship Id="rId3" Type="http://schemas.openxmlformats.org/officeDocument/2006/relationships/image" Target="../media/image24.png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audio" Target="../media/audio13.wav"/><Relationship Id="rId2" Type="http://schemas.openxmlformats.org/officeDocument/2006/relationships/image" Target="../media/image6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7" Type="http://schemas.openxmlformats.org/officeDocument/2006/relationships/audio" Target="../media/audio14.wav"/><Relationship Id="rId6" Type="http://schemas.openxmlformats.org/officeDocument/2006/relationships/audio" Target="../media/audio9.wav"/><Relationship Id="rId5" Type="http://schemas.openxmlformats.org/officeDocument/2006/relationships/image" Target="../media/image6.pn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78" y="3933056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" y="3130129"/>
            <a:ext cx="1406129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9" y="458112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amada oval 4"/>
          <p:cNvSpPr/>
          <p:nvPr/>
        </p:nvSpPr>
        <p:spPr>
          <a:xfrm>
            <a:off x="1259632" y="417116"/>
            <a:ext cx="9180513" cy="4164012"/>
          </a:xfrm>
          <a:prstGeom prst="wedgeEllipseCallout">
            <a:avLst>
              <a:gd name="adj1" fmla="val -54512"/>
              <a:gd name="adj2" fmla="val 35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‘opposites’ </a:t>
            </a:r>
            <a:r>
              <a:rPr lang="pt-PT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learning station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https://www.youtube.com/watch?v=TW4OQxUVjiE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35 Grupo"/>
          <p:cNvGrpSpPr/>
          <p:nvPr/>
        </p:nvGrpSpPr>
        <p:grpSpPr bwMode="auto">
          <a:xfrm>
            <a:off x="0" y="785813"/>
            <a:ext cx="9178925" cy="6072187"/>
            <a:chOff x="0" y="1357298"/>
            <a:chExt cx="9178925" cy="5500702"/>
          </a:xfrm>
        </p:grpSpPr>
        <p:sp>
          <p:nvSpPr>
            <p:cNvPr id="2059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gradFill rotWithShape="1">
              <a:gsLst>
                <a:gs pos="0">
                  <a:srgbClr val="537E25"/>
                </a:gs>
                <a:gs pos="50000">
                  <a:srgbClr val="7AB73A"/>
                </a:gs>
                <a:gs pos="100000">
                  <a:srgbClr val="92DA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0" y="1357298"/>
              <a:ext cx="9178925" cy="428551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714500" y="57864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OPPOSITE  ADJECTIVES</a:t>
            </a:r>
            <a:endParaRPr lang="es-E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7" name="46 Imagen" descr="Steeplechas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563" y="549275"/>
            <a:ext cx="5961062" cy="5332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63" y="551062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55 Grupo"/>
          <p:cNvGrpSpPr/>
          <p:nvPr/>
        </p:nvGrpSpPr>
        <p:grpSpPr bwMode="auto">
          <a:xfrm>
            <a:off x="0" y="571500"/>
            <a:ext cx="9178925" cy="6286500"/>
            <a:chOff x="0" y="1357298"/>
            <a:chExt cx="9178925" cy="5500702"/>
          </a:xfrm>
        </p:grpSpPr>
        <p:sp>
          <p:nvSpPr>
            <p:cNvPr id="4118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0" y="1357298"/>
              <a:ext cx="9144000" cy="429222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0" y="4227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What is the opposite of</a:t>
            </a:r>
            <a:r>
              <a:rPr lang="es-ES" sz="4000" b="1" smtClean="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big</a:t>
            </a:r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?</a:t>
            </a:r>
            <a:endParaRPr lang="es-ES" sz="40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643313" y="5214938"/>
            <a:ext cx="2786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6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small</a:t>
            </a:r>
            <a:endParaRPr lang="es-ES" sz="6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1714500" y="5357813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0" name="59 Imagen" descr="horse-racing_red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642938"/>
            <a:ext cx="3509962" cy="3254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1" name="60 Cubo"/>
          <p:cNvSpPr/>
          <p:nvPr/>
        </p:nvSpPr>
        <p:spPr>
          <a:xfrm>
            <a:off x="5643563" y="1785938"/>
            <a:ext cx="1571625" cy="2143125"/>
          </a:xfrm>
          <a:prstGeom prst="cube">
            <a:avLst>
              <a:gd name="adj" fmla="val 67235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5400" b="1" dirty="0">
              <a:solidFill>
                <a:srgbClr val="92D050"/>
              </a:solidFill>
            </a:endParaRPr>
          </a:p>
        </p:txBody>
      </p:sp>
      <p:pic>
        <p:nvPicPr>
          <p:cNvPr id="2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6501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55 Grupo"/>
          <p:cNvGrpSpPr/>
          <p:nvPr/>
        </p:nvGrpSpPr>
        <p:grpSpPr bwMode="auto">
          <a:xfrm>
            <a:off x="0" y="571500"/>
            <a:ext cx="9358313" cy="6286500"/>
            <a:chOff x="0" y="1357298"/>
            <a:chExt cx="9358346" cy="5500702"/>
          </a:xfrm>
        </p:grpSpPr>
        <p:sp>
          <p:nvSpPr>
            <p:cNvPr id="8214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0" y="1357298"/>
              <a:ext cx="9358346" cy="429222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643313" y="5249863"/>
            <a:ext cx="2786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6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short</a:t>
            </a:r>
            <a:endParaRPr lang="es-ES" sz="6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1714500" y="5357813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" name="60 CuadroTexto"/>
          <p:cNvSpPr txBox="1">
            <a:spLocks noChangeArrowheads="1"/>
          </p:cNvSpPr>
          <p:nvPr/>
        </p:nvSpPr>
        <p:spPr bwMode="auto">
          <a:xfrm>
            <a:off x="0" y="4227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What is the opposite of</a:t>
            </a:r>
            <a:r>
              <a:rPr lang="es-ES" sz="4000" b="1" smtClean="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tall</a:t>
            </a:r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?</a:t>
            </a:r>
            <a:endParaRPr lang="es-ES" sz="40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" name="61 Imagen" descr="horse-racing_red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642938"/>
            <a:ext cx="3509962" cy="3254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3" name="62 Cubo"/>
          <p:cNvSpPr/>
          <p:nvPr/>
        </p:nvSpPr>
        <p:spPr>
          <a:xfrm>
            <a:off x="5643563" y="1785938"/>
            <a:ext cx="1571625" cy="2143125"/>
          </a:xfrm>
          <a:prstGeom prst="cube">
            <a:avLst>
              <a:gd name="adj" fmla="val 67235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5400" b="1" dirty="0">
              <a:solidFill>
                <a:srgbClr val="92D050"/>
              </a:solidFill>
            </a:endParaRPr>
          </a:p>
        </p:txBody>
      </p:sp>
      <p:pic>
        <p:nvPicPr>
          <p:cNvPr id="2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6501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7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55 Grupo"/>
          <p:cNvGrpSpPr/>
          <p:nvPr/>
        </p:nvGrpSpPr>
        <p:grpSpPr bwMode="auto">
          <a:xfrm>
            <a:off x="0" y="571500"/>
            <a:ext cx="9358313" cy="6286500"/>
            <a:chOff x="0" y="1357298"/>
            <a:chExt cx="9358346" cy="5500702"/>
          </a:xfrm>
        </p:grpSpPr>
        <p:sp>
          <p:nvSpPr>
            <p:cNvPr id="10262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0" y="1357298"/>
              <a:ext cx="9358346" cy="429222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643313" y="5249863"/>
            <a:ext cx="2786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6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fat</a:t>
            </a:r>
            <a:endParaRPr lang="es-ES" sz="6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1714500" y="5357813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0" y="4227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What is the opposite of</a:t>
            </a:r>
            <a:r>
              <a:rPr lang="es-ES" sz="4000" b="1" smtClean="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thin</a:t>
            </a:r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?</a:t>
            </a:r>
            <a:endParaRPr lang="es-ES" sz="40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" name="62 Imagen" descr="horse-racing_green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642938"/>
            <a:ext cx="3571875" cy="33575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4" name="63 Cubo"/>
          <p:cNvSpPr/>
          <p:nvPr/>
        </p:nvSpPr>
        <p:spPr>
          <a:xfrm>
            <a:off x="5643563" y="1785938"/>
            <a:ext cx="1571625" cy="2143125"/>
          </a:xfrm>
          <a:prstGeom prst="cube">
            <a:avLst>
              <a:gd name="adj" fmla="val 67235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5400" b="1" dirty="0">
              <a:solidFill>
                <a:srgbClr val="92D050"/>
              </a:solidFill>
            </a:endParaRPr>
          </a:p>
        </p:txBody>
      </p:sp>
      <p:pic>
        <p:nvPicPr>
          <p:cNvPr id="2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6501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7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55 Grupo"/>
          <p:cNvGrpSpPr/>
          <p:nvPr/>
        </p:nvGrpSpPr>
        <p:grpSpPr bwMode="auto">
          <a:xfrm>
            <a:off x="0" y="571500"/>
            <a:ext cx="9358313" cy="6286500"/>
            <a:chOff x="0" y="1357298"/>
            <a:chExt cx="9358346" cy="5500702"/>
          </a:xfrm>
        </p:grpSpPr>
        <p:sp>
          <p:nvSpPr>
            <p:cNvPr id="14358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0" y="1357298"/>
              <a:ext cx="9358346" cy="429222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643313" y="5249863"/>
            <a:ext cx="2786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6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young</a:t>
            </a:r>
            <a:endParaRPr lang="es-ES" sz="6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1714500" y="5357813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0" y="4227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What is the opposite of</a:t>
            </a:r>
            <a:r>
              <a:rPr lang="es-ES" sz="4000" b="1" smtClean="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old</a:t>
            </a:r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?</a:t>
            </a:r>
            <a:endParaRPr lang="es-ES" sz="40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" name="61 Imagen" descr="horse-racing_purpl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765175"/>
            <a:ext cx="3629025" cy="32861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5" name="34 Cubo"/>
          <p:cNvSpPr/>
          <p:nvPr/>
        </p:nvSpPr>
        <p:spPr>
          <a:xfrm>
            <a:off x="5643563" y="1785938"/>
            <a:ext cx="1571625" cy="2143125"/>
          </a:xfrm>
          <a:prstGeom prst="cube">
            <a:avLst>
              <a:gd name="adj" fmla="val 67235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5400" b="1" dirty="0">
              <a:solidFill>
                <a:srgbClr val="92D050"/>
              </a:solidFill>
            </a:endParaRPr>
          </a:p>
        </p:txBody>
      </p:sp>
      <p:pic>
        <p:nvPicPr>
          <p:cNvPr id="2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6501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7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58 Grupo"/>
          <p:cNvGrpSpPr/>
          <p:nvPr/>
        </p:nvGrpSpPr>
        <p:grpSpPr bwMode="auto">
          <a:xfrm>
            <a:off x="0" y="571500"/>
            <a:ext cx="9178925" cy="6286500"/>
            <a:chOff x="0" y="1357298"/>
            <a:chExt cx="9178925" cy="5500702"/>
          </a:xfrm>
        </p:grpSpPr>
        <p:sp>
          <p:nvSpPr>
            <p:cNvPr id="5142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0" y="1357298"/>
              <a:ext cx="9144000" cy="429222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643313" y="5249863"/>
            <a:ext cx="2786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6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hard</a:t>
            </a:r>
            <a:endParaRPr lang="es-ES" sz="6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1714500" y="5357813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55 CuadroTexto"/>
          <p:cNvSpPr txBox="1">
            <a:spLocks noChangeArrowheads="1"/>
          </p:cNvSpPr>
          <p:nvPr/>
        </p:nvSpPr>
        <p:spPr bwMode="auto">
          <a:xfrm>
            <a:off x="0" y="4227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What is the opposite of</a:t>
            </a:r>
            <a:r>
              <a:rPr lang="es-ES" sz="4000" b="1" smtClean="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soft</a:t>
            </a:r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?</a:t>
            </a:r>
            <a:endParaRPr lang="es-ES" sz="40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" name="61 Imagen" descr="horse-racing_red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642938"/>
            <a:ext cx="3509962" cy="3254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3" name="62 Cubo"/>
          <p:cNvSpPr/>
          <p:nvPr/>
        </p:nvSpPr>
        <p:spPr>
          <a:xfrm>
            <a:off x="5643563" y="1785938"/>
            <a:ext cx="1571625" cy="2143125"/>
          </a:xfrm>
          <a:prstGeom prst="cube">
            <a:avLst>
              <a:gd name="adj" fmla="val 67235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5400" b="1" dirty="0">
              <a:solidFill>
                <a:srgbClr val="92D050"/>
              </a:solidFill>
            </a:endParaRPr>
          </a:p>
        </p:txBody>
      </p:sp>
      <p:pic>
        <p:nvPicPr>
          <p:cNvPr id="2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6501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zoom/>
      </p:transition>
    </mc:Choice>
    <mc:Fallback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7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55 Grupo"/>
          <p:cNvGrpSpPr/>
          <p:nvPr/>
        </p:nvGrpSpPr>
        <p:grpSpPr bwMode="auto">
          <a:xfrm>
            <a:off x="0" y="571500"/>
            <a:ext cx="9358313" cy="6286500"/>
            <a:chOff x="0" y="1357298"/>
            <a:chExt cx="9358346" cy="5500702"/>
          </a:xfrm>
        </p:grpSpPr>
        <p:sp>
          <p:nvSpPr>
            <p:cNvPr id="11286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0" y="1357298"/>
              <a:ext cx="9358346" cy="429222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643313" y="5249863"/>
            <a:ext cx="2786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6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cold</a:t>
            </a:r>
            <a:endParaRPr lang="es-ES" sz="6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1714500" y="5357813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0" y="4227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What is the opposite of</a:t>
            </a:r>
            <a:r>
              <a:rPr lang="es-ES" sz="4000" b="1" smtClean="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hot</a:t>
            </a:r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?</a:t>
            </a:r>
            <a:endParaRPr lang="es-ES" sz="40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" name="61 Imagen" descr="horse-racing_green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642938"/>
            <a:ext cx="3571875" cy="33575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3" name="62 Cubo"/>
          <p:cNvSpPr/>
          <p:nvPr/>
        </p:nvSpPr>
        <p:spPr>
          <a:xfrm>
            <a:off x="5643563" y="1785938"/>
            <a:ext cx="1571625" cy="2143125"/>
          </a:xfrm>
          <a:prstGeom prst="cube">
            <a:avLst>
              <a:gd name="adj" fmla="val 67235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5400" b="1" dirty="0">
              <a:solidFill>
                <a:srgbClr val="92D050"/>
              </a:solidFill>
            </a:endParaRPr>
          </a:p>
        </p:txBody>
      </p:sp>
      <p:pic>
        <p:nvPicPr>
          <p:cNvPr id="2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6501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7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55 Grupo"/>
          <p:cNvGrpSpPr/>
          <p:nvPr/>
        </p:nvGrpSpPr>
        <p:grpSpPr bwMode="auto">
          <a:xfrm>
            <a:off x="0" y="571500"/>
            <a:ext cx="9358313" cy="6286500"/>
            <a:chOff x="0" y="1357298"/>
            <a:chExt cx="9358346" cy="5500702"/>
          </a:xfrm>
        </p:grpSpPr>
        <p:sp>
          <p:nvSpPr>
            <p:cNvPr id="18454" name="Rectangle 66"/>
            <p:cNvSpPr>
              <a:spLocks noChangeArrowheads="1"/>
            </p:cNvSpPr>
            <p:nvPr/>
          </p:nvSpPr>
          <p:spPr bwMode="auto">
            <a:xfrm>
              <a:off x="0" y="1628775"/>
              <a:ext cx="9178925" cy="5229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0" y="1357298"/>
              <a:ext cx="9358346" cy="429222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643313" y="5249863"/>
            <a:ext cx="2786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6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happy</a:t>
            </a:r>
            <a:endParaRPr lang="es-ES" sz="6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36 Botón de acción: Ayuda">
            <a:hlinkClick r:id="" action="ppaction://noaction" highlightClick="1"/>
          </p:cNvPr>
          <p:cNvSpPr/>
          <p:nvPr/>
        </p:nvSpPr>
        <p:spPr>
          <a:xfrm>
            <a:off x="1714500" y="5357813"/>
            <a:ext cx="1071563" cy="1000125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0" y="42275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What is the opposite of</a:t>
            </a:r>
            <a:r>
              <a:rPr lang="es-ES" sz="4000" b="1" smtClean="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sad</a:t>
            </a:r>
            <a:r>
              <a:rPr lang="es-ES" sz="4000" b="1" smtClean="0">
                <a:solidFill>
                  <a:srgbClr val="008000"/>
                </a:solidFill>
                <a:latin typeface="Comic Sans MS" panose="030F0702030302020204" pitchFamily="66" charset="0"/>
              </a:rPr>
              <a:t>?</a:t>
            </a:r>
            <a:endParaRPr lang="es-ES" sz="4000" b="1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34 Imagen" descr="horse-racing_purpl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765175"/>
            <a:ext cx="3629025" cy="32861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6" name="35 Cubo"/>
          <p:cNvSpPr/>
          <p:nvPr/>
        </p:nvSpPr>
        <p:spPr>
          <a:xfrm>
            <a:off x="5643563" y="1785938"/>
            <a:ext cx="1571625" cy="2143125"/>
          </a:xfrm>
          <a:prstGeom prst="cube">
            <a:avLst>
              <a:gd name="adj" fmla="val 67235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5400" b="1" dirty="0">
                <a:solidFill>
                  <a:srgbClr val="92D050"/>
                </a:solidFill>
              </a:rPr>
              <a:t>5</a:t>
            </a:r>
            <a:endParaRPr lang="es-ES" sz="5400" b="1" dirty="0">
              <a:solidFill>
                <a:srgbClr val="92D050"/>
              </a:solidFill>
            </a:endParaRPr>
          </a:p>
        </p:txBody>
      </p:sp>
      <p:pic>
        <p:nvPicPr>
          <p:cNvPr id="2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6501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7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" y="3130129"/>
            <a:ext cx="1406129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9" y="458112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amada oval 4"/>
          <p:cNvSpPr/>
          <p:nvPr/>
        </p:nvSpPr>
        <p:spPr>
          <a:xfrm>
            <a:off x="1259632" y="417116"/>
            <a:ext cx="9180513" cy="4164012"/>
          </a:xfrm>
          <a:prstGeom prst="wedgeEllipseCallout">
            <a:avLst>
              <a:gd name="adj1" fmla="val -54512"/>
              <a:gd name="adj2" fmla="val 35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‘opposites’ </a:t>
            </a:r>
            <a:r>
              <a:rPr lang="pt-PT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rocking english </a:t>
            </a:r>
            <a:r>
              <a:rPr lang="pt-PT" sz="1600" dirty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https://www.youtube.com/watch?v=UGggDSBvLXs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1331640" y="4869160"/>
            <a:ext cx="180022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small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157044" y="4869160"/>
            <a:ext cx="151130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big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cdextras.cambridge.org/funfor/games/swf/games/word_jumble/starters_animals/mouse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52" y="256490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cons.iconarchive.com/icons/visualpharm/animals/256/Elephant-icon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76" y="1412776"/>
            <a:ext cx="3162548" cy="31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QUE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RA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1751567" y="58568"/>
            <a:ext cx="6859031" cy="3977597"/>
          </a:xfrm>
          <a:prstGeom prst="wedgeEllipseCallout">
            <a:avLst>
              <a:gd name="adj1" fmla="val -56740"/>
              <a:gd name="adj2" fmla="val 491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pt-PT" sz="8000" dirty="0">
                <a:solidFill>
                  <a:srgbClr val="595959"/>
                </a:solidFill>
              </a:rPr>
              <a:t>Let’s </a:t>
            </a:r>
            <a:r>
              <a:rPr lang="pt-PT" sz="8000" dirty="0" smtClean="0">
                <a:solidFill>
                  <a:srgbClr val="595959"/>
                </a:solidFill>
              </a:rPr>
              <a:t>read</a:t>
            </a:r>
            <a:br>
              <a:rPr lang="pt-PT" sz="8000" dirty="0" smtClean="0">
                <a:solidFill>
                  <a:srgbClr val="595959"/>
                </a:solidFill>
              </a:rPr>
            </a:br>
            <a:r>
              <a:rPr lang="pt-PT" sz="8000" dirty="0" smtClean="0">
                <a:solidFill>
                  <a:srgbClr val="595959"/>
                </a:solidFill>
              </a:rPr>
              <a:t>a story</a:t>
            </a:r>
            <a:endParaRPr lang="pt-PT" sz="8000" dirty="0">
              <a:solidFill>
                <a:srgbClr val="595959"/>
              </a:solidFill>
            </a:endParaRPr>
          </a:p>
        </p:txBody>
      </p:sp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" y="3130129"/>
            <a:ext cx="1406129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9" y="458112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6 at 4.16.16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7488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20272" y="4352900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small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20272" y="4352900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020272" y="6200750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tall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Screen Shot 2015-05-06 at 4.16.22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95586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020272" y="6200750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tall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20272" y="6197674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17.29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57486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91994" y="1109372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bad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5852" y="1109372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17.34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76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56176" y="2564904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sad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09084" y="2564904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18.00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86"/>
            <a:ext cx="9144000" cy="7042686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94" y="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300192" y="5085184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fat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0192" y="5085184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18.15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822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47" y="231209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8052" y="3717032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short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8052" y="3696444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18.31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9590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71" y="40466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580112" y="6021288"/>
            <a:ext cx="244827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old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80112" y="6021288"/>
            <a:ext cx="244827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19.17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92"/>
          </a:xfrm>
          <a:prstGeom prst="rect">
            <a:avLst/>
          </a:prstGeom>
        </p:spPr>
      </p:pic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494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19.21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7285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68144" y="2996952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you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8144" y="2990478"/>
            <a:ext cx="1008112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1115616" y="5445720"/>
            <a:ext cx="2160588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young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6228035" y="5445720"/>
            <a:ext cx="158432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old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http://pixabay.com/static/uploads/photo/2012/05/02/21/11/old-46357_640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4375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24807"/>
          <a:stretch>
            <a:fillRect/>
          </a:stretch>
        </p:blipFill>
        <p:spPr bwMode="auto">
          <a:xfrm>
            <a:off x="5225619" y="792839"/>
            <a:ext cx="2730757" cy="45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penclipart.org/image/800px/svg_to_png/176029/16064ef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6000" l="20042" r="74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6" t="5713" r="25547" b="4381"/>
          <a:stretch>
            <a:fillRect/>
          </a:stretch>
        </p:blipFill>
        <p:spPr bwMode="auto">
          <a:xfrm>
            <a:off x="1321069" y="494472"/>
            <a:ext cx="1749681" cy="50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o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E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" y="3130129"/>
            <a:ext cx="1406129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9" y="458112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amada oval 4"/>
          <p:cNvSpPr/>
          <p:nvPr/>
        </p:nvSpPr>
        <p:spPr>
          <a:xfrm>
            <a:off x="1259632" y="417116"/>
            <a:ext cx="9180513" cy="4164012"/>
          </a:xfrm>
          <a:prstGeom prst="wedgeEllipseCallout">
            <a:avLst>
              <a:gd name="adj1" fmla="val -54512"/>
              <a:gd name="adj2" fmla="val 35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watch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video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‘adjectives’ </a:t>
            </a:r>
            <a:r>
              <a:rPr lang="pt-PT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by </a:t>
            </a: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hello felix </a:t>
            </a:r>
            <a:r>
              <a:rPr lang="pt-PT" sz="16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https</a:t>
            </a:r>
            <a:r>
              <a:rPr lang="pt-PT" sz="1600" dirty="0">
                <a:solidFill>
                  <a:prstClr val="white"/>
                </a:solidFill>
                <a:latin typeface="Comic Sans MS" panose="030F0702030302020204" pitchFamily="66" charset="0"/>
              </a:rPr>
              <a:t>://www.youtube.com/watch?v=uzADSEuJpLQ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79613" y="690563"/>
            <a:ext cx="5329237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1476375" y="4652963"/>
            <a:ext cx="6696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Read the descriptions </a:t>
            </a:r>
            <a:b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and help the police </a:t>
            </a:r>
            <a:b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identify the criminals.</a:t>
            </a:r>
            <a:endParaRPr lang="pt-PT" sz="24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37" descr="Beautiful Young Woman Royalty Free Stock Vector Art Illustration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r="22467" b="60219"/>
          <a:stretch>
            <a:fillRect/>
          </a:stretch>
        </p:blipFill>
        <p:spPr bwMode="auto">
          <a:xfrm>
            <a:off x="3924300" y="2565400"/>
            <a:ext cx="14398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8"/>
          <p:cNvSpPr>
            <a:spLocks noChangeArrowheads="1"/>
          </p:cNvSpPr>
          <p:nvPr/>
        </p:nvSpPr>
        <p:spPr bwMode="auto">
          <a:xfrm>
            <a:off x="323850" y="2276475"/>
            <a:ext cx="8496300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5" name="Rectangle 46"/>
          <p:cNvSpPr>
            <a:spLocks noChangeArrowheads="1"/>
          </p:cNvSpPr>
          <p:nvPr/>
        </p:nvSpPr>
        <p:spPr bwMode="auto">
          <a:xfrm>
            <a:off x="4427538" y="2276475"/>
            <a:ext cx="395287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Rectangle 47"/>
          <p:cNvSpPr>
            <a:spLocks noChangeArrowheads="1"/>
          </p:cNvSpPr>
          <p:nvPr/>
        </p:nvSpPr>
        <p:spPr bwMode="auto">
          <a:xfrm>
            <a:off x="5184775" y="2276475"/>
            <a:ext cx="395288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7" name="Picture 61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14573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4"/>
          <p:cNvSpPr>
            <a:spLocks noChangeArrowheads="1"/>
          </p:cNvSpPr>
          <p:nvPr/>
        </p:nvSpPr>
        <p:spPr bwMode="auto">
          <a:xfrm>
            <a:off x="2916238" y="2276475"/>
            <a:ext cx="395287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9" name="Rectangle 45"/>
          <p:cNvSpPr>
            <a:spLocks noChangeArrowheads="1"/>
          </p:cNvSpPr>
          <p:nvPr/>
        </p:nvSpPr>
        <p:spPr bwMode="auto">
          <a:xfrm>
            <a:off x="3671888" y="2276475"/>
            <a:ext cx="395287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61" name="Picture 63" descr="Image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1400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49"/>
          <p:cNvSpPr>
            <a:spLocks noChangeArrowheads="1"/>
          </p:cNvSpPr>
          <p:nvPr/>
        </p:nvSpPr>
        <p:spPr bwMode="auto">
          <a:xfrm>
            <a:off x="6696075" y="2276475"/>
            <a:ext cx="395288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3" name="Rectangle 48"/>
          <p:cNvSpPr>
            <a:spLocks noChangeArrowheads="1"/>
          </p:cNvSpPr>
          <p:nvPr/>
        </p:nvSpPr>
        <p:spPr bwMode="auto">
          <a:xfrm>
            <a:off x="5940425" y="2276475"/>
            <a:ext cx="395288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64" name="Picture 64" descr="Image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1733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40"/>
          <p:cNvSpPr>
            <a:spLocks noChangeArrowheads="1"/>
          </p:cNvSpPr>
          <p:nvPr/>
        </p:nvSpPr>
        <p:spPr bwMode="auto">
          <a:xfrm>
            <a:off x="1403350" y="2276475"/>
            <a:ext cx="395288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6" name="Rectangle 43"/>
          <p:cNvSpPr>
            <a:spLocks noChangeArrowheads="1"/>
          </p:cNvSpPr>
          <p:nvPr/>
        </p:nvSpPr>
        <p:spPr bwMode="auto">
          <a:xfrm>
            <a:off x="2124075" y="2276475"/>
            <a:ext cx="395288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7" name="Rectangle 39"/>
          <p:cNvSpPr>
            <a:spLocks noChangeArrowheads="1"/>
          </p:cNvSpPr>
          <p:nvPr/>
        </p:nvSpPr>
        <p:spPr bwMode="auto">
          <a:xfrm>
            <a:off x="684213" y="2276475"/>
            <a:ext cx="395287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68" name="Picture 65" descr="Image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5400"/>
            <a:ext cx="13366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Rectangle 51"/>
          <p:cNvSpPr>
            <a:spLocks noChangeArrowheads="1"/>
          </p:cNvSpPr>
          <p:nvPr/>
        </p:nvSpPr>
        <p:spPr bwMode="auto">
          <a:xfrm>
            <a:off x="8172450" y="2276475"/>
            <a:ext cx="323850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0" name="Rectangle 50"/>
          <p:cNvSpPr>
            <a:spLocks noChangeArrowheads="1"/>
          </p:cNvSpPr>
          <p:nvPr/>
        </p:nvSpPr>
        <p:spPr bwMode="auto">
          <a:xfrm>
            <a:off x="7451725" y="2276475"/>
            <a:ext cx="395288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83" y="4365626"/>
            <a:ext cx="1586614" cy="2159000"/>
          </a:xfrm>
          <a:prstGeom prst="rect">
            <a:avLst/>
          </a:prstGeom>
        </p:spPr>
      </p:pic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170222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3076" name="AutoShape 7"/>
          <p:cNvSpPr>
            <a:spLocks noChangeArrowheads="1"/>
          </p:cNvSpPr>
          <p:nvPr/>
        </p:nvSpPr>
        <p:spPr bwMode="auto">
          <a:xfrm>
            <a:off x="539750" y="1916113"/>
            <a:ext cx="2592388" cy="2881312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7" name="AutoShape 8"/>
          <p:cNvSpPr>
            <a:spLocks noChangeArrowheads="1"/>
          </p:cNvSpPr>
          <p:nvPr/>
        </p:nvSpPr>
        <p:spPr bwMode="auto">
          <a:xfrm>
            <a:off x="3419475" y="1916113"/>
            <a:ext cx="2447925" cy="2808287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6227763" y="1916113"/>
            <a:ext cx="2376487" cy="2808287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69963" y="5084763"/>
            <a:ext cx="727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a boy. 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tall.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thin.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9366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89138"/>
            <a:ext cx="79216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AutoShape 24" descr="http://1.bp.blogspot.com/-m2a2hDz-XcY/TtArJd4FMBI/AAAAAAAAA80/vFGTZx75D6o/s1600/cartoon-woman-shopp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89138"/>
            <a:ext cx="12557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/>
          <p:nvPr/>
        </p:nvGrpSpPr>
        <p:grpSpPr bwMode="auto">
          <a:xfrm>
            <a:off x="6227763" y="1916113"/>
            <a:ext cx="2376487" cy="2808287"/>
            <a:chOff x="657" y="2024"/>
            <a:chExt cx="1407" cy="1361"/>
          </a:xfrm>
        </p:grpSpPr>
        <p:sp>
          <p:nvSpPr>
            <p:cNvPr id="3089" name="Rectangle 12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Rectangle 14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Rectangle 15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>
            <a:off x="6227763" y="4797425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 rot="-1086899">
            <a:off x="2268538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 rot="-1086899">
            <a:off x="2916238" y="19161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027" y="2074903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6650" y="2083356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8629" y="2083356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61406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5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9" grpId="0" animBg="1"/>
      <p:bldP spid="5137" grpId="0" animBg="1"/>
      <p:bldP spid="51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755650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419475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084888" y="2349500"/>
            <a:ext cx="2233612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71550" y="5084763"/>
            <a:ext cx="727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is a girl.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is short.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is fat.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3419475" y="4652963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86518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2239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/>
          <p:nvPr/>
        </p:nvGrpSpPr>
        <p:grpSpPr bwMode="auto">
          <a:xfrm>
            <a:off x="3419475" y="2349500"/>
            <a:ext cx="2233613" cy="2160588"/>
            <a:chOff x="657" y="2024"/>
            <a:chExt cx="1407" cy="1361"/>
          </a:xfrm>
        </p:grpSpPr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13" name="Rectangle 14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14" name="Rectangle 15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15" name="Rectangle 16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16" name="Rectangle 17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 rot="-1086899">
            <a:off x="2268538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 rot="-1086899">
            <a:off x="2843213" y="19161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14414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75652" y="2508250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275" y="2516703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3254" y="2516703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5892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7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71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71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</p:childTnLst>
        </p:cTn>
      </p:par>
    </p:tnLst>
    <p:bldLst>
      <p:bldP spid="7175" grpId="0"/>
      <p:bldP spid="7176" grpId="0" animBg="1"/>
      <p:bldP spid="7187" grpId="0" animBg="1"/>
      <p:bldP spid="718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755650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>
            <a:off x="3419475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6084888" y="2349500"/>
            <a:ext cx="2233612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69963" y="5084763"/>
            <a:ext cx="7273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has short hair.</a:t>
            </a:r>
            <a:endParaRPr lang="pt-PT" sz="24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has big eyes.</a:t>
            </a:r>
            <a:endParaRPr lang="pt-PT" sz="24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3" name="WordArt 19"/>
          <p:cNvSpPr>
            <a:spLocks noChangeArrowheads="1" noChangeShapeType="1" noTextEdit="1"/>
          </p:cNvSpPr>
          <p:nvPr/>
        </p:nvSpPr>
        <p:spPr bwMode="auto">
          <a:xfrm>
            <a:off x="6084888" y="4652963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6168" name="Picture 24" descr="Da Id Manga Face Clipar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20938"/>
            <a:ext cx="1828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/>
          <p:nvPr/>
        </p:nvGrpSpPr>
        <p:grpSpPr bwMode="auto">
          <a:xfrm>
            <a:off x="6084888" y="2349500"/>
            <a:ext cx="2233612" cy="2160588"/>
            <a:chOff x="657" y="2024"/>
            <a:chExt cx="1407" cy="1361"/>
          </a:xfrm>
        </p:grpSpPr>
        <p:sp>
          <p:nvSpPr>
            <p:cNvPr id="5137" name="Rectangle 12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9" name="Rectangle 14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0" name="Rectangle 15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1" name="Rectangle 16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6178" name="Picture 34" descr="Image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1739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24" descr="http://image.shutterstock.com/display_pic_with_logo/483673/483673,1327970797,242/stock-photo-pretty-girl-cartoon-head-raster-version-943147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17287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 rot="-1086899">
            <a:off x="2843213" y="19161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 rot="-1086899">
            <a:off x="2268538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652" y="2508250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275" y="2516703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3254" y="2516703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61406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1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</p:childTnLst>
        </p:cTn>
      </p:par>
    </p:tnLst>
    <p:bldLst>
      <p:bldP spid="6154" grpId="0"/>
      <p:bldP spid="6163" grpId="0" animBg="1"/>
      <p:bldP spid="6162" grpId="0" animBg="1"/>
      <p:bldP spid="61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55650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419475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084888" y="2349500"/>
            <a:ext cx="2233612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71550" y="5084763"/>
            <a:ext cx="727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a boy.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tall.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thin.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900113" y="4652963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12954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20938"/>
            <a:ext cx="10795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122396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WordArt 19"/>
          <p:cNvSpPr>
            <a:spLocks noChangeArrowheads="1" noChangeShapeType="1" noTextEdit="1"/>
          </p:cNvSpPr>
          <p:nvPr/>
        </p:nvSpPr>
        <p:spPr bwMode="auto">
          <a:xfrm rot="-1086899">
            <a:off x="2987675" y="17002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 rot="-1086899">
            <a:off x="2268538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755650" y="2349500"/>
            <a:ext cx="2233613" cy="2160588"/>
            <a:chOff x="657" y="2024"/>
            <a:chExt cx="1407" cy="1361"/>
          </a:xfrm>
        </p:grpSpPr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1" name="Rectangle 14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2" name="Rectangle 15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3" name="Rectangle 16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4" name="Rectangle 17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75652" y="2508250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275" y="2516703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3254" y="2516703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61406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92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9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92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</p:childTnLst>
        </p:cTn>
      </p:par>
    </p:tnLst>
    <p:bldLst>
      <p:bldP spid="9223" grpId="0"/>
      <p:bldP spid="9224" grpId="0" animBg="1"/>
      <p:bldP spid="9235" grpId="0" animBg="1"/>
      <p:bldP spid="92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755650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419475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084888" y="2349500"/>
            <a:ext cx="2233612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71550" y="5084763"/>
            <a:ext cx="727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a boy.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has big eyes.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has long hair.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419475" y="4652963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165735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/>
          <p:nvPr/>
        </p:nvGrpSpPr>
        <p:grpSpPr bwMode="auto">
          <a:xfrm>
            <a:off x="3419475" y="2349500"/>
            <a:ext cx="2233613" cy="2160588"/>
            <a:chOff x="657" y="2024"/>
            <a:chExt cx="1407" cy="1361"/>
          </a:xfrm>
        </p:grpSpPr>
        <p:sp>
          <p:nvSpPr>
            <p:cNvPr id="7184" name="Rectangle 13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5" name="Rectangle 14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6" name="Rectangle 15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7" name="Rectangle 16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88" name="Rectangle 17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11509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18716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 rot="-1086899">
            <a:off x="2268538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 rot="-1086899">
            <a:off x="2843213" y="19161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652" y="2508250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275" y="2516703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3254" y="2516703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61406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8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8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7"/>
                  </p:tgtEl>
                </p:cond>
              </p:nextCondLst>
            </p:seq>
          </p:childTnLst>
        </p:cTn>
      </p:par>
    </p:tnLst>
    <p:bldLst>
      <p:bldP spid="8199" grpId="0"/>
      <p:bldP spid="8200" grpId="0" animBg="1"/>
      <p:bldP spid="8211" grpId="0" animBg="1"/>
      <p:bldP spid="82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755650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419475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084888" y="2349500"/>
            <a:ext cx="2233612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6084888" y="4724400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10269" name="Picture 29" descr="Imagem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201612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660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20938"/>
            <a:ext cx="1800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 bwMode="auto">
          <a:xfrm>
            <a:off x="6084888" y="2349500"/>
            <a:ext cx="2233612" cy="2160588"/>
            <a:chOff x="657" y="2024"/>
            <a:chExt cx="1407" cy="1361"/>
          </a:xfrm>
        </p:grpSpPr>
        <p:sp>
          <p:nvSpPr>
            <p:cNvPr id="8208" name="Rectangle 15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0" name="Rectangle 17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1" name="Rectangle 18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2" name="Rectangle 19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 rot="-1086899">
            <a:off x="2555875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 rot="-1086899">
            <a:off x="2987675" y="17002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71550" y="5084763"/>
            <a:ext cx="727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is a girl.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has small eyes.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has long hair.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652" y="2508250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275" y="2516703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3254" y="2516703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61406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10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10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55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decel="100000"/>
                                        <p:tgtEl>
                                          <p:spTgt spid="10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4"/>
                  </p:tgtEl>
                </p:cond>
              </p:nextCondLst>
            </p:seq>
          </p:childTnLst>
        </p:cTn>
      </p:par>
    </p:tnLst>
    <p:bldLst>
      <p:bldP spid="10248" grpId="0" animBg="1"/>
      <p:bldP spid="10253" grpId="0" animBg="1"/>
      <p:bldP spid="10252" grpId="0" animBg="1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55650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419475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084888" y="2349500"/>
            <a:ext cx="2233612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58888" y="5157788"/>
            <a:ext cx="6769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is a girl.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is tall.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She is thin.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3492500" y="4652963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936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122396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20938"/>
            <a:ext cx="9064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/>
          <p:nvPr/>
        </p:nvGrpSpPr>
        <p:grpSpPr bwMode="auto">
          <a:xfrm>
            <a:off x="3419475" y="2349500"/>
            <a:ext cx="2233613" cy="2160588"/>
            <a:chOff x="657" y="2024"/>
            <a:chExt cx="1407" cy="1361"/>
          </a:xfrm>
        </p:grpSpPr>
        <p:sp>
          <p:nvSpPr>
            <p:cNvPr id="9232" name="Rectangle 33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33" name="Rectangle 34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34" name="Rectangle 35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35" name="Rectangle 36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36" name="Rectangle 37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 rot="-1086899">
            <a:off x="3132138" y="14843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 rot="-1086899">
            <a:off x="2268538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652" y="2508250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275" y="2516703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3254" y="2516703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61406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11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112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55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decel="100000"/>
                                        <p:tgtEl>
                                          <p:spTgt spid="11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283" grpId="0" animBg="1"/>
      <p:bldP spid="1128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32923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Rockwell Extra Bold"/>
              </a:rPr>
              <a:t>WANTED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Rockwell Extra Bold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55650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419475" y="2349500"/>
            <a:ext cx="2233613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084888" y="2349500"/>
            <a:ext cx="2233612" cy="2159000"/>
          </a:xfrm>
          <a:prstGeom prst="foldedCorner">
            <a:avLst>
              <a:gd name="adj" fmla="val 12500"/>
            </a:avLst>
          </a:prstGeom>
          <a:noFill/>
          <a:ln w="635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58888" y="5013325"/>
            <a:ext cx="6769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is a boy.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has short hair.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has small eyes.</a:t>
            </a:r>
            <a:endParaRPr lang="pt-PT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6156325" y="4652963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GOOD JOB!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12325" name="Picture 37" descr="Imagem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1733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 rot="-1086899">
            <a:off x="3132138" y="1484313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pic>
        <p:nvPicPr>
          <p:cNvPr id="12329" name="Picture 41" descr="Image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17176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/>
          <p:nvPr/>
        </p:nvGrpSpPr>
        <p:grpSpPr bwMode="auto">
          <a:xfrm>
            <a:off x="6084888" y="2349500"/>
            <a:ext cx="2233612" cy="2160588"/>
            <a:chOff x="657" y="2024"/>
            <a:chExt cx="1407" cy="1361"/>
          </a:xfrm>
        </p:grpSpPr>
        <p:sp>
          <p:nvSpPr>
            <p:cNvPr id="10256" name="Rectangle 28"/>
            <p:cNvSpPr>
              <a:spLocks noChangeArrowheads="1"/>
            </p:cNvSpPr>
            <p:nvPr/>
          </p:nvSpPr>
          <p:spPr bwMode="auto">
            <a:xfrm>
              <a:off x="657" y="2024"/>
              <a:ext cx="1406" cy="1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57" name="Rectangle 29"/>
            <p:cNvSpPr>
              <a:spLocks noChangeArrowheads="1"/>
            </p:cNvSpPr>
            <p:nvPr/>
          </p:nvSpPr>
          <p:spPr bwMode="auto">
            <a:xfrm>
              <a:off x="838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58" name="Rectangle 30"/>
            <p:cNvSpPr>
              <a:spLocks noChangeArrowheads="1"/>
            </p:cNvSpPr>
            <p:nvPr/>
          </p:nvSpPr>
          <p:spPr bwMode="auto">
            <a:xfrm>
              <a:off x="120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59" name="Rectangle 31"/>
            <p:cNvSpPr>
              <a:spLocks noChangeArrowheads="1"/>
            </p:cNvSpPr>
            <p:nvPr/>
          </p:nvSpPr>
          <p:spPr bwMode="auto">
            <a:xfrm>
              <a:off x="1565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60" name="Rectangle 32"/>
            <p:cNvSpPr>
              <a:spLocks noChangeArrowheads="1"/>
            </p:cNvSpPr>
            <p:nvPr/>
          </p:nvSpPr>
          <p:spPr bwMode="auto">
            <a:xfrm>
              <a:off x="1882" y="2024"/>
              <a:ext cx="182" cy="13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18542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 rot="-1086899">
            <a:off x="2268538" y="1989138"/>
            <a:ext cx="2159000" cy="927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eaLnBrk="1" hangingPunct="1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TRY AGAIN!</a:t>
            </a:r>
            <a:endParaRPr lang="en-US" sz="3600" b="1" kern="10" smtClean="0">
              <a:ln w="9525">
                <a:solidFill>
                  <a:srgbClr val="0000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652" y="2508250"/>
            <a:ext cx="328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275" y="2516703"/>
            <a:ext cx="325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3254" y="2516703"/>
            <a:ext cx="338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" y="5614061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123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122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</p:childTnLst>
        </p:cTn>
      </p:par>
    </p:tnLst>
    <p:bldLst>
      <p:bldP spid="12295" grpId="0"/>
      <p:bldP spid="12296" grpId="0" animBg="1"/>
      <p:bldP spid="12306" grpId="0" animBg="1"/>
      <p:bldP spid="12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 descr="Malo_bueno"/>
          <p:cNvPicPr>
            <a:picLocks noChangeAspect="1" noChangeArrowheads="1"/>
          </p:cNvPicPr>
          <p:nvPr/>
        </p:nvPicPr>
        <p:blipFill rotWithShape="1">
          <a:blip r:embed="rId1"/>
          <a:srcRect r="47075"/>
          <a:stretch>
            <a:fillRect/>
          </a:stretch>
        </p:blipFill>
        <p:spPr bwMode="auto">
          <a:xfrm>
            <a:off x="903754" y="957746"/>
            <a:ext cx="3150577" cy="40546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1547664" y="5012408"/>
            <a:ext cx="165576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bad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6011689" y="5012408"/>
            <a:ext cx="1944687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good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2" descr="Malo_bueno"/>
          <p:cNvPicPr>
            <a:picLocks noChangeAspect="1" noChangeArrowheads="1"/>
          </p:cNvPicPr>
          <p:nvPr/>
        </p:nvPicPr>
        <p:blipFill rotWithShape="1">
          <a:blip r:embed="rId1"/>
          <a:srcRect l="51998"/>
          <a:stretch>
            <a:fillRect/>
          </a:stretch>
        </p:blipFill>
        <p:spPr bwMode="auto">
          <a:xfrm>
            <a:off x="5580112" y="957746"/>
            <a:ext cx="2706564" cy="38404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E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" y="3130129"/>
            <a:ext cx="1406129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9" y="458112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amada oval 4"/>
          <p:cNvSpPr/>
          <p:nvPr/>
        </p:nvSpPr>
        <p:spPr>
          <a:xfrm>
            <a:off x="1043608" y="417116"/>
            <a:ext cx="9180513" cy="4164012"/>
          </a:xfrm>
          <a:prstGeom prst="wedgeEllipseCallout">
            <a:avLst>
              <a:gd name="adj1" fmla="val -54512"/>
              <a:gd name="adj2" fmla="val 35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‘she’s tall’ esl song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https://www.youtube.com/watch?v=oxsWI8C30TE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241479" y="852624"/>
            <a:ext cx="6885803" cy="4164227"/>
          </a:xfrm>
          <a:prstGeom prst="wedgeEllipseCallout">
            <a:avLst>
              <a:gd name="adj1" fmla="val -70490"/>
              <a:gd name="adj2" fmla="val 497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60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small</a:t>
            </a:r>
            <a:endParaRPr lang="pt-PT" sz="6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62" y="5666633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 flipV="1">
            <a:off x="0" y="-501836"/>
            <a:ext cx="5684380" cy="270892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753" y="707266"/>
            <a:ext cx="451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How’s he/she..? Game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disney prin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80" y="3789040"/>
            <a:ext cx="233515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E:\ESL Materials Collection\Young Learners\ESL Resources for Kids Teacher's  Pack\Disney Clipart 800+\Clipart\Disney\PINOCCHIO5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34" y="4858152"/>
            <a:ext cx="1375465" cy="1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05542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E:\ESL Materials Collection\Young Learners\ESL Resources for Kids Teacher's  Pack\Disney Clipart 800+\Clipart\Hercules\herc13.wm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65460"/>
            <a:ext cx="2255498" cy="33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disney minnie m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32" y="5268952"/>
            <a:ext cx="924992" cy="1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Image result for disney princes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5"/>
          <a:stretch>
            <a:fillRect/>
          </a:stretch>
        </p:blipFill>
        <p:spPr bwMode="auto">
          <a:xfrm>
            <a:off x="3685328" y="3284984"/>
            <a:ext cx="3285806" cy="39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disney vill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82" y="4437112"/>
            <a:ext cx="4346638" cy="2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mage result for disney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84" y="5060726"/>
            <a:ext cx="955993" cy="15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Image result for disney dwa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33256"/>
            <a:ext cx="596582" cy="8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Trist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1144094"/>
            <a:ext cx="2862937" cy="371705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4" descr="Aleg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27625" y="980728"/>
            <a:ext cx="3176823" cy="39592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1403648" y="5013672"/>
            <a:ext cx="143986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sad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5868367" y="5013672"/>
            <a:ext cx="223202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happy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NT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pixa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27865"/>
            <a:ext cx="3579664" cy="37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inside out  ang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96400"/>
            <a:ext cx="1298609" cy="15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Image result for inside out  f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12542"/>
            <a:ext cx="2505075" cy="23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51520" y="620688"/>
            <a:ext cx="5472608" cy="3960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971134" y="5060726"/>
            <a:ext cx="2160240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8" y="5464924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Image result for inside out  s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55" y="5464924"/>
            <a:ext cx="1173548" cy="10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95536" y="107726"/>
            <a:ext cx="5400600" cy="4752528"/>
          </a:xfrm>
          <a:prstGeom prst="wedgeRoundRectCallout">
            <a:avLst>
              <a:gd name="adj1" fmla="val -44723"/>
              <a:gd name="adj2" fmla="val 5777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He’s  … 		big</a:t>
            </a:r>
            <a:endParaRPr lang="en-US" sz="28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She’s … 		small</a:t>
            </a:r>
            <a:b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	tall</a:t>
            </a:r>
            <a:endParaRPr lang="en-US" sz="28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short</a:t>
            </a:r>
            <a:endParaRPr lang="en-US" sz="28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fat</a:t>
            </a:r>
            <a:endParaRPr lang="en-US" sz="28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thin</a:t>
            </a:r>
            <a:endParaRPr lang="en-US" sz="28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	young</a:t>
            </a:r>
            <a:b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	old</a:t>
            </a:r>
            <a:b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	beautiful</a:t>
            </a:r>
            <a:endParaRPr lang="en-US" sz="28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		ugly</a:t>
            </a:r>
            <a:endParaRPr lang="en-US" sz="28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finger point at yo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1751567" y="58568"/>
            <a:ext cx="7068905" cy="4234528"/>
          </a:xfrm>
          <a:prstGeom prst="wedgeEllipseCallout">
            <a:avLst>
              <a:gd name="adj1" fmla="val -56740"/>
              <a:gd name="adj2" fmla="val 491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pt-PT" sz="5400" dirty="0">
                <a:solidFill>
                  <a:srgbClr val="595959"/>
                </a:solidFill>
              </a:rPr>
              <a:t>Let’s sing </a:t>
            </a:r>
            <a:br>
              <a:rPr lang="pt-PT" sz="5400" dirty="0">
                <a:solidFill>
                  <a:srgbClr val="595959"/>
                </a:solidFill>
              </a:rPr>
            </a:br>
            <a:r>
              <a:rPr lang="pt-PT" sz="5400" dirty="0">
                <a:solidFill>
                  <a:srgbClr val="595959"/>
                </a:solidFill>
              </a:rPr>
              <a:t>a </a:t>
            </a:r>
            <a:r>
              <a:rPr lang="pt-PT" sz="5400" dirty="0" smtClean="0">
                <a:solidFill>
                  <a:srgbClr val="595959"/>
                </a:solidFill>
              </a:rPr>
              <a:t>song</a:t>
            </a:r>
            <a:br>
              <a:rPr lang="pt-PT" sz="5400" dirty="0" smtClean="0">
                <a:solidFill>
                  <a:srgbClr val="595959"/>
                </a:solidFill>
              </a:rPr>
            </a:br>
            <a:r>
              <a:rPr lang="pt-PT" sz="5400" dirty="0" smtClean="0">
                <a:solidFill>
                  <a:srgbClr val="595959"/>
                </a:solidFill>
              </a:rPr>
              <a:t>‘hot&amp;cold song’ by </a:t>
            </a:r>
            <a:br>
              <a:rPr lang="pt-PT" sz="5400" dirty="0" smtClean="0">
                <a:solidFill>
                  <a:srgbClr val="595959"/>
                </a:solidFill>
              </a:rPr>
            </a:br>
            <a:r>
              <a:rPr lang="pt-PT" sz="5400" dirty="0" smtClean="0">
                <a:solidFill>
                  <a:srgbClr val="595959"/>
                </a:solidFill>
              </a:rPr>
              <a:t>katy perry</a:t>
            </a:r>
            <a:endParaRPr lang="pt-PT" sz="5400" dirty="0">
              <a:solidFill>
                <a:srgbClr val="595959"/>
              </a:solidFill>
            </a:endParaRPr>
          </a:p>
        </p:txBody>
      </p:sp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" y="3130129"/>
            <a:ext cx="1406129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9" y="4581128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1202401" y="5202298"/>
            <a:ext cx="1944688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short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6155456" y="5229696"/>
            <a:ext cx="1512888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tall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s://asteriskos.files.wordpress.com/2009/03/m.jpg?w=50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0667" b="100000" l="0" r="52315">
                        <a14:foregroundMark x1="20833" y1="62000" x2="27778" y2="64000"/>
                        <a14:foregroundMark x1="34722" y1="50000" x2="36574" y2="53667"/>
                        <a14:foregroundMark x1="37037" y1="55000" x2="36574" y2="59333"/>
                        <a14:foregroundMark x1="34722" y1="60333" x2="31481" y2="60333"/>
                      </a14:backgroundRemoval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05" r="50000"/>
          <a:stretch>
            <a:fillRect/>
          </a:stretch>
        </p:blipFill>
        <p:spPr bwMode="auto">
          <a:xfrm>
            <a:off x="1238641" y="2048319"/>
            <a:ext cx="1872208" cy="30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steriskos.files.wordpress.com/2009/03/m.jpg?w=5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3796" r="100000">
                        <a14:foregroundMark x1="43056" y1="35667" x2="45370" y2="49333"/>
                        <a14:foregroundMark x1="50000" y1="40333" x2="54167" y2="42333"/>
                        <a14:foregroundMark x1="39352" y1="32333" x2="49537" y2="31000"/>
                        <a14:foregroundMark x1="37963" y1="34333" x2="37037" y2="41000"/>
                        <a14:foregroundMark x1="37037" y1="43667" x2="39352" y2="50000"/>
                      </a14:backgroundRemoval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60" t="-442" r="-2188"/>
          <a:stretch>
            <a:fillRect/>
          </a:stretch>
        </p:blipFill>
        <p:spPr bwMode="auto">
          <a:xfrm>
            <a:off x="5652120" y="404664"/>
            <a:ext cx="2023086" cy="47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403648" y="5085680"/>
            <a:ext cx="158432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fat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6156597" y="5085680"/>
            <a:ext cx="165576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thin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4246" y="1094011"/>
            <a:ext cx="2570162" cy="3810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287713" cy="3810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R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LG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1403052" y="4725144"/>
            <a:ext cx="1728788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ugly</a:t>
            </a:r>
            <a:endParaRPr lang="es-ES" altLang="es-ES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2" descr="Fea_guapa"/>
          <p:cNvPicPr>
            <a:picLocks noChangeAspect="1" noChangeArrowheads="1"/>
          </p:cNvPicPr>
          <p:nvPr/>
        </p:nvPicPr>
        <p:blipFill rotWithShape="1">
          <a:blip r:embed="rId1"/>
          <a:srcRect r="43153"/>
          <a:stretch>
            <a:fillRect/>
          </a:stretch>
        </p:blipFill>
        <p:spPr bwMode="auto">
          <a:xfrm>
            <a:off x="899592" y="693266"/>
            <a:ext cx="2929339" cy="39147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4788024" y="4797648"/>
            <a:ext cx="4248472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5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beautiful</a:t>
            </a:r>
            <a:endParaRPr lang="es-ES" altLang="es-ES" sz="5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2" descr="Fea_guapa"/>
          <p:cNvPicPr>
            <a:picLocks noChangeAspect="1" noChangeArrowheads="1"/>
          </p:cNvPicPr>
          <p:nvPr/>
        </p:nvPicPr>
        <p:blipFill rotWithShape="1">
          <a:blip r:embed="rId1"/>
          <a:srcRect l="55641"/>
          <a:stretch>
            <a:fillRect/>
          </a:stretch>
        </p:blipFill>
        <p:spPr bwMode="auto">
          <a:xfrm>
            <a:off x="5652120" y="738361"/>
            <a:ext cx="2285797" cy="3914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1188293" y="4221088"/>
            <a:ext cx="208756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short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867102" y="4221088"/>
            <a:ext cx="187325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6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long</a:t>
            </a:r>
            <a:endParaRPr lang="es-ES" altLang="es-E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://img4.wikia.nocookie.net/__cb20100529060031/ztreasureisle/images/a/a1/CaveExplorerGear_Rope_Vine-ico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17752"/>
          <a:stretch>
            <a:fillRect/>
          </a:stretch>
        </p:blipFill>
        <p:spPr bwMode="auto">
          <a:xfrm>
            <a:off x="5292080" y="2175165"/>
            <a:ext cx="3312034" cy="17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1033.photobucket.com/albums/a417/dtd8001/spons%20and%20numbers/rop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6" y="3140968"/>
            <a:ext cx="2924175" cy="31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140"/>
            <a:ext cx="1629506" cy="1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R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7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2711</Words>
  <Application>WPS Presentation</Application>
  <PresentationFormat>On-screen Show (4:3)</PresentationFormat>
  <Paragraphs>349</Paragraphs>
  <Slides>55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55</vt:i4>
      </vt:variant>
    </vt:vector>
  </HeadingPairs>
  <TitlesOfParts>
    <vt:vector size="97" baseType="lpstr">
      <vt:lpstr>Arial</vt:lpstr>
      <vt:lpstr>SimSun</vt:lpstr>
      <vt:lpstr>Wingdings</vt:lpstr>
      <vt:lpstr>Euphemia</vt:lpstr>
      <vt:lpstr>Segoe Print</vt:lpstr>
      <vt:lpstr>MS PGothic</vt:lpstr>
      <vt:lpstr>Euphemia</vt:lpstr>
      <vt:lpstr>Calibri</vt:lpstr>
      <vt:lpstr>Comic Sans MS</vt:lpstr>
      <vt:lpstr>Microsoft YaHei</vt:lpstr>
      <vt:lpstr>Arial Unicode MS</vt:lpstr>
      <vt:lpstr>Rockwell Extra Bold</vt:lpstr>
      <vt:lpstr>Comic Sans MS</vt:lpstr>
      <vt:lpstr>7_Crianças Felizes 16x9</vt:lpstr>
      <vt:lpstr>16_Crianças Felizes 16x9</vt:lpstr>
      <vt:lpstr>Modelo de apresentação predefinido</vt:lpstr>
      <vt:lpstr>1_Modelo de apresentação predefinido</vt:lpstr>
      <vt:lpstr>2_Modelo de apresentação predefinido</vt:lpstr>
      <vt:lpstr>3_Modelo de apresentação predefinido</vt:lpstr>
      <vt:lpstr>4_Modelo de apresentação predefinido</vt:lpstr>
      <vt:lpstr>5_Modelo de apresentação predefinido</vt:lpstr>
      <vt:lpstr>6_Modelo de apresentação predefinido</vt:lpstr>
      <vt:lpstr>7_Modelo de apresentação predefinido</vt:lpstr>
      <vt:lpstr>8_Modelo de apresentação predefinido</vt:lpstr>
      <vt:lpstr>10_Crianças Felizes 16x9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lastModifiedBy>Rossana Ruggiero</cp:lastModifiedBy>
  <cp:revision>148</cp:revision>
  <dcterms:created xsi:type="dcterms:W3CDTF">2012-03-30T16:01:00Z</dcterms:created>
  <dcterms:modified xsi:type="dcterms:W3CDTF">2022-04-06T13:52:41Z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9626CF9685C346C28177E32039D2590B</vt:lpwstr>
  </property>
  <property fmtid="{D5CDD505-2E9C-101B-9397-08002B2CF9AE}" pid="3" name="KSOProductBuildVer">
    <vt:lpwstr>1033-11.2.0.11042</vt:lpwstr>
  </property>
</Properties>
</file>