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36"/>
  </p:notesMasterIdLst>
  <p:sldIdLst>
    <p:sldId id="387" r:id="rId2"/>
    <p:sldId id="388" r:id="rId3"/>
    <p:sldId id="441" r:id="rId4"/>
    <p:sldId id="447" r:id="rId5"/>
    <p:sldId id="431" r:id="rId6"/>
    <p:sldId id="470" r:id="rId7"/>
    <p:sldId id="405" r:id="rId8"/>
    <p:sldId id="403" r:id="rId9"/>
    <p:sldId id="425" r:id="rId10"/>
    <p:sldId id="482" r:id="rId11"/>
    <p:sldId id="483" r:id="rId12"/>
    <p:sldId id="411" r:id="rId13"/>
    <p:sldId id="426" r:id="rId14"/>
    <p:sldId id="418" r:id="rId15"/>
    <p:sldId id="427" r:id="rId16"/>
    <p:sldId id="422" r:id="rId17"/>
    <p:sldId id="436" r:id="rId18"/>
    <p:sldId id="465" r:id="rId19"/>
    <p:sldId id="469" r:id="rId20"/>
    <p:sldId id="481" r:id="rId21"/>
    <p:sldId id="454" r:id="rId22"/>
    <p:sldId id="451" r:id="rId23"/>
    <p:sldId id="479" r:id="rId24"/>
    <p:sldId id="480" r:id="rId25"/>
    <p:sldId id="475" r:id="rId26"/>
    <p:sldId id="478" r:id="rId27"/>
    <p:sldId id="433" r:id="rId28"/>
    <p:sldId id="394" r:id="rId29"/>
    <p:sldId id="467" r:id="rId30"/>
    <p:sldId id="398" r:id="rId31"/>
    <p:sldId id="468" r:id="rId32"/>
    <p:sldId id="400" r:id="rId33"/>
    <p:sldId id="401" r:id="rId34"/>
    <p:sldId id="395" r:id="rId35"/>
  </p:sldIdLst>
  <p:sldSz cx="13549313" cy="7621588"/>
  <p:notesSz cx="6858000" cy="9144000"/>
  <p:defaultTextStyle>
    <a:defPPr marL="0" marR="0" indent="0" algn="l" defTabSz="714329" rtl="0" fontAlgn="auto" latinLnBrk="1" hangingPunct="0">
      <a:lnSpc>
        <a:spcPct val="100000"/>
      </a:lnSpc>
      <a:spcBef>
        <a:spcPts val="0"/>
      </a:spcBef>
      <a:spcAft>
        <a:spcPts val="0"/>
      </a:spcAft>
      <a:buClrTx/>
      <a:buSzTx/>
      <a:buFontTx/>
      <a:buNone/>
      <a:tabLst/>
      <a:defRPr kumimoji="0" sz="1406" b="0" i="0" u="none" strike="noStrike" cap="none" spc="0" normalizeH="0" baseline="0">
        <a:ln>
          <a:noFill/>
        </a:ln>
        <a:solidFill>
          <a:srgbClr val="000000"/>
        </a:solidFill>
        <a:effectLst/>
        <a:uFillTx/>
      </a:defRPr>
    </a:defPPr>
    <a:lvl1pPr marL="0" marR="0" indent="0"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1pPr>
    <a:lvl2pPr marL="0" marR="0" indent="178582"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2pPr>
    <a:lvl3pPr marL="0" marR="0" indent="357165"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3pPr>
    <a:lvl4pPr marL="0" marR="0" indent="535747"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4pPr>
    <a:lvl5pPr marL="0" marR="0" indent="714329"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5pPr>
    <a:lvl6pPr marL="0" marR="0" indent="892912"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6pPr>
    <a:lvl7pPr marL="0" marR="0" indent="1071494"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7pPr>
    <a:lvl8pPr marL="0" marR="0" indent="1250076"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8pPr>
    <a:lvl9pPr marL="0" marR="0" indent="1428659"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858" userDrawn="1">
          <p15:clr>
            <a:srgbClr val="A4A3A4"/>
          </p15:clr>
        </p15:guide>
        <p15:guide id="2" pos="5787" userDrawn="1">
          <p15:clr>
            <a:srgbClr val="A4A3A4"/>
          </p15:clr>
        </p15:guide>
        <p15:guide id="3" orient="horz" pos="3784" userDrawn="1">
          <p15:clr>
            <a:srgbClr val="A4A3A4"/>
          </p15:clr>
        </p15:guide>
        <p15:guide id="4" pos="344" userDrawn="1">
          <p15:clr>
            <a:srgbClr val="A4A3A4"/>
          </p15:clr>
        </p15:guide>
        <p15:guide id="6" pos="593" userDrawn="1">
          <p15:clr>
            <a:srgbClr val="A4A3A4"/>
          </p15:clr>
        </p15:guide>
        <p15:guide id="7" orient="horz" pos="3716" userDrawn="1">
          <p15:clr>
            <a:srgbClr val="A4A3A4"/>
          </p15:clr>
        </p15:guide>
        <p15:guide id="8" pos="794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9"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70C0"/>
    <a:srgbClr val="00CC00"/>
    <a:srgbClr val="FF9933"/>
    <a:srgbClr val="33CC33"/>
    <a:srgbClr val="FAA44A"/>
    <a:srgbClr val="339933"/>
    <a:srgbClr val="00882B"/>
    <a:srgbClr val="268D47"/>
    <a:srgbClr val="00CC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94234" autoAdjust="0"/>
  </p:normalViewPr>
  <p:slideViewPr>
    <p:cSldViewPr snapToGrid="0" snapToObjects="1" showGuides="1">
      <p:cViewPr varScale="1">
        <p:scale>
          <a:sx n="94" d="100"/>
          <a:sy n="94" d="100"/>
        </p:scale>
        <p:origin x="624" y="78"/>
      </p:cViewPr>
      <p:guideLst>
        <p:guide orient="horz" pos="858"/>
        <p:guide pos="5787"/>
        <p:guide orient="horz" pos="3784"/>
        <p:guide pos="344"/>
        <p:guide pos="593"/>
        <p:guide orient="horz" pos="3716"/>
        <p:guide pos="794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9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7D9B13-3FEE-402B-8F22-CFF15EF67DF6}" type="doc">
      <dgm:prSet loTypeId="urn:microsoft.com/office/officeart/2005/8/layout/venn3" loCatId="relationship" qsTypeId="urn:microsoft.com/office/officeart/2005/8/quickstyle/simple1" qsCatId="simple" csTypeId="urn:microsoft.com/office/officeart/2005/8/colors/colorful1" csCatId="colorful" phldr="0"/>
      <dgm:spPr/>
      <dgm:t>
        <a:bodyPr/>
        <a:lstStyle/>
        <a:p>
          <a:endParaRPr lang="zh-CN" altLang="en-US"/>
        </a:p>
      </dgm:t>
    </dgm:pt>
    <dgm:pt modelId="{587521D5-455E-41CB-9CF4-A8E76389E3C5}">
      <dgm:prSet phldrT="[文本]" phldr="1"/>
      <dgm:spPr/>
      <dgm:t>
        <a:bodyPr/>
        <a:lstStyle/>
        <a:p>
          <a:endParaRPr lang="zh-CN" altLang="en-US"/>
        </a:p>
      </dgm:t>
    </dgm:pt>
    <dgm:pt modelId="{6954E054-EE2E-40B4-8D45-97F84CD28DE3}" type="parTrans" cxnId="{65C9F432-8FE8-429C-844F-D5011B0B792F}">
      <dgm:prSet/>
      <dgm:spPr/>
      <dgm:t>
        <a:bodyPr/>
        <a:lstStyle/>
        <a:p>
          <a:endParaRPr lang="zh-CN" altLang="en-US"/>
        </a:p>
      </dgm:t>
    </dgm:pt>
    <dgm:pt modelId="{1F19F4D1-1B37-4E67-801A-97C3EA429ACE}" type="sibTrans" cxnId="{65C9F432-8FE8-429C-844F-D5011B0B792F}">
      <dgm:prSet/>
      <dgm:spPr/>
      <dgm:t>
        <a:bodyPr/>
        <a:lstStyle/>
        <a:p>
          <a:endParaRPr lang="zh-CN" altLang="en-US"/>
        </a:p>
      </dgm:t>
    </dgm:pt>
    <dgm:pt modelId="{9E7486AB-A3A4-480D-AC51-69AD85BAD3F4}">
      <dgm:prSet phldrT="[文本]" phldr="1"/>
      <dgm:spPr/>
      <dgm:t>
        <a:bodyPr/>
        <a:lstStyle/>
        <a:p>
          <a:endParaRPr lang="zh-CN" altLang="en-US"/>
        </a:p>
      </dgm:t>
    </dgm:pt>
    <dgm:pt modelId="{80346A7B-A164-42CE-8ECE-3E4C2925DDC1}" type="parTrans" cxnId="{D7A417F5-99B0-4016-AE03-DCF8E4BE0BEF}">
      <dgm:prSet/>
      <dgm:spPr/>
      <dgm:t>
        <a:bodyPr/>
        <a:lstStyle/>
        <a:p>
          <a:endParaRPr lang="zh-CN" altLang="en-US"/>
        </a:p>
      </dgm:t>
    </dgm:pt>
    <dgm:pt modelId="{2D478712-AECE-4C1F-82E2-D5D1B2C1E597}" type="sibTrans" cxnId="{D7A417F5-99B0-4016-AE03-DCF8E4BE0BEF}">
      <dgm:prSet/>
      <dgm:spPr/>
      <dgm:t>
        <a:bodyPr/>
        <a:lstStyle/>
        <a:p>
          <a:endParaRPr lang="zh-CN" altLang="en-US"/>
        </a:p>
      </dgm:t>
    </dgm:pt>
    <dgm:pt modelId="{54ADCB8A-2411-479D-9BFB-C333E0553627}" type="pres">
      <dgm:prSet presAssocID="{327D9B13-3FEE-402B-8F22-CFF15EF67DF6}" presName="Name0" presStyleCnt="0">
        <dgm:presLayoutVars>
          <dgm:dir/>
          <dgm:resizeHandles val="exact"/>
        </dgm:presLayoutVars>
      </dgm:prSet>
      <dgm:spPr/>
    </dgm:pt>
    <dgm:pt modelId="{C0906544-282B-4D6F-AD86-518C5C55DCA2}" type="pres">
      <dgm:prSet presAssocID="{587521D5-455E-41CB-9CF4-A8E76389E3C5}" presName="Name5" presStyleLbl="vennNode1" presStyleIdx="0" presStyleCnt="2">
        <dgm:presLayoutVars>
          <dgm:bulletEnabled val="1"/>
        </dgm:presLayoutVars>
      </dgm:prSet>
      <dgm:spPr>
        <a:prstGeom prst="flowChartAlternateProcess">
          <a:avLst/>
        </a:prstGeom>
      </dgm:spPr>
    </dgm:pt>
    <dgm:pt modelId="{059FF121-5372-48FB-B0D4-BFAA1C527F96}" type="pres">
      <dgm:prSet presAssocID="{1F19F4D1-1B37-4E67-801A-97C3EA429ACE}" presName="space" presStyleCnt="0"/>
      <dgm:spPr/>
    </dgm:pt>
    <dgm:pt modelId="{ECCD23AD-CC0C-4FCD-80FB-C09D57C979AA}" type="pres">
      <dgm:prSet presAssocID="{9E7486AB-A3A4-480D-AC51-69AD85BAD3F4}" presName="Name5" presStyleLbl="vennNode1" presStyleIdx="1" presStyleCnt="2">
        <dgm:presLayoutVars>
          <dgm:bulletEnabled val="1"/>
        </dgm:presLayoutVars>
      </dgm:prSet>
      <dgm:spPr>
        <a:prstGeom prst="flowChartAlternateProcess">
          <a:avLst/>
        </a:prstGeom>
      </dgm:spPr>
    </dgm:pt>
  </dgm:ptLst>
  <dgm:cxnLst>
    <dgm:cxn modelId="{C88A9B00-1E2F-4098-AE65-F49E386C42CE}" type="presOf" srcId="{327D9B13-3FEE-402B-8F22-CFF15EF67DF6}" destId="{54ADCB8A-2411-479D-9BFB-C333E0553627}" srcOrd="0" destOrd="0" presId="urn:microsoft.com/office/officeart/2005/8/layout/venn3"/>
    <dgm:cxn modelId="{047DCD04-1C41-40ED-84DA-2D4AF971E5FD}" type="presOf" srcId="{587521D5-455E-41CB-9CF4-A8E76389E3C5}" destId="{C0906544-282B-4D6F-AD86-518C5C55DCA2}" srcOrd="0" destOrd="0" presId="urn:microsoft.com/office/officeart/2005/8/layout/venn3"/>
    <dgm:cxn modelId="{65C9F432-8FE8-429C-844F-D5011B0B792F}" srcId="{327D9B13-3FEE-402B-8F22-CFF15EF67DF6}" destId="{587521D5-455E-41CB-9CF4-A8E76389E3C5}" srcOrd="0" destOrd="0" parTransId="{6954E054-EE2E-40B4-8D45-97F84CD28DE3}" sibTransId="{1F19F4D1-1B37-4E67-801A-97C3EA429ACE}"/>
    <dgm:cxn modelId="{B0915AEA-720B-4A05-919F-A4D02224856C}" type="presOf" srcId="{9E7486AB-A3A4-480D-AC51-69AD85BAD3F4}" destId="{ECCD23AD-CC0C-4FCD-80FB-C09D57C979AA}" srcOrd="0" destOrd="0" presId="urn:microsoft.com/office/officeart/2005/8/layout/venn3"/>
    <dgm:cxn modelId="{D7A417F5-99B0-4016-AE03-DCF8E4BE0BEF}" srcId="{327D9B13-3FEE-402B-8F22-CFF15EF67DF6}" destId="{9E7486AB-A3A4-480D-AC51-69AD85BAD3F4}" srcOrd="1" destOrd="0" parTransId="{80346A7B-A164-42CE-8ECE-3E4C2925DDC1}" sibTransId="{2D478712-AECE-4C1F-82E2-D5D1B2C1E597}"/>
    <dgm:cxn modelId="{06B1E87C-0AA2-4C61-843A-2739C4145EF0}" type="presParOf" srcId="{54ADCB8A-2411-479D-9BFB-C333E0553627}" destId="{C0906544-282B-4D6F-AD86-518C5C55DCA2}" srcOrd="0" destOrd="0" presId="urn:microsoft.com/office/officeart/2005/8/layout/venn3"/>
    <dgm:cxn modelId="{5C423AD8-EF2A-4CAF-8714-BBAE7B41E463}" type="presParOf" srcId="{54ADCB8A-2411-479D-9BFB-C333E0553627}" destId="{059FF121-5372-48FB-B0D4-BFAA1C527F96}" srcOrd="1" destOrd="0" presId="urn:microsoft.com/office/officeart/2005/8/layout/venn3"/>
    <dgm:cxn modelId="{435235CF-DA31-4CD6-A875-3EED27D6C028}" type="presParOf" srcId="{54ADCB8A-2411-479D-9BFB-C333E0553627}" destId="{ECCD23AD-CC0C-4FCD-80FB-C09D57C979AA}" srcOrd="2"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7D9B13-3FEE-402B-8F22-CFF15EF67DF6}"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zh-CN" altLang="en-US"/>
        </a:p>
      </dgm:t>
    </dgm:pt>
    <dgm:pt modelId="{587521D5-455E-41CB-9CF4-A8E76389E3C5}">
      <dgm:prSet phldrT="[文本]"/>
      <dgm:spPr/>
      <dgm:t>
        <a:bodyPr/>
        <a:lstStyle/>
        <a:p>
          <a:r>
            <a:rPr lang="en-US" altLang="zh-CN" dirty="0"/>
            <a:t> </a:t>
          </a:r>
          <a:endParaRPr lang="zh-CN" altLang="en-US" dirty="0"/>
        </a:p>
      </dgm:t>
    </dgm:pt>
    <dgm:pt modelId="{6954E054-EE2E-40B4-8D45-97F84CD28DE3}" type="parTrans" cxnId="{65C9F432-8FE8-429C-844F-D5011B0B792F}">
      <dgm:prSet/>
      <dgm:spPr/>
      <dgm:t>
        <a:bodyPr/>
        <a:lstStyle/>
        <a:p>
          <a:endParaRPr lang="zh-CN" altLang="en-US"/>
        </a:p>
      </dgm:t>
    </dgm:pt>
    <dgm:pt modelId="{1F19F4D1-1B37-4E67-801A-97C3EA429ACE}" type="sibTrans" cxnId="{65C9F432-8FE8-429C-844F-D5011B0B792F}">
      <dgm:prSet/>
      <dgm:spPr/>
      <dgm:t>
        <a:bodyPr/>
        <a:lstStyle/>
        <a:p>
          <a:endParaRPr lang="zh-CN" altLang="en-US"/>
        </a:p>
      </dgm:t>
    </dgm:pt>
    <dgm:pt modelId="{9E7486AB-A3A4-480D-AC51-69AD85BAD3F4}">
      <dgm:prSet phldrT="[文本]"/>
      <dgm:spPr/>
      <dgm:t>
        <a:bodyPr/>
        <a:lstStyle/>
        <a:p>
          <a:r>
            <a:rPr lang="en-US" altLang="zh-CN" dirty="0"/>
            <a:t> </a:t>
          </a:r>
          <a:endParaRPr lang="zh-CN" altLang="en-US" dirty="0"/>
        </a:p>
      </dgm:t>
    </dgm:pt>
    <dgm:pt modelId="{80346A7B-A164-42CE-8ECE-3E4C2925DDC1}" type="parTrans" cxnId="{D7A417F5-99B0-4016-AE03-DCF8E4BE0BEF}">
      <dgm:prSet/>
      <dgm:spPr/>
      <dgm:t>
        <a:bodyPr/>
        <a:lstStyle/>
        <a:p>
          <a:endParaRPr lang="zh-CN" altLang="en-US"/>
        </a:p>
      </dgm:t>
    </dgm:pt>
    <dgm:pt modelId="{2D478712-AECE-4C1F-82E2-D5D1B2C1E597}" type="sibTrans" cxnId="{D7A417F5-99B0-4016-AE03-DCF8E4BE0BEF}">
      <dgm:prSet/>
      <dgm:spPr/>
      <dgm:t>
        <a:bodyPr/>
        <a:lstStyle/>
        <a:p>
          <a:endParaRPr lang="zh-CN" altLang="en-US"/>
        </a:p>
      </dgm:t>
    </dgm:pt>
    <dgm:pt modelId="{54ADCB8A-2411-479D-9BFB-C333E0553627}" type="pres">
      <dgm:prSet presAssocID="{327D9B13-3FEE-402B-8F22-CFF15EF67DF6}" presName="Name0" presStyleCnt="0">
        <dgm:presLayoutVars>
          <dgm:dir/>
          <dgm:resizeHandles val="exact"/>
        </dgm:presLayoutVars>
      </dgm:prSet>
      <dgm:spPr/>
    </dgm:pt>
    <dgm:pt modelId="{C0906544-282B-4D6F-AD86-518C5C55DCA2}" type="pres">
      <dgm:prSet presAssocID="{587521D5-455E-41CB-9CF4-A8E76389E3C5}" presName="Name5" presStyleLbl="vennNode1" presStyleIdx="0" presStyleCnt="2" custScaleX="147999" custScaleY="109531" custLinFactNeighborX="-43899" custLinFactNeighborY="4">
        <dgm:presLayoutVars>
          <dgm:bulletEnabled val="1"/>
        </dgm:presLayoutVars>
      </dgm:prSet>
      <dgm:spPr>
        <a:prstGeom prst="flowChartAlternateProcess">
          <a:avLst/>
        </a:prstGeom>
      </dgm:spPr>
    </dgm:pt>
    <dgm:pt modelId="{059FF121-5372-48FB-B0D4-BFAA1C527F96}" type="pres">
      <dgm:prSet presAssocID="{1F19F4D1-1B37-4E67-801A-97C3EA429ACE}" presName="space" presStyleCnt="0"/>
      <dgm:spPr/>
    </dgm:pt>
    <dgm:pt modelId="{ECCD23AD-CC0C-4FCD-80FB-C09D57C979AA}" type="pres">
      <dgm:prSet presAssocID="{9E7486AB-A3A4-480D-AC51-69AD85BAD3F4}" presName="Name5" presStyleLbl="vennNode1" presStyleIdx="1" presStyleCnt="2" custScaleX="151387" custScaleY="109531" custLinFactX="-42961" custLinFactNeighborX="-100000" custLinFactNeighborY="15203">
        <dgm:presLayoutVars>
          <dgm:bulletEnabled val="1"/>
        </dgm:presLayoutVars>
      </dgm:prSet>
      <dgm:spPr>
        <a:prstGeom prst="flowChartAlternateProcess">
          <a:avLst/>
        </a:prstGeom>
      </dgm:spPr>
    </dgm:pt>
  </dgm:ptLst>
  <dgm:cxnLst>
    <dgm:cxn modelId="{3D3F652C-0651-4302-8DCE-1F08EA57D020}" type="presOf" srcId="{587521D5-455E-41CB-9CF4-A8E76389E3C5}" destId="{C0906544-282B-4D6F-AD86-518C5C55DCA2}" srcOrd="0" destOrd="0" presId="urn:microsoft.com/office/officeart/2005/8/layout/venn3"/>
    <dgm:cxn modelId="{65C9F432-8FE8-429C-844F-D5011B0B792F}" srcId="{327D9B13-3FEE-402B-8F22-CFF15EF67DF6}" destId="{587521D5-455E-41CB-9CF4-A8E76389E3C5}" srcOrd="0" destOrd="0" parTransId="{6954E054-EE2E-40B4-8D45-97F84CD28DE3}" sibTransId="{1F19F4D1-1B37-4E67-801A-97C3EA429ACE}"/>
    <dgm:cxn modelId="{A9BD9EBE-572E-4B84-AF03-DBA45FB2AC67}" type="presOf" srcId="{327D9B13-3FEE-402B-8F22-CFF15EF67DF6}" destId="{54ADCB8A-2411-479D-9BFB-C333E0553627}" srcOrd="0" destOrd="0" presId="urn:microsoft.com/office/officeart/2005/8/layout/venn3"/>
    <dgm:cxn modelId="{00F8C2E7-9AA7-45BB-B2FD-2ADE810FCED6}" type="presOf" srcId="{9E7486AB-A3A4-480D-AC51-69AD85BAD3F4}" destId="{ECCD23AD-CC0C-4FCD-80FB-C09D57C979AA}" srcOrd="0" destOrd="0" presId="urn:microsoft.com/office/officeart/2005/8/layout/venn3"/>
    <dgm:cxn modelId="{D7A417F5-99B0-4016-AE03-DCF8E4BE0BEF}" srcId="{327D9B13-3FEE-402B-8F22-CFF15EF67DF6}" destId="{9E7486AB-A3A4-480D-AC51-69AD85BAD3F4}" srcOrd="1" destOrd="0" parTransId="{80346A7B-A164-42CE-8ECE-3E4C2925DDC1}" sibTransId="{2D478712-AECE-4C1F-82E2-D5D1B2C1E597}"/>
    <dgm:cxn modelId="{1B0CE1D5-7F6B-4471-9A45-BB96FC93340C}" type="presParOf" srcId="{54ADCB8A-2411-479D-9BFB-C333E0553627}" destId="{C0906544-282B-4D6F-AD86-518C5C55DCA2}" srcOrd="0" destOrd="0" presId="urn:microsoft.com/office/officeart/2005/8/layout/venn3"/>
    <dgm:cxn modelId="{ABCCB057-4E18-4B63-8C71-E962B8953673}" type="presParOf" srcId="{54ADCB8A-2411-479D-9BFB-C333E0553627}" destId="{059FF121-5372-48FB-B0D4-BFAA1C527F96}" srcOrd="1" destOrd="0" presId="urn:microsoft.com/office/officeart/2005/8/layout/venn3"/>
    <dgm:cxn modelId="{AC75C8C9-028E-44D0-982E-F89909E02EA8}" type="presParOf" srcId="{54ADCB8A-2411-479D-9BFB-C333E0553627}" destId="{ECCD23AD-CC0C-4FCD-80FB-C09D57C979AA}" srcOrd="2"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06544-282B-4D6F-AD86-518C5C55DCA2}">
      <dsp:nvSpPr>
        <dsp:cNvPr id="0" name=""/>
        <dsp:cNvSpPr/>
      </dsp:nvSpPr>
      <dsp:spPr>
        <a:xfrm>
          <a:off x="637287" y="204"/>
          <a:ext cx="1562781" cy="1562781"/>
        </a:xfrm>
        <a:prstGeom prst="flowChartAlternateProcess">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6005" tIns="52070" rIns="86005" bIns="52070" numCol="1" spcCol="1270" anchor="ctr" anchorCtr="0">
          <a:noAutofit/>
        </a:bodyPr>
        <a:lstStyle/>
        <a:p>
          <a:pPr marL="0" lvl="0" indent="0" algn="ctr" defTabSz="1822450">
            <a:lnSpc>
              <a:spcPct val="90000"/>
            </a:lnSpc>
            <a:spcBef>
              <a:spcPct val="0"/>
            </a:spcBef>
            <a:spcAft>
              <a:spcPct val="35000"/>
            </a:spcAft>
            <a:buNone/>
          </a:pPr>
          <a:endParaRPr lang="zh-CN" altLang="en-US" sz="4100" kern="1200"/>
        </a:p>
      </dsp:txBody>
      <dsp:txXfrm>
        <a:off x="713574" y="76491"/>
        <a:ext cx="1410207" cy="1410207"/>
      </dsp:txXfrm>
    </dsp:sp>
    <dsp:sp modelId="{ECCD23AD-CC0C-4FCD-80FB-C09D57C979AA}">
      <dsp:nvSpPr>
        <dsp:cNvPr id="0" name=""/>
        <dsp:cNvSpPr/>
      </dsp:nvSpPr>
      <dsp:spPr>
        <a:xfrm>
          <a:off x="1887512" y="204"/>
          <a:ext cx="1562781" cy="1562781"/>
        </a:xfrm>
        <a:prstGeom prst="flowChartAlternateProcess">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6005" tIns="52070" rIns="86005" bIns="52070" numCol="1" spcCol="1270" anchor="ctr" anchorCtr="0">
          <a:noAutofit/>
        </a:bodyPr>
        <a:lstStyle/>
        <a:p>
          <a:pPr marL="0" lvl="0" indent="0" algn="ctr" defTabSz="1822450">
            <a:lnSpc>
              <a:spcPct val="90000"/>
            </a:lnSpc>
            <a:spcBef>
              <a:spcPct val="0"/>
            </a:spcBef>
            <a:spcAft>
              <a:spcPct val="35000"/>
            </a:spcAft>
            <a:buNone/>
          </a:pPr>
          <a:endParaRPr lang="zh-CN" altLang="en-US" sz="4100" kern="1200"/>
        </a:p>
      </dsp:txBody>
      <dsp:txXfrm>
        <a:off x="1963799" y="76491"/>
        <a:ext cx="1410207" cy="1410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06544-282B-4D6F-AD86-518C5C55DCA2}">
      <dsp:nvSpPr>
        <dsp:cNvPr id="0" name=""/>
        <dsp:cNvSpPr/>
      </dsp:nvSpPr>
      <dsp:spPr>
        <a:xfrm>
          <a:off x="0" y="970"/>
          <a:ext cx="6505044" cy="4814248"/>
        </a:xfrm>
        <a:prstGeom prst="flowChartAlternateProcess">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890" tIns="82550" rIns="241890" bIns="82550" numCol="1" spcCol="1270" anchor="ctr" anchorCtr="0">
          <a:noAutofit/>
        </a:bodyPr>
        <a:lstStyle/>
        <a:p>
          <a:pPr marL="0" lvl="0" indent="0" algn="ctr" defTabSz="2889250">
            <a:lnSpc>
              <a:spcPct val="90000"/>
            </a:lnSpc>
            <a:spcBef>
              <a:spcPct val="0"/>
            </a:spcBef>
            <a:spcAft>
              <a:spcPct val="35000"/>
            </a:spcAft>
            <a:buNone/>
          </a:pPr>
          <a:r>
            <a:rPr lang="en-US" altLang="zh-CN" sz="6500" kern="1200" dirty="0"/>
            <a:t> </a:t>
          </a:r>
          <a:endParaRPr lang="zh-CN" altLang="en-US" sz="6500" kern="1200" dirty="0"/>
        </a:p>
      </dsp:txBody>
      <dsp:txXfrm>
        <a:off x="235008" y="235978"/>
        <a:ext cx="6035028" cy="4344232"/>
      </dsp:txXfrm>
    </dsp:sp>
    <dsp:sp modelId="{ECCD23AD-CC0C-4FCD-80FB-C09D57C979AA}">
      <dsp:nvSpPr>
        <dsp:cNvPr id="0" name=""/>
        <dsp:cNvSpPr/>
      </dsp:nvSpPr>
      <dsp:spPr>
        <a:xfrm>
          <a:off x="2978496" y="1590"/>
          <a:ext cx="6653958" cy="4814248"/>
        </a:xfrm>
        <a:prstGeom prst="flowChartAlternateProcess">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890" tIns="82550" rIns="241890" bIns="82550" numCol="1" spcCol="1270" anchor="ctr" anchorCtr="0">
          <a:noAutofit/>
        </a:bodyPr>
        <a:lstStyle/>
        <a:p>
          <a:pPr marL="0" lvl="0" indent="0" algn="ctr" defTabSz="2889250">
            <a:lnSpc>
              <a:spcPct val="90000"/>
            </a:lnSpc>
            <a:spcBef>
              <a:spcPct val="0"/>
            </a:spcBef>
            <a:spcAft>
              <a:spcPct val="35000"/>
            </a:spcAft>
            <a:buNone/>
          </a:pPr>
          <a:r>
            <a:rPr lang="en-US" altLang="zh-CN" sz="6500" kern="1200" dirty="0"/>
            <a:t> </a:t>
          </a:r>
          <a:endParaRPr lang="zh-CN" altLang="en-US" sz="6500" kern="1200" dirty="0"/>
        </a:p>
      </dsp:txBody>
      <dsp:txXfrm>
        <a:off x="3213504" y="236598"/>
        <a:ext cx="6183942" cy="4344232"/>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382588" y="685800"/>
            <a:ext cx="6092825" cy="3429000"/>
          </a:xfrm>
          <a:prstGeom prst="rect">
            <a:avLst/>
          </a:prstGeom>
        </p:spPr>
        <p:txBody>
          <a:bodyPr/>
          <a:lstStyle/>
          <a:p>
            <a:endParaRPr/>
          </a:p>
        </p:txBody>
      </p:sp>
      <p:sp>
        <p:nvSpPr>
          <p:cNvPr id="144" name="Shape 14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380166118"/>
      </p:ext>
    </p:extLst>
  </p:cSld>
  <p:clrMap bg1="lt1" tx1="dk1" bg2="lt2" tx2="dk2" accent1="accent1" accent2="accent2" accent3="accent3" accent4="accent4" accent5="accent5" accent6="accent6" hlink="hlink" folHlink="folHlink"/>
  <p:notesStyle>
    <a:lvl1pPr defTabSz="357165" latinLnBrk="0">
      <a:lnSpc>
        <a:spcPct val="117999"/>
      </a:lnSpc>
      <a:defRPr sz="1719">
        <a:latin typeface="Helvetica Neue"/>
        <a:ea typeface="Helvetica Neue"/>
        <a:cs typeface="Helvetica Neue"/>
        <a:sym typeface="Helvetica Neue"/>
      </a:defRPr>
    </a:lvl1pPr>
    <a:lvl2pPr indent="178582" defTabSz="357165" latinLnBrk="0">
      <a:lnSpc>
        <a:spcPct val="117999"/>
      </a:lnSpc>
      <a:defRPr sz="1719">
        <a:latin typeface="Helvetica Neue"/>
        <a:ea typeface="Helvetica Neue"/>
        <a:cs typeface="Helvetica Neue"/>
        <a:sym typeface="Helvetica Neue"/>
      </a:defRPr>
    </a:lvl2pPr>
    <a:lvl3pPr indent="357165" defTabSz="357165" latinLnBrk="0">
      <a:lnSpc>
        <a:spcPct val="117999"/>
      </a:lnSpc>
      <a:defRPr sz="1719">
        <a:latin typeface="Helvetica Neue"/>
        <a:ea typeface="Helvetica Neue"/>
        <a:cs typeface="Helvetica Neue"/>
        <a:sym typeface="Helvetica Neue"/>
      </a:defRPr>
    </a:lvl3pPr>
    <a:lvl4pPr indent="535747" defTabSz="357165" latinLnBrk="0">
      <a:lnSpc>
        <a:spcPct val="117999"/>
      </a:lnSpc>
      <a:defRPr sz="1719">
        <a:latin typeface="Helvetica Neue"/>
        <a:ea typeface="Helvetica Neue"/>
        <a:cs typeface="Helvetica Neue"/>
        <a:sym typeface="Helvetica Neue"/>
      </a:defRPr>
    </a:lvl4pPr>
    <a:lvl5pPr indent="714329" defTabSz="357165" latinLnBrk="0">
      <a:lnSpc>
        <a:spcPct val="117999"/>
      </a:lnSpc>
      <a:defRPr sz="1719">
        <a:latin typeface="Helvetica Neue"/>
        <a:ea typeface="Helvetica Neue"/>
        <a:cs typeface="Helvetica Neue"/>
        <a:sym typeface="Helvetica Neue"/>
      </a:defRPr>
    </a:lvl5pPr>
    <a:lvl6pPr indent="892912" defTabSz="357165" latinLnBrk="0">
      <a:lnSpc>
        <a:spcPct val="117999"/>
      </a:lnSpc>
      <a:defRPr sz="1719">
        <a:latin typeface="Helvetica Neue"/>
        <a:ea typeface="Helvetica Neue"/>
        <a:cs typeface="Helvetica Neue"/>
        <a:sym typeface="Helvetica Neue"/>
      </a:defRPr>
    </a:lvl6pPr>
    <a:lvl7pPr indent="1071494" defTabSz="357165" latinLnBrk="0">
      <a:lnSpc>
        <a:spcPct val="117999"/>
      </a:lnSpc>
      <a:defRPr sz="1719">
        <a:latin typeface="Helvetica Neue"/>
        <a:ea typeface="Helvetica Neue"/>
        <a:cs typeface="Helvetica Neue"/>
        <a:sym typeface="Helvetica Neue"/>
      </a:defRPr>
    </a:lvl7pPr>
    <a:lvl8pPr indent="1250076" defTabSz="357165" latinLnBrk="0">
      <a:lnSpc>
        <a:spcPct val="117999"/>
      </a:lnSpc>
      <a:defRPr sz="1719">
        <a:latin typeface="Helvetica Neue"/>
        <a:ea typeface="Helvetica Neue"/>
        <a:cs typeface="Helvetica Neue"/>
        <a:sym typeface="Helvetica Neue"/>
      </a:defRPr>
    </a:lvl8pPr>
    <a:lvl9pPr indent="1428659" defTabSz="357165" latinLnBrk="0">
      <a:lnSpc>
        <a:spcPct val="117999"/>
      </a:lnSpc>
      <a:defRPr sz="1719">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20702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984079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23477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8936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61015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en-US" altLang="zh-CN" baseline="0" dirty="0">
              <a:solidFill>
                <a:schemeClr val="tx1"/>
              </a:solidFill>
            </a:endParaRPr>
          </a:p>
        </p:txBody>
      </p:sp>
    </p:spTree>
    <p:extLst>
      <p:ext uri="{BB962C8B-B14F-4D97-AF65-F5344CB8AC3E}">
        <p14:creationId xmlns:p14="http://schemas.microsoft.com/office/powerpoint/2010/main" val="3493227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39583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en-US" altLang="zh-CN" baseline="0" dirty="0">
              <a:solidFill>
                <a:schemeClr val="tx1"/>
              </a:solidFill>
            </a:endParaRPr>
          </a:p>
        </p:txBody>
      </p:sp>
    </p:spTree>
    <p:extLst>
      <p:ext uri="{BB962C8B-B14F-4D97-AF65-F5344CB8AC3E}">
        <p14:creationId xmlns:p14="http://schemas.microsoft.com/office/powerpoint/2010/main" val="549474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en-US" altLang="zh-CN" baseline="0" dirty="0">
              <a:solidFill>
                <a:schemeClr val="tx1"/>
              </a:solidFill>
            </a:endParaRPr>
          </a:p>
        </p:txBody>
      </p:sp>
    </p:spTree>
    <p:extLst>
      <p:ext uri="{BB962C8B-B14F-4D97-AF65-F5344CB8AC3E}">
        <p14:creationId xmlns:p14="http://schemas.microsoft.com/office/powerpoint/2010/main" val="3161553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1919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0969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707661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56035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369236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25644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r>
              <a:rPr lang="en-US" altLang="zh-CN" baseline="0" dirty="0"/>
              <a:t>Suggested Time: 1.5 </a:t>
            </a:r>
            <a:r>
              <a:rPr lang="en-US" altLang="zh-CN" baseline="0" dirty="0" err="1"/>
              <a:t>mins</a:t>
            </a:r>
            <a:r>
              <a:rPr lang="en-US" altLang="zh-CN" baseline="0" dirty="0"/>
              <a:t> (Remembering &amp; Understanding)</a:t>
            </a:r>
          </a:p>
          <a:p>
            <a:r>
              <a:rPr lang="en-US" altLang="zh-CN" baseline="0" dirty="0"/>
              <a:t>Learning Objective: Check if Ss will understand the words/phrases in context.</a:t>
            </a:r>
          </a:p>
          <a:p>
            <a:r>
              <a:rPr lang="en-US" altLang="zh-CN" baseline="0" dirty="0"/>
              <a:t>TD</a:t>
            </a:r>
          </a:p>
          <a:p>
            <a:pPr marL="342900" indent="-342900">
              <a:buAutoNum type="arabicPeriod"/>
            </a:pPr>
            <a:r>
              <a:rPr lang="en-US" altLang="zh-CN" baseline="0" dirty="0"/>
              <a:t>Ask Ss to take turns reading their familiar words, and then guide Ss to read their unfamiliar words aloud. </a:t>
            </a:r>
          </a:p>
          <a:p>
            <a:pPr marL="342900" indent="-342900">
              <a:buAutoNum type="arabicPeriod"/>
            </a:pPr>
            <a:r>
              <a:rPr lang="en-US" altLang="zh-CN" baseline="0" dirty="0"/>
              <a:t>Ask Ss to read the sentences and compete to find the answers. </a:t>
            </a:r>
          </a:p>
          <a:p>
            <a:endParaRPr lang="zh-CN" altLang="en-US" dirty="0"/>
          </a:p>
        </p:txBody>
      </p:sp>
    </p:spTree>
    <p:extLst>
      <p:ext uri="{BB962C8B-B14F-4D97-AF65-F5344CB8AC3E}">
        <p14:creationId xmlns:p14="http://schemas.microsoft.com/office/powerpoint/2010/main" val="2008461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37210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753340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210677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527017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16702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aseline="0" dirty="0">
                <a:solidFill>
                  <a:schemeClr val="tx1"/>
                </a:solidFill>
              </a:rPr>
              <a:t>Suggested Time: </a:t>
            </a:r>
            <a:r>
              <a:rPr lang="en-US" altLang="zh-CN" dirty="0"/>
              <a:t>0.5min</a:t>
            </a:r>
          </a:p>
          <a:p>
            <a:r>
              <a:rPr lang="en-US" altLang="zh-CN" dirty="0"/>
              <a:t>TD</a:t>
            </a:r>
          </a:p>
          <a:p>
            <a:r>
              <a:rPr lang="en-US" altLang="zh-CN" dirty="0"/>
              <a:t>Give briefly comments to Ss</a:t>
            </a:r>
            <a:r>
              <a:rPr lang="en-US" altLang="zh-CN" baseline="0" dirty="0"/>
              <a:t> </a:t>
            </a:r>
            <a:r>
              <a:rPr lang="en-US" altLang="zh-CN" dirty="0"/>
              <a:t>and say goodbye</a:t>
            </a:r>
            <a:r>
              <a:rPr lang="en-US" altLang="zh-CN" baseline="0" dirty="0"/>
              <a:t>.</a:t>
            </a:r>
            <a:endParaRPr lang="zh-CN" altLang="en-US" dirty="0"/>
          </a:p>
          <a:p>
            <a:endParaRPr lang="zh-CN" altLang="en-US" dirty="0"/>
          </a:p>
        </p:txBody>
      </p:sp>
    </p:spTree>
    <p:extLst>
      <p:ext uri="{BB962C8B-B14F-4D97-AF65-F5344CB8AC3E}">
        <p14:creationId xmlns:p14="http://schemas.microsoft.com/office/powerpoint/2010/main" val="1258037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2596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369385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421603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en-US" altLang="zh-CN" baseline="0" dirty="0"/>
          </a:p>
        </p:txBody>
      </p:sp>
    </p:spTree>
    <p:extLst>
      <p:ext uri="{BB962C8B-B14F-4D97-AF65-F5344CB8AC3E}">
        <p14:creationId xmlns:p14="http://schemas.microsoft.com/office/powerpoint/2010/main" val="1535400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r>
              <a:rPr lang="en-US" altLang="zh-CN" baseline="0" dirty="0"/>
              <a:t>Suggested Time: 2 </a:t>
            </a:r>
            <a:r>
              <a:rPr lang="en-US" altLang="zh-CN" baseline="0" dirty="0" err="1"/>
              <a:t>mins</a:t>
            </a:r>
            <a:r>
              <a:rPr lang="en-US" altLang="zh-CN" baseline="0" dirty="0"/>
              <a:t> (Understanding &amp; Applying)</a:t>
            </a:r>
          </a:p>
          <a:p>
            <a:pPr marL="0" marR="0" indent="0" defTabSz="357165" eaLnBrk="1" fontAlgn="auto" latinLnBrk="0" hangingPunct="1">
              <a:lnSpc>
                <a:spcPct val="117999"/>
              </a:lnSpc>
              <a:spcBef>
                <a:spcPts val="0"/>
              </a:spcBef>
              <a:spcAft>
                <a:spcPts val="0"/>
              </a:spcAft>
              <a:buClrTx/>
              <a:buSzTx/>
              <a:buFontTx/>
              <a:buNone/>
              <a:tabLst/>
              <a:defRPr/>
            </a:pPr>
            <a:r>
              <a:rPr lang="en-US" altLang="zh-CN" baseline="0" dirty="0"/>
              <a:t>Learning Objectives: </a:t>
            </a:r>
          </a:p>
          <a:p>
            <a:pPr marL="342900" marR="0" indent="-342900" defTabSz="357165" eaLnBrk="1" fontAlgn="auto" latinLnBrk="0" hangingPunct="1">
              <a:lnSpc>
                <a:spcPct val="117999"/>
              </a:lnSpc>
              <a:spcBef>
                <a:spcPts val="0"/>
              </a:spcBef>
              <a:spcAft>
                <a:spcPts val="0"/>
              </a:spcAft>
              <a:buClrTx/>
              <a:buSzTx/>
              <a:buFont typeface="+mj-lt"/>
              <a:buAutoNum type="arabicPeriod"/>
              <a:tabLst/>
              <a:defRPr/>
            </a:pPr>
            <a:r>
              <a:rPr lang="en-US" altLang="zh-CN" baseline="0" dirty="0"/>
              <a:t>Ss will be able to use the reading strategies and skills: making connections to analyze the story. </a:t>
            </a:r>
          </a:p>
          <a:p>
            <a:pPr marL="342900" marR="0" indent="-342900" defTabSz="357165" eaLnBrk="1" fontAlgn="auto" latinLnBrk="0" hangingPunct="1">
              <a:lnSpc>
                <a:spcPct val="117999"/>
              </a:lnSpc>
              <a:spcBef>
                <a:spcPts val="0"/>
              </a:spcBef>
              <a:spcAft>
                <a:spcPts val="0"/>
              </a:spcAft>
              <a:buClrTx/>
              <a:buSzTx/>
              <a:buFont typeface="+mj-lt"/>
              <a:buAutoNum type="arabicPeriod"/>
              <a:tabLst/>
              <a:defRPr/>
            </a:pPr>
            <a:r>
              <a:rPr lang="en-US" altLang="zh-CN" baseline="0" dirty="0"/>
              <a:t>Ss will be able to understand the core academic word “pack” in context and </a:t>
            </a:r>
            <a:r>
              <a:rPr lang="en-US" altLang="zh-CN" baseline="0" dirty="0">
                <a:solidFill>
                  <a:schemeClr val="tx1"/>
                </a:solidFill>
              </a:rPr>
              <a:t>use it in sentences. </a:t>
            </a:r>
          </a:p>
          <a:p>
            <a:pPr marL="0" marR="0" indent="0" defTabSz="357165" eaLnBrk="1" fontAlgn="auto" latinLnBrk="0" hangingPunct="1">
              <a:lnSpc>
                <a:spcPct val="117999"/>
              </a:lnSpc>
              <a:spcBef>
                <a:spcPts val="0"/>
              </a:spcBef>
              <a:spcAft>
                <a:spcPts val="0"/>
              </a:spcAft>
              <a:buClrTx/>
              <a:buSzTx/>
              <a:buFont typeface="+mj-lt"/>
              <a:buNone/>
              <a:tabLst/>
              <a:defRPr/>
            </a:pPr>
            <a:r>
              <a:rPr lang="en-US" altLang="zh-CN" baseline="0" dirty="0">
                <a:solidFill>
                  <a:schemeClr val="tx1"/>
                </a:solidFill>
              </a:rPr>
              <a:t>TD</a:t>
            </a:r>
          </a:p>
          <a:p>
            <a:pPr marL="228600" marR="0" indent="-228600" defTabSz="357165" eaLnBrk="1" fontAlgn="auto" latinLnBrk="0" hangingPunct="1">
              <a:lnSpc>
                <a:spcPct val="117999"/>
              </a:lnSpc>
              <a:spcBef>
                <a:spcPts val="0"/>
              </a:spcBef>
              <a:spcAft>
                <a:spcPts val="0"/>
              </a:spcAft>
              <a:buClrTx/>
              <a:buSzTx/>
              <a:buFontTx/>
              <a:buAutoNum type="arabicPeriod"/>
              <a:tabLst/>
              <a:defRPr/>
            </a:pPr>
            <a:r>
              <a:rPr lang="en-US" altLang="zh-CN" baseline="0" dirty="0">
                <a:solidFill>
                  <a:schemeClr val="tx1"/>
                </a:solidFill>
              </a:rPr>
              <a:t>  Choose one S to read aloud the passage. </a:t>
            </a:r>
          </a:p>
          <a:p>
            <a:pPr marL="228600" marR="0" indent="-228600" defTabSz="357165" eaLnBrk="1" fontAlgn="auto" latinLnBrk="0" hangingPunct="1">
              <a:lnSpc>
                <a:spcPct val="117999"/>
              </a:lnSpc>
              <a:spcBef>
                <a:spcPts val="0"/>
              </a:spcBef>
              <a:spcAft>
                <a:spcPts val="0"/>
              </a:spcAft>
              <a:buClrTx/>
              <a:buSzTx/>
              <a:buFontTx/>
              <a:buAutoNum type="arabicPeriod"/>
              <a:tabLst/>
              <a:defRPr/>
            </a:pPr>
            <a:r>
              <a:rPr lang="en-US" altLang="zh-CN" baseline="0" dirty="0">
                <a:solidFill>
                  <a:schemeClr val="tx1"/>
                </a:solidFill>
              </a:rPr>
              <a:t>  Then explain the key word “pack" with the sample sentence and ask Ss to make sentences. </a:t>
            </a:r>
          </a:p>
          <a:p>
            <a:pPr marL="228600" marR="0" indent="-228600" defTabSz="357165" eaLnBrk="1" fontAlgn="auto" latinLnBrk="0" hangingPunct="1">
              <a:lnSpc>
                <a:spcPct val="117999"/>
              </a:lnSpc>
              <a:spcBef>
                <a:spcPts val="0"/>
              </a:spcBef>
              <a:spcAft>
                <a:spcPts val="0"/>
              </a:spcAft>
              <a:buClrTx/>
              <a:buSzTx/>
              <a:buFontTx/>
              <a:buAutoNum type="arabicPeriod"/>
              <a:tabLst/>
              <a:defRPr/>
            </a:pPr>
            <a:r>
              <a:rPr lang="en-US" altLang="zh-CN" baseline="0" dirty="0">
                <a:solidFill>
                  <a:schemeClr val="tx1"/>
                </a:solidFill>
              </a:rPr>
              <a:t>  Ask Ss to discuss the given questions and give feedback.</a:t>
            </a:r>
          </a:p>
        </p:txBody>
      </p:sp>
    </p:spTree>
    <p:extLst>
      <p:ext uri="{BB962C8B-B14F-4D97-AF65-F5344CB8AC3E}">
        <p14:creationId xmlns:p14="http://schemas.microsoft.com/office/powerpoint/2010/main" val="614774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r>
              <a:rPr lang="en-US" altLang="zh-CN" baseline="0" dirty="0"/>
              <a:t>Suggested Time: 2 </a:t>
            </a:r>
            <a:r>
              <a:rPr lang="en-US" altLang="zh-CN" baseline="0" dirty="0" err="1"/>
              <a:t>mins</a:t>
            </a:r>
            <a:r>
              <a:rPr lang="en-US" altLang="zh-CN" baseline="0" dirty="0"/>
              <a:t> (Understanding &amp; Applying)</a:t>
            </a:r>
          </a:p>
          <a:p>
            <a:pPr marL="0" marR="0" indent="0" defTabSz="357165" eaLnBrk="1" fontAlgn="auto" latinLnBrk="0" hangingPunct="1">
              <a:lnSpc>
                <a:spcPct val="117999"/>
              </a:lnSpc>
              <a:spcBef>
                <a:spcPts val="0"/>
              </a:spcBef>
              <a:spcAft>
                <a:spcPts val="0"/>
              </a:spcAft>
              <a:buClrTx/>
              <a:buSzTx/>
              <a:buFontTx/>
              <a:buNone/>
              <a:tabLst/>
              <a:defRPr/>
            </a:pPr>
            <a:r>
              <a:rPr lang="en-US" altLang="zh-CN" baseline="0" dirty="0"/>
              <a:t>Learning Objectives: </a:t>
            </a:r>
          </a:p>
          <a:p>
            <a:pPr marL="342900" marR="0" indent="-342900" defTabSz="357165" eaLnBrk="1" fontAlgn="auto" latinLnBrk="0" hangingPunct="1">
              <a:lnSpc>
                <a:spcPct val="117999"/>
              </a:lnSpc>
              <a:spcBef>
                <a:spcPts val="0"/>
              </a:spcBef>
              <a:spcAft>
                <a:spcPts val="0"/>
              </a:spcAft>
              <a:buClrTx/>
              <a:buSzTx/>
              <a:buFont typeface="+mj-lt"/>
              <a:buAutoNum type="arabicPeriod"/>
              <a:tabLst/>
              <a:defRPr/>
            </a:pPr>
            <a:r>
              <a:rPr lang="en-US" altLang="zh-CN" baseline="0" dirty="0"/>
              <a:t>Ss will be able to use the reading strategies and skills: making connections to analyze the story. </a:t>
            </a:r>
          </a:p>
          <a:p>
            <a:pPr marL="342900" marR="0" indent="-342900" defTabSz="357165" eaLnBrk="1" fontAlgn="auto" latinLnBrk="0" hangingPunct="1">
              <a:lnSpc>
                <a:spcPct val="117999"/>
              </a:lnSpc>
              <a:spcBef>
                <a:spcPts val="0"/>
              </a:spcBef>
              <a:spcAft>
                <a:spcPts val="0"/>
              </a:spcAft>
              <a:buClrTx/>
              <a:buSzTx/>
              <a:buFont typeface="+mj-lt"/>
              <a:buAutoNum type="arabicPeriod"/>
              <a:tabLst/>
              <a:defRPr/>
            </a:pPr>
            <a:r>
              <a:rPr lang="en-US" altLang="zh-CN" baseline="0" dirty="0"/>
              <a:t>Ss will be able to understand the core academic word “pack” in context and </a:t>
            </a:r>
            <a:r>
              <a:rPr lang="en-US" altLang="zh-CN" baseline="0" dirty="0">
                <a:solidFill>
                  <a:schemeClr val="tx1"/>
                </a:solidFill>
              </a:rPr>
              <a:t>use it in sentences. </a:t>
            </a:r>
          </a:p>
          <a:p>
            <a:pPr marL="0" marR="0" indent="0" defTabSz="357165" eaLnBrk="1" fontAlgn="auto" latinLnBrk="0" hangingPunct="1">
              <a:lnSpc>
                <a:spcPct val="117999"/>
              </a:lnSpc>
              <a:spcBef>
                <a:spcPts val="0"/>
              </a:spcBef>
              <a:spcAft>
                <a:spcPts val="0"/>
              </a:spcAft>
              <a:buClrTx/>
              <a:buSzTx/>
              <a:buFont typeface="+mj-lt"/>
              <a:buNone/>
              <a:tabLst/>
              <a:defRPr/>
            </a:pPr>
            <a:r>
              <a:rPr lang="en-US" altLang="zh-CN" baseline="0" dirty="0">
                <a:solidFill>
                  <a:schemeClr val="tx1"/>
                </a:solidFill>
              </a:rPr>
              <a:t>TD</a:t>
            </a:r>
          </a:p>
          <a:p>
            <a:pPr marL="228600" marR="0" indent="-228600" defTabSz="357165" eaLnBrk="1" fontAlgn="auto" latinLnBrk="0" hangingPunct="1">
              <a:lnSpc>
                <a:spcPct val="117999"/>
              </a:lnSpc>
              <a:spcBef>
                <a:spcPts val="0"/>
              </a:spcBef>
              <a:spcAft>
                <a:spcPts val="0"/>
              </a:spcAft>
              <a:buClrTx/>
              <a:buSzTx/>
              <a:buFontTx/>
              <a:buAutoNum type="arabicPeriod"/>
              <a:tabLst/>
              <a:defRPr/>
            </a:pPr>
            <a:r>
              <a:rPr lang="en-US" altLang="zh-CN" baseline="0" dirty="0">
                <a:solidFill>
                  <a:schemeClr val="tx1"/>
                </a:solidFill>
              </a:rPr>
              <a:t>  Choose one S to read aloud the passage. </a:t>
            </a:r>
          </a:p>
          <a:p>
            <a:pPr marL="228600" marR="0" indent="-228600" defTabSz="357165" eaLnBrk="1" fontAlgn="auto" latinLnBrk="0" hangingPunct="1">
              <a:lnSpc>
                <a:spcPct val="117999"/>
              </a:lnSpc>
              <a:spcBef>
                <a:spcPts val="0"/>
              </a:spcBef>
              <a:spcAft>
                <a:spcPts val="0"/>
              </a:spcAft>
              <a:buClrTx/>
              <a:buSzTx/>
              <a:buFontTx/>
              <a:buAutoNum type="arabicPeriod"/>
              <a:tabLst/>
              <a:defRPr/>
            </a:pPr>
            <a:r>
              <a:rPr lang="en-US" altLang="zh-CN" baseline="0" dirty="0">
                <a:solidFill>
                  <a:schemeClr val="tx1"/>
                </a:solidFill>
              </a:rPr>
              <a:t>  Then explain the key word “pack" with the sample sentence and ask Ss to make sentences. </a:t>
            </a:r>
          </a:p>
          <a:p>
            <a:pPr marL="228600" marR="0" indent="-228600" defTabSz="357165" eaLnBrk="1" fontAlgn="auto" latinLnBrk="0" hangingPunct="1">
              <a:lnSpc>
                <a:spcPct val="117999"/>
              </a:lnSpc>
              <a:spcBef>
                <a:spcPts val="0"/>
              </a:spcBef>
              <a:spcAft>
                <a:spcPts val="0"/>
              </a:spcAft>
              <a:buClrTx/>
              <a:buSzTx/>
              <a:buFontTx/>
              <a:buAutoNum type="arabicPeriod"/>
              <a:tabLst/>
              <a:defRPr/>
            </a:pPr>
            <a:r>
              <a:rPr lang="en-US" altLang="zh-CN" baseline="0" dirty="0">
                <a:solidFill>
                  <a:schemeClr val="tx1"/>
                </a:solidFill>
              </a:rPr>
              <a:t>  Ask Ss to discuss the given questions and give feedback.</a:t>
            </a:r>
          </a:p>
        </p:txBody>
      </p:sp>
    </p:spTree>
    <p:extLst>
      <p:ext uri="{BB962C8B-B14F-4D97-AF65-F5344CB8AC3E}">
        <p14:creationId xmlns:p14="http://schemas.microsoft.com/office/powerpoint/2010/main" val="111806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r>
              <a:rPr lang="en-US" altLang="zh-CN" baseline="0" dirty="0"/>
              <a:t>Suggested Time: 2 </a:t>
            </a:r>
            <a:r>
              <a:rPr lang="en-US" altLang="zh-CN" baseline="0" dirty="0" err="1"/>
              <a:t>mins</a:t>
            </a:r>
            <a:r>
              <a:rPr lang="en-US" altLang="zh-CN" baseline="0" dirty="0"/>
              <a:t> (Understanding &amp; Applying)</a:t>
            </a:r>
          </a:p>
          <a:p>
            <a:pPr marL="0" marR="0" indent="0" defTabSz="357165" eaLnBrk="1" fontAlgn="auto" latinLnBrk="0" hangingPunct="1">
              <a:lnSpc>
                <a:spcPct val="117999"/>
              </a:lnSpc>
              <a:spcBef>
                <a:spcPts val="0"/>
              </a:spcBef>
              <a:spcAft>
                <a:spcPts val="0"/>
              </a:spcAft>
              <a:buClrTx/>
              <a:buSzTx/>
              <a:buFontTx/>
              <a:buNone/>
              <a:tabLst/>
              <a:defRPr/>
            </a:pPr>
            <a:r>
              <a:rPr lang="en-US" altLang="zh-CN" baseline="0" dirty="0"/>
              <a:t>Learning Objectives: </a:t>
            </a:r>
          </a:p>
          <a:p>
            <a:pPr marL="342900" marR="0" indent="-342900" defTabSz="357165" eaLnBrk="1" fontAlgn="auto" latinLnBrk="0" hangingPunct="1">
              <a:lnSpc>
                <a:spcPct val="117999"/>
              </a:lnSpc>
              <a:spcBef>
                <a:spcPts val="0"/>
              </a:spcBef>
              <a:spcAft>
                <a:spcPts val="0"/>
              </a:spcAft>
              <a:buClrTx/>
              <a:buSzTx/>
              <a:buFont typeface="+mj-lt"/>
              <a:buAutoNum type="arabicPeriod"/>
              <a:tabLst/>
              <a:defRPr/>
            </a:pPr>
            <a:r>
              <a:rPr lang="en-US" altLang="zh-CN" baseline="0" dirty="0"/>
              <a:t>Ss will be able to use the reading strategies and skills: making connections to analyze the story. </a:t>
            </a:r>
          </a:p>
          <a:p>
            <a:pPr marL="342900" marR="0" indent="-342900" defTabSz="357165" eaLnBrk="1" fontAlgn="auto" latinLnBrk="0" hangingPunct="1">
              <a:lnSpc>
                <a:spcPct val="117999"/>
              </a:lnSpc>
              <a:spcBef>
                <a:spcPts val="0"/>
              </a:spcBef>
              <a:spcAft>
                <a:spcPts val="0"/>
              </a:spcAft>
              <a:buClrTx/>
              <a:buSzTx/>
              <a:buFont typeface="+mj-lt"/>
              <a:buAutoNum type="arabicPeriod"/>
              <a:tabLst/>
              <a:defRPr/>
            </a:pPr>
            <a:r>
              <a:rPr lang="en-US" altLang="zh-CN" baseline="0" dirty="0"/>
              <a:t>Ss will be able to understand the core academic word “pack” in context and </a:t>
            </a:r>
            <a:r>
              <a:rPr lang="en-US" altLang="zh-CN" baseline="0" dirty="0">
                <a:solidFill>
                  <a:schemeClr val="tx1"/>
                </a:solidFill>
              </a:rPr>
              <a:t>use it in sentences. </a:t>
            </a:r>
          </a:p>
          <a:p>
            <a:pPr marL="0" marR="0" indent="0" defTabSz="357165" eaLnBrk="1" fontAlgn="auto" latinLnBrk="0" hangingPunct="1">
              <a:lnSpc>
                <a:spcPct val="117999"/>
              </a:lnSpc>
              <a:spcBef>
                <a:spcPts val="0"/>
              </a:spcBef>
              <a:spcAft>
                <a:spcPts val="0"/>
              </a:spcAft>
              <a:buClrTx/>
              <a:buSzTx/>
              <a:buFont typeface="+mj-lt"/>
              <a:buNone/>
              <a:tabLst/>
              <a:defRPr/>
            </a:pPr>
            <a:r>
              <a:rPr lang="en-US" altLang="zh-CN" baseline="0" dirty="0">
                <a:solidFill>
                  <a:schemeClr val="tx1"/>
                </a:solidFill>
              </a:rPr>
              <a:t>TD</a:t>
            </a:r>
          </a:p>
          <a:p>
            <a:pPr marL="228600" marR="0" indent="-228600" defTabSz="357165" eaLnBrk="1" fontAlgn="auto" latinLnBrk="0" hangingPunct="1">
              <a:lnSpc>
                <a:spcPct val="117999"/>
              </a:lnSpc>
              <a:spcBef>
                <a:spcPts val="0"/>
              </a:spcBef>
              <a:spcAft>
                <a:spcPts val="0"/>
              </a:spcAft>
              <a:buClrTx/>
              <a:buSzTx/>
              <a:buFontTx/>
              <a:buAutoNum type="arabicPeriod"/>
              <a:tabLst/>
              <a:defRPr/>
            </a:pPr>
            <a:r>
              <a:rPr lang="en-US" altLang="zh-CN" baseline="0" dirty="0">
                <a:solidFill>
                  <a:schemeClr val="tx1"/>
                </a:solidFill>
              </a:rPr>
              <a:t>  Choose one S to read aloud the passage. </a:t>
            </a:r>
          </a:p>
          <a:p>
            <a:pPr marL="228600" marR="0" indent="-228600" defTabSz="357165" eaLnBrk="1" fontAlgn="auto" latinLnBrk="0" hangingPunct="1">
              <a:lnSpc>
                <a:spcPct val="117999"/>
              </a:lnSpc>
              <a:spcBef>
                <a:spcPts val="0"/>
              </a:spcBef>
              <a:spcAft>
                <a:spcPts val="0"/>
              </a:spcAft>
              <a:buClrTx/>
              <a:buSzTx/>
              <a:buFontTx/>
              <a:buAutoNum type="arabicPeriod"/>
              <a:tabLst/>
              <a:defRPr/>
            </a:pPr>
            <a:r>
              <a:rPr lang="en-US" altLang="zh-CN" baseline="0" dirty="0">
                <a:solidFill>
                  <a:schemeClr val="tx1"/>
                </a:solidFill>
              </a:rPr>
              <a:t>  Then explain the key word “pack" with the sample sentence and ask Ss to make sentences. </a:t>
            </a:r>
          </a:p>
          <a:p>
            <a:pPr marL="228600" marR="0" indent="-228600" defTabSz="357165" eaLnBrk="1" fontAlgn="auto" latinLnBrk="0" hangingPunct="1">
              <a:lnSpc>
                <a:spcPct val="117999"/>
              </a:lnSpc>
              <a:spcBef>
                <a:spcPts val="0"/>
              </a:spcBef>
              <a:spcAft>
                <a:spcPts val="0"/>
              </a:spcAft>
              <a:buClrTx/>
              <a:buSzTx/>
              <a:buFontTx/>
              <a:buAutoNum type="arabicPeriod"/>
              <a:tabLst/>
              <a:defRPr/>
            </a:pPr>
            <a:r>
              <a:rPr lang="en-US" altLang="zh-CN" baseline="0" dirty="0">
                <a:solidFill>
                  <a:schemeClr val="tx1"/>
                </a:solidFill>
              </a:rPr>
              <a:t>  Ask Ss to discuss the given questions and give feedback.</a:t>
            </a:r>
          </a:p>
        </p:txBody>
      </p:sp>
    </p:spTree>
    <p:extLst>
      <p:ext uri="{BB962C8B-B14F-4D97-AF65-F5344CB8AC3E}">
        <p14:creationId xmlns:p14="http://schemas.microsoft.com/office/powerpoint/2010/main" val="3048510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a:stretch>
            <a:fillRect/>
          </a:stretch>
        </p:blipFill>
        <p:spPr>
          <a:xfrm>
            <a:off x="-1" y="762"/>
            <a:ext cx="13549314" cy="7620064"/>
          </a:xfrm>
          <a:prstGeom prst="rect">
            <a:avLst/>
          </a:prstGeom>
          <a:ln w="12700">
            <a:miter lim="400000"/>
          </a:ln>
        </p:spPr>
      </p:pic>
      <p:pic>
        <p:nvPicPr>
          <p:cNvPr id="12" name="L7封面.png"/>
          <p:cNvPicPr>
            <a:picLocks noChangeAspect="1"/>
          </p:cNvPicPr>
          <p:nvPr/>
        </p:nvPicPr>
        <p:blipFill>
          <a:blip r:embed="rId3"/>
          <a:stretch>
            <a:fillRect/>
          </a:stretch>
        </p:blipFill>
        <p:spPr>
          <a:xfrm>
            <a:off x="2" y="0"/>
            <a:ext cx="13549313" cy="7621588"/>
          </a:xfrm>
          <a:prstGeom prst="rect">
            <a:avLst/>
          </a:prstGeom>
          <a:ln w="12700">
            <a:miter lim="400000"/>
          </a:ln>
        </p:spPr>
      </p:pic>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7651589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2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544712" cy="7621587"/>
          </a:xfrm>
          <a:prstGeom prst="rect">
            <a:avLst/>
          </a:prstGeom>
        </p:spPr>
      </p:pic>
    </p:spTree>
    <p:extLst>
      <p:ext uri="{BB962C8B-B14F-4D97-AF65-F5344CB8AC3E}">
        <p14:creationId xmlns:p14="http://schemas.microsoft.com/office/powerpoint/2010/main" val="282581981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6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544711" cy="7621587"/>
          </a:xfrm>
          <a:prstGeom prst="rect">
            <a:avLst/>
          </a:prstGeom>
        </p:spPr>
      </p:pic>
    </p:spTree>
    <p:extLst>
      <p:ext uri="{BB962C8B-B14F-4D97-AF65-F5344CB8AC3E}">
        <p14:creationId xmlns:p14="http://schemas.microsoft.com/office/powerpoint/2010/main" val="47019255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5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544712" cy="7621587"/>
          </a:xfrm>
          <a:prstGeom prst="rect">
            <a:avLst/>
          </a:prstGeom>
        </p:spPr>
      </p:pic>
    </p:spTree>
    <p:extLst>
      <p:ext uri="{BB962C8B-B14F-4D97-AF65-F5344CB8AC3E}">
        <p14:creationId xmlns:p14="http://schemas.microsoft.com/office/powerpoint/2010/main" val="189985508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4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544712" cy="7621587"/>
          </a:xfrm>
          <a:prstGeom prst="rect">
            <a:avLst/>
          </a:prstGeom>
        </p:spPr>
      </p:pic>
    </p:spTree>
    <p:extLst>
      <p:ext uri="{BB962C8B-B14F-4D97-AF65-F5344CB8AC3E}">
        <p14:creationId xmlns:p14="http://schemas.microsoft.com/office/powerpoint/2010/main" val="7394791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3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544712" cy="7621587"/>
          </a:xfrm>
          <a:prstGeom prst="rect">
            <a:avLst/>
          </a:prstGeom>
        </p:spPr>
      </p:pic>
    </p:spTree>
    <p:extLst>
      <p:ext uri="{BB962C8B-B14F-4D97-AF65-F5344CB8AC3E}">
        <p14:creationId xmlns:p14="http://schemas.microsoft.com/office/powerpoint/2010/main" val="53001524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9" y="-1"/>
            <a:ext cx="13547013" cy="7622883"/>
          </a:xfrm>
          <a:prstGeom prst="rect">
            <a:avLst/>
          </a:prstGeom>
        </p:spPr>
      </p:pic>
    </p:spTree>
    <p:extLst>
      <p:ext uri="{BB962C8B-B14F-4D97-AF65-F5344CB8AC3E}">
        <p14:creationId xmlns:p14="http://schemas.microsoft.com/office/powerpoint/2010/main" val="150105899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1_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0512278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92382" y="347338"/>
            <a:ext cx="11564550" cy="168707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992382" y="2034408"/>
            <a:ext cx="11564550" cy="491235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6536408" y="7229594"/>
            <a:ext cx="463268" cy="391133"/>
          </a:xfrm>
          <a:prstGeom prst="rect">
            <a:avLst/>
          </a:prstGeom>
          <a:ln w="12700">
            <a:miter lim="400000"/>
          </a:ln>
        </p:spPr>
        <p:txBody>
          <a:bodyPr wrap="none" lIns="50800" tIns="50800" rIns="50800" bIns="50800">
            <a:spAutoFit/>
          </a:bodyPr>
          <a:lstStyle>
            <a:lvl1pPr>
              <a:defRPr sz="1875"/>
            </a:lvl1pPr>
          </a:lstStyle>
          <a:p>
            <a:pPr defTabSz="608473"/>
            <a:fld id="{86CB4B4D-7CA3-9044-876B-883B54F8677D}" type="slidenum">
              <a:rPr lang="uk-UA" smtClean="0"/>
              <a:pPr defTabSz="608473"/>
              <a:t>‹#›</a:t>
            </a:fld>
            <a:endParaRPr lang="uk-UA"/>
          </a:p>
        </p:txBody>
      </p:sp>
    </p:spTree>
    <p:extLst>
      <p:ext uri="{BB962C8B-B14F-4D97-AF65-F5344CB8AC3E}">
        <p14:creationId xmlns:p14="http://schemas.microsoft.com/office/powerpoint/2010/main" val="422588014"/>
      </p:ext>
    </p:extLst>
  </p:cSld>
  <p:clrMap bg1="lt1" tx1="dk1" bg2="lt2" tx2="dk2" accent1="accent1" accent2="accent2" accent3="accent3" accent4="accent4" accent5="accent5" accent6="accent6" hlink="hlink" folHlink="folHlink"/>
  <p:sldLayoutIdLst>
    <p:sldLayoutId id="2147483666" r:id="rId1"/>
    <p:sldLayoutId id="2147483671" r:id="rId2"/>
    <p:sldLayoutId id="2147483675" r:id="rId3"/>
    <p:sldLayoutId id="2147483674" r:id="rId4"/>
    <p:sldLayoutId id="2147483673" r:id="rId5"/>
    <p:sldLayoutId id="2147483672" r:id="rId6"/>
    <p:sldLayoutId id="2147483669" r:id="rId7"/>
    <p:sldLayoutId id="2147483670" r:id="rId8"/>
  </p:sldLayoutIdLst>
  <p:transition spd="med"/>
  <p:txStyles>
    <p:titleStyle>
      <a:lvl1pPr marL="0" marR="0" indent="0"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1pPr>
      <a:lvl2pPr marL="0" marR="0" indent="238066"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2pPr>
      <a:lvl3pPr marL="0" marR="0" indent="476136"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3pPr>
      <a:lvl4pPr marL="0" marR="0" indent="714202"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4pPr>
      <a:lvl5pPr marL="0" marR="0" indent="952269"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5pPr>
      <a:lvl6pPr marL="0" marR="0" indent="1190335"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6pPr>
      <a:lvl7pPr marL="0" marR="0" indent="1428405"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7pPr>
      <a:lvl8pPr marL="0" marR="0" indent="1666471"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8pPr>
      <a:lvl9pPr marL="0" marR="0" indent="1904538"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9pPr>
    </p:titleStyle>
    <p:bodyStyle>
      <a:lvl1pPr marL="462910"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1pPr>
      <a:lvl2pPr marL="925817"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2pPr>
      <a:lvl3pPr marL="1388727"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3pPr>
      <a:lvl4pPr marL="1851635"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4pPr>
      <a:lvl5pPr marL="2314544"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5pPr>
      <a:lvl6pPr marL="2777452"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6pPr>
      <a:lvl7pPr marL="3240362"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7pPr>
      <a:lvl8pPr marL="3703270"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8pPr>
      <a:lvl9pPr marL="4166179"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1pPr>
      <a:lvl2pPr marL="0" marR="0" indent="238066"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2pPr>
      <a:lvl3pPr marL="0" marR="0" indent="476136"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3pPr>
      <a:lvl4pPr marL="0" marR="0" indent="714202"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4pPr>
      <a:lvl5pPr marL="0" marR="0" indent="952269"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5pPr>
      <a:lvl6pPr marL="0" marR="0" indent="1190335"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6pPr>
      <a:lvl7pPr marL="0" marR="0" indent="1428405"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7pPr>
      <a:lvl8pPr marL="0" marR="0" indent="1666471"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8pPr>
      <a:lvl9pPr marL="0" marR="0" indent="1904538"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tif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5.jpeg"/><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26.jpeg"/><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7.jpeg"/><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28.jpeg"/><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9.jpeg"/><Relationship Id="rId4" Type="http://schemas.openxmlformats.org/officeDocument/2006/relationships/image" Target="../media/image13.tiff"/></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30.jpeg"/><Relationship Id="rId4" Type="http://schemas.openxmlformats.org/officeDocument/2006/relationships/image" Target="../media/image13.tiff"/></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31.jpeg"/><Relationship Id="rId4" Type="http://schemas.openxmlformats.org/officeDocument/2006/relationships/image" Target="../media/image13.tiff"/></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32.jpeg"/><Relationship Id="rId4" Type="http://schemas.openxmlformats.org/officeDocument/2006/relationships/image" Target="../media/image13.tiff"/></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33.jpeg"/><Relationship Id="rId4" Type="http://schemas.openxmlformats.org/officeDocument/2006/relationships/image" Target="../media/image13.tiff"/></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34.jpeg"/><Relationship Id="rId4" Type="http://schemas.openxmlformats.org/officeDocument/2006/relationships/image" Target="../media/image13.tiff"/></Relationships>
</file>

<file path=ppt/slides/_rels/slide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tiff"/><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3.tiff"/></Relationships>
</file>

<file path=ppt/slides/_rels/slide21.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35.jpeg"/><Relationship Id="rId4" Type="http://schemas.openxmlformats.org/officeDocument/2006/relationships/image" Target="../media/image13.tiff"/></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36.jpg"/><Relationship Id="rId4" Type="http://schemas.openxmlformats.org/officeDocument/2006/relationships/image" Target="../media/image13.tiff"/></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37.jpeg"/><Relationship Id="rId4" Type="http://schemas.openxmlformats.org/officeDocument/2006/relationships/image" Target="../media/image13.tiff"/></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38.jpg"/><Relationship Id="rId4" Type="http://schemas.openxmlformats.org/officeDocument/2006/relationships/image" Target="../media/image13.tiff"/></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png"/><Relationship Id="rId7" Type="http://schemas.openxmlformats.org/officeDocument/2006/relationships/diagramColors" Target="../diagrams/colors1.xml"/><Relationship Id="rId2" Type="http://schemas.openxmlformats.org/officeDocument/2006/relationships/image" Target="../media/image13.tiff"/><Relationship Id="rId1" Type="http://schemas.openxmlformats.org/officeDocument/2006/relationships/slideLayout" Target="../slideLayouts/slideLayout5.xml"/><Relationship Id="rId6" Type="http://schemas.openxmlformats.org/officeDocument/2006/relationships/diagramQuickStyle" Target="../diagrams/quickStyle1.xml"/><Relationship Id="rId11" Type="http://schemas.openxmlformats.org/officeDocument/2006/relationships/image" Target="../media/image15.png"/><Relationship Id="rId5" Type="http://schemas.openxmlformats.org/officeDocument/2006/relationships/diagramLayout" Target="../diagrams/layout1.xml"/><Relationship Id="rId10" Type="http://schemas.openxmlformats.org/officeDocument/2006/relationships/image" Target="../media/image40.tiff"/><Relationship Id="rId4" Type="http://schemas.openxmlformats.org/officeDocument/2006/relationships/diagramData" Target="../diagrams/data1.xml"/><Relationship Id="rId9" Type="http://schemas.openxmlformats.org/officeDocument/2006/relationships/image" Target="../media/image16.tiff"/></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3.tiff"/><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tiff"/><Relationship Id="rId7" Type="http://schemas.openxmlformats.org/officeDocument/2006/relationships/image" Target="../media/image44.tiff"/><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3.png"/><Relationship Id="rId11" Type="http://schemas.openxmlformats.org/officeDocument/2006/relationships/image" Target="../media/image15.png"/><Relationship Id="rId5" Type="http://schemas.openxmlformats.org/officeDocument/2006/relationships/image" Target="../media/image16.tiff"/><Relationship Id="rId10" Type="http://schemas.openxmlformats.org/officeDocument/2006/relationships/image" Target="../media/image46.tiff"/><Relationship Id="rId4" Type="http://schemas.openxmlformats.org/officeDocument/2006/relationships/image" Target="../media/image4.png"/><Relationship Id="rId9" Type="http://schemas.openxmlformats.org/officeDocument/2006/relationships/image" Target="../media/image13.tiff"/></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tiff"/><Relationship Id="rId7" Type="http://schemas.openxmlformats.org/officeDocument/2006/relationships/image" Target="../media/image44.tiff"/><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3.png"/><Relationship Id="rId11" Type="http://schemas.openxmlformats.org/officeDocument/2006/relationships/image" Target="../media/image15.png"/><Relationship Id="rId5" Type="http://schemas.openxmlformats.org/officeDocument/2006/relationships/image" Target="../media/image16.tiff"/><Relationship Id="rId10" Type="http://schemas.openxmlformats.org/officeDocument/2006/relationships/image" Target="../media/image47.jpg"/><Relationship Id="rId4" Type="http://schemas.openxmlformats.org/officeDocument/2006/relationships/image" Target="../media/image4.png"/><Relationship Id="rId9" Type="http://schemas.openxmlformats.org/officeDocument/2006/relationships/image" Target="../media/image13.tiff"/></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tif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tiff"/></Relationships>
</file>

<file path=ppt/slides/_rels/slide30.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13.tiff"/><Relationship Id="rId7"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16.tiff"/><Relationship Id="rId9"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tiff"/><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tiff"/><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3.tiff"/><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55.tiff"/><Relationship Id="rId4" Type="http://schemas.openxmlformats.org/officeDocument/2006/relationships/image" Target="../media/image13.tiff"/></Relationships>
</file>

<file path=ppt/slides/_rels/slide34.xml.rels><?xml version="1.0" encoding="UTF-8" standalone="yes"?>
<Relationships xmlns="http://schemas.openxmlformats.org/package/2006/relationships"><Relationship Id="rId3" Type="http://schemas.openxmlformats.org/officeDocument/2006/relationships/image" Target="../media/image56.tiff"/><Relationship Id="rId7"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13.tiff"/></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0.JPG"/><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3.tiff"/><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6283"/>
          <a:stretch/>
        </p:blipFill>
        <p:spPr>
          <a:xfrm>
            <a:off x="0" y="-29497"/>
            <a:ext cx="13543981" cy="7624974"/>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6943"/>
            <a:ext cx="13533963" cy="7667591"/>
          </a:xfrm>
          <a:prstGeom prst="rect">
            <a:avLst/>
          </a:prstGeom>
        </p:spPr>
      </p:pic>
      <p:pic>
        <p:nvPicPr>
          <p:cNvPr id="26" name="图片 25">
            <a:extLst>
              <a:ext uri="{FF2B5EF4-FFF2-40B4-BE49-F238E27FC236}">
                <a16:creationId xmlns:a16="http://schemas.microsoft.com/office/drawing/2014/main" id="{30B7C06F-BC77-2C46-A374-EA0966767F51}"/>
              </a:ext>
            </a:extLst>
          </p:cNvPr>
          <p:cNvPicPr>
            <a:picLocks noChangeAspect="1"/>
          </p:cNvPicPr>
          <p:nvPr/>
        </p:nvPicPr>
        <p:blipFill>
          <a:blip r:embed="rId5"/>
          <a:stretch>
            <a:fillRect/>
          </a:stretch>
        </p:blipFill>
        <p:spPr>
          <a:xfrm>
            <a:off x="782580" y="134474"/>
            <a:ext cx="1180877" cy="856136"/>
          </a:xfrm>
          <a:prstGeom prst="rect">
            <a:avLst/>
          </a:prstGeom>
        </p:spPr>
      </p:pic>
      <p:grpSp>
        <p:nvGrpSpPr>
          <p:cNvPr id="17" name="组合 16"/>
          <p:cNvGrpSpPr/>
          <p:nvPr/>
        </p:nvGrpSpPr>
        <p:grpSpPr>
          <a:xfrm>
            <a:off x="-161142" y="7324967"/>
            <a:ext cx="943722" cy="294424"/>
            <a:chOff x="-36290" y="6501016"/>
            <a:chExt cx="943722" cy="294424"/>
          </a:xfrm>
        </p:grpSpPr>
        <p:pic>
          <p:nvPicPr>
            <p:cNvPr id="24" name="图片 23">
              <a:extLst>
                <a:ext uri="{FF2B5EF4-FFF2-40B4-BE49-F238E27FC236}">
                  <a16:creationId xmlns:a16="http://schemas.microsoft.com/office/drawing/2014/main" id="{AD5EA7F3-ABAB-2E48-AE5C-40EA9ED125BF}"/>
                </a:ext>
              </a:extLst>
            </p:cNvPr>
            <p:cNvPicPr>
              <a:picLocks noChangeAspect="1"/>
            </p:cNvPicPr>
            <p:nvPr/>
          </p:nvPicPr>
          <p:blipFill>
            <a:blip r:embed="rId6"/>
            <a:stretch>
              <a:fillRect/>
            </a:stretch>
          </p:blipFill>
          <p:spPr>
            <a:xfrm>
              <a:off x="157988" y="6501016"/>
              <a:ext cx="749444" cy="294424"/>
            </a:xfrm>
            <a:prstGeom prst="rect">
              <a:avLst/>
            </a:prstGeom>
            <a:noFill/>
          </p:spPr>
        </p:pic>
        <p:sp>
          <p:nvSpPr>
            <p:cNvPr id="25" name="文本框 24">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pic>
        <p:nvPicPr>
          <p:cNvPr id="20" name="图片 19">
            <a:extLst>
              <a:ext uri="{FF2B5EF4-FFF2-40B4-BE49-F238E27FC236}">
                <a16:creationId xmlns:a16="http://schemas.microsoft.com/office/drawing/2014/main" id="{95DD931F-3D52-4544-9CDE-058562329664}"/>
              </a:ext>
            </a:extLst>
          </p:cNvPr>
          <p:cNvPicPr>
            <a:picLocks noChangeAspect="1"/>
          </p:cNvPicPr>
          <p:nvPr/>
        </p:nvPicPr>
        <p:blipFill>
          <a:blip r:embed="rId7"/>
          <a:stretch>
            <a:fillRect/>
          </a:stretch>
        </p:blipFill>
        <p:spPr>
          <a:xfrm>
            <a:off x="4511040" y="5183638"/>
            <a:ext cx="9074077" cy="2470401"/>
          </a:xfrm>
          <a:prstGeom prst="rect">
            <a:avLst/>
          </a:prstGeom>
        </p:spPr>
      </p:pic>
      <p:grpSp>
        <p:nvGrpSpPr>
          <p:cNvPr id="27" name="组合 26"/>
          <p:cNvGrpSpPr/>
          <p:nvPr/>
        </p:nvGrpSpPr>
        <p:grpSpPr>
          <a:xfrm>
            <a:off x="12788631" y="7340868"/>
            <a:ext cx="718618" cy="261610"/>
            <a:chOff x="11257218" y="6574522"/>
            <a:chExt cx="718618" cy="261610"/>
          </a:xfrm>
        </p:grpSpPr>
        <p:sp>
          <p:nvSpPr>
            <p:cNvPr id="28" name="流程图: 终止 27"/>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文本框 28">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1/34</a:t>
              </a:r>
              <a:endParaRPr lang="zh-CN" altLang="en-US" sz="1100" b="1" dirty="0">
                <a:latin typeface="Century Gothic" panose="020B0502020202020204" pitchFamily="34" charset="0"/>
              </a:endParaRPr>
            </a:p>
          </p:txBody>
        </p:sp>
      </p:grpSp>
      <p:sp>
        <p:nvSpPr>
          <p:cNvPr id="33" name="文本框 32">
            <a:extLst>
              <a:ext uri="{FF2B5EF4-FFF2-40B4-BE49-F238E27FC236}">
                <a16:creationId xmlns:a16="http://schemas.microsoft.com/office/drawing/2014/main" id="{A88CE558-052C-4310-93F3-D8E914E1A316}"/>
              </a:ext>
            </a:extLst>
          </p:cNvPr>
          <p:cNvSpPr txBox="1"/>
          <p:nvPr/>
        </p:nvSpPr>
        <p:spPr>
          <a:xfrm>
            <a:off x="6418385" y="5498369"/>
            <a:ext cx="7130928" cy="579914"/>
          </a:xfrm>
          <a:prstGeom prst="snip1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defTabSz="584200"/>
            <a:r>
              <a:rPr lang="en-US" altLang="zh-CN" sz="2800" b="1" dirty="0">
                <a:solidFill>
                  <a:schemeClr val="bg1"/>
                </a:solidFill>
                <a:ea typeface="Segoe UI Symbol" panose="020B0502040204020203" pitchFamily="34" charset="0"/>
                <a:cs typeface="Segoe UI Historic" panose="020B0502040204020203" pitchFamily="34" charset="0"/>
              </a:rPr>
              <a:t>What’s your favorite story about genies?</a:t>
            </a:r>
            <a:endParaRPr lang="zh-CN" altLang="en-US" sz="2800" b="1" dirty="0">
              <a:solidFill>
                <a:schemeClr val="bg1"/>
              </a:solidFill>
              <a:cs typeface="Segoe UI Historic" panose="020B0502040204020203" pitchFamily="34" charset="0"/>
            </a:endParaRPr>
          </a:p>
        </p:txBody>
      </p:sp>
      <p:sp>
        <p:nvSpPr>
          <p:cNvPr id="18" name="文本框 17">
            <a:extLst>
              <a:ext uri="{FF2B5EF4-FFF2-40B4-BE49-F238E27FC236}">
                <a16:creationId xmlns:a16="http://schemas.microsoft.com/office/drawing/2014/main" id="{A47954B8-E63A-45CB-885F-FF0D1C11A95A}"/>
              </a:ext>
            </a:extLst>
          </p:cNvPr>
          <p:cNvSpPr txBox="1"/>
          <p:nvPr/>
        </p:nvSpPr>
        <p:spPr>
          <a:xfrm>
            <a:off x="6560081" y="5913461"/>
            <a:ext cx="6877478"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defTabSz="584200"/>
            <a:r>
              <a:rPr lang="en-US" altLang="zh-CN" sz="5200" b="1" dirty="0">
                <a:solidFill>
                  <a:srgbClr val="FFFF00"/>
                </a:solidFill>
                <a:latin typeface="+mj-ea"/>
                <a:ea typeface="+mj-ea"/>
              </a:rPr>
              <a:t>The Evil Genie 1</a:t>
            </a:r>
          </a:p>
        </p:txBody>
      </p:sp>
      <p:sp>
        <p:nvSpPr>
          <p:cNvPr id="2" name="文本框 1"/>
          <p:cNvSpPr txBox="1"/>
          <p:nvPr/>
        </p:nvSpPr>
        <p:spPr>
          <a:xfrm>
            <a:off x="10196525" y="6697885"/>
            <a:ext cx="324103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en-US" altLang="zh-CN" sz="2800" b="0" i="0" u="none" strike="noStrike" cap="none" spc="0" normalizeH="0" baseline="0" dirty="0">
                <a:ln>
                  <a:noFill/>
                </a:ln>
                <a:solidFill>
                  <a:srgbClr val="FFFF00"/>
                </a:solidFill>
                <a:effectLst/>
                <a:uFillTx/>
                <a:latin typeface="+mn-ea"/>
                <a:cs typeface="+mn-cs"/>
                <a:sym typeface="Helvetica Light"/>
              </a:rPr>
              <a:t>ORT-G2A Lesson 26 </a:t>
            </a:r>
            <a:endParaRPr kumimoji="0" lang="zh-CN" altLang="en-US" sz="2800" b="0" i="0" u="none" strike="noStrike" cap="none" spc="0" normalizeH="0" baseline="0" dirty="0">
              <a:ln>
                <a:noFill/>
              </a:ln>
              <a:solidFill>
                <a:srgbClr val="FFFF00"/>
              </a:solidFill>
              <a:effectLst/>
              <a:uFillTx/>
              <a:latin typeface="+mn-ea"/>
              <a:cs typeface="+mn-cs"/>
              <a:sym typeface="Helvetica Light"/>
            </a:endParaRPr>
          </a:p>
        </p:txBody>
      </p:sp>
      <p:sp>
        <p:nvSpPr>
          <p:cNvPr id="22" name="矩形 21">
            <a:extLst>
              <a:ext uri="{FF2B5EF4-FFF2-40B4-BE49-F238E27FC236}">
                <a16:creationId xmlns:a16="http://schemas.microsoft.com/office/drawing/2014/main" id="{68939BC1-8866-0D4D-874F-CE44CC871099}"/>
              </a:ext>
            </a:extLst>
          </p:cNvPr>
          <p:cNvSpPr/>
          <p:nvPr/>
        </p:nvSpPr>
        <p:spPr>
          <a:xfrm>
            <a:off x="9016915" y="-38100"/>
            <a:ext cx="4536861" cy="1124905"/>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Introduce the topic and get to know each other.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Say hello to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and 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introduce themselves to each other.</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Introduce the topic and 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discuss the given question.</a:t>
            </a:r>
          </a:p>
        </p:txBody>
      </p:sp>
      <p:pic>
        <p:nvPicPr>
          <p:cNvPr id="23" name="图片 22"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8"/>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3431800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1082450" y="497457"/>
            <a:ext cx="2577957" cy="889186"/>
            <a:chOff x="11381362" y="-138057"/>
            <a:chExt cx="2227761" cy="889186"/>
          </a:xfrm>
        </p:grpSpPr>
        <p:pic>
          <p:nvPicPr>
            <p:cNvPr id="32" name="图片 31">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33" name="文本框 32">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Futura Std Heavy" panose="020B0702020204020203" pitchFamily="34" charset="0"/>
                </a:rPr>
                <a:t>Reading</a:t>
              </a:r>
              <a:endParaRPr kumimoji="0" lang="zh-CN" altLang="en-US" sz="2800" b="1" i="0" u="none" strike="noStrike" cap="none" spc="0" normalizeH="0" baseline="0" dirty="0">
                <a:ln>
                  <a:noFill/>
                </a:ln>
                <a:solidFill>
                  <a:schemeClr val="bg1"/>
                </a:solidFill>
                <a:effectLst/>
                <a:uFillTx/>
                <a:latin typeface="Futura Std Heavy" panose="020B0702020204020203" pitchFamily="34" charset="0"/>
                <a:sym typeface="Helvetica Light"/>
              </a:endParaRPr>
            </a:p>
          </p:txBody>
        </p:sp>
      </p:grpSp>
      <p:sp>
        <p:nvSpPr>
          <p:cNvPr id="15" name="箭头: 燕尾形 2">
            <a:extLst>
              <a:ext uri="{FF2B5EF4-FFF2-40B4-BE49-F238E27FC236}">
                <a16:creationId xmlns:a16="http://schemas.microsoft.com/office/drawing/2014/main" id="{2E9A3618-7AC8-4BE6-B443-7B5C55134E83}"/>
              </a:ext>
            </a:extLst>
          </p:cNvPr>
          <p:cNvSpPr/>
          <p:nvPr/>
        </p:nvSpPr>
        <p:spPr>
          <a:xfrm>
            <a:off x="1762786" y="5732128"/>
            <a:ext cx="2082184" cy="937459"/>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a:t>
            </a:r>
            <a:r>
              <a:rPr kumimoji="0" lang="en-US" altLang="zh-CN" sz="2400" b="1" i="0" u="none" strike="noStrike" cap="none" spc="0" normalizeH="0" dirty="0">
                <a:ln>
                  <a:noFill/>
                </a:ln>
                <a:solidFill>
                  <a:srgbClr val="FFFFFF"/>
                </a:solidFill>
                <a:effectLst/>
                <a:uFillTx/>
                <a:latin typeface="Century Gothic" panose="020B0502020202020204" pitchFamily="34" charset="0"/>
                <a:sym typeface="Helvetica Light"/>
              </a:rPr>
              <a:t> 2-3</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3" name="组合 2"/>
          <p:cNvGrpSpPr/>
          <p:nvPr/>
        </p:nvGrpSpPr>
        <p:grpSpPr>
          <a:xfrm>
            <a:off x="6137368" y="5138527"/>
            <a:ext cx="6651262" cy="1687500"/>
            <a:chOff x="7417715" y="5306832"/>
            <a:chExt cx="6651262" cy="1687500"/>
          </a:xfrm>
        </p:grpSpPr>
        <p:sp>
          <p:nvSpPr>
            <p:cNvPr id="20" name="矩形 19">
              <a:extLst>
                <a:ext uri="{FF2B5EF4-FFF2-40B4-BE49-F238E27FC236}">
                  <a16:creationId xmlns:a16="http://schemas.microsoft.com/office/drawing/2014/main" id="{44BA77D0-DABE-4E06-AD6F-BC66F1B810B1}"/>
                </a:ext>
              </a:extLst>
            </p:cNvPr>
            <p:cNvSpPr/>
            <p:nvPr/>
          </p:nvSpPr>
          <p:spPr>
            <a:xfrm>
              <a:off x="7474864" y="5827121"/>
              <a:ext cx="6594113" cy="1167211"/>
            </a:xfrm>
            <a:prstGeom prst="rect">
              <a:avLst/>
            </a:prstGeom>
            <a:solidFill>
              <a:schemeClr val="bg1"/>
            </a:solidFill>
            <a:ln w="28575">
              <a:solidFill>
                <a:srgbClr val="02C258"/>
              </a:solidFill>
              <a:prstDash val="lgDash"/>
            </a:ln>
          </p:spPr>
          <p:txBody>
            <a:bodyPr wrap="square" lIns="144000" tIns="144000" rIns="144000" bIns="108000">
              <a:spAutoFit/>
            </a:bodyPr>
            <a:lstStyle/>
            <a:p>
              <a:pPr defTabSz="584200">
                <a:lnSpc>
                  <a:spcPct val="120000"/>
                </a:lnSpc>
              </a:pPr>
              <a:r>
                <a:rPr lang="en-US" altLang="zh-CN" sz="2600" b="1" dirty="0">
                  <a:solidFill>
                    <a:schemeClr val="tx1"/>
                  </a:solidFill>
                  <a:latin typeface="Century Gothic" panose="020B0502020202020204" pitchFamily="34" charset="0"/>
                  <a:cs typeface="Calibri" panose="020F0502020204030204" pitchFamily="34" charset="0"/>
                </a:rPr>
                <a:t>Use the illustration and context clues to define the word </a:t>
              </a:r>
              <a:r>
                <a:rPr lang="en-US" altLang="zh-CN" sz="2600" b="1" i="1" dirty="0">
                  <a:solidFill>
                    <a:schemeClr val="tx1"/>
                  </a:solidFill>
                  <a:latin typeface="Century Gothic" panose="020B0502020202020204" pitchFamily="34" charset="0"/>
                  <a:cs typeface="Calibri" panose="020F0502020204030204" pitchFamily="34" charset="0"/>
                </a:rPr>
                <a:t>experiment</a:t>
              </a:r>
              <a:r>
                <a:rPr lang="en-US" altLang="zh-CN" sz="2600" b="1" dirty="0">
                  <a:solidFill>
                    <a:schemeClr val="tx1"/>
                  </a:solidFill>
                  <a:latin typeface="Century Gothic" panose="020B0502020202020204" pitchFamily="34" charset="0"/>
                  <a:cs typeface="Calibri" panose="020F0502020204030204" pitchFamily="34" charset="0"/>
                </a:rPr>
                <a:t>. </a:t>
              </a:r>
            </a:p>
          </p:txBody>
        </p:sp>
        <p:sp>
          <p:nvSpPr>
            <p:cNvPr id="21" name="矩形: 圆角 13">
              <a:extLst>
                <a:ext uri="{FF2B5EF4-FFF2-40B4-BE49-F238E27FC236}">
                  <a16:creationId xmlns:a16="http://schemas.microsoft.com/office/drawing/2014/main" id="{65CC60C7-7B88-403D-BEB2-12A6619F76DF}"/>
                </a:ext>
              </a:extLst>
            </p:cNvPr>
            <p:cNvSpPr/>
            <p:nvPr/>
          </p:nvSpPr>
          <p:spPr>
            <a:xfrm>
              <a:off x="7417715" y="5306832"/>
              <a:ext cx="282686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Vocabulary</a:t>
              </a:r>
            </a:p>
          </p:txBody>
        </p:sp>
      </p:grpSp>
      <p:sp>
        <p:nvSpPr>
          <p:cNvPr id="4" name="文本框 3">
            <a:extLst>
              <a:ext uri="{FF2B5EF4-FFF2-40B4-BE49-F238E27FC236}">
                <a16:creationId xmlns:a16="http://schemas.microsoft.com/office/drawing/2014/main" id="{AC3B00C5-0FE1-2F4C-93C6-A05A96259E74}"/>
              </a:ext>
            </a:extLst>
          </p:cNvPr>
          <p:cNvSpPr txBox="1"/>
          <p:nvPr/>
        </p:nvSpPr>
        <p:spPr>
          <a:xfrm>
            <a:off x="6083300" y="1472720"/>
            <a:ext cx="6849498" cy="3426579"/>
          </a:xfrm>
          <a:prstGeom prst="rect">
            <a:avLst/>
          </a:prstGeom>
          <a:no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50000"/>
              </a:lnSpc>
            </a:pPr>
            <a:r>
              <a:rPr lang="en-US" altLang="zh-CN" sz="2400" b="1" dirty="0">
                <a:latin typeface="Century Gothic" panose="020B0502020202020204" pitchFamily="34" charset="0"/>
                <a:cs typeface="Ayuthaya" pitchFamily="2" charset="-34"/>
              </a:rPr>
              <a:t>    After a long, long time, Biff went to see if the </a:t>
            </a:r>
            <a:r>
              <a:rPr lang="en-US" altLang="zh-CN" sz="2400" b="1" dirty="0">
                <a:solidFill>
                  <a:srgbClr val="0070C0"/>
                </a:solidFill>
                <a:latin typeface="Century Gothic" panose="020B0502020202020204" pitchFamily="34" charset="0"/>
                <a:cs typeface="Ayuthaya" pitchFamily="2" charset="-34"/>
              </a:rPr>
              <a:t>experiment</a:t>
            </a:r>
            <a:r>
              <a:rPr lang="en-US" altLang="zh-CN" sz="2400" b="1" dirty="0">
                <a:latin typeface="Century Gothic" panose="020B0502020202020204" pitchFamily="34" charset="0"/>
                <a:cs typeface="Ayuthaya" pitchFamily="2" charset="-34"/>
              </a:rPr>
              <a:t> was working. It was! In the bottle was a big apple. Biff showed the bottle to Nadim. When he saw the apple, he was amazed. </a:t>
            </a:r>
          </a:p>
          <a:p>
            <a:pPr algn="l" defTabSz="584200">
              <a:lnSpc>
                <a:spcPct val="150000"/>
              </a:lnSpc>
            </a:pPr>
            <a:r>
              <a:rPr lang="en-US" altLang="zh-CN" sz="2400" b="1" dirty="0">
                <a:latin typeface="Century Gothic" panose="020B0502020202020204" pitchFamily="34" charset="0"/>
                <a:cs typeface="Ayuthaya" pitchFamily="2" charset="-34"/>
              </a:rPr>
              <a:t>    “How did you get that in there?” he asked.</a:t>
            </a:r>
          </a:p>
        </p:txBody>
      </p:sp>
      <p:sp>
        <p:nvSpPr>
          <p:cNvPr id="39" name="文本框 38">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grpSp>
        <p:nvGrpSpPr>
          <p:cNvPr id="25" name="组合 24"/>
          <p:cNvGrpSpPr/>
          <p:nvPr/>
        </p:nvGrpSpPr>
        <p:grpSpPr>
          <a:xfrm>
            <a:off x="-161142" y="7324967"/>
            <a:ext cx="943722" cy="294424"/>
            <a:chOff x="-36290" y="6501016"/>
            <a:chExt cx="943722" cy="294424"/>
          </a:xfrm>
        </p:grpSpPr>
        <p:pic>
          <p:nvPicPr>
            <p:cNvPr id="26" name="图片 25">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27" name="文本框 26">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34" name="组合 33"/>
          <p:cNvGrpSpPr/>
          <p:nvPr/>
        </p:nvGrpSpPr>
        <p:grpSpPr>
          <a:xfrm>
            <a:off x="12788631" y="7340868"/>
            <a:ext cx="718618" cy="261610"/>
            <a:chOff x="11257218" y="6574522"/>
            <a:chExt cx="718618" cy="261610"/>
          </a:xfrm>
        </p:grpSpPr>
        <p:sp>
          <p:nvSpPr>
            <p:cNvPr id="35" name="流程图: 终止 34"/>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文本框 35">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10/34</a:t>
              </a:r>
              <a:endParaRPr lang="zh-CN" altLang="en-US" sz="1100" b="1" dirty="0">
                <a:latin typeface="Century Gothic" panose="020B0502020202020204" pitchFamily="34" charset="0"/>
              </a:endParaRPr>
            </a:p>
          </p:txBody>
        </p:sp>
      </p:grpSp>
      <p:pic>
        <p:nvPicPr>
          <p:cNvPr id="6" name="图片 5">
            <a:extLst>
              <a:ext uri="{FF2B5EF4-FFF2-40B4-BE49-F238E27FC236}">
                <a16:creationId xmlns:a16="http://schemas.microsoft.com/office/drawing/2014/main" id="{C90EA34C-DA32-4111-B232-6BB1FD38DC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746" y="1386643"/>
            <a:ext cx="4448007" cy="4033344"/>
          </a:xfrm>
          <a:prstGeom prst="rect">
            <a:avLst/>
          </a:prstGeom>
        </p:spPr>
      </p:pic>
      <p:pic>
        <p:nvPicPr>
          <p:cNvPr id="22" name="图片 21">
            <a:extLst>
              <a:ext uri="{FF2B5EF4-FFF2-40B4-BE49-F238E27FC236}">
                <a16:creationId xmlns:a16="http://schemas.microsoft.com/office/drawing/2014/main" id="{909E158E-5D02-42A2-91D9-1493ECDC81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0528" y="5554342"/>
            <a:ext cx="1061284" cy="1389411"/>
          </a:xfrm>
          <a:prstGeom prst="rect">
            <a:avLst/>
          </a:prstGeom>
        </p:spPr>
      </p:pic>
      <p:sp>
        <p:nvSpPr>
          <p:cNvPr id="19" name="矩形 18">
            <a:extLst>
              <a:ext uri="{FF2B5EF4-FFF2-40B4-BE49-F238E27FC236}">
                <a16:creationId xmlns:a16="http://schemas.microsoft.com/office/drawing/2014/main" id="{68939BC1-8866-0D4D-874F-CE44CC871099}"/>
              </a:ext>
            </a:extLst>
          </p:cNvPr>
          <p:cNvSpPr/>
          <p:nvPr/>
        </p:nvSpPr>
        <p:spPr>
          <a:xfrm>
            <a:off x="9016915" y="-38100"/>
            <a:ext cx="4536861" cy="1743280"/>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Define the unfamiliar word </a:t>
            </a:r>
            <a:r>
              <a:rPr lang="en-US" altLang="zh-CN" sz="1100" b="1" i="1" dirty="0">
                <a:solidFill>
                  <a:schemeClr val="bg1"/>
                </a:solidFill>
                <a:latin typeface="Century Gothic" panose="020B0502020202020204" pitchFamily="34" charset="0"/>
                <a:sym typeface="Helvetica Neue"/>
              </a:rPr>
              <a:t>experiment</a:t>
            </a:r>
            <a:r>
              <a:rPr lang="en-US" altLang="zh-CN" sz="1100" b="1" dirty="0">
                <a:solidFill>
                  <a:schemeClr val="bg1"/>
                </a:solidFill>
                <a:latin typeface="Century Gothic" panose="020B0502020202020204" pitchFamily="34" charset="0"/>
                <a:sym typeface="Helvetica Neue"/>
              </a:rPr>
              <a:t> in context.</a:t>
            </a:r>
          </a:p>
          <a:p>
            <a:pPr algn="l" defTabSz="356870" hangingPunct="1">
              <a:lnSpc>
                <a:spcPct val="118000"/>
              </a:lnSpc>
            </a:pPr>
            <a:endParaRPr lang="en-US" altLang="zh-CN" sz="1100" b="1" dirty="0">
              <a:solidFill>
                <a:schemeClr val="bg1"/>
              </a:solidFill>
              <a:latin typeface="Century Gothic" panose="020B0502020202020204" pitchFamily="34" charset="0"/>
              <a:sym typeface="Helvetica Neue"/>
            </a:endParaRP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use the illustration and context clues to define the word </a:t>
            </a:r>
            <a:r>
              <a:rPr lang="en-US" altLang="zh-CN" sz="1100" b="1" i="1" dirty="0">
                <a:solidFill>
                  <a:schemeClr val="bg1"/>
                </a:solidFill>
                <a:latin typeface="Century Gothic" panose="020B0502020202020204" pitchFamily="34" charset="0"/>
                <a:sym typeface="Helvetica Neue"/>
              </a:rPr>
              <a:t>experiment</a:t>
            </a:r>
            <a:r>
              <a:rPr lang="en-US" altLang="zh-CN" sz="1100" b="1" dirty="0">
                <a:solidFill>
                  <a:schemeClr val="bg1"/>
                </a:solidFill>
                <a:latin typeface="Century Gothic" panose="020B0502020202020204" pitchFamily="34" charset="0"/>
                <a:sym typeface="Helvetica Neue"/>
              </a:rPr>
              <a:t>; give feedback. </a:t>
            </a:r>
          </a:p>
          <a:p>
            <a:pPr algn="l" defTabSz="356870" hangingPunct="1">
              <a:lnSpc>
                <a:spcPct val="118000"/>
              </a:lnSpc>
            </a:pPr>
            <a:endParaRPr lang="en-US" altLang="zh-CN" sz="1100" b="1" dirty="0">
              <a:solidFill>
                <a:schemeClr val="bg1"/>
              </a:solidFill>
              <a:latin typeface="Century Gothic" panose="020B0502020202020204" pitchFamily="34" charset="0"/>
              <a:sym typeface="Helvetica Neue"/>
            </a:endParaRP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Note: 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correct understanding of the unfamiliar word(s), it’s not necessary to teach the word(s) on the next slide.</a:t>
            </a:r>
          </a:p>
        </p:txBody>
      </p:sp>
      <p:pic>
        <p:nvPicPr>
          <p:cNvPr id="23" name="图片 22"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295112442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9" grpId="0" animBg="1"/>
      <p:bldP spid="1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1046932" y="455498"/>
            <a:ext cx="2577957" cy="889186"/>
            <a:chOff x="11381362" y="-138057"/>
            <a:chExt cx="2227761" cy="889186"/>
          </a:xfrm>
        </p:grpSpPr>
        <p:pic>
          <p:nvPicPr>
            <p:cNvPr id="32" name="图片 31">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33" name="文本框 32">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2" name="组合 1"/>
          <p:cNvGrpSpPr/>
          <p:nvPr/>
        </p:nvGrpSpPr>
        <p:grpSpPr>
          <a:xfrm>
            <a:off x="7024521" y="2408134"/>
            <a:ext cx="5486844" cy="3431468"/>
            <a:chOff x="6799680" y="2689561"/>
            <a:chExt cx="4965443" cy="3431468"/>
          </a:xfrm>
        </p:grpSpPr>
        <p:sp>
          <p:nvSpPr>
            <p:cNvPr id="53" name="矩形 52"/>
            <p:cNvSpPr/>
            <p:nvPr/>
          </p:nvSpPr>
          <p:spPr>
            <a:xfrm>
              <a:off x="6820971" y="3274338"/>
              <a:ext cx="4944152" cy="2846691"/>
            </a:xfrm>
            <a:prstGeom prst="rect">
              <a:avLst/>
            </a:prstGeom>
            <a:solidFill>
              <a:schemeClr val="bg1"/>
            </a:solidFill>
            <a:ln w="28575">
              <a:solidFill>
                <a:srgbClr val="02C258"/>
              </a:solidFill>
              <a:prstDash val="lgDash"/>
            </a:ln>
          </p:spPr>
          <p:txBody>
            <a:bodyPr wrap="square" tIns="180000" bIns="216000">
              <a:spAutoFit/>
            </a:bodyPr>
            <a:lstStyle/>
            <a:p>
              <a:pPr marL="457200" indent="-360000" algn="l" defTabSz="584200">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Biff see after a long period of time? How do you think Biff felt when the experiment worked?</a:t>
              </a:r>
            </a:p>
            <a:p>
              <a:pPr marL="457200" indent="-360000" algn="l" defTabSz="584200">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did Nadim react when Biff showed him the bottle?</a:t>
              </a:r>
            </a:p>
          </p:txBody>
        </p:sp>
        <p:sp>
          <p:nvSpPr>
            <p:cNvPr id="54" name="矩形: 圆角 21">
              <a:extLst>
                <a:ext uri="{FF2B5EF4-FFF2-40B4-BE49-F238E27FC236}">
                  <a16:creationId xmlns:a16="http://schemas.microsoft.com/office/drawing/2014/main" id="{183F8AAC-6730-4697-80F5-67DDDA968D85}"/>
                </a:ext>
              </a:extLst>
            </p:cNvPr>
            <p:cNvSpPr/>
            <p:nvPr/>
          </p:nvSpPr>
          <p:spPr>
            <a:xfrm>
              <a:off x="6799680" y="2689561"/>
              <a:ext cx="2916236"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grpSp>
        <p:nvGrpSpPr>
          <p:cNvPr id="42" name="组合 41"/>
          <p:cNvGrpSpPr/>
          <p:nvPr/>
        </p:nvGrpSpPr>
        <p:grpSpPr>
          <a:xfrm>
            <a:off x="1027180" y="1798377"/>
            <a:ext cx="5582568" cy="4932805"/>
            <a:chOff x="601606" y="507124"/>
            <a:chExt cx="5840321" cy="4307018"/>
          </a:xfrm>
        </p:grpSpPr>
        <p:sp>
          <p:nvSpPr>
            <p:cNvPr id="43" name="矩形 42">
              <a:extLst>
                <a:ext uri="{FF2B5EF4-FFF2-40B4-BE49-F238E27FC236}">
                  <a16:creationId xmlns:a16="http://schemas.microsoft.com/office/drawing/2014/main" id="{4D85B493-8A2D-48AE-A98B-597EFCD0C922}"/>
                </a:ext>
              </a:extLst>
            </p:cNvPr>
            <p:cNvSpPr/>
            <p:nvPr/>
          </p:nvSpPr>
          <p:spPr>
            <a:xfrm>
              <a:off x="637485" y="507124"/>
              <a:ext cx="5715564" cy="4307018"/>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9" name="矩形 48"/>
            <p:cNvSpPr/>
            <p:nvPr/>
          </p:nvSpPr>
          <p:spPr>
            <a:xfrm>
              <a:off x="601606" y="4009493"/>
              <a:ext cx="2440451" cy="624210"/>
            </a:xfrm>
            <a:prstGeom prst="rect">
              <a:avLst/>
            </a:prstGeom>
            <a:ln>
              <a:noFill/>
            </a:ln>
          </p:spPr>
          <p:txBody>
            <a:bodyPr wrap="square">
              <a:spAutoFit/>
            </a:bodyPr>
            <a:lstStyle/>
            <a:p>
              <a:pPr algn="l" defTabSz="584200">
                <a:lnSpc>
                  <a:spcPts val="4600"/>
                </a:lnSpc>
              </a:pPr>
              <a:endParaRPr lang="en-US" altLang="zh-CN" sz="3200" b="1" dirty="0">
                <a:solidFill>
                  <a:srgbClr val="0083D1"/>
                </a:solidFill>
                <a:latin typeface="Century Gothic" panose="020B0502020202020204" pitchFamily="34" charset="0"/>
              </a:endParaRPr>
            </a:p>
          </p:txBody>
        </p:sp>
        <p:sp>
          <p:nvSpPr>
            <p:cNvPr id="45" name="矩形 44">
              <a:extLst>
                <a:ext uri="{FF2B5EF4-FFF2-40B4-BE49-F238E27FC236}">
                  <a16:creationId xmlns:a16="http://schemas.microsoft.com/office/drawing/2014/main" id="{76ECD679-1799-4967-8BB1-C81B2CEA9144}"/>
                </a:ext>
              </a:extLst>
            </p:cNvPr>
            <p:cNvSpPr/>
            <p:nvPr/>
          </p:nvSpPr>
          <p:spPr>
            <a:xfrm>
              <a:off x="770018" y="3908128"/>
              <a:ext cx="5450499" cy="725575"/>
            </a:xfrm>
            <a:prstGeom prst="rect">
              <a:avLst/>
            </a:prstGeom>
          </p:spPr>
          <p:txBody>
            <a:bodyPr wrap="square">
              <a:spAutoFit/>
            </a:bodyPr>
            <a:lstStyle/>
            <a:p>
              <a:pPr lvl="0" algn="l"/>
              <a:r>
                <a:rPr lang="en-US" altLang="zh-CN" sz="2400" b="1" dirty="0">
                  <a:solidFill>
                    <a:prstClr val="black"/>
                  </a:solidFill>
                  <a:latin typeface="Century Gothic" panose="020B0502020202020204" pitchFamily="34" charset="0"/>
                  <a:cs typeface="Calibri" panose="020F0502020204030204" pitchFamily="34" charset="0"/>
                </a:rPr>
                <a:t>He spends nearly ten hours a day doing </a:t>
              </a:r>
              <a:r>
                <a:rPr lang="en-US" altLang="zh-CN" sz="2400" b="1" dirty="0">
                  <a:solidFill>
                    <a:srgbClr val="0070C0"/>
                  </a:solidFill>
                  <a:latin typeface="Century Gothic" panose="020B0502020202020204" pitchFamily="34" charset="0"/>
                  <a:cs typeface="Calibri" panose="020F0502020204030204" pitchFamily="34" charset="0"/>
                </a:rPr>
                <a:t>experiments</a:t>
              </a:r>
              <a:r>
                <a:rPr lang="en-US" altLang="zh-CN" sz="2400" b="1" dirty="0">
                  <a:solidFill>
                    <a:prstClr val="black"/>
                  </a:solidFill>
                  <a:latin typeface="Century Gothic" panose="020B0502020202020204" pitchFamily="34" charset="0"/>
                  <a:cs typeface="Calibri" panose="020F0502020204030204" pitchFamily="34" charset="0"/>
                </a:rPr>
                <a:t> in his lab.</a:t>
              </a:r>
            </a:p>
          </p:txBody>
        </p:sp>
        <p:sp>
          <p:nvSpPr>
            <p:cNvPr id="46" name="矩形 45">
              <a:extLst>
                <a:ext uri="{FF2B5EF4-FFF2-40B4-BE49-F238E27FC236}">
                  <a16:creationId xmlns:a16="http://schemas.microsoft.com/office/drawing/2014/main" id="{0BA36223-6A5D-4AB9-9F09-11D7F320C371}"/>
                </a:ext>
              </a:extLst>
            </p:cNvPr>
            <p:cNvSpPr/>
            <p:nvPr/>
          </p:nvSpPr>
          <p:spPr>
            <a:xfrm>
              <a:off x="3214622" y="1169907"/>
              <a:ext cx="3227305" cy="940560"/>
            </a:xfrm>
            <a:prstGeom prst="rect">
              <a:avLst/>
            </a:prstGeom>
          </p:spPr>
          <p:txBody>
            <a:bodyPr wrap="square">
              <a:spAutoFit/>
            </a:bodyPr>
            <a:lstStyle/>
            <a:p>
              <a:r>
                <a:rPr lang="en-US" altLang="zh-CN" sz="3200" b="1" dirty="0">
                  <a:solidFill>
                    <a:srgbClr val="002060"/>
                  </a:solidFill>
                  <a:latin typeface="Century Gothic" panose="020B0502020202020204" pitchFamily="34" charset="0"/>
                </a:rPr>
                <a:t>experiment</a:t>
              </a:r>
            </a:p>
            <a:p>
              <a:r>
                <a:rPr lang="en-US" altLang="zh-CN" sz="3200" b="1" dirty="0">
                  <a:solidFill>
                    <a:srgbClr val="002060"/>
                  </a:solidFill>
                  <a:latin typeface="Century Gothic" panose="020B0502020202020204" pitchFamily="34" charset="0"/>
                </a:rPr>
                <a:t> (n.)</a:t>
              </a:r>
              <a:endParaRPr lang="zh-CN" altLang="en-US" sz="3200" b="1" dirty="0">
                <a:solidFill>
                  <a:srgbClr val="002060"/>
                </a:solidFill>
                <a:latin typeface="Century Gothic" panose="020B0502020202020204" pitchFamily="34" charset="0"/>
              </a:endParaRPr>
            </a:p>
          </p:txBody>
        </p:sp>
        <p:sp>
          <p:nvSpPr>
            <p:cNvPr id="47" name="矩形 46">
              <a:extLst>
                <a:ext uri="{FF2B5EF4-FFF2-40B4-BE49-F238E27FC236}">
                  <a16:creationId xmlns:a16="http://schemas.microsoft.com/office/drawing/2014/main" id="{9A4E65AF-43DB-4B00-A1A6-393E5CF90362}"/>
                </a:ext>
              </a:extLst>
            </p:cNvPr>
            <p:cNvSpPr/>
            <p:nvPr/>
          </p:nvSpPr>
          <p:spPr>
            <a:xfrm>
              <a:off x="688532" y="2773250"/>
              <a:ext cx="5707499" cy="1048053"/>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b="1" dirty="0">
                  <a:latin typeface="Century Gothic" panose="020B0502020202020204" pitchFamily="34" charset="0"/>
                </a:rPr>
                <a:t>a test that is done to learn something or to discover whether something works or is true</a:t>
              </a:r>
            </a:p>
          </p:txBody>
        </p:sp>
      </p:grpSp>
      <p:sp>
        <p:nvSpPr>
          <p:cNvPr id="57" name="矩形 56">
            <a:extLst>
              <a:ext uri="{FF2B5EF4-FFF2-40B4-BE49-F238E27FC236}">
                <a16:creationId xmlns:a16="http://schemas.microsoft.com/office/drawing/2014/main" id="{2404052A-1AA5-4CCC-BB3E-25382EEDE9A7}"/>
              </a:ext>
            </a:extLst>
          </p:cNvPr>
          <p:cNvSpPr/>
          <p:nvPr/>
        </p:nvSpPr>
        <p:spPr>
          <a:xfrm>
            <a:off x="1061476" y="1039985"/>
            <a:ext cx="3570740" cy="559512"/>
          </a:xfrm>
          <a:prstGeom prst="rect">
            <a:avLst/>
          </a:prstGeom>
        </p:spPr>
        <p:txBody>
          <a:bodyPr wrap="square">
            <a:spAutoFit/>
          </a:bodyPr>
          <a:lstStyle/>
          <a:p>
            <a:pPr algn="l">
              <a:lnSpc>
                <a:spcPct val="120000"/>
              </a:lnSpc>
            </a:pPr>
            <a:r>
              <a:rPr lang="en-US" altLang="zh-CN" sz="2800" b="1" dirty="0">
                <a:solidFill>
                  <a:srgbClr val="002060"/>
                </a:solidFill>
                <a:latin typeface="Century Gothic" panose="020B0502020202020204" pitchFamily="34" charset="0"/>
                <a:cs typeface="Calibri" panose="020F0502020204030204" pitchFamily="34" charset="0"/>
              </a:rPr>
              <a:t>Read Pages 2-3  </a:t>
            </a:r>
            <a:endParaRPr lang="zh-CN" altLang="en-US" sz="2800" dirty="0">
              <a:solidFill>
                <a:srgbClr val="002060"/>
              </a:solidFill>
            </a:endParaRPr>
          </a:p>
        </p:txBody>
      </p:sp>
      <p:grpSp>
        <p:nvGrpSpPr>
          <p:cNvPr id="26" name="组合 25"/>
          <p:cNvGrpSpPr/>
          <p:nvPr/>
        </p:nvGrpSpPr>
        <p:grpSpPr>
          <a:xfrm>
            <a:off x="-161142" y="7324967"/>
            <a:ext cx="943722" cy="294424"/>
            <a:chOff x="-36290" y="6501016"/>
            <a:chExt cx="943722" cy="294424"/>
          </a:xfrm>
        </p:grpSpPr>
        <p:pic>
          <p:nvPicPr>
            <p:cNvPr id="30" name="图片 29">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34" name="文本框 33">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35" name="组合 34"/>
          <p:cNvGrpSpPr/>
          <p:nvPr/>
        </p:nvGrpSpPr>
        <p:grpSpPr>
          <a:xfrm>
            <a:off x="12788631" y="7340868"/>
            <a:ext cx="718618" cy="261610"/>
            <a:chOff x="11257218" y="6574522"/>
            <a:chExt cx="718618" cy="261610"/>
          </a:xfrm>
        </p:grpSpPr>
        <p:sp>
          <p:nvSpPr>
            <p:cNvPr id="39" name="流程图: 终止 38"/>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文本框 39">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11/34</a:t>
              </a:r>
              <a:endParaRPr lang="zh-CN" altLang="en-US" sz="1100" b="1" dirty="0">
                <a:latin typeface="Century Gothic" panose="020B0502020202020204" pitchFamily="34" charset="0"/>
              </a:endParaRPr>
            </a:p>
          </p:txBody>
        </p:sp>
      </p:grpSp>
      <p:sp>
        <p:nvSpPr>
          <p:cNvPr id="23" name="文本框 22">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062" y="2024349"/>
            <a:ext cx="2501426" cy="1667174"/>
          </a:xfrm>
          <a:prstGeom prst="rect">
            <a:avLst/>
          </a:prstGeom>
        </p:spPr>
      </p:pic>
      <p:sp>
        <p:nvSpPr>
          <p:cNvPr id="24" name="矩形 23">
            <a:extLst>
              <a:ext uri="{FF2B5EF4-FFF2-40B4-BE49-F238E27FC236}">
                <a16:creationId xmlns:a16="http://schemas.microsoft.com/office/drawing/2014/main" id="{68939BC1-8866-0D4D-874F-CE44CC871099}"/>
              </a:ext>
            </a:extLst>
          </p:cNvPr>
          <p:cNvSpPr/>
          <p:nvPr/>
        </p:nvSpPr>
        <p:spPr>
          <a:xfrm>
            <a:off x="9016915" y="-38100"/>
            <a:ext cx="4536861" cy="1943014"/>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Utilize the reading strategies and skills to assist in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reading comprehension and in making connections; understand the word </a:t>
            </a:r>
            <a:r>
              <a:rPr lang="en-US" altLang="zh-CN" sz="1100" b="1" i="1" dirty="0">
                <a:solidFill>
                  <a:schemeClr val="bg1"/>
                </a:solidFill>
                <a:latin typeface="Century Gothic" panose="020B0502020202020204" pitchFamily="34" charset="0"/>
                <a:sym typeface="Helvetica Neue"/>
              </a:rPr>
              <a:t>experiment</a:t>
            </a:r>
            <a:r>
              <a:rPr lang="en-US" altLang="zh-CN" sz="1100" b="1" dirty="0">
                <a:solidFill>
                  <a:schemeClr val="bg1"/>
                </a:solidFill>
                <a:latin typeface="Century Gothic" panose="020B0502020202020204" pitchFamily="34" charset="0"/>
                <a:sym typeface="Helvetica Neue"/>
              </a:rPr>
              <a:t> in context.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If the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good understanding of the word </a:t>
            </a:r>
            <a:r>
              <a:rPr lang="en-US" altLang="zh-CN" sz="1100" b="1" i="1" dirty="0">
                <a:solidFill>
                  <a:schemeClr val="bg1"/>
                </a:solidFill>
                <a:latin typeface="Century Gothic" panose="020B0502020202020204" pitchFamily="34" charset="0"/>
                <a:sym typeface="Helvetica Neue"/>
              </a:rPr>
              <a:t>experiment</a:t>
            </a:r>
            <a:r>
              <a:rPr lang="en-US" altLang="zh-CN" sz="1100" b="1" dirty="0">
                <a:solidFill>
                  <a:schemeClr val="bg1"/>
                </a:solidFill>
                <a:latin typeface="Century Gothic" panose="020B0502020202020204" pitchFamily="34" charset="0"/>
                <a:sym typeface="Helvetica Neue"/>
              </a:rPr>
              <a:t> from the previous slide, skip the vocabulary teaching part. If not, explain the word with the sample sentence and 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make new sentences with it.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take turns discussing the comprehension questions; give feedback.</a:t>
            </a:r>
          </a:p>
        </p:txBody>
      </p:sp>
      <p:pic>
        <p:nvPicPr>
          <p:cNvPr id="25" name="图片 24"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118388438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1027478" y="494412"/>
            <a:ext cx="2597412" cy="889186"/>
            <a:chOff x="11381362" y="-138057"/>
            <a:chExt cx="2227761" cy="889186"/>
          </a:xfrm>
        </p:grpSpPr>
        <p:pic>
          <p:nvPicPr>
            <p:cNvPr id="22" name="图片 21">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24" name="文本框 23">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31" name="组合 30"/>
          <p:cNvGrpSpPr/>
          <p:nvPr/>
        </p:nvGrpSpPr>
        <p:grpSpPr>
          <a:xfrm>
            <a:off x="6387994" y="5081435"/>
            <a:ext cx="5903322" cy="1760908"/>
            <a:chOff x="8300679" y="5317288"/>
            <a:chExt cx="4461809" cy="1760908"/>
          </a:xfrm>
        </p:grpSpPr>
        <p:sp>
          <p:nvSpPr>
            <p:cNvPr id="32" name="矩形 31">
              <a:extLst>
                <a:ext uri="{FF2B5EF4-FFF2-40B4-BE49-F238E27FC236}">
                  <a16:creationId xmlns:a16="http://schemas.microsoft.com/office/drawing/2014/main" id="{44BA77D0-DABE-4E06-AD6F-BC66F1B810B1}"/>
                </a:ext>
              </a:extLst>
            </p:cNvPr>
            <p:cNvSpPr/>
            <p:nvPr/>
          </p:nvSpPr>
          <p:spPr>
            <a:xfrm>
              <a:off x="8314384" y="5827121"/>
              <a:ext cx="4448104" cy="1251075"/>
            </a:xfrm>
            <a:prstGeom prst="rect">
              <a:avLst/>
            </a:prstGeom>
            <a:solidFill>
              <a:schemeClr val="bg1"/>
            </a:solidFill>
            <a:ln w="28575">
              <a:solidFill>
                <a:srgbClr val="02C258"/>
              </a:solidFill>
              <a:prstDash val="lgDash"/>
            </a:ln>
          </p:spPr>
          <p:txBody>
            <a:bodyPr wrap="square" lIns="144000" tIns="144000" rIns="144000" bIns="144000">
              <a:spAutoFit/>
            </a:bodyPr>
            <a:lstStyle/>
            <a:p>
              <a:pPr defTabSz="584200">
                <a:lnSpc>
                  <a:spcPct val="120000"/>
                </a:lnSpc>
              </a:pPr>
              <a:r>
                <a:rPr lang="en-US" altLang="zh-CN" sz="2600" b="1" dirty="0">
                  <a:solidFill>
                    <a:schemeClr val="tx1"/>
                  </a:solidFill>
                  <a:latin typeface="Century Gothic" panose="020B0502020202020204" pitchFamily="34" charset="0"/>
                  <a:cs typeface="Calibri" panose="020F0502020204030204" pitchFamily="34" charset="0"/>
                </a:rPr>
                <a:t>Use the illustration and context clues to define the word </a:t>
              </a:r>
              <a:r>
                <a:rPr lang="en-US" altLang="zh-CN" sz="2600" b="1" i="1" dirty="0">
                  <a:solidFill>
                    <a:schemeClr val="tx1"/>
                  </a:solidFill>
                  <a:latin typeface="Century Gothic" panose="020B0502020202020204" pitchFamily="34" charset="0"/>
                  <a:cs typeface="Calibri" panose="020F0502020204030204" pitchFamily="34" charset="0"/>
                </a:rPr>
                <a:t>reason</a:t>
              </a:r>
              <a:r>
                <a:rPr lang="en-US" altLang="zh-CN" sz="2600" b="1" dirty="0">
                  <a:solidFill>
                    <a:schemeClr val="tx1"/>
                  </a:solidFill>
                  <a:latin typeface="Century Gothic" panose="020B0502020202020204" pitchFamily="34" charset="0"/>
                  <a:cs typeface="Calibri" panose="020F0502020204030204" pitchFamily="34" charset="0"/>
                </a:rPr>
                <a:t>.</a:t>
              </a:r>
            </a:p>
          </p:txBody>
        </p:sp>
        <p:sp>
          <p:nvSpPr>
            <p:cNvPr id="33" name="矩形: 圆角 13">
              <a:extLst>
                <a:ext uri="{FF2B5EF4-FFF2-40B4-BE49-F238E27FC236}">
                  <a16:creationId xmlns:a16="http://schemas.microsoft.com/office/drawing/2014/main" id="{65CC60C7-7B88-403D-BEB2-12A6619F76DF}"/>
                </a:ext>
              </a:extLst>
            </p:cNvPr>
            <p:cNvSpPr/>
            <p:nvPr/>
          </p:nvSpPr>
          <p:spPr>
            <a:xfrm>
              <a:off x="8300679" y="5317288"/>
              <a:ext cx="194883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Vocabulary</a:t>
              </a:r>
            </a:p>
          </p:txBody>
        </p:sp>
      </p:grpSp>
      <p:sp>
        <p:nvSpPr>
          <p:cNvPr id="39" name="箭头: 燕尾形 2">
            <a:extLst>
              <a:ext uri="{FF2B5EF4-FFF2-40B4-BE49-F238E27FC236}">
                <a16:creationId xmlns:a16="http://schemas.microsoft.com/office/drawing/2014/main" id="{2E9A3618-7AC8-4BE6-B443-7B5C55134E83}"/>
              </a:ext>
            </a:extLst>
          </p:cNvPr>
          <p:cNvSpPr/>
          <p:nvPr/>
        </p:nvSpPr>
        <p:spPr>
          <a:xfrm>
            <a:off x="2354534" y="5776182"/>
            <a:ext cx="2082184" cy="937459"/>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a:t>
            </a:r>
            <a:r>
              <a:rPr kumimoji="0" lang="en-US" altLang="zh-CN" sz="2400" b="1" i="0" u="none" strike="noStrike" cap="none" spc="0" normalizeH="0" dirty="0">
                <a:ln>
                  <a:noFill/>
                </a:ln>
                <a:solidFill>
                  <a:srgbClr val="FFFFFF"/>
                </a:solidFill>
                <a:effectLst/>
                <a:uFillTx/>
                <a:latin typeface="Century Gothic" panose="020B0502020202020204" pitchFamily="34" charset="0"/>
                <a:sym typeface="Helvetica Light"/>
              </a:rPr>
              <a:t> 4-5</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41" name="组合 40"/>
          <p:cNvGrpSpPr/>
          <p:nvPr/>
        </p:nvGrpSpPr>
        <p:grpSpPr>
          <a:xfrm>
            <a:off x="-161142" y="7324967"/>
            <a:ext cx="943722" cy="294424"/>
            <a:chOff x="-36290" y="6501016"/>
            <a:chExt cx="943722" cy="294424"/>
          </a:xfrm>
        </p:grpSpPr>
        <p:pic>
          <p:nvPicPr>
            <p:cNvPr id="42" name="图片 41">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43" name="文本框 42">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44" name="组合 43"/>
          <p:cNvGrpSpPr/>
          <p:nvPr/>
        </p:nvGrpSpPr>
        <p:grpSpPr>
          <a:xfrm>
            <a:off x="12788631" y="7340868"/>
            <a:ext cx="718618" cy="261610"/>
            <a:chOff x="11257218" y="6574522"/>
            <a:chExt cx="718618" cy="261610"/>
          </a:xfrm>
        </p:grpSpPr>
        <p:sp>
          <p:nvSpPr>
            <p:cNvPr id="45" name="流程图: 终止 44"/>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文本框 45">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12/34</a:t>
              </a:r>
              <a:endParaRPr lang="zh-CN" altLang="en-US" sz="1100" b="1" dirty="0">
                <a:latin typeface="Century Gothic" panose="020B0502020202020204" pitchFamily="34" charset="0"/>
              </a:endParaRPr>
            </a:p>
          </p:txBody>
        </p:sp>
      </p:grpSp>
      <p:sp>
        <p:nvSpPr>
          <p:cNvPr id="26" name="文本框 25">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pic>
        <p:nvPicPr>
          <p:cNvPr id="4" name="图片 3">
            <a:extLst>
              <a:ext uri="{FF2B5EF4-FFF2-40B4-BE49-F238E27FC236}">
                <a16:creationId xmlns:a16="http://schemas.microsoft.com/office/drawing/2014/main" id="{4C736680-2F4E-4FA8-B4EF-716C51B255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4255" y="1296561"/>
            <a:ext cx="8527110" cy="3784874"/>
          </a:xfrm>
          <a:prstGeom prst="rect">
            <a:avLst/>
          </a:prstGeom>
        </p:spPr>
      </p:pic>
      <p:pic>
        <p:nvPicPr>
          <p:cNvPr id="25" name="图片 24">
            <a:extLst>
              <a:ext uri="{FF2B5EF4-FFF2-40B4-BE49-F238E27FC236}">
                <a16:creationId xmlns:a16="http://schemas.microsoft.com/office/drawing/2014/main" id="{52B85E93-6E18-4439-9DD3-9FB9E3BD3E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8534" y="5550205"/>
            <a:ext cx="1061284" cy="1389411"/>
          </a:xfrm>
          <a:prstGeom prst="rect">
            <a:avLst/>
          </a:prstGeom>
        </p:spPr>
      </p:pic>
      <p:sp>
        <p:nvSpPr>
          <p:cNvPr id="18" name="矩形 17">
            <a:extLst>
              <a:ext uri="{FF2B5EF4-FFF2-40B4-BE49-F238E27FC236}">
                <a16:creationId xmlns:a16="http://schemas.microsoft.com/office/drawing/2014/main" id="{68939BC1-8866-0D4D-874F-CE44CC871099}"/>
              </a:ext>
            </a:extLst>
          </p:cNvPr>
          <p:cNvSpPr/>
          <p:nvPr/>
        </p:nvSpPr>
        <p:spPr>
          <a:xfrm>
            <a:off x="9016915" y="-38100"/>
            <a:ext cx="4536861" cy="214274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Define the unfamiliar word </a:t>
            </a:r>
            <a:r>
              <a:rPr lang="en-US" altLang="zh-CN" sz="1100" b="1" i="1" dirty="0">
                <a:solidFill>
                  <a:schemeClr val="bg1"/>
                </a:solidFill>
                <a:latin typeface="Century Gothic" panose="020B0502020202020204" pitchFamily="34" charset="0"/>
                <a:sym typeface="Helvetica Neue"/>
              </a:rPr>
              <a:t>reason</a:t>
            </a:r>
            <a:r>
              <a:rPr lang="en-US" altLang="zh-CN" sz="1100" b="1" dirty="0">
                <a:solidFill>
                  <a:schemeClr val="bg1"/>
                </a:solidFill>
                <a:latin typeface="Century Gothic" panose="020B0502020202020204" pitchFamily="34" charset="0"/>
                <a:sym typeface="Helvetica Neue"/>
              </a:rPr>
              <a:t> in context;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read the text fluently.</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Take turns reading the passage aloud. Guide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pay attention to the intonation and emotion of the passage when reading the in-text quotes.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go through the text quickly and 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use the illustration and context clues to define the word </a:t>
            </a:r>
            <a:r>
              <a:rPr lang="en-US" altLang="zh-CN" sz="1100" b="1" i="1" dirty="0">
                <a:solidFill>
                  <a:schemeClr val="bg1"/>
                </a:solidFill>
                <a:latin typeface="Century Gothic" panose="020B0502020202020204" pitchFamily="34" charset="0"/>
                <a:sym typeface="Helvetica Neue"/>
              </a:rPr>
              <a:t>reason</a:t>
            </a:r>
            <a:r>
              <a:rPr lang="en-US" altLang="zh-CN" sz="1100" b="1" dirty="0">
                <a:solidFill>
                  <a:schemeClr val="bg1"/>
                </a:solidFill>
                <a:latin typeface="Century Gothic" panose="020B0502020202020204" pitchFamily="34" charset="0"/>
                <a:sym typeface="Helvetica Neue"/>
              </a:rPr>
              <a:t>.</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Note: 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correct understanding of the unfamiliar word(s), it’s not necessary to teach the word(s) on the next slide.</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187219070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1027478" y="462961"/>
            <a:ext cx="2597412" cy="889186"/>
            <a:chOff x="11381362" y="-138057"/>
            <a:chExt cx="2227761" cy="889186"/>
          </a:xfrm>
        </p:grpSpPr>
        <p:pic>
          <p:nvPicPr>
            <p:cNvPr id="22" name="图片 21">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24" name="文本框 23">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61" name="组合 60"/>
          <p:cNvGrpSpPr/>
          <p:nvPr/>
        </p:nvGrpSpPr>
        <p:grpSpPr>
          <a:xfrm>
            <a:off x="7124637" y="2542928"/>
            <a:ext cx="5686846" cy="3378084"/>
            <a:chOff x="6780229" y="2777963"/>
            <a:chExt cx="7430994" cy="3378084"/>
          </a:xfrm>
        </p:grpSpPr>
        <p:sp>
          <p:nvSpPr>
            <p:cNvPr id="62" name="矩形 61"/>
            <p:cNvSpPr/>
            <p:nvPr/>
          </p:nvSpPr>
          <p:spPr>
            <a:xfrm>
              <a:off x="6820971" y="3274337"/>
              <a:ext cx="7390252" cy="2881710"/>
            </a:xfrm>
            <a:prstGeom prst="rect">
              <a:avLst/>
            </a:prstGeom>
            <a:solidFill>
              <a:schemeClr val="bg1"/>
            </a:solidFill>
            <a:ln w="28575">
              <a:solidFill>
                <a:srgbClr val="02C258"/>
              </a:solidFill>
              <a:prstDash val="lgDash"/>
            </a:ln>
          </p:spPr>
          <p:txBody>
            <a:bodyPr wrap="square" tIns="144000" bIns="180000">
              <a:spAutoFit/>
            </a:bodyPr>
            <a:lstStyle/>
            <a:p>
              <a:pPr marL="554400" indent="-457200" algn="l" defTabSz="584200">
                <a:lnSpc>
                  <a:spcPct val="13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Where did the magic take the children? Why do you think the magic took them there?</a:t>
              </a:r>
            </a:p>
            <a:p>
              <a:pPr marL="554400" indent="-457200" algn="l" defTabSz="584200">
                <a:lnSpc>
                  <a:spcPct val="13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did everyone feel about their adventure?</a:t>
              </a:r>
            </a:p>
          </p:txBody>
        </p:sp>
        <p:sp>
          <p:nvSpPr>
            <p:cNvPr id="63" name="矩形: 圆角 21">
              <a:extLst>
                <a:ext uri="{FF2B5EF4-FFF2-40B4-BE49-F238E27FC236}">
                  <a16:creationId xmlns:a16="http://schemas.microsoft.com/office/drawing/2014/main" id="{183F8AAC-6730-4697-80F5-67DDDA968D85}"/>
                </a:ext>
              </a:extLst>
            </p:cNvPr>
            <p:cNvSpPr/>
            <p:nvPr/>
          </p:nvSpPr>
          <p:spPr>
            <a:xfrm>
              <a:off x="6780229" y="2777963"/>
              <a:ext cx="3903613"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sp>
        <p:nvSpPr>
          <p:cNvPr id="31" name="文本框 30"/>
          <p:cNvSpPr txBox="1"/>
          <p:nvPr/>
        </p:nvSpPr>
        <p:spPr>
          <a:xfrm>
            <a:off x="13098896" y="-9186"/>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
        <p:nvSpPr>
          <p:cNvPr id="30" name="矩形 29">
            <a:extLst>
              <a:ext uri="{FF2B5EF4-FFF2-40B4-BE49-F238E27FC236}">
                <a16:creationId xmlns:a16="http://schemas.microsoft.com/office/drawing/2014/main" id="{FEEAFF74-0E0B-42E7-A218-92784863175A}"/>
              </a:ext>
            </a:extLst>
          </p:cNvPr>
          <p:cNvSpPr/>
          <p:nvPr/>
        </p:nvSpPr>
        <p:spPr>
          <a:xfrm>
            <a:off x="893748" y="1189136"/>
            <a:ext cx="3570740" cy="609398"/>
          </a:xfrm>
          <a:prstGeom prst="rect">
            <a:avLst/>
          </a:prstGeom>
        </p:spPr>
        <p:txBody>
          <a:bodyPr wrap="square">
            <a:spAutoFit/>
          </a:bodyPr>
          <a:lstStyle/>
          <a:p>
            <a:pPr algn="l">
              <a:lnSpc>
                <a:spcPct val="120000"/>
              </a:lnSpc>
            </a:pPr>
            <a:r>
              <a:rPr lang="en-US" altLang="zh-CN" sz="2800" b="1" dirty="0">
                <a:solidFill>
                  <a:srgbClr val="002060"/>
                </a:solidFill>
                <a:latin typeface="Century Gothic" panose="020B0502020202020204" pitchFamily="34" charset="0"/>
                <a:cs typeface="Calibri" panose="020F0502020204030204" pitchFamily="34" charset="0"/>
              </a:rPr>
              <a:t>Read Pages 4-5</a:t>
            </a:r>
            <a:endParaRPr lang="zh-CN" altLang="en-US" sz="2800" dirty="0">
              <a:solidFill>
                <a:srgbClr val="002060"/>
              </a:solidFill>
            </a:endParaRPr>
          </a:p>
        </p:txBody>
      </p:sp>
      <p:grpSp>
        <p:nvGrpSpPr>
          <p:cNvPr id="37" name="组合 36">
            <a:extLst>
              <a:ext uri="{FF2B5EF4-FFF2-40B4-BE49-F238E27FC236}">
                <a16:creationId xmlns:a16="http://schemas.microsoft.com/office/drawing/2014/main" id="{39ED12F5-7688-498C-9AEE-1E00095D2544}"/>
              </a:ext>
            </a:extLst>
          </p:cNvPr>
          <p:cNvGrpSpPr/>
          <p:nvPr/>
        </p:nvGrpSpPr>
        <p:grpSpPr>
          <a:xfrm>
            <a:off x="893748" y="1970540"/>
            <a:ext cx="6095047" cy="4611363"/>
            <a:chOff x="570211" y="280755"/>
            <a:chExt cx="6255492" cy="4431475"/>
          </a:xfrm>
        </p:grpSpPr>
        <p:sp>
          <p:nvSpPr>
            <p:cNvPr id="43" name="矩形 42">
              <a:extLst>
                <a:ext uri="{FF2B5EF4-FFF2-40B4-BE49-F238E27FC236}">
                  <a16:creationId xmlns:a16="http://schemas.microsoft.com/office/drawing/2014/main" id="{7FA454F2-47DC-4BC6-AFCA-7085F9A982DE}"/>
                </a:ext>
              </a:extLst>
            </p:cNvPr>
            <p:cNvSpPr/>
            <p:nvPr/>
          </p:nvSpPr>
          <p:spPr>
            <a:xfrm>
              <a:off x="570211" y="280755"/>
              <a:ext cx="6016484" cy="4431475"/>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矩形 45">
              <a:extLst>
                <a:ext uri="{FF2B5EF4-FFF2-40B4-BE49-F238E27FC236}">
                  <a16:creationId xmlns:a16="http://schemas.microsoft.com/office/drawing/2014/main" id="{097A293C-7DB3-49D5-A82A-B982E817314F}"/>
                </a:ext>
              </a:extLst>
            </p:cNvPr>
            <p:cNvSpPr/>
            <p:nvPr/>
          </p:nvSpPr>
          <p:spPr>
            <a:xfrm>
              <a:off x="709628" y="3711088"/>
              <a:ext cx="5877066" cy="798580"/>
            </a:xfrm>
            <a:prstGeom prst="rect">
              <a:avLst/>
            </a:prstGeom>
          </p:spPr>
          <p:txBody>
            <a:bodyPr wrap="square">
              <a:spAutoFit/>
            </a:bodyPr>
            <a:lstStyle/>
            <a:p>
              <a:pPr lvl="0" algn="l"/>
              <a:r>
                <a:rPr lang="en-US" altLang="zh-CN" sz="2400" b="1" dirty="0">
                  <a:solidFill>
                    <a:prstClr val="black"/>
                  </a:solidFill>
                  <a:latin typeface="Century Gothic" panose="020B0502020202020204" pitchFamily="34" charset="0"/>
                  <a:cs typeface="Calibri" panose="020F0502020204030204" pitchFamily="34" charset="0"/>
                </a:rPr>
                <a:t>He is explaining his </a:t>
              </a:r>
              <a:r>
                <a:rPr lang="en-US" altLang="zh-CN" sz="2400" b="1" dirty="0">
                  <a:solidFill>
                    <a:srgbClr val="0070C0"/>
                  </a:solidFill>
                  <a:latin typeface="Century Gothic" panose="020B0502020202020204" pitchFamily="34" charset="0"/>
                  <a:cs typeface="Calibri" panose="020F0502020204030204" pitchFamily="34" charset="0"/>
                </a:rPr>
                <a:t>reasons</a:t>
              </a:r>
              <a:r>
                <a:rPr lang="en-US" altLang="zh-CN" sz="2400" b="1" dirty="0">
                  <a:solidFill>
                    <a:prstClr val="black"/>
                  </a:solidFill>
                  <a:latin typeface="Century Gothic" panose="020B0502020202020204" pitchFamily="34" charset="0"/>
                  <a:cs typeface="Calibri" panose="020F0502020204030204" pitchFamily="34" charset="0"/>
                </a:rPr>
                <a:t> for adding some charts in the report.</a:t>
              </a:r>
            </a:p>
          </p:txBody>
        </p:sp>
        <p:sp>
          <p:nvSpPr>
            <p:cNvPr id="47" name="矩形 46">
              <a:extLst>
                <a:ext uri="{FF2B5EF4-FFF2-40B4-BE49-F238E27FC236}">
                  <a16:creationId xmlns:a16="http://schemas.microsoft.com/office/drawing/2014/main" id="{435BEFF4-663E-470F-AF56-178763E5D828}"/>
                </a:ext>
              </a:extLst>
            </p:cNvPr>
            <p:cNvSpPr/>
            <p:nvPr/>
          </p:nvSpPr>
          <p:spPr>
            <a:xfrm>
              <a:off x="4021471" y="960726"/>
              <a:ext cx="2105847" cy="1035196"/>
            </a:xfrm>
            <a:prstGeom prst="rect">
              <a:avLst/>
            </a:prstGeom>
          </p:spPr>
          <p:txBody>
            <a:bodyPr wrap="square">
              <a:spAutoFit/>
            </a:bodyPr>
            <a:lstStyle/>
            <a:p>
              <a:r>
                <a:rPr lang="en-US" altLang="zh-CN" sz="3200" b="1" dirty="0">
                  <a:solidFill>
                    <a:srgbClr val="002060"/>
                  </a:solidFill>
                  <a:latin typeface="Century Gothic" panose="020B0502020202020204" pitchFamily="34" charset="0"/>
                </a:rPr>
                <a:t>reason</a:t>
              </a:r>
            </a:p>
            <a:p>
              <a:r>
                <a:rPr lang="en-US" altLang="zh-CN" sz="3200" b="1" dirty="0">
                  <a:solidFill>
                    <a:srgbClr val="002060"/>
                  </a:solidFill>
                  <a:latin typeface="Century Gothic" panose="020B0502020202020204" pitchFamily="34" charset="0"/>
                </a:rPr>
                <a:t>(n.)</a:t>
              </a:r>
              <a:endParaRPr lang="zh-CN" altLang="en-US" sz="3200" b="1" dirty="0">
                <a:solidFill>
                  <a:srgbClr val="002060"/>
                </a:solidFill>
                <a:latin typeface="Century Gothic" panose="020B0502020202020204" pitchFamily="34" charset="0"/>
              </a:endParaRPr>
            </a:p>
          </p:txBody>
        </p:sp>
        <p:sp>
          <p:nvSpPr>
            <p:cNvPr id="48" name="矩形 47">
              <a:extLst>
                <a:ext uri="{FF2B5EF4-FFF2-40B4-BE49-F238E27FC236}">
                  <a16:creationId xmlns:a16="http://schemas.microsoft.com/office/drawing/2014/main" id="{C2827F69-C525-4328-89B3-D7F3980A3CA7}"/>
                </a:ext>
              </a:extLst>
            </p:cNvPr>
            <p:cNvSpPr/>
            <p:nvPr/>
          </p:nvSpPr>
          <p:spPr>
            <a:xfrm>
              <a:off x="709629" y="2428518"/>
              <a:ext cx="6116074" cy="1153504"/>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b="1" dirty="0">
                  <a:latin typeface="Century Gothic" panose="020B0502020202020204" pitchFamily="34" charset="0"/>
                </a:rPr>
                <a:t>a cause or an explanation for an event, situation, or something that has happened</a:t>
              </a:r>
            </a:p>
          </p:txBody>
        </p:sp>
      </p:grpSp>
      <p:grpSp>
        <p:nvGrpSpPr>
          <p:cNvPr id="45" name="组合 44"/>
          <p:cNvGrpSpPr/>
          <p:nvPr/>
        </p:nvGrpSpPr>
        <p:grpSpPr>
          <a:xfrm>
            <a:off x="-161142" y="7324967"/>
            <a:ext cx="943722" cy="294424"/>
            <a:chOff x="-36290" y="6501016"/>
            <a:chExt cx="943722" cy="294424"/>
          </a:xfrm>
        </p:grpSpPr>
        <p:pic>
          <p:nvPicPr>
            <p:cNvPr id="49" name="图片 48">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50" name="文本框 49">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51" name="组合 50"/>
          <p:cNvGrpSpPr/>
          <p:nvPr/>
        </p:nvGrpSpPr>
        <p:grpSpPr>
          <a:xfrm>
            <a:off x="12788631" y="7340868"/>
            <a:ext cx="718618" cy="261610"/>
            <a:chOff x="11257218" y="6574522"/>
            <a:chExt cx="718618" cy="261610"/>
          </a:xfrm>
        </p:grpSpPr>
        <p:sp>
          <p:nvSpPr>
            <p:cNvPr id="52" name="流程图: 终止 51"/>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3" name="文本框 52">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13/34</a:t>
              </a:r>
              <a:endParaRPr lang="zh-CN" altLang="en-US" sz="1100" b="1" dirty="0">
                <a:latin typeface="Century Gothic" panose="020B0502020202020204" pitchFamily="34" charset="0"/>
              </a:endParaRPr>
            </a:p>
          </p:txBody>
        </p:sp>
      </p:grpSp>
      <p:sp>
        <p:nvSpPr>
          <p:cNvPr id="25" name="文本框 24">
            <a:extLst>
              <a:ext uri="{FF2B5EF4-FFF2-40B4-BE49-F238E27FC236}">
                <a16:creationId xmlns:a16="http://schemas.microsoft.com/office/drawing/2014/main" id="{5ACA6C28-D90A-43A9-B479-B09240E2255E}"/>
              </a:ext>
            </a:extLst>
          </p:cNvPr>
          <p:cNvSpPr txBox="1"/>
          <p:nvPr/>
        </p:nvSpPr>
        <p:spPr>
          <a:xfrm>
            <a:off x="3806893" y="45041"/>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067" y="2266937"/>
            <a:ext cx="2650522" cy="1766545"/>
          </a:xfrm>
          <a:prstGeom prst="rect">
            <a:avLst/>
          </a:prstGeom>
        </p:spPr>
      </p:pic>
      <p:sp>
        <p:nvSpPr>
          <p:cNvPr id="26" name="矩形 25">
            <a:extLst>
              <a:ext uri="{FF2B5EF4-FFF2-40B4-BE49-F238E27FC236}">
                <a16:creationId xmlns:a16="http://schemas.microsoft.com/office/drawing/2014/main" id="{68939BC1-8866-0D4D-874F-CE44CC871099}"/>
              </a:ext>
            </a:extLst>
          </p:cNvPr>
          <p:cNvSpPr/>
          <p:nvPr/>
        </p:nvSpPr>
        <p:spPr>
          <a:xfrm>
            <a:off x="9016915" y="-38100"/>
            <a:ext cx="4536861" cy="1943014"/>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Utilize the reading strategies and skills to assist in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reading comprehension and in making connections; understand the word </a:t>
            </a:r>
            <a:r>
              <a:rPr lang="en-US" altLang="zh-CN" sz="1100" b="1" i="1" dirty="0">
                <a:solidFill>
                  <a:schemeClr val="bg1"/>
                </a:solidFill>
                <a:latin typeface="Century Gothic" panose="020B0502020202020204" pitchFamily="34" charset="0"/>
                <a:sym typeface="Helvetica Neue"/>
              </a:rPr>
              <a:t>reason</a:t>
            </a:r>
            <a:r>
              <a:rPr lang="en-US" altLang="zh-CN" sz="1100" b="1" dirty="0">
                <a:solidFill>
                  <a:schemeClr val="bg1"/>
                </a:solidFill>
                <a:latin typeface="Century Gothic" panose="020B0502020202020204" pitchFamily="34" charset="0"/>
                <a:sym typeface="Helvetica Neue"/>
              </a:rPr>
              <a:t> in context.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If the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good understanding of the word </a:t>
            </a:r>
            <a:r>
              <a:rPr lang="en-US" altLang="zh-CN" sz="1100" b="1" i="1" dirty="0">
                <a:solidFill>
                  <a:schemeClr val="bg1"/>
                </a:solidFill>
                <a:latin typeface="Century Gothic" panose="020B0502020202020204" pitchFamily="34" charset="0"/>
                <a:sym typeface="Helvetica Neue"/>
              </a:rPr>
              <a:t>reason</a:t>
            </a:r>
            <a:r>
              <a:rPr lang="en-US" altLang="zh-CN" sz="1100" b="1" dirty="0">
                <a:solidFill>
                  <a:schemeClr val="bg1"/>
                </a:solidFill>
                <a:latin typeface="Century Gothic" panose="020B0502020202020204" pitchFamily="34" charset="0"/>
                <a:sym typeface="Helvetica Neue"/>
              </a:rPr>
              <a:t> from the previous slide, skip the vocabulary teaching part. If not, explain the word with the sample sentence and 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make new sentences with it.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take turns discussing the comprehension questions; give feedback.</a:t>
            </a:r>
          </a:p>
        </p:txBody>
      </p:sp>
      <p:pic>
        <p:nvPicPr>
          <p:cNvPr id="27" name="图片 26"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336664276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6" grpId="0" animBg="1"/>
      <p:bldP spid="2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1027478" y="444182"/>
            <a:ext cx="2597412" cy="889186"/>
            <a:chOff x="11381362" y="-138057"/>
            <a:chExt cx="2227761" cy="889186"/>
          </a:xfrm>
        </p:grpSpPr>
        <p:pic>
          <p:nvPicPr>
            <p:cNvPr id="17" name="图片 16">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25" name="文本框 24">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22" name="文本框 21">
            <a:extLst>
              <a:ext uri="{FF2B5EF4-FFF2-40B4-BE49-F238E27FC236}">
                <a16:creationId xmlns:a16="http://schemas.microsoft.com/office/drawing/2014/main" id="{AC3B00C5-0FE1-2F4C-93C6-A05A96259E74}"/>
              </a:ext>
            </a:extLst>
          </p:cNvPr>
          <p:cNvSpPr txBox="1"/>
          <p:nvPr/>
        </p:nvSpPr>
        <p:spPr>
          <a:xfrm>
            <a:off x="6217868" y="1460041"/>
            <a:ext cx="6758581" cy="3426579"/>
          </a:xfrm>
          <a:prstGeom prst="rect">
            <a:avLst/>
          </a:prstGeom>
          <a:no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50000"/>
              </a:lnSpc>
            </a:pPr>
            <a:r>
              <a:rPr lang="en-US" altLang="zh-CN" sz="2400" b="1" dirty="0">
                <a:latin typeface="Century Gothic" panose="020B0502020202020204" pitchFamily="34" charset="0"/>
                <a:ea typeface="Ayuthaya" pitchFamily="2" charset="-34"/>
                <a:cs typeface="Calibri" panose="020F0502020204030204" pitchFamily="34" charset="0"/>
              </a:rPr>
              <a:t>    “Help me climb the tree,” said Nadim, “and maybe I can see a ship going past.”</a:t>
            </a:r>
          </a:p>
          <a:p>
            <a:pPr algn="l" defTabSz="584200">
              <a:lnSpc>
                <a:spcPct val="150000"/>
              </a:lnSpc>
            </a:pPr>
            <a:r>
              <a:rPr lang="en-US" altLang="zh-CN" sz="2400" b="1" dirty="0">
                <a:latin typeface="Century Gothic" panose="020B0502020202020204" pitchFamily="34" charset="0"/>
                <a:ea typeface="Ayuthaya" pitchFamily="2" charset="-34"/>
                <a:cs typeface="Calibri" panose="020F0502020204030204" pitchFamily="34" charset="0"/>
              </a:rPr>
              <a:t>Biff saw a bottle </a:t>
            </a:r>
            <a:r>
              <a:rPr lang="en-US" altLang="zh-CN" sz="2400" b="1" dirty="0">
                <a:solidFill>
                  <a:srgbClr val="0070C0"/>
                </a:solidFill>
                <a:latin typeface="Century Gothic" panose="020B0502020202020204" pitchFamily="34" charset="0"/>
                <a:ea typeface="Ayuthaya" pitchFamily="2" charset="-34"/>
                <a:cs typeface="Calibri" panose="020F0502020204030204" pitchFamily="34" charset="0"/>
              </a:rPr>
              <a:t>sticking out </a:t>
            </a:r>
            <a:r>
              <a:rPr lang="en-US" altLang="zh-CN" sz="2400" b="1" dirty="0">
                <a:latin typeface="Century Gothic" panose="020B0502020202020204" pitchFamily="34" charset="0"/>
                <a:ea typeface="Ayuthaya" pitchFamily="2" charset="-34"/>
                <a:cs typeface="Calibri" panose="020F0502020204030204" pitchFamily="34" charset="0"/>
              </a:rPr>
              <a:t>of the sand. It was tied to the base of the tree.</a:t>
            </a:r>
          </a:p>
          <a:p>
            <a:pPr algn="l" defTabSz="584200">
              <a:lnSpc>
                <a:spcPct val="150000"/>
              </a:lnSpc>
            </a:pPr>
            <a:r>
              <a:rPr lang="en-US" altLang="zh-CN" sz="2400" b="1" dirty="0">
                <a:latin typeface="Century Gothic" panose="020B0502020202020204" pitchFamily="34" charset="0"/>
                <a:ea typeface="Ayuthaya" pitchFamily="2" charset="-34"/>
                <a:cs typeface="Calibri" panose="020F0502020204030204" pitchFamily="34" charset="0"/>
              </a:rPr>
              <a:t>    “How strange,” thought Biff.</a:t>
            </a:r>
          </a:p>
          <a:p>
            <a:pPr algn="l" defTabSz="584200">
              <a:lnSpc>
                <a:spcPct val="150000"/>
              </a:lnSpc>
            </a:pPr>
            <a:r>
              <a:rPr lang="en-US" altLang="zh-CN" sz="2400" b="1" dirty="0">
                <a:latin typeface="Century Gothic" panose="020B0502020202020204" pitchFamily="34" charset="0"/>
                <a:ea typeface="Ayuthaya" pitchFamily="2" charset="-34"/>
                <a:cs typeface="Calibri" panose="020F0502020204030204" pitchFamily="34" charset="0"/>
              </a:rPr>
              <a:t>She untied the bottle and picked it up.</a:t>
            </a:r>
          </a:p>
        </p:txBody>
      </p:sp>
      <p:sp>
        <p:nvSpPr>
          <p:cNvPr id="14" name="箭头: 燕尾形 2">
            <a:extLst>
              <a:ext uri="{FF2B5EF4-FFF2-40B4-BE49-F238E27FC236}">
                <a16:creationId xmlns:a16="http://schemas.microsoft.com/office/drawing/2014/main" id="{2E9A3618-7AC8-4BE6-B443-7B5C55134E83}"/>
              </a:ext>
            </a:extLst>
          </p:cNvPr>
          <p:cNvSpPr/>
          <p:nvPr/>
        </p:nvSpPr>
        <p:spPr>
          <a:xfrm>
            <a:off x="1529624" y="5916822"/>
            <a:ext cx="2141037"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t>
            </a:r>
            <a:r>
              <a:rPr kumimoji="0" lang="en-US" altLang="zh-CN" sz="2400" b="1" i="0" u="none" strike="noStrike" cap="none" spc="0" normalizeH="0" baseline="0" dirty="0">
                <a:ln>
                  <a:noFill/>
                </a:ln>
                <a:solidFill>
                  <a:schemeClr val="bg1"/>
                </a:solidFill>
                <a:effectLst/>
                <a:uFillTx/>
                <a:latin typeface="Century Gothic" panose="020B0502020202020204" pitchFamily="34" charset="0"/>
                <a:sym typeface="Helvetica Light"/>
              </a:rPr>
              <a:t>ages</a:t>
            </a:r>
            <a:r>
              <a:rPr kumimoji="0" lang="en-US" altLang="zh-CN" sz="2400" b="1" i="0" u="none" strike="noStrike" cap="none" spc="0" normalizeH="0" dirty="0">
                <a:ln>
                  <a:noFill/>
                </a:ln>
                <a:solidFill>
                  <a:schemeClr val="bg1"/>
                </a:solidFill>
                <a:effectLst/>
                <a:uFillTx/>
                <a:latin typeface="Century Gothic" panose="020B0502020202020204" pitchFamily="34" charset="0"/>
                <a:sym typeface="Helvetica Light"/>
              </a:rPr>
              <a:t> 6-7</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32" name="组合 31"/>
          <p:cNvGrpSpPr/>
          <p:nvPr/>
        </p:nvGrpSpPr>
        <p:grpSpPr>
          <a:xfrm>
            <a:off x="6267081" y="5031140"/>
            <a:ext cx="6166217" cy="1771364"/>
            <a:chOff x="7584875" y="5306832"/>
            <a:chExt cx="5796010" cy="1771364"/>
          </a:xfrm>
        </p:grpSpPr>
        <p:sp>
          <p:nvSpPr>
            <p:cNvPr id="33" name="矩形 32">
              <a:extLst>
                <a:ext uri="{FF2B5EF4-FFF2-40B4-BE49-F238E27FC236}">
                  <a16:creationId xmlns:a16="http://schemas.microsoft.com/office/drawing/2014/main" id="{44BA77D0-DABE-4E06-AD6F-BC66F1B810B1}"/>
                </a:ext>
              </a:extLst>
            </p:cNvPr>
            <p:cNvSpPr/>
            <p:nvPr/>
          </p:nvSpPr>
          <p:spPr>
            <a:xfrm>
              <a:off x="7584875" y="5827121"/>
              <a:ext cx="5796010" cy="1251075"/>
            </a:xfrm>
            <a:prstGeom prst="rect">
              <a:avLst/>
            </a:prstGeom>
            <a:solidFill>
              <a:schemeClr val="bg1"/>
            </a:solidFill>
            <a:ln w="28575">
              <a:solidFill>
                <a:srgbClr val="02C258"/>
              </a:solidFill>
              <a:prstDash val="lgDash"/>
            </a:ln>
          </p:spPr>
          <p:txBody>
            <a:bodyPr wrap="square" tIns="144000" bIns="144000">
              <a:spAutoFit/>
            </a:bodyPr>
            <a:lstStyle/>
            <a:p>
              <a:pPr defTabSz="584200">
                <a:lnSpc>
                  <a:spcPct val="120000"/>
                </a:lnSpc>
              </a:pPr>
              <a:r>
                <a:rPr lang="en-US" altLang="zh-CN" sz="2600" b="1" dirty="0">
                  <a:solidFill>
                    <a:schemeClr val="tx1"/>
                  </a:solidFill>
                  <a:latin typeface="Century Gothic" panose="020B0502020202020204" pitchFamily="34" charset="0"/>
                  <a:cs typeface="Calibri" panose="020F0502020204030204" pitchFamily="34" charset="0"/>
                </a:rPr>
                <a:t>Use the illustration and context clues to define the phrase </a:t>
              </a:r>
              <a:r>
                <a:rPr lang="en-US" altLang="zh-CN" sz="2600" b="1" i="1" dirty="0">
                  <a:solidFill>
                    <a:schemeClr val="tx1"/>
                  </a:solidFill>
                  <a:latin typeface="Century Gothic" panose="020B0502020202020204" pitchFamily="34" charset="0"/>
                  <a:cs typeface="Calibri" panose="020F0502020204030204" pitchFamily="34" charset="0"/>
                </a:rPr>
                <a:t>stick out</a:t>
              </a:r>
              <a:r>
                <a:rPr lang="en-US" altLang="zh-CN" sz="2600" b="1" dirty="0">
                  <a:solidFill>
                    <a:schemeClr val="tx1"/>
                  </a:solidFill>
                  <a:latin typeface="Century Gothic" panose="020B0502020202020204" pitchFamily="34" charset="0"/>
                  <a:cs typeface="Calibri" panose="020F0502020204030204" pitchFamily="34" charset="0"/>
                </a:rPr>
                <a:t>. </a:t>
              </a:r>
            </a:p>
          </p:txBody>
        </p:sp>
        <p:sp>
          <p:nvSpPr>
            <p:cNvPr id="34" name="矩形: 圆角 13">
              <a:extLst>
                <a:ext uri="{FF2B5EF4-FFF2-40B4-BE49-F238E27FC236}">
                  <a16:creationId xmlns:a16="http://schemas.microsoft.com/office/drawing/2014/main" id="{65CC60C7-7B88-403D-BEB2-12A6619F76DF}"/>
                </a:ext>
              </a:extLst>
            </p:cNvPr>
            <p:cNvSpPr/>
            <p:nvPr/>
          </p:nvSpPr>
          <p:spPr>
            <a:xfrm>
              <a:off x="7584875" y="5306832"/>
              <a:ext cx="2659701"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Vocabulary</a:t>
              </a:r>
            </a:p>
          </p:txBody>
        </p:sp>
      </p:grpSp>
      <p:sp>
        <p:nvSpPr>
          <p:cNvPr id="12" name="文本框 11"/>
          <p:cNvSpPr txBox="1"/>
          <p:nvPr/>
        </p:nvSpPr>
        <p:spPr>
          <a:xfrm>
            <a:off x="13098896" y="-9186"/>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nvGrpSpPr>
          <p:cNvPr id="37" name="组合 36"/>
          <p:cNvGrpSpPr/>
          <p:nvPr/>
        </p:nvGrpSpPr>
        <p:grpSpPr>
          <a:xfrm>
            <a:off x="-161142" y="7324967"/>
            <a:ext cx="943722" cy="294424"/>
            <a:chOff x="-36290" y="6501016"/>
            <a:chExt cx="943722" cy="294424"/>
          </a:xfrm>
        </p:grpSpPr>
        <p:pic>
          <p:nvPicPr>
            <p:cNvPr id="38" name="图片 37">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39" name="文本框 38">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40" name="组合 39"/>
          <p:cNvGrpSpPr/>
          <p:nvPr/>
        </p:nvGrpSpPr>
        <p:grpSpPr>
          <a:xfrm>
            <a:off x="12788631" y="7340868"/>
            <a:ext cx="718618" cy="261610"/>
            <a:chOff x="11257218" y="6574522"/>
            <a:chExt cx="718618" cy="261610"/>
          </a:xfrm>
        </p:grpSpPr>
        <p:sp>
          <p:nvSpPr>
            <p:cNvPr id="41" name="流程图: 终止 40"/>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文本框 41">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14/34</a:t>
              </a:r>
              <a:endParaRPr lang="zh-CN" altLang="en-US" sz="1100" b="1" dirty="0">
                <a:latin typeface="Century Gothic" panose="020B0502020202020204" pitchFamily="34" charset="0"/>
              </a:endParaRPr>
            </a:p>
          </p:txBody>
        </p:sp>
      </p:grpSp>
      <p:sp>
        <p:nvSpPr>
          <p:cNvPr id="21" name="文本框 20">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pic>
        <p:nvPicPr>
          <p:cNvPr id="4" name="图片 3">
            <a:extLst>
              <a:ext uri="{FF2B5EF4-FFF2-40B4-BE49-F238E27FC236}">
                <a16:creationId xmlns:a16="http://schemas.microsoft.com/office/drawing/2014/main" id="{5817EC1B-462A-4938-A21B-99C7133BFC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4439" y="1460041"/>
            <a:ext cx="4389761" cy="3967017"/>
          </a:xfrm>
          <a:prstGeom prst="rect">
            <a:avLst/>
          </a:prstGeom>
        </p:spPr>
      </p:pic>
      <p:pic>
        <p:nvPicPr>
          <p:cNvPr id="24" name="图片 23">
            <a:extLst>
              <a:ext uri="{FF2B5EF4-FFF2-40B4-BE49-F238E27FC236}">
                <a16:creationId xmlns:a16="http://schemas.microsoft.com/office/drawing/2014/main" id="{92043861-A4FA-4E0F-B10E-B82228AB4E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6234" y="5621373"/>
            <a:ext cx="1061284" cy="1389411"/>
          </a:xfrm>
          <a:prstGeom prst="rect">
            <a:avLst/>
          </a:prstGeom>
        </p:spPr>
      </p:pic>
      <p:sp>
        <p:nvSpPr>
          <p:cNvPr id="20" name="矩形 19">
            <a:extLst>
              <a:ext uri="{FF2B5EF4-FFF2-40B4-BE49-F238E27FC236}">
                <a16:creationId xmlns:a16="http://schemas.microsoft.com/office/drawing/2014/main" id="{68939BC1-8866-0D4D-874F-CE44CC871099}"/>
              </a:ext>
            </a:extLst>
          </p:cNvPr>
          <p:cNvSpPr/>
          <p:nvPr/>
        </p:nvSpPr>
        <p:spPr>
          <a:xfrm>
            <a:off x="9016915" y="-38100"/>
            <a:ext cx="4536861"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Define the unfamiliar phrase </a:t>
            </a:r>
            <a:r>
              <a:rPr lang="en-US" altLang="zh-CN" sz="1100" b="1" i="1" dirty="0">
                <a:solidFill>
                  <a:schemeClr val="bg1"/>
                </a:solidFill>
                <a:latin typeface="Century Gothic" panose="020B0502020202020204" pitchFamily="34" charset="0"/>
                <a:sym typeface="Helvetica Neue"/>
              </a:rPr>
              <a:t>stick out </a:t>
            </a:r>
            <a:r>
              <a:rPr lang="en-US" altLang="zh-CN" sz="1100" b="1" dirty="0">
                <a:solidFill>
                  <a:schemeClr val="bg1"/>
                </a:solidFill>
                <a:latin typeface="Century Gothic" panose="020B0502020202020204" pitchFamily="34" charset="0"/>
                <a:sym typeface="Helvetica Neue"/>
              </a:rPr>
              <a:t>in context.</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use the illustration and context clues to define the phrase </a:t>
            </a:r>
            <a:r>
              <a:rPr lang="en-US" altLang="zh-CN" sz="1100" b="1" i="1" dirty="0">
                <a:solidFill>
                  <a:schemeClr val="bg1"/>
                </a:solidFill>
                <a:latin typeface="Century Gothic" panose="020B0502020202020204" pitchFamily="34" charset="0"/>
                <a:sym typeface="Helvetica Neue"/>
              </a:rPr>
              <a:t>stick out</a:t>
            </a:r>
            <a:r>
              <a:rPr lang="en-US" altLang="zh-CN" sz="1100" b="1" dirty="0">
                <a:solidFill>
                  <a:schemeClr val="bg1"/>
                </a:solidFill>
                <a:latin typeface="Century Gothic" panose="020B0502020202020204" pitchFamily="34" charset="0"/>
                <a:sym typeface="Helvetica Neue"/>
              </a:rPr>
              <a:t>; give feedback.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Note: 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correct understanding of the unfamiliar word(s), it’s not necessary to teach the word(s) on the next slide.</a:t>
            </a:r>
          </a:p>
        </p:txBody>
      </p:sp>
      <p:pic>
        <p:nvPicPr>
          <p:cNvPr id="23" name="图片 22"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131585277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组合 74"/>
          <p:cNvGrpSpPr/>
          <p:nvPr/>
        </p:nvGrpSpPr>
        <p:grpSpPr>
          <a:xfrm>
            <a:off x="11059010" y="444182"/>
            <a:ext cx="2597412" cy="889186"/>
            <a:chOff x="11381362" y="-138057"/>
            <a:chExt cx="2227761" cy="889186"/>
          </a:xfrm>
        </p:grpSpPr>
        <p:pic>
          <p:nvPicPr>
            <p:cNvPr id="76" name="图片 75">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77" name="文本框 76">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57" name="组合 56"/>
          <p:cNvGrpSpPr/>
          <p:nvPr/>
        </p:nvGrpSpPr>
        <p:grpSpPr>
          <a:xfrm>
            <a:off x="6782790" y="2404589"/>
            <a:ext cx="6166210" cy="3728037"/>
            <a:chOff x="6799679" y="2689561"/>
            <a:chExt cx="6541453" cy="3728037"/>
          </a:xfrm>
        </p:grpSpPr>
        <p:sp>
          <p:nvSpPr>
            <p:cNvPr id="58" name="矩形 57"/>
            <p:cNvSpPr/>
            <p:nvPr/>
          </p:nvSpPr>
          <p:spPr>
            <a:xfrm>
              <a:off x="6820971" y="3274338"/>
              <a:ext cx="6520161" cy="3143260"/>
            </a:xfrm>
            <a:prstGeom prst="rect">
              <a:avLst/>
            </a:prstGeom>
            <a:solidFill>
              <a:schemeClr val="bg1"/>
            </a:solidFill>
            <a:ln w="28575">
              <a:solidFill>
                <a:srgbClr val="02C258"/>
              </a:solidFill>
              <a:prstDash val="lgDash"/>
            </a:ln>
          </p:spPr>
          <p:txBody>
            <a:bodyPr wrap="square" tIns="144000" bIns="144000">
              <a:spAutoFit/>
            </a:bodyPr>
            <a:lstStyle/>
            <a:p>
              <a:pPr marL="554400" indent="-4572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Nadim do on the island? Why did he do that?</a:t>
              </a:r>
            </a:p>
            <a:p>
              <a:pPr marL="554400" indent="-4572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Biff find on the island? Why did she think it was strange? What do you think she would do with it?</a:t>
              </a:r>
              <a:endParaRPr lang="en-US" altLang="zh-CN" sz="2400" b="1" dirty="0">
                <a:solidFill>
                  <a:schemeClr val="tx1">
                    <a:lumMod val="95000"/>
                    <a:lumOff val="5000"/>
                  </a:schemeClr>
                </a:solidFill>
                <a:latin typeface="Century Gothic" panose="020B0502020202020204" pitchFamily="34" charset="0"/>
                <a:cs typeface="Calibri" panose="020F0502020204030204" pitchFamily="34" charset="0"/>
              </a:endParaRPr>
            </a:p>
          </p:txBody>
        </p:sp>
        <p:sp>
          <p:nvSpPr>
            <p:cNvPr id="59" name="矩形: 圆角 21">
              <a:extLst>
                <a:ext uri="{FF2B5EF4-FFF2-40B4-BE49-F238E27FC236}">
                  <a16:creationId xmlns:a16="http://schemas.microsoft.com/office/drawing/2014/main" id="{183F8AAC-6730-4697-80F5-67DDDA968D85}"/>
                </a:ext>
              </a:extLst>
            </p:cNvPr>
            <p:cNvSpPr/>
            <p:nvPr/>
          </p:nvSpPr>
          <p:spPr>
            <a:xfrm>
              <a:off x="6799679" y="2689561"/>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sp>
        <p:nvSpPr>
          <p:cNvPr id="29" name="矩形 28">
            <a:extLst>
              <a:ext uri="{FF2B5EF4-FFF2-40B4-BE49-F238E27FC236}">
                <a16:creationId xmlns:a16="http://schemas.microsoft.com/office/drawing/2014/main" id="{2C3D0A12-92A9-45EE-BACE-831D25779187}"/>
              </a:ext>
            </a:extLst>
          </p:cNvPr>
          <p:cNvSpPr/>
          <p:nvPr/>
        </p:nvSpPr>
        <p:spPr>
          <a:xfrm>
            <a:off x="1042337" y="1595209"/>
            <a:ext cx="3570740" cy="609398"/>
          </a:xfrm>
          <a:prstGeom prst="rect">
            <a:avLst/>
          </a:prstGeom>
        </p:spPr>
        <p:txBody>
          <a:bodyPr wrap="square" lIns="0">
            <a:spAutoFit/>
          </a:bodyPr>
          <a:lstStyle/>
          <a:p>
            <a:pPr algn="l">
              <a:lnSpc>
                <a:spcPct val="120000"/>
              </a:lnSpc>
            </a:pPr>
            <a:r>
              <a:rPr lang="en-US" altLang="zh-CN" sz="2800" b="1" dirty="0">
                <a:solidFill>
                  <a:srgbClr val="002060"/>
                </a:solidFill>
                <a:latin typeface="Century Gothic" panose="020B0502020202020204" pitchFamily="34" charset="0"/>
                <a:cs typeface="Calibri" panose="020F0502020204030204" pitchFamily="34" charset="0"/>
              </a:rPr>
              <a:t>Read Pages 6-7 </a:t>
            </a:r>
            <a:endParaRPr lang="zh-CN" altLang="en-US" sz="2800" dirty="0">
              <a:solidFill>
                <a:srgbClr val="002060"/>
              </a:solidFill>
            </a:endParaRPr>
          </a:p>
        </p:txBody>
      </p:sp>
      <p:grpSp>
        <p:nvGrpSpPr>
          <p:cNvPr id="34" name="组合 33">
            <a:extLst>
              <a:ext uri="{FF2B5EF4-FFF2-40B4-BE49-F238E27FC236}">
                <a16:creationId xmlns:a16="http://schemas.microsoft.com/office/drawing/2014/main" id="{A41FF7F5-E013-469B-8CBA-9FB25D6743C9}"/>
              </a:ext>
            </a:extLst>
          </p:cNvPr>
          <p:cNvGrpSpPr/>
          <p:nvPr/>
        </p:nvGrpSpPr>
        <p:grpSpPr>
          <a:xfrm>
            <a:off x="852463" y="2404589"/>
            <a:ext cx="5711820" cy="4085678"/>
            <a:chOff x="601604" y="404159"/>
            <a:chExt cx="6824114" cy="4523185"/>
          </a:xfrm>
        </p:grpSpPr>
        <p:sp>
          <p:nvSpPr>
            <p:cNvPr id="35" name="矩形 34">
              <a:extLst>
                <a:ext uri="{FF2B5EF4-FFF2-40B4-BE49-F238E27FC236}">
                  <a16:creationId xmlns:a16="http://schemas.microsoft.com/office/drawing/2014/main" id="{9D2AD6CF-60D7-418D-87B3-90A871ECBBE6}"/>
                </a:ext>
              </a:extLst>
            </p:cNvPr>
            <p:cNvSpPr/>
            <p:nvPr/>
          </p:nvSpPr>
          <p:spPr>
            <a:xfrm>
              <a:off x="621234" y="404159"/>
              <a:ext cx="6804484" cy="4523185"/>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矩形 38">
              <a:extLst>
                <a:ext uri="{FF2B5EF4-FFF2-40B4-BE49-F238E27FC236}">
                  <a16:creationId xmlns:a16="http://schemas.microsoft.com/office/drawing/2014/main" id="{1044B4BB-624A-4507-85A1-47509B56A85B}"/>
                </a:ext>
              </a:extLst>
            </p:cNvPr>
            <p:cNvSpPr/>
            <p:nvPr/>
          </p:nvSpPr>
          <p:spPr>
            <a:xfrm>
              <a:off x="601606" y="4009493"/>
              <a:ext cx="2440451" cy="624210"/>
            </a:xfrm>
            <a:prstGeom prst="rect">
              <a:avLst/>
            </a:prstGeom>
            <a:ln>
              <a:noFill/>
            </a:ln>
          </p:spPr>
          <p:txBody>
            <a:bodyPr wrap="square">
              <a:spAutoFit/>
            </a:bodyPr>
            <a:lstStyle/>
            <a:p>
              <a:pPr algn="l" defTabSz="584200">
                <a:lnSpc>
                  <a:spcPts val="4600"/>
                </a:lnSpc>
              </a:pPr>
              <a:endParaRPr lang="en-US" altLang="zh-CN" sz="3200" b="1" dirty="0">
                <a:solidFill>
                  <a:srgbClr val="0083D1"/>
                </a:solidFill>
                <a:latin typeface="Century Gothic" panose="020B0502020202020204" pitchFamily="34" charset="0"/>
              </a:endParaRPr>
            </a:p>
          </p:txBody>
        </p:sp>
        <p:sp>
          <p:nvSpPr>
            <p:cNvPr id="45" name="矩形 44">
              <a:extLst>
                <a:ext uri="{FF2B5EF4-FFF2-40B4-BE49-F238E27FC236}">
                  <a16:creationId xmlns:a16="http://schemas.microsoft.com/office/drawing/2014/main" id="{FC5324A2-6A86-4DB6-B57C-339447E842A1}"/>
                </a:ext>
              </a:extLst>
            </p:cNvPr>
            <p:cNvSpPr/>
            <p:nvPr/>
          </p:nvSpPr>
          <p:spPr>
            <a:xfrm>
              <a:off x="601604" y="3883956"/>
              <a:ext cx="6804485" cy="919983"/>
            </a:xfrm>
            <a:prstGeom prst="rect">
              <a:avLst/>
            </a:prstGeom>
          </p:spPr>
          <p:txBody>
            <a:bodyPr wrap="square">
              <a:spAutoFit/>
            </a:bodyPr>
            <a:lstStyle/>
            <a:p>
              <a:pPr lvl="0" algn="l"/>
              <a:r>
                <a:rPr lang="en-US" altLang="zh-CN" sz="2400" b="1" dirty="0"/>
                <a:t>The boy likes to make a face by </a:t>
              </a:r>
              <a:r>
                <a:rPr lang="en-US" altLang="zh-CN" sz="2400" b="1" dirty="0">
                  <a:solidFill>
                    <a:srgbClr val="0070C0"/>
                  </a:solidFill>
                </a:rPr>
                <a:t>sticking out </a:t>
              </a:r>
              <a:r>
                <a:rPr lang="en-US" altLang="zh-CN" sz="2400" b="1" dirty="0"/>
                <a:t>his tongue.</a:t>
              </a:r>
              <a:endParaRPr lang="en-US" altLang="zh-CN" sz="2400" b="1" dirty="0">
                <a:solidFill>
                  <a:prstClr val="black"/>
                </a:solidFill>
                <a:latin typeface="Century Gothic" panose="020B0502020202020204" pitchFamily="34" charset="0"/>
                <a:cs typeface="Calibri" panose="020F0502020204030204" pitchFamily="34" charset="0"/>
              </a:endParaRPr>
            </a:p>
          </p:txBody>
        </p:sp>
        <p:sp>
          <p:nvSpPr>
            <p:cNvPr id="48" name="矩形 47">
              <a:extLst>
                <a:ext uri="{FF2B5EF4-FFF2-40B4-BE49-F238E27FC236}">
                  <a16:creationId xmlns:a16="http://schemas.microsoft.com/office/drawing/2014/main" id="{CBCB53B0-1C6B-4162-934D-8D925BC26A73}"/>
                </a:ext>
              </a:extLst>
            </p:cNvPr>
            <p:cNvSpPr/>
            <p:nvPr/>
          </p:nvSpPr>
          <p:spPr>
            <a:xfrm>
              <a:off x="4161920" y="1599440"/>
              <a:ext cx="3244170" cy="647395"/>
            </a:xfrm>
            <a:prstGeom prst="rect">
              <a:avLst/>
            </a:prstGeom>
          </p:spPr>
          <p:txBody>
            <a:bodyPr wrap="square">
              <a:spAutoFit/>
            </a:bodyPr>
            <a:lstStyle/>
            <a:p>
              <a:r>
                <a:rPr lang="en-US" altLang="zh-CN" sz="3200" b="1" dirty="0">
                  <a:solidFill>
                    <a:srgbClr val="002060"/>
                  </a:solidFill>
                  <a:latin typeface="Century Gothic" panose="020B0502020202020204" pitchFamily="34" charset="0"/>
                </a:rPr>
                <a:t>stick out</a:t>
              </a:r>
              <a:endParaRPr lang="zh-CN" altLang="en-US" sz="3200" b="1" dirty="0">
                <a:solidFill>
                  <a:srgbClr val="002060"/>
                </a:solidFill>
                <a:latin typeface="Century Gothic" panose="020B0502020202020204" pitchFamily="34" charset="0"/>
              </a:endParaRPr>
            </a:p>
          </p:txBody>
        </p:sp>
        <p:sp>
          <p:nvSpPr>
            <p:cNvPr id="49" name="矩形 48">
              <a:extLst>
                <a:ext uri="{FF2B5EF4-FFF2-40B4-BE49-F238E27FC236}">
                  <a16:creationId xmlns:a16="http://schemas.microsoft.com/office/drawing/2014/main" id="{674C150C-C76A-4C76-8D38-613984D532A2}"/>
                </a:ext>
              </a:extLst>
            </p:cNvPr>
            <p:cNvSpPr/>
            <p:nvPr/>
          </p:nvSpPr>
          <p:spPr>
            <a:xfrm>
              <a:off x="640861" y="2710765"/>
              <a:ext cx="6765231" cy="919983"/>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b="1" dirty="0">
                  <a:latin typeface="Century Gothic" panose="020B0502020202020204" pitchFamily="34" charset="0"/>
                </a:rPr>
                <a:t> to go past the surface, or to be further out than something else </a:t>
              </a:r>
            </a:p>
          </p:txBody>
        </p:sp>
      </p:grpSp>
      <p:grpSp>
        <p:nvGrpSpPr>
          <p:cNvPr id="27" name="组合 26"/>
          <p:cNvGrpSpPr/>
          <p:nvPr/>
        </p:nvGrpSpPr>
        <p:grpSpPr>
          <a:xfrm>
            <a:off x="-161142" y="7324967"/>
            <a:ext cx="943722" cy="294424"/>
            <a:chOff x="-36290" y="6501016"/>
            <a:chExt cx="943722" cy="294424"/>
          </a:xfrm>
        </p:grpSpPr>
        <p:pic>
          <p:nvPicPr>
            <p:cNvPr id="28" name="图片 27">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40" name="文本框 39">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50" name="组合 49"/>
          <p:cNvGrpSpPr/>
          <p:nvPr/>
        </p:nvGrpSpPr>
        <p:grpSpPr>
          <a:xfrm>
            <a:off x="12788631" y="7340868"/>
            <a:ext cx="718618" cy="261610"/>
            <a:chOff x="11257218" y="6574522"/>
            <a:chExt cx="718618" cy="261610"/>
          </a:xfrm>
        </p:grpSpPr>
        <p:sp>
          <p:nvSpPr>
            <p:cNvPr id="51" name="流程图: 终止 50"/>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2" name="文本框 51">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15/34</a:t>
              </a:r>
              <a:endParaRPr lang="zh-CN" altLang="en-US" sz="1100" b="1" dirty="0">
                <a:latin typeface="Century Gothic" panose="020B0502020202020204" pitchFamily="34" charset="0"/>
              </a:endParaRPr>
            </a:p>
          </p:txBody>
        </p:sp>
      </p:grpSp>
      <p:sp>
        <p:nvSpPr>
          <p:cNvPr id="24" name="文本框 23">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38" y="2573939"/>
            <a:ext cx="2674252" cy="1782726"/>
          </a:xfrm>
          <a:prstGeom prst="rect">
            <a:avLst/>
          </a:prstGeom>
        </p:spPr>
      </p:pic>
      <p:sp>
        <p:nvSpPr>
          <p:cNvPr id="25" name="矩形 24">
            <a:extLst>
              <a:ext uri="{FF2B5EF4-FFF2-40B4-BE49-F238E27FC236}">
                <a16:creationId xmlns:a16="http://schemas.microsoft.com/office/drawing/2014/main" id="{68939BC1-8866-0D4D-874F-CE44CC871099}"/>
              </a:ext>
            </a:extLst>
          </p:cNvPr>
          <p:cNvSpPr/>
          <p:nvPr/>
        </p:nvSpPr>
        <p:spPr>
          <a:xfrm>
            <a:off x="9016915" y="-38100"/>
            <a:ext cx="4536861" cy="1923842"/>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Utilize the reading strategies and skills to assist in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reading comprehension; understand the phrase </a:t>
            </a:r>
          </a:p>
          <a:p>
            <a:pPr algn="l" defTabSz="356870" hangingPunct="1">
              <a:lnSpc>
                <a:spcPct val="118000"/>
              </a:lnSpc>
            </a:pPr>
            <a:r>
              <a:rPr lang="en-US" altLang="zh-CN" sz="1100" b="1" i="1" dirty="0">
                <a:solidFill>
                  <a:schemeClr val="bg1"/>
                </a:solidFill>
                <a:latin typeface="Century Gothic" panose="020B0502020202020204" pitchFamily="34" charset="0"/>
                <a:sym typeface="Helvetica Neue"/>
              </a:rPr>
              <a:t>stick out </a:t>
            </a:r>
            <a:r>
              <a:rPr lang="en-US" altLang="zh-CN" sz="1100" b="1" dirty="0">
                <a:solidFill>
                  <a:schemeClr val="bg1"/>
                </a:solidFill>
                <a:latin typeface="Century Gothic" panose="020B0502020202020204" pitchFamily="34" charset="0"/>
                <a:sym typeface="Helvetica Neue"/>
              </a:rPr>
              <a:t>in context.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good understanding of the phrase </a:t>
            </a:r>
            <a:r>
              <a:rPr lang="en-US" altLang="zh-CN" sz="1100" b="1" i="1" dirty="0">
                <a:solidFill>
                  <a:schemeClr val="bg1"/>
                </a:solidFill>
                <a:latin typeface="Century Gothic" panose="020B0502020202020204" pitchFamily="34" charset="0"/>
                <a:sym typeface="Helvetica Neue"/>
              </a:rPr>
              <a:t>stick out </a:t>
            </a:r>
            <a:r>
              <a:rPr lang="en-US" altLang="zh-CN" sz="1100" b="1" dirty="0">
                <a:solidFill>
                  <a:schemeClr val="bg1"/>
                </a:solidFill>
                <a:latin typeface="Century Gothic" panose="020B0502020202020204" pitchFamily="34" charset="0"/>
                <a:sym typeface="Helvetica Neue"/>
              </a:rPr>
              <a:t>from the previous slide, skip the vocabulary teaching part. If not, explain the phrase with the sample sentences and 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make new sentences with it.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take turns discussing the comprehension questions; give feedback.</a:t>
            </a:r>
          </a:p>
        </p:txBody>
      </p:sp>
      <p:pic>
        <p:nvPicPr>
          <p:cNvPr id="26" name="图片 25"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166070668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5" grpId="0" animBg="1"/>
      <p:bldP spid="2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11019323" y="475852"/>
            <a:ext cx="2597412" cy="889186"/>
            <a:chOff x="11381362" y="-138057"/>
            <a:chExt cx="2227761" cy="889186"/>
          </a:xfrm>
        </p:grpSpPr>
        <p:pic>
          <p:nvPicPr>
            <p:cNvPr id="42" name="图片 41">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43" name="文本框 42">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25" name="组合 24"/>
          <p:cNvGrpSpPr/>
          <p:nvPr/>
        </p:nvGrpSpPr>
        <p:grpSpPr>
          <a:xfrm>
            <a:off x="6106295" y="5097174"/>
            <a:ext cx="6441306" cy="1717476"/>
            <a:chOff x="6149526" y="5306832"/>
            <a:chExt cx="7107415" cy="1717476"/>
          </a:xfrm>
        </p:grpSpPr>
        <p:sp>
          <p:nvSpPr>
            <p:cNvPr id="26" name="矩形 25">
              <a:extLst>
                <a:ext uri="{FF2B5EF4-FFF2-40B4-BE49-F238E27FC236}">
                  <a16:creationId xmlns:a16="http://schemas.microsoft.com/office/drawing/2014/main" id="{44BA77D0-DABE-4E06-AD6F-BC66F1B810B1}"/>
                </a:ext>
              </a:extLst>
            </p:cNvPr>
            <p:cNvSpPr/>
            <p:nvPr/>
          </p:nvSpPr>
          <p:spPr>
            <a:xfrm>
              <a:off x="6184321" y="5827121"/>
              <a:ext cx="7072620" cy="1197187"/>
            </a:xfrm>
            <a:prstGeom prst="rect">
              <a:avLst/>
            </a:prstGeom>
            <a:solidFill>
              <a:schemeClr val="bg1"/>
            </a:solidFill>
            <a:ln w="28575">
              <a:solidFill>
                <a:srgbClr val="02C258"/>
              </a:solidFill>
              <a:prstDash val="lgDash"/>
            </a:ln>
          </p:spPr>
          <p:txBody>
            <a:bodyPr wrap="square">
              <a:spAutoFit/>
            </a:bodyPr>
            <a:lstStyle/>
            <a:p>
              <a:pPr defTabSz="584200">
                <a:lnSpc>
                  <a:spcPts val="4600"/>
                </a:lnSpc>
              </a:pPr>
              <a:r>
                <a:rPr lang="en-US" altLang="zh-CN" sz="2600" b="1" dirty="0">
                  <a:solidFill>
                    <a:schemeClr val="tx1"/>
                  </a:solidFill>
                  <a:latin typeface="Century Gothic" panose="020B0502020202020204" pitchFamily="34" charset="0"/>
                  <a:cs typeface="Calibri" panose="020F0502020204030204" pitchFamily="34" charset="0"/>
                </a:rPr>
                <a:t>Use the illustration and context clues to define the word </a:t>
              </a:r>
              <a:r>
                <a:rPr lang="en-US" altLang="zh-CN" sz="2600" b="1" i="1" dirty="0">
                  <a:solidFill>
                    <a:schemeClr val="tx1"/>
                  </a:solidFill>
                  <a:latin typeface="Century Gothic" panose="020B0502020202020204" pitchFamily="34" charset="0"/>
                  <a:cs typeface="Calibri" panose="020F0502020204030204" pitchFamily="34" charset="0"/>
                </a:rPr>
                <a:t>reach</a:t>
              </a:r>
              <a:r>
                <a:rPr lang="en-US" altLang="zh-CN" sz="2600" b="1" dirty="0">
                  <a:solidFill>
                    <a:schemeClr val="tx1"/>
                  </a:solidFill>
                  <a:latin typeface="Century Gothic" panose="020B0502020202020204" pitchFamily="34" charset="0"/>
                  <a:cs typeface="Calibri" panose="020F0502020204030204" pitchFamily="34" charset="0"/>
                </a:rPr>
                <a:t>.</a:t>
              </a:r>
            </a:p>
          </p:txBody>
        </p:sp>
        <p:sp>
          <p:nvSpPr>
            <p:cNvPr id="27" name="矩形: 圆角 13">
              <a:extLst>
                <a:ext uri="{FF2B5EF4-FFF2-40B4-BE49-F238E27FC236}">
                  <a16:creationId xmlns:a16="http://schemas.microsoft.com/office/drawing/2014/main" id="{65CC60C7-7B88-403D-BEB2-12A6619F76DF}"/>
                </a:ext>
              </a:extLst>
            </p:cNvPr>
            <p:cNvSpPr/>
            <p:nvPr/>
          </p:nvSpPr>
          <p:spPr>
            <a:xfrm>
              <a:off x="6149526" y="5306832"/>
              <a:ext cx="3112479"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Vocabulary</a:t>
              </a:r>
            </a:p>
          </p:txBody>
        </p:sp>
      </p:grpSp>
      <p:grpSp>
        <p:nvGrpSpPr>
          <p:cNvPr id="32" name="组合 31"/>
          <p:cNvGrpSpPr/>
          <p:nvPr/>
        </p:nvGrpSpPr>
        <p:grpSpPr>
          <a:xfrm>
            <a:off x="-58395" y="7332476"/>
            <a:ext cx="943722" cy="294424"/>
            <a:chOff x="-36290" y="6501016"/>
            <a:chExt cx="943722" cy="294424"/>
          </a:xfrm>
        </p:grpSpPr>
        <p:pic>
          <p:nvPicPr>
            <p:cNvPr id="33" name="图片 32">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34" name="文本框 33">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30" name="箭头: 燕尾形 2">
            <a:extLst>
              <a:ext uri="{FF2B5EF4-FFF2-40B4-BE49-F238E27FC236}">
                <a16:creationId xmlns:a16="http://schemas.microsoft.com/office/drawing/2014/main" id="{2E9A3618-7AC8-4BE6-B443-7B5C55134E83}"/>
              </a:ext>
            </a:extLst>
          </p:cNvPr>
          <p:cNvSpPr/>
          <p:nvPr/>
        </p:nvSpPr>
        <p:spPr>
          <a:xfrm>
            <a:off x="1361609" y="5663656"/>
            <a:ext cx="2082184" cy="937459"/>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a:t>
            </a:r>
            <a:r>
              <a:rPr kumimoji="0" lang="en-US" altLang="zh-CN" sz="2400" b="1" i="0" u="none" strike="noStrike" cap="none" spc="0" normalizeH="0" dirty="0">
                <a:ln>
                  <a:noFill/>
                </a:ln>
                <a:solidFill>
                  <a:srgbClr val="FFFFFF"/>
                </a:solidFill>
                <a:effectLst/>
                <a:uFillTx/>
                <a:latin typeface="Century Gothic" panose="020B0502020202020204" pitchFamily="34" charset="0"/>
                <a:sym typeface="Helvetica Light"/>
              </a:rPr>
              <a:t> 8-9</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38" name="组合 37"/>
          <p:cNvGrpSpPr/>
          <p:nvPr/>
        </p:nvGrpSpPr>
        <p:grpSpPr>
          <a:xfrm>
            <a:off x="12788631" y="7340868"/>
            <a:ext cx="718618" cy="261610"/>
            <a:chOff x="11257218" y="6574522"/>
            <a:chExt cx="718618" cy="261610"/>
          </a:xfrm>
        </p:grpSpPr>
        <p:sp>
          <p:nvSpPr>
            <p:cNvPr id="39" name="流程图: 终止 38"/>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文本框 39">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16/34</a:t>
              </a:r>
              <a:endParaRPr lang="zh-CN" altLang="en-US" sz="1100" b="1" dirty="0">
                <a:latin typeface="Century Gothic" panose="020B0502020202020204" pitchFamily="34" charset="0"/>
              </a:endParaRPr>
            </a:p>
          </p:txBody>
        </p:sp>
      </p:grpSp>
      <p:sp>
        <p:nvSpPr>
          <p:cNvPr id="20" name="文本框 19">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sp>
        <p:nvSpPr>
          <p:cNvPr id="22" name="文本框 21">
            <a:extLst>
              <a:ext uri="{FF2B5EF4-FFF2-40B4-BE49-F238E27FC236}">
                <a16:creationId xmlns:a16="http://schemas.microsoft.com/office/drawing/2014/main" id="{AC3B00C5-0FE1-2F4C-93C6-A05A96259E74}"/>
              </a:ext>
            </a:extLst>
          </p:cNvPr>
          <p:cNvSpPr txBox="1"/>
          <p:nvPr/>
        </p:nvSpPr>
        <p:spPr>
          <a:xfrm>
            <a:off x="6106295" y="1427755"/>
            <a:ext cx="6429623" cy="3426579"/>
          </a:xfrm>
          <a:prstGeom prst="rect">
            <a:avLst/>
          </a:prstGeom>
          <a:no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50000"/>
              </a:lnSpc>
            </a:pPr>
            <a:r>
              <a:rPr lang="en-US" altLang="zh-CN" sz="2400" b="1" dirty="0">
                <a:latin typeface="Century Gothic" panose="020B0502020202020204" pitchFamily="34" charset="0"/>
                <a:ea typeface="Ayuthaya" pitchFamily="2" charset="-34"/>
                <a:cs typeface="Calibri" panose="020F0502020204030204" pitchFamily="34" charset="0"/>
              </a:rPr>
              <a:t>    The boat </a:t>
            </a:r>
            <a:r>
              <a:rPr lang="en-US" altLang="zh-CN" sz="2400" b="1" dirty="0">
                <a:solidFill>
                  <a:srgbClr val="0070C0"/>
                </a:solidFill>
                <a:latin typeface="Century Gothic" panose="020B0502020202020204" pitchFamily="34" charset="0"/>
                <a:ea typeface="Ayuthaya" pitchFamily="2" charset="-34"/>
                <a:cs typeface="Calibri" panose="020F0502020204030204" pitchFamily="34" charset="0"/>
              </a:rPr>
              <a:t>reached</a:t>
            </a:r>
            <a:r>
              <a:rPr lang="en-US" altLang="zh-CN" sz="2400" b="1" dirty="0">
                <a:latin typeface="Century Gothic" panose="020B0502020202020204" pitchFamily="34" charset="0"/>
                <a:ea typeface="Ayuthaya" pitchFamily="2" charset="-34"/>
                <a:cs typeface="Calibri" panose="020F0502020204030204" pitchFamily="34" charset="0"/>
              </a:rPr>
              <a:t> the island. There was a boy sailing it.</a:t>
            </a:r>
          </a:p>
          <a:p>
            <a:pPr algn="l" defTabSz="584200">
              <a:lnSpc>
                <a:spcPct val="150000"/>
              </a:lnSpc>
            </a:pPr>
            <a:r>
              <a:rPr lang="en-US" altLang="zh-CN" sz="2400" b="1" dirty="0">
                <a:latin typeface="Century Gothic" panose="020B0502020202020204" pitchFamily="34" charset="0"/>
                <a:ea typeface="Ayuthaya" pitchFamily="2" charset="-34"/>
                <a:cs typeface="Calibri" panose="020F0502020204030204" pitchFamily="34" charset="0"/>
              </a:rPr>
              <a:t>    “What are you doing on this tiny island?” he asked.</a:t>
            </a:r>
          </a:p>
          <a:p>
            <a:pPr algn="l" defTabSz="584200">
              <a:lnSpc>
                <a:spcPct val="150000"/>
              </a:lnSpc>
            </a:pPr>
            <a:r>
              <a:rPr lang="en-US" altLang="zh-CN" sz="2400" b="1" dirty="0">
                <a:latin typeface="Century Gothic" panose="020B0502020202020204" pitchFamily="34" charset="0"/>
                <a:ea typeface="Ayuthaya" pitchFamily="2" charset="-34"/>
                <a:cs typeface="Calibri" panose="020F0502020204030204" pitchFamily="34" charset="0"/>
              </a:rPr>
              <a:t>    “You wouldn’t believe us, even if we told you,” said Biff.</a:t>
            </a:r>
          </a:p>
        </p:txBody>
      </p:sp>
      <p:pic>
        <p:nvPicPr>
          <p:cNvPr id="4" name="图片 3">
            <a:extLst>
              <a:ext uri="{FF2B5EF4-FFF2-40B4-BE49-F238E27FC236}">
                <a16:creationId xmlns:a16="http://schemas.microsoft.com/office/drawing/2014/main" id="{459527DA-31E9-4589-905B-ABE62DFCE6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057" y="1523151"/>
            <a:ext cx="3755013" cy="3417768"/>
          </a:xfrm>
          <a:prstGeom prst="rect">
            <a:avLst/>
          </a:prstGeom>
        </p:spPr>
      </p:pic>
      <p:pic>
        <p:nvPicPr>
          <p:cNvPr id="23" name="图片 22">
            <a:extLst>
              <a:ext uri="{FF2B5EF4-FFF2-40B4-BE49-F238E27FC236}">
                <a16:creationId xmlns:a16="http://schemas.microsoft.com/office/drawing/2014/main" id="{37B3B002-EDD9-4F2F-AE56-280D6B41AC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9527" y="5437679"/>
            <a:ext cx="1061284" cy="1389411"/>
          </a:xfrm>
          <a:prstGeom prst="rect">
            <a:avLst/>
          </a:prstGeom>
        </p:spPr>
      </p:pic>
      <p:sp>
        <p:nvSpPr>
          <p:cNvPr id="19" name="矩形 18">
            <a:extLst>
              <a:ext uri="{FF2B5EF4-FFF2-40B4-BE49-F238E27FC236}">
                <a16:creationId xmlns:a16="http://schemas.microsoft.com/office/drawing/2014/main" id="{68939BC1-8866-0D4D-874F-CE44CC871099}"/>
              </a:ext>
            </a:extLst>
          </p:cNvPr>
          <p:cNvSpPr/>
          <p:nvPr/>
        </p:nvSpPr>
        <p:spPr>
          <a:xfrm>
            <a:off x="9016915" y="-38100"/>
            <a:ext cx="4536861" cy="2342483"/>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Define the unfamiliar word </a:t>
            </a:r>
            <a:r>
              <a:rPr lang="en-US" altLang="zh-CN" sz="1100" b="1" i="1" dirty="0">
                <a:solidFill>
                  <a:schemeClr val="bg1"/>
                </a:solidFill>
                <a:latin typeface="Century Gothic" panose="020B0502020202020204" pitchFamily="34" charset="0"/>
                <a:sym typeface="Helvetica Neue"/>
              </a:rPr>
              <a:t>reach</a:t>
            </a:r>
            <a:r>
              <a:rPr lang="en-US" altLang="zh-CN" sz="1100" b="1" dirty="0">
                <a:solidFill>
                  <a:schemeClr val="bg1"/>
                </a:solidFill>
                <a:latin typeface="Century Gothic" panose="020B0502020202020204" pitchFamily="34" charset="0"/>
                <a:sym typeface="Helvetica Neue"/>
              </a:rPr>
              <a:t> in context;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read the text fluently.</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Take turns reading the passage aloud. Guide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pay attention to the intonation and emotion of the passage when reading the in-text quotes.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go through the text quickly and have them use the illustration and context clues to define the word </a:t>
            </a:r>
            <a:r>
              <a:rPr lang="en-US" altLang="zh-CN" sz="1100" b="1" i="1" dirty="0">
                <a:solidFill>
                  <a:schemeClr val="bg1"/>
                </a:solidFill>
                <a:latin typeface="Century Gothic" panose="020B0502020202020204" pitchFamily="34" charset="0"/>
                <a:sym typeface="Helvetica Neue"/>
              </a:rPr>
              <a:t>reach</a:t>
            </a:r>
            <a:r>
              <a:rPr lang="en-US" altLang="zh-CN" sz="1100" b="1" dirty="0">
                <a:solidFill>
                  <a:schemeClr val="bg1"/>
                </a:solidFill>
                <a:latin typeface="Century Gothic" panose="020B0502020202020204" pitchFamily="34" charset="0"/>
                <a:sym typeface="Helvetica Neue"/>
              </a:rPr>
              <a:t>.</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Note: 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correct understanding of the unfamiliar word(s), it’s not necessary to teach the word(s) on the next slide.</a:t>
            </a:r>
          </a:p>
        </p:txBody>
      </p:sp>
      <p:pic>
        <p:nvPicPr>
          <p:cNvPr id="21" name="图片 20"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59213674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9" grpId="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1039960" y="444182"/>
            <a:ext cx="2597412" cy="889186"/>
            <a:chOff x="11381362" y="-138057"/>
            <a:chExt cx="2227761" cy="889186"/>
          </a:xfrm>
        </p:grpSpPr>
        <p:pic>
          <p:nvPicPr>
            <p:cNvPr id="53" name="图片 52">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54" name="文本框 53">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61" name="组合 60"/>
          <p:cNvGrpSpPr/>
          <p:nvPr/>
        </p:nvGrpSpPr>
        <p:grpSpPr>
          <a:xfrm>
            <a:off x="7063949" y="2408158"/>
            <a:ext cx="5724682" cy="3686313"/>
            <a:chOff x="6764793" y="2795547"/>
            <a:chExt cx="5372879" cy="3855785"/>
          </a:xfrm>
        </p:grpSpPr>
        <p:sp>
          <p:nvSpPr>
            <p:cNvPr id="62" name="矩形 61"/>
            <p:cNvSpPr/>
            <p:nvPr/>
          </p:nvSpPr>
          <p:spPr>
            <a:xfrm>
              <a:off x="6820972" y="3288852"/>
              <a:ext cx="5316700" cy="3362480"/>
            </a:xfrm>
            <a:prstGeom prst="rect">
              <a:avLst/>
            </a:prstGeom>
            <a:solidFill>
              <a:schemeClr val="bg1"/>
            </a:solidFill>
            <a:ln w="28575">
              <a:solidFill>
                <a:srgbClr val="02C258"/>
              </a:solidFill>
              <a:prstDash val="lgDash"/>
            </a:ln>
          </p:spPr>
          <p:txBody>
            <a:bodyPr wrap="square" tIns="144000" bIns="144000">
              <a:spAutoFit/>
            </a:bodyPr>
            <a:lstStyle/>
            <a:p>
              <a:pPr marL="554400" indent="-4572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Who was sailing to rescue the children? What was he like?</a:t>
              </a:r>
            </a:p>
            <a:p>
              <a:pPr marL="554400" indent="-4572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might be in the bottle? Discuss some ideas with your partner.</a:t>
              </a:r>
            </a:p>
          </p:txBody>
        </p:sp>
        <p:sp>
          <p:nvSpPr>
            <p:cNvPr id="63" name="矩形: 圆角 21">
              <a:extLst>
                <a:ext uri="{FF2B5EF4-FFF2-40B4-BE49-F238E27FC236}">
                  <a16:creationId xmlns:a16="http://schemas.microsoft.com/office/drawing/2014/main" id="{183F8AAC-6730-4697-80F5-67DDDA968D85}"/>
                </a:ext>
              </a:extLst>
            </p:cNvPr>
            <p:cNvSpPr/>
            <p:nvPr/>
          </p:nvSpPr>
          <p:spPr>
            <a:xfrm>
              <a:off x="6764793" y="2795547"/>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sp>
        <p:nvSpPr>
          <p:cNvPr id="31" name="矩形 30">
            <a:extLst>
              <a:ext uri="{FF2B5EF4-FFF2-40B4-BE49-F238E27FC236}">
                <a16:creationId xmlns:a16="http://schemas.microsoft.com/office/drawing/2014/main" id="{81F7813C-96E4-4962-8131-052040C28023}"/>
              </a:ext>
            </a:extLst>
          </p:cNvPr>
          <p:cNvSpPr/>
          <p:nvPr/>
        </p:nvSpPr>
        <p:spPr>
          <a:xfrm>
            <a:off x="1206150" y="1440442"/>
            <a:ext cx="3570740" cy="609398"/>
          </a:xfrm>
          <a:prstGeom prst="rect">
            <a:avLst/>
          </a:prstGeom>
        </p:spPr>
        <p:txBody>
          <a:bodyPr wrap="square">
            <a:spAutoFit/>
          </a:bodyPr>
          <a:lstStyle/>
          <a:p>
            <a:pPr algn="l">
              <a:lnSpc>
                <a:spcPct val="120000"/>
              </a:lnSpc>
            </a:pPr>
            <a:r>
              <a:rPr lang="en-US" altLang="zh-CN" sz="2800" b="1" dirty="0">
                <a:solidFill>
                  <a:srgbClr val="002060"/>
                </a:solidFill>
                <a:latin typeface="Century Gothic" panose="020B0502020202020204" pitchFamily="34" charset="0"/>
                <a:cs typeface="Calibri" panose="020F0502020204030204" pitchFamily="34" charset="0"/>
              </a:rPr>
              <a:t>Read Pages 8-9</a:t>
            </a:r>
            <a:endParaRPr lang="zh-CN" altLang="en-US" sz="2800" dirty="0">
              <a:solidFill>
                <a:srgbClr val="002060"/>
              </a:solidFill>
            </a:endParaRPr>
          </a:p>
        </p:txBody>
      </p:sp>
      <p:grpSp>
        <p:nvGrpSpPr>
          <p:cNvPr id="30" name="组合 29"/>
          <p:cNvGrpSpPr/>
          <p:nvPr/>
        </p:nvGrpSpPr>
        <p:grpSpPr>
          <a:xfrm>
            <a:off x="-161142" y="7324967"/>
            <a:ext cx="943722" cy="294424"/>
            <a:chOff x="-36290" y="6501016"/>
            <a:chExt cx="943722" cy="294424"/>
          </a:xfrm>
        </p:grpSpPr>
        <p:pic>
          <p:nvPicPr>
            <p:cNvPr id="33" name="图片 32">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34" name="文本框 33">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35" name="组合 34"/>
          <p:cNvGrpSpPr/>
          <p:nvPr/>
        </p:nvGrpSpPr>
        <p:grpSpPr>
          <a:xfrm>
            <a:off x="12788631" y="7340868"/>
            <a:ext cx="718618" cy="261610"/>
            <a:chOff x="11257218" y="6574522"/>
            <a:chExt cx="718618" cy="261610"/>
          </a:xfrm>
        </p:grpSpPr>
        <p:sp>
          <p:nvSpPr>
            <p:cNvPr id="36" name="流程图: 终止 35"/>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7" name="文本框 36">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17/34</a:t>
              </a:r>
              <a:endParaRPr lang="zh-CN" altLang="en-US" sz="1100" b="1" dirty="0">
                <a:latin typeface="Century Gothic" panose="020B0502020202020204" pitchFamily="34" charset="0"/>
              </a:endParaRPr>
            </a:p>
          </p:txBody>
        </p:sp>
      </p:grpSp>
      <p:sp>
        <p:nvSpPr>
          <p:cNvPr id="32" name="文本框 31">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sp>
        <p:nvSpPr>
          <p:cNvPr id="27" name="矩形 26">
            <a:extLst>
              <a:ext uri="{FF2B5EF4-FFF2-40B4-BE49-F238E27FC236}">
                <a16:creationId xmlns:a16="http://schemas.microsoft.com/office/drawing/2014/main" id="{151D1AEE-6E6C-4899-91E5-5FFD8CBD62D8}"/>
              </a:ext>
            </a:extLst>
          </p:cNvPr>
          <p:cNvSpPr/>
          <p:nvPr/>
        </p:nvSpPr>
        <p:spPr>
          <a:xfrm>
            <a:off x="4536396" y="3143135"/>
            <a:ext cx="2130711" cy="584775"/>
          </a:xfrm>
          <a:prstGeom prst="rect">
            <a:avLst/>
          </a:prstGeom>
        </p:spPr>
        <p:txBody>
          <a:bodyPr wrap="none">
            <a:spAutoFit/>
          </a:bodyPr>
          <a:lstStyle/>
          <a:p>
            <a:r>
              <a:rPr lang="en-US" altLang="zh-CN" sz="3200" b="1" dirty="0">
                <a:solidFill>
                  <a:schemeClr val="tx1"/>
                </a:solidFill>
                <a:latin typeface="Century Gothic" panose="020B0502020202020204" pitchFamily="34" charset="0"/>
                <a:cs typeface="Calibri" panose="020F0502020204030204" pitchFamily="34" charset="0"/>
              </a:rPr>
              <a:t>reach (v.)</a:t>
            </a:r>
            <a:endParaRPr lang="zh-CN" altLang="en-US" dirty="0"/>
          </a:p>
        </p:txBody>
      </p:sp>
      <p:sp>
        <p:nvSpPr>
          <p:cNvPr id="28" name="矩形 27">
            <a:extLst>
              <a:ext uri="{FF2B5EF4-FFF2-40B4-BE49-F238E27FC236}">
                <a16:creationId xmlns:a16="http://schemas.microsoft.com/office/drawing/2014/main" id="{6E9676CB-D19D-407D-B191-888D173AAFA0}"/>
              </a:ext>
            </a:extLst>
          </p:cNvPr>
          <p:cNvSpPr/>
          <p:nvPr/>
        </p:nvSpPr>
        <p:spPr>
          <a:xfrm>
            <a:off x="1092715" y="2197934"/>
            <a:ext cx="5724682" cy="4200189"/>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矩形 28">
            <a:extLst>
              <a:ext uri="{FF2B5EF4-FFF2-40B4-BE49-F238E27FC236}">
                <a16:creationId xmlns:a16="http://schemas.microsoft.com/office/drawing/2014/main" id="{BDD576E0-DCEF-43F1-B78F-1B5A303CF8ED}"/>
              </a:ext>
            </a:extLst>
          </p:cNvPr>
          <p:cNvSpPr/>
          <p:nvPr/>
        </p:nvSpPr>
        <p:spPr>
          <a:xfrm>
            <a:off x="1206150" y="5321779"/>
            <a:ext cx="5611247" cy="830997"/>
          </a:xfrm>
          <a:prstGeom prst="rect">
            <a:avLst/>
          </a:prstGeom>
        </p:spPr>
        <p:txBody>
          <a:bodyPr wrap="square">
            <a:spAutoFit/>
          </a:bodyPr>
          <a:lstStyle/>
          <a:p>
            <a:pPr lvl="0" algn="l"/>
            <a:r>
              <a:rPr lang="en-US" altLang="zh-CN" sz="2400" b="1" dirty="0">
                <a:solidFill>
                  <a:prstClr val="black"/>
                </a:solidFill>
                <a:latin typeface="Century Gothic" panose="020B0502020202020204" pitchFamily="34" charset="0"/>
                <a:cs typeface="Calibri" panose="020F0502020204030204" pitchFamily="34" charset="0"/>
              </a:rPr>
              <a:t>When she </a:t>
            </a:r>
            <a:r>
              <a:rPr lang="en-US" altLang="zh-CN" sz="2400" b="1" dirty="0">
                <a:solidFill>
                  <a:srgbClr val="0070C0"/>
                </a:solidFill>
                <a:latin typeface="Century Gothic" panose="020B0502020202020204" pitchFamily="34" charset="0"/>
                <a:cs typeface="Calibri" panose="020F0502020204030204" pitchFamily="34" charset="0"/>
              </a:rPr>
              <a:t>reached</a:t>
            </a:r>
            <a:r>
              <a:rPr lang="en-US" altLang="zh-CN" sz="2400" b="1" dirty="0">
                <a:solidFill>
                  <a:prstClr val="black"/>
                </a:solidFill>
                <a:latin typeface="Century Gothic" panose="020B0502020202020204" pitchFamily="34" charset="0"/>
                <a:cs typeface="Calibri" panose="020F0502020204030204" pitchFamily="34" charset="0"/>
              </a:rPr>
              <a:t> New York, she gave her friend a call immediately.</a:t>
            </a:r>
          </a:p>
        </p:txBody>
      </p:sp>
      <p:sp>
        <p:nvSpPr>
          <p:cNvPr id="38" name="矩形 37">
            <a:extLst>
              <a:ext uri="{FF2B5EF4-FFF2-40B4-BE49-F238E27FC236}">
                <a16:creationId xmlns:a16="http://schemas.microsoft.com/office/drawing/2014/main" id="{2EABD342-A008-4076-8A27-5B00753C12E1}"/>
              </a:ext>
            </a:extLst>
          </p:cNvPr>
          <p:cNvSpPr/>
          <p:nvPr/>
        </p:nvSpPr>
        <p:spPr>
          <a:xfrm>
            <a:off x="1206150" y="4673111"/>
            <a:ext cx="4955161" cy="461665"/>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b="1" dirty="0">
                <a:latin typeface="Century Gothic" panose="020B0502020202020204" pitchFamily="34" charset="0"/>
              </a:rPr>
              <a:t> to get to a place</a:t>
            </a: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9267" y="2460044"/>
            <a:ext cx="3098283" cy="2064973"/>
          </a:xfrm>
          <a:prstGeom prst="rect">
            <a:avLst/>
          </a:prstGeom>
        </p:spPr>
      </p:pic>
      <p:sp>
        <p:nvSpPr>
          <p:cNvPr id="21" name="矩形 20">
            <a:extLst>
              <a:ext uri="{FF2B5EF4-FFF2-40B4-BE49-F238E27FC236}">
                <a16:creationId xmlns:a16="http://schemas.microsoft.com/office/drawing/2014/main" id="{68939BC1-8866-0D4D-874F-CE44CC871099}"/>
              </a:ext>
            </a:extLst>
          </p:cNvPr>
          <p:cNvSpPr/>
          <p:nvPr/>
        </p:nvSpPr>
        <p:spPr>
          <a:xfrm>
            <a:off x="9016915" y="-38100"/>
            <a:ext cx="4536861" cy="1923842"/>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Utilize the reading strategies and skills to assist in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reading comprehension; understand the word </a:t>
            </a:r>
            <a:r>
              <a:rPr lang="en-US" altLang="zh-CN" sz="1100" b="1" i="1" dirty="0">
                <a:solidFill>
                  <a:schemeClr val="bg1"/>
                </a:solidFill>
                <a:latin typeface="Century Gothic" panose="020B0502020202020204" pitchFamily="34" charset="0"/>
                <a:sym typeface="Helvetica Neue"/>
              </a:rPr>
              <a:t>reach</a:t>
            </a:r>
            <a:r>
              <a:rPr lang="en-US" altLang="zh-CN" sz="1100" b="1" dirty="0">
                <a:solidFill>
                  <a:schemeClr val="bg1"/>
                </a:solidFill>
                <a:latin typeface="Century Gothic" panose="020B0502020202020204" pitchFamily="34" charset="0"/>
                <a:sym typeface="Helvetica Neue"/>
              </a:rPr>
              <a:t> in context.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good understanding of the word </a:t>
            </a:r>
            <a:r>
              <a:rPr lang="en-US" altLang="zh-CN" sz="1100" b="1" i="1" dirty="0">
                <a:solidFill>
                  <a:schemeClr val="bg1"/>
                </a:solidFill>
                <a:latin typeface="Century Gothic" panose="020B0502020202020204" pitchFamily="34" charset="0"/>
                <a:sym typeface="Helvetica Neue"/>
              </a:rPr>
              <a:t>reach</a:t>
            </a:r>
            <a:r>
              <a:rPr lang="en-US" altLang="zh-CN" sz="1100" b="1" dirty="0">
                <a:solidFill>
                  <a:schemeClr val="bg1"/>
                </a:solidFill>
                <a:latin typeface="Century Gothic" panose="020B0502020202020204" pitchFamily="34" charset="0"/>
                <a:sym typeface="Helvetica Neue"/>
              </a:rPr>
              <a:t> from the previous slide, skip the vocabulary teaching part. If not, explain the word with the sample sentence and 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make new sentences with it.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take turns discussing the comprehension questions; give feedback.</a:t>
            </a:r>
          </a:p>
        </p:txBody>
      </p:sp>
      <p:pic>
        <p:nvPicPr>
          <p:cNvPr id="22" name="图片 21"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54401343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11059010" y="444182"/>
            <a:ext cx="2597412" cy="889186"/>
            <a:chOff x="11381362" y="-138057"/>
            <a:chExt cx="2227761" cy="889186"/>
          </a:xfrm>
        </p:grpSpPr>
        <p:pic>
          <p:nvPicPr>
            <p:cNvPr id="42" name="图片 41">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43" name="文本框 42">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32" name="组合 31"/>
          <p:cNvGrpSpPr/>
          <p:nvPr/>
        </p:nvGrpSpPr>
        <p:grpSpPr>
          <a:xfrm>
            <a:off x="235007" y="6978643"/>
            <a:ext cx="943722" cy="294424"/>
            <a:chOff x="-36290" y="6501016"/>
            <a:chExt cx="943722" cy="294424"/>
          </a:xfrm>
        </p:grpSpPr>
        <p:pic>
          <p:nvPicPr>
            <p:cNvPr id="33" name="图片 32">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34" name="文本框 33">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30" name="箭头: 燕尾形 2">
            <a:extLst>
              <a:ext uri="{FF2B5EF4-FFF2-40B4-BE49-F238E27FC236}">
                <a16:creationId xmlns:a16="http://schemas.microsoft.com/office/drawing/2014/main" id="{2E9A3618-7AC8-4BE6-B443-7B5C55134E83}"/>
              </a:ext>
            </a:extLst>
          </p:cNvPr>
          <p:cNvSpPr/>
          <p:nvPr/>
        </p:nvSpPr>
        <p:spPr>
          <a:xfrm>
            <a:off x="1685720" y="5656090"/>
            <a:ext cx="2581871"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a:t>
            </a:r>
            <a:r>
              <a:rPr kumimoji="0" lang="en-US" altLang="zh-CN" sz="2400" b="1" i="0" u="none" strike="noStrike" cap="none" spc="0" normalizeH="0" dirty="0">
                <a:ln>
                  <a:noFill/>
                </a:ln>
                <a:solidFill>
                  <a:srgbClr val="FFFFFF"/>
                </a:solidFill>
                <a:effectLst/>
                <a:uFillTx/>
                <a:latin typeface="Century Gothic" panose="020B0502020202020204" pitchFamily="34" charset="0"/>
                <a:sym typeface="Helvetica Light"/>
              </a:rPr>
              <a:t> </a:t>
            </a:r>
            <a:r>
              <a:rPr lang="en-US" altLang="zh-CN" sz="2400" b="1" dirty="0">
                <a:solidFill>
                  <a:srgbClr val="FFFFFF"/>
                </a:solidFill>
                <a:latin typeface="Century Gothic" panose="020B0502020202020204" pitchFamily="34" charset="0"/>
              </a:rPr>
              <a:t>10-11</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38" name="组合 37"/>
          <p:cNvGrpSpPr/>
          <p:nvPr/>
        </p:nvGrpSpPr>
        <p:grpSpPr>
          <a:xfrm>
            <a:off x="12788631" y="7340868"/>
            <a:ext cx="718618" cy="261610"/>
            <a:chOff x="11257218" y="6574522"/>
            <a:chExt cx="718618" cy="261610"/>
          </a:xfrm>
        </p:grpSpPr>
        <p:sp>
          <p:nvSpPr>
            <p:cNvPr id="39" name="流程图: 终止 38"/>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文本框 39">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18/34</a:t>
              </a:r>
              <a:endParaRPr lang="zh-CN" altLang="en-US" sz="1100" b="1" dirty="0">
                <a:latin typeface="Century Gothic" panose="020B0502020202020204" pitchFamily="34" charset="0"/>
              </a:endParaRPr>
            </a:p>
          </p:txBody>
        </p:sp>
      </p:grpSp>
      <p:sp>
        <p:nvSpPr>
          <p:cNvPr id="20" name="文本框 19">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pic>
        <p:nvPicPr>
          <p:cNvPr id="4" name="图片 3">
            <a:extLst>
              <a:ext uri="{FF2B5EF4-FFF2-40B4-BE49-F238E27FC236}">
                <a16:creationId xmlns:a16="http://schemas.microsoft.com/office/drawing/2014/main" id="{FFB64FB7-640A-41DD-B893-DC34383648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176" y="2131896"/>
            <a:ext cx="5222851" cy="2299764"/>
          </a:xfrm>
          <a:prstGeom prst="rect">
            <a:avLst/>
          </a:prstGeom>
        </p:spPr>
      </p:pic>
      <p:grpSp>
        <p:nvGrpSpPr>
          <p:cNvPr id="22" name="组合 21">
            <a:extLst>
              <a:ext uri="{FF2B5EF4-FFF2-40B4-BE49-F238E27FC236}">
                <a16:creationId xmlns:a16="http://schemas.microsoft.com/office/drawing/2014/main" id="{D5E8F37B-25F1-4567-9491-14C39A0786C8}"/>
              </a:ext>
            </a:extLst>
          </p:cNvPr>
          <p:cNvGrpSpPr/>
          <p:nvPr/>
        </p:nvGrpSpPr>
        <p:grpSpPr>
          <a:xfrm>
            <a:off x="6475962" y="1585809"/>
            <a:ext cx="6409343" cy="3162213"/>
            <a:chOff x="6799679" y="2689561"/>
            <a:chExt cx="6409343" cy="3307588"/>
          </a:xfrm>
        </p:grpSpPr>
        <p:sp>
          <p:nvSpPr>
            <p:cNvPr id="23" name="矩形 22">
              <a:extLst>
                <a:ext uri="{FF2B5EF4-FFF2-40B4-BE49-F238E27FC236}">
                  <a16:creationId xmlns:a16="http://schemas.microsoft.com/office/drawing/2014/main" id="{16214F1E-8449-439F-916D-0C3509F7D9FD}"/>
                </a:ext>
              </a:extLst>
            </p:cNvPr>
            <p:cNvSpPr/>
            <p:nvPr/>
          </p:nvSpPr>
          <p:spPr>
            <a:xfrm>
              <a:off x="6820971" y="3288852"/>
              <a:ext cx="6388051" cy="2708297"/>
            </a:xfrm>
            <a:prstGeom prst="rect">
              <a:avLst/>
            </a:prstGeom>
            <a:solidFill>
              <a:schemeClr val="bg1"/>
            </a:solidFill>
            <a:ln w="28575">
              <a:solidFill>
                <a:srgbClr val="02C258"/>
              </a:solidFill>
              <a:prstDash val="lgDash"/>
            </a:ln>
          </p:spPr>
          <p:txBody>
            <a:bodyPr wrap="square" tIns="144000" bIns="144000">
              <a:spAutoFit/>
            </a:bodyPr>
            <a:lstStyle/>
            <a:p>
              <a:pPr marL="554400" indent="-4572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Why was </a:t>
              </a:r>
              <a:r>
                <a:rPr lang="en-US" altLang="zh-CN" sz="2400" b="1" dirty="0" err="1">
                  <a:solidFill>
                    <a:schemeClr val="tx1"/>
                  </a:solidFill>
                  <a:latin typeface="Century Gothic" panose="020B0502020202020204" pitchFamily="34" charset="0"/>
                  <a:cs typeface="Calibri" panose="020F0502020204030204" pitchFamily="34" charset="0"/>
                </a:rPr>
                <a:t>Kamar</a:t>
              </a:r>
              <a:r>
                <a:rPr lang="en-US" altLang="zh-CN" sz="2400" b="1" dirty="0">
                  <a:solidFill>
                    <a:schemeClr val="tx1"/>
                  </a:solidFill>
                  <a:latin typeface="Century Gothic" panose="020B0502020202020204" pitchFamily="34" charset="0"/>
                  <a:cs typeface="Calibri" panose="020F0502020204030204" pitchFamily="34" charset="0"/>
                </a:rPr>
                <a:t> alone in the boat?</a:t>
              </a:r>
            </a:p>
            <a:p>
              <a:pPr marL="554400" indent="-4572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a:t>
              </a:r>
              <a:r>
                <a:rPr lang="en-US" altLang="zh-CN" sz="2400" b="1" dirty="0" err="1">
                  <a:solidFill>
                    <a:schemeClr val="tx1"/>
                  </a:solidFill>
                  <a:latin typeface="Century Gothic" panose="020B0502020202020204" pitchFamily="34" charset="0"/>
                  <a:cs typeface="Calibri" panose="020F0502020204030204" pitchFamily="34" charset="0"/>
                </a:rPr>
                <a:t>Kamar</a:t>
              </a:r>
              <a:r>
                <a:rPr lang="en-US" altLang="zh-CN" sz="2400" b="1" dirty="0">
                  <a:solidFill>
                    <a:schemeClr val="tx1"/>
                  </a:solidFill>
                  <a:latin typeface="Century Gothic" panose="020B0502020202020204" pitchFamily="34" charset="0"/>
                  <a:cs typeface="Calibri" panose="020F0502020204030204" pitchFamily="34" charset="0"/>
                </a:rPr>
                <a:t> tell Biff to do when Biff showed him the bottle? Do you think </a:t>
              </a:r>
              <a:r>
                <a:rPr lang="en-US" altLang="zh-CN" sz="2400" b="1" dirty="0" err="1">
                  <a:solidFill>
                    <a:schemeClr val="tx1"/>
                  </a:solidFill>
                  <a:latin typeface="Century Gothic" panose="020B0502020202020204" pitchFamily="34" charset="0"/>
                  <a:cs typeface="Calibri" panose="020F0502020204030204" pitchFamily="34" charset="0"/>
                </a:rPr>
                <a:t>Kamar</a:t>
              </a:r>
              <a:r>
                <a:rPr lang="en-US" altLang="zh-CN" sz="2400" b="1" dirty="0">
                  <a:solidFill>
                    <a:schemeClr val="tx1"/>
                  </a:solidFill>
                  <a:latin typeface="Century Gothic" panose="020B0502020202020204" pitchFamily="34" charset="0"/>
                  <a:cs typeface="Calibri" panose="020F0502020204030204" pitchFamily="34" charset="0"/>
                </a:rPr>
                <a:t> was right or not? Why?</a:t>
              </a:r>
            </a:p>
          </p:txBody>
        </p:sp>
        <p:sp>
          <p:nvSpPr>
            <p:cNvPr id="24" name="矩形: 圆角 21">
              <a:extLst>
                <a:ext uri="{FF2B5EF4-FFF2-40B4-BE49-F238E27FC236}">
                  <a16:creationId xmlns:a16="http://schemas.microsoft.com/office/drawing/2014/main" id="{83768729-2C0A-4399-A025-437716787490}"/>
                </a:ext>
              </a:extLst>
            </p:cNvPr>
            <p:cNvSpPr/>
            <p:nvPr/>
          </p:nvSpPr>
          <p:spPr>
            <a:xfrm>
              <a:off x="6799679" y="2689561"/>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pic>
        <p:nvPicPr>
          <p:cNvPr id="28" name="图片 27">
            <a:extLst>
              <a:ext uri="{FF2B5EF4-FFF2-40B4-BE49-F238E27FC236}">
                <a16:creationId xmlns:a16="http://schemas.microsoft.com/office/drawing/2014/main" id="{728F006A-5DB1-4F8E-B056-419EB8A925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8534" y="5550205"/>
            <a:ext cx="1061284" cy="1389411"/>
          </a:xfrm>
          <a:prstGeom prst="rect">
            <a:avLst/>
          </a:prstGeom>
        </p:spPr>
      </p:pic>
      <p:grpSp>
        <p:nvGrpSpPr>
          <p:cNvPr id="29" name="组合 28">
            <a:extLst>
              <a:ext uri="{FF2B5EF4-FFF2-40B4-BE49-F238E27FC236}">
                <a16:creationId xmlns:a16="http://schemas.microsoft.com/office/drawing/2014/main" id="{A194A284-0888-4537-B90E-498134687AC3}"/>
              </a:ext>
            </a:extLst>
          </p:cNvPr>
          <p:cNvGrpSpPr/>
          <p:nvPr/>
        </p:nvGrpSpPr>
        <p:grpSpPr>
          <a:xfrm>
            <a:off x="6372332" y="4933069"/>
            <a:ext cx="6512973" cy="1684056"/>
            <a:chOff x="954995" y="4628960"/>
            <a:chExt cx="5927159" cy="1684057"/>
          </a:xfrm>
        </p:grpSpPr>
        <p:sp>
          <p:nvSpPr>
            <p:cNvPr id="31" name="矩形 30">
              <a:extLst>
                <a:ext uri="{FF2B5EF4-FFF2-40B4-BE49-F238E27FC236}">
                  <a16:creationId xmlns:a16="http://schemas.microsoft.com/office/drawing/2014/main" id="{C6E3348F-E715-4D21-9BAC-A96495C47AFA}"/>
                </a:ext>
              </a:extLst>
            </p:cNvPr>
            <p:cNvSpPr/>
            <p:nvPr/>
          </p:nvSpPr>
          <p:spPr>
            <a:xfrm>
              <a:off x="1049304" y="5112687"/>
              <a:ext cx="5832850" cy="1200330"/>
            </a:xfrm>
            <a:prstGeom prst="rect">
              <a:avLst/>
            </a:prstGeom>
            <a:solidFill>
              <a:schemeClr val="bg1"/>
            </a:solidFill>
            <a:ln w="28575">
              <a:solidFill>
                <a:srgbClr val="0083D1"/>
              </a:solidFill>
              <a:prstDash val="lgDash"/>
            </a:ln>
          </p:spPr>
          <p:txBody>
            <a:bodyPr wrap="square" anchor="b">
              <a:spAutoFit/>
            </a:bodyPr>
            <a:lstStyle/>
            <a:p>
              <a:pPr algn="l" defTabSz="584200">
                <a:lnSpc>
                  <a:spcPct val="150000"/>
                </a:lnSpc>
              </a:pPr>
              <a:r>
                <a:rPr lang="en-US" altLang="zh-CN" sz="2400" b="1" dirty="0">
                  <a:latin typeface="Century Gothic" panose="020B0502020202020204" pitchFamily="34" charset="0"/>
                  <a:cs typeface="Calibri" panose="020F0502020204030204" pitchFamily="34" charset="0"/>
                </a:rPr>
                <a:t>If you got a bottle like the bottle Biff had found, would you open it or not? Why?</a:t>
              </a:r>
            </a:p>
          </p:txBody>
        </p:sp>
        <p:sp>
          <p:nvSpPr>
            <p:cNvPr id="35" name="矩形: 圆角 25">
              <a:extLst>
                <a:ext uri="{FF2B5EF4-FFF2-40B4-BE49-F238E27FC236}">
                  <a16:creationId xmlns:a16="http://schemas.microsoft.com/office/drawing/2014/main" id="{2EF3FA57-B5BB-48FE-B9DB-BB6F69406913}"/>
                </a:ext>
              </a:extLst>
            </p:cNvPr>
            <p:cNvSpPr/>
            <p:nvPr/>
          </p:nvSpPr>
          <p:spPr>
            <a:xfrm>
              <a:off x="954995" y="4628960"/>
              <a:ext cx="2932613" cy="590233"/>
            </a:xfrm>
            <a:prstGeom prst="roundRect">
              <a:avLst/>
            </a:prstGeom>
            <a:solidFill>
              <a:srgbClr val="0083D1"/>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Connections</a:t>
              </a:r>
            </a:p>
          </p:txBody>
        </p:sp>
      </p:grpSp>
      <p:sp>
        <p:nvSpPr>
          <p:cNvPr id="21" name="矩形 20">
            <a:extLst>
              <a:ext uri="{FF2B5EF4-FFF2-40B4-BE49-F238E27FC236}">
                <a16:creationId xmlns:a16="http://schemas.microsoft.com/office/drawing/2014/main" id="{68939BC1-8866-0D4D-874F-CE44CC871099}"/>
              </a:ext>
            </a:extLst>
          </p:cNvPr>
          <p:cNvSpPr/>
          <p:nvPr/>
        </p:nvSpPr>
        <p:spPr>
          <a:xfrm>
            <a:off x="9016915" y="-27883"/>
            <a:ext cx="4536861"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Utilize the reading strategies and skills to assist in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reading comprehension.</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take turns discussing the comprehension questions; give feedback.</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talk about the question in the connection section.</a:t>
            </a:r>
          </a:p>
        </p:txBody>
      </p:sp>
      <p:pic>
        <p:nvPicPr>
          <p:cNvPr id="25" name="图片 24"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283221877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1" grpId="0" animBg="1"/>
      <p:bldP spid="2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11059010" y="444182"/>
            <a:ext cx="2597412" cy="889186"/>
            <a:chOff x="11381362" y="-138057"/>
            <a:chExt cx="2227761" cy="889186"/>
          </a:xfrm>
        </p:grpSpPr>
        <p:pic>
          <p:nvPicPr>
            <p:cNvPr id="42" name="图片 41">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43" name="文本框 42">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25" name="组合 24"/>
          <p:cNvGrpSpPr/>
          <p:nvPr/>
        </p:nvGrpSpPr>
        <p:grpSpPr>
          <a:xfrm>
            <a:off x="6241631" y="5160891"/>
            <a:ext cx="6150952" cy="1717476"/>
            <a:chOff x="6149526" y="5306832"/>
            <a:chExt cx="6787035" cy="1717476"/>
          </a:xfrm>
        </p:grpSpPr>
        <p:sp>
          <p:nvSpPr>
            <p:cNvPr id="26" name="矩形 25">
              <a:extLst>
                <a:ext uri="{FF2B5EF4-FFF2-40B4-BE49-F238E27FC236}">
                  <a16:creationId xmlns:a16="http://schemas.microsoft.com/office/drawing/2014/main" id="{44BA77D0-DABE-4E06-AD6F-BC66F1B810B1}"/>
                </a:ext>
              </a:extLst>
            </p:cNvPr>
            <p:cNvSpPr/>
            <p:nvPr/>
          </p:nvSpPr>
          <p:spPr>
            <a:xfrm>
              <a:off x="6184321" y="5827121"/>
              <a:ext cx="6752240" cy="1197187"/>
            </a:xfrm>
            <a:prstGeom prst="rect">
              <a:avLst/>
            </a:prstGeom>
            <a:solidFill>
              <a:schemeClr val="bg1"/>
            </a:solidFill>
            <a:ln w="28575">
              <a:solidFill>
                <a:srgbClr val="02C258"/>
              </a:solidFill>
              <a:prstDash val="lgDash"/>
            </a:ln>
          </p:spPr>
          <p:txBody>
            <a:bodyPr wrap="square">
              <a:spAutoFit/>
            </a:bodyPr>
            <a:lstStyle/>
            <a:p>
              <a:pPr defTabSz="584200">
                <a:lnSpc>
                  <a:spcPts val="4600"/>
                </a:lnSpc>
              </a:pPr>
              <a:r>
                <a:rPr lang="en-US" altLang="zh-CN" sz="2600" b="1" dirty="0">
                  <a:solidFill>
                    <a:schemeClr val="tx1"/>
                  </a:solidFill>
                  <a:latin typeface="Century Gothic" panose="020B0502020202020204" pitchFamily="34" charset="0"/>
                  <a:cs typeface="Calibri" panose="020F0502020204030204" pitchFamily="34" charset="0"/>
                </a:rPr>
                <a:t>Use the illustration and context clues to define the words </a:t>
              </a:r>
              <a:r>
                <a:rPr lang="en-US" altLang="zh-CN" sz="2600" b="1" i="1" dirty="0">
                  <a:solidFill>
                    <a:schemeClr val="tx1"/>
                  </a:solidFill>
                  <a:latin typeface="Century Gothic" panose="020B0502020202020204" pitchFamily="34" charset="0"/>
                  <a:cs typeface="Calibri" panose="020F0502020204030204" pitchFamily="34" charset="0"/>
                </a:rPr>
                <a:t>cork </a:t>
              </a:r>
              <a:r>
                <a:rPr lang="en-US" altLang="zh-CN" sz="2600" b="1" dirty="0">
                  <a:solidFill>
                    <a:schemeClr val="tx1"/>
                  </a:solidFill>
                  <a:latin typeface="Century Gothic" panose="020B0502020202020204" pitchFamily="34" charset="0"/>
                  <a:cs typeface="Calibri" panose="020F0502020204030204" pitchFamily="34" charset="0"/>
                </a:rPr>
                <a:t>and</a:t>
              </a:r>
              <a:r>
                <a:rPr lang="en-US" altLang="zh-CN" sz="2600" b="1" i="1" dirty="0">
                  <a:solidFill>
                    <a:schemeClr val="tx1"/>
                  </a:solidFill>
                  <a:latin typeface="Century Gothic" panose="020B0502020202020204" pitchFamily="34" charset="0"/>
                  <a:cs typeface="Calibri" panose="020F0502020204030204" pitchFamily="34" charset="0"/>
                </a:rPr>
                <a:t> rotten</a:t>
              </a:r>
              <a:r>
                <a:rPr lang="en-US" altLang="zh-CN" sz="2600" b="1" dirty="0">
                  <a:solidFill>
                    <a:schemeClr val="tx1"/>
                  </a:solidFill>
                  <a:latin typeface="Century Gothic" panose="020B0502020202020204" pitchFamily="34" charset="0"/>
                  <a:cs typeface="Calibri" panose="020F0502020204030204" pitchFamily="34" charset="0"/>
                </a:rPr>
                <a:t>.</a:t>
              </a:r>
            </a:p>
          </p:txBody>
        </p:sp>
        <p:sp>
          <p:nvSpPr>
            <p:cNvPr id="27" name="矩形: 圆角 13">
              <a:extLst>
                <a:ext uri="{FF2B5EF4-FFF2-40B4-BE49-F238E27FC236}">
                  <a16:creationId xmlns:a16="http://schemas.microsoft.com/office/drawing/2014/main" id="{65CC60C7-7B88-403D-BEB2-12A6619F76DF}"/>
                </a:ext>
              </a:extLst>
            </p:cNvPr>
            <p:cNvSpPr/>
            <p:nvPr/>
          </p:nvSpPr>
          <p:spPr>
            <a:xfrm>
              <a:off x="6149526" y="5306832"/>
              <a:ext cx="3112479"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Vocabulary</a:t>
              </a:r>
            </a:p>
          </p:txBody>
        </p:sp>
      </p:grpSp>
      <p:grpSp>
        <p:nvGrpSpPr>
          <p:cNvPr id="32" name="组合 31"/>
          <p:cNvGrpSpPr/>
          <p:nvPr/>
        </p:nvGrpSpPr>
        <p:grpSpPr>
          <a:xfrm>
            <a:off x="235007" y="6978643"/>
            <a:ext cx="943722" cy="294424"/>
            <a:chOff x="-36290" y="6501016"/>
            <a:chExt cx="943722" cy="294424"/>
          </a:xfrm>
        </p:grpSpPr>
        <p:pic>
          <p:nvPicPr>
            <p:cNvPr id="33" name="图片 32">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34" name="文本框 33">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30" name="箭头: 燕尾形 2">
            <a:extLst>
              <a:ext uri="{FF2B5EF4-FFF2-40B4-BE49-F238E27FC236}">
                <a16:creationId xmlns:a16="http://schemas.microsoft.com/office/drawing/2014/main" id="{2E9A3618-7AC8-4BE6-B443-7B5C55134E83}"/>
              </a:ext>
            </a:extLst>
          </p:cNvPr>
          <p:cNvSpPr/>
          <p:nvPr/>
        </p:nvSpPr>
        <p:spPr>
          <a:xfrm>
            <a:off x="1452380" y="5823434"/>
            <a:ext cx="2581871"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a:t>
            </a:r>
            <a:r>
              <a:rPr kumimoji="0" lang="en-US" altLang="zh-CN" sz="2400" b="1" i="0" u="none" strike="noStrike" cap="none" spc="0" normalizeH="0" dirty="0">
                <a:ln>
                  <a:noFill/>
                </a:ln>
                <a:solidFill>
                  <a:srgbClr val="FFFFFF"/>
                </a:solidFill>
                <a:effectLst/>
                <a:uFillTx/>
                <a:latin typeface="Century Gothic" panose="020B0502020202020204" pitchFamily="34" charset="0"/>
                <a:sym typeface="Helvetica Light"/>
              </a:rPr>
              <a:t> </a:t>
            </a:r>
            <a:r>
              <a:rPr lang="en-US" altLang="zh-CN" sz="2400" b="1" dirty="0">
                <a:solidFill>
                  <a:srgbClr val="FFFFFF"/>
                </a:solidFill>
                <a:latin typeface="Century Gothic" panose="020B0502020202020204" pitchFamily="34" charset="0"/>
              </a:rPr>
              <a:t>12-13</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38" name="组合 37"/>
          <p:cNvGrpSpPr/>
          <p:nvPr/>
        </p:nvGrpSpPr>
        <p:grpSpPr>
          <a:xfrm>
            <a:off x="12788631" y="7340868"/>
            <a:ext cx="718618" cy="261610"/>
            <a:chOff x="11257218" y="6574522"/>
            <a:chExt cx="718618" cy="261610"/>
          </a:xfrm>
        </p:grpSpPr>
        <p:sp>
          <p:nvSpPr>
            <p:cNvPr id="39" name="流程图: 终止 38"/>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文本框 39">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19/34</a:t>
              </a:r>
              <a:endParaRPr lang="zh-CN" altLang="en-US" sz="1100" b="1" dirty="0">
                <a:latin typeface="Century Gothic" panose="020B0502020202020204" pitchFamily="34" charset="0"/>
              </a:endParaRPr>
            </a:p>
          </p:txBody>
        </p:sp>
      </p:grpSp>
      <p:sp>
        <p:nvSpPr>
          <p:cNvPr id="20" name="文本框 19">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pic>
        <p:nvPicPr>
          <p:cNvPr id="4" name="图片 3">
            <a:extLst>
              <a:ext uri="{FF2B5EF4-FFF2-40B4-BE49-F238E27FC236}">
                <a16:creationId xmlns:a16="http://schemas.microsoft.com/office/drawing/2014/main" id="{EE9E651B-83BD-49F2-ADD9-5D2D607DD4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6948" y="1038866"/>
            <a:ext cx="9171797" cy="3990624"/>
          </a:xfrm>
          <a:prstGeom prst="rect">
            <a:avLst/>
          </a:prstGeom>
        </p:spPr>
      </p:pic>
      <p:pic>
        <p:nvPicPr>
          <p:cNvPr id="22" name="图片 21">
            <a:extLst>
              <a:ext uri="{FF2B5EF4-FFF2-40B4-BE49-F238E27FC236}">
                <a16:creationId xmlns:a16="http://schemas.microsoft.com/office/drawing/2014/main" id="{A6286FE5-79C3-4F4B-B7BC-22CD460A2C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2934" y="5550205"/>
            <a:ext cx="1061284" cy="1389411"/>
          </a:xfrm>
          <a:prstGeom prst="rect">
            <a:avLst/>
          </a:prstGeom>
        </p:spPr>
      </p:pic>
      <p:sp>
        <p:nvSpPr>
          <p:cNvPr id="18" name="矩形 17">
            <a:extLst>
              <a:ext uri="{FF2B5EF4-FFF2-40B4-BE49-F238E27FC236}">
                <a16:creationId xmlns:a16="http://schemas.microsoft.com/office/drawing/2014/main" id="{68939BC1-8866-0D4D-874F-CE44CC871099}"/>
              </a:ext>
            </a:extLst>
          </p:cNvPr>
          <p:cNvSpPr/>
          <p:nvPr/>
        </p:nvSpPr>
        <p:spPr>
          <a:xfrm>
            <a:off x="8839201" y="-38100"/>
            <a:ext cx="4714576" cy="1324640"/>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Define the unfamiliar words </a:t>
            </a:r>
            <a:r>
              <a:rPr lang="en-US" altLang="zh-CN" sz="1100" b="1" i="1" dirty="0">
                <a:solidFill>
                  <a:schemeClr val="bg1"/>
                </a:solidFill>
                <a:latin typeface="Century Gothic" panose="020B0502020202020204" pitchFamily="34" charset="0"/>
                <a:sym typeface="Helvetica Neue"/>
              </a:rPr>
              <a:t>cork</a:t>
            </a:r>
            <a:r>
              <a:rPr lang="en-US" altLang="zh-CN" sz="1100" b="1" dirty="0">
                <a:solidFill>
                  <a:schemeClr val="bg1"/>
                </a:solidFill>
                <a:latin typeface="Century Gothic" panose="020B0502020202020204" pitchFamily="34" charset="0"/>
                <a:sym typeface="Helvetica Neue"/>
              </a:rPr>
              <a:t> and </a:t>
            </a:r>
            <a:r>
              <a:rPr lang="en-US" altLang="zh-CN" sz="1100" b="1" i="1" dirty="0">
                <a:solidFill>
                  <a:schemeClr val="bg1"/>
                </a:solidFill>
                <a:latin typeface="Century Gothic" panose="020B0502020202020204" pitchFamily="34" charset="0"/>
                <a:sym typeface="Helvetica Neue"/>
              </a:rPr>
              <a:t>rotten</a:t>
            </a:r>
            <a:r>
              <a:rPr lang="en-US" altLang="zh-CN" sz="1100" b="1" dirty="0">
                <a:solidFill>
                  <a:schemeClr val="bg1"/>
                </a:solidFill>
                <a:latin typeface="Century Gothic" panose="020B0502020202020204" pitchFamily="34" charset="0"/>
                <a:sym typeface="Helvetica Neue"/>
              </a:rPr>
              <a:t> in context.</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use the illustration and context clues to define the words </a:t>
            </a:r>
            <a:r>
              <a:rPr lang="en-US" altLang="zh-CN" sz="1100" b="1" i="1" dirty="0">
                <a:solidFill>
                  <a:schemeClr val="bg1"/>
                </a:solidFill>
                <a:latin typeface="Century Gothic" panose="020B0502020202020204" pitchFamily="34" charset="0"/>
                <a:sym typeface="Helvetica Neue"/>
              </a:rPr>
              <a:t>cork</a:t>
            </a:r>
            <a:r>
              <a:rPr lang="en-US" altLang="zh-CN" sz="1100" b="1" dirty="0">
                <a:solidFill>
                  <a:schemeClr val="bg1"/>
                </a:solidFill>
                <a:latin typeface="Century Gothic" panose="020B0502020202020204" pitchFamily="34" charset="0"/>
                <a:sym typeface="Helvetica Neue"/>
              </a:rPr>
              <a:t> and r</a:t>
            </a:r>
            <a:r>
              <a:rPr lang="en-US" altLang="zh-CN" sz="1100" b="1" i="1" dirty="0">
                <a:solidFill>
                  <a:schemeClr val="bg1"/>
                </a:solidFill>
                <a:latin typeface="Century Gothic" panose="020B0502020202020204" pitchFamily="34" charset="0"/>
                <a:sym typeface="Helvetica Neue"/>
              </a:rPr>
              <a:t>otten</a:t>
            </a:r>
            <a:r>
              <a:rPr lang="en-US" altLang="zh-CN" sz="1100" b="1" dirty="0">
                <a:solidFill>
                  <a:schemeClr val="bg1"/>
                </a:solidFill>
                <a:latin typeface="Century Gothic" panose="020B0502020202020204" pitchFamily="34" charset="0"/>
                <a:sym typeface="Helvetica Neue"/>
              </a:rPr>
              <a:t>; give feedback.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Note: 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correct understanding of the unfamiliar word(s), it’s not necessary to teach the word(s) on the next slide.</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350769680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0267950" y="834011"/>
            <a:ext cx="3281363" cy="889186"/>
            <a:chOff x="11015277" y="698687"/>
            <a:chExt cx="2564762" cy="889186"/>
          </a:xfrm>
        </p:grpSpPr>
        <p:pic>
          <p:nvPicPr>
            <p:cNvPr id="15" name="图片 14">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015277" y="698687"/>
              <a:ext cx="2564762" cy="889186"/>
            </a:xfrm>
            <a:prstGeom prst="rect">
              <a:avLst/>
            </a:prstGeom>
          </p:spPr>
        </p:pic>
        <p:sp>
          <p:nvSpPr>
            <p:cNvPr id="16" name="文本框 15">
              <a:extLst>
                <a:ext uri="{FF2B5EF4-FFF2-40B4-BE49-F238E27FC236}">
                  <a16:creationId xmlns:a16="http://schemas.microsoft.com/office/drawing/2014/main" id="{3CD32240-6825-FB45-9097-77E5813F59C1}"/>
                </a:ext>
              </a:extLst>
            </p:cNvPr>
            <p:cNvSpPr txBox="1"/>
            <p:nvPr/>
          </p:nvSpPr>
          <p:spPr>
            <a:xfrm>
              <a:off x="11151514" y="862002"/>
              <a:ext cx="242852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Learning Goals</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22" name="矩形 21">
            <a:extLst>
              <a:ext uri="{FF2B5EF4-FFF2-40B4-BE49-F238E27FC236}">
                <a16:creationId xmlns:a16="http://schemas.microsoft.com/office/drawing/2014/main" id="{A023FEE1-5B4E-4738-A0B5-9C0118426F00}"/>
              </a:ext>
            </a:extLst>
          </p:cNvPr>
          <p:cNvSpPr/>
          <p:nvPr/>
        </p:nvSpPr>
        <p:spPr>
          <a:xfrm>
            <a:off x="1603811" y="2023414"/>
            <a:ext cx="10458817" cy="5182957"/>
          </a:xfrm>
          <a:prstGeom prst="rect">
            <a:avLst/>
          </a:prstGeom>
        </p:spPr>
        <p:txBody>
          <a:bodyPr wrap="square">
            <a:spAutoFit/>
          </a:bodyPr>
          <a:lstStyle/>
          <a:p>
            <a:pPr marL="457200" indent="-457200" algn="l">
              <a:lnSpc>
                <a:spcPct val="130000"/>
              </a:lnSpc>
              <a:spcBef>
                <a:spcPts val="2000"/>
              </a:spcBef>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Decode words with the following common suffix: </a:t>
            </a:r>
            <a:r>
              <a:rPr lang="en-US" altLang="zh-CN" sz="2400" b="1" i="1" dirty="0">
                <a:ln w="38100">
                  <a:noFill/>
                </a:ln>
                <a:solidFill>
                  <a:schemeClr val="tx1"/>
                </a:solidFill>
                <a:latin typeface="Century Gothic" panose="020B0502020202020204" pitchFamily="34" charset="0"/>
                <a:ea typeface="Berlin" charset="0"/>
                <a:cs typeface="Calibri" panose="020F0502020204030204" pitchFamily="34" charset="0"/>
              </a:rPr>
              <a:t>–</a:t>
            </a:r>
            <a:r>
              <a:rPr lang="en-US" altLang="zh-CN" sz="2400" b="1" i="1" dirty="0" err="1">
                <a:ln w="38100">
                  <a:noFill/>
                </a:ln>
                <a:solidFill>
                  <a:schemeClr val="tx1"/>
                </a:solidFill>
                <a:latin typeface="Century Gothic" panose="020B0502020202020204" pitchFamily="34" charset="0"/>
                <a:ea typeface="Berlin" charset="0"/>
                <a:cs typeface="Calibri" panose="020F0502020204030204" pitchFamily="34" charset="0"/>
              </a:rPr>
              <a:t>ity</a:t>
            </a: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a:t>
            </a:r>
          </a:p>
          <a:p>
            <a:pPr marL="457200" indent="-457200" algn="l">
              <a:lnSpc>
                <a:spcPct val="130000"/>
              </a:lnSpc>
              <a:spcBef>
                <a:spcPts val="2000"/>
              </a:spcBef>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Learn the key </a:t>
            </a:r>
            <a:r>
              <a:rPr lang="en-US" altLang="zh-CN" sz="2400" b="1" dirty="0">
                <a:ln w="38100">
                  <a:noFill/>
                </a:ln>
                <a:solidFill>
                  <a:schemeClr val="tx1">
                    <a:lumMod val="95000"/>
                    <a:lumOff val="5000"/>
                  </a:schemeClr>
                </a:solidFill>
                <a:latin typeface="Century Gothic" panose="020B0502020202020204" pitchFamily="34" charset="0"/>
                <a:ea typeface="Berlin" charset="0"/>
                <a:cs typeface="Calibri" panose="020F0502020204030204" pitchFamily="34" charset="0"/>
              </a:rPr>
              <a:t>words and phrases </a:t>
            </a:r>
            <a:r>
              <a:rPr lang="en-US" altLang="zh-CN" sz="2400" b="1" i="1" dirty="0">
                <a:ln w="38100">
                  <a:noFill/>
                </a:ln>
                <a:solidFill>
                  <a:schemeClr val="tx1">
                    <a:lumMod val="95000"/>
                    <a:lumOff val="5000"/>
                  </a:schemeClr>
                </a:solidFill>
                <a:latin typeface="Century Gothic" panose="020B0502020202020204" pitchFamily="34" charset="0"/>
                <a:ea typeface="Berlin" charset="0"/>
                <a:cs typeface="Calibri" panose="020F0502020204030204" pitchFamily="34" charset="0"/>
              </a:rPr>
              <a:t>experiment, reason, stick out, reach, cork, rotten, puff out, </a:t>
            </a:r>
            <a:r>
              <a:rPr lang="en-US" altLang="zh-CN" sz="2400" b="1" dirty="0">
                <a:ln w="38100">
                  <a:noFill/>
                </a:ln>
                <a:solidFill>
                  <a:schemeClr val="tx1">
                    <a:lumMod val="95000"/>
                    <a:lumOff val="5000"/>
                  </a:schemeClr>
                </a:solidFill>
                <a:latin typeface="Century Gothic" panose="020B0502020202020204" pitchFamily="34" charset="0"/>
                <a:ea typeface="Berlin" charset="0"/>
                <a:cs typeface="Calibri" panose="020F0502020204030204" pitchFamily="34" charset="0"/>
              </a:rPr>
              <a:t>and</a:t>
            </a:r>
            <a:r>
              <a:rPr lang="en-US" altLang="zh-CN" sz="2400" b="1" i="1" dirty="0">
                <a:ln w="38100">
                  <a:noFill/>
                </a:ln>
                <a:solidFill>
                  <a:schemeClr val="tx1">
                    <a:lumMod val="95000"/>
                    <a:lumOff val="5000"/>
                  </a:schemeClr>
                </a:solidFill>
                <a:latin typeface="Century Gothic" panose="020B0502020202020204" pitchFamily="34" charset="0"/>
                <a:ea typeface="Berlin" charset="0"/>
                <a:cs typeface="Calibri" panose="020F0502020204030204" pitchFamily="34" charset="0"/>
              </a:rPr>
              <a:t> snap, </a:t>
            </a:r>
            <a:r>
              <a:rPr lang="en-US" altLang="zh-CN" sz="2400" b="1" dirty="0">
                <a:ln w="38100">
                  <a:noFill/>
                </a:ln>
                <a:solidFill>
                  <a:schemeClr val="tx1">
                    <a:lumMod val="95000"/>
                    <a:lumOff val="5000"/>
                  </a:schemeClr>
                </a:solidFill>
                <a:latin typeface="Century Gothic" panose="020B0502020202020204" pitchFamily="34" charset="0"/>
                <a:ea typeface="Berlin" charset="0"/>
                <a:cs typeface="Calibri" panose="020F0502020204030204" pitchFamily="34" charset="0"/>
              </a:rPr>
              <a:t>and</a:t>
            </a:r>
            <a:r>
              <a:rPr lang="en-US" altLang="zh-CN" sz="2400" b="1" i="1" dirty="0">
                <a:ln w="38100">
                  <a:noFill/>
                </a:ln>
                <a:solidFill>
                  <a:schemeClr val="tx1">
                    <a:lumMod val="95000"/>
                    <a:lumOff val="5000"/>
                  </a:schemeClr>
                </a:solidFill>
                <a:latin typeface="Century Gothic" panose="020B0502020202020204" pitchFamily="34" charset="0"/>
                <a:ea typeface="Berlin" charset="0"/>
                <a:cs typeface="Calibri" panose="020F0502020204030204" pitchFamily="34" charset="0"/>
              </a:rPr>
              <a:t> </a:t>
            </a:r>
            <a:r>
              <a:rPr lang="en-US" altLang="zh-CN" sz="2400" b="1" dirty="0">
                <a:ln w="38100">
                  <a:noFill/>
                </a:ln>
                <a:solidFill>
                  <a:schemeClr val="tx1">
                    <a:lumMod val="95000"/>
                    <a:lumOff val="5000"/>
                  </a:schemeClr>
                </a:solidFill>
                <a:latin typeface="Century Gothic" panose="020B0502020202020204" pitchFamily="34" charset="0"/>
                <a:ea typeface="Berlin" charset="0"/>
                <a:cs typeface="Calibri" panose="020F0502020204030204" pitchFamily="34" charset="0"/>
              </a:rPr>
              <a:t>understand </a:t>
            </a: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them in context.</a:t>
            </a:r>
          </a:p>
          <a:p>
            <a:pPr marL="457200" indent="-457200" algn="l">
              <a:lnSpc>
                <a:spcPct val="130000"/>
              </a:lnSpc>
              <a:spcBef>
                <a:spcPts val="2000"/>
              </a:spcBef>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Apply the different reading strategies and skills when analyzing and comprehending the content; compare and contrast versions of a story.</a:t>
            </a:r>
          </a:p>
          <a:p>
            <a:pPr marL="457200" indent="-457200" algn="l">
              <a:lnSpc>
                <a:spcPct val="130000"/>
              </a:lnSpc>
              <a:spcBef>
                <a:spcPts val="2000"/>
              </a:spcBef>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Talk about the story and discuss what you would do if you were trapped in an isolated place</a:t>
            </a:r>
            <a:r>
              <a:rPr lang="en-US" altLang="zh-CN" sz="2400" b="1" dirty="0">
                <a:ln w="38100">
                  <a:noFill/>
                </a:ln>
                <a:solidFill>
                  <a:schemeClr val="tx1">
                    <a:lumMod val="95000"/>
                    <a:lumOff val="5000"/>
                  </a:schemeClr>
                </a:solidFill>
                <a:latin typeface="Century Gothic" panose="020B0502020202020204" pitchFamily="34" charset="0"/>
                <a:ea typeface="Berlin" charset="0"/>
                <a:cs typeface="Calibri" panose="020F0502020204030204" pitchFamily="34" charset="0"/>
              </a:rPr>
              <a:t>.</a:t>
            </a:r>
          </a:p>
        </p:txBody>
      </p:sp>
      <p:pic>
        <p:nvPicPr>
          <p:cNvPr id="18" name="图片 17">
            <a:extLst>
              <a:ext uri="{FF2B5EF4-FFF2-40B4-BE49-F238E27FC236}">
                <a16:creationId xmlns:a16="http://schemas.microsoft.com/office/drawing/2014/main" id="{4A57ABE8-9EBF-4F02-9F81-2781CD7EBD18}"/>
              </a:ext>
            </a:extLst>
          </p:cNvPr>
          <p:cNvPicPr>
            <a:picLocks noChangeAspect="1"/>
          </p:cNvPicPr>
          <p:nvPr/>
        </p:nvPicPr>
        <p:blipFill rotWithShape="1">
          <a:blip r:embed="rId4">
            <a:extLst>
              <a:ext uri="{28A0092B-C50C-407E-A947-70E740481C1C}">
                <a14:useLocalDpi xmlns:a14="http://schemas.microsoft.com/office/drawing/2010/main" val="0"/>
              </a:ext>
            </a:extLst>
          </a:blip>
          <a:srcRect t="31338" b="27087"/>
          <a:stretch/>
        </p:blipFill>
        <p:spPr>
          <a:xfrm>
            <a:off x="301511" y="948311"/>
            <a:ext cx="6696835" cy="976964"/>
          </a:xfrm>
          <a:prstGeom prst="rect">
            <a:avLst/>
          </a:prstGeom>
        </p:spPr>
      </p:pic>
      <p:grpSp>
        <p:nvGrpSpPr>
          <p:cNvPr id="17" name="组合 16"/>
          <p:cNvGrpSpPr/>
          <p:nvPr/>
        </p:nvGrpSpPr>
        <p:grpSpPr>
          <a:xfrm>
            <a:off x="-161142" y="7324967"/>
            <a:ext cx="943722" cy="294424"/>
            <a:chOff x="-36290" y="6501016"/>
            <a:chExt cx="943722" cy="294424"/>
          </a:xfrm>
        </p:grpSpPr>
        <p:pic>
          <p:nvPicPr>
            <p:cNvPr id="26" name="图片 25">
              <a:extLst>
                <a:ext uri="{FF2B5EF4-FFF2-40B4-BE49-F238E27FC236}">
                  <a16:creationId xmlns:a16="http://schemas.microsoft.com/office/drawing/2014/main" id="{AD5EA7F3-ABAB-2E48-AE5C-40EA9ED125BF}"/>
                </a:ext>
              </a:extLst>
            </p:cNvPr>
            <p:cNvPicPr>
              <a:picLocks noChangeAspect="1"/>
            </p:cNvPicPr>
            <p:nvPr/>
          </p:nvPicPr>
          <p:blipFill>
            <a:blip r:embed="rId5"/>
            <a:stretch>
              <a:fillRect/>
            </a:stretch>
          </p:blipFill>
          <p:spPr>
            <a:xfrm>
              <a:off x="157988" y="6501016"/>
              <a:ext cx="749444" cy="294424"/>
            </a:xfrm>
            <a:prstGeom prst="rect">
              <a:avLst/>
            </a:prstGeom>
            <a:noFill/>
          </p:spPr>
        </p:pic>
        <p:sp>
          <p:nvSpPr>
            <p:cNvPr id="27" name="文本框 26">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grpSp>
        <p:nvGrpSpPr>
          <p:cNvPr id="30" name="组合 29"/>
          <p:cNvGrpSpPr/>
          <p:nvPr/>
        </p:nvGrpSpPr>
        <p:grpSpPr>
          <a:xfrm>
            <a:off x="12788631" y="7340868"/>
            <a:ext cx="718618" cy="261610"/>
            <a:chOff x="11257218" y="6574522"/>
            <a:chExt cx="718618" cy="261610"/>
          </a:xfrm>
        </p:grpSpPr>
        <p:sp>
          <p:nvSpPr>
            <p:cNvPr id="31" name="流程图: 终止 30"/>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文本框 31">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2/34</a:t>
              </a:r>
              <a:endParaRPr lang="zh-CN" altLang="en-US" sz="1100" b="1" dirty="0">
                <a:latin typeface="Century Gothic" panose="020B0502020202020204" pitchFamily="34" charset="0"/>
              </a:endParaRPr>
            </a:p>
          </p:txBody>
        </p:sp>
      </p:grpSp>
      <p:sp>
        <p:nvSpPr>
          <p:cNvPr id="13" name="矩形 12">
            <a:extLst>
              <a:ext uri="{FF2B5EF4-FFF2-40B4-BE49-F238E27FC236}">
                <a16:creationId xmlns:a16="http://schemas.microsoft.com/office/drawing/2014/main" id="{68939BC1-8866-0D4D-874F-CE44CC871099}"/>
              </a:ext>
            </a:extLst>
          </p:cNvPr>
          <p:cNvSpPr/>
          <p:nvPr/>
        </p:nvSpPr>
        <p:spPr>
          <a:xfrm>
            <a:off x="9016915" y="-38100"/>
            <a:ext cx="4536861" cy="925172"/>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Get to know the learning objectives.</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Go through the learning goals with the Ss. Make sure they know what they’re going to learn in the lesson.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Note: Don’t read the goals to Ss.</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40549854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3" grpId="0" animBg="1"/>
      <p:bldP spid="1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1059010" y="444182"/>
            <a:ext cx="2597412" cy="889186"/>
            <a:chOff x="11381362" y="-138057"/>
            <a:chExt cx="2227761" cy="889186"/>
          </a:xfrm>
        </p:grpSpPr>
        <p:pic>
          <p:nvPicPr>
            <p:cNvPr id="53" name="图片 52">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54" name="文本框 53">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61" name="组合 60"/>
          <p:cNvGrpSpPr/>
          <p:nvPr/>
        </p:nvGrpSpPr>
        <p:grpSpPr>
          <a:xfrm>
            <a:off x="6953680" y="2444295"/>
            <a:ext cx="5824429" cy="3716210"/>
            <a:chOff x="6799679" y="2689561"/>
            <a:chExt cx="5824429" cy="3887055"/>
          </a:xfrm>
        </p:grpSpPr>
        <p:sp>
          <p:nvSpPr>
            <p:cNvPr id="62" name="矩形 61"/>
            <p:cNvSpPr/>
            <p:nvPr/>
          </p:nvSpPr>
          <p:spPr>
            <a:xfrm>
              <a:off x="6820971" y="3288852"/>
              <a:ext cx="5803137" cy="3287764"/>
            </a:xfrm>
            <a:prstGeom prst="rect">
              <a:avLst/>
            </a:prstGeom>
            <a:solidFill>
              <a:schemeClr val="bg1"/>
            </a:solidFill>
            <a:ln w="28575">
              <a:solidFill>
                <a:srgbClr val="02C258"/>
              </a:solidFill>
              <a:prstDash val="lgDash"/>
            </a:ln>
          </p:spPr>
          <p:txBody>
            <a:bodyPr wrap="square" tIns="144000" bIns="144000">
              <a:spAutoFit/>
            </a:bodyPr>
            <a:lstStyle/>
            <a:p>
              <a:pPr marL="554400" indent="-4572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happened as the genie came out of the bottle? How did the genie feel? Why?</a:t>
              </a:r>
            </a:p>
            <a:p>
              <a:pPr marL="554400" indent="-4572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do you think Biff felt about letting the genie out?</a:t>
              </a:r>
            </a:p>
          </p:txBody>
        </p:sp>
        <p:sp>
          <p:nvSpPr>
            <p:cNvPr id="63" name="矩形: 圆角 21">
              <a:extLst>
                <a:ext uri="{FF2B5EF4-FFF2-40B4-BE49-F238E27FC236}">
                  <a16:creationId xmlns:a16="http://schemas.microsoft.com/office/drawing/2014/main" id="{183F8AAC-6730-4697-80F5-67DDDA968D85}"/>
                </a:ext>
              </a:extLst>
            </p:cNvPr>
            <p:cNvSpPr/>
            <p:nvPr/>
          </p:nvSpPr>
          <p:spPr>
            <a:xfrm>
              <a:off x="6799679" y="2689561"/>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sp>
        <p:nvSpPr>
          <p:cNvPr id="31" name="矩形 30">
            <a:extLst>
              <a:ext uri="{FF2B5EF4-FFF2-40B4-BE49-F238E27FC236}">
                <a16:creationId xmlns:a16="http://schemas.microsoft.com/office/drawing/2014/main" id="{81F7813C-96E4-4962-8131-052040C28023}"/>
              </a:ext>
            </a:extLst>
          </p:cNvPr>
          <p:cNvSpPr/>
          <p:nvPr/>
        </p:nvSpPr>
        <p:spPr>
          <a:xfrm>
            <a:off x="833810" y="1060460"/>
            <a:ext cx="3570740" cy="559512"/>
          </a:xfrm>
          <a:prstGeom prst="rect">
            <a:avLst/>
          </a:prstGeom>
        </p:spPr>
        <p:txBody>
          <a:bodyPr wrap="square">
            <a:spAutoFit/>
          </a:bodyPr>
          <a:lstStyle/>
          <a:p>
            <a:pPr algn="l">
              <a:lnSpc>
                <a:spcPct val="120000"/>
              </a:lnSpc>
            </a:pPr>
            <a:r>
              <a:rPr lang="en-US" altLang="zh-CN" sz="2800" b="1" dirty="0">
                <a:solidFill>
                  <a:srgbClr val="002060"/>
                </a:solidFill>
                <a:latin typeface="Century Gothic" panose="020B0502020202020204" pitchFamily="34" charset="0"/>
                <a:cs typeface="Calibri" panose="020F0502020204030204" pitchFamily="34" charset="0"/>
              </a:rPr>
              <a:t>Read Pages 12-13  </a:t>
            </a:r>
            <a:endParaRPr lang="zh-CN" altLang="en-US" sz="2800" dirty="0">
              <a:solidFill>
                <a:srgbClr val="002060"/>
              </a:solidFill>
            </a:endParaRPr>
          </a:p>
        </p:txBody>
      </p:sp>
      <p:grpSp>
        <p:nvGrpSpPr>
          <p:cNvPr id="30" name="组合 29"/>
          <p:cNvGrpSpPr/>
          <p:nvPr/>
        </p:nvGrpSpPr>
        <p:grpSpPr>
          <a:xfrm>
            <a:off x="-161142" y="7324967"/>
            <a:ext cx="943722" cy="294424"/>
            <a:chOff x="-36290" y="6501016"/>
            <a:chExt cx="943722" cy="294424"/>
          </a:xfrm>
        </p:grpSpPr>
        <p:pic>
          <p:nvPicPr>
            <p:cNvPr id="33" name="图片 32">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34" name="文本框 33">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35" name="组合 34"/>
          <p:cNvGrpSpPr/>
          <p:nvPr/>
        </p:nvGrpSpPr>
        <p:grpSpPr>
          <a:xfrm>
            <a:off x="12788631" y="7340868"/>
            <a:ext cx="718618" cy="261610"/>
            <a:chOff x="11257218" y="6574522"/>
            <a:chExt cx="718618" cy="261610"/>
          </a:xfrm>
        </p:grpSpPr>
        <p:sp>
          <p:nvSpPr>
            <p:cNvPr id="36" name="流程图: 终止 35"/>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7" name="文本框 36">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20/34</a:t>
              </a:r>
              <a:endParaRPr lang="zh-CN" altLang="en-US" sz="1100" b="1" dirty="0">
                <a:latin typeface="Century Gothic" panose="020B0502020202020204" pitchFamily="34" charset="0"/>
              </a:endParaRPr>
            </a:p>
          </p:txBody>
        </p:sp>
      </p:grpSp>
      <p:sp>
        <p:nvSpPr>
          <p:cNvPr id="32" name="文本框 31">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sp>
        <p:nvSpPr>
          <p:cNvPr id="27" name="矩形 26"/>
          <p:cNvSpPr/>
          <p:nvPr/>
        </p:nvSpPr>
        <p:spPr>
          <a:xfrm>
            <a:off x="952171" y="1894324"/>
            <a:ext cx="1869423" cy="584775"/>
          </a:xfrm>
          <a:prstGeom prst="rect">
            <a:avLst/>
          </a:prstGeom>
        </p:spPr>
        <p:txBody>
          <a:bodyPr wrap="none">
            <a:spAutoFit/>
          </a:bodyPr>
          <a:lstStyle/>
          <a:p>
            <a:r>
              <a:rPr lang="en-US" altLang="zh-CN" sz="3200" b="1" dirty="0">
                <a:solidFill>
                  <a:schemeClr val="tx1"/>
                </a:solidFill>
                <a:latin typeface="Century Gothic" panose="020B0502020202020204" pitchFamily="34" charset="0"/>
                <a:cs typeface="Calibri" panose="020F0502020204030204" pitchFamily="34" charset="0"/>
              </a:rPr>
              <a:t>cork (n.)</a:t>
            </a:r>
            <a:endParaRPr lang="zh-CN" altLang="en-US" dirty="0"/>
          </a:p>
        </p:txBody>
      </p:sp>
      <p:sp>
        <p:nvSpPr>
          <p:cNvPr id="28" name="矩形 27">
            <a:extLst>
              <a:ext uri="{FF2B5EF4-FFF2-40B4-BE49-F238E27FC236}">
                <a16:creationId xmlns:a16="http://schemas.microsoft.com/office/drawing/2014/main" id="{9D2AD6CF-60D7-418D-87B3-90A871ECBBE6}"/>
              </a:ext>
            </a:extLst>
          </p:cNvPr>
          <p:cNvSpPr/>
          <p:nvPr/>
        </p:nvSpPr>
        <p:spPr>
          <a:xfrm>
            <a:off x="833810" y="1822852"/>
            <a:ext cx="5681941" cy="2431648"/>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矩形 28">
            <a:extLst>
              <a:ext uri="{FF2B5EF4-FFF2-40B4-BE49-F238E27FC236}">
                <a16:creationId xmlns:a16="http://schemas.microsoft.com/office/drawing/2014/main" id="{FC5324A2-6A86-4DB6-B57C-339447E842A1}"/>
              </a:ext>
            </a:extLst>
          </p:cNvPr>
          <p:cNvSpPr/>
          <p:nvPr/>
        </p:nvSpPr>
        <p:spPr>
          <a:xfrm>
            <a:off x="901941" y="3366799"/>
            <a:ext cx="5338011" cy="830997"/>
          </a:xfrm>
          <a:prstGeom prst="rect">
            <a:avLst/>
          </a:prstGeom>
        </p:spPr>
        <p:txBody>
          <a:bodyPr wrap="square">
            <a:spAutoFit/>
          </a:bodyPr>
          <a:lstStyle/>
          <a:p>
            <a:pPr lvl="0" algn="l"/>
            <a:r>
              <a:rPr lang="en-US" altLang="zh-CN" sz="2400" b="1" dirty="0">
                <a:solidFill>
                  <a:prstClr val="black"/>
                </a:solidFill>
                <a:latin typeface="Century Gothic" panose="020B0502020202020204" pitchFamily="34" charset="0"/>
                <a:cs typeface="Calibri" panose="020F0502020204030204" pitchFamily="34" charset="0"/>
              </a:rPr>
              <a:t>She picked up the </a:t>
            </a:r>
            <a:r>
              <a:rPr lang="en-US" altLang="zh-CN" sz="2400" b="1" dirty="0">
                <a:solidFill>
                  <a:srgbClr val="0070C0"/>
                </a:solidFill>
                <a:latin typeface="Century Gothic" panose="020B0502020202020204" pitchFamily="34" charset="0"/>
                <a:cs typeface="Calibri" panose="020F0502020204030204" pitchFamily="34" charset="0"/>
              </a:rPr>
              <a:t>cork</a:t>
            </a:r>
            <a:r>
              <a:rPr lang="en-US" altLang="zh-CN" sz="2400" b="1" dirty="0">
                <a:solidFill>
                  <a:prstClr val="black"/>
                </a:solidFill>
                <a:latin typeface="Century Gothic" panose="020B0502020202020204" pitchFamily="34" charset="0"/>
                <a:cs typeface="Calibri" panose="020F0502020204030204" pitchFamily="34" charset="0"/>
              </a:rPr>
              <a:t> of a wine bottle when sweeping the floor.</a:t>
            </a:r>
          </a:p>
        </p:txBody>
      </p:sp>
      <p:sp>
        <p:nvSpPr>
          <p:cNvPr id="38" name="矩形 37">
            <a:extLst>
              <a:ext uri="{FF2B5EF4-FFF2-40B4-BE49-F238E27FC236}">
                <a16:creationId xmlns:a16="http://schemas.microsoft.com/office/drawing/2014/main" id="{674C150C-C76A-4C76-8D38-613984D532A2}"/>
              </a:ext>
            </a:extLst>
          </p:cNvPr>
          <p:cNvSpPr/>
          <p:nvPr/>
        </p:nvSpPr>
        <p:spPr>
          <a:xfrm>
            <a:off x="952171" y="2479099"/>
            <a:ext cx="5287781" cy="830997"/>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 a small object used for closing bottles</a:t>
            </a:r>
          </a:p>
        </p:txBody>
      </p:sp>
      <p:sp>
        <p:nvSpPr>
          <p:cNvPr id="21" name="矩形 20">
            <a:extLst>
              <a:ext uri="{FF2B5EF4-FFF2-40B4-BE49-F238E27FC236}">
                <a16:creationId xmlns:a16="http://schemas.microsoft.com/office/drawing/2014/main" id="{F294861D-37D6-4CB2-B8CC-6CAEC0271E64}"/>
              </a:ext>
            </a:extLst>
          </p:cNvPr>
          <p:cNvSpPr/>
          <p:nvPr/>
        </p:nvSpPr>
        <p:spPr>
          <a:xfrm>
            <a:off x="952171" y="4582912"/>
            <a:ext cx="2526654" cy="584775"/>
          </a:xfrm>
          <a:prstGeom prst="rect">
            <a:avLst/>
          </a:prstGeom>
        </p:spPr>
        <p:txBody>
          <a:bodyPr wrap="none">
            <a:spAutoFit/>
          </a:bodyPr>
          <a:lstStyle/>
          <a:p>
            <a:r>
              <a:rPr lang="en-US" altLang="zh-CN" sz="3200" b="1" dirty="0">
                <a:solidFill>
                  <a:schemeClr val="tx1"/>
                </a:solidFill>
                <a:latin typeface="Century Gothic" panose="020B0502020202020204" pitchFamily="34" charset="0"/>
                <a:cs typeface="Calibri" panose="020F0502020204030204" pitchFamily="34" charset="0"/>
              </a:rPr>
              <a:t>rotten (adj.)</a:t>
            </a:r>
            <a:endParaRPr lang="zh-CN" altLang="en-US" dirty="0"/>
          </a:p>
        </p:txBody>
      </p:sp>
      <p:sp>
        <p:nvSpPr>
          <p:cNvPr id="22" name="矩形 21">
            <a:extLst>
              <a:ext uri="{FF2B5EF4-FFF2-40B4-BE49-F238E27FC236}">
                <a16:creationId xmlns:a16="http://schemas.microsoft.com/office/drawing/2014/main" id="{9B23584B-CC55-4E2E-AA7D-B1D0FC6A7EF1}"/>
              </a:ext>
            </a:extLst>
          </p:cNvPr>
          <p:cNvSpPr/>
          <p:nvPr/>
        </p:nvSpPr>
        <p:spPr>
          <a:xfrm>
            <a:off x="833810" y="4510716"/>
            <a:ext cx="5681941" cy="2431648"/>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3" name="矩形 22">
            <a:extLst>
              <a:ext uri="{FF2B5EF4-FFF2-40B4-BE49-F238E27FC236}">
                <a16:creationId xmlns:a16="http://schemas.microsoft.com/office/drawing/2014/main" id="{137783BE-CE7E-4F1F-B685-D55035D19739}"/>
              </a:ext>
            </a:extLst>
          </p:cNvPr>
          <p:cNvSpPr/>
          <p:nvPr/>
        </p:nvSpPr>
        <p:spPr>
          <a:xfrm>
            <a:off x="927055" y="6174252"/>
            <a:ext cx="5338011" cy="830997"/>
          </a:xfrm>
          <a:prstGeom prst="rect">
            <a:avLst/>
          </a:prstGeom>
        </p:spPr>
        <p:txBody>
          <a:bodyPr wrap="square">
            <a:spAutoFit/>
          </a:bodyPr>
          <a:lstStyle/>
          <a:p>
            <a:pPr lvl="0" algn="l"/>
            <a:r>
              <a:rPr lang="en-US" altLang="zh-CN" sz="2400" b="1" dirty="0">
                <a:solidFill>
                  <a:prstClr val="black"/>
                </a:solidFill>
                <a:latin typeface="Century Gothic" panose="020B0502020202020204" pitchFamily="34" charset="0"/>
                <a:cs typeface="Calibri" panose="020F0502020204030204" pitchFamily="34" charset="0"/>
              </a:rPr>
              <a:t>The bananas will become </a:t>
            </a:r>
            <a:r>
              <a:rPr lang="en-US" altLang="zh-CN" sz="2400" b="1" dirty="0">
                <a:solidFill>
                  <a:srgbClr val="0070C0"/>
                </a:solidFill>
                <a:latin typeface="Century Gothic" panose="020B0502020202020204" pitchFamily="34" charset="0"/>
                <a:cs typeface="Calibri" panose="020F0502020204030204" pitchFamily="34" charset="0"/>
              </a:rPr>
              <a:t>rotten</a:t>
            </a:r>
            <a:r>
              <a:rPr lang="en-US" altLang="zh-CN" sz="2400" b="1" dirty="0">
                <a:solidFill>
                  <a:prstClr val="black"/>
                </a:solidFill>
                <a:latin typeface="Century Gothic" panose="020B0502020202020204" pitchFamily="34" charset="0"/>
                <a:cs typeface="Calibri" panose="020F0502020204030204" pitchFamily="34" charset="0"/>
              </a:rPr>
              <a:t> very quickly after being peeled.</a:t>
            </a:r>
          </a:p>
        </p:txBody>
      </p:sp>
      <p:sp>
        <p:nvSpPr>
          <p:cNvPr id="24" name="矩形 23">
            <a:extLst>
              <a:ext uri="{FF2B5EF4-FFF2-40B4-BE49-F238E27FC236}">
                <a16:creationId xmlns:a16="http://schemas.microsoft.com/office/drawing/2014/main" id="{CF52A550-FC83-4A16-8137-C9AC4308DAB0}"/>
              </a:ext>
            </a:extLst>
          </p:cNvPr>
          <p:cNvSpPr/>
          <p:nvPr/>
        </p:nvSpPr>
        <p:spPr>
          <a:xfrm>
            <a:off x="952171" y="5239882"/>
            <a:ext cx="5563580" cy="830997"/>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dirty="0"/>
              <a:t> </a:t>
            </a:r>
            <a:r>
              <a:rPr lang="en-US" altLang="zh-CN" sz="2400" b="1" dirty="0">
                <a:latin typeface="Century Gothic" panose="020B0502020202020204" pitchFamily="34" charset="0"/>
              </a:rPr>
              <a:t>decayed; no longer good to use or eat, etc.</a:t>
            </a:r>
          </a:p>
        </p:txBody>
      </p:sp>
      <p:sp>
        <p:nvSpPr>
          <p:cNvPr id="25" name="矩形 24">
            <a:extLst>
              <a:ext uri="{FF2B5EF4-FFF2-40B4-BE49-F238E27FC236}">
                <a16:creationId xmlns:a16="http://schemas.microsoft.com/office/drawing/2014/main" id="{68939BC1-8866-0D4D-874F-CE44CC871099}"/>
              </a:ext>
            </a:extLst>
          </p:cNvPr>
          <p:cNvSpPr/>
          <p:nvPr/>
        </p:nvSpPr>
        <p:spPr>
          <a:xfrm>
            <a:off x="9016915" y="-38100"/>
            <a:ext cx="4536861" cy="1943014"/>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Utilize the reading strategies and skills to assist in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reading comprehension; understand words </a:t>
            </a:r>
            <a:r>
              <a:rPr lang="en-US" altLang="zh-CN" sz="1100" b="1" i="1" dirty="0">
                <a:solidFill>
                  <a:schemeClr val="bg1"/>
                </a:solidFill>
                <a:latin typeface="Century Gothic" panose="020B0502020202020204" pitchFamily="34" charset="0"/>
                <a:sym typeface="Helvetica Neue"/>
              </a:rPr>
              <a:t>cork</a:t>
            </a:r>
            <a:r>
              <a:rPr lang="en-US" altLang="zh-CN" sz="1100" b="1" dirty="0">
                <a:solidFill>
                  <a:schemeClr val="bg1"/>
                </a:solidFill>
                <a:latin typeface="Century Gothic" panose="020B0502020202020204" pitchFamily="34" charset="0"/>
                <a:sym typeface="Helvetica Neue"/>
              </a:rPr>
              <a:t> and </a:t>
            </a:r>
          </a:p>
          <a:p>
            <a:pPr algn="l" defTabSz="356870" hangingPunct="1">
              <a:lnSpc>
                <a:spcPct val="118000"/>
              </a:lnSpc>
            </a:pPr>
            <a:r>
              <a:rPr lang="en-US" altLang="zh-CN" sz="1100" b="1" i="1" dirty="0">
                <a:solidFill>
                  <a:schemeClr val="bg1"/>
                </a:solidFill>
                <a:latin typeface="Century Gothic" panose="020B0502020202020204" pitchFamily="34" charset="0"/>
                <a:sym typeface="Helvetica Neue"/>
              </a:rPr>
              <a:t>rotten</a:t>
            </a:r>
            <a:r>
              <a:rPr lang="en-US" altLang="zh-CN" sz="1100" b="1" dirty="0">
                <a:solidFill>
                  <a:schemeClr val="bg1"/>
                </a:solidFill>
                <a:latin typeface="Century Gothic" panose="020B0502020202020204" pitchFamily="34" charset="0"/>
                <a:sym typeface="Helvetica Neue"/>
              </a:rPr>
              <a:t> in context.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good understanding of the words </a:t>
            </a:r>
            <a:r>
              <a:rPr lang="en-US" altLang="zh-CN" sz="1100" b="1" i="1" dirty="0">
                <a:solidFill>
                  <a:schemeClr val="bg1"/>
                </a:solidFill>
                <a:latin typeface="Century Gothic" panose="020B0502020202020204" pitchFamily="34" charset="0"/>
                <a:sym typeface="Helvetica Neue"/>
              </a:rPr>
              <a:t>cork</a:t>
            </a:r>
            <a:r>
              <a:rPr lang="en-US" altLang="zh-CN" sz="1100" b="1" dirty="0">
                <a:solidFill>
                  <a:schemeClr val="bg1"/>
                </a:solidFill>
                <a:latin typeface="Century Gothic" panose="020B0502020202020204" pitchFamily="34" charset="0"/>
                <a:sym typeface="Helvetica Neue"/>
              </a:rPr>
              <a:t> and </a:t>
            </a:r>
            <a:r>
              <a:rPr lang="en-US" altLang="zh-CN" sz="1100" b="1" i="1" dirty="0">
                <a:solidFill>
                  <a:schemeClr val="bg1"/>
                </a:solidFill>
                <a:latin typeface="Century Gothic" panose="020B0502020202020204" pitchFamily="34" charset="0"/>
                <a:sym typeface="Helvetica Neue"/>
              </a:rPr>
              <a:t>rotten</a:t>
            </a:r>
            <a:r>
              <a:rPr lang="en-US" altLang="zh-CN" sz="1100" b="1" dirty="0">
                <a:solidFill>
                  <a:schemeClr val="bg1"/>
                </a:solidFill>
                <a:latin typeface="Century Gothic" panose="020B0502020202020204" pitchFamily="34" charset="0"/>
                <a:sym typeface="Helvetica Neue"/>
              </a:rPr>
              <a:t> from the previous slide, skip the vocabulary teaching part. If not, explain the words with the sample sentences and 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make new sentences with them.</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take turns discussing the comprehension questions; give feedback.</a:t>
            </a:r>
          </a:p>
        </p:txBody>
      </p:sp>
      <p:pic>
        <p:nvPicPr>
          <p:cNvPr id="26" name="图片 25"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258720508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5" grpId="0" animBg="1"/>
      <p:bldP spid="2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1027478" y="279082"/>
            <a:ext cx="2597412" cy="889186"/>
            <a:chOff x="11381362" y="-138057"/>
            <a:chExt cx="2227761" cy="889186"/>
          </a:xfrm>
        </p:grpSpPr>
        <p:pic>
          <p:nvPicPr>
            <p:cNvPr id="17" name="图片 16">
              <a:extLst>
                <a:ext uri="{FF2B5EF4-FFF2-40B4-BE49-F238E27FC236}">
                  <a16:creationId xmlns:a16="http://schemas.microsoft.com/office/drawing/2014/main" id="{62A7F468-91F1-7743-B244-69A10CCEF6FD}"/>
                </a:ext>
              </a:extLst>
            </p:cNvPr>
            <p:cNvPicPr>
              <a:picLocks noChangeAspect="1"/>
            </p:cNvPicPr>
            <p:nvPr/>
          </p:nvPicPr>
          <p:blipFill>
            <a:blip r:embed="rId3" cstate="print"/>
            <a:stretch>
              <a:fillRect/>
            </a:stretch>
          </p:blipFill>
          <p:spPr>
            <a:xfrm>
              <a:off x="11381362" y="-138057"/>
              <a:ext cx="2167950" cy="889186"/>
            </a:xfrm>
            <a:prstGeom prst="rect">
              <a:avLst/>
            </a:prstGeom>
          </p:spPr>
        </p:pic>
        <p:sp>
          <p:nvSpPr>
            <p:cNvPr id="25" name="文本框 24">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14" name="箭头: 燕尾形 2">
            <a:extLst>
              <a:ext uri="{FF2B5EF4-FFF2-40B4-BE49-F238E27FC236}">
                <a16:creationId xmlns:a16="http://schemas.microsoft.com/office/drawing/2014/main" id="{2E9A3618-7AC8-4BE6-B443-7B5C55134E83}"/>
              </a:ext>
            </a:extLst>
          </p:cNvPr>
          <p:cNvSpPr/>
          <p:nvPr/>
        </p:nvSpPr>
        <p:spPr>
          <a:xfrm>
            <a:off x="1310709" y="5631061"/>
            <a:ext cx="2427751"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t>
            </a:r>
            <a:r>
              <a:rPr kumimoji="0" lang="en-US" altLang="zh-CN" sz="2400" b="1" i="0" u="none" strike="noStrike" cap="none" spc="0" normalizeH="0" baseline="0" dirty="0">
                <a:ln>
                  <a:noFill/>
                </a:ln>
                <a:solidFill>
                  <a:schemeClr val="bg1"/>
                </a:solidFill>
                <a:effectLst/>
                <a:uFillTx/>
                <a:latin typeface="Century Gothic" panose="020B0502020202020204" pitchFamily="34" charset="0"/>
                <a:sym typeface="Helvetica Light"/>
              </a:rPr>
              <a:t>age 14 </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23" name="组合 22"/>
          <p:cNvGrpSpPr/>
          <p:nvPr/>
        </p:nvGrpSpPr>
        <p:grpSpPr>
          <a:xfrm>
            <a:off x="245793" y="6966071"/>
            <a:ext cx="958236" cy="294424"/>
            <a:chOff x="-50804" y="6501016"/>
            <a:chExt cx="958236" cy="294424"/>
          </a:xfrm>
        </p:grpSpPr>
        <p:pic>
          <p:nvPicPr>
            <p:cNvPr id="27" name="图片 26">
              <a:extLst>
                <a:ext uri="{FF2B5EF4-FFF2-40B4-BE49-F238E27FC236}">
                  <a16:creationId xmlns:a16="http://schemas.microsoft.com/office/drawing/2014/main" id="{AD5EA7F3-ABAB-2E48-AE5C-40EA9ED125BF}"/>
                </a:ext>
              </a:extLst>
            </p:cNvPr>
            <p:cNvPicPr>
              <a:picLocks noChangeAspect="1"/>
            </p:cNvPicPr>
            <p:nvPr/>
          </p:nvPicPr>
          <p:blipFill>
            <a:blip r:embed="rId4" cstate="print"/>
            <a:stretch>
              <a:fillRect/>
            </a:stretch>
          </p:blipFill>
          <p:spPr>
            <a:xfrm>
              <a:off x="157988" y="6501016"/>
              <a:ext cx="749444" cy="294424"/>
            </a:xfrm>
            <a:prstGeom prst="rect">
              <a:avLst/>
            </a:prstGeom>
            <a:noFill/>
          </p:spPr>
        </p:pic>
        <p:sp>
          <p:nvSpPr>
            <p:cNvPr id="28" name="文本框 27">
              <a:extLst>
                <a:ext uri="{FF2B5EF4-FFF2-40B4-BE49-F238E27FC236}">
                  <a16:creationId xmlns:a16="http://schemas.microsoft.com/office/drawing/2014/main" id="{68BCB880-31DC-7346-B6D5-01DAA156375E}"/>
                </a:ext>
              </a:extLst>
            </p:cNvPr>
            <p:cNvSpPr txBox="1"/>
            <p:nvPr/>
          </p:nvSpPr>
          <p:spPr>
            <a:xfrm>
              <a:off x="-50804" y="6515530"/>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12" name="文本框 11"/>
          <p:cNvSpPr txBox="1"/>
          <p:nvPr/>
        </p:nvSpPr>
        <p:spPr>
          <a:xfrm>
            <a:off x="13098896" y="-9186"/>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nvGrpSpPr>
          <p:cNvPr id="21" name="组合 20">
            <a:extLst>
              <a:ext uri="{FF2B5EF4-FFF2-40B4-BE49-F238E27FC236}">
                <a16:creationId xmlns:a16="http://schemas.microsoft.com/office/drawing/2014/main" id="{561F40F8-6BCF-4D8D-92F5-FF421B8CC0BD}"/>
              </a:ext>
            </a:extLst>
          </p:cNvPr>
          <p:cNvGrpSpPr/>
          <p:nvPr/>
        </p:nvGrpSpPr>
        <p:grpSpPr>
          <a:xfrm>
            <a:off x="12682437" y="7321878"/>
            <a:ext cx="718618" cy="261610"/>
            <a:chOff x="11244544" y="6563878"/>
            <a:chExt cx="718618" cy="261610"/>
          </a:xfrm>
        </p:grpSpPr>
        <p:sp>
          <p:nvSpPr>
            <p:cNvPr id="35" name="流程图: 终止 34">
              <a:extLst>
                <a:ext uri="{FF2B5EF4-FFF2-40B4-BE49-F238E27FC236}">
                  <a16:creationId xmlns:a16="http://schemas.microsoft.com/office/drawing/2014/main" id="{30A2F0ED-8C68-4A12-8024-EB1B3F2B7DB0}"/>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文本框 35">
              <a:extLst>
                <a:ext uri="{FF2B5EF4-FFF2-40B4-BE49-F238E27FC236}">
                  <a16:creationId xmlns:a16="http://schemas.microsoft.com/office/drawing/2014/main" id="{2C8C0E34-835F-42A4-973B-FCFD94081D81}"/>
                </a:ext>
              </a:extLst>
            </p:cNvPr>
            <p:cNvSpPr txBox="1"/>
            <p:nvPr/>
          </p:nvSpPr>
          <p:spPr>
            <a:xfrm>
              <a:off x="11244544" y="6563878"/>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21/34</a:t>
              </a:r>
              <a:endParaRPr lang="zh-CN" altLang="en-US" sz="1100" b="1" dirty="0">
                <a:latin typeface="Century Gothic" panose="020B0502020202020204" pitchFamily="34" charset="0"/>
              </a:endParaRPr>
            </a:p>
          </p:txBody>
        </p:sp>
      </p:grpSp>
      <p:sp>
        <p:nvSpPr>
          <p:cNvPr id="20" name="文本框 19">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grpSp>
        <p:nvGrpSpPr>
          <p:cNvPr id="26" name="组合 25">
            <a:extLst>
              <a:ext uri="{FF2B5EF4-FFF2-40B4-BE49-F238E27FC236}">
                <a16:creationId xmlns:a16="http://schemas.microsoft.com/office/drawing/2014/main" id="{3540EE40-6B42-446C-9511-4AE48FB1C4D1}"/>
              </a:ext>
            </a:extLst>
          </p:cNvPr>
          <p:cNvGrpSpPr/>
          <p:nvPr/>
        </p:nvGrpSpPr>
        <p:grpSpPr>
          <a:xfrm>
            <a:off x="6077695" y="5240681"/>
            <a:ext cx="6534973" cy="1732929"/>
            <a:chOff x="6149526" y="5306832"/>
            <a:chExt cx="7210768" cy="1732929"/>
          </a:xfrm>
        </p:grpSpPr>
        <p:sp>
          <p:nvSpPr>
            <p:cNvPr id="29" name="矩形 28">
              <a:extLst>
                <a:ext uri="{FF2B5EF4-FFF2-40B4-BE49-F238E27FC236}">
                  <a16:creationId xmlns:a16="http://schemas.microsoft.com/office/drawing/2014/main" id="{02082C62-9584-40B1-A4D4-6C3ECF904813}"/>
                </a:ext>
              </a:extLst>
            </p:cNvPr>
            <p:cNvSpPr/>
            <p:nvPr/>
          </p:nvSpPr>
          <p:spPr>
            <a:xfrm>
              <a:off x="6184320" y="5827121"/>
              <a:ext cx="7175974" cy="1212640"/>
            </a:xfrm>
            <a:prstGeom prst="rect">
              <a:avLst/>
            </a:prstGeom>
            <a:solidFill>
              <a:schemeClr val="bg1"/>
            </a:solidFill>
            <a:ln w="28575">
              <a:solidFill>
                <a:srgbClr val="02C258"/>
              </a:solidFill>
              <a:prstDash val="lgDash"/>
            </a:ln>
          </p:spPr>
          <p:txBody>
            <a:bodyPr wrap="square">
              <a:spAutoFit/>
            </a:bodyPr>
            <a:lstStyle/>
            <a:p>
              <a:pPr defTabSz="584200">
                <a:lnSpc>
                  <a:spcPct val="140000"/>
                </a:lnSpc>
              </a:pPr>
              <a:r>
                <a:rPr lang="en-US" altLang="zh-CN" sz="2600" b="1" dirty="0">
                  <a:solidFill>
                    <a:schemeClr val="tx1"/>
                  </a:solidFill>
                  <a:latin typeface="Century Gothic" panose="020B0502020202020204" pitchFamily="34" charset="0"/>
                  <a:cs typeface="Calibri" panose="020F0502020204030204" pitchFamily="34" charset="0"/>
                </a:rPr>
                <a:t>Use the illustration and context clues to define the phrase </a:t>
              </a:r>
              <a:r>
                <a:rPr lang="en-US" altLang="zh-CN" sz="2600" b="1" i="1" dirty="0">
                  <a:solidFill>
                    <a:schemeClr val="tx1"/>
                  </a:solidFill>
                  <a:latin typeface="Century Gothic" panose="020B0502020202020204" pitchFamily="34" charset="0"/>
                  <a:cs typeface="Calibri" panose="020F0502020204030204" pitchFamily="34" charset="0"/>
                </a:rPr>
                <a:t>puff out</a:t>
              </a:r>
              <a:r>
                <a:rPr lang="en-US" altLang="zh-CN" sz="2600" b="1" dirty="0">
                  <a:solidFill>
                    <a:schemeClr val="tx1"/>
                  </a:solidFill>
                  <a:latin typeface="Century Gothic" panose="020B0502020202020204" pitchFamily="34" charset="0"/>
                  <a:cs typeface="Calibri" panose="020F0502020204030204" pitchFamily="34" charset="0"/>
                </a:rPr>
                <a:t>.</a:t>
              </a:r>
            </a:p>
          </p:txBody>
        </p:sp>
        <p:sp>
          <p:nvSpPr>
            <p:cNvPr id="32" name="矩形: 圆角 13">
              <a:extLst>
                <a:ext uri="{FF2B5EF4-FFF2-40B4-BE49-F238E27FC236}">
                  <a16:creationId xmlns:a16="http://schemas.microsoft.com/office/drawing/2014/main" id="{13F59567-B5FF-44C8-8161-B4021F60994A}"/>
                </a:ext>
              </a:extLst>
            </p:cNvPr>
            <p:cNvSpPr/>
            <p:nvPr/>
          </p:nvSpPr>
          <p:spPr>
            <a:xfrm>
              <a:off x="6149526" y="5306832"/>
              <a:ext cx="3112479"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Vocabulary</a:t>
              </a:r>
            </a:p>
          </p:txBody>
        </p:sp>
      </p:grpSp>
      <p:sp>
        <p:nvSpPr>
          <p:cNvPr id="33" name="文本框 32">
            <a:extLst>
              <a:ext uri="{FF2B5EF4-FFF2-40B4-BE49-F238E27FC236}">
                <a16:creationId xmlns:a16="http://schemas.microsoft.com/office/drawing/2014/main" id="{82A504A8-5CA6-4E25-973D-DDECB896BD9C}"/>
              </a:ext>
            </a:extLst>
          </p:cNvPr>
          <p:cNvSpPr txBox="1"/>
          <p:nvPr/>
        </p:nvSpPr>
        <p:spPr>
          <a:xfrm>
            <a:off x="5710670" y="1102227"/>
            <a:ext cx="7285190" cy="3974421"/>
          </a:xfrm>
          <a:prstGeom prst="rect">
            <a:avLst/>
          </a:prstGeom>
          <a:no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40000"/>
              </a:lnSpc>
              <a:spcBef>
                <a:spcPts val="1200"/>
              </a:spcBef>
            </a:pPr>
            <a:r>
              <a:rPr lang="en-US" altLang="zh-CN" sz="2400" b="1" dirty="0">
                <a:solidFill>
                  <a:schemeClr val="tx1"/>
                </a:solidFill>
                <a:latin typeface="Century Gothic" panose="020B0502020202020204" pitchFamily="34" charset="0"/>
                <a:cs typeface="Calibri" panose="020F0502020204030204" pitchFamily="34" charset="0"/>
              </a:rPr>
              <a:t>    “His name is Hassan,” cried the genie. “And now I’m off to deal with him.”</a:t>
            </a:r>
          </a:p>
          <a:p>
            <a:pPr algn="l" defTabSz="584200">
              <a:lnSpc>
                <a:spcPct val="140000"/>
              </a:lnSpc>
              <a:spcBef>
                <a:spcPts val="1200"/>
              </a:spcBef>
            </a:pPr>
            <a:r>
              <a:rPr lang="en-US" altLang="zh-CN" sz="2400" b="1" dirty="0">
                <a:solidFill>
                  <a:schemeClr val="tx1"/>
                </a:solidFill>
                <a:latin typeface="Century Gothic" panose="020B0502020202020204" pitchFamily="34" charset="0"/>
                <a:cs typeface="Calibri" panose="020F0502020204030204" pitchFamily="34" charset="0"/>
              </a:rPr>
              <a:t>Then the genie grew very big.</a:t>
            </a:r>
          </a:p>
          <a:p>
            <a:pPr algn="l" defTabSz="584200">
              <a:lnSpc>
                <a:spcPct val="140000"/>
              </a:lnSpc>
              <a:spcBef>
                <a:spcPts val="1200"/>
              </a:spcBef>
            </a:pPr>
            <a:r>
              <a:rPr lang="en-US" altLang="zh-CN" sz="2400" b="1" dirty="0">
                <a:solidFill>
                  <a:schemeClr val="tx1"/>
                </a:solidFill>
                <a:latin typeface="Century Gothic" panose="020B0502020202020204" pitchFamily="34" charset="0"/>
                <a:cs typeface="Calibri" panose="020F0502020204030204" pitchFamily="34" charset="0"/>
              </a:rPr>
              <a:t>    “First I will deal with you,” he said.</a:t>
            </a:r>
          </a:p>
          <a:p>
            <a:pPr algn="l" defTabSz="584200">
              <a:lnSpc>
                <a:spcPct val="140000"/>
              </a:lnSpc>
              <a:spcBef>
                <a:spcPts val="1200"/>
              </a:spcBef>
            </a:pPr>
            <a:r>
              <a:rPr lang="en-US" altLang="zh-CN" sz="2400" b="1" dirty="0">
                <a:solidFill>
                  <a:schemeClr val="tx1"/>
                </a:solidFill>
                <a:latin typeface="Century Gothic" panose="020B0502020202020204" pitchFamily="34" charset="0"/>
                <a:cs typeface="Calibri" panose="020F0502020204030204" pitchFamily="34" charset="0"/>
              </a:rPr>
              <a:t>He </a:t>
            </a:r>
            <a:r>
              <a:rPr lang="en-US" altLang="zh-CN" sz="2400" b="1" dirty="0">
                <a:solidFill>
                  <a:srgbClr val="0070C0"/>
                </a:solidFill>
                <a:latin typeface="Century Gothic" panose="020B0502020202020204" pitchFamily="34" charset="0"/>
                <a:cs typeface="Calibri" panose="020F0502020204030204" pitchFamily="34" charset="0"/>
              </a:rPr>
              <a:t>puffed</a:t>
            </a:r>
            <a:r>
              <a:rPr lang="en-US" altLang="zh-CN" sz="2400" b="1" dirty="0">
                <a:solidFill>
                  <a:schemeClr val="tx1"/>
                </a:solidFill>
                <a:latin typeface="Century Gothic" panose="020B0502020202020204" pitchFamily="34" charset="0"/>
                <a:cs typeface="Calibri" panose="020F0502020204030204" pitchFamily="34" charset="0"/>
              </a:rPr>
              <a:t> </a:t>
            </a:r>
            <a:r>
              <a:rPr lang="en-US" altLang="zh-CN" sz="2400" b="1" dirty="0">
                <a:solidFill>
                  <a:schemeClr val="accent1"/>
                </a:solidFill>
                <a:latin typeface="Century Gothic" panose="020B0502020202020204" pitchFamily="34" charset="0"/>
                <a:cs typeface="Calibri" panose="020F0502020204030204" pitchFamily="34" charset="0"/>
              </a:rPr>
              <a:t>out</a:t>
            </a:r>
            <a:r>
              <a:rPr lang="en-US" altLang="zh-CN" sz="2400" b="1" dirty="0">
                <a:solidFill>
                  <a:schemeClr val="tx1"/>
                </a:solidFill>
                <a:latin typeface="Century Gothic" panose="020B0502020202020204" pitchFamily="34" charset="0"/>
                <a:cs typeface="Calibri" panose="020F0502020204030204" pitchFamily="34" charset="0"/>
              </a:rPr>
              <a:t> his cheeks and blew very hard.</a:t>
            </a:r>
          </a:p>
          <a:p>
            <a:pPr algn="l" defTabSz="584200">
              <a:lnSpc>
                <a:spcPct val="140000"/>
              </a:lnSpc>
              <a:spcBef>
                <a:spcPts val="1200"/>
              </a:spcBef>
            </a:pPr>
            <a:r>
              <a:rPr lang="en-US" altLang="zh-CN" sz="2400" b="1" dirty="0">
                <a:solidFill>
                  <a:schemeClr val="tx1"/>
                </a:solidFill>
                <a:latin typeface="Century Gothic" panose="020B0502020202020204" pitchFamily="34" charset="0"/>
                <a:cs typeface="Calibri" panose="020F0502020204030204" pitchFamily="34" charset="0"/>
              </a:rPr>
              <a:t>    “Help!” called </a:t>
            </a:r>
            <a:r>
              <a:rPr lang="en-US" altLang="zh-CN" sz="2400" b="1" dirty="0" err="1">
                <a:solidFill>
                  <a:schemeClr val="tx1"/>
                </a:solidFill>
                <a:latin typeface="Century Gothic" panose="020B0502020202020204" pitchFamily="34" charset="0"/>
                <a:cs typeface="Calibri" panose="020F0502020204030204" pitchFamily="34" charset="0"/>
              </a:rPr>
              <a:t>Kamar</a:t>
            </a:r>
            <a:r>
              <a:rPr lang="en-US" altLang="zh-CN" sz="2400" b="1" dirty="0">
                <a:solidFill>
                  <a:schemeClr val="tx1"/>
                </a:solidFill>
                <a:latin typeface="Century Gothic" panose="020B0502020202020204" pitchFamily="34" charset="0"/>
                <a:cs typeface="Calibri" panose="020F0502020204030204" pitchFamily="34" charset="0"/>
              </a:rPr>
              <a:t>. “He’s making a storm.”</a:t>
            </a:r>
          </a:p>
        </p:txBody>
      </p:sp>
      <p:pic>
        <p:nvPicPr>
          <p:cNvPr id="4" name="图片 3">
            <a:extLst>
              <a:ext uri="{FF2B5EF4-FFF2-40B4-BE49-F238E27FC236}">
                <a16:creationId xmlns:a16="http://schemas.microsoft.com/office/drawing/2014/main" id="{62E66D37-6D3D-4DEF-9864-B261DD606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2085" y="1333368"/>
            <a:ext cx="4093115" cy="3702355"/>
          </a:xfrm>
          <a:prstGeom prst="rect">
            <a:avLst/>
          </a:prstGeom>
        </p:spPr>
      </p:pic>
      <p:pic>
        <p:nvPicPr>
          <p:cNvPr id="24" name="图片 23">
            <a:extLst>
              <a:ext uri="{FF2B5EF4-FFF2-40B4-BE49-F238E27FC236}">
                <a16:creationId xmlns:a16="http://schemas.microsoft.com/office/drawing/2014/main" id="{842F07CA-3739-4485-B691-4A67B3CAE5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3202" y="5535797"/>
            <a:ext cx="1061284" cy="1389411"/>
          </a:xfrm>
          <a:prstGeom prst="rect">
            <a:avLst/>
          </a:prstGeom>
        </p:spPr>
      </p:pic>
      <p:sp>
        <p:nvSpPr>
          <p:cNvPr id="22" name="矩形 21">
            <a:extLst>
              <a:ext uri="{FF2B5EF4-FFF2-40B4-BE49-F238E27FC236}">
                <a16:creationId xmlns:a16="http://schemas.microsoft.com/office/drawing/2014/main" id="{68939BC1-8866-0D4D-874F-CE44CC871099}"/>
              </a:ext>
            </a:extLst>
          </p:cNvPr>
          <p:cNvSpPr/>
          <p:nvPr/>
        </p:nvSpPr>
        <p:spPr>
          <a:xfrm>
            <a:off x="9016915" y="-38100"/>
            <a:ext cx="4536861"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Define the unfamiliar word </a:t>
            </a:r>
            <a:r>
              <a:rPr lang="en-US" altLang="zh-CN" sz="1100" b="1" i="1" dirty="0">
                <a:solidFill>
                  <a:schemeClr val="bg1"/>
                </a:solidFill>
                <a:latin typeface="Century Gothic" panose="020B0502020202020204" pitchFamily="34" charset="0"/>
                <a:sym typeface="Helvetica Neue"/>
              </a:rPr>
              <a:t>puff</a:t>
            </a:r>
            <a:r>
              <a:rPr lang="en-US" altLang="zh-CN" sz="1100" b="1" dirty="0">
                <a:solidFill>
                  <a:schemeClr val="bg1"/>
                </a:solidFill>
                <a:latin typeface="Century Gothic" panose="020B0502020202020204" pitchFamily="34" charset="0"/>
                <a:sym typeface="Helvetica Neue"/>
              </a:rPr>
              <a:t> in context.</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go through the text quickly and have them use the illustration and context clues to define the word </a:t>
            </a:r>
            <a:r>
              <a:rPr lang="en-US" altLang="zh-CN" sz="1100" b="1" i="1" dirty="0">
                <a:solidFill>
                  <a:schemeClr val="bg1"/>
                </a:solidFill>
                <a:latin typeface="Century Gothic" panose="020B0502020202020204" pitchFamily="34" charset="0"/>
                <a:sym typeface="Helvetica Neue"/>
              </a:rPr>
              <a:t>puff</a:t>
            </a:r>
            <a:r>
              <a:rPr lang="en-US" altLang="zh-CN" sz="1100" b="1" dirty="0">
                <a:solidFill>
                  <a:schemeClr val="bg1"/>
                </a:solidFill>
                <a:latin typeface="Century Gothic" panose="020B0502020202020204" pitchFamily="34" charset="0"/>
                <a:sym typeface="Helvetica Neue"/>
              </a:rPr>
              <a:t>.</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Note: 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correct understanding of the unfamiliar word(s), it’s not necessary to teach the word(s) on the next slide.</a:t>
            </a:r>
          </a:p>
        </p:txBody>
      </p:sp>
      <p:pic>
        <p:nvPicPr>
          <p:cNvPr id="30" name="图片 29"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315377717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2" grpId="0" animBg="1"/>
      <p:bldP spid="2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1027478" y="444182"/>
            <a:ext cx="2597412" cy="889186"/>
            <a:chOff x="11381362" y="-138057"/>
            <a:chExt cx="2227761" cy="889186"/>
          </a:xfrm>
        </p:grpSpPr>
        <p:pic>
          <p:nvPicPr>
            <p:cNvPr id="17" name="图片 16">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25" name="文本框 24">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12" name="文本框 11"/>
          <p:cNvSpPr txBox="1"/>
          <p:nvPr/>
        </p:nvSpPr>
        <p:spPr>
          <a:xfrm>
            <a:off x="13098896" y="-9186"/>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nvGrpSpPr>
          <p:cNvPr id="30" name="组合 29"/>
          <p:cNvGrpSpPr/>
          <p:nvPr/>
        </p:nvGrpSpPr>
        <p:grpSpPr>
          <a:xfrm>
            <a:off x="-161142" y="7324967"/>
            <a:ext cx="943722" cy="294424"/>
            <a:chOff x="-36290" y="6501016"/>
            <a:chExt cx="943722" cy="294424"/>
          </a:xfrm>
        </p:grpSpPr>
        <p:pic>
          <p:nvPicPr>
            <p:cNvPr id="31" name="图片 30">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37" name="文本框 36">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38" name="组合 37"/>
          <p:cNvGrpSpPr/>
          <p:nvPr/>
        </p:nvGrpSpPr>
        <p:grpSpPr>
          <a:xfrm>
            <a:off x="12788631" y="7340868"/>
            <a:ext cx="718618" cy="261610"/>
            <a:chOff x="11257218" y="6574522"/>
            <a:chExt cx="718618" cy="261610"/>
          </a:xfrm>
        </p:grpSpPr>
        <p:sp>
          <p:nvSpPr>
            <p:cNvPr id="39" name="流程图: 终止 38"/>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文本框 39">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22/34</a:t>
              </a:r>
              <a:endParaRPr lang="zh-CN" altLang="en-US" sz="1100" b="1" dirty="0">
                <a:latin typeface="Century Gothic" panose="020B0502020202020204" pitchFamily="34" charset="0"/>
              </a:endParaRPr>
            </a:p>
          </p:txBody>
        </p:sp>
      </p:grpSp>
      <p:sp>
        <p:nvSpPr>
          <p:cNvPr id="21" name="文本框 20">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grpSp>
        <p:nvGrpSpPr>
          <p:cNvPr id="22" name="组合 21"/>
          <p:cNvGrpSpPr/>
          <p:nvPr/>
        </p:nvGrpSpPr>
        <p:grpSpPr>
          <a:xfrm>
            <a:off x="6642708" y="2774538"/>
            <a:ext cx="6194041" cy="3153739"/>
            <a:chOff x="6799679" y="2689561"/>
            <a:chExt cx="6570976" cy="3239786"/>
          </a:xfrm>
        </p:grpSpPr>
        <p:sp>
          <p:nvSpPr>
            <p:cNvPr id="23" name="矩形 22"/>
            <p:cNvSpPr/>
            <p:nvPr/>
          </p:nvSpPr>
          <p:spPr>
            <a:xfrm>
              <a:off x="6841181" y="3196060"/>
              <a:ext cx="6529474" cy="2733287"/>
            </a:xfrm>
            <a:prstGeom prst="rect">
              <a:avLst/>
            </a:prstGeom>
            <a:solidFill>
              <a:schemeClr val="bg1"/>
            </a:solidFill>
            <a:ln w="28575">
              <a:solidFill>
                <a:srgbClr val="02C258"/>
              </a:solidFill>
              <a:prstDash val="lgDash"/>
            </a:ln>
          </p:spPr>
          <p:txBody>
            <a:bodyPr wrap="square" tIns="144000" bIns="144000">
              <a:spAutoFit/>
            </a:bodyPr>
            <a:lstStyle/>
            <a:p>
              <a:pPr marL="554400" indent="-4572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did the genie feel about people? Who did the genie want to deal with most? </a:t>
              </a:r>
            </a:p>
            <a:p>
              <a:pPr marL="554400" indent="-4572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did the genie cause the storm?</a:t>
              </a:r>
            </a:p>
          </p:txBody>
        </p:sp>
        <p:sp>
          <p:nvSpPr>
            <p:cNvPr id="24" name="矩形: 圆角 21">
              <a:extLst>
                <a:ext uri="{FF2B5EF4-FFF2-40B4-BE49-F238E27FC236}">
                  <a16:creationId xmlns:a16="http://schemas.microsoft.com/office/drawing/2014/main" id="{183F8AAC-6730-4697-80F5-67DDDA968D85}"/>
                </a:ext>
              </a:extLst>
            </p:cNvPr>
            <p:cNvSpPr/>
            <p:nvPr/>
          </p:nvSpPr>
          <p:spPr>
            <a:xfrm>
              <a:off x="6799679" y="2689561"/>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sp>
        <p:nvSpPr>
          <p:cNvPr id="28" name="矩形 27">
            <a:extLst>
              <a:ext uri="{FF2B5EF4-FFF2-40B4-BE49-F238E27FC236}">
                <a16:creationId xmlns:a16="http://schemas.microsoft.com/office/drawing/2014/main" id="{2C3D0A12-92A9-45EE-BACE-831D25779187}"/>
              </a:ext>
            </a:extLst>
          </p:cNvPr>
          <p:cNvSpPr/>
          <p:nvPr/>
        </p:nvSpPr>
        <p:spPr>
          <a:xfrm>
            <a:off x="985806" y="1315670"/>
            <a:ext cx="3570740" cy="559512"/>
          </a:xfrm>
          <a:prstGeom prst="rect">
            <a:avLst/>
          </a:prstGeom>
        </p:spPr>
        <p:txBody>
          <a:bodyPr wrap="square" lIns="0">
            <a:spAutoFit/>
          </a:bodyPr>
          <a:lstStyle/>
          <a:p>
            <a:pPr algn="l">
              <a:lnSpc>
                <a:spcPct val="120000"/>
              </a:lnSpc>
            </a:pPr>
            <a:r>
              <a:rPr lang="en-US" altLang="zh-CN" sz="2800" b="1" dirty="0">
                <a:solidFill>
                  <a:srgbClr val="002060"/>
                </a:solidFill>
                <a:latin typeface="Century Gothic" panose="020B0502020202020204" pitchFamily="34" charset="0"/>
                <a:cs typeface="Calibri" panose="020F0502020204030204" pitchFamily="34" charset="0"/>
              </a:rPr>
              <a:t>Read Page 14</a:t>
            </a:r>
            <a:endParaRPr lang="zh-CN" altLang="en-US" sz="2800" dirty="0">
              <a:solidFill>
                <a:srgbClr val="002060"/>
              </a:solidFill>
            </a:endParaRPr>
          </a:p>
        </p:txBody>
      </p:sp>
      <p:grpSp>
        <p:nvGrpSpPr>
          <p:cNvPr id="32" name="组合 31">
            <a:extLst>
              <a:ext uri="{FF2B5EF4-FFF2-40B4-BE49-F238E27FC236}">
                <a16:creationId xmlns:a16="http://schemas.microsoft.com/office/drawing/2014/main" id="{A41FF7F5-E013-469B-8CBA-9FB25D6743C9}"/>
              </a:ext>
            </a:extLst>
          </p:cNvPr>
          <p:cNvGrpSpPr/>
          <p:nvPr/>
        </p:nvGrpSpPr>
        <p:grpSpPr>
          <a:xfrm>
            <a:off x="728506" y="2050817"/>
            <a:ext cx="5537221" cy="4661636"/>
            <a:chOff x="601606" y="280755"/>
            <a:chExt cx="6615516" cy="5160818"/>
          </a:xfrm>
        </p:grpSpPr>
        <p:sp>
          <p:nvSpPr>
            <p:cNvPr id="33" name="矩形 32">
              <a:extLst>
                <a:ext uri="{FF2B5EF4-FFF2-40B4-BE49-F238E27FC236}">
                  <a16:creationId xmlns:a16="http://schemas.microsoft.com/office/drawing/2014/main" id="{9D2AD6CF-60D7-418D-87B3-90A871ECBBE6}"/>
                </a:ext>
              </a:extLst>
            </p:cNvPr>
            <p:cNvSpPr/>
            <p:nvPr/>
          </p:nvSpPr>
          <p:spPr>
            <a:xfrm>
              <a:off x="828453" y="280755"/>
              <a:ext cx="6388669" cy="5160818"/>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4" name="矩形 33">
              <a:extLst>
                <a:ext uri="{FF2B5EF4-FFF2-40B4-BE49-F238E27FC236}">
                  <a16:creationId xmlns:a16="http://schemas.microsoft.com/office/drawing/2014/main" id="{1044B4BB-624A-4507-85A1-47509B56A85B}"/>
                </a:ext>
              </a:extLst>
            </p:cNvPr>
            <p:cNvSpPr/>
            <p:nvPr/>
          </p:nvSpPr>
          <p:spPr>
            <a:xfrm>
              <a:off x="601606" y="4009493"/>
              <a:ext cx="2440451" cy="624210"/>
            </a:xfrm>
            <a:prstGeom prst="rect">
              <a:avLst/>
            </a:prstGeom>
            <a:ln>
              <a:noFill/>
            </a:ln>
          </p:spPr>
          <p:txBody>
            <a:bodyPr wrap="square">
              <a:spAutoFit/>
            </a:bodyPr>
            <a:lstStyle/>
            <a:p>
              <a:pPr algn="l" defTabSz="584200">
                <a:lnSpc>
                  <a:spcPts val="4600"/>
                </a:lnSpc>
              </a:pPr>
              <a:endParaRPr lang="en-US" altLang="zh-CN" sz="3200" b="1" dirty="0">
                <a:solidFill>
                  <a:srgbClr val="0083D1"/>
                </a:solidFill>
                <a:latin typeface="Century Gothic" panose="020B0502020202020204" pitchFamily="34" charset="0"/>
              </a:endParaRPr>
            </a:p>
          </p:txBody>
        </p:sp>
        <p:sp>
          <p:nvSpPr>
            <p:cNvPr id="36" name="矩形 35">
              <a:extLst>
                <a:ext uri="{FF2B5EF4-FFF2-40B4-BE49-F238E27FC236}">
                  <a16:creationId xmlns:a16="http://schemas.microsoft.com/office/drawing/2014/main" id="{FC5324A2-6A86-4DB6-B57C-339447E842A1}"/>
                </a:ext>
              </a:extLst>
            </p:cNvPr>
            <p:cNvSpPr/>
            <p:nvPr/>
          </p:nvSpPr>
          <p:spPr>
            <a:xfrm>
              <a:off x="947058" y="4318293"/>
              <a:ext cx="6270064" cy="919983"/>
            </a:xfrm>
            <a:prstGeom prst="rect">
              <a:avLst/>
            </a:prstGeom>
          </p:spPr>
          <p:txBody>
            <a:bodyPr wrap="square">
              <a:spAutoFit/>
            </a:bodyPr>
            <a:lstStyle/>
            <a:p>
              <a:pPr lvl="0" algn="l"/>
              <a:r>
                <a:rPr lang="en-US" altLang="zh-CN" sz="2400" b="1" dirty="0"/>
                <a:t>She </a:t>
              </a:r>
              <a:r>
                <a:rPr lang="en-US" altLang="zh-CN" sz="2400" b="1" dirty="0">
                  <a:solidFill>
                    <a:srgbClr val="0070C0"/>
                  </a:solidFill>
                </a:rPr>
                <a:t>puffed out </a:t>
              </a:r>
              <a:r>
                <a:rPr lang="en-US" altLang="zh-CN" sz="2400" b="1" dirty="0">
                  <a:solidFill>
                    <a:schemeClr val="tx1">
                      <a:lumMod val="95000"/>
                      <a:lumOff val="5000"/>
                    </a:schemeClr>
                  </a:solidFill>
                </a:rPr>
                <a:t>her face and blew the seeds of the dandelions away.  </a:t>
              </a:r>
              <a:endParaRPr lang="en-US" altLang="zh-CN" sz="2400" b="1" dirty="0">
                <a:solidFill>
                  <a:schemeClr val="tx1">
                    <a:lumMod val="95000"/>
                    <a:lumOff val="5000"/>
                  </a:schemeClr>
                </a:solidFill>
                <a:latin typeface="Century Gothic" panose="020B0502020202020204" pitchFamily="34" charset="0"/>
                <a:cs typeface="Calibri" panose="020F0502020204030204" pitchFamily="34" charset="0"/>
              </a:endParaRPr>
            </a:p>
          </p:txBody>
        </p:sp>
        <p:sp>
          <p:nvSpPr>
            <p:cNvPr id="41" name="矩形 40">
              <a:extLst>
                <a:ext uri="{FF2B5EF4-FFF2-40B4-BE49-F238E27FC236}">
                  <a16:creationId xmlns:a16="http://schemas.microsoft.com/office/drawing/2014/main" id="{CBCB53B0-1C6B-4162-934D-8D925BC26A73}"/>
                </a:ext>
              </a:extLst>
            </p:cNvPr>
            <p:cNvSpPr/>
            <p:nvPr/>
          </p:nvSpPr>
          <p:spPr>
            <a:xfrm>
              <a:off x="4262708" y="1218705"/>
              <a:ext cx="2706835" cy="647395"/>
            </a:xfrm>
            <a:prstGeom prst="rect">
              <a:avLst/>
            </a:prstGeom>
          </p:spPr>
          <p:txBody>
            <a:bodyPr wrap="square">
              <a:spAutoFit/>
            </a:bodyPr>
            <a:lstStyle/>
            <a:p>
              <a:r>
                <a:rPr lang="en-US" altLang="zh-CN" sz="3200" b="1" dirty="0">
                  <a:solidFill>
                    <a:srgbClr val="002060"/>
                  </a:solidFill>
                  <a:latin typeface="Century Gothic" panose="020B0502020202020204" pitchFamily="34" charset="0"/>
                </a:rPr>
                <a:t>puff out</a:t>
              </a:r>
              <a:endParaRPr lang="zh-CN" altLang="en-US" sz="3200" b="1" dirty="0">
                <a:solidFill>
                  <a:srgbClr val="002060"/>
                </a:solidFill>
                <a:latin typeface="Century Gothic" panose="020B0502020202020204" pitchFamily="34" charset="0"/>
              </a:endParaRPr>
            </a:p>
          </p:txBody>
        </p:sp>
        <p:sp>
          <p:nvSpPr>
            <p:cNvPr id="42" name="矩形 41">
              <a:extLst>
                <a:ext uri="{FF2B5EF4-FFF2-40B4-BE49-F238E27FC236}">
                  <a16:creationId xmlns:a16="http://schemas.microsoft.com/office/drawing/2014/main" id="{674C150C-C76A-4C76-8D38-613984D532A2}"/>
                </a:ext>
              </a:extLst>
            </p:cNvPr>
            <p:cNvSpPr/>
            <p:nvPr/>
          </p:nvSpPr>
          <p:spPr>
            <a:xfrm>
              <a:off x="947058" y="2887755"/>
              <a:ext cx="5956722" cy="1328864"/>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b="1" dirty="0">
                  <a:latin typeface="Century Gothic" panose="020B0502020202020204" pitchFamily="34" charset="0"/>
                </a:rPr>
                <a:t> to make (something) bigger and rounder by filling it with air</a:t>
              </a:r>
            </a:p>
          </p:txBody>
        </p:sp>
      </p:gr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295" y="2265192"/>
            <a:ext cx="2707140" cy="1792808"/>
          </a:xfrm>
          <a:prstGeom prst="rect">
            <a:avLst/>
          </a:prstGeom>
        </p:spPr>
      </p:pic>
      <p:sp>
        <p:nvSpPr>
          <p:cNvPr id="26" name="矩形 25">
            <a:extLst>
              <a:ext uri="{FF2B5EF4-FFF2-40B4-BE49-F238E27FC236}">
                <a16:creationId xmlns:a16="http://schemas.microsoft.com/office/drawing/2014/main" id="{68939BC1-8866-0D4D-874F-CE44CC871099}"/>
              </a:ext>
            </a:extLst>
          </p:cNvPr>
          <p:cNvSpPr/>
          <p:nvPr/>
        </p:nvSpPr>
        <p:spPr>
          <a:xfrm>
            <a:off x="9016915" y="-38100"/>
            <a:ext cx="4536861" cy="1923842"/>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Utilize the reading strategies and skills to assist in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reading comprehension; understand the word </a:t>
            </a:r>
            <a:r>
              <a:rPr lang="en-US" altLang="zh-CN" sz="1100" b="1" i="1" dirty="0">
                <a:solidFill>
                  <a:schemeClr val="bg1"/>
                </a:solidFill>
                <a:latin typeface="Century Gothic" panose="020B0502020202020204" pitchFamily="34" charset="0"/>
                <a:sym typeface="Helvetica Neue"/>
              </a:rPr>
              <a:t>puff</a:t>
            </a:r>
            <a:r>
              <a:rPr lang="en-US" altLang="zh-CN" sz="1100" b="1" dirty="0">
                <a:solidFill>
                  <a:schemeClr val="bg1"/>
                </a:solidFill>
                <a:latin typeface="Century Gothic" panose="020B0502020202020204" pitchFamily="34" charset="0"/>
                <a:sym typeface="Helvetica Neue"/>
              </a:rPr>
              <a:t> in context.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good understanding of the word </a:t>
            </a:r>
            <a:r>
              <a:rPr lang="en-US" altLang="zh-CN" sz="1100" b="1" i="1" dirty="0">
                <a:solidFill>
                  <a:schemeClr val="bg1"/>
                </a:solidFill>
                <a:latin typeface="Century Gothic" panose="020B0502020202020204" pitchFamily="34" charset="0"/>
                <a:sym typeface="Helvetica Neue"/>
              </a:rPr>
              <a:t>puff</a:t>
            </a:r>
            <a:r>
              <a:rPr lang="en-US" altLang="zh-CN" sz="1100" b="1" dirty="0">
                <a:solidFill>
                  <a:schemeClr val="bg1"/>
                </a:solidFill>
                <a:latin typeface="Century Gothic" panose="020B0502020202020204" pitchFamily="34" charset="0"/>
                <a:sym typeface="Helvetica Neue"/>
              </a:rPr>
              <a:t> from the previous slide, skip the vocabulary teaching part. If not, explain the word with the sample sentence and 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make new sentences with it.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take turns discussing the comprehension questions; give feedback.</a:t>
            </a:r>
          </a:p>
        </p:txBody>
      </p:sp>
      <p:pic>
        <p:nvPicPr>
          <p:cNvPr id="27" name="图片 26"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104602644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6" grpId="0" animBg="1"/>
      <p:bldP spid="2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1027478" y="444182"/>
            <a:ext cx="2597412" cy="889186"/>
            <a:chOff x="11381362" y="-138057"/>
            <a:chExt cx="2227761" cy="889186"/>
          </a:xfrm>
        </p:grpSpPr>
        <p:pic>
          <p:nvPicPr>
            <p:cNvPr id="17" name="图片 16">
              <a:extLst>
                <a:ext uri="{FF2B5EF4-FFF2-40B4-BE49-F238E27FC236}">
                  <a16:creationId xmlns:a16="http://schemas.microsoft.com/office/drawing/2014/main" id="{62A7F468-91F1-7743-B244-69A10CCEF6FD}"/>
                </a:ext>
              </a:extLst>
            </p:cNvPr>
            <p:cNvPicPr>
              <a:picLocks noChangeAspect="1"/>
            </p:cNvPicPr>
            <p:nvPr/>
          </p:nvPicPr>
          <p:blipFill>
            <a:blip r:embed="rId3" cstate="print"/>
            <a:stretch>
              <a:fillRect/>
            </a:stretch>
          </p:blipFill>
          <p:spPr>
            <a:xfrm>
              <a:off x="11381362" y="-138057"/>
              <a:ext cx="2167950" cy="889186"/>
            </a:xfrm>
            <a:prstGeom prst="rect">
              <a:avLst/>
            </a:prstGeom>
          </p:spPr>
        </p:pic>
        <p:sp>
          <p:nvSpPr>
            <p:cNvPr id="25" name="文本框 24">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14" name="箭头: 燕尾形 2">
            <a:extLst>
              <a:ext uri="{FF2B5EF4-FFF2-40B4-BE49-F238E27FC236}">
                <a16:creationId xmlns:a16="http://schemas.microsoft.com/office/drawing/2014/main" id="{2E9A3618-7AC8-4BE6-B443-7B5C55134E83}"/>
              </a:ext>
            </a:extLst>
          </p:cNvPr>
          <p:cNvSpPr/>
          <p:nvPr/>
        </p:nvSpPr>
        <p:spPr>
          <a:xfrm>
            <a:off x="1310709" y="5631061"/>
            <a:ext cx="2427751"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t>
            </a:r>
            <a:r>
              <a:rPr kumimoji="0" lang="en-US" altLang="zh-CN" sz="2400" b="1" i="0" u="none" strike="noStrike" cap="none" spc="0" normalizeH="0" baseline="0" dirty="0">
                <a:ln>
                  <a:noFill/>
                </a:ln>
                <a:solidFill>
                  <a:schemeClr val="bg1"/>
                </a:solidFill>
                <a:effectLst/>
                <a:uFillTx/>
                <a:latin typeface="Century Gothic" panose="020B0502020202020204" pitchFamily="34" charset="0"/>
                <a:sym typeface="Helvetica Light"/>
              </a:rPr>
              <a:t>age 15 </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23" name="组合 22"/>
          <p:cNvGrpSpPr/>
          <p:nvPr/>
        </p:nvGrpSpPr>
        <p:grpSpPr>
          <a:xfrm>
            <a:off x="245793" y="6966071"/>
            <a:ext cx="958236" cy="294424"/>
            <a:chOff x="-50804" y="6501016"/>
            <a:chExt cx="958236" cy="294424"/>
          </a:xfrm>
        </p:grpSpPr>
        <p:pic>
          <p:nvPicPr>
            <p:cNvPr id="27" name="图片 26">
              <a:extLst>
                <a:ext uri="{FF2B5EF4-FFF2-40B4-BE49-F238E27FC236}">
                  <a16:creationId xmlns:a16="http://schemas.microsoft.com/office/drawing/2014/main" id="{AD5EA7F3-ABAB-2E48-AE5C-40EA9ED125BF}"/>
                </a:ext>
              </a:extLst>
            </p:cNvPr>
            <p:cNvPicPr>
              <a:picLocks noChangeAspect="1"/>
            </p:cNvPicPr>
            <p:nvPr/>
          </p:nvPicPr>
          <p:blipFill>
            <a:blip r:embed="rId4" cstate="print"/>
            <a:stretch>
              <a:fillRect/>
            </a:stretch>
          </p:blipFill>
          <p:spPr>
            <a:xfrm>
              <a:off x="157988" y="6501016"/>
              <a:ext cx="749444" cy="294424"/>
            </a:xfrm>
            <a:prstGeom prst="rect">
              <a:avLst/>
            </a:prstGeom>
            <a:noFill/>
          </p:spPr>
        </p:pic>
        <p:sp>
          <p:nvSpPr>
            <p:cNvPr id="28" name="文本框 27">
              <a:extLst>
                <a:ext uri="{FF2B5EF4-FFF2-40B4-BE49-F238E27FC236}">
                  <a16:creationId xmlns:a16="http://schemas.microsoft.com/office/drawing/2014/main" id="{68BCB880-31DC-7346-B6D5-01DAA156375E}"/>
                </a:ext>
              </a:extLst>
            </p:cNvPr>
            <p:cNvSpPr txBox="1"/>
            <p:nvPr/>
          </p:nvSpPr>
          <p:spPr>
            <a:xfrm>
              <a:off x="-50804" y="6515530"/>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12" name="文本框 11"/>
          <p:cNvSpPr txBox="1"/>
          <p:nvPr/>
        </p:nvSpPr>
        <p:spPr>
          <a:xfrm>
            <a:off x="13098896" y="-9186"/>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
        <p:nvSpPr>
          <p:cNvPr id="20" name="文本框 19">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grpSp>
        <p:nvGrpSpPr>
          <p:cNvPr id="26" name="组合 25">
            <a:extLst>
              <a:ext uri="{FF2B5EF4-FFF2-40B4-BE49-F238E27FC236}">
                <a16:creationId xmlns:a16="http://schemas.microsoft.com/office/drawing/2014/main" id="{3540EE40-6B42-446C-9511-4AE48FB1C4D1}"/>
              </a:ext>
            </a:extLst>
          </p:cNvPr>
          <p:cNvGrpSpPr/>
          <p:nvPr/>
        </p:nvGrpSpPr>
        <p:grpSpPr>
          <a:xfrm>
            <a:off x="6202428" y="4967717"/>
            <a:ext cx="6222564" cy="1717476"/>
            <a:chOff x="6149526" y="5306832"/>
            <a:chExt cx="6866052" cy="1717476"/>
          </a:xfrm>
        </p:grpSpPr>
        <p:sp>
          <p:nvSpPr>
            <p:cNvPr id="29" name="矩形 28">
              <a:extLst>
                <a:ext uri="{FF2B5EF4-FFF2-40B4-BE49-F238E27FC236}">
                  <a16:creationId xmlns:a16="http://schemas.microsoft.com/office/drawing/2014/main" id="{02082C62-9584-40B1-A4D4-6C3ECF904813}"/>
                </a:ext>
              </a:extLst>
            </p:cNvPr>
            <p:cNvSpPr/>
            <p:nvPr/>
          </p:nvSpPr>
          <p:spPr>
            <a:xfrm>
              <a:off x="6184320" y="5827121"/>
              <a:ext cx="6831258" cy="1197187"/>
            </a:xfrm>
            <a:prstGeom prst="rect">
              <a:avLst/>
            </a:prstGeom>
            <a:solidFill>
              <a:schemeClr val="bg1"/>
            </a:solidFill>
            <a:ln w="28575">
              <a:solidFill>
                <a:srgbClr val="02C258"/>
              </a:solidFill>
              <a:prstDash val="lgDash"/>
            </a:ln>
          </p:spPr>
          <p:txBody>
            <a:bodyPr wrap="square">
              <a:spAutoFit/>
            </a:bodyPr>
            <a:lstStyle/>
            <a:p>
              <a:pPr defTabSz="584200">
                <a:lnSpc>
                  <a:spcPts val="4600"/>
                </a:lnSpc>
              </a:pPr>
              <a:r>
                <a:rPr lang="en-US" altLang="zh-CN" sz="2600" b="1" dirty="0">
                  <a:solidFill>
                    <a:schemeClr val="tx1"/>
                  </a:solidFill>
                  <a:latin typeface="Century Gothic" panose="020B0502020202020204" pitchFamily="34" charset="0"/>
                  <a:cs typeface="Calibri" panose="020F0502020204030204" pitchFamily="34" charset="0"/>
                </a:rPr>
                <a:t>Use the illustration and context clues to define the word </a:t>
              </a:r>
              <a:r>
                <a:rPr lang="en-US" altLang="zh-CN" sz="2600" b="1" i="1" dirty="0">
                  <a:solidFill>
                    <a:schemeClr val="tx1"/>
                  </a:solidFill>
                  <a:latin typeface="Century Gothic" panose="020B0502020202020204" pitchFamily="34" charset="0"/>
                  <a:cs typeface="Calibri" panose="020F0502020204030204" pitchFamily="34" charset="0"/>
                </a:rPr>
                <a:t>snap</a:t>
              </a:r>
              <a:r>
                <a:rPr lang="en-US" altLang="zh-CN" sz="2600" b="1" dirty="0">
                  <a:solidFill>
                    <a:schemeClr val="tx1"/>
                  </a:solidFill>
                  <a:latin typeface="Century Gothic" panose="020B0502020202020204" pitchFamily="34" charset="0"/>
                  <a:cs typeface="Calibri" panose="020F0502020204030204" pitchFamily="34" charset="0"/>
                </a:rPr>
                <a:t>.</a:t>
              </a:r>
            </a:p>
          </p:txBody>
        </p:sp>
        <p:sp>
          <p:nvSpPr>
            <p:cNvPr id="32" name="矩形: 圆角 13">
              <a:extLst>
                <a:ext uri="{FF2B5EF4-FFF2-40B4-BE49-F238E27FC236}">
                  <a16:creationId xmlns:a16="http://schemas.microsoft.com/office/drawing/2014/main" id="{13F59567-B5FF-44C8-8161-B4021F60994A}"/>
                </a:ext>
              </a:extLst>
            </p:cNvPr>
            <p:cNvSpPr/>
            <p:nvPr/>
          </p:nvSpPr>
          <p:spPr>
            <a:xfrm>
              <a:off x="6149526" y="5306832"/>
              <a:ext cx="3112479"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Vocabulary</a:t>
              </a:r>
            </a:p>
          </p:txBody>
        </p:sp>
      </p:grpSp>
      <p:sp>
        <p:nvSpPr>
          <p:cNvPr id="33" name="文本框 32">
            <a:extLst>
              <a:ext uri="{FF2B5EF4-FFF2-40B4-BE49-F238E27FC236}">
                <a16:creationId xmlns:a16="http://schemas.microsoft.com/office/drawing/2014/main" id="{82A504A8-5CA6-4E25-973D-DDECB896BD9C}"/>
              </a:ext>
            </a:extLst>
          </p:cNvPr>
          <p:cNvSpPr txBox="1"/>
          <p:nvPr/>
        </p:nvSpPr>
        <p:spPr>
          <a:xfrm>
            <a:off x="6202428" y="1047644"/>
            <a:ext cx="6496757" cy="3888244"/>
          </a:xfrm>
          <a:prstGeom prst="rect">
            <a:avLst/>
          </a:prstGeom>
          <a:no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50000"/>
              </a:lnSpc>
              <a:spcBef>
                <a:spcPts val="1200"/>
              </a:spcBef>
            </a:pPr>
            <a:r>
              <a:rPr lang="en-US" altLang="zh-CN" sz="2400" b="1" dirty="0">
                <a:solidFill>
                  <a:schemeClr val="tx1"/>
                </a:solidFill>
                <a:latin typeface="Century Gothic" panose="020B0502020202020204" pitchFamily="34" charset="0"/>
                <a:cs typeface="Calibri" panose="020F0502020204030204" pitchFamily="34" charset="0"/>
              </a:rPr>
              <a:t>    The wind </a:t>
            </a:r>
            <a:r>
              <a:rPr lang="en-US" altLang="zh-CN" sz="2400" b="1" dirty="0">
                <a:solidFill>
                  <a:srgbClr val="0070C0"/>
                </a:solidFill>
                <a:latin typeface="Century Gothic" panose="020B0502020202020204" pitchFamily="34" charset="0"/>
                <a:cs typeface="Calibri" panose="020F0502020204030204" pitchFamily="34" charset="0"/>
              </a:rPr>
              <a:t>snapped</a:t>
            </a:r>
            <a:r>
              <a:rPr lang="en-US" altLang="zh-CN" sz="2400" b="1" dirty="0">
                <a:solidFill>
                  <a:schemeClr val="tx1"/>
                </a:solidFill>
                <a:latin typeface="Century Gothic" panose="020B0502020202020204" pitchFamily="34" charset="0"/>
                <a:cs typeface="Calibri" panose="020F0502020204030204" pitchFamily="34" charset="0"/>
              </a:rPr>
              <a:t> off the mast. Big waves tossed the boat up and down.</a:t>
            </a:r>
          </a:p>
          <a:p>
            <a:pPr algn="l" defTabSz="584200">
              <a:lnSpc>
                <a:spcPct val="150000"/>
              </a:lnSpc>
              <a:spcBef>
                <a:spcPts val="1200"/>
              </a:spcBef>
            </a:pPr>
            <a:r>
              <a:rPr lang="en-US" altLang="zh-CN" sz="2400" b="1" dirty="0">
                <a:solidFill>
                  <a:schemeClr val="tx1"/>
                </a:solidFill>
                <a:latin typeface="Century Gothic" panose="020B0502020202020204" pitchFamily="34" charset="0"/>
                <a:cs typeface="Calibri" panose="020F0502020204030204" pitchFamily="34" charset="0"/>
              </a:rPr>
              <a:t>    “Hang on everyone,” yelled </a:t>
            </a:r>
            <a:r>
              <a:rPr lang="en-US" altLang="zh-CN" sz="2400" b="1" dirty="0" err="1">
                <a:solidFill>
                  <a:schemeClr val="tx1"/>
                </a:solidFill>
                <a:latin typeface="Century Gothic" panose="020B0502020202020204" pitchFamily="34" charset="0"/>
                <a:cs typeface="Calibri" panose="020F0502020204030204" pitchFamily="34" charset="0"/>
              </a:rPr>
              <a:t>Kamar</a:t>
            </a:r>
            <a:r>
              <a:rPr lang="en-US" altLang="zh-CN" sz="2400" b="1" dirty="0">
                <a:solidFill>
                  <a:schemeClr val="tx1"/>
                </a:solidFill>
                <a:latin typeface="Century Gothic" panose="020B0502020202020204" pitchFamily="34" charset="0"/>
                <a:cs typeface="Calibri" panose="020F0502020204030204" pitchFamily="34" charset="0"/>
              </a:rPr>
              <a:t>. “We’re being blown on to a big island.”</a:t>
            </a:r>
          </a:p>
          <a:p>
            <a:pPr algn="l" defTabSz="584200">
              <a:lnSpc>
                <a:spcPct val="150000"/>
              </a:lnSpc>
              <a:spcBef>
                <a:spcPts val="1200"/>
              </a:spcBef>
            </a:pPr>
            <a:r>
              <a:rPr lang="en-US" altLang="zh-CN" sz="2400" b="1" dirty="0">
                <a:solidFill>
                  <a:schemeClr val="tx1"/>
                </a:solidFill>
                <a:latin typeface="Century Gothic" panose="020B0502020202020204" pitchFamily="34" charset="0"/>
                <a:cs typeface="Calibri" panose="020F0502020204030204" pitchFamily="34" charset="0"/>
              </a:rPr>
              <a:t>    “Biff said this wasn’t going to be a good adventure,” shouted Kipper.</a:t>
            </a:r>
          </a:p>
        </p:txBody>
      </p:sp>
      <p:pic>
        <p:nvPicPr>
          <p:cNvPr id="3" name="图片 2">
            <a:extLst>
              <a:ext uri="{FF2B5EF4-FFF2-40B4-BE49-F238E27FC236}">
                <a16:creationId xmlns:a16="http://schemas.microsoft.com/office/drawing/2014/main" id="{870EE067-82E8-4518-88AD-BAA4F8F310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0914" y="1186017"/>
            <a:ext cx="4439269" cy="4017580"/>
          </a:xfrm>
          <a:prstGeom prst="rect">
            <a:avLst/>
          </a:prstGeom>
        </p:spPr>
      </p:pic>
      <p:pic>
        <p:nvPicPr>
          <p:cNvPr id="24" name="图片 23">
            <a:extLst>
              <a:ext uri="{FF2B5EF4-FFF2-40B4-BE49-F238E27FC236}">
                <a16:creationId xmlns:a16="http://schemas.microsoft.com/office/drawing/2014/main" id="{31061CE6-CD62-42E4-B347-A87B7783E4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0705" y="5405084"/>
            <a:ext cx="1061284" cy="1389411"/>
          </a:xfrm>
          <a:prstGeom prst="rect">
            <a:avLst/>
          </a:prstGeom>
        </p:spPr>
      </p:pic>
      <p:sp>
        <p:nvSpPr>
          <p:cNvPr id="22" name="矩形 21">
            <a:extLst>
              <a:ext uri="{FF2B5EF4-FFF2-40B4-BE49-F238E27FC236}">
                <a16:creationId xmlns:a16="http://schemas.microsoft.com/office/drawing/2014/main" id="{68939BC1-8866-0D4D-874F-CE44CC871099}"/>
              </a:ext>
            </a:extLst>
          </p:cNvPr>
          <p:cNvSpPr/>
          <p:nvPr/>
        </p:nvSpPr>
        <p:spPr>
          <a:xfrm>
            <a:off x="9016915" y="-38100"/>
            <a:ext cx="4536861" cy="1543546"/>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Define the unfamiliar word </a:t>
            </a:r>
            <a:r>
              <a:rPr lang="en-US" altLang="zh-CN" sz="1100" b="1" i="1" dirty="0">
                <a:solidFill>
                  <a:schemeClr val="bg1"/>
                </a:solidFill>
                <a:latin typeface="Century Gothic" panose="020B0502020202020204" pitchFamily="34" charset="0"/>
                <a:sym typeface="Helvetica Neue"/>
              </a:rPr>
              <a:t>snap</a:t>
            </a:r>
            <a:r>
              <a:rPr lang="en-US" altLang="zh-CN" sz="1100" b="1" dirty="0">
                <a:solidFill>
                  <a:schemeClr val="bg1"/>
                </a:solidFill>
                <a:latin typeface="Century Gothic" panose="020B0502020202020204" pitchFamily="34" charset="0"/>
                <a:sym typeface="Helvetica Neue"/>
              </a:rPr>
              <a:t> in context; read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the text fluently.</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go through the text quickly and have them use the illustration and context clues to define the word </a:t>
            </a:r>
            <a:r>
              <a:rPr lang="en-US" altLang="zh-CN" sz="1100" b="1" i="1" dirty="0">
                <a:solidFill>
                  <a:schemeClr val="bg1"/>
                </a:solidFill>
                <a:latin typeface="Century Gothic" panose="020B0502020202020204" pitchFamily="34" charset="0"/>
                <a:sym typeface="Helvetica Neue"/>
              </a:rPr>
              <a:t>snap</a:t>
            </a:r>
            <a:r>
              <a:rPr lang="en-US" altLang="zh-CN" sz="1100" b="1" dirty="0">
                <a:solidFill>
                  <a:schemeClr val="bg1"/>
                </a:solidFill>
                <a:latin typeface="Century Gothic" panose="020B0502020202020204" pitchFamily="34" charset="0"/>
                <a:sym typeface="Helvetica Neue"/>
              </a:rPr>
              <a:t>.</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Note: 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correct understanding of the unfamiliar word(s), it’s not necessary to teach the word(s) on the next slide.</a:t>
            </a:r>
          </a:p>
        </p:txBody>
      </p:sp>
      <p:pic>
        <p:nvPicPr>
          <p:cNvPr id="30" name="图片 29"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34626" y="-135603"/>
            <a:ext cx="1130300" cy="762000"/>
          </a:xfrm>
          <a:prstGeom prst="rect">
            <a:avLst/>
          </a:prstGeom>
        </p:spPr>
      </p:pic>
      <p:grpSp>
        <p:nvGrpSpPr>
          <p:cNvPr id="31" name="组合 30"/>
          <p:cNvGrpSpPr/>
          <p:nvPr/>
        </p:nvGrpSpPr>
        <p:grpSpPr>
          <a:xfrm>
            <a:off x="12788631" y="7340868"/>
            <a:ext cx="718618" cy="261610"/>
            <a:chOff x="11257218" y="6574522"/>
            <a:chExt cx="718618" cy="261610"/>
          </a:xfrm>
        </p:grpSpPr>
        <p:sp>
          <p:nvSpPr>
            <p:cNvPr id="34" name="流程图: 终止 33"/>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7" name="文本框 36">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23/34</a:t>
              </a:r>
              <a:endParaRPr lang="zh-CN" altLang="en-US" sz="1100" b="1" dirty="0">
                <a:latin typeface="Century Gothic" panose="020B0502020202020204" pitchFamily="34" charset="0"/>
              </a:endParaRPr>
            </a:p>
          </p:txBody>
        </p:sp>
      </p:grpSp>
    </p:spTree>
    <p:extLst>
      <p:ext uri="{BB962C8B-B14F-4D97-AF65-F5344CB8AC3E}">
        <p14:creationId xmlns:p14="http://schemas.microsoft.com/office/powerpoint/2010/main" val="257258591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2" grpId="0" animBg="1"/>
      <p:bldP spid="2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1027478" y="444182"/>
            <a:ext cx="2597412" cy="889186"/>
            <a:chOff x="11381362" y="-138057"/>
            <a:chExt cx="2227761" cy="889186"/>
          </a:xfrm>
        </p:grpSpPr>
        <p:pic>
          <p:nvPicPr>
            <p:cNvPr id="17" name="图片 16">
              <a:extLst>
                <a:ext uri="{FF2B5EF4-FFF2-40B4-BE49-F238E27FC236}">
                  <a16:creationId xmlns:a16="http://schemas.microsoft.com/office/drawing/2014/main" id="{62A7F468-91F1-7743-B244-69A10CCEF6FD}"/>
                </a:ext>
              </a:extLst>
            </p:cNvPr>
            <p:cNvPicPr>
              <a:picLocks noChangeAspect="1"/>
            </p:cNvPicPr>
            <p:nvPr/>
          </p:nvPicPr>
          <p:blipFill>
            <a:blip r:embed="rId3" cstate="print"/>
            <a:stretch>
              <a:fillRect/>
            </a:stretch>
          </p:blipFill>
          <p:spPr>
            <a:xfrm>
              <a:off x="11381362" y="-138057"/>
              <a:ext cx="2167950" cy="889186"/>
            </a:xfrm>
            <a:prstGeom prst="rect">
              <a:avLst/>
            </a:prstGeom>
          </p:spPr>
        </p:pic>
        <p:sp>
          <p:nvSpPr>
            <p:cNvPr id="25" name="文本框 24">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23" name="组合 22"/>
          <p:cNvGrpSpPr/>
          <p:nvPr/>
        </p:nvGrpSpPr>
        <p:grpSpPr>
          <a:xfrm>
            <a:off x="245793" y="6966071"/>
            <a:ext cx="958236" cy="294424"/>
            <a:chOff x="-50804" y="6501016"/>
            <a:chExt cx="958236" cy="294424"/>
          </a:xfrm>
        </p:grpSpPr>
        <p:pic>
          <p:nvPicPr>
            <p:cNvPr id="27" name="图片 26">
              <a:extLst>
                <a:ext uri="{FF2B5EF4-FFF2-40B4-BE49-F238E27FC236}">
                  <a16:creationId xmlns:a16="http://schemas.microsoft.com/office/drawing/2014/main" id="{AD5EA7F3-ABAB-2E48-AE5C-40EA9ED125BF}"/>
                </a:ext>
              </a:extLst>
            </p:cNvPr>
            <p:cNvPicPr>
              <a:picLocks noChangeAspect="1"/>
            </p:cNvPicPr>
            <p:nvPr/>
          </p:nvPicPr>
          <p:blipFill>
            <a:blip r:embed="rId4" cstate="print"/>
            <a:stretch>
              <a:fillRect/>
            </a:stretch>
          </p:blipFill>
          <p:spPr>
            <a:xfrm>
              <a:off x="157988" y="6501016"/>
              <a:ext cx="749444" cy="294424"/>
            </a:xfrm>
            <a:prstGeom prst="rect">
              <a:avLst/>
            </a:prstGeom>
            <a:noFill/>
          </p:spPr>
        </p:pic>
        <p:sp>
          <p:nvSpPr>
            <p:cNvPr id="28" name="文本框 27">
              <a:extLst>
                <a:ext uri="{FF2B5EF4-FFF2-40B4-BE49-F238E27FC236}">
                  <a16:creationId xmlns:a16="http://schemas.microsoft.com/office/drawing/2014/main" id="{68BCB880-31DC-7346-B6D5-01DAA156375E}"/>
                </a:ext>
              </a:extLst>
            </p:cNvPr>
            <p:cNvSpPr txBox="1"/>
            <p:nvPr/>
          </p:nvSpPr>
          <p:spPr>
            <a:xfrm>
              <a:off x="-50804" y="6515530"/>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12" name="文本框 11"/>
          <p:cNvSpPr txBox="1"/>
          <p:nvPr/>
        </p:nvSpPr>
        <p:spPr>
          <a:xfrm>
            <a:off x="13098896" y="-9186"/>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nvGrpSpPr>
          <p:cNvPr id="30" name="组合 29"/>
          <p:cNvGrpSpPr/>
          <p:nvPr/>
        </p:nvGrpSpPr>
        <p:grpSpPr>
          <a:xfrm>
            <a:off x="6559525" y="2221826"/>
            <a:ext cx="6180692" cy="4309846"/>
            <a:chOff x="6799679" y="2689561"/>
            <a:chExt cx="6217301" cy="4427442"/>
          </a:xfrm>
        </p:grpSpPr>
        <p:sp>
          <p:nvSpPr>
            <p:cNvPr id="31" name="矩形 30"/>
            <p:cNvSpPr/>
            <p:nvPr/>
          </p:nvSpPr>
          <p:spPr>
            <a:xfrm>
              <a:off x="6820970" y="3274338"/>
              <a:ext cx="6196010" cy="3842665"/>
            </a:xfrm>
            <a:prstGeom prst="rect">
              <a:avLst/>
            </a:prstGeom>
            <a:solidFill>
              <a:schemeClr val="bg1"/>
            </a:solidFill>
            <a:ln w="28575">
              <a:solidFill>
                <a:srgbClr val="02C258"/>
              </a:solidFill>
              <a:prstDash val="lgDash"/>
            </a:ln>
          </p:spPr>
          <p:txBody>
            <a:bodyPr wrap="square" tIns="144000" bIns="144000">
              <a:spAutoFit/>
            </a:bodyPr>
            <a:lstStyle/>
            <a:p>
              <a:pPr marL="457200" indent="-3600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damage did the storm do to the boat?</a:t>
              </a:r>
            </a:p>
            <a:p>
              <a:pPr marL="457200" indent="-3600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Do you think Biff was right when she said this wasn't going to be a good adventure? What do you think will happen in the next part of the story?</a:t>
              </a:r>
            </a:p>
          </p:txBody>
        </p:sp>
        <p:sp>
          <p:nvSpPr>
            <p:cNvPr id="37" name="矩形: 圆角 21">
              <a:extLst>
                <a:ext uri="{FF2B5EF4-FFF2-40B4-BE49-F238E27FC236}">
                  <a16:creationId xmlns:a16="http://schemas.microsoft.com/office/drawing/2014/main" id="{183F8AAC-6730-4697-80F5-67DDDA968D85}"/>
                </a:ext>
              </a:extLst>
            </p:cNvPr>
            <p:cNvSpPr/>
            <p:nvPr/>
          </p:nvSpPr>
          <p:spPr>
            <a:xfrm>
              <a:off x="6799679" y="2689561"/>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sp>
        <p:nvSpPr>
          <p:cNvPr id="20" name="文本框 19">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Victorian Adventure 1</a:t>
            </a:r>
          </a:p>
        </p:txBody>
      </p:sp>
      <p:sp>
        <p:nvSpPr>
          <p:cNvPr id="26" name="矩形 25">
            <a:extLst>
              <a:ext uri="{FF2B5EF4-FFF2-40B4-BE49-F238E27FC236}">
                <a16:creationId xmlns:a16="http://schemas.microsoft.com/office/drawing/2014/main" id="{81F7813C-96E4-4962-8131-052040C28023}"/>
              </a:ext>
            </a:extLst>
          </p:cNvPr>
          <p:cNvSpPr/>
          <p:nvPr/>
        </p:nvSpPr>
        <p:spPr>
          <a:xfrm>
            <a:off x="829307" y="1085916"/>
            <a:ext cx="3570740" cy="559512"/>
          </a:xfrm>
          <a:prstGeom prst="rect">
            <a:avLst/>
          </a:prstGeom>
        </p:spPr>
        <p:txBody>
          <a:bodyPr wrap="square">
            <a:spAutoFit/>
          </a:bodyPr>
          <a:lstStyle/>
          <a:p>
            <a:pPr algn="l">
              <a:lnSpc>
                <a:spcPct val="120000"/>
              </a:lnSpc>
            </a:pPr>
            <a:r>
              <a:rPr lang="en-US" altLang="zh-CN" sz="2800" b="1" dirty="0">
                <a:solidFill>
                  <a:srgbClr val="002060"/>
                </a:solidFill>
                <a:latin typeface="Century Gothic" panose="020B0502020202020204" pitchFamily="34" charset="0"/>
                <a:cs typeface="Calibri" panose="020F0502020204030204" pitchFamily="34" charset="0"/>
              </a:rPr>
              <a:t>Read Page 15</a:t>
            </a:r>
            <a:endParaRPr lang="zh-CN" altLang="en-US" sz="2800" dirty="0">
              <a:solidFill>
                <a:srgbClr val="002060"/>
              </a:solidFill>
            </a:endParaRPr>
          </a:p>
        </p:txBody>
      </p:sp>
      <p:grpSp>
        <p:nvGrpSpPr>
          <p:cNvPr id="32" name="组合 31">
            <a:extLst>
              <a:ext uri="{FF2B5EF4-FFF2-40B4-BE49-F238E27FC236}">
                <a16:creationId xmlns:a16="http://schemas.microsoft.com/office/drawing/2014/main" id="{A41FF7F5-E013-469B-8CBA-9FB25D6743C9}"/>
              </a:ext>
            </a:extLst>
          </p:cNvPr>
          <p:cNvGrpSpPr/>
          <p:nvPr/>
        </p:nvGrpSpPr>
        <p:grpSpPr>
          <a:xfrm>
            <a:off x="728506" y="1836441"/>
            <a:ext cx="5603865" cy="4798527"/>
            <a:chOff x="601606" y="280754"/>
            <a:chExt cx="6695138" cy="5312368"/>
          </a:xfrm>
        </p:grpSpPr>
        <p:sp>
          <p:nvSpPr>
            <p:cNvPr id="33" name="矩形 32">
              <a:extLst>
                <a:ext uri="{FF2B5EF4-FFF2-40B4-BE49-F238E27FC236}">
                  <a16:creationId xmlns:a16="http://schemas.microsoft.com/office/drawing/2014/main" id="{9D2AD6CF-60D7-418D-87B3-90A871ECBBE6}"/>
                </a:ext>
              </a:extLst>
            </p:cNvPr>
            <p:cNvSpPr/>
            <p:nvPr/>
          </p:nvSpPr>
          <p:spPr>
            <a:xfrm>
              <a:off x="828453" y="280754"/>
              <a:ext cx="6241444" cy="5312368"/>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4" name="矩形 33">
              <a:extLst>
                <a:ext uri="{FF2B5EF4-FFF2-40B4-BE49-F238E27FC236}">
                  <a16:creationId xmlns:a16="http://schemas.microsoft.com/office/drawing/2014/main" id="{1044B4BB-624A-4507-85A1-47509B56A85B}"/>
                </a:ext>
              </a:extLst>
            </p:cNvPr>
            <p:cNvSpPr/>
            <p:nvPr/>
          </p:nvSpPr>
          <p:spPr>
            <a:xfrm>
              <a:off x="601606" y="4009493"/>
              <a:ext cx="2440451" cy="624210"/>
            </a:xfrm>
            <a:prstGeom prst="rect">
              <a:avLst/>
            </a:prstGeom>
            <a:ln>
              <a:noFill/>
            </a:ln>
          </p:spPr>
          <p:txBody>
            <a:bodyPr wrap="square">
              <a:spAutoFit/>
            </a:bodyPr>
            <a:lstStyle/>
            <a:p>
              <a:pPr algn="l" defTabSz="584200">
                <a:lnSpc>
                  <a:spcPts val="4600"/>
                </a:lnSpc>
              </a:pPr>
              <a:endParaRPr lang="en-US" altLang="zh-CN" sz="3200" b="1" dirty="0">
                <a:solidFill>
                  <a:srgbClr val="0083D1"/>
                </a:solidFill>
                <a:latin typeface="Century Gothic" panose="020B0502020202020204" pitchFamily="34" charset="0"/>
              </a:endParaRPr>
            </a:p>
          </p:txBody>
        </p:sp>
        <p:sp>
          <p:nvSpPr>
            <p:cNvPr id="38" name="矩形 37">
              <a:extLst>
                <a:ext uri="{FF2B5EF4-FFF2-40B4-BE49-F238E27FC236}">
                  <a16:creationId xmlns:a16="http://schemas.microsoft.com/office/drawing/2014/main" id="{FC5324A2-6A86-4DB6-B57C-339447E842A1}"/>
                </a:ext>
              </a:extLst>
            </p:cNvPr>
            <p:cNvSpPr/>
            <p:nvPr/>
          </p:nvSpPr>
          <p:spPr>
            <a:xfrm>
              <a:off x="880117" y="4432058"/>
              <a:ext cx="6043217" cy="919983"/>
            </a:xfrm>
            <a:prstGeom prst="rect">
              <a:avLst/>
            </a:prstGeom>
          </p:spPr>
          <p:txBody>
            <a:bodyPr wrap="square">
              <a:spAutoFit/>
            </a:bodyPr>
            <a:lstStyle/>
            <a:p>
              <a:pPr lvl="0" algn="l"/>
              <a:r>
                <a:rPr lang="en-US" altLang="zh-CN" sz="2400" b="1" dirty="0"/>
                <a:t>The boy </a:t>
              </a:r>
              <a:r>
                <a:rPr lang="en-US" altLang="zh-CN" sz="2400" b="1" dirty="0">
                  <a:solidFill>
                    <a:srgbClr val="0070C0"/>
                  </a:solidFill>
                </a:rPr>
                <a:t>snapped</a:t>
              </a:r>
              <a:r>
                <a:rPr lang="en-US" altLang="zh-CN" sz="2400" b="1" dirty="0"/>
                <a:t> the twig into two shorter parts with his foot.</a:t>
              </a:r>
              <a:endParaRPr lang="en-US" altLang="zh-CN" sz="2400" b="1" dirty="0">
                <a:solidFill>
                  <a:prstClr val="black"/>
                </a:solidFill>
                <a:latin typeface="Century Gothic" panose="020B0502020202020204" pitchFamily="34" charset="0"/>
                <a:cs typeface="Calibri" panose="020F0502020204030204" pitchFamily="34" charset="0"/>
              </a:endParaRPr>
            </a:p>
          </p:txBody>
        </p:sp>
        <p:sp>
          <p:nvSpPr>
            <p:cNvPr id="48" name="矩形 47">
              <a:extLst>
                <a:ext uri="{FF2B5EF4-FFF2-40B4-BE49-F238E27FC236}">
                  <a16:creationId xmlns:a16="http://schemas.microsoft.com/office/drawing/2014/main" id="{CBCB53B0-1C6B-4162-934D-8D925BC26A73}"/>
                </a:ext>
              </a:extLst>
            </p:cNvPr>
            <p:cNvSpPr/>
            <p:nvPr/>
          </p:nvSpPr>
          <p:spPr>
            <a:xfrm>
              <a:off x="4589909" y="1475335"/>
              <a:ext cx="2706835" cy="647395"/>
            </a:xfrm>
            <a:prstGeom prst="rect">
              <a:avLst/>
            </a:prstGeom>
          </p:spPr>
          <p:txBody>
            <a:bodyPr wrap="square">
              <a:spAutoFit/>
            </a:bodyPr>
            <a:lstStyle/>
            <a:p>
              <a:r>
                <a:rPr lang="en-US" altLang="zh-CN" sz="3200" b="1" dirty="0">
                  <a:solidFill>
                    <a:srgbClr val="002060"/>
                  </a:solidFill>
                  <a:latin typeface="Century Gothic" panose="020B0502020202020204" pitchFamily="34" charset="0"/>
                </a:rPr>
                <a:t>snap (v.)</a:t>
              </a:r>
              <a:endParaRPr lang="zh-CN" altLang="en-US" sz="3200" b="1" dirty="0">
                <a:solidFill>
                  <a:srgbClr val="002060"/>
                </a:solidFill>
                <a:latin typeface="Century Gothic" panose="020B0502020202020204" pitchFamily="34" charset="0"/>
              </a:endParaRPr>
            </a:p>
          </p:txBody>
        </p:sp>
        <p:sp>
          <p:nvSpPr>
            <p:cNvPr id="49" name="矩形 48">
              <a:extLst>
                <a:ext uri="{FF2B5EF4-FFF2-40B4-BE49-F238E27FC236}">
                  <a16:creationId xmlns:a16="http://schemas.microsoft.com/office/drawing/2014/main" id="{674C150C-C76A-4C76-8D38-613984D532A2}"/>
                </a:ext>
              </a:extLst>
            </p:cNvPr>
            <p:cNvSpPr/>
            <p:nvPr/>
          </p:nvSpPr>
          <p:spPr>
            <a:xfrm>
              <a:off x="914922" y="3050074"/>
              <a:ext cx="6068505" cy="919983"/>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b="1" dirty="0">
                  <a:latin typeface="Century Gothic" panose="020B0502020202020204" pitchFamily="34" charset="0"/>
                </a:rPr>
                <a:t> to break (something) suddenly with a sharp noise</a:t>
              </a:r>
            </a:p>
          </p:txBody>
        </p:sp>
      </p:grpSp>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18395" t="-1" r="10167" b="27996"/>
          <a:stretch/>
        </p:blipFill>
        <p:spPr>
          <a:xfrm>
            <a:off x="1087936" y="2106983"/>
            <a:ext cx="3053482" cy="2053148"/>
          </a:xfrm>
          <a:prstGeom prst="rect">
            <a:avLst/>
          </a:prstGeom>
        </p:spPr>
      </p:pic>
      <p:sp>
        <p:nvSpPr>
          <p:cNvPr id="29" name="矩形 28">
            <a:extLst>
              <a:ext uri="{FF2B5EF4-FFF2-40B4-BE49-F238E27FC236}">
                <a16:creationId xmlns:a16="http://schemas.microsoft.com/office/drawing/2014/main" id="{68939BC1-8866-0D4D-874F-CE44CC871099}"/>
              </a:ext>
            </a:extLst>
          </p:cNvPr>
          <p:cNvSpPr/>
          <p:nvPr/>
        </p:nvSpPr>
        <p:spPr>
          <a:xfrm>
            <a:off x="9016915" y="-38100"/>
            <a:ext cx="4536861" cy="1923842"/>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Utilize the reading strategies and skills to assist in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reading comprehension; understand the word </a:t>
            </a:r>
            <a:r>
              <a:rPr lang="en-US" altLang="zh-CN" sz="1100" b="1" i="1" dirty="0">
                <a:solidFill>
                  <a:schemeClr val="bg1"/>
                </a:solidFill>
                <a:latin typeface="Century Gothic" panose="020B0502020202020204" pitchFamily="34" charset="0"/>
                <a:sym typeface="Helvetica Neue"/>
              </a:rPr>
              <a:t>snap</a:t>
            </a:r>
            <a:r>
              <a:rPr lang="en-US" altLang="zh-CN" sz="1100" b="1" dirty="0">
                <a:solidFill>
                  <a:schemeClr val="bg1"/>
                </a:solidFill>
                <a:latin typeface="Century Gothic" panose="020B0502020202020204" pitchFamily="34" charset="0"/>
                <a:sym typeface="Helvetica Neue"/>
              </a:rPr>
              <a:t> in context.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can present a good understanding of the word </a:t>
            </a:r>
            <a:r>
              <a:rPr lang="en-US" altLang="zh-CN" sz="1100" b="1" i="1" dirty="0">
                <a:solidFill>
                  <a:schemeClr val="bg1"/>
                </a:solidFill>
                <a:latin typeface="Century Gothic" panose="020B0502020202020204" pitchFamily="34" charset="0"/>
                <a:sym typeface="Helvetica Neue"/>
              </a:rPr>
              <a:t>snap</a:t>
            </a:r>
            <a:r>
              <a:rPr lang="en-US" altLang="zh-CN" sz="1100" b="1" dirty="0">
                <a:solidFill>
                  <a:schemeClr val="bg1"/>
                </a:solidFill>
                <a:latin typeface="Century Gothic" panose="020B0502020202020204" pitchFamily="34" charset="0"/>
                <a:sym typeface="Helvetica Neue"/>
              </a:rPr>
              <a:t> from the previous slide, skip the vocabulary teaching part. If not, explain the word with the sample sentence and 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make new sentences with it.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take turns discussing the comprehension questions; give feedback.</a:t>
            </a:r>
          </a:p>
        </p:txBody>
      </p:sp>
      <p:pic>
        <p:nvPicPr>
          <p:cNvPr id="39" name="图片 3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34626" y="-135603"/>
            <a:ext cx="1130300" cy="762000"/>
          </a:xfrm>
          <a:prstGeom prst="rect">
            <a:avLst/>
          </a:prstGeom>
        </p:spPr>
      </p:pic>
      <p:grpSp>
        <p:nvGrpSpPr>
          <p:cNvPr id="40" name="组合 39"/>
          <p:cNvGrpSpPr/>
          <p:nvPr/>
        </p:nvGrpSpPr>
        <p:grpSpPr>
          <a:xfrm>
            <a:off x="12788631" y="7340868"/>
            <a:ext cx="718618" cy="261610"/>
            <a:chOff x="11257218" y="6574522"/>
            <a:chExt cx="718618" cy="261610"/>
          </a:xfrm>
        </p:grpSpPr>
        <p:sp>
          <p:nvSpPr>
            <p:cNvPr id="41" name="流程图: 终止 40"/>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文本框 41">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24/34</a:t>
              </a:r>
              <a:endParaRPr lang="zh-CN" altLang="en-US" sz="1100" b="1" dirty="0">
                <a:latin typeface="Century Gothic" panose="020B0502020202020204" pitchFamily="34" charset="0"/>
              </a:endParaRPr>
            </a:p>
          </p:txBody>
        </p:sp>
      </p:grpSp>
    </p:spTree>
    <p:extLst>
      <p:ext uri="{BB962C8B-B14F-4D97-AF65-F5344CB8AC3E}">
        <p14:creationId xmlns:p14="http://schemas.microsoft.com/office/powerpoint/2010/main" val="159371234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29" grpId="0" animBg="1"/>
      <p:bldP spid="2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8"/>
          <p:cNvSpPr txBox="1"/>
          <p:nvPr/>
        </p:nvSpPr>
        <p:spPr>
          <a:xfrm>
            <a:off x="2309636" y="577382"/>
            <a:ext cx="7636735"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Compare and Contrast Versions of a Story</a:t>
            </a:r>
          </a:p>
        </p:txBody>
      </p:sp>
      <p:sp>
        <p:nvSpPr>
          <p:cNvPr id="6" name="矩形 5">
            <a:extLst>
              <a:ext uri="{FF2B5EF4-FFF2-40B4-BE49-F238E27FC236}">
                <a16:creationId xmlns:a16="http://schemas.microsoft.com/office/drawing/2014/main" id="{E6475DEE-31F6-45EA-9904-ABCEB3DE41AD}"/>
              </a:ext>
            </a:extLst>
          </p:cNvPr>
          <p:cNvSpPr/>
          <p:nvPr/>
        </p:nvSpPr>
        <p:spPr>
          <a:xfrm>
            <a:off x="874259" y="2380823"/>
            <a:ext cx="11770454" cy="1212640"/>
          </a:xfrm>
          <a:prstGeom prst="rect">
            <a:avLst/>
          </a:prstGeom>
        </p:spPr>
        <p:txBody>
          <a:bodyPr wrap="square">
            <a:spAutoFit/>
          </a:bodyPr>
          <a:lstStyle/>
          <a:p>
            <a:pPr algn="l">
              <a:lnSpc>
                <a:spcPct val="130000"/>
              </a:lnSpc>
            </a:pPr>
            <a:r>
              <a:rPr lang="en-US" altLang="zh-CN" sz="2800" b="1" spc="-50" dirty="0">
                <a:ln w="38100">
                  <a:noFill/>
                </a:ln>
                <a:solidFill>
                  <a:schemeClr val="tx2">
                    <a:lumMod val="50000"/>
                  </a:schemeClr>
                </a:solidFill>
                <a:latin typeface="Century Gothic" panose="020B0502020202020204" pitchFamily="34" charset="0"/>
                <a:ea typeface="Berlin" charset="0"/>
                <a:cs typeface="Calibri" panose="020F0502020204030204" pitchFamily="34" charset="0"/>
              </a:rPr>
              <a:t>When you compare and contrast similar stories or different versions of a story, you can tell how they are alike, and how they are different.</a:t>
            </a:r>
          </a:p>
        </p:txBody>
      </p:sp>
      <p:grpSp>
        <p:nvGrpSpPr>
          <p:cNvPr id="7" name="组合 6"/>
          <p:cNvGrpSpPr/>
          <p:nvPr/>
        </p:nvGrpSpPr>
        <p:grpSpPr>
          <a:xfrm>
            <a:off x="-23743" y="7294388"/>
            <a:ext cx="943722" cy="294424"/>
            <a:chOff x="-36290" y="6501016"/>
            <a:chExt cx="943722" cy="294424"/>
          </a:xfrm>
        </p:grpSpPr>
        <p:pic>
          <p:nvPicPr>
            <p:cNvPr id="8" name="图片 7">
              <a:extLst>
                <a:ext uri="{FF2B5EF4-FFF2-40B4-BE49-F238E27FC236}">
                  <a16:creationId xmlns:a16="http://schemas.microsoft.com/office/drawing/2014/main" id="{AD5EA7F3-ABAB-2E48-AE5C-40EA9ED125BF}"/>
                </a:ext>
              </a:extLst>
            </p:cNvPr>
            <p:cNvPicPr>
              <a:picLocks noChangeAspect="1"/>
            </p:cNvPicPr>
            <p:nvPr/>
          </p:nvPicPr>
          <p:blipFill>
            <a:blip r:embed="rId2" cstate="print"/>
            <a:stretch>
              <a:fillRect/>
            </a:stretch>
          </p:blipFill>
          <p:spPr>
            <a:xfrm>
              <a:off x="157988" y="6501016"/>
              <a:ext cx="749444" cy="294424"/>
            </a:xfrm>
            <a:prstGeom prst="rect">
              <a:avLst/>
            </a:prstGeom>
            <a:noFill/>
          </p:spPr>
        </p:pic>
        <p:sp>
          <p:nvSpPr>
            <p:cNvPr id="9" name="文本框 43">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3:00</a:t>
              </a:r>
              <a:endParaRPr lang="zh-CN" altLang="en-US" sz="1100" b="1" dirty="0">
                <a:latin typeface="Century Gothic" panose="020B0502020202020204" pitchFamily="34" charset="0"/>
              </a:endParaRPr>
            </a:p>
          </p:txBody>
        </p:sp>
      </p:grpSp>
      <p:grpSp>
        <p:nvGrpSpPr>
          <p:cNvPr id="10" name="组合 9"/>
          <p:cNvGrpSpPr/>
          <p:nvPr/>
        </p:nvGrpSpPr>
        <p:grpSpPr>
          <a:xfrm>
            <a:off x="12319063" y="7045225"/>
            <a:ext cx="836249" cy="287772"/>
            <a:chOff x="11244544" y="6591379"/>
            <a:chExt cx="718618" cy="259825"/>
          </a:xfrm>
        </p:grpSpPr>
        <p:sp>
          <p:nvSpPr>
            <p:cNvPr id="11" name="流程图: 终止 10"/>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文本框 46">
              <a:extLst>
                <a:ext uri="{FF2B5EF4-FFF2-40B4-BE49-F238E27FC236}">
                  <a16:creationId xmlns:a16="http://schemas.microsoft.com/office/drawing/2014/main" id="{68BCB880-31DC-7346-B6D5-01DAA156375E}"/>
                </a:ext>
              </a:extLst>
            </p:cNvPr>
            <p:cNvSpPr txBox="1"/>
            <p:nvPr/>
          </p:nvSpPr>
          <p:spPr>
            <a:xfrm>
              <a:off x="11244544" y="6591379"/>
              <a:ext cx="718618" cy="259825"/>
            </a:xfrm>
            <a:prstGeom prst="rect">
              <a:avLst/>
            </a:prstGeom>
            <a:noFill/>
          </p:spPr>
          <p:txBody>
            <a:bodyPr wrap="square" rtlCol="0">
              <a:spAutoFit/>
            </a:bodyPr>
            <a:lstStyle/>
            <a:p>
              <a:pPr algn="ctr"/>
              <a:r>
                <a:rPr lang="en-US" altLang="zh-CN" sz="1100" b="1" dirty="0">
                  <a:latin typeface="Century Gothic" panose="020B0502020202020204" pitchFamily="34" charset="0"/>
                </a:rPr>
                <a:t>23/32</a:t>
              </a:r>
              <a:endParaRPr lang="zh-CN" altLang="en-US" sz="1100" b="1" dirty="0">
                <a:latin typeface="Century Gothic" panose="020B0502020202020204" pitchFamily="34" charset="0"/>
              </a:endParaRPr>
            </a:p>
          </p:txBody>
        </p:sp>
      </p:grpSp>
      <p:pic>
        <p:nvPicPr>
          <p:cNvPr id="14" name="图片 13">
            <a:extLst>
              <a:ext uri="{FF2B5EF4-FFF2-40B4-BE49-F238E27FC236}">
                <a16:creationId xmlns:a16="http://schemas.microsoft.com/office/drawing/2014/main" id="{7E364497-A8E8-4DFC-B579-22A9712B01E0}"/>
              </a:ext>
            </a:extLst>
          </p:cNvPr>
          <p:cNvPicPr>
            <a:picLocks noChangeAspect="1"/>
          </p:cNvPicPr>
          <p:nvPr/>
        </p:nvPicPr>
        <p:blipFill>
          <a:blip r:embed="rId3" cstate="print"/>
          <a:stretch>
            <a:fillRect/>
          </a:stretch>
        </p:blipFill>
        <p:spPr>
          <a:xfrm>
            <a:off x="18155" y="6502127"/>
            <a:ext cx="1743607" cy="749873"/>
          </a:xfrm>
          <a:prstGeom prst="rect">
            <a:avLst/>
          </a:prstGeom>
        </p:spPr>
      </p:pic>
      <p:sp>
        <p:nvSpPr>
          <p:cNvPr id="20" name="文本框 19"/>
          <p:cNvSpPr txBox="1"/>
          <p:nvPr/>
        </p:nvSpPr>
        <p:spPr>
          <a:xfrm>
            <a:off x="1761762" y="4555486"/>
            <a:ext cx="6619247" cy="20415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50000"/>
              </a:lnSpc>
              <a:spcBef>
                <a:spcPts val="0"/>
              </a:spcBef>
              <a:spcAft>
                <a:spcPts val="0"/>
              </a:spcAft>
              <a:buClrTx/>
              <a:buSzTx/>
              <a:buFontTx/>
              <a:buNone/>
              <a:tabLst/>
            </a:pPr>
            <a:r>
              <a:rPr kumimoji="0" lang="en-US" altLang="zh-CN" sz="2800" b="1" i="0" u="none" strike="noStrike" cap="none" spc="0" normalizeH="0" baseline="0" dirty="0">
                <a:ln>
                  <a:noFill/>
                </a:ln>
                <a:solidFill>
                  <a:schemeClr val="accent2">
                    <a:lumMod val="50000"/>
                  </a:schemeClr>
                </a:solidFill>
                <a:effectLst/>
                <a:uFillTx/>
                <a:sym typeface="Helvetica Light"/>
              </a:rPr>
              <a:t>Read two stories</a:t>
            </a:r>
            <a:r>
              <a:rPr kumimoji="0" lang="en-US" altLang="zh-CN" sz="2800" b="1" i="0" u="none" strike="noStrike" cap="none" spc="0" normalizeH="0" dirty="0">
                <a:ln>
                  <a:noFill/>
                </a:ln>
                <a:solidFill>
                  <a:schemeClr val="accent2">
                    <a:lumMod val="50000"/>
                  </a:schemeClr>
                </a:solidFill>
                <a:effectLst/>
                <a:uFillTx/>
                <a:sym typeface="Helvetica Light"/>
              </a:rPr>
              <a:t> and </a:t>
            </a:r>
            <a:r>
              <a:rPr lang="en-US" altLang="zh-CN" sz="2800" b="1" dirty="0">
                <a:solidFill>
                  <a:schemeClr val="accent2">
                    <a:lumMod val="50000"/>
                  </a:schemeClr>
                </a:solidFill>
              </a:rPr>
              <a:t>a</a:t>
            </a:r>
            <a:r>
              <a:rPr kumimoji="0" lang="en-US" altLang="zh-CN" sz="2800" b="1" i="0" u="none" strike="noStrike" cap="none" spc="0" normalizeH="0" baseline="0" dirty="0">
                <a:ln>
                  <a:noFill/>
                </a:ln>
                <a:solidFill>
                  <a:schemeClr val="accent2">
                    <a:lumMod val="50000"/>
                  </a:schemeClr>
                </a:solidFill>
                <a:effectLst/>
                <a:uFillTx/>
                <a:sym typeface="Helvetica Light"/>
              </a:rPr>
              <a:t>sk yourself:</a:t>
            </a:r>
          </a:p>
          <a:p>
            <a:pPr marL="457200" indent="-457200" algn="l" defTabSz="584200">
              <a:lnSpc>
                <a:spcPct val="150000"/>
              </a:lnSpc>
              <a:buFont typeface="Wingdings" panose="05000000000000000000" pitchFamily="2" charset="2"/>
              <a:buChar char="l"/>
            </a:pPr>
            <a:r>
              <a:rPr lang="en-US" altLang="zh-CN" sz="2800" b="1" dirty="0">
                <a:solidFill>
                  <a:schemeClr val="accent2">
                    <a:lumMod val="50000"/>
                  </a:schemeClr>
                </a:solidFill>
              </a:rPr>
              <a:t>How are the two stories alike?</a:t>
            </a:r>
          </a:p>
          <a:p>
            <a:pPr marL="457200" indent="-457200" algn="l" defTabSz="584200">
              <a:lnSpc>
                <a:spcPct val="150000"/>
              </a:lnSpc>
              <a:buFont typeface="Wingdings" panose="05000000000000000000" pitchFamily="2" charset="2"/>
              <a:buChar char="l"/>
            </a:pPr>
            <a:r>
              <a:rPr lang="en-US" altLang="zh-CN" sz="2800" b="1" dirty="0">
                <a:solidFill>
                  <a:schemeClr val="accent2">
                    <a:lumMod val="50000"/>
                  </a:schemeClr>
                </a:solidFill>
              </a:rPr>
              <a:t>How are the two stories different?</a:t>
            </a:r>
            <a:endParaRPr kumimoji="0" lang="zh-CN" altLang="en-US" sz="2800" b="1" i="0" u="none" strike="noStrike" cap="none" spc="0" normalizeH="0" baseline="0" dirty="0">
              <a:ln>
                <a:noFill/>
              </a:ln>
              <a:solidFill>
                <a:schemeClr val="accent2">
                  <a:lumMod val="50000"/>
                </a:schemeClr>
              </a:solidFill>
              <a:effectLst/>
              <a:uFillTx/>
              <a:sym typeface="Helvetica Light"/>
            </a:endParaRPr>
          </a:p>
        </p:txBody>
      </p:sp>
      <p:sp>
        <p:nvSpPr>
          <p:cNvPr id="22" name="圆角矩形 21"/>
          <p:cNvSpPr/>
          <p:nvPr/>
        </p:nvSpPr>
        <p:spPr>
          <a:xfrm>
            <a:off x="874259" y="2324309"/>
            <a:ext cx="11770454" cy="1403305"/>
          </a:xfrm>
          <a:prstGeom prst="roundRect">
            <a:avLst/>
          </a:prstGeom>
          <a:no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grpSp>
        <p:nvGrpSpPr>
          <p:cNvPr id="26" name="组合 25"/>
          <p:cNvGrpSpPr/>
          <p:nvPr/>
        </p:nvGrpSpPr>
        <p:grpSpPr>
          <a:xfrm>
            <a:off x="8500659" y="4485615"/>
            <a:ext cx="4087581" cy="2064400"/>
            <a:chOff x="8500659" y="4485615"/>
            <a:chExt cx="4087581" cy="2064400"/>
          </a:xfrm>
        </p:grpSpPr>
        <p:graphicFrame>
          <p:nvGraphicFramePr>
            <p:cNvPr id="23" name="图示 22"/>
            <p:cNvGraphicFramePr/>
            <p:nvPr>
              <p:extLst>
                <p:ext uri="{D42A27DB-BD31-4B8C-83A1-F6EECF244321}">
                  <p14:modId xmlns:p14="http://schemas.microsoft.com/office/powerpoint/2010/main" val="3469698685"/>
                </p:ext>
              </p:extLst>
            </p:nvPr>
          </p:nvGraphicFramePr>
          <p:xfrm>
            <a:off x="8500659" y="4986825"/>
            <a:ext cx="4087581" cy="15631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文本框 23"/>
            <p:cNvSpPr txBox="1"/>
            <p:nvPr/>
          </p:nvSpPr>
          <p:spPr>
            <a:xfrm>
              <a:off x="9120808" y="4485615"/>
              <a:ext cx="120396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t>Story A</a:t>
              </a:r>
              <a:endParaRPr kumimoji="0" lang="zh-CN" altLang="en-US" sz="2400" b="1" i="0" u="none" strike="noStrike" cap="none" spc="0" normalizeH="0" baseline="0" dirty="0">
                <a:ln>
                  <a:noFill/>
                </a:ln>
                <a:solidFill>
                  <a:srgbClr val="000000"/>
                </a:solidFill>
                <a:effectLst/>
                <a:uFillTx/>
                <a:sym typeface="Helvetica Light"/>
              </a:endParaRPr>
            </a:p>
          </p:txBody>
        </p:sp>
        <p:sp>
          <p:nvSpPr>
            <p:cNvPr id="25" name="文本框 24"/>
            <p:cNvSpPr txBox="1"/>
            <p:nvPr/>
          </p:nvSpPr>
          <p:spPr>
            <a:xfrm>
              <a:off x="10685927" y="4485615"/>
              <a:ext cx="120396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t>Story B</a:t>
              </a:r>
              <a:endParaRPr kumimoji="0" lang="zh-CN" altLang="en-US" sz="2400" b="1" i="0" u="none" strike="noStrike" cap="none" spc="0" normalizeH="0" baseline="0" dirty="0">
                <a:ln>
                  <a:noFill/>
                </a:ln>
                <a:solidFill>
                  <a:srgbClr val="000000"/>
                </a:solidFill>
                <a:effectLst/>
                <a:uFillTx/>
                <a:sym typeface="Helvetica Light"/>
              </a:endParaRPr>
            </a:p>
          </p:txBody>
        </p:sp>
      </p:grpSp>
      <p:grpSp>
        <p:nvGrpSpPr>
          <p:cNvPr id="27" name="组合 26"/>
          <p:cNvGrpSpPr/>
          <p:nvPr/>
        </p:nvGrpSpPr>
        <p:grpSpPr>
          <a:xfrm>
            <a:off x="11027478" y="444182"/>
            <a:ext cx="2597412" cy="889186"/>
            <a:chOff x="11381362" y="-138057"/>
            <a:chExt cx="2227761" cy="889186"/>
          </a:xfrm>
        </p:grpSpPr>
        <p:pic>
          <p:nvPicPr>
            <p:cNvPr id="28" name="图片 27">
              <a:extLst>
                <a:ext uri="{FF2B5EF4-FFF2-40B4-BE49-F238E27FC236}">
                  <a16:creationId xmlns:a16="http://schemas.microsoft.com/office/drawing/2014/main" id="{62A7F468-91F1-7743-B244-69A10CCEF6FD}"/>
                </a:ext>
              </a:extLst>
            </p:cNvPr>
            <p:cNvPicPr>
              <a:picLocks noChangeAspect="1"/>
            </p:cNvPicPr>
            <p:nvPr/>
          </p:nvPicPr>
          <p:blipFill>
            <a:blip r:embed="rId9" cstate="print"/>
            <a:stretch>
              <a:fillRect/>
            </a:stretch>
          </p:blipFill>
          <p:spPr>
            <a:xfrm>
              <a:off x="11381362" y="-138057"/>
              <a:ext cx="2167950" cy="889186"/>
            </a:xfrm>
            <a:prstGeom prst="rect">
              <a:avLst/>
            </a:prstGeom>
          </p:spPr>
        </p:pic>
        <p:sp>
          <p:nvSpPr>
            <p:cNvPr id="29" name="文本框 28">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33" name="矩形 32"/>
          <p:cNvSpPr/>
          <p:nvPr/>
        </p:nvSpPr>
        <p:spPr>
          <a:xfrm>
            <a:off x="22553" y="29497"/>
            <a:ext cx="13547136" cy="7621588"/>
          </a:xfrm>
          <a:prstGeom prst="rect">
            <a:avLst/>
          </a:prstGeom>
          <a:solidFill>
            <a:schemeClr val="accent2">
              <a:alpha val="76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4" name="圆角矩形 33"/>
          <p:cNvSpPr/>
          <p:nvPr/>
        </p:nvSpPr>
        <p:spPr>
          <a:xfrm>
            <a:off x="6522720" y="1800702"/>
            <a:ext cx="6858000" cy="5629910"/>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algn="l" defTabSz="584200"/>
            <a:r>
              <a:rPr lang="en-US" altLang="zh-CN" sz="2400" b="1" dirty="0">
                <a:solidFill>
                  <a:schemeClr val="accent2">
                    <a:lumMod val="50000"/>
                  </a:schemeClr>
                </a:solidFill>
              </a:rPr>
              <a:t>A part from </a:t>
            </a:r>
            <a:r>
              <a:rPr lang="en-US" altLang="zh-CN" sz="2400" b="1" i="1" dirty="0">
                <a:solidFill>
                  <a:schemeClr val="accent2">
                    <a:lumMod val="50000"/>
                  </a:schemeClr>
                </a:solidFill>
              </a:rPr>
              <a:t>Aladdin and The Magic Lamp</a:t>
            </a:r>
          </a:p>
          <a:p>
            <a:pPr algn="l" defTabSz="584200"/>
            <a:endParaRPr lang="en-US" altLang="zh-CN" sz="2400" dirty="0">
              <a:solidFill>
                <a:schemeClr val="accent2">
                  <a:lumMod val="50000"/>
                </a:schemeClr>
              </a:solidFill>
            </a:endParaRPr>
          </a:p>
          <a:p>
            <a:pPr algn="l" defTabSz="584200"/>
            <a:r>
              <a:rPr lang="en-US" altLang="zh-CN" sz="2300" dirty="0">
                <a:solidFill>
                  <a:schemeClr val="accent2">
                    <a:lumMod val="50000"/>
                  </a:schemeClr>
                </a:solidFill>
              </a:rPr>
              <a:t>Aladdin found an old lamp in the cave and started cleaning it. Suddenly, a strange fog filled up the cave and a voice said, “My Master, I am the genie of this lamp. What is your wish?” It was a huge man who looked very strange, and Aladdin was afraid of him. But the genie assured him that he would do as Aladdin asked him. “Take me to my home” he said. The next instant, Aladdin was home and with his mother. They hugged each other, and Aladdin told her all about his adventure.</a:t>
            </a:r>
            <a:endParaRPr kumimoji="0" lang="zh-CN" altLang="en-US" sz="2300" b="0" i="0" u="none" strike="noStrike" cap="none" spc="0" normalizeH="0" baseline="0" dirty="0">
              <a:ln>
                <a:noFill/>
              </a:ln>
              <a:solidFill>
                <a:schemeClr val="accent2">
                  <a:lumMod val="50000"/>
                </a:schemeClr>
              </a:solidFill>
              <a:effectLst/>
              <a:uFillTx/>
              <a:sym typeface="Helvetica Light"/>
            </a:endParaRPr>
          </a:p>
        </p:txBody>
      </p:sp>
      <p:sp>
        <p:nvSpPr>
          <p:cNvPr id="35" name="圆角矩形 34"/>
          <p:cNvSpPr/>
          <p:nvPr/>
        </p:nvSpPr>
        <p:spPr>
          <a:xfrm>
            <a:off x="316075" y="1920480"/>
            <a:ext cx="6017675" cy="5425599"/>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a:r>
              <a:rPr lang="en-US" altLang="zh-CN" sz="2400" b="1" dirty="0">
                <a:solidFill>
                  <a:schemeClr val="accent2">
                    <a:lumMod val="50000"/>
                  </a:schemeClr>
                </a:solidFill>
              </a:rPr>
              <a:t>A part from </a:t>
            </a:r>
            <a:r>
              <a:rPr lang="en-US" altLang="zh-CN" sz="2400" b="1" i="1" dirty="0">
                <a:solidFill>
                  <a:schemeClr val="accent2">
                    <a:lumMod val="50000"/>
                  </a:schemeClr>
                </a:solidFill>
              </a:rPr>
              <a:t>The Evil Genie </a:t>
            </a:r>
          </a:p>
          <a:p>
            <a:pPr defTabSz="584200"/>
            <a:r>
              <a:rPr lang="en-US" altLang="zh-CN" sz="2400" b="1" dirty="0">
                <a:solidFill>
                  <a:schemeClr val="accent2">
                    <a:lumMod val="50000"/>
                  </a:schemeClr>
                </a:solidFill>
              </a:rPr>
              <a:t>Pages 12-15</a:t>
            </a:r>
            <a:endParaRPr lang="en-US" altLang="zh-CN" sz="2400" i="1" dirty="0">
              <a:solidFill>
                <a:schemeClr val="accent2">
                  <a:lumMod val="50000"/>
                </a:schemeClr>
              </a:solidFill>
            </a:endParaRPr>
          </a:p>
          <a:p>
            <a:pPr algn="l" defTabSz="584200"/>
            <a:endParaRPr lang="en-US" altLang="zh-CN" sz="2400" i="1" dirty="0">
              <a:solidFill>
                <a:schemeClr val="accent2">
                  <a:lumMod val="50000"/>
                </a:schemeClr>
              </a:solidFill>
            </a:endParaRPr>
          </a:p>
          <a:p>
            <a:pPr algn="l" defTabSz="584200"/>
            <a:endParaRPr lang="en-US" altLang="zh-CN" sz="2400" i="1" dirty="0">
              <a:solidFill>
                <a:schemeClr val="accent2">
                  <a:lumMod val="50000"/>
                </a:schemeClr>
              </a:solidFill>
            </a:endParaRPr>
          </a:p>
          <a:p>
            <a:pPr algn="l" defTabSz="584200"/>
            <a:endParaRPr lang="en-US" altLang="zh-CN" sz="2400" i="1" dirty="0">
              <a:solidFill>
                <a:schemeClr val="accent2">
                  <a:lumMod val="50000"/>
                </a:schemeClr>
              </a:solidFill>
            </a:endParaRPr>
          </a:p>
          <a:p>
            <a:pPr algn="l" defTabSz="584200"/>
            <a:endParaRPr lang="en-US" altLang="zh-CN" sz="2400" i="1" dirty="0">
              <a:solidFill>
                <a:schemeClr val="accent2">
                  <a:lumMod val="50000"/>
                </a:schemeClr>
              </a:solidFill>
            </a:endParaRPr>
          </a:p>
          <a:p>
            <a:pPr algn="l" defTabSz="584200"/>
            <a:endParaRPr lang="en-US" altLang="zh-CN" sz="2400" i="1" dirty="0">
              <a:solidFill>
                <a:schemeClr val="accent2">
                  <a:lumMod val="50000"/>
                </a:schemeClr>
              </a:solidFill>
            </a:endParaRPr>
          </a:p>
          <a:p>
            <a:pPr algn="l" defTabSz="584200"/>
            <a:endParaRPr lang="en-US" altLang="zh-CN" sz="2400" i="1" dirty="0">
              <a:solidFill>
                <a:schemeClr val="accent2">
                  <a:lumMod val="50000"/>
                </a:schemeClr>
              </a:solidFill>
            </a:endParaRPr>
          </a:p>
          <a:p>
            <a:pPr algn="l" defTabSz="584200"/>
            <a:endParaRPr lang="en-US" altLang="zh-CN" sz="2400" i="1" dirty="0">
              <a:solidFill>
                <a:schemeClr val="accent2">
                  <a:lumMod val="50000"/>
                </a:schemeClr>
              </a:solidFill>
            </a:endParaRPr>
          </a:p>
          <a:p>
            <a:pPr algn="l" defTabSz="584200"/>
            <a:endParaRPr lang="en-US" altLang="zh-CN" sz="2400" i="1" dirty="0">
              <a:solidFill>
                <a:schemeClr val="accent2">
                  <a:lumMod val="50000"/>
                </a:schemeClr>
              </a:solidFill>
            </a:endParaRPr>
          </a:p>
          <a:p>
            <a:pPr algn="l" defTabSz="584200"/>
            <a:endParaRPr lang="en-US" altLang="zh-CN" sz="2400" i="1" dirty="0">
              <a:solidFill>
                <a:schemeClr val="accent2">
                  <a:lumMod val="50000"/>
                </a:schemeClr>
              </a:solidFill>
            </a:endParaRPr>
          </a:p>
          <a:p>
            <a:pPr algn="l" defTabSz="584200"/>
            <a:endParaRPr lang="en-US" altLang="zh-CN" sz="2400" i="1" dirty="0">
              <a:solidFill>
                <a:schemeClr val="accent2">
                  <a:lumMod val="50000"/>
                </a:schemeClr>
              </a:solidFill>
            </a:endParaRPr>
          </a:p>
          <a:p>
            <a:pPr algn="l" defTabSz="584200"/>
            <a:endParaRPr lang="en-US" altLang="zh-CN" sz="2400" i="1" dirty="0">
              <a:solidFill>
                <a:schemeClr val="accent2">
                  <a:lumMod val="50000"/>
                </a:schemeClr>
              </a:solidFill>
            </a:endParaRPr>
          </a:p>
        </p:txBody>
      </p:sp>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5821" y="3545956"/>
            <a:ext cx="5917929" cy="2574875"/>
          </a:xfrm>
          <a:prstGeom prst="rect">
            <a:avLst/>
          </a:prstGeom>
        </p:spPr>
      </p:pic>
      <p:sp>
        <p:nvSpPr>
          <p:cNvPr id="37" name="文本框 36"/>
          <p:cNvSpPr txBox="1"/>
          <p:nvPr/>
        </p:nvSpPr>
        <p:spPr>
          <a:xfrm>
            <a:off x="554864" y="771479"/>
            <a:ext cx="1248251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en-US" altLang="zh-CN" sz="2800" b="1" dirty="0">
                <a:solidFill>
                  <a:schemeClr val="bg1"/>
                </a:solidFill>
              </a:rPr>
              <a:t>Read one part from each story</a:t>
            </a:r>
            <a:r>
              <a:rPr kumimoji="0" lang="en-US" altLang="zh-CN" sz="2800" b="1" i="0" u="none" strike="noStrike" cap="none" spc="0" normalizeH="0" dirty="0">
                <a:ln>
                  <a:noFill/>
                </a:ln>
                <a:solidFill>
                  <a:schemeClr val="bg1"/>
                </a:solidFill>
                <a:effectLst/>
                <a:uFillTx/>
                <a:latin typeface="+mn-lt"/>
                <a:ea typeface="+mn-ea"/>
                <a:cs typeface="+mn-cs"/>
                <a:sym typeface="Helvetica Light"/>
              </a:rPr>
              <a:t>, and then compare and contrast them.</a:t>
            </a:r>
            <a:endParaRPr kumimoji="0" lang="zh-CN" altLang="en-US" sz="2800" b="1" i="0" u="none" strike="noStrike" cap="none" spc="0" normalizeH="0" baseline="0" dirty="0">
              <a:ln>
                <a:noFill/>
              </a:ln>
              <a:solidFill>
                <a:schemeClr val="bg1"/>
              </a:solidFill>
              <a:effectLst/>
              <a:uFillTx/>
              <a:latin typeface="+mn-lt"/>
              <a:ea typeface="+mn-ea"/>
              <a:cs typeface="+mn-cs"/>
              <a:sym typeface="Helvetica Light"/>
            </a:endParaRPr>
          </a:p>
        </p:txBody>
      </p:sp>
      <p:sp>
        <p:nvSpPr>
          <p:cNvPr id="38" name="文本框 37"/>
          <p:cNvSpPr txBox="1"/>
          <p:nvPr/>
        </p:nvSpPr>
        <p:spPr>
          <a:xfrm>
            <a:off x="13098896" y="-9186"/>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nvGrpSpPr>
          <p:cNvPr id="39" name="组合 38"/>
          <p:cNvGrpSpPr/>
          <p:nvPr/>
        </p:nvGrpSpPr>
        <p:grpSpPr>
          <a:xfrm>
            <a:off x="10079680" y="423750"/>
            <a:ext cx="3582309" cy="964367"/>
            <a:chOff x="11381362" y="-144187"/>
            <a:chExt cx="2256803" cy="964367"/>
          </a:xfrm>
        </p:grpSpPr>
        <p:pic>
          <p:nvPicPr>
            <p:cNvPr id="40" name="图片 39">
              <a:extLst>
                <a:ext uri="{FF2B5EF4-FFF2-40B4-BE49-F238E27FC236}">
                  <a16:creationId xmlns:a16="http://schemas.microsoft.com/office/drawing/2014/main" id="{62A7F468-91F1-7743-B244-69A10CCEF6FD}"/>
                </a:ext>
              </a:extLst>
            </p:cNvPr>
            <p:cNvPicPr>
              <a:picLocks noChangeAspect="1"/>
            </p:cNvPicPr>
            <p:nvPr/>
          </p:nvPicPr>
          <p:blipFill>
            <a:blip r:embed="rId9" cstate="print"/>
            <a:stretch>
              <a:fillRect/>
            </a:stretch>
          </p:blipFill>
          <p:spPr>
            <a:xfrm>
              <a:off x="11381362" y="-138057"/>
              <a:ext cx="2167950" cy="889186"/>
            </a:xfrm>
            <a:prstGeom prst="rect">
              <a:avLst/>
            </a:prstGeom>
          </p:spPr>
        </p:pic>
        <p:sp>
          <p:nvSpPr>
            <p:cNvPr id="41" name="文本框 39">
              <a:extLst>
                <a:ext uri="{FF2B5EF4-FFF2-40B4-BE49-F238E27FC236}">
                  <a16:creationId xmlns:a16="http://schemas.microsoft.com/office/drawing/2014/main" id="{3CD32240-6825-FB45-9097-77E5813F59C1}"/>
                </a:ext>
              </a:extLst>
            </p:cNvPr>
            <p:cNvSpPr txBox="1"/>
            <p:nvPr/>
          </p:nvSpPr>
          <p:spPr>
            <a:xfrm>
              <a:off x="11470215" y="-144187"/>
              <a:ext cx="216795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Reading Strategy</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42" name="矩形 41">
            <a:extLst>
              <a:ext uri="{FF2B5EF4-FFF2-40B4-BE49-F238E27FC236}">
                <a16:creationId xmlns:a16="http://schemas.microsoft.com/office/drawing/2014/main" id="{68939BC1-8866-0D4D-874F-CE44CC871099}"/>
              </a:ext>
            </a:extLst>
          </p:cNvPr>
          <p:cNvSpPr/>
          <p:nvPr/>
        </p:nvSpPr>
        <p:spPr>
          <a:xfrm>
            <a:off x="9016915" y="-38100"/>
            <a:ext cx="4536861"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Introduce what is to compare and contrast similar stories or different versions of a story; teach how to compare and contrast stories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Introduce to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what is to compare and contrast similar stories or different versions of a story.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Click and show parts of two stories.</a:t>
            </a:r>
          </a:p>
        </p:txBody>
      </p:sp>
      <p:pic>
        <p:nvPicPr>
          <p:cNvPr id="43" name="图片 42"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11"/>
          <a:stretch>
            <a:fillRect/>
          </a:stretch>
        </p:blipFill>
        <p:spPr>
          <a:xfrm>
            <a:off x="12734626" y="-135603"/>
            <a:ext cx="1130300" cy="762000"/>
          </a:xfrm>
          <a:prstGeom prst="rect">
            <a:avLst/>
          </a:prstGeom>
        </p:spPr>
      </p:pic>
      <p:grpSp>
        <p:nvGrpSpPr>
          <p:cNvPr id="44" name="组合 43"/>
          <p:cNvGrpSpPr/>
          <p:nvPr/>
        </p:nvGrpSpPr>
        <p:grpSpPr>
          <a:xfrm>
            <a:off x="12788631" y="7340868"/>
            <a:ext cx="718618" cy="261610"/>
            <a:chOff x="11257218" y="6574522"/>
            <a:chExt cx="718618" cy="261610"/>
          </a:xfrm>
        </p:grpSpPr>
        <p:sp>
          <p:nvSpPr>
            <p:cNvPr id="45" name="流程图: 终止 44"/>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文本框 45">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25/34</a:t>
              </a:r>
              <a:endParaRPr lang="zh-CN" altLang="en-US" sz="1100" b="1" dirty="0">
                <a:latin typeface="Century Gothic" panose="020B0502020202020204" pitchFamily="34" charset="0"/>
              </a:endParaRPr>
            </a:p>
          </p:txBody>
        </p:sp>
      </p:grpSp>
    </p:spTree>
    <p:extLst>
      <p:ext uri="{BB962C8B-B14F-4D97-AF65-F5344CB8AC3E}">
        <p14:creationId xmlns:p14="http://schemas.microsoft.com/office/powerpoint/2010/main" val="1064114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1" nodeType="click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6" grpId="0"/>
      <p:bldP spid="33" grpId="0" animBg="1"/>
      <p:bldP spid="42" grpId="0" animBg="1"/>
      <p:bldP spid="4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64632" y="552278"/>
            <a:ext cx="11860768" cy="553998"/>
          </a:xfrm>
          <a:prstGeom prst="rect">
            <a:avLst/>
          </a:prstGeom>
        </p:spPr>
        <p:txBody>
          <a:bodyPr wrap="square">
            <a:spAutoFit/>
          </a:bodyPr>
          <a:lstStyle/>
          <a:p>
            <a:pPr algn="l"/>
            <a:r>
              <a:rPr lang="en-US" altLang="zh-CN" sz="3000" b="1" dirty="0">
                <a:solidFill>
                  <a:schemeClr val="tx1"/>
                </a:solidFill>
              </a:rPr>
              <a:t>How are the two stories alike? How are the two stories different?</a:t>
            </a:r>
          </a:p>
        </p:txBody>
      </p:sp>
      <p:graphicFrame>
        <p:nvGraphicFramePr>
          <p:cNvPr id="5" name="图示 4"/>
          <p:cNvGraphicFramePr/>
          <p:nvPr>
            <p:extLst>
              <p:ext uri="{D42A27DB-BD31-4B8C-83A1-F6EECF244321}">
                <p14:modId xmlns:p14="http://schemas.microsoft.com/office/powerpoint/2010/main" val="3531242131"/>
              </p:ext>
            </p:extLst>
          </p:nvPr>
        </p:nvGraphicFramePr>
        <p:xfrm>
          <a:off x="1798320" y="2392681"/>
          <a:ext cx="12519660" cy="4815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矩形 5"/>
          <p:cNvSpPr/>
          <p:nvPr/>
        </p:nvSpPr>
        <p:spPr>
          <a:xfrm>
            <a:off x="1798320" y="1622280"/>
            <a:ext cx="2702984" cy="523220"/>
          </a:xfrm>
          <a:prstGeom prst="rect">
            <a:avLst/>
          </a:prstGeom>
        </p:spPr>
        <p:txBody>
          <a:bodyPr wrap="none">
            <a:spAutoFit/>
          </a:bodyPr>
          <a:lstStyle/>
          <a:p>
            <a:r>
              <a:rPr lang="en-US" altLang="zh-CN" sz="2800" b="1" i="1" dirty="0">
                <a:solidFill>
                  <a:srgbClr val="00CC00"/>
                </a:solidFill>
              </a:rPr>
              <a:t>The Evil Genie </a:t>
            </a:r>
            <a:endParaRPr lang="zh-CN" altLang="en-US" sz="2800" dirty="0">
              <a:solidFill>
                <a:srgbClr val="00CC00"/>
              </a:solidFill>
            </a:endParaRPr>
          </a:p>
        </p:txBody>
      </p:sp>
      <p:sp>
        <p:nvSpPr>
          <p:cNvPr id="7" name="矩形 6"/>
          <p:cNvSpPr/>
          <p:nvPr/>
        </p:nvSpPr>
        <p:spPr>
          <a:xfrm>
            <a:off x="8354748" y="1406836"/>
            <a:ext cx="3274940" cy="954107"/>
          </a:xfrm>
          <a:prstGeom prst="rect">
            <a:avLst/>
          </a:prstGeom>
        </p:spPr>
        <p:txBody>
          <a:bodyPr wrap="square">
            <a:spAutoFit/>
          </a:bodyPr>
          <a:lstStyle/>
          <a:p>
            <a:r>
              <a:rPr lang="en-US" altLang="zh-CN" sz="2800" b="1" i="1" dirty="0">
                <a:solidFill>
                  <a:srgbClr val="FF9933"/>
                </a:solidFill>
              </a:rPr>
              <a:t>Aladdin and The Magic Lamp</a:t>
            </a:r>
            <a:endParaRPr lang="zh-CN" altLang="en-US" sz="2800" dirty="0">
              <a:solidFill>
                <a:srgbClr val="FF9933"/>
              </a:solidFill>
            </a:endParaRPr>
          </a:p>
        </p:txBody>
      </p:sp>
      <p:sp>
        <p:nvSpPr>
          <p:cNvPr id="8" name="文本框 7"/>
          <p:cNvSpPr txBox="1"/>
          <p:nvPr/>
        </p:nvSpPr>
        <p:spPr>
          <a:xfrm>
            <a:off x="4763036" y="3813344"/>
            <a:ext cx="355294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tx1"/>
                </a:solidFill>
              </a:rPr>
              <a:t>a genie in a container</a:t>
            </a:r>
            <a:endParaRPr kumimoji="0" lang="zh-CN" altLang="en-US" sz="2400" b="1" i="0" u="none" strike="noStrike" cap="none" spc="0" normalizeH="0" baseline="0" dirty="0">
              <a:ln>
                <a:noFill/>
              </a:ln>
              <a:solidFill>
                <a:schemeClr val="tx1"/>
              </a:solidFill>
              <a:effectLst/>
              <a:uFillTx/>
              <a:sym typeface="Helvetica Light"/>
            </a:endParaRPr>
          </a:p>
        </p:txBody>
      </p:sp>
      <p:sp>
        <p:nvSpPr>
          <p:cNvPr id="16" name="文本框 15"/>
          <p:cNvSpPr txBox="1"/>
          <p:nvPr/>
        </p:nvSpPr>
        <p:spPr>
          <a:xfrm>
            <a:off x="2104576" y="5654777"/>
            <a:ext cx="238148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rgbClr val="C00000"/>
                </a:solidFill>
              </a:rPr>
              <a:t>It’s your turn.</a:t>
            </a:r>
            <a:endParaRPr kumimoji="0" lang="zh-CN" altLang="en-US" sz="2800" b="1" i="0" u="none" strike="noStrike" cap="none" spc="0" normalizeH="0" baseline="0" dirty="0">
              <a:ln>
                <a:noFill/>
              </a:ln>
              <a:solidFill>
                <a:srgbClr val="C00000"/>
              </a:solidFill>
              <a:uFillTx/>
              <a:sym typeface="Helvetica Light"/>
            </a:endParaRPr>
          </a:p>
        </p:txBody>
      </p:sp>
      <p:sp>
        <p:nvSpPr>
          <p:cNvPr id="19" name="文本框 18"/>
          <p:cNvSpPr txBox="1"/>
          <p:nvPr/>
        </p:nvSpPr>
        <p:spPr>
          <a:xfrm>
            <a:off x="8892914" y="4377644"/>
            <a:ext cx="193548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t>lamp</a:t>
            </a:r>
            <a:endParaRPr kumimoji="0" lang="zh-CN" altLang="en-US" sz="2400" b="1" i="0" u="none" strike="noStrike" cap="none" spc="0" normalizeH="0" baseline="0" dirty="0">
              <a:ln>
                <a:noFill/>
              </a:ln>
              <a:solidFill>
                <a:srgbClr val="000000"/>
              </a:solidFill>
              <a:effectLst/>
              <a:uFillTx/>
              <a:sym typeface="Helvetica Light"/>
            </a:endParaRPr>
          </a:p>
        </p:txBody>
      </p:sp>
      <p:sp>
        <p:nvSpPr>
          <p:cNvPr id="28" name="文本框 27"/>
          <p:cNvSpPr txBox="1"/>
          <p:nvPr/>
        </p:nvSpPr>
        <p:spPr>
          <a:xfrm>
            <a:off x="4719340" y="2844650"/>
            <a:ext cx="355294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rgbClr val="C00000"/>
                </a:solidFill>
              </a:rPr>
              <a:t>Similarities</a:t>
            </a:r>
            <a:endParaRPr kumimoji="0" lang="zh-CN" altLang="en-US" sz="2800" b="1" i="0" u="none" strike="noStrike" cap="none" spc="0" normalizeH="0" baseline="0" dirty="0">
              <a:ln>
                <a:noFill/>
              </a:ln>
              <a:solidFill>
                <a:srgbClr val="C00000"/>
              </a:solidFill>
              <a:effectLst/>
              <a:uFillTx/>
              <a:sym typeface="Helvetica Light"/>
            </a:endParaRPr>
          </a:p>
        </p:txBody>
      </p:sp>
      <p:sp>
        <p:nvSpPr>
          <p:cNvPr id="29" name="文本框 28"/>
          <p:cNvSpPr txBox="1"/>
          <p:nvPr/>
        </p:nvSpPr>
        <p:spPr>
          <a:xfrm>
            <a:off x="1783080" y="2833345"/>
            <a:ext cx="355294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rgbClr val="C00000"/>
                </a:solidFill>
              </a:rPr>
              <a:t>Differences</a:t>
            </a:r>
            <a:endParaRPr kumimoji="0" lang="zh-CN" altLang="en-US" sz="2800" b="1" i="0" u="none" strike="noStrike" cap="none" spc="0" normalizeH="0" baseline="0" dirty="0">
              <a:ln>
                <a:noFill/>
              </a:ln>
              <a:solidFill>
                <a:srgbClr val="C00000"/>
              </a:solidFill>
              <a:effectLst/>
              <a:uFillTx/>
              <a:sym typeface="Helvetica Light"/>
            </a:endParaRPr>
          </a:p>
        </p:txBody>
      </p:sp>
      <p:sp>
        <p:nvSpPr>
          <p:cNvPr id="30" name="文本框 29"/>
          <p:cNvSpPr txBox="1"/>
          <p:nvPr/>
        </p:nvSpPr>
        <p:spPr>
          <a:xfrm>
            <a:off x="7871278" y="2793722"/>
            <a:ext cx="355294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rgbClr val="C00000"/>
                </a:solidFill>
              </a:rPr>
              <a:t>Differences</a:t>
            </a:r>
            <a:endParaRPr kumimoji="0" lang="zh-CN" altLang="en-US" sz="2800" b="1" i="0" u="none" strike="noStrike" cap="none" spc="0" normalizeH="0" baseline="0" dirty="0">
              <a:ln>
                <a:noFill/>
              </a:ln>
              <a:solidFill>
                <a:srgbClr val="C00000"/>
              </a:solidFill>
              <a:effectLst/>
              <a:uFillTx/>
              <a:sym typeface="Helvetica Light"/>
            </a:endParaRPr>
          </a:p>
        </p:txBody>
      </p:sp>
      <p:sp>
        <p:nvSpPr>
          <p:cNvPr id="12" name="文本框 11"/>
          <p:cNvSpPr txBox="1"/>
          <p:nvPr/>
        </p:nvSpPr>
        <p:spPr>
          <a:xfrm>
            <a:off x="5913120" y="1555595"/>
            <a:ext cx="111252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3600" b="1" i="0" u="none" strike="noStrike" cap="none" spc="0" normalizeH="0" baseline="0" dirty="0">
                <a:ln>
                  <a:noFill/>
                </a:ln>
                <a:solidFill>
                  <a:srgbClr val="C00000"/>
                </a:solidFill>
                <a:effectLst/>
                <a:uFillTx/>
                <a:latin typeface="+mn-lt"/>
                <a:ea typeface="+mn-ea"/>
                <a:cs typeface="+mn-cs"/>
                <a:sym typeface="Helvetica Light"/>
              </a:rPr>
              <a:t>vs.</a:t>
            </a:r>
            <a:endParaRPr kumimoji="0" lang="zh-CN" altLang="en-US" sz="3600" b="1" i="0" u="none" strike="noStrike" cap="none" spc="0" normalizeH="0" baseline="0" dirty="0">
              <a:ln>
                <a:noFill/>
              </a:ln>
              <a:solidFill>
                <a:srgbClr val="C00000"/>
              </a:solidFill>
              <a:effectLst/>
              <a:uFillTx/>
              <a:latin typeface="+mn-lt"/>
              <a:ea typeface="+mn-ea"/>
              <a:cs typeface="+mn-cs"/>
              <a:sym typeface="Helvetica Light"/>
            </a:endParaRPr>
          </a:p>
        </p:txBody>
      </p:sp>
      <p:sp>
        <p:nvSpPr>
          <p:cNvPr id="31" name="文本框 30"/>
          <p:cNvSpPr txBox="1"/>
          <p:nvPr/>
        </p:nvSpPr>
        <p:spPr>
          <a:xfrm>
            <a:off x="2452375" y="4429927"/>
            <a:ext cx="193548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t>bottle</a:t>
            </a:r>
            <a:endParaRPr kumimoji="0" lang="zh-CN" altLang="en-US" sz="2400" b="1" i="0" u="none" strike="noStrike" cap="none" spc="0" normalizeH="0" baseline="0" dirty="0">
              <a:ln>
                <a:noFill/>
              </a:ln>
              <a:solidFill>
                <a:srgbClr val="000000"/>
              </a:solidFill>
              <a:effectLst/>
              <a:uFillTx/>
              <a:sym typeface="Helvetica Light"/>
            </a:endParaRPr>
          </a:p>
        </p:txBody>
      </p:sp>
      <p:sp>
        <p:nvSpPr>
          <p:cNvPr id="32" name="文本框 31"/>
          <p:cNvSpPr txBox="1"/>
          <p:nvPr/>
        </p:nvSpPr>
        <p:spPr>
          <a:xfrm>
            <a:off x="2335798" y="3736172"/>
            <a:ext cx="193548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t>evil</a:t>
            </a:r>
            <a:endParaRPr kumimoji="0" lang="zh-CN" altLang="en-US" sz="2400" b="1" i="0" u="none" strike="noStrike" cap="none" spc="0" normalizeH="0" baseline="0" dirty="0">
              <a:ln>
                <a:noFill/>
              </a:ln>
              <a:solidFill>
                <a:srgbClr val="000000"/>
              </a:solidFill>
              <a:effectLst/>
              <a:uFillTx/>
              <a:sym typeface="Helvetica Light"/>
            </a:endParaRPr>
          </a:p>
        </p:txBody>
      </p:sp>
      <p:sp>
        <p:nvSpPr>
          <p:cNvPr id="33" name="文本框 32"/>
          <p:cNvSpPr txBox="1"/>
          <p:nvPr/>
        </p:nvSpPr>
        <p:spPr>
          <a:xfrm>
            <a:off x="8862434" y="3750523"/>
            <a:ext cx="193548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t>kind</a:t>
            </a:r>
            <a:endParaRPr kumimoji="0" lang="zh-CN" altLang="en-US" sz="2400" b="1" i="0" u="none" strike="noStrike" cap="none" spc="0" normalizeH="0" baseline="0" dirty="0">
              <a:ln>
                <a:noFill/>
              </a:ln>
              <a:solidFill>
                <a:srgbClr val="000000"/>
              </a:solidFill>
              <a:effectLst/>
              <a:uFillTx/>
              <a:sym typeface="Helvetica Light"/>
            </a:endParaRPr>
          </a:p>
        </p:txBody>
      </p:sp>
      <p:sp>
        <p:nvSpPr>
          <p:cNvPr id="34" name="文本框 33"/>
          <p:cNvSpPr txBox="1"/>
          <p:nvPr/>
        </p:nvSpPr>
        <p:spPr>
          <a:xfrm>
            <a:off x="4763036" y="4445014"/>
            <a:ext cx="355294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tx1"/>
                </a:solidFill>
              </a:rPr>
              <a:t>a genie came out</a:t>
            </a:r>
            <a:endParaRPr kumimoji="0" lang="zh-CN" altLang="en-US" sz="2400" b="1" i="0" u="none" strike="noStrike" cap="none" spc="0" normalizeH="0" baseline="0" dirty="0">
              <a:ln>
                <a:noFill/>
              </a:ln>
              <a:solidFill>
                <a:schemeClr val="tx1"/>
              </a:solidFill>
              <a:effectLst/>
              <a:uFillTx/>
              <a:sym typeface="Helvetica Light"/>
            </a:endParaRPr>
          </a:p>
        </p:txBody>
      </p:sp>
      <p:sp>
        <p:nvSpPr>
          <p:cNvPr id="35" name="文本框 34"/>
          <p:cNvSpPr txBox="1"/>
          <p:nvPr/>
        </p:nvSpPr>
        <p:spPr>
          <a:xfrm>
            <a:off x="5370582" y="5624144"/>
            <a:ext cx="238148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rgbClr val="C00000"/>
                </a:solidFill>
              </a:rPr>
              <a:t>It’s your turn.</a:t>
            </a:r>
            <a:endParaRPr kumimoji="0" lang="zh-CN" altLang="en-US" sz="2800" b="1" i="0" u="none" strike="noStrike" cap="none" spc="0" normalizeH="0" baseline="0" dirty="0">
              <a:ln>
                <a:noFill/>
              </a:ln>
              <a:solidFill>
                <a:srgbClr val="C00000"/>
              </a:solidFill>
              <a:uFillTx/>
              <a:sym typeface="Helvetica Light"/>
            </a:endParaRPr>
          </a:p>
        </p:txBody>
      </p:sp>
      <p:sp>
        <p:nvSpPr>
          <p:cNvPr id="36" name="文本框 35"/>
          <p:cNvSpPr txBox="1"/>
          <p:nvPr/>
        </p:nvSpPr>
        <p:spPr>
          <a:xfrm>
            <a:off x="8801474" y="5602494"/>
            <a:ext cx="238148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rgbClr val="C00000"/>
                </a:solidFill>
              </a:rPr>
              <a:t>It’s your turn.</a:t>
            </a:r>
            <a:endParaRPr kumimoji="0" lang="zh-CN" altLang="en-US" sz="2800" b="1" i="0" u="none" strike="noStrike" cap="none" spc="0" normalizeH="0" baseline="0" dirty="0">
              <a:ln>
                <a:noFill/>
              </a:ln>
              <a:solidFill>
                <a:srgbClr val="C00000"/>
              </a:solidFill>
              <a:uFillTx/>
              <a:sym typeface="Helvetica Light"/>
            </a:endParaRPr>
          </a:p>
        </p:txBody>
      </p:sp>
      <p:sp>
        <p:nvSpPr>
          <p:cNvPr id="24" name="矩形 23">
            <a:extLst>
              <a:ext uri="{FF2B5EF4-FFF2-40B4-BE49-F238E27FC236}">
                <a16:creationId xmlns:a16="http://schemas.microsoft.com/office/drawing/2014/main" id="{68939BC1-8866-0D4D-874F-CE44CC871099}"/>
              </a:ext>
            </a:extLst>
          </p:cNvPr>
          <p:cNvSpPr/>
          <p:nvPr/>
        </p:nvSpPr>
        <p:spPr>
          <a:xfrm>
            <a:off x="9012452" y="-42953"/>
            <a:ext cx="4536861" cy="1499623"/>
          </a:xfrm>
          <a:prstGeom prst="rect">
            <a:avLst/>
          </a:prstGeom>
          <a:solidFill>
            <a:srgbClr val="5EC25B"/>
          </a:solidFill>
        </p:spPr>
        <p:txBody>
          <a:bodyPr wrap="square" lIns="108000" tIns="72000" rIns="432000" bIns="72000">
            <a:spAutoFit/>
          </a:bodyPr>
          <a:lstStyle/>
          <a:p>
            <a:pPr algn="l"/>
            <a:r>
              <a:rPr lang="en-US" altLang="zh-CN" sz="1100" b="1" kern="100" dirty="0">
                <a:solidFill>
                  <a:schemeClr val="bg1"/>
                </a:solidFill>
                <a:uFill>
                  <a:solidFill>
                    <a:srgbClr val="000000"/>
                  </a:solidFill>
                </a:uFill>
                <a:ea typeface="等线" panose="02010600030101010101" pitchFamily="2" charset="-122"/>
                <a:cs typeface="等线" panose="02010600030101010101" pitchFamily="2" charset="-122"/>
              </a:rPr>
              <a:t>LO: Utilize the reading strategies and skills to assist in comparing and contrasting versions of a story.</a:t>
            </a:r>
          </a:p>
          <a:p>
            <a:pPr marL="228600" indent="-228600" algn="l">
              <a:buFont typeface="+mj-lt"/>
              <a:buAutoNum type="arabicPeriod"/>
            </a:pPr>
            <a:r>
              <a:rPr lang="en-US" altLang="zh-CN" sz="1100" b="1" kern="100" dirty="0">
                <a:solidFill>
                  <a:schemeClr val="bg1"/>
                </a:solidFill>
                <a:uFill>
                  <a:solidFill>
                    <a:srgbClr val="000000"/>
                  </a:solidFill>
                </a:uFill>
                <a:ea typeface="等线" panose="02010600030101010101" pitchFamily="2" charset="-122"/>
                <a:cs typeface="等线" panose="02010600030101010101" pitchFamily="2" charset="-122"/>
              </a:rPr>
              <a:t>Model how to compare and contrast versions of a story; click and display the sample answer and give feedback.</a:t>
            </a:r>
          </a:p>
          <a:p>
            <a:pPr marL="228600" indent="-228600" algn="l">
              <a:buFont typeface="+mj-lt"/>
              <a:buAutoNum type="arabicPeriod"/>
            </a:pPr>
            <a:r>
              <a:rPr lang="en-US" altLang="zh-CN" sz="1100" b="1" kern="100" dirty="0">
                <a:solidFill>
                  <a:schemeClr val="bg1"/>
                </a:solidFill>
                <a:uFill>
                  <a:solidFill>
                    <a:srgbClr val="000000"/>
                  </a:solidFill>
                </a:uFill>
                <a:ea typeface="等线" panose="02010600030101010101" pitchFamily="2" charset="-122"/>
                <a:cs typeface="等线" panose="02010600030101010101" pitchFamily="2" charset="-122"/>
              </a:rPr>
              <a:t>have </a:t>
            </a:r>
            <a:r>
              <a:rPr lang="en-US" altLang="zh-CN" sz="1100" b="1" kern="100" dirty="0" err="1">
                <a:solidFill>
                  <a:schemeClr val="bg1"/>
                </a:solidFill>
                <a:uFill>
                  <a:solidFill>
                    <a:srgbClr val="000000"/>
                  </a:solidFill>
                </a:uFill>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ea typeface="等线" panose="02010600030101010101" pitchFamily="2" charset="-122"/>
                <a:cs typeface="等线" panose="02010600030101010101" pitchFamily="2" charset="-122"/>
              </a:rPr>
              <a:t> work together to compare and contrast versions of a story by completing the given chart.</a:t>
            </a:r>
          </a:p>
          <a:p>
            <a:pPr marL="228600" indent="-228600" algn="l">
              <a:buFont typeface="+mj-lt"/>
              <a:buAutoNum type="arabicPeriod"/>
            </a:pPr>
            <a:r>
              <a:rPr lang="en-US" altLang="zh-CN" sz="1100" b="1" kern="100" dirty="0">
                <a:solidFill>
                  <a:schemeClr val="bg1"/>
                </a:solidFill>
                <a:uFill>
                  <a:solidFill>
                    <a:srgbClr val="000000"/>
                  </a:solidFill>
                </a:uFill>
                <a:ea typeface="等线" panose="02010600030101010101" pitchFamily="2" charset="-122"/>
                <a:cs typeface="等线" panose="02010600030101010101" pitchFamily="2" charset="-122"/>
              </a:rPr>
              <a:t>Give feedback.</a:t>
            </a:r>
          </a:p>
        </p:txBody>
      </p:sp>
      <p:pic>
        <p:nvPicPr>
          <p:cNvPr id="25" name="图片 24"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66216" y="-171256"/>
            <a:ext cx="1130300" cy="762000"/>
          </a:xfrm>
          <a:prstGeom prst="rect">
            <a:avLst/>
          </a:prstGeom>
        </p:spPr>
      </p:pic>
      <p:grpSp>
        <p:nvGrpSpPr>
          <p:cNvPr id="26" name="组合 25"/>
          <p:cNvGrpSpPr/>
          <p:nvPr/>
        </p:nvGrpSpPr>
        <p:grpSpPr>
          <a:xfrm>
            <a:off x="12788631" y="7340868"/>
            <a:ext cx="718618" cy="261610"/>
            <a:chOff x="11257218" y="6574522"/>
            <a:chExt cx="718618" cy="261610"/>
          </a:xfrm>
        </p:grpSpPr>
        <p:sp>
          <p:nvSpPr>
            <p:cNvPr id="27" name="流程图: 终止 26"/>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7" name="文本框 36">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26/34</a:t>
              </a:r>
              <a:endParaRPr lang="zh-CN" altLang="en-US" sz="1100" b="1" dirty="0">
                <a:latin typeface="Century Gothic" panose="020B0502020202020204" pitchFamily="34" charset="0"/>
              </a:endParaRPr>
            </a:p>
          </p:txBody>
        </p:sp>
      </p:grpSp>
    </p:spTree>
    <p:extLst>
      <p:ext uri="{BB962C8B-B14F-4D97-AF65-F5344CB8AC3E}">
        <p14:creationId xmlns:p14="http://schemas.microsoft.com/office/powerpoint/2010/main" val="36749361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3268566" y="959450"/>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a:ln>
                  <a:noFill/>
                </a:ln>
                <a:solidFill>
                  <a:srgbClr val="0083D1"/>
                </a:solidFill>
                <a:effectLst/>
                <a:uFillTx/>
                <a:latin typeface="Century Gothic" panose="020B0502020202020204" pitchFamily="34" charset="0"/>
                <a:sym typeface="Helvetica Light"/>
              </a:rPr>
              <a:t>Read &amp; Choose</a:t>
            </a:r>
            <a:endParaRPr kumimoji="0" lang="zh-CN" altLang="en-US" sz="4000" b="1" i="0" u="none" strike="noStrike" cap="none" spc="0" normalizeH="0" baseline="0" dirty="0">
              <a:ln>
                <a:noFill/>
              </a:ln>
              <a:solidFill>
                <a:srgbClr val="0083D1"/>
              </a:solidFill>
              <a:effectLst/>
              <a:uFillTx/>
              <a:latin typeface="Century Gothic" panose="020B0502020202020204" pitchFamily="34" charset="0"/>
              <a:sym typeface="Helvetica Light"/>
            </a:endParaRPr>
          </a:p>
        </p:txBody>
      </p:sp>
      <p:grpSp>
        <p:nvGrpSpPr>
          <p:cNvPr id="24" name="组合 23"/>
          <p:cNvGrpSpPr/>
          <p:nvPr/>
        </p:nvGrpSpPr>
        <p:grpSpPr>
          <a:xfrm>
            <a:off x="11031166" y="481904"/>
            <a:ext cx="2577957" cy="889186"/>
            <a:chOff x="11381362" y="-138057"/>
            <a:chExt cx="2227761" cy="889186"/>
          </a:xfrm>
        </p:grpSpPr>
        <p:pic>
          <p:nvPicPr>
            <p:cNvPr id="26" name="图片 25">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29" name="文本框 28">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Vocabulary</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30" name="TextBox 94">
            <a:extLst>
              <a:ext uri="{FF2B5EF4-FFF2-40B4-BE49-F238E27FC236}">
                <a16:creationId xmlns:a16="http://schemas.microsoft.com/office/drawing/2014/main" id="{3717D097-472A-C34C-ABD4-EEDEDD0840FE}"/>
              </a:ext>
            </a:extLst>
          </p:cNvPr>
          <p:cNvSpPr txBox="1"/>
          <p:nvPr/>
        </p:nvSpPr>
        <p:spPr>
          <a:xfrm>
            <a:off x="829367" y="1903472"/>
            <a:ext cx="11843828" cy="3631763"/>
          </a:xfrm>
          <a:prstGeom prst="rect">
            <a:avLst/>
          </a:prstGeom>
          <a:noFill/>
        </p:spPr>
        <p:txBody>
          <a:bodyPr wrap="square" rtlCol="0">
            <a:spAutoFit/>
          </a:bodyPr>
          <a:lstStyle/>
          <a:p>
            <a:pPr marL="514350" indent="-514350" algn="l">
              <a:lnSpc>
                <a:spcPct val="150000"/>
              </a:lnSpc>
              <a:spcBef>
                <a:spcPts val="800"/>
              </a:spcBef>
              <a:buAutoNum type="arabicPeriod"/>
            </a:pPr>
            <a:r>
              <a:rPr lang="en-US" altLang="zh-CN" sz="2800" b="1" dirty="0">
                <a:solidFill>
                  <a:schemeClr val="accent2"/>
                </a:solidFill>
                <a:latin typeface="Century Gothic" panose="020B0502020202020204" pitchFamily="34" charset="0"/>
              </a:rPr>
              <a:t>My brother ___________ Beijing after driving for two hours.</a:t>
            </a:r>
          </a:p>
          <a:p>
            <a:pPr marL="514350" indent="-514350" algn="l">
              <a:lnSpc>
                <a:spcPct val="150000"/>
              </a:lnSpc>
              <a:spcBef>
                <a:spcPts val="800"/>
              </a:spcBef>
              <a:buAutoNum type="arabicPeriod"/>
            </a:pPr>
            <a:r>
              <a:rPr lang="en-US" altLang="zh-CN" sz="2800" b="1" dirty="0">
                <a:solidFill>
                  <a:schemeClr val="accent2"/>
                </a:solidFill>
                <a:latin typeface="Century Gothic" panose="020B0502020202020204" pitchFamily="34" charset="0"/>
              </a:rPr>
              <a:t>The teacher ____________ the chalk in two and wrote with the shorter piece.</a:t>
            </a:r>
          </a:p>
          <a:p>
            <a:pPr marL="514350" indent="-514350" algn="l">
              <a:lnSpc>
                <a:spcPct val="150000"/>
              </a:lnSpc>
              <a:spcBef>
                <a:spcPts val="800"/>
              </a:spcBef>
              <a:buAutoNum type="arabicPeriod"/>
            </a:pPr>
            <a:r>
              <a:rPr lang="en-US" altLang="zh-CN" sz="2800" b="1" dirty="0">
                <a:solidFill>
                  <a:schemeClr val="accent2"/>
                </a:solidFill>
                <a:latin typeface="Century Gothic" panose="020B0502020202020204" pitchFamily="34" charset="0"/>
              </a:rPr>
              <a:t>I don’t know the _____________ why he didn’t come to my party.</a:t>
            </a:r>
          </a:p>
          <a:p>
            <a:pPr marL="514350" indent="-514350" algn="l">
              <a:lnSpc>
                <a:spcPct val="150000"/>
              </a:lnSpc>
              <a:spcBef>
                <a:spcPts val="800"/>
              </a:spcBef>
              <a:buAutoNum type="arabicPeriod"/>
            </a:pPr>
            <a:r>
              <a:rPr lang="en-US" altLang="zh-CN" sz="2800" b="1" dirty="0">
                <a:solidFill>
                  <a:schemeClr val="accent2"/>
                </a:solidFill>
                <a:latin typeface="Century Gothic" panose="020B0502020202020204" pitchFamily="34" charset="0"/>
              </a:rPr>
              <a:t>There was a disgusting smell of ____________ eggs in the kitchen.</a:t>
            </a:r>
          </a:p>
        </p:txBody>
      </p:sp>
      <p:sp>
        <p:nvSpPr>
          <p:cNvPr id="31" name="矩形 30"/>
          <p:cNvSpPr/>
          <p:nvPr/>
        </p:nvSpPr>
        <p:spPr>
          <a:xfrm>
            <a:off x="3537737" y="2026481"/>
            <a:ext cx="1781810" cy="523220"/>
          </a:xfrm>
          <a:prstGeom prst="rect">
            <a:avLst/>
          </a:prstGeom>
        </p:spPr>
        <p:txBody>
          <a:bodyPr wrap="square">
            <a:spAutoFit/>
          </a:bodyPr>
          <a:lstStyle/>
          <a:p>
            <a:r>
              <a:rPr lang="en-US" altLang="zh-CN" sz="2800" b="1" dirty="0">
                <a:solidFill>
                  <a:schemeClr val="accent1"/>
                </a:solidFill>
                <a:latin typeface="Century Gothic" panose="020B0502020202020204" pitchFamily="34" charset="0"/>
              </a:rPr>
              <a:t>reached </a:t>
            </a:r>
            <a:endParaRPr lang="zh-CN" altLang="en-US" sz="2800" b="1" dirty="0">
              <a:solidFill>
                <a:schemeClr val="accent1"/>
              </a:solidFill>
              <a:latin typeface="Century Gothic" panose="020B0502020202020204" pitchFamily="34" charset="0"/>
            </a:endParaRPr>
          </a:p>
        </p:txBody>
      </p:sp>
      <p:sp>
        <p:nvSpPr>
          <p:cNvPr id="33" name="矩形 32"/>
          <p:cNvSpPr/>
          <p:nvPr/>
        </p:nvSpPr>
        <p:spPr>
          <a:xfrm>
            <a:off x="3328130" y="2726752"/>
            <a:ext cx="2652646" cy="523220"/>
          </a:xfrm>
          <a:prstGeom prst="rect">
            <a:avLst/>
          </a:prstGeom>
        </p:spPr>
        <p:txBody>
          <a:bodyPr wrap="square">
            <a:spAutoFit/>
          </a:bodyPr>
          <a:lstStyle/>
          <a:p>
            <a:r>
              <a:rPr lang="en-US" altLang="zh-CN" sz="2800" b="1" dirty="0">
                <a:solidFill>
                  <a:schemeClr val="accent1"/>
                </a:solidFill>
                <a:latin typeface="Century Gothic" panose="020B0502020202020204" pitchFamily="34" charset="0"/>
              </a:rPr>
              <a:t>snapped </a:t>
            </a:r>
            <a:endParaRPr lang="zh-CN" altLang="en-US" sz="2800" b="1" dirty="0">
              <a:solidFill>
                <a:schemeClr val="accent1"/>
              </a:solidFill>
              <a:latin typeface="Century Gothic" panose="020B0502020202020204" pitchFamily="34" charset="0"/>
            </a:endParaRPr>
          </a:p>
        </p:txBody>
      </p:sp>
      <p:sp>
        <p:nvSpPr>
          <p:cNvPr id="34" name="矩形 33"/>
          <p:cNvSpPr/>
          <p:nvPr/>
        </p:nvSpPr>
        <p:spPr>
          <a:xfrm>
            <a:off x="6934382" y="4889138"/>
            <a:ext cx="1876481" cy="523220"/>
          </a:xfrm>
          <a:prstGeom prst="rect">
            <a:avLst/>
          </a:prstGeom>
        </p:spPr>
        <p:txBody>
          <a:bodyPr wrap="square">
            <a:spAutoFit/>
          </a:bodyPr>
          <a:lstStyle/>
          <a:p>
            <a:r>
              <a:rPr lang="en-US" altLang="zh-CN" sz="2800" b="1" dirty="0">
                <a:solidFill>
                  <a:schemeClr val="accent1"/>
                </a:solidFill>
                <a:latin typeface="Century Gothic" panose="020B0502020202020204" pitchFamily="34" charset="0"/>
              </a:rPr>
              <a:t>rotten </a:t>
            </a:r>
            <a:endParaRPr lang="zh-CN" altLang="en-US" sz="2800" b="1" dirty="0">
              <a:solidFill>
                <a:schemeClr val="accent1"/>
              </a:solidFill>
              <a:latin typeface="Century Gothic" panose="020B0502020202020204" pitchFamily="34" charset="0"/>
            </a:endParaRPr>
          </a:p>
        </p:txBody>
      </p:sp>
      <p:sp>
        <p:nvSpPr>
          <p:cNvPr id="42" name="圆角矩形 41">
            <a:extLst>
              <a:ext uri="{FF2B5EF4-FFF2-40B4-BE49-F238E27FC236}">
                <a16:creationId xmlns:a16="http://schemas.microsoft.com/office/drawing/2014/main" id="{B419A693-174A-5D47-A8CA-24EA0559CABD}"/>
              </a:ext>
            </a:extLst>
          </p:cNvPr>
          <p:cNvSpPr/>
          <p:nvPr/>
        </p:nvSpPr>
        <p:spPr>
          <a:xfrm>
            <a:off x="8810863" y="5986988"/>
            <a:ext cx="3611880" cy="1055608"/>
          </a:xfrm>
          <a:prstGeom prst="roundRect">
            <a:avLst/>
          </a:prstGeom>
          <a:solidFill>
            <a:schemeClr val="accent2"/>
          </a:solidFill>
          <a:ln w="57150">
            <a:noFill/>
            <a:prstDash val="dashDot"/>
          </a:ln>
        </p:spPr>
        <p:txBody>
          <a:bodyPr wrap="square">
            <a:spAutoFit/>
          </a:bodyPr>
          <a:lstStyle/>
          <a:p>
            <a:pPr defTabSz="584200"/>
            <a:r>
              <a:rPr lang="en-US" altLang="zh-CN" sz="2800" b="1" dirty="0">
                <a:solidFill>
                  <a:schemeClr val="bg1"/>
                </a:solidFill>
                <a:latin typeface="Century Gothic" panose="020B0502020202020204" pitchFamily="34" charset="0"/>
                <a:ea typeface="Ayuthaya" pitchFamily="2" charset="-34"/>
                <a:cs typeface="Ayuthaya" pitchFamily="2" charset="-34"/>
              </a:rPr>
              <a:t>snap, rotten, reach, </a:t>
            </a:r>
            <a:r>
              <a:rPr lang="en-US" altLang="zh-CN" sz="2800" b="1" dirty="0" err="1">
                <a:solidFill>
                  <a:schemeClr val="bg1"/>
                </a:solidFill>
                <a:latin typeface="Century Gothic" panose="020B0502020202020204" pitchFamily="34" charset="0"/>
                <a:ea typeface="Ayuthaya" pitchFamily="2" charset="-34"/>
                <a:cs typeface="Ayuthaya" pitchFamily="2" charset="-34"/>
              </a:rPr>
              <a:t>readon</a:t>
            </a:r>
            <a:endParaRPr lang="en-US" altLang="zh-CN" sz="2800" b="1" dirty="0">
              <a:solidFill>
                <a:schemeClr val="bg1"/>
              </a:solidFill>
              <a:latin typeface="Century Gothic" panose="020B0502020202020204" pitchFamily="34" charset="0"/>
              <a:ea typeface="Ayuthaya" pitchFamily="2" charset="-34"/>
              <a:cs typeface="Ayuthaya" pitchFamily="2" charset="-34"/>
            </a:endParaRPr>
          </a:p>
        </p:txBody>
      </p:sp>
      <p:sp>
        <p:nvSpPr>
          <p:cNvPr id="43" name="矩形 42"/>
          <p:cNvSpPr/>
          <p:nvPr/>
        </p:nvSpPr>
        <p:spPr>
          <a:xfrm>
            <a:off x="4428642" y="4120153"/>
            <a:ext cx="2096078" cy="523220"/>
          </a:xfrm>
          <a:prstGeom prst="rect">
            <a:avLst/>
          </a:prstGeom>
        </p:spPr>
        <p:txBody>
          <a:bodyPr wrap="square">
            <a:spAutoFit/>
          </a:bodyPr>
          <a:lstStyle/>
          <a:p>
            <a:r>
              <a:rPr lang="en-US" altLang="zh-CN" sz="2800" b="1" dirty="0">
                <a:solidFill>
                  <a:schemeClr val="accent1"/>
                </a:solidFill>
                <a:latin typeface="Century Gothic" panose="020B0502020202020204" pitchFamily="34" charset="0"/>
              </a:rPr>
              <a:t>reason </a:t>
            </a:r>
            <a:endParaRPr lang="zh-CN" altLang="en-US" sz="2800" b="1" dirty="0">
              <a:solidFill>
                <a:schemeClr val="accent1"/>
              </a:solidFill>
              <a:latin typeface="Century Gothic" panose="020B0502020202020204" pitchFamily="34" charset="0"/>
            </a:endParaRPr>
          </a:p>
        </p:txBody>
      </p:sp>
      <p:sp>
        <p:nvSpPr>
          <p:cNvPr id="44" name="圆角矩形 5">
            <a:extLst>
              <a:ext uri="{FF2B5EF4-FFF2-40B4-BE49-F238E27FC236}">
                <a16:creationId xmlns:a16="http://schemas.microsoft.com/office/drawing/2014/main" id="{6E4FDD14-B655-44DB-A9CA-356265418C50}"/>
              </a:ext>
            </a:extLst>
          </p:cNvPr>
          <p:cNvSpPr/>
          <p:nvPr/>
        </p:nvSpPr>
        <p:spPr>
          <a:xfrm>
            <a:off x="546100" y="6020650"/>
            <a:ext cx="6442633" cy="930751"/>
          </a:xfrm>
          <a:prstGeom prst="roundRect">
            <a:avLst/>
          </a:prstGeom>
          <a:solidFill>
            <a:srgbClr val="00882B"/>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40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zh-CN" sz="2400" b="0" i="0" u="none" strike="noStrike" cap="none" spc="0" normalizeH="0" baseline="0" dirty="0">
                <a:ln>
                  <a:noFill/>
                </a:ln>
                <a:solidFill>
                  <a:srgbClr val="FFFFFF"/>
                </a:solidFill>
                <a:effectLst/>
                <a:uFillTx/>
                <a:latin typeface="Century Gothic" panose="020B0502020202020204" pitchFamily="34" charset="0"/>
                <a:sym typeface="Helvetica Light"/>
              </a:rPr>
              <a:t>Complete the sentences. Use the correct form</a:t>
            </a:r>
            <a:r>
              <a:rPr kumimoji="0" lang="en-US" altLang="zh-CN" sz="2400" b="0" i="0" u="none" strike="noStrike" cap="none" spc="0" normalizeH="0" dirty="0">
                <a:ln>
                  <a:noFill/>
                </a:ln>
                <a:solidFill>
                  <a:srgbClr val="FFFFFF"/>
                </a:solidFill>
                <a:effectLst/>
                <a:uFillTx/>
                <a:latin typeface="Century Gothic" panose="020B0502020202020204" pitchFamily="34" charset="0"/>
                <a:sym typeface="Helvetica Light"/>
              </a:rPr>
              <a:t> of the words in the box.</a:t>
            </a:r>
            <a:endParaRPr kumimoji="0" lang="zh-CN" altLang="en-US" sz="2400" b="0"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pic>
        <p:nvPicPr>
          <p:cNvPr id="45" name="图片 44">
            <a:extLst>
              <a:ext uri="{FF2B5EF4-FFF2-40B4-BE49-F238E27FC236}">
                <a16:creationId xmlns:a16="http://schemas.microsoft.com/office/drawing/2014/main" id="{77D7FE49-C00F-49E7-B297-67B2CBECCD7B}"/>
              </a:ext>
            </a:extLst>
          </p:cNvPr>
          <p:cNvPicPr>
            <a:picLocks noChangeAspect="1"/>
          </p:cNvPicPr>
          <p:nvPr/>
        </p:nvPicPr>
        <p:blipFill>
          <a:blip r:embed="rId4"/>
          <a:stretch>
            <a:fillRect/>
          </a:stretch>
        </p:blipFill>
        <p:spPr>
          <a:xfrm>
            <a:off x="501608" y="5647084"/>
            <a:ext cx="561944" cy="761179"/>
          </a:xfrm>
          <a:prstGeom prst="rect">
            <a:avLst/>
          </a:prstGeom>
        </p:spPr>
      </p:pic>
      <p:grpSp>
        <p:nvGrpSpPr>
          <p:cNvPr id="46" name="组合 45"/>
          <p:cNvGrpSpPr/>
          <p:nvPr/>
        </p:nvGrpSpPr>
        <p:grpSpPr>
          <a:xfrm>
            <a:off x="-161142" y="7324967"/>
            <a:ext cx="943722" cy="294424"/>
            <a:chOff x="-36290" y="6501016"/>
            <a:chExt cx="943722" cy="294424"/>
          </a:xfrm>
        </p:grpSpPr>
        <p:pic>
          <p:nvPicPr>
            <p:cNvPr id="47" name="图片 46">
              <a:extLst>
                <a:ext uri="{FF2B5EF4-FFF2-40B4-BE49-F238E27FC236}">
                  <a16:creationId xmlns:a16="http://schemas.microsoft.com/office/drawing/2014/main" id="{AD5EA7F3-ABAB-2E48-AE5C-40EA9ED125BF}"/>
                </a:ext>
              </a:extLst>
            </p:cNvPr>
            <p:cNvPicPr>
              <a:picLocks noChangeAspect="1"/>
            </p:cNvPicPr>
            <p:nvPr/>
          </p:nvPicPr>
          <p:blipFill>
            <a:blip r:embed="rId5"/>
            <a:stretch>
              <a:fillRect/>
            </a:stretch>
          </p:blipFill>
          <p:spPr>
            <a:xfrm>
              <a:off x="157988" y="6501016"/>
              <a:ext cx="749444" cy="294424"/>
            </a:xfrm>
            <a:prstGeom prst="rect">
              <a:avLst/>
            </a:prstGeom>
            <a:noFill/>
          </p:spPr>
        </p:pic>
        <p:sp>
          <p:nvSpPr>
            <p:cNvPr id="48" name="文本框 47">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49" name="组合 48"/>
          <p:cNvGrpSpPr/>
          <p:nvPr/>
        </p:nvGrpSpPr>
        <p:grpSpPr>
          <a:xfrm>
            <a:off x="12788631" y="7340868"/>
            <a:ext cx="718618" cy="261610"/>
            <a:chOff x="11257218" y="6574522"/>
            <a:chExt cx="718618" cy="261610"/>
          </a:xfrm>
        </p:grpSpPr>
        <p:sp>
          <p:nvSpPr>
            <p:cNvPr id="50" name="流程图: 终止 49"/>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1" name="文本框 50">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27/34</a:t>
              </a:r>
              <a:endParaRPr lang="zh-CN" altLang="en-US" sz="1100" b="1" dirty="0">
                <a:latin typeface="Century Gothic" panose="020B0502020202020204" pitchFamily="34" charset="0"/>
              </a:endParaRPr>
            </a:p>
          </p:txBody>
        </p:sp>
      </p:grpSp>
      <p:sp>
        <p:nvSpPr>
          <p:cNvPr id="20" name="矩形 19">
            <a:extLst>
              <a:ext uri="{FF2B5EF4-FFF2-40B4-BE49-F238E27FC236}">
                <a16:creationId xmlns:a16="http://schemas.microsoft.com/office/drawing/2014/main" id="{68939BC1-8866-0D4D-874F-CE44CC871099}"/>
              </a:ext>
            </a:extLst>
          </p:cNvPr>
          <p:cNvSpPr/>
          <p:nvPr/>
        </p:nvSpPr>
        <p:spPr>
          <a:xfrm>
            <a:off x="9016915" y="-38100"/>
            <a:ext cx="4536861" cy="744609"/>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Check 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understand the words in context.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take turns reading the words aloud.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fill in the blanks and to read the sentences.</a:t>
            </a:r>
          </a:p>
        </p:txBody>
      </p:sp>
      <p:pic>
        <p:nvPicPr>
          <p:cNvPr id="21" name="图片 20"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22178073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1" grpId="0"/>
      <p:bldP spid="33" grpId="0"/>
      <p:bldP spid="34" grpId="0"/>
      <p:bldP spid="43" grpId="0"/>
      <p:bldP spid="20" grpId="0" animBg="1"/>
      <p:bldP spid="2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30C0F0A2-97DF-B74A-86C0-501F478B7564}"/>
              </a:ext>
            </a:extLst>
          </p:cNvPr>
          <p:cNvPicPr>
            <a:picLocks noChangeAspect="1"/>
          </p:cNvPicPr>
          <p:nvPr/>
        </p:nvPicPr>
        <p:blipFill>
          <a:blip r:embed="rId3"/>
          <a:stretch>
            <a:fillRect/>
          </a:stretch>
        </p:blipFill>
        <p:spPr>
          <a:xfrm>
            <a:off x="2155" y="4575"/>
            <a:ext cx="3828311" cy="7686766"/>
          </a:xfrm>
          <a:prstGeom prst="rect">
            <a:avLst/>
          </a:prstGeom>
        </p:spPr>
      </p:pic>
      <p:pic>
        <p:nvPicPr>
          <p:cNvPr id="31" name="图片 30">
            <a:extLst>
              <a:ext uri="{FF2B5EF4-FFF2-40B4-BE49-F238E27FC236}">
                <a16:creationId xmlns:a16="http://schemas.microsoft.com/office/drawing/2014/main" id="{6E38139B-84D9-4641-834F-86BA51410C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8348" y="49341"/>
            <a:ext cx="13567661" cy="7634500"/>
          </a:xfrm>
          <a:custGeom>
            <a:avLst/>
            <a:gdLst>
              <a:gd name="connsiteX0" fmla="*/ 0 w 13567661"/>
              <a:gd name="connsiteY0" fmla="*/ 0 h 7634500"/>
              <a:gd name="connsiteX1" fmla="*/ 13567661 w 13567661"/>
              <a:gd name="connsiteY1" fmla="*/ 0 h 7634500"/>
              <a:gd name="connsiteX2" fmla="*/ 13567661 w 13567661"/>
              <a:gd name="connsiteY2" fmla="*/ 7634500 h 7634500"/>
              <a:gd name="connsiteX3" fmla="*/ 5410408 w 13567661"/>
              <a:gd name="connsiteY3" fmla="*/ 7634500 h 7634500"/>
              <a:gd name="connsiteX4" fmla="*/ 5410408 w 13567661"/>
              <a:gd name="connsiteY4" fmla="*/ 3872249 h 7634500"/>
              <a:gd name="connsiteX5" fmla="*/ 0 w 13567661"/>
              <a:gd name="connsiteY5" fmla="*/ 3872249 h 763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7661" h="7634500">
                <a:moveTo>
                  <a:pt x="0" y="0"/>
                </a:moveTo>
                <a:lnTo>
                  <a:pt x="13567661" y="0"/>
                </a:lnTo>
                <a:lnTo>
                  <a:pt x="13567661" y="7634500"/>
                </a:lnTo>
                <a:lnTo>
                  <a:pt x="5410408" y="7634500"/>
                </a:lnTo>
                <a:lnTo>
                  <a:pt x="5410408" y="3872249"/>
                </a:lnTo>
                <a:lnTo>
                  <a:pt x="0" y="3872249"/>
                </a:lnTo>
                <a:close/>
              </a:path>
            </a:pathLst>
          </a:custGeom>
        </p:spPr>
      </p:pic>
      <p:grpSp>
        <p:nvGrpSpPr>
          <p:cNvPr id="35" name="组合 34"/>
          <p:cNvGrpSpPr/>
          <p:nvPr/>
        </p:nvGrpSpPr>
        <p:grpSpPr>
          <a:xfrm>
            <a:off x="9555605" y="682208"/>
            <a:ext cx="4106022" cy="889186"/>
            <a:chOff x="11080754" y="-138057"/>
            <a:chExt cx="2540408" cy="889186"/>
          </a:xfrm>
        </p:grpSpPr>
        <p:pic>
          <p:nvPicPr>
            <p:cNvPr id="36" name="图片 35">
              <a:extLst>
                <a:ext uri="{FF2B5EF4-FFF2-40B4-BE49-F238E27FC236}">
                  <a16:creationId xmlns:a16="http://schemas.microsoft.com/office/drawing/2014/main" id="{62A7F468-91F1-7743-B244-69A10CCEF6FD}"/>
                </a:ext>
              </a:extLst>
            </p:cNvPr>
            <p:cNvPicPr>
              <a:picLocks noChangeAspect="1"/>
            </p:cNvPicPr>
            <p:nvPr/>
          </p:nvPicPr>
          <p:blipFill>
            <a:blip r:embed="rId5"/>
            <a:stretch>
              <a:fillRect/>
            </a:stretch>
          </p:blipFill>
          <p:spPr>
            <a:xfrm>
              <a:off x="11080754" y="-138057"/>
              <a:ext cx="2468559" cy="889186"/>
            </a:xfrm>
            <a:prstGeom prst="rect">
              <a:avLst/>
            </a:prstGeom>
          </p:spPr>
        </p:pic>
        <p:sp>
          <p:nvSpPr>
            <p:cNvPr id="37" name="文本框 36">
              <a:extLst>
                <a:ext uri="{FF2B5EF4-FFF2-40B4-BE49-F238E27FC236}">
                  <a16:creationId xmlns:a16="http://schemas.microsoft.com/office/drawing/2014/main" id="{3CD32240-6825-FB45-9097-77E5813F59C1}"/>
                </a:ext>
              </a:extLst>
            </p:cNvPr>
            <p:cNvSpPr txBox="1"/>
            <p:nvPr/>
          </p:nvSpPr>
          <p:spPr>
            <a:xfrm>
              <a:off x="11178302" y="26728"/>
              <a:ext cx="244286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Listening &amp; Speaking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pic>
        <p:nvPicPr>
          <p:cNvPr id="5" name="图片 4">
            <a:extLst>
              <a:ext uri="{FF2B5EF4-FFF2-40B4-BE49-F238E27FC236}">
                <a16:creationId xmlns:a16="http://schemas.microsoft.com/office/drawing/2014/main" id="{5FFEE87C-9E2A-7B4F-9274-B5292A449E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6546" y="1454553"/>
            <a:ext cx="3317491" cy="1415463"/>
          </a:xfrm>
          <a:prstGeom prst="rect">
            <a:avLst/>
          </a:prstGeom>
        </p:spPr>
      </p:pic>
      <p:sp>
        <p:nvSpPr>
          <p:cNvPr id="11" name="矩形 10">
            <a:extLst>
              <a:ext uri="{FF2B5EF4-FFF2-40B4-BE49-F238E27FC236}">
                <a16:creationId xmlns:a16="http://schemas.microsoft.com/office/drawing/2014/main" id="{4326E675-E8F3-7549-B0CE-AB891C32AD15}"/>
              </a:ext>
            </a:extLst>
          </p:cNvPr>
          <p:cNvSpPr/>
          <p:nvPr/>
        </p:nvSpPr>
        <p:spPr>
          <a:xfrm>
            <a:off x="303836" y="2424311"/>
            <a:ext cx="3244250" cy="2554545"/>
          </a:xfrm>
          <a:prstGeom prst="rect">
            <a:avLst/>
          </a:prstGeom>
        </p:spPr>
        <p:txBody>
          <a:bodyPr wrap="square">
            <a:spAutoFit/>
          </a:bodyPr>
          <a:lstStyle/>
          <a:p>
            <a:r>
              <a:rPr lang="en-US" altLang="zh-CN" sz="3200" b="1" dirty="0">
                <a:ln w="38100">
                  <a:noFill/>
                </a:ln>
                <a:solidFill>
                  <a:schemeClr val="tx1"/>
                </a:solidFill>
                <a:latin typeface="Century Gothic" panose="020B0502020202020204" pitchFamily="34" charset="0"/>
                <a:ea typeface="Ayuthaya" pitchFamily="2" charset="-34"/>
                <a:cs typeface="Calibri" panose="020F0502020204030204" pitchFamily="34" charset="0"/>
              </a:rPr>
              <a:t>What did the children do when they were trapped on </a:t>
            </a:r>
            <a:r>
              <a:rPr lang="en-US" altLang="zh-CN" sz="3200" b="1">
                <a:ln w="38100">
                  <a:noFill/>
                </a:ln>
                <a:solidFill>
                  <a:schemeClr val="tx1"/>
                </a:solidFill>
                <a:latin typeface="Century Gothic" panose="020B0502020202020204" pitchFamily="34" charset="0"/>
                <a:ea typeface="Ayuthaya" pitchFamily="2" charset="-34"/>
                <a:cs typeface="Calibri" panose="020F0502020204030204" pitchFamily="34" charset="0"/>
              </a:rPr>
              <a:t>the island?</a:t>
            </a:r>
            <a:endParaRPr lang="en-US" altLang="zh-CN" sz="3200" b="1" dirty="0">
              <a:ln w="38100">
                <a:noFill/>
              </a:ln>
              <a:solidFill>
                <a:schemeClr val="tx1"/>
              </a:solidFill>
              <a:latin typeface="Century Gothic" panose="020B0502020202020204" pitchFamily="34" charset="0"/>
              <a:ea typeface="Ayuthaya" pitchFamily="2" charset="-34"/>
              <a:cs typeface="Calibri" panose="020F0502020204030204" pitchFamily="34" charset="0"/>
            </a:endParaRPr>
          </a:p>
        </p:txBody>
      </p:sp>
      <p:pic>
        <p:nvPicPr>
          <p:cNvPr id="27" name="图片 26">
            <a:extLst>
              <a:ext uri="{FF2B5EF4-FFF2-40B4-BE49-F238E27FC236}">
                <a16:creationId xmlns:a16="http://schemas.microsoft.com/office/drawing/2014/main" id="{ADEB6905-2DF4-4247-9197-7530F60DD5BE}"/>
              </a:ext>
            </a:extLst>
          </p:cNvPr>
          <p:cNvPicPr>
            <a:picLocks noChangeAspect="1"/>
          </p:cNvPicPr>
          <p:nvPr/>
        </p:nvPicPr>
        <p:blipFill>
          <a:blip r:embed="rId7"/>
          <a:stretch>
            <a:fillRect/>
          </a:stretch>
        </p:blipFill>
        <p:spPr>
          <a:xfrm>
            <a:off x="21458" y="5089022"/>
            <a:ext cx="3809007" cy="2594819"/>
          </a:xfrm>
          <a:prstGeom prst="rect">
            <a:avLst/>
          </a:prstGeom>
        </p:spPr>
      </p:pic>
      <p:pic>
        <p:nvPicPr>
          <p:cNvPr id="9" name="图片 8">
            <a:extLst>
              <a:ext uri="{FF2B5EF4-FFF2-40B4-BE49-F238E27FC236}">
                <a16:creationId xmlns:a16="http://schemas.microsoft.com/office/drawing/2014/main" id="{9AE53898-C63F-2D4E-8AB3-A8AEE73C01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9735" y="6149870"/>
            <a:ext cx="3316519" cy="1415048"/>
          </a:xfrm>
          <a:prstGeom prst="rect">
            <a:avLst/>
          </a:prstGeom>
        </p:spPr>
      </p:pic>
      <p:sp>
        <p:nvSpPr>
          <p:cNvPr id="41" name="文本框 40">
            <a:extLst>
              <a:ext uri="{FF2B5EF4-FFF2-40B4-BE49-F238E27FC236}">
                <a16:creationId xmlns:a16="http://schemas.microsoft.com/office/drawing/2014/main" id="{D95A5FA0-9425-8C46-945C-C93451C6A74B}"/>
              </a:ext>
            </a:extLst>
          </p:cNvPr>
          <p:cNvSpPr txBox="1"/>
          <p:nvPr/>
        </p:nvSpPr>
        <p:spPr>
          <a:xfrm>
            <a:off x="4368899" y="3240721"/>
            <a:ext cx="5757853" cy="23528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57" tIns="67757" rIns="67757" bIns="67757" numCol="1" spcCol="38100" rtlCol="0" anchor="ctr">
            <a:spAutoFit/>
          </a:bodyPr>
          <a:lstStyle/>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climbed the tree</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waved and shouted</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talked to the boy sailing a boat</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climbed into the boat</a:t>
            </a:r>
          </a:p>
        </p:txBody>
      </p:sp>
      <p:grpSp>
        <p:nvGrpSpPr>
          <p:cNvPr id="22" name="组合 21"/>
          <p:cNvGrpSpPr/>
          <p:nvPr/>
        </p:nvGrpSpPr>
        <p:grpSpPr>
          <a:xfrm>
            <a:off x="-161142" y="7324967"/>
            <a:ext cx="943722" cy="294424"/>
            <a:chOff x="-36290" y="6501016"/>
            <a:chExt cx="943722" cy="294424"/>
          </a:xfrm>
        </p:grpSpPr>
        <p:pic>
          <p:nvPicPr>
            <p:cNvPr id="23" name="图片 22">
              <a:extLst>
                <a:ext uri="{FF2B5EF4-FFF2-40B4-BE49-F238E27FC236}">
                  <a16:creationId xmlns:a16="http://schemas.microsoft.com/office/drawing/2014/main" id="{AD5EA7F3-ABAB-2E48-AE5C-40EA9ED125BF}"/>
                </a:ext>
              </a:extLst>
            </p:cNvPr>
            <p:cNvPicPr>
              <a:picLocks noChangeAspect="1"/>
            </p:cNvPicPr>
            <p:nvPr/>
          </p:nvPicPr>
          <p:blipFill>
            <a:blip r:embed="rId9"/>
            <a:stretch>
              <a:fillRect/>
            </a:stretch>
          </p:blipFill>
          <p:spPr>
            <a:xfrm>
              <a:off x="157988" y="6501016"/>
              <a:ext cx="749444" cy="294424"/>
            </a:xfrm>
            <a:prstGeom prst="rect">
              <a:avLst/>
            </a:prstGeom>
            <a:noFill/>
          </p:spPr>
        </p:pic>
        <p:sp>
          <p:nvSpPr>
            <p:cNvPr id="24" name="文本框 23">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grpSp>
        <p:nvGrpSpPr>
          <p:cNvPr id="25" name="组合 24"/>
          <p:cNvGrpSpPr/>
          <p:nvPr/>
        </p:nvGrpSpPr>
        <p:grpSpPr>
          <a:xfrm>
            <a:off x="12788631" y="7340868"/>
            <a:ext cx="718618" cy="261610"/>
            <a:chOff x="11257218" y="6574522"/>
            <a:chExt cx="718618" cy="261610"/>
          </a:xfrm>
        </p:grpSpPr>
        <p:sp>
          <p:nvSpPr>
            <p:cNvPr id="28" name="流程图: 终止 27"/>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文本框 28">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28/34</a:t>
              </a:r>
              <a:endParaRPr lang="zh-CN" altLang="en-US" sz="1100" b="1" dirty="0">
                <a:latin typeface="Century Gothic" panose="020B0502020202020204" pitchFamily="34" charset="0"/>
              </a:endParaRPr>
            </a:p>
          </p:txBody>
        </p:sp>
      </p:grpSp>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69546" y="3093446"/>
            <a:ext cx="2567203" cy="2336638"/>
          </a:xfrm>
          <a:prstGeom prst="rect">
            <a:avLst/>
          </a:prstGeom>
        </p:spPr>
      </p:pic>
      <p:sp>
        <p:nvSpPr>
          <p:cNvPr id="19" name="矩形 18">
            <a:extLst>
              <a:ext uri="{FF2B5EF4-FFF2-40B4-BE49-F238E27FC236}">
                <a16:creationId xmlns:a16="http://schemas.microsoft.com/office/drawing/2014/main" id="{68939BC1-8866-0D4D-874F-CE44CC871099}"/>
              </a:ext>
            </a:extLst>
          </p:cNvPr>
          <p:cNvSpPr/>
          <p:nvPr/>
        </p:nvSpPr>
        <p:spPr>
          <a:xfrm>
            <a:off x="8731251" y="-38100"/>
            <a:ext cx="4822526"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Use details to talk about what the children did when they were trapped in the bare island.</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Instruct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discuss the given question.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Encourage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answer questions by using the given clues, and encourage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present their answers with at least 3 complete sentences; assist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if necessary.</a:t>
            </a:r>
          </a:p>
        </p:txBody>
      </p:sp>
      <p:pic>
        <p:nvPicPr>
          <p:cNvPr id="20" name="图片 19"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11"/>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258635177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30C0F0A2-97DF-B74A-86C0-501F478B7564}"/>
              </a:ext>
            </a:extLst>
          </p:cNvPr>
          <p:cNvPicPr>
            <a:picLocks noChangeAspect="1"/>
          </p:cNvPicPr>
          <p:nvPr/>
        </p:nvPicPr>
        <p:blipFill>
          <a:blip r:embed="rId3"/>
          <a:stretch>
            <a:fillRect/>
          </a:stretch>
        </p:blipFill>
        <p:spPr>
          <a:xfrm>
            <a:off x="2155" y="4575"/>
            <a:ext cx="3828311" cy="7686766"/>
          </a:xfrm>
          <a:prstGeom prst="rect">
            <a:avLst/>
          </a:prstGeom>
        </p:spPr>
      </p:pic>
      <p:pic>
        <p:nvPicPr>
          <p:cNvPr id="31" name="图片 30">
            <a:extLst>
              <a:ext uri="{FF2B5EF4-FFF2-40B4-BE49-F238E27FC236}">
                <a16:creationId xmlns:a16="http://schemas.microsoft.com/office/drawing/2014/main" id="{6E38139B-84D9-4641-834F-86BA51410C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8348" y="-64436"/>
            <a:ext cx="13567661" cy="7634500"/>
          </a:xfrm>
          <a:custGeom>
            <a:avLst/>
            <a:gdLst>
              <a:gd name="connsiteX0" fmla="*/ 0 w 13567661"/>
              <a:gd name="connsiteY0" fmla="*/ 0 h 7634500"/>
              <a:gd name="connsiteX1" fmla="*/ 13567661 w 13567661"/>
              <a:gd name="connsiteY1" fmla="*/ 0 h 7634500"/>
              <a:gd name="connsiteX2" fmla="*/ 13567661 w 13567661"/>
              <a:gd name="connsiteY2" fmla="*/ 7634500 h 7634500"/>
              <a:gd name="connsiteX3" fmla="*/ 5410408 w 13567661"/>
              <a:gd name="connsiteY3" fmla="*/ 7634500 h 7634500"/>
              <a:gd name="connsiteX4" fmla="*/ 5410408 w 13567661"/>
              <a:gd name="connsiteY4" fmla="*/ 3872249 h 7634500"/>
              <a:gd name="connsiteX5" fmla="*/ 0 w 13567661"/>
              <a:gd name="connsiteY5" fmla="*/ 3872249 h 763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7661" h="7634500">
                <a:moveTo>
                  <a:pt x="0" y="0"/>
                </a:moveTo>
                <a:lnTo>
                  <a:pt x="13567661" y="0"/>
                </a:lnTo>
                <a:lnTo>
                  <a:pt x="13567661" y="7634500"/>
                </a:lnTo>
                <a:lnTo>
                  <a:pt x="5410408" y="7634500"/>
                </a:lnTo>
                <a:lnTo>
                  <a:pt x="5410408" y="3872249"/>
                </a:lnTo>
                <a:lnTo>
                  <a:pt x="0" y="3872249"/>
                </a:lnTo>
                <a:close/>
              </a:path>
            </a:pathLst>
          </a:custGeom>
        </p:spPr>
      </p:pic>
      <p:grpSp>
        <p:nvGrpSpPr>
          <p:cNvPr id="35" name="组合 34"/>
          <p:cNvGrpSpPr/>
          <p:nvPr/>
        </p:nvGrpSpPr>
        <p:grpSpPr>
          <a:xfrm>
            <a:off x="9569670" y="885743"/>
            <a:ext cx="4106022" cy="889186"/>
            <a:chOff x="11080754" y="-138057"/>
            <a:chExt cx="2540408" cy="889186"/>
          </a:xfrm>
        </p:grpSpPr>
        <p:pic>
          <p:nvPicPr>
            <p:cNvPr id="36" name="图片 35">
              <a:extLst>
                <a:ext uri="{FF2B5EF4-FFF2-40B4-BE49-F238E27FC236}">
                  <a16:creationId xmlns:a16="http://schemas.microsoft.com/office/drawing/2014/main" id="{62A7F468-91F1-7743-B244-69A10CCEF6FD}"/>
                </a:ext>
              </a:extLst>
            </p:cNvPr>
            <p:cNvPicPr>
              <a:picLocks noChangeAspect="1"/>
            </p:cNvPicPr>
            <p:nvPr/>
          </p:nvPicPr>
          <p:blipFill>
            <a:blip r:embed="rId5"/>
            <a:stretch>
              <a:fillRect/>
            </a:stretch>
          </p:blipFill>
          <p:spPr>
            <a:xfrm>
              <a:off x="11080754" y="-138057"/>
              <a:ext cx="2468559" cy="889186"/>
            </a:xfrm>
            <a:prstGeom prst="rect">
              <a:avLst/>
            </a:prstGeom>
          </p:spPr>
        </p:pic>
        <p:sp>
          <p:nvSpPr>
            <p:cNvPr id="37" name="文本框 36">
              <a:extLst>
                <a:ext uri="{FF2B5EF4-FFF2-40B4-BE49-F238E27FC236}">
                  <a16:creationId xmlns:a16="http://schemas.microsoft.com/office/drawing/2014/main" id="{3CD32240-6825-FB45-9097-77E5813F59C1}"/>
                </a:ext>
              </a:extLst>
            </p:cNvPr>
            <p:cNvSpPr txBox="1"/>
            <p:nvPr/>
          </p:nvSpPr>
          <p:spPr>
            <a:xfrm>
              <a:off x="11178302" y="26728"/>
              <a:ext cx="244286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Listening &amp; Speaking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pic>
        <p:nvPicPr>
          <p:cNvPr id="5" name="图片 4">
            <a:extLst>
              <a:ext uri="{FF2B5EF4-FFF2-40B4-BE49-F238E27FC236}">
                <a16:creationId xmlns:a16="http://schemas.microsoft.com/office/drawing/2014/main" id="{5FFEE87C-9E2A-7B4F-9274-B5292A449E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7861" y="1105978"/>
            <a:ext cx="3317491" cy="1415463"/>
          </a:xfrm>
          <a:prstGeom prst="rect">
            <a:avLst/>
          </a:prstGeom>
        </p:spPr>
      </p:pic>
      <p:pic>
        <p:nvPicPr>
          <p:cNvPr id="27" name="图片 26">
            <a:extLst>
              <a:ext uri="{FF2B5EF4-FFF2-40B4-BE49-F238E27FC236}">
                <a16:creationId xmlns:a16="http://schemas.microsoft.com/office/drawing/2014/main" id="{ADEB6905-2DF4-4247-9197-7530F60DD5BE}"/>
              </a:ext>
            </a:extLst>
          </p:cNvPr>
          <p:cNvPicPr>
            <a:picLocks noChangeAspect="1"/>
          </p:cNvPicPr>
          <p:nvPr/>
        </p:nvPicPr>
        <p:blipFill>
          <a:blip r:embed="rId7"/>
          <a:stretch>
            <a:fillRect/>
          </a:stretch>
        </p:blipFill>
        <p:spPr>
          <a:xfrm>
            <a:off x="21458" y="5089022"/>
            <a:ext cx="3809007" cy="2594819"/>
          </a:xfrm>
          <a:prstGeom prst="rect">
            <a:avLst/>
          </a:prstGeom>
        </p:spPr>
      </p:pic>
      <p:pic>
        <p:nvPicPr>
          <p:cNvPr id="9" name="图片 8">
            <a:extLst>
              <a:ext uri="{FF2B5EF4-FFF2-40B4-BE49-F238E27FC236}">
                <a16:creationId xmlns:a16="http://schemas.microsoft.com/office/drawing/2014/main" id="{9AE53898-C63F-2D4E-8AB3-A8AEE73C01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9735" y="6149870"/>
            <a:ext cx="3316519" cy="1415048"/>
          </a:xfrm>
          <a:prstGeom prst="rect">
            <a:avLst/>
          </a:prstGeom>
        </p:spPr>
      </p:pic>
      <p:sp>
        <p:nvSpPr>
          <p:cNvPr id="41" name="文本框 40">
            <a:extLst>
              <a:ext uri="{FF2B5EF4-FFF2-40B4-BE49-F238E27FC236}">
                <a16:creationId xmlns:a16="http://schemas.microsoft.com/office/drawing/2014/main" id="{D95A5FA0-9425-8C46-945C-C93451C6A74B}"/>
              </a:ext>
            </a:extLst>
          </p:cNvPr>
          <p:cNvSpPr txBox="1"/>
          <p:nvPr/>
        </p:nvSpPr>
        <p:spPr>
          <a:xfrm>
            <a:off x="4514601" y="2880581"/>
            <a:ext cx="4032099" cy="34608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57" tIns="67757" rIns="67757" bIns="67757" numCol="1" spcCol="38100" rtlCol="0" anchor="ctr">
            <a:spAutoFit/>
          </a:bodyPr>
          <a:lstStyle/>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look for someone who could help</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call for help</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use fire as a signal</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make an SOS signal</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 . . </a:t>
            </a:r>
          </a:p>
        </p:txBody>
      </p:sp>
      <p:grpSp>
        <p:nvGrpSpPr>
          <p:cNvPr id="22" name="组合 21"/>
          <p:cNvGrpSpPr/>
          <p:nvPr/>
        </p:nvGrpSpPr>
        <p:grpSpPr>
          <a:xfrm>
            <a:off x="-161142" y="7324967"/>
            <a:ext cx="943722" cy="294424"/>
            <a:chOff x="-36290" y="6501016"/>
            <a:chExt cx="943722" cy="294424"/>
          </a:xfrm>
        </p:grpSpPr>
        <p:pic>
          <p:nvPicPr>
            <p:cNvPr id="23" name="图片 22">
              <a:extLst>
                <a:ext uri="{FF2B5EF4-FFF2-40B4-BE49-F238E27FC236}">
                  <a16:creationId xmlns:a16="http://schemas.microsoft.com/office/drawing/2014/main" id="{AD5EA7F3-ABAB-2E48-AE5C-40EA9ED125BF}"/>
                </a:ext>
              </a:extLst>
            </p:cNvPr>
            <p:cNvPicPr>
              <a:picLocks noChangeAspect="1"/>
            </p:cNvPicPr>
            <p:nvPr/>
          </p:nvPicPr>
          <p:blipFill>
            <a:blip r:embed="rId9"/>
            <a:stretch>
              <a:fillRect/>
            </a:stretch>
          </p:blipFill>
          <p:spPr>
            <a:xfrm>
              <a:off x="157988" y="6501016"/>
              <a:ext cx="749444" cy="294424"/>
            </a:xfrm>
            <a:prstGeom prst="rect">
              <a:avLst/>
            </a:prstGeom>
            <a:noFill/>
          </p:spPr>
        </p:pic>
        <p:sp>
          <p:nvSpPr>
            <p:cNvPr id="24" name="文本框 23">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grpSp>
        <p:nvGrpSpPr>
          <p:cNvPr id="25" name="组合 24"/>
          <p:cNvGrpSpPr/>
          <p:nvPr/>
        </p:nvGrpSpPr>
        <p:grpSpPr>
          <a:xfrm>
            <a:off x="12788631" y="7340868"/>
            <a:ext cx="718618" cy="261610"/>
            <a:chOff x="11257218" y="6574522"/>
            <a:chExt cx="718618" cy="261610"/>
          </a:xfrm>
        </p:grpSpPr>
        <p:sp>
          <p:nvSpPr>
            <p:cNvPr id="28" name="流程图: 终止 27"/>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文本框 28">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29/34</a:t>
              </a:r>
              <a:endParaRPr lang="zh-CN" altLang="en-US" sz="1100" b="1" dirty="0">
                <a:latin typeface="Century Gothic" panose="020B0502020202020204" pitchFamily="34" charset="0"/>
              </a:endParaRPr>
            </a:p>
          </p:txBody>
        </p:sp>
      </p:grpSp>
      <p:sp>
        <p:nvSpPr>
          <p:cNvPr id="19" name="矩形 18">
            <a:extLst>
              <a:ext uri="{FF2B5EF4-FFF2-40B4-BE49-F238E27FC236}">
                <a16:creationId xmlns:a16="http://schemas.microsoft.com/office/drawing/2014/main" id="{4326E675-E8F3-7549-B0CE-AB891C32AD15}"/>
              </a:ext>
            </a:extLst>
          </p:cNvPr>
          <p:cNvSpPr/>
          <p:nvPr/>
        </p:nvSpPr>
        <p:spPr>
          <a:xfrm>
            <a:off x="-28599" y="2699976"/>
            <a:ext cx="3813775" cy="2062103"/>
          </a:xfrm>
          <a:prstGeom prst="rect">
            <a:avLst/>
          </a:prstGeom>
        </p:spPr>
        <p:txBody>
          <a:bodyPr wrap="square">
            <a:spAutoFit/>
          </a:bodyPr>
          <a:lstStyle/>
          <a:p>
            <a:r>
              <a:rPr lang="en-US" altLang="zh-CN" sz="3200" b="1" dirty="0">
                <a:ln w="38100">
                  <a:noFill/>
                </a:ln>
                <a:solidFill>
                  <a:schemeClr val="tx1"/>
                </a:solidFill>
                <a:latin typeface="Century Gothic" panose="020B0502020202020204" pitchFamily="34" charset="0"/>
                <a:ea typeface="Ayuthaya" pitchFamily="2" charset="-34"/>
                <a:cs typeface="Calibri" panose="020F0502020204030204" pitchFamily="34" charset="0"/>
              </a:rPr>
              <a:t>What would you do if you were trapped in an isolated place?</a:t>
            </a:r>
          </a:p>
        </p:txBody>
      </p:sp>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84315" y="3847959"/>
            <a:ext cx="3752434" cy="2080402"/>
          </a:xfrm>
          <a:prstGeom prst="rect">
            <a:avLst/>
          </a:prstGeom>
        </p:spPr>
      </p:pic>
      <p:sp>
        <p:nvSpPr>
          <p:cNvPr id="21" name="矩形 20">
            <a:extLst>
              <a:ext uri="{FF2B5EF4-FFF2-40B4-BE49-F238E27FC236}">
                <a16:creationId xmlns:a16="http://schemas.microsoft.com/office/drawing/2014/main" id="{68939BC1-8866-0D4D-874F-CE44CC871099}"/>
              </a:ext>
            </a:extLst>
          </p:cNvPr>
          <p:cNvSpPr/>
          <p:nvPr/>
        </p:nvSpPr>
        <p:spPr>
          <a:xfrm>
            <a:off x="9016915" y="-38100"/>
            <a:ext cx="4536861"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Talk about what you would do if you were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trapped in some isolated places.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talk about the given question.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Encourage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answer the question in complete sentences with the given clues; assist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if necessary.</a:t>
            </a:r>
          </a:p>
        </p:txBody>
      </p:sp>
      <p:pic>
        <p:nvPicPr>
          <p:cNvPr id="30" name="图片 29"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11"/>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390099297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28213" y="1231559"/>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a:ln>
                  <a:noFill/>
                </a:ln>
                <a:solidFill>
                  <a:srgbClr val="0083D1"/>
                </a:solidFill>
                <a:effectLst/>
                <a:uFillTx/>
                <a:latin typeface="Century Gothic" panose="020B0502020202020204" pitchFamily="34" charset="0"/>
                <a:sym typeface="Helvetica Light"/>
              </a:rPr>
              <a:t>Presentation</a:t>
            </a:r>
            <a:r>
              <a:rPr kumimoji="0" lang="en-US" altLang="zh-CN" sz="3600" b="1" i="0" u="none" strike="noStrike" cap="none" spc="0" normalizeH="0" dirty="0">
                <a:ln>
                  <a:noFill/>
                </a:ln>
                <a:solidFill>
                  <a:srgbClr val="0083D1"/>
                </a:solidFill>
                <a:effectLst/>
                <a:uFillTx/>
                <a:latin typeface="Century Gothic" panose="020B0502020202020204" pitchFamily="34" charset="0"/>
                <a:sym typeface="Helvetica Light"/>
              </a:rPr>
              <a:t> Time</a:t>
            </a:r>
            <a:endParaRPr kumimoji="0" lang="zh-CN" altLang="en-US" sz="3600" b="1" i="0" u="none" strike="noStrike" cap="none" spc="0" normalizeH="0" baseline="0" dirty="0">
              <a:ln>
                <a:noFill/>
              </a:ln>
              <a:solidFill>
                <a:srgbClr val="0083D1"/>
              </a:solidFill>
              <a:effectLst/>
              <a:uFillTx/>
              <a:latin typeface="Century Gothic" panose="020B0502020202020204" pitchFamily="34" charset="0"/>
              <a:sym typeface="Helvetica Light"/>
            </a:endParaRPr>
          </a:p>
        </p:txBody>
      </p:sp>
      <p:sp>
        <p:nvSpPr>
          <p:cNvPr id="5" name="矩形 4"/>
          <p:cNvSpPr/>
          <p:nvPr/>
        </p:nvSpPr>
        <p:spPr>
          <a:xfrm>
            <a:off x="782580" y="2908150"/>
            <a:ext cx="8645170" cy="3785652"/>
          </a:xfrm>
          <a:prstGeom prst="rect">
            <a:avLst/>
          </a:prstGeom>
        </p:spPr>
        <p:txBody>
          <a:bodyPr wrap="square">
            <a:spAutoFit/>
          </a:bodyPr>
          <a:lstStyle/>
          <a:p>
            <a:pPr lvl="0" algn="l">
              <a:lnSpc>
                <a:spcPct val="150000"/>
              </a:lnSpc>
            </a:pPr>
            <a:r>
              <a:rPr lang="en-US" altLang="zh-CN" sz="3200" b="1" kern="1200" dirty="0">
                <a:solidFill>
                  <a:schemeClr val="tx1"/>
                </a:solidFill>
                <a:latin typeface="Century Gothic" panose="020B0502020202020204" pitchFamily="34" charset="0"/>
                <a:cs typeface="Times New Roman" panose="02020603050405020304" pitchFamily="18" charset="0"/>
              </a:rPr>
              <a:t>Did you finish the homework you were assigned in the last lesson? Deliver your presentation and tell us about </a:t>
            </a:r>
            <a:r>
              <a:rPr lang="en-US" altLang="zh-CN" sz="3200" b="1" kern="1200" dirty="0">
                <a:solidFill>
                  <a:srgbClr val="0070C0"/>
                </a:solidFill>
                <a:latin typeface="Century Gothic" panose="020B0502020202020204" pitchFamily="34" charset="0"/>
                <a:cs typeface="Times New Roman" panose="02020603050405020304" pitchFamily="18" charset="0"/>
              </a:rPr>
              <a:t>whether or not children should get pocket money when they do housework.</a:t>
            </a:r>
            <a:r>
              <a:rPr lang="en-US" altLang="zh-CN" sz="3200" b="1" kern="1200" dirty="0">
                <a:solidFill>
                  <a:schemeClr val="tx1"/>
                </a:solidFill>
                <a:latin typeface="Century Gothic" panose="020B0502020202020204" pitchFamily="34" charset="0"/>
                <a:cs typeface="Times New Roman" panose="02020603050405020304" pitchFamily="18" charset="0"/>
              </a:rPr>
              <a:t> </a:t>
            </a:r>
            <a:endParaRPr lang="en-US" altLang="zh-CN" sz="3200" b="1" i="1" kern="1200" dirty="0">
              <a:solidFill>
                <a:srgbClr val="0070C0"/>
              </a:solidFill>
              <a:latin typeface="Century Gothic" panose="020B0502020202020204" pitchFamily="34" charset="0"/>
              <a:cs typeface="Times New Roman" panose="02020603050405020304" pitchFamily="18" charset="0"/>
            </a:endParaRPr>
          </a:p>
        </p:txBody>
      </p:sp>
      <p:grpSp>
        <p:nvGrpSpPr>
          <p:cNvPr id="6" name="组合 5"/>
          <p:cNvGrpSpPr/>
          <p:nvPr/>
        </p:nvGrpSpPr>
        <p:grpSpPr>
          <a:xfrm>
            <a:off x="10920172" y="462793"/>
            <a:ext cx="2714144" cy="889186"/>
            <a:chOff x="11263675" y="-138057"/>
            <a:chExt cx="2345448" cy="889186"/>
          </a:xfrm>
        </p:grpSpPr>
        <p:pic>
          <p:nvPicPr>
            <p:cNvPr id="7" name="图片 6">
              <a:extLst>
                <a:ext uri="{FF2B5EF4-FFF2-40B4-BE49-F238E27FC236}">
                  <a16:creationId xmlns:a16="http://schemas.microsoft.com/office/drawing/2014/main" id="{62A7F468-91F1-7743-B244-69A10CCEF6FD}"/>
                </a:ext>
              </a:extLst>
            </p:cNvPr>
            <p:cNvPicPr>
              <a:picLocks noChangeAspect="1"/>
            </p:cNvPicPr>
            <p:nvPr/>
          </p:nvPicPr>
          <p:blipFill>
            <a:blip r:embed="rId2"/>
            <a:stretch>
              <a:fillRect/>
            </a:stretch>
          </p:blipFill>
          <p:spPr>
            <a:xfrm>
              <a:off x="11263675" y="-138057"/>
              <a:ext cx="2285637" cy="889186"/>
            </a:xfrm>
            <a:prstGeom prst="rect">
              <a:avLst/>
            </a:prstGeom>
          </p:spPr>
        </p:pic>
        <p:sp>
          <p:nvSpPr>
            <p:cNvPr id="8" name="文本框 7">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Presentation</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pic>
        <p:nvPicPr>
          <p:cNvPr id="19" name="图片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43806" y="2568646"/>
            <a:ext cx="3116409" cy="4157290"/>
          </a:xfrm>
          <a:prstGeom prst="rect">
            <a:avLst/>
          </a:prstGeom>
        </p:spPr>
      </p:pic>
      <p:grpSp>
        <p:nvGrpSpPr>
          <p:cNvPr id="17" name="组合 16"/>
          <p:cNvGrpSpPr/>
          <p:nvPr/>
        </p:nvGrpSpPr>
        <p:grpSpPr>
          <a:xfrm>
            <a:off x="-161142" y="7324967"/>
            <a:ext cx="943722" cy="294424"/>
            <a:chOff x="-36290" y="6501016"/>
            <a:chExt cx="943722" cy="294424"/>
          </a:xfrm>
        </p:grpSpPr>
        <p:pic>
          <p:nvPicPr>
            <p:cNvPr id="18" name="图片 17">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20" name="文本框 19">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grpSp>
        <p:nvGrpSpPr>
          <p:cNvPr id="21" name="组合 20"/>
          <p:cNvGrpSpPr/>
          <p:nvPr/>
        </p:nvGrpSpPr>
        <p:grpSpPr>
          <a:xfrm>
            <a:off x="12788631" y="7340868"/>
            <a:ext cx="718618" cy="261610"/>
            <a:chOff x="11257218" y="6574522"/>
            <a:chExt cx="718618" cy="261610"/>
          </a:xfrm>
        </p:grpSpPr>
        <p:sp>
          <p:nvSpPr>
            <p:cNvPr id="22" name="流程图: 终止 21"/>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文本框 24">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3/34</a:t>
              </a:r>
              <a:endParaRPr lang="zh-CN" altLang="en-US" sz="1100" b="1" dirty="0">
                <a:latin typeface="Century Gothic" panose="020B0502020202020204" pitchFamily="34" charset="0"/>
              </a:endParaRPr>
            </a:p>
          </p:txBody>
        </p:sp>
      </p:grpSp>
      <p:sp>
        <p:nvSpPr>
          <p:cNvPr id="14" name="矩形 13">
            <a:extLst>
              <a:ext uri="{FF2B5EF4-FFF2-40B4-BE49-F238E27FC236}">
                <a16:creationId xmlns:a16="http://schemas.microsoft.com/office/drawing/2014/main" id="{68939BC1-8866-0D4D-874F-CE44CC871099}"/>
              </a:ext>
            </a:extLst>
          </p:cNvPr>
          <p:cNvSpPr/>
          <p:nvPr/>
        </p:nvSpPr>
        <p:spPr>
          <a:xfrm>
            <a:off x="9016915" y="-38100"/>
            <a:ext cx="4536861" cy="925172"/>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Present the writing assignment from the last lesson.</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Let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take turns presenting the writing assignment from the last lesson.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Give feedback.</a:t>
            </a:r>
          </a:p>
        </p:txBody>
      </p:sp>
      <p:pic>
        <p:nvPicPr>
          <p:cNvPr id="15" name="图片 14"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4650731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61142" y="7324967"/>
            <a:ext cx="943722" cy="294424"/>
            <a:chOff x="-36290" y="6501016"/>
            <a:chExt cx="943722" cy="294424"/>
          </a:xfrm>
        </p:grpSpPr>
        <p:pic>
          <p:nvPicPr>
            <p:cNvPr id="25" name="图片 24">
              <a:extLst>
                <a:ext uri="{FF2B5EF4-FFF2-40B4-BE49-F238E27FC236}">
                  <a16:creationId xmlns:a16="http://schemas.microsoft.com/office/drawing/2014/main" id="{AD5EA7F3-ABAB-2E48-AE5C-40EA9ED125BF}"/>
                </a:ext>
              </a:extLst>
            </p:cNvPr>
            <p:cNvPicPr>
              <a:picLocks noChangeAspect="1"/>
            </p:cNvPicPr>
            <p:nvPr/>
          </p:nvPicPr>
          <p:blipFill>
            <a:blip r:embed="rId3"/>
            <a:stretch>
              <a:fillRect/>
            </a:stretch>
          </p:blipFill>
          <p:spPr>
            <a:xfrm>
              <a:off x="157988" y="6501016"/>
              <a:ext cx="749444" cy="294424"/>
            </a:xfrm>
            <a:prstGeom prst="rect">
              <a:avLst/>
            </a:prstGeom>
            <a:noFill/>
          </p:spPr>
        </p:pic>
        <p:sp>
          <p:nvSpPr>
            <p:cNvPr id="26" name="文本框 25">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grpSp>
        <p:nvGrpSpPr>
          <p:cNvPr id="27" name="组合 26"/>
          <p:cNvGrpSpPr/>
          <p:nvPr/>
        </p:nvGrpSpPr>
        <p:grpSpPr>
          <a:xfrm>
            <a:off x="12788631" y="7340868"/>
            <a:ext cx="718618" cy="261610"/>
            <a:chOff x="11257218" y="6574522"/>
            <a:chExt cx="718618" cy="261610"/>
          </a:xfrm>
        </p:grpSpPr>
        <p:sp>
          <p:nvSpPr>
            <p:cNvPr id="28" name="流程图: 终止 27"/>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3" name="文本框 32">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30/34</a:t>
              </a:r>
              <a:endParaRPr lang="zh-CN" altLang="en-US" sz="1100" b="1" dirty="0">
                <a:latin typeface="Century Gothic" panose="020B0502020202020204" pitchFamily="34" charset="0"/>
              </a:endParaRPr>
            </a:p>
          </p:txBody>
        </p:sp>
      </p:grpSp>
      <p:grpSp>
        <p:nvGrpSpPr>
          <p:cNvPr id="17" name="组合 16"/>
          <p:cNvGrpSpPr/>
          <p:nvPr/>
        </p:nvGrpSpPr>
        <p:grpSpPr>
          <a:xfrm>
            <a:off x="11055684" y="419345"/>
            <a:ext cx="2577957" cy="889186"/>
            <a:chOff x="11381362" y="-138057"/>
            <a:chExt cx="2227761" cy="889186"/>
          </a:xfrm>
        </p:grpSpPr>
        <p:pic>
          <p:nvPicPr>
            <p:cNvPr id="18" name="图片 17">
              <a:extLst>
                <a:ext uri="{FF2B5EF4-FFF2-40B4-BE49-F238E27FC236}">
                  <a16:creationId xmlns:a16="http://schemas.microsoft.com/office/drawing/2014/main" id="{62A7F468-91F1-7743-B244-69A10CCEF6FD}"/>
                </a:ext>
              </a:extLst>
            </p:cNvPr>
            <p:cNvPicPr>
              <a:picLocks noChangeAspect="1"/>
            </p:cNvPicPr>
            <p:nvPr/>
          </p:nvPicPr>
          <p:blipFill>
            <a:blip r:embed="rId4"/>
            <a:stretch>
              <a:fillRect/>
            </a:stretch>
          </p:blipFill>
          <p:spPr>
            <a:xfrm>
              <a:off x="11381362" y="-138057"/>
              <a:ext cx="2167950" cy="889186"/>
            </a:xfrm>
            <a:prstGeom prst="rect">
              <a:avLst/>
            </a:prstGeom>
          </p:spPr>
        </p:pic>
        <p:sp>
          <p:nvSpPr>
            <p:cNvPr id="19" name="文本框 18">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Value</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2" name="文本框 1"/>
          <p:cNvSpPr txBox="1"/>
          <p:nvPr/>
        </p:nvSpPr>
        <p:spPr>
          <a:xfrm>
            <a:off x="1436948" y="1316308"/>
            <a:ext cx="1010412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3600" b="1" dirty="0">
                <a:solidFill>
                  <a:srgbClr val="0083D1"/>
                </a:solidFill>
                <a:latin typeface="Century Gothic" panose="020B0502020202020204" pitchFamily="34" charset="0"/>
              </a:rPr>
              <a:t>How do you avoid dangerous situations?</a:t>
            </a: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4690" y="2446588"/>
            <a:ext cx="3215903" cy="21439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4924" y="4838212"/>
            <a:ext cx="3222911" cy="2148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6730" y="2429787"/>
            <a:ext cx="3241105" cy="2160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4690" y="4838212"/>
            <a:ext cx="3222911" cy="2148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9" name="矩形 28">
            <a:extLst>
              <a:ext uri="{FF2B5EF4-FFF2-40B4-BE49-F238E27FC236}">
                <a16:creationId xmlns:a16="http://schemas.microsoft.com/office/drawing/2014/main" id="{68939BC1-8866-0D4D-874F-CE44CC871099}"/>
              </a:ext>
            </a:extLst>
          </p:cNvPr>
          <p:cNvSpPr/>
          <p:nvPr/>
        </p:nvSpPr>
        <p:spPr>
          <a:xfrm>
            <a:off x="9016915" y="-38100"/>
            <a:ext cx="4536861" cy="1124905"/>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Talk about how you avoid dangerous situations.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Guide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look at the pictures; 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talk about the given question.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Guide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realize the importance of avoiding dangerous situations; assist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if necessary.</a:t>
            </a:r>
          </a:p>
        </p:txBody>
      </p:sp>
      <p:pic>
        <p:nvPicPr>
          <p:cNvPr id="30" name="图片 29"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9"/>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219806209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9" grpId="0" animBg="1"/>
      <p:bldP spid="2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D0454BB0-EE22-44F8-BFB2-06260A94D05A}"/>
              </a:ext>
            </a:extLst>
          </p:cNvPr>
          <p:cNvSpPr txBox="1"/>
          <p:nvPr/>
        </p:nvSpPr>
        <p:spPr>
          <a:xfrm>
            <a:off x="2799369" y="469560"/>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Get Ready to Present</a:t>
            </a:r>
          </a:p>
        </p:txBody>
      </p:sp>
      <p:grpSp>
        <p:nvGrpSpPr>
          <p:cNvPr id="9" name="组合 8">
            <a:extLst>
              <a:ext uri="{FF2B5EF4-FFF2-40B4-BE49-F238E27FC236}">
                <a16:creationId xmlns:a16="http://schemas.microsoft.com/office/drawing/2014/main" id="{DBB504A9-A6A2-433D-AEAC-E2E0A6C9DAFA}"/>
              </a:ext>
            </a:extLst>
          </p:cNvPr>
          <p:cNvGrpSpPr/>
          <p:nvPr/>
        </p:nvGrpSpPr>
        <p:grpSpPr>
          <a:xfrm>
            <a:off x="11031166" y="519120"/>
            <a:ext cx="2577957" cy="889186"/>
            <a:chOff x="11381362" y="-138057"/>
            <a:chExt cx="2227761" cy="889186"/>
          </a:xfrm>
        </p:grpSpPr>
        <p:pic>
          <p:nvPicPr>
            <p:cNvPr id="10" name="图片 9">
              <a:extLst>
                <a:ext uri="{FF2B5EF4-FFF2-40B4-BE49-F238E27FC236}">
                  <a16:creationId xmlns:a16="http://schemas.microsoft.com/office/drawing/2014/main" id="{28DA8940-5328-4DE8-8AB8-D6D0C67D64DC}"/>
                </a:ext>
              </a:extLst>
            </p:cNvPr>
            <p:cNvPicPr>
              <a:picLocks noChangeAspect="1"/>
            </p:cNvPicPr>
            <p:nvPr/>
          </p:nvPicPr>
          <p:blipFill>
            <a:blip r:embed="rId2" cstate="print"/>
            <a:stretch>
              <a:fillRect/>
            </a:stretch>
          </p:blipFill>
          <p:spPr>
            <a:xfrm>
              <a:off x="11381362" y="-138057"/>
              <a:ext cx="2167950" cy="889186"/>
            </a:xfrm>
            <a:prstGeom prst="rect">
              <a:avLst/>
            </a:prstGeom>
          </p:spPr>
        </p:pic>
        <p:sp>
          <p:nvSpPr>
            <p:cNvPr id="11" name="文本框 10">
              <a:extLst>
                <a:ext uri="{FF2B5EF4-FFF2-40B4-BE49-F238E27FC236}">
                  <a16:creationId xmlns:a16="http://schemas.microsoft.com/office/drawing/2014/main" id="{3D8561CB-0E33-494C-9843-63857346E749}"/>
                </a:ext>
              </a:extLst>
            </p:cNvPr>
            <p:cNvSpPr txBox="1"/>
            <p:nvPr/>
          </p:nvSpPr>
          <p:spPr>
            <a:xfrm>
              <a:off x="11441173" y="570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Writing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16" name="组合 15">
            <a:extLst>
              <a:ext uri="{FF2B5EF4-FFF2-40B4-BE49-F238E27FC236}">
                <a16:creationId xmlns:a16="http://schemas.microsoft.com/office/drawing/2014/main" id="{BB39E7C3-3232-435B-A5A4-5200A1E62829}"/>
              </a:ext>
            </a:extLst>
          </p:cNvPr>
          <p:cNvGrpSpPr/>
          <p:nvPr/>
        </p:nvGrpSpPr>
        <p:grpSpPr>
          <a:xfrm>
            <a:off x="12736240" y="7302002"/>
            <a:ext cx="718618" cy="261610"/>
            <a:chOff x="11263016" y="6573114"/>
            <a:chExt cx="718618" cy="261610"/>
          </a:xfrm>
        </p:grpSpPr>
        <p:sp>
          <p:nvSpPr>
            <p:cNvPr id="17" name="流程图: 终止 16">
              <a:extLst>
                <a:ext uri="{FF2B5EF4-FFF2-40B4-BE49-F238E27FC236}">
                  <a16:creationId xmlns:a16="http://schemas.microsoft.com/office/drawing/2014/main" id="{22C06716-024B-457B-9985-91428BA42CC0}"/>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文本框 17">
              <a:extLst>
                <a:ext uri="{FF2B5EF4-FFF2-40B4-BE49-F238E27FC236}">
                  <a16:creationId xmlns:a16="http://schemas.microsoft.com/office/drawing/2014/main" id="{C236F2E4-CE6E-4899-8986-C0511BC22E40}"/>
                </a:ext>
              </a:extLst>
            </p:cNvPr>
            <p:cNvSpPr txBox="1"/>
            <p:nvPr/>
          </p:nvSpPr>
          <p:spPr>
            <a:xfrm>
              <a:off x="11263016" y="6573114"/>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31/33</a:t>
              </a:r>
              <a:endParaRPr lang="zh-CN" altLang="en-US" sz="1100" b="1" dirty="0">
                <a:latin typeface="Century Gothic" panose="020B0502020202020204" pitchFamily="34" charset="0"/>
              </a:endParaRPr>
            </a:p>
          </p:txBody>
        </p:sp>
      </p:grpSp>
      <p:pic>
        <p:nvPicPr>
          <p:cNvPr id="20" name="图片 19">
            <a:extLst>
              <a:ext uri="{FF2B5EF4-FFF2-40B4-BE49-F238E27FC236}">
                <a16:creationId xmlns:a16="http://schemas.microsoft.com/office/drawing/2014/main" id="{4B9CFC40-4F7A-4D70-86F5-51CEF1612CE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391702" y="6066111"/>
            <a:ext cx="2052710" cy="1310642"/>
          </a:xfrm>
          <a:prstGeom prst="rect">
            <a:avLst/>
          </a:prstGeom>
        </p:spPr>
      </p:pic>
      <p:grpSp>
        <p:nvGrpSpPr>
          <p:cNvPr id="27" name="组合 3">
            <a:extLst>
              <a:ext uri="{FF2B5EF4-FFF2-40B4-BE49-F238E27FC236}">
                <a16:creationId xmlns:a16="http://schemas.microsoft.com/office/drawing/2014/main" id="{BD1665BB-BC41-44FF-B5A2-756A0ABF5251}"/>
              </a:ext>
            </a:extLst>
          </p:cNvPr>
          <p:cNvGrpSpPr>
            <a:grpSpLocks/>
          </p:cNvGrpSpPr>
          <p:nvPr/>
        </p:nvGrpSpPr>
        <p:grpSpPr bwMode="auto">
          <a:xfrm>
            <a:off x="684925" y="6497458"/>
            <a:ext cx="1447800" cy="736600"/>
            <a:chOff x="-3363610" y="5029273"/>
            <a:chExt cx="1447038" cy="736206"/>
          </a:xfrm>
        </p:grpSpPr>
        <p:sp>
          <p:nvSpPr>
            <p:cNvPr id="28" name="任意多边形 61">
              <a:extLst>
                <a:ext uri="{FF2B5EF4-FFF2-40B4-BE49-F238E27FC236}">
                  <a16:creationId xmlns:a16="http://schemas.microsoft.com/office/drawing/2014/main" id="{B9E40F28-00CD-4FAC-A585-F00D1D64F428}"/>
                </a:ext>
              </a:extLst>
            </p:cNvPr>
            <p:cNvSpPr/>
            <p:nvPr/>
          </p:nvSpPr>
          <p:spPr>
            <a:xfrm>
              <a:off x="-3360437" y="5029273"/>
              <a:ext cx="239586" cy="264970"/>
            </a:xfrm>
            <a:custGeom>
              <a:avLst/>
              <a:gdLst/>
              <a:ahLst/>
              <a:cxnLst/>
              <a:rect l="l" t="t" r="r" b="b"/>
              <a:pathLst>
                <a:path w="240830" h="265404">
                  <a:moveTo>
                    <a:pt x="153591" y="0"/>
                  </a:moveTo>
                  <a:cubicBezTo>
                    <a:pt x="180896" y="0"/>
                    <a:pt x="202262" y="6348"/>
                    <a:pt x="217689" y="19045"/>
                  </a:cubicBezTo>
                  <a:cubicBezTo>
                    <a:pt x="233117" y="31742"/>
                    <a:pt x="240830" y="49558"/>
                    <a:pt x="240830" y="72494"/>
                  </a:cubicBezTo>
                  <a:cubicBezTo>
                    <a:pt x="240830" y="95431"/>
                    <a:pt x="235506" y="115841"/>
                    <a:pt x="224857" y="133726"/>
                  </a:cubicBezTo>
                  <a:cubicBezTo>
                    <a:pt x="214208" y="151611"/>
                    <a:pt x="199122" y="165536"/>
                    <a:pt x="179599" y="175503"/>
                  </a:cubicBezTo>
                  <a:cubicBezTo>
                    <a:pt x="160076" y="185469"/>
                    <a:pt x="137617" y="190452"/>
                    <a:pt x="112224" y="190452"/>
                  </a:cubicBezTo>
                  <a:lnTo>
                    <a:pt x="88468" y="190452"/>
                  </a:lnTo>
                  <a:lnTo>
                    <a:pt x="81915" y="265404"/>
                  </a:lnTo>
                  <a:lnTo>
                    <a:pt x="0" y="265404"/>
                  </a:lnTo>
                  <a:lnTo>
                    <a:pt x="13516" y="187585"/>
                  </a:lnTo>
                  <a:lnTo>
                    <a:pt x="32357" y="409"/>
                  </a:lnTo>
                  <a:lnTo>
                    <a:pt x="153591" y="0"/>
                  </a:lnTo>
                  <a:close/>
                  <a:moveTo>
                    <a:pt x="122054" y="56521"/>
                  </a:moveTo>
                  <a:lnTo>
                    <a:pt x="107309" y="57750"/>
                  </a:lnTo>
                  <a:lnTo>
                    <a:pt x="96250" y="131473"/>
                  </a:lnTo>
                  <a:lnTo>
                    <a:pt x="126559" y="133112"/>
                  </a:lnTo>
                  <a:cubicBezTo>
                    <a:pt x="136389" y="128197"/>
                    <a:pt x="143420" y="121985"/>
                    <a:pt x="147652" y="114476"/>
                  </a:cubicBezTo>
                  <a:cubicBezTo>
                    <a:pt x="151884" y="106967"/>
                    <a:pt x="154000" y="97478"/>
                    <a:pt x="154000" y="86010"/>
                  </a:cubicBezTo>
                  <a:cubicBezTo>
                    <a:pt x="154000" y="76454"/>
                    <a:pt x="151406" y="69286"/>
                    <a:pt x="146219" y="64508"/>
                  </a:cubicBezTo>
                  <a:cubicBezTo>
                    <a:pt x="141031" y="59729"/>
                    <a:pt x="132976" y="57067"/>
                    <a:pt x="122054" y="565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任意多边形 62">
              <a:extLst>
                <a:ext uri="{FF2B5EF4-FFF2-40B4-BE49-F238E27FC236}">
                  <a16:creationId xmlns:a16="http://schemas.microsoft.com/office/drawing/2014/main" id="{81CA573E-5235-4866-B45F-198E4A53B13E}"/>
                </a:ext>
              </a:extLst>
            </p:cNvPr>
            <p:cNvSpPr/>
            <p:nvPr/>
          </p:nvSpPr>
          <p:spPr>
            <a:xfrm>
              <a:off x="-3122437" y="5095912"/>
              <a:ext cx="169773" cy="203091"/>
            </a:xfrm>
            <a:custGeom>
              <a:avLst/>
              <a:gdLst/>
              <a:ahLst/>
              <a:cxnLst/>
              <a:rect l="l" t="t" r="r" b="b"/>
              <a:pathLst>
                <a:path w="168745" h="202740">
                  <a:moveTo>
                    <a:pt x="112633" y="0"/>
                  </a:moveTo>
                  <a:lnTo>
                    <a:pt x="119186" y="819"/>
                  </a:lnTo>
                  <a:cubicBezTo>
                    <a:pt x="135296" y="3823"/>
                    <a:pt x="147583" y="9830"/>
                    <a:pt x="156048" y="18840"/>
                  </a:cubicBezTo>
                  <a:cubicBezTo>
                    <a:pt x="164512" y="27851"/>
                    <a:pt x="168745" y="39319"/>
                    <a:pt x="168745" y="53245"/>
                  </a:cubicBezTo>
                  <a:cubicBezTo>
                    <a:pt x="168745" y="70174"/>
                    <a:pt x="161031" y="84236"/>
                    <a:pt x="145604" y="95431"/>
                  </a:cubicBezTo>
                  <a:cubicBezTo>
                    <a:pt x="130176" y="106626"/>
                    <a:pt x="104714" y="116592"/>
                    <a:pt x="69218" y="125330"/>
                  </a:cubicBezTo>
                  <a:cubicBezTo>
                    <a:pt x="70310" y="132975"/>
                    <a:pt x="72495" y="138573"/>
                    <a:pt x="75771" y="142122"/>
                  </a:cubicBezTo>
                  <a:cubicBezTo>
                    <a:pt x="79048" y="145672"/>
                    <a:pt x="83553" y="147447"/>
                    <a:pt x="89287" y="147447"/>
                  </a:cubicBezTo>
                  <a:cubicBezTo>
                    <a:pt x="94748" y="147447"/>
                    <a:pt x="100277" y="145809"/>
                    <a:pt x="105875" y="142532"/>
                  </a:cubicBezTo>
                  <a:cubicBezTo>
                    <a:pt x="111472" y="139255"/>
                    <a:pt x="119869" y="132839"/>
                    <a:pt x="131064" y="123282"/>
                  </a:cubicBezTo>
                  <a:lnTo>
                    <a:pt x="139255" y="124920"/>
                  </a:lnTo>
                  <a:lnTo>
                    <a:pt x="160553" y="152362"/>
                  </a:lnTo>
                  <a:cubicBezTo>
                    <a:pt x="150723" y="164376"/>
                    <a:pt x="139323" y="174684"/>
                    <a:pt x="126354" y="183285"/>
                  </a:cubicBezTo>
                  <a:cubicBezTo>
                    <a:pt x="113384" y="191886"/>
                    <a:pt x="99390" y="198371"/>
                    <a:pt x="84372" y="202740"/>
                  </a:cubicBezTo>
                  <a:lnTo>
                    <a:pt x="77819" y="202740"/>
                  </a:lnTo>
                  <a:cubicBezTo>
                    <a:pt x="51333" y="199736"/>
                    <a:pt x="31742" y="191749"/>
                    <a:pt x="19045" y="178779"/>
                  </a:cubicBezTo>
                  <a:cubicBezTo>
                    <a:pt x="6348" y="165810"/>
                    <a:pt x="0" y="147310"/>
                    <a:pt x="0" y="123282"/>
                  </a:cubicBezTo>
                  <a:cubicBezTo>
                    <a:pt x="0" y="99527"/>
                    <a:pt x="4573" y="78638"/>
                    <a:pt x="13721" y="60617"/>
                  </a:cubicBezTo>
                  <a:cubicBezTo>
                    <a:pt x="22868" y="42596"/>
                    <a:pt x="35906" y="28329"/>
                    <a:pt x="52835" y="17816"/>
                  </a:cubicBezTo>
                  <a:cubicBezTo>
                    <a:pt x="69764" y="7304"/>
                    <a:pt x="89697" y="1365"/>
                    <a:pt x="112633" y="0"/>
                  </a:cubicBezTo>
                  <a:close/>
                  <a:moveTo>
                    <a:pt x="93792" y="46282"/>
                  </a:moveTo>
                  <a:cubicBezTo>
                    <a:pt x="86147" y="46282"/>
                    <a:pt x="80276" y="49422"/>
                    <a:pt x="76181" y="55702"/>
                  </a:cubicBezTo>
                  <a:cubicBezTo>
                    <a:pt x="72085" y="61982"/>
                    <a:pt x="69491" y="71812"/>
                    <a:pt x="68399" y="85192"/>
                  </a:cubicBezTo>
                  <a:cubicBezTo>
                    <a:pt x="81778" y="82188"/>
                    <a:pt x="91198" y="78638"/>
                    <a:pt x="96659" y="74543"/>
                  </a:cubicBezTo>
                  <a:cubicBezTo>
                    <a:pt x="102120" y="70447"/>
                    <a:pt x="104851" y="64849"/>
                    <a:pt x="104851" y="57750"/>
                  </a:cubicBezTo>
                  <a:cubicBezTo>
                    <a:pt x="104851" y="53654"/>
                    <a:pt x="103964" y="50719"/>
                    <a:pt x="102189" y="48944"/>
                  </a:cubicBezTo>
                  <a:cubicBezTo>
                    <a:pt x="100414" y="47169"/>
                    <a:pt x="97615" y="46282"/>
                    <a:pt x="93792" y="462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任意多边形 63">
              <a:extLst>
                <a:ext uri="{FF2B5EF4-FFF2-40B4-BE49-F238E27FC236}">
                  <a16:creationId xmlns:a16="http://schemas.microsoft.com/office/drawing/2014/main" id="{D044AA08-1C48-4589-86EE-50A117D09D4E}"/>
                </a:ext>
              </a:extLst>
            </p:cNvPr>
            <p:cNvSpPr/>
            <p:nvPr/>
          </p:nvSpPr>
          <p:spPr>
            <a:xfrm>
              <a:off x="-2939971" y="5095912"/>
              <a:ext cx="168186" cy="203091"/>
            </a:xfrm>
            <a:custGeom>
              <a:avLst/>
              <a:gdLst/>
              <a:ahLst/>
              <a:cxnLst/>
              <a:rect l="l" t="t" r="r" b="b"/>
              <a:pathLst>
                <a:path w="168745" h="202740">
                  <a:moveTo>
                    <a:pt x="112633" y="0"/>
                  </a:moveTo>
                  <a:lnTo>
                    <a:pt x="119186" y="819"/>
                  </a:lnTo>
                  <a:cubicBezTo>
                    <a:pt x="135296" y="3823"/>
                    <a:pt x="147583" y="9830"/>
                    <a:pt x="156048" y="18840"/>
                  </a:cubicBezTo>
                  <a:cubicBezTo>
                    <a:pt x="164512" y="27851"/>
                    <a:pt x="168745" y="39319"/>
                    <a:pt x="168745" y="53245"/>
                  </a:cubicBezTo>
                  <a:cubicBezTo>
                    <a:pt x="168745" y="70174"/>
                    <a:pt x="161031" y="84236"/>
                    <a:pt x="145604" y="95431"/>
                  </a:cubicBezTo>
                  <a:cubicBezTo>
                    <a:pt x="130176" y="106626"/>
                    <a:pt x="104714" y="116592"/>
                    <a:pt x="69218" y="125330"/>
                  </a:cubicBezTo>
                  <a:cubicBezTo>
                    <a:pt x="70310" y="132975"/>
                    <a:pt x="72494" y="138573"/>
                    <a:pt x="75771" y="142122"/>
                  </a:cubicBezTo>
                  <a:cubicBezTo>
                    <a:pt x="79048" y="145672"/>
                    <a:pt x="83553" y="147447"/>
                    <a:pt x="89287" y="147447"/>
                  </a:cubicBezTo>
                  <a:cubicBezTo>
                    <a:pt x="94748" y="147447"/>
                    <a:pt x="100277" y="145809"/>
                    <a:pt x="105875" y="142532"/>
                  </a:cubicBezTo>
                  <a:cubicBezTo>
                    <a:pt x="111472" y="139255"/>
                    <a:pt x="119869" y="132839"/>
                    <a:pt x="131064" y="123282"/>
                  </a:cubicBezTo>
                  <a:lnTo>
                    <a:pt x="139255" y="124920"/>
                  </a:lnTo>
                  <a:lnTo>
                    <a:pt x="160553" y="152362"/>
                  </a:lnTo>
                  <a:cubicBezTo>
                    <a:pt x="150723" y="164376"/>
                    <a:pt x="139324" y="174684"/>
                    <a:pt x="126354" y="183285"/>
                  </a:cubicBezTo>
                  <a:cubicBezTo>
                    <a:pt x="113384" y="191886"/>
                    <a:pt x="99390" y="198371"/>
                    <a:pt x="84372" y="202740"/>
                  </a:cubicBezTo>
                  <a:lnTo>
                    <a:pt x="77819" y="202740"/>
                  </a:lnTo>
                  <a:cubicBezTo>
                    <a:pt x="51333" y="199736"/>
                    <a:pt x="31742" y="191749"/>
                    <a:pt x="19045" y="178779"/>
                  </a:cubicBezTo>
                  <a:cubicBezTo>
                    <a:pt x="6348" y="165810"/>
                    <a:pt x="0" y="147310"/>
                    <a:pt x="0" y="123282"/>
                  </a:cubicBezTo>
                  <a:cubicBezTo>
                    <a:pt x="0" y="99527"/>
                    <a:pt x="4573" y="78638"/>
                    <a:pt x="13720" y="60617"/>
                  </a:cubicBezTo>
                  <a:cubicBezTo>
                    <a:pt x="22868" y="42596"/>
                    <a:pt x="35906" y="28329"/>
                    <a:pt x="52835" y="17816"/>
                  </a:cubicBezTo>
                  <a:cubicBezTo>
                    <a:pt x="69764" y="7304"/>
                    <a:pt x="89697" y="1365"/>
                    <a:pt x="112633" y="0"/>
                  </a:cubicBezTo>
                  <a:close/>
                  <a:moveTo>
                    <a:pt x="93792" y="46282"/>
                  </a:moveTo>
                  <a:cubicBezTo>
                    <a:pt x="86147" y="46282"/>
                    <a:pt x="80276" y="49422"/>
                    <a:pt x="76181" y="55702"/>
                  </a:cubicBezTo>
                  <a:cubicBezTo>
                    <a:pt x="72085" y="61982"/>
                    <a:pt x="69491" y="71812"/>
                    <a:pt x="68399" y="85192"/>
                  </a:cubicBezTo>
                  <a:cubicBezTo>
                    <a:pt x="81778" y="82188"/>
                    <a:pt x="91198" y="78638"/>
                    <a:pt x="96659" y="74543"/>
                  </a:cubicBezTo>
                  <a:cubicBezTo>
                    <a:pt x="102120" y="70447"/>
                    <a:pt x="104851" y="64849"/>
                    <a:pt x="104851" y="57750"/>
                  </a:cubicBezTo>
                  <a:cubicBezTo>
                    <a:pt x="104851" y="53654"/>
                    <a:pt x="103964" y="50719"/>
                    <a:pt x="102189" y="48944"/>
                  </a:cubicBezTo>
                  <a:cubicBezTo>
                    <a:pt x="100414" y="47169"/>
                    <a:pt x="97615" y="46282"/>
                    <a:pt x="93792" y="462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任意多边形 64">
              <a:extLst>
                <a:ext uri="{FF2B5EF4-FFF2-40B4-BE49-F238E27FC236}">
                  <a16:creationId xmlns:a16="http://schemas.microsoft.com/office/drawing/2014/main" id="{2447942F-7BEB-417B-8943-E83594AD0CB2}"/>
                </a:ext>
              </a:extLst>
            </p:cNvPr>
            <p:cNvSpPr/>
            <p:nvPr/>
          </p:nvSpPr>
          <p:spPr>
            <a:xfrm>
              <a:off x="-2759091" y="5099086"/>
              <a:ext cx="157080" cy="196745"/>
            </a:xfrm>
            <a:custGeom>
              <a:avLst/>
              <a:gdLst/>
              <a:ahLst/>
              <a:cxnLst/>
              <a:rect l="l" t="t" r="r" b="b"/>
              <a:pathLst>
                <a:path w="156868" h="196596">
                  <a:moveTo>
                    <a:pt x="93384" y="0"/>
                  </a:moveTo>
                  <a:lnTo>
                    <a:pt x="86830" y="50787"/>
                  </a:lnTo>
                  <a:lnTo>
                    <a:pt x="93793" y="50787"/>
                  </a:lnTo>
                  <a:cubicBezTo>
                    <a:pt x="101438" y="39046"/>
                    <a:pt x="109220" y="29216"/>
                    <a:pt x="117139" y="21297"/>
                  </a:cubicBezTo>
                  <a:cubicBezTo>
                    <a:pt x="125057" y="13379"/>
                    <a:pt x="134341" y="6416"/>
                    <a:pt x="144990" y="409"/>
                  </a:cubicBezTo>
                  <a:lnTo>
                    <a:pt x="156868" y="2457"/>
                  </a:lnTo>
                  <a:lnTo>
                    <a:pt x="145400" y="90925"/>
                  </a:lnTo>
                  <a:lnTo>
                    <a:pt x="138846" y="93792"/>
                  </a:lnTo>
                  <a:lnTo>
                    <a:pt x="124102" y="90925"/>
                  </a:lnTo>
                  <a:cubicBezTo>
                    <a:pt x="115091" y="91471"/>
                    <a:pt x="107241" y="93246"/>
                    <a:pt x="100551" y="96250"/>
                  </a:cubicBezTo>
                  <a:cubicBezTo>
                    <a:pt x="93861" y="99253"/>
                    <a:pt x="86557" y="104441"/>
                    <a:pt x="78639" y="111814"/>
                  </a:cubicBezTo>
                  <a:lnTo>
                    <a:pt x="74134" y="147447"/>
                  </a:lnTo>
                  <a:lnTo>
                    <a:pt x="72495" y="192090"/>
                  </a:lnTo>
                  <a:lnTo>
                    <a:pt x="0" y="196596"/>
                  </a:lnTo>
                  <a:lnTo>
                    <a:pt x="19250" y="50787"/>
                  </a:lnTo>
                  <a:lnTo>
                    <a:pt x="20889" y="4505"/>
                  </a:lnTo>
                  <a:lnTo>
                    <a:pt x="933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任意多边形 65">
              <a:extLst>
                <a:ext uri="{FF2B5EF4-FFF2-40B4-BE49-F238E27FC236}">
                  <a16:creationId xmlns:a16="http://schemas.microsoft.com/office/drawing/2014/main" id="{F1A11A02-9DBB-4AFB-8B74-7702514C30F4}"/>
                </a:ext>
              </a:extLst>
            </p:cNvPr>
            <p:cNvSpPr/>
            <p:nvPr/>
          </p:nvSpPr>
          <p:spPr>
            <a:xfrm>
              <a:off x="-2400505" y="5389442"/>
              <a:ext cx="80920" cy="80920"/>
            </a:xfrm>
            <a:custGeom>
              <a:avLst/>
              <a:gdLst/>
              <a:ahLst/>
              <a:cxnLst/>
              <a:rect l="l" t="t" r="r" b="b"/>
              <a:pathLst>
                <a:path w="79458" h="81096">
                  <a:moveTo>
                    <a:pt x="41777" y="0"/>
                  </a:moveTo>
                  <a:cubicBezTo>
                    <a:pt x="53791" y="0"/>
                    <a:pt x="63075" y="3413"/>
                    <a:pt x="69628" y="10239"/>
                  </a:cubicBezTo>
                  <a:cubicBezTo>
                    <a:pt x="76181" y="17065"/>
                    <a:pt x="79458" y="26486"/>
                    <a:pt x="79458" y="38500"/>
                  </a:cubicBezTo>
                  <a:cubicBezTo>
                    <a:pt x="79458" y="51606"/>
                    <a:pt x="75772" y="61982"/>
                    <a:pt x="68399" y="69627"/>
                  </a:cubicBezTo>
                  <a:cubicBezTo>
                    <a:pt x="61027" y="77273"/>
                    <a:pt x="51060" y="81096"/>
                    <a:pt x="38500" y="81096"/>
                  </a:cubicBezTo>
                  <a:cubicBezTo>
                    <a:pt x="25940" y="81096"/>
                    <a:pt x="16383" y="77751"/>
                    <a:pt x="9830" y="71061"/>
                  </a:cubicBezTo>
                  <a:cubicBezTo>
                    <a:pt x="3277" y="64371"/>
                    <a:pt x="0" y="54746"/>
                    <a:pt x="0" y="42186"/>
                  </a:cubicBezTo>
                  <a:cubicBezTo>
                    <a:pt x="0" y="29353"/>
                    <a:pt x="3754" y="19113"/>
                    <a:pt x="11263" y="11468"/>
                  </a:cubicBezTo>
                  <a:cubicBezTo>
                    <a:pt x="18772" y="3822"/>
                    <a:pt x="28943" y="0"/>
                    <a:pt x="417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任意多边形 66">
              <a:extLst>
                <a:ext uri="{FF2B5EF4-FFF2-40B4-BE49-F238E27FC236}">
                  <a16:creationId xmlns:a16="http://schemas.microsoft.com/office/drawing/2014/main" id="{2959F11B-5E85-4CFF-8B0A-7DB84546459E}"/>
                </a:ext>
              </a:extLst>
            </p:cNvPr>
            <p:cNvSpPr/>
            <p:nvPr/>
          </p:nvSpPr>
          <p:spPr>
            <a:xfrm>
              <a:off x="-3363610" y="5419589"/>
              <a:ext cx="169773" cy="264970"/>
            </a:xfrm>
            <a:custGeom>
              <a:avLst/>
              <a:gdLst/>
              <a:ahLst/>
              <a:cxnLst/>
              <a:rect l="l" t="t" r="r" b="b"/>
              <a:pathLst>
                <a:path w="169564" h="264995">
                  <a:moveTo>
                    <a:pt x="32356" y="0"/>
                  </a:moveTo>
                  <a:lnTo>
                    <a:pt x="115500" y="0"/>
                  </a:lnTo>
                  <a:lnTo>
                    <a:pt x="89287" y="178984"/>
                  </a:lnTo>
                  <a:lnTo>
                    <a:pt x="87649" y="198234"/>
                  </a:lnTo>
                  <a:lnTo>
                    <a:pt x="165878" y="198234"/>
                  </a:lnTo>
                  <a:lnTo>
                    <a:pt x="169564" y="203969"/>
                  </a:lnTo>
                  <a:lnTo>
                    <a:pt x="157686" y="264995"/>
                  </a:lnTo>
                  <a:lnTo>
                    <a:pt x="0" y="264995"/>
                  </a:lnTo>
                  <a:lnTo>
                    <a:pt x="13516" y="187176"/>
                  </a:lnTo>
                  <a:lnTo>
                    <a:pt x="3235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任意多边形 67">
              <a:extLst>
                <a:ext uri="{FF2B5EF4-FFF2-40B4-BE49-F238E27FC236}">
                  <a16:creationId xmlns:a16="http://schemas.microsoft.com/office/drawing/2014/main" id="{D791493D-B81E-48F3-9F2E-612C2AB49CA1}"/>
                </a:ext>
              </a:extLst>
            </p:cNvPr>
            <p:cNvSpPr/>
            <p:nvPr/>
          </p:nvSpPr>
          <p:spPr>
            <a:xfrm>
              <a:off x="-3189077" y="5486228"/>
              <a:ext cx="169773" cy="203091"/>
            </a:xfrm>
            <a:custGeom>
              <a:avLst/>
              <a:gdLst/>
              <a:ahLst/>
              <a:cxnLst/>
              <a:rect l="l" t="t" r="r" b="b"/>
              <a:pathLst>
                <a:path w="168745" h="202740">
                  <a:moveTo>
                    <a:pt x="112633" y="0"/>
                  </a:moveTo>
                  <a:lnTo>
                    <a:pt x="119186" y="819"/>
                  </a:lnTo>
                  <a:cubicBezTo>
                    <a:pt x="135296" y="3823"/>
                    <a:pt x="147583" y="9830"/>
                    <a:pt x="156048" y="18840"/>
                  </a:cubicBezTo>
                  <a:cubicBezTo>
                    <a:pt x="164512" y="27851"/>
                    <a:pt x="168745" y="39319"/>
                    <a:pt x="168745" y="53245"/>
                  </a:cubicBezTo>
                  <a:cubicBezTo>
                    <a:pt x="168745" y="70174"/>
                    <a:pt x="161031" y="84236"/>
                    <a:pt x="145604" y="95431"/>
                  </a:cubicBezTo>
                  <a:cubicBezTo>
                    <a:pt x="130176" y="106626"/>
                    <a:pt x="104714" y="116592"/>
                    <a:pt x="69218" y="125330"/>
                  </a:cubicBezTo>
                  <a:cubicBezTo>
                    <a:pt x="70310" y="132975"/>
                    <a:pt x="72495" y="138573"/>
                    <a:pt x="75771" y="142122"/>
                  </a:cubicBezTo>
                  <a:cubicBezTo>
                    <a:pt x="79048" y="145672"/>
                    <a:pt x="83553" y="147447"/>
                    <a:pt x="89287" y="147447"/>
                  </a:cubicBezTo>
                  <a:cubicBezTo>
                    <a:pt x="94748" y="147447"/>
                    <a:pt x="100277" y="145809"/>
                    <a:pt x="105875" y="142532"/>
                  </a:cubicBezTo>
                  <a:cubicBezTo>
                    <a:pt x="111472" y="139255"/>
                    <a:pt x="119869" y="132839"/>
                    <a:pt x="131064" y="123282"/>
                  </a:cubicBezTo>
                  <a:lnTo>
                    <a:pt x="139255" y="124920"/>
                  </a:lnTo>
                  <a:lnTo>
                    <a:pt x="160553" y="152362"/>
                  </a:lnTo>
                  <a:cubicBezTo>
                    <a:pt x="150723" y="164376"/>
                    <a:pt x="139323" y="174684"/>
                    <a:pt x="126354" y="183285"/>
                  </a:cubicBezTo>
                  <a:cubicBezTo>
                    <a:pt x="113384" y="191886"/>
                    <a:pt x="99390" y="198371"/>
                    <a:pt x="84372" y="202740"/>
                  </a:cubicBezTo>
                  <a:lnTo>
                    <a:pt x="77819" y="202740"/>
                  </a:lnTo>
                  <a:cubicBezTo>
                    <a:pt x="51333" y="199736"/>
                    <a:pt x="31742" y="191749"/>
                    <a:pt x="19045" y="178779"/>
                  </a:cubicBezTo>
                  <a:cubicBezTo>
                    <a:pt x="6348" y="165810"/>
                    <a:pt x="0" y="147310"/>
                    <a:pt x="0" y="123282"/>
                  </a:cubicBezTo>
                  <a:cubicBezTo>
                    <a:pt x="0" y="99527"/>
                    <a:pt x="4573" y="78638"/>
                    <a:pt x="13721" y="60617"/>
                  </a:cubicBezTo>
                  <a:cubicBezTo>
                    <a:pt x="22868" y="42596"/>
                    <a:pt x="35906" y="28329"/>
                    <a:pt x="52835" y="17816"/>
                  </a:cubicBezTo>
                  <a:cubicBezTo>
                    <a:pt x="69764" y="7304"/>
                    <a:pt x="89697" y="1365"/>
                    <a:pt x="112633" y="0"/>
                  </a:cubicBezTo>
                  <a:close/>
                  <a:moveTo>
                    <a:pt x="93792" y="46282"/>
                  </a:moveTo>
                  <a:cubicBezTo>
                    <a:pt x="86147" y="46282"/>
                    <a:pt x="80276" y="49422"/>
                    <a:pt x="76181" y="55702"/>
                  </a:cubicBezTo>
                  <a:cubicBezTo>
                    <a:pt x="72085" y="61982"/>
                    <a:pt x="69491" y="71812"/>
                    <a:pt x="68399" y="85192"/>
                  </a:cubicBezTo>
                  <a:cubicBezTo>
                    <a:pt x="81778" y="82188"/>
                    <a:pt x="91198" y="78638"/>
                    <a:pt x="96659" y="74543"/>
                  </a:cubicBezTo>
                  <a:cubicBezTo>
                    <a:pt x="102120" y="70447"/>
                    <a:pt x="104851" y="64849"/>
                    <a:pt x="104851" y="57750"/>
                  </a:cubicBezTo>
                  <a:cubicBezTo>
                    <a:pt x="104851" y="53654"/>
                    <a:pt x="103964" y="50719"/>
                    <a:pt x="102189" y="48944"/>
                  </a:cubicBezTo>
                  <a:cubicBezTo>
                    <a:pt x="100414" y="47169"/>
                    <a:pt x="97615" y="46282"/>
                    <a:pt x="93792" y="462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任意多边形 68">
              <a:extLst>
                <a:ext uri="{FF2B5EF4-FFF2-40B4-BE49-F238E27FC236}">
                  <a16:creationId xmlns:a16="http://schemas.microsoft.com/office/drawing/2014/main" id="{E52A97EF-EB10-4A75-94AA-963F310BB0F8}"/>
                </a:ext>
              </a:extLst>
            </p:cNvPr>
            <p:cNvSpPr/>
            <p:nvPr/>
          </p:nvSpPr>
          <p:spPr>
            <a:xfrm>
              <a:off x="-3009784" y="5486228"/>
              <a:ext cx="190400" cy="203091"/>
            </a:xfrm>
            <a:custGeom>
              <a:avLst/>
              <a:gdLst/>
              <a:ahLst/>
              <a:cxnLst/>
              <a:rect l="l" t="t" r="r" b="b"/>
              <a:pathLst>
                <a:path w="190043" h="202740">
                  <a:moveTo>
                    <a:pt x="185538" y="0"/>
                  </a:moveTo>
                  <a:lnTo>
                    <a:pt x="190043" y="3277"/>
                  </a:lnTo>
                  <a:lnTo>
                    <a:pt x="170793" y="150724"/>
                  </a:lnTo>
                  <a:lnTo>
                    <a:pt x="169155" y="195367"/>
                  </a:lnTo>
                  <a:lnTo>
                    <a:pt x="96660" y="199873"/>
                  </a:lnTo>
                  <a:lnTo>
                    <a:pt x="102804" y="154819"/>
                  </a:lnTo>
                  <a:lnTo>
                    <a:pt x="96251" y="154819"/>
                  </a:lnTo>
                  <a:cubicBezTo>
                    <a:pt x="86694" y="173933"/>
                    <a:pt x="76591" y="189906"/>
                    <a:pt x="65942" y="202740"/>
                  </a:cubicBezTo>
                  <a:lnTo>
                    <a:pt x="56522" y="202740"/>
                  </a:lnTo>
                  <a:cubicBezTo>
                    <a:pt x="35224" y="197552"/>
                    <a:pt x="20479" y="189292"/>
                    <a:pt x="12288" y="177960"/>
                  </a:cubicBezTo>
                  <a:cubicBezTo>
                    <a:pt x="4096" y="166629"/>
                    <a:pt x="0" y="151952"/>
                    <a:pt x="0" y="133931"/>
                  </a:cubicBezTo>
                  <a:cubicBezTo>
                    <a:pt x="0" y="116456"/>
                    <a:pt x="3550" y="99049"/>
                    <a:pt x="10649" y="81710"/>
                  </a:cubicBezTo>
                  <a:cubicBezTo>
                    <a:pt x="17749" y="64371"/>
                    <a:pt x="28671" y="48671"/>
                    <a:pt x="43415" y="34609"/>
                  </a:cubicBezTo>
                  <a:cubicBezTo>
                    <a:pt x="58160" y="20547"/>
                    <a:pt x="76454" y="9830"/>
                    <a:pt x="98298" y="2457"/>
                  </a:cubicBezTo>
                  <a:lnTo>
                    <a:pt x="101165" y="2457"/>
                  </a:lnTo>
                  <a:lnTo>
                    <a:pt x="140894" y="9420"/>
                  </a:lnTo>
                  <a:lnTo>
                    <a:pt x="185538" y="0"/>
                  </a:lnTo>
                  <a:close/>
                  <a:moveTo>
                    <a:pt x="87240" y="55702"/>
                  </a:moveTo>
                  <a:cubicBezTo>
                    <a:pt x="73860" y="55702"/>
                    <a:pt x="67171" y="71676"/>
                    <a:pt x="67171" y="103622"/>
                  </a:cubicBezTo>
                  <a:cubicBezTo>
                    <a:pt x="67171" y="125193"/>
                    <a:pt x="70038" y="135979"/>
                    <a:pt x="75772" y="135979"/>
                  </a:cubicBezTo>
                  <a:cubicBezTo>
                    <a:pt x="80141" y="135979"/>
                    <a:pt x="85329" y="130791"/>
                    <a:pt x="91336" y="120415"/>
                  </a:cubicBezTo>
                  <a:cubicBezTo>
                    <a:pt x="97343" y="110039"/>
                    <a:pt x="104852" y="93793"/>
                    <a:pt x="113862" y="71676"/>
                  </a:cubicBezTo>
                  <a:lnTo>
                    <a:pt x="115091" y="62665"/>
                  </a:lnTo>
                  <a:lnTo>
                    <a:pt x="87240" y="557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任意多边形 69">
              <a:extLst>
                <a:ext uri="{FF2B5EF4-FFF2-40B4-BE49-F238E27FC236}">
                  <a16:creationId xmlns:a16="http://schemas.microsoft.com/office/drawing/2014/main" id="{9D2C5E67-2D0B-47F0-877C-27F44D29651A}"/>
                </a:ext>
              </a:extLst>
            </p:cNvPr>
            <p:cNvSpPr/>
            <p:nvPr/>
          </p:nvSpPr>
          <p:spPr>
            <a:xfrm>
              <a:off x="-2129185" y="5486228"/>
              <a:ext cx="212613" cy="279251"/>
            </a:xfrm>
            <a:custGeom>
              <a:avLst/>
              <a:gdLst/>
              <a:ahLst/>
              <a:cxnLst/>
              <a:rect l="l" t="t" r="r" b="b"/>
              <a:pathLst>
                <a:path w="212160" h="278511">
                  <a:moveTo>
                    <a:pt x="207655" y="0"/>
                  </a:moveTo>
                  <a:lnTo>
                    <a:pt x="212160" y="3277"/>
                  </a:lnTo>
                  <a:lnTo>
                    <a:pt x="193319" y="143761"/>
                  </a:lnTo>
                  <a:lnTo>
                    <a:pt x="192091" y="177755"/>
                  </a:lnTo>
                  <a:cubicBezTo>
                    <a:pt x="189360" y="199326"/>
                    <a:pt x="182739" y="217689"/>
                    <a:pt x="172226" y="232843"/>
                  </a:cubicBezTo>
                  <a:cubicBezTo>
                    <a:pt x="161714" y="247998"/>
                    <a:pt x="148608" y="259397"/>
                    <a:pt x="132907" y="267043"/>
                  </a:cubicBezTo>
                  <a:cubicBezTo>
                    <a:pt x="117207" y="274688"/>
                    <a:pt x="100073" y="278511"/>
                    <a:pt x="81506" y="278511"/>
                  </a:cubicBezTo>
                  <a:cubicBezTo>
                    <a:pt x="56931" y="278511"/>
                    <a:pt x="37954" y="272299"/>
                    <a:pt x="24574" y="259875"/>
                  </a:cubicBezTo>
                  <a:cubicBezTo>
                    <a:pt x="11195" y="247451"/>
                    <a:pt x="3003" y="231137"/>
                    <a:pt x="0" y="210931"/>
                  </a:cubicBezTo>
                  <a:lnTo>
                    <a:pt x="1638" y="206426"/>
                  </a:lnTo>
                  <a:lnTo>
                    <a:pt x="55702" y="183899"/>
                  </a:lnTo>
                  <a:lnTo>
                    <a:pt x="56112" y="178984"/>
                  </a:lnTo>
                  <a:cubicBezTo>
                    <a:pt x="40275" y="167516"/>
                    <a:pt x="32356" y="149495"/>
                    <a:pt x="32356" y="124920"/>
                  </a:cubicBezTo>
                  <a:cubicBezTo>
                    <a:pt x="32356" y="107718"/>
                    <a:pt x="35906" y="90994"/>
                    <a:pt x="43005" y="74747"/>
                  </a:cubicBezTo>
                  <a:cubicBezTo>
                    <a:pt x="50105" y="58501"/>
                    <a:pt x="60822" y="43961"/>
                    <a:pt x="75157" y="31128"/>
                  </a:cubicBezTo>
                  <a:cubicBezTo>
                    <a:pt x="89492" y="18294"/>
                    <a:pt x="106763" y="8601"/>
                    <a:pt x="126968" y="2048"/>
                  </a:cubicBezTo>
                  <a:lnTo>
                    <a:pt x="129426" y="2048"/>
                  </a:lnTo>
                  <a:lnTo>
                    <a:pt x="167107" y="8601"/>
                  </a:lnTo>
                  <a:lnTo>
                    <a:pt x="207655" y="0"/>
                  </a:lnTo>
                  <a:close/>
                  <a:moveTo>
                    <a:pt x="116729" y="51606"/>
                  </a:moveTo>
                  <a:cubicBezTo>
                    <a:pt x="109084" y="51606"/>
                    <a:pt x="103281" y="55702"/>
                    <a:pt x="99322" y="63894"/>
                  </a:cubicBezTo>
                  <a:cubicBezTo>
                    <a:pt x="95363" y="72085"/>
                    <a:pt x="93383" y="84099"/>
                    <a:pt x="93383" y="99936"/>
                  </a:cubicBezTo>
                  <a:cubicBezTo>
                    <a:pt x="93383" y="119869"/>
                    <a:pt x="96387" y="129835"/>
                    <a:pt x="102394" y="129835"/>
                  </a:cubicBezTo>
                  <a:cubicBezTo>
                    <a:pt x="110585" y="129835"/>
                    <a:pt x="123555" y="109356"/>
                    <a:pt x="141303" y="68399"/>
                  </a:cubicBezTo>
                  <a:lnTo>
                    <a:pt x="142532" y="57750"/>
                  </a:lnTo>
                  <a:lnTo>
                    <a:pt x="116729" y="51606"/>
                  </a:lnTo>
                  <a:close/>
                  <a:moveTo>
                    <a:pt x="125740" y="143351"/>
                  </a:moveTo>
                  <a:cubicBezTo>
                    <a:pt x="114818" y="161645"/>
                    <a:pt x="102803" y="177619"/>
                    <a:pt x="89697" y="191271"/>
                  </a:cubicBezTo>
                  <a:lnTo>
                    <a:pt x="80277" y="199463"/>
                  </a:lnTo>
                  <a:cubicBezTo>
                    <a:pt x="75908" y="203286"/>
                    <a:pt x="73724" y="207245"/>
                    <a:pt x="73724" y="211341"/>
                  </a:cubicBezTo>
                  <a:cubicBezTo>
                    <a:pt x="73724" y="215982"/>
                    <a:pt x="75362" y="219942"/>
                    <a:pt x="78639" y="223218"/>
                  </a:cubicBezTo>
                  <a:cubicBezTo>
                    <a:pt x="81915" y="226495"/>
                    <a:pt x="86967" y="228133"/>
                    <a:pt x="93793" y="228133"/>
                  </a:cubicBezTo>
                  <a:cubicBezTo>
                    <a:pt x="102257" y="228133"/>
                    <a:pt x="109152" y="225676"/>
                    <a:pt x="114476" y="220761"/>
                  </a:cubicBezTo>
                  <a:cubicBezTo>
                    <a:pt x="119801" y="215846"/>
                    <a:pt x="122873" y="208474"/>
                    <a:pt x="123692" y="198644"/>
                  </a:cubicBezTo>
                  <a:lnTo>
                    <a:pt x="131064" y="143351"/>
                  </a:lnTo>
                  <a:lnTo>
                    <a:pt x="125740" y="14335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任意多边形 70">
              <a:extLst>
                <a:ext uri="{FF2B5EF4-FFF2-40B4-BE49-F238E27FC236}">
                  <a16:creationId xmlns:a16="http://schemas.microsoft.com/office/drawing/2014/main" id="{17E1EA99-0CB0-45CE-9528-940C1743FE7E}"/>
                </a:ext>
              </a:extLst>
            </p:cNvPr>
            <p:cNvSpPr/>
            <p:nvPr/>
          </p:nvSpPr>
          <p:spPr>
            <a:xfrm>
              <a:off x="-2806691" y="5490988"/>
              <a:ext cx="157080" cy="195159"/>
            </a:xfrm>
            <a:custGeom>
              <a:avLst/>
              <a:gdLst/>
              <a:ahLst/>
              <a:cxnLst/>
              <a:rect l="l" t="t" r="r" b="b"/>
              <a:pathLst>
                <a:path w="156868" h="196596">
                  <a:moveTo>
                    <a:pt x="93384" y="0"/>
                  </a:moveTo>
                  <a:lnTo>
                    <a:pt x="86830" y="50787"/>
                  </a:lnTo>
                  <a:lnTo>
                    <a:pt x="93793" y="50787"/>
                  </a:lnTo>
                  <a:cubicBezTo>
                    <a:pt x="101438" y="39046"/>
                    <a:pt x="109220" y="29216"/>
                    <a:pt x="117139" y="21297"/>
                  </a:cubicBezTo>
                  <a:cubicBezTo>
                    <a:pt x="125057" y="13379"/>
                    <a:pt x="134341" y="6416"/>
                    <a:pt x="144990" y="409"/>
                  </a:cubicBezTo>
                  <a:lnTo>
                    <a:pt x="156868" y="2457"/>
                  </a:lnTo>
                  <a:lnTo>
                    <a:pt x="145400" y="90925"/>
                  </a:lnTo>
                  <a:lnTo>
                    <a:pt x="138846" y="93792"/>
                  </a:lnTo>
                  <a:lnTo>
                    <a:pt x="124102" y="90925"/>
                  </a:lnTo>
                  <a:cubicBezTo>
                    <a:pt x="115091" y="91471"/>
                    <a:pt x="107241" y="93246"/>
                    <a:pt x="100551" y="96250"/>
                  </a:cubicBezTo>
                  <a:cubicBezTo>
                    <a:pt x="93861" y="99253"/>
                    <a:pt x="86557" y="104441"/>
                    <a:pt x="78639" y="111813"/>
                  </a:cubicBezTo>
                  <a:lnTo>
                    <a:pt x="74134" y="147447"/>
                  </a:lnTo>
                  <a:lnTo>
                    <a:pt x="72495" y="192090"/>
                  </a:lnTo>
                  <a:lnTo>
                    <a:pt x="0" y="196596"/>
                  </a:lnTo>
                  <a:lnTo>
                    <a:pt x="19251" y="50787"/>
                  </a:lnTo>
                  <a:lnTo>
                    <a:pt x="20889" y="4505"/>
                  </a:lnTo>
                  <a:lnTo>
                    <a:pt x="933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任意多边形 71">
              <a:extLst>
                <a:ext uri="{FF2B5EF4-FFF2-40B4-BE49-F238E27FC236}">
                  <a16:creationId xmlns:a16="http://schemas.microsoft.com/office/drawing/2014/main" id="{FE64E061-700D-4668-9879-B38B850902A9}"/>
                </a:ext>
              </a:extLst>
            </p:cNvPr>
            <p:cNvSpPr/>
            <p:nvPr/>
          </p:nvSpPr>
          <p:spPr>
            <a:xfrm>
              <a:off x="-2644851" y="5490988"/>
              <a:ext cx="199920" cy="195159"/>
            </a:xfrm>
            <a:custGeom>
              <a:avLst/>
              <a:gdLst/>
              <a:ahLst/>
              <a:cxnLst/>
              <a:rect l="l" t="t" r="r" b="b"/>
              <a:pathLst>
                <a:path w="199473" h="196596">
                  <a:moveTo>
                    <a:pt x="93384" y="0"/>
                  </a:moveTo>
                  <a:lnTo>
                    <a:pt x="86421" y="53654"/>
                  </a:lnTo>
                  <a:lnTo>
                    <a:pt x="92564" y="53654"/>
                  </a:lnTo>
                  <a:cubicBezTo>
                    <a:pt x="108128" y="33448"/>
                    <a:pt x="123692" y="15973"/>
                    <a:pt x="139256" y="1228"/>
                  </a:cubicBezTo>
                  <a:lnTo>
                    <a:pt x="144580" y="819"/>
                  </a:lnTo>
                  <a:cubicBezTo>
                    <a:pt x="160144" y="3822"/>
                    <a:pt x="173251" y="9420"/>
                    <a:pt x="183900" y="17611"/>
                  </a:cubicBezTo>
                  <a:cubicBezTo>
                    <a:pt x="194549" y="25803"/>
                    <a:pt x="199736" y="35360"/>
                    <a:pt x="199463" y="46282"/>
                  </a:cubicBezTo>
                  <a:lnTo>
                    <a:pt x="199054" y="52016"/>
                  </a:lnTo>
                  <a:lnTo>
                    <a:pt x="183490" y="146218"/>
                  </a:lnTo>
                  <a:lnTo>
                    <a:pt x="181852" y="192090"/>
                  </a:lnTo>
                  <a:lnTo>
                    <a:pt x="107309" y="196596"/>
                  </a:lnTo>
                  <a:lnTo>
                    <a:pt x="125330" y="88468"/>
                  </a:lnTo>
                  <a:lnTo>
                    <a:pt x="125740" y="84372"/>
                  </a:lnTo>
                  <a:cubicBezTo>
                    <a:pt x="125740" y="78365"/>
                    <a:pt x="123419" y="75361"/>
                    <a:pt x="118777" y="75361"/>
                  </a:cubicBezTo>
                  <a:cubicBezTo>
                    <a:pt x="114682" y="75361"/>
                    <a:pt x="109152" y="78911"/>
                    <a:pt x="102189" y="86010"/>
                  </a:cubicBezTo>
                  <a:cubicBezTo>
                    <a:pt x="95227" y="93110"/>
                    <a:pt x="87103" y="103895"/>
                    <a:pt x="77820" y="118367"/>
                  </a:cubicBezTo>
                  <a:lnTo>
                    <a:pt x="74134" y="147447"/>
                  </a:lnTo>
                  <a:lnTo>
                    <a:pt x="72495" y="192090"/>
                  </a:lnTo>
                  <a:lnTo>
                    <a:pt x="0" y="196596"/>
                  </a:lnTo>
                  <a:lnTo>
                    <a:pt x="19250" y="50787"/>
                  </a:lnTo>
                  <a:lnTo>
                    <a:pt x="20889" y="4505"/>
                  </a:lnTo>
                  <a:lnTo>
                    <a:pt x="933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任意多边形 72">
              <a:extLst>
                <a:ext uri="{FF2B5EF4-FFF2-40B4-BE49-F238E27FC236}">
                  <a16:creationId xmlns:a16="http://schemas.microsoft.com/office/drawing/2014/main" id="{77203DE5-E298-4254-BC8D-48D8021F5786}"/>
                </a:ext>
              </a:extLst>
            </p:cNvPr>
            <p:cNvSpPr/>
            <p:nvPr/>
          </p:nvSpPr>
          <p:spPr>
            <a:xfrm>
              <a:off x="-2425892" y="5490988"/>
              <a:ext cx="93614" cy="195159"/>
            </a:xfrm>
            <a:custGeom>
              <a:avLst/>
              <a:gdLst/>
              <a:ahLst/>
              <a:cxnLst/>
              <a:rect l="l" t="t" r="r" b="b"/>
              <a:pathLst>
                <a:path w="93384" h="196596">
                  <a:moveTo>
                    <a:pt x="93384" y="0"/>
                  </a:moveTo>
                  <a:lnTo>
                    <a:pt x="74543" y="147447"/>
                  </a:lnTo>
                  <a:lnTo>
                    <a:pt x="72495" y="192090"/>
                  </a:lnTo>
                  <a:lnTo>
                    <a:pt x="0" y="196596"/>
                  </a:lnTo>
                  <a:lnTo>
                    <a:pt x="19251" y="50787"/>
                  </a:lnTo>
                  <a:lnTo>
                    <a:pt x="20889" y="4505"/>
                  </a:lnTo>
                  <a:lnTo>
                    <a:pt x="933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任意多边形 73">
              <a:extLst>
                <a:ext uri="{FF2B5EF4-FFF2-40B4-BE49-F238E27FC236}">
                  <a16:creationId xmlns:a16="http://schemas.microsoft.com/office/drawing/2014/main" id="{2692BC41-20A7-4ADA-883D-7B11619E965E}"/>
                </a:ext>
              </a:extLst>
            </p:cNvPr>
            <p:cNvSpPr/>
            <p:nvPr/>
          </p:nvSpPr>
          <p:spPr>
            <a:xfrm>
              <a:off x="-2319585" y="5490988"/>
              <a:ext cx="198333" cy="195159"/>
            </a:xfrm>
            <a:custGeom>
              <a:avLst/>
              <a:gdLst/>
              <a:ahLst/>
              <a:cxnLst/>
              <a:rect l="l" t="t" r="r" b="b"/>
              <a:pathLst>
                <a:path w="199474" h="196596">
                  <a:moveTo>
                    <a:pt x="93384" y="0"/>
                  </a:moveTo>
                  <a:lnTo>
                    <a:pt x="86421" y="53654"/>
                  </a:lnTo>
                  <a:lnTo>
                    <a:pt x="92565" y="53654"/>
                  </a:lnTo>
                  <a:cubicBezTo>
                    <a:pt x="108128" y="33448"/>
                    <a:pt x="123692" y="15973"/>
                    <a:pt x="139256" y="1228"/>
                  </a:cubicBezTo>
                  <a:lnTo>
                    <a:pt x="144581" y="819"/>
                  </a:lnTo>
                  <a:cubicBezTo>
                    <a:pt x="160144" y="3822"/>
                    <a:pt x="173251" y="9420"/>
                    <a:pt x="183900" y="17611"/>
                  </a:cubicBezTo>
                  <a:cubicBezTo>
                    <a:pt x="194549" y="25803"/>
                    <a:pt x="199737" y="35360"/>
                    <a:pt x="199464" y="46282"/>
                  </a:cubicBezTo>
                  <a:lnTo>
                    <a:pt x="199054" y="52016"/>
                  </a:lnTo>
                  <a:lnTo>
                    <a:pt x="183490" y="146218"/>
                  </a:lnTo>
                  <a:lnTo>
                    <a:pt x="181852" y="192090"/>
                  </a:lnTo>
                  <a:lnTo>
                    <a:pt x="107309" y="196596"/>
                  </a:lnTo>
                  <a:lnTo>
                    <a:pt x="125330" y="88468"/>
                  </a:lnTo>
                  <a:lnTo>
                    <a:pt x="125740" y="84372"/>
                  </a:lnTo>
                  <a:cubicBezTo>
                    <a:pt x="125740" y="78365"/>
                    <a:pt x="123419" y="75361"/>
                    <a:pt x="118777" y="75361"/>
                  </a:cubicBezTo>
                  <a:cubicBezTo>
                    <a:pt x="114681" y="75361"/>
                    <a:pt x="109152" y="78911"/>
                    <a:pt x="102190" y="86010"/>
                  </a:cubicBezTo>
                  <a:cubicBezTo>
                    <a:pt x="95227" y="93110"/>
                    <a:pt x="87103" y="103895"/>
                    <a:pt x="77820" y="118367"/>
                  </a:cubicBezTo>
                  <a:lnTo>
                    <a:pt x="74134" y="147447"/>
                  </a:lnTo>
                  <a:lnTo>
                    <a:pt x="72495" y="192090"/>
                  </a:lnTo>
                  <a:lnTo>
                    <a:pt x="0" y="196596"/>
                  </a:lnTo>
                  <a:lnTo>
                    <a:pt x="19251" y="50787"/>
                  </a:lnTo>
                  <a:lnTo>
                    <a:pt x="20889" y="4505"/>
                  </a:lnTo>
                  <a:lnTo>
                    <a:pt x="933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3" name="矩形 42">
            <a:extLst>
              <a:ext uri="{FF2B5EF4-FFF2-40B4-BE49-F238E27FC236}">
                <a16:creationId xmlns:a16="http://schemas.microsoft.com/office/drawing/2014/main" id="{A23991DE-BBF2-4844-BFD7-C2430CD3D25B}"/>
              </a:ext>
            </a:extLst>
          </p:cNvPr>
          <p:cNvSpPr/>
          <p:nvPr/>
        </p:nvSpPr>
        <p:spPr>
          <a:xfrm>
            <a:off x="1920000" y="1398822"/>
            <a:ext cx="9586042" cy="135421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lIns="216000">
            <a:spAutoFit/>
          </a:bodyPr>
          <a:lstStyle/>
          <a:p>
            <a:pPr marL="466725" indent="-466725" algn="l" defTabSz="584200">
              <a:spcBef>
                <a:spcPts val="1200"/>
              </a:spcBef>
              <a:buSzPct val="85000"/>
              <a:buFont typeface="Wingdings" panose="05000000000000000000" pitchFamily="2" charset="2"/>
              <a:buChar char="u"/>
            </a:pPr>
            <a:r>
              <a:rPr lang="en-US" altLang="zh-CN" sz="2400" b="1" dirty="0">
                <a:solidFill>
                  <a:schemeClr val="tx1"/>
                </a:solidFill>
                <a:latin typeface="Century Gothic" panose="020B0502020202020204" pitchFamily="34" charset="0"/>
                <a:cs typeface="Calibri" panose="020F0502020204030204" pitchFamily="34" charset="0"/>
              </a:rPr>
              <a:t>Create a character sketch of the genie with the help of the character profile below.</a:t>
            </a:r>
          </a:p>
          <a:p>
            <a:pPr marL="466725" indent="-466725" algn="l" defTabSz="584200">
              <a:spcBef>
                <a:spcPts val="1200"/>
              </a:spcBef>
              <a:buSzPct val="85000"/>
              <a:buFont typeface="Wingdings" panose="05000000000000000000" pitchFamily="2" charset="2"/>
              <a:buChar char="u"/>
            </a:pPr>
            <a:r>
              <a:rPr lang="en-US" altLang="zh-CN" sz="2400" b="1" dirty="0">
                <a:solidFill>
                  <a:schemeClr val="tx1"/>
                </a:solidFill>
                <a:latin typeface="Century Gothic" panose="020B0502020202020204" pitchFamily="34" charset="0"/>
                <a:cs typeface="Calibri" panose="020F0502020204030204" pitchFamily="34" charset="0"/>
              </a:rPr>
              <a:t>Work together to complete the task. </a:t>
            </a:r>
          </a:p>
        </p:txBody>
      </p:sp>
      <p:grpSp>
        <p:nvGrpSpPr>
          <p:cNvPr id="12" name="组合 11">
            <a:extLst>
              <a:ext uri="{FF2B5EF4-FFF2-40B4-BE49-F238E27FC236}">
                <a16:creationId xmlns:a16="http://schemas.microsoft.com/office/drawing/2014/main" id="{74A92203-73CD-44E1-A537-58280C0700F6}"/>
              </a:ext>
            </a:extLst>
          </p:cNvPr>
          <p:cNvGrpSpPr/>
          <p:nvPr/>
        </p:nvGrpSpPr>
        <p:grpSpPr>
          <a:xfrm>
            <a:off x="-83527" y="7292248"/>
            <a:ext cx="943722" cy="294424"/>
            <a:chOff x="-36290" y="6501016"/>
            <a:chExt cx="943722" cy="294424"/>
          </a:xfrm>
        </p:grpSpPr>
        <p:pic>
          <p:nvPicPr>
            <p:cNvPr id="13" name="图片 12">
              <a:extLst>
                <a:ext uri="{FF2B5EF4-FFF2-40B4-BE49-F238E27FC236}">
                  <a16:creationId xmlns:a16="http://schemas.microsoft.com/office/drawing/2014/main" id="{6BDECFA0-0734-4A05-BD17-6F41609EAA77}"/>
                </a:ext>
              </a:extLst>
            </p:cNvPr>
            <p:cNvPicPr>
              <a:picLocks noChangeAspect="1"/>
            </p:cNvPicPr>
            <p:nvPr/>
          </p:nvPicPr>
          <p:blipFill>
            <a:blip r:embed="rId5" cstate="print"/>
            <a:stretch>
              <a:fillRect/>
            </a:stretch>
          </p:blipFill>
          <p:spPr>
            <a:xfrm>
              <a:off x="157988" y="6501016"/>
              <a:ext cx="749444" cy="294424"/>
            </a:xfrm>
            <a:prstGeom prst="rect">
              <a:avLst/>
            </a:prstGeom>
            <a:noFill/>
          </p:spPr>
        </p:pic>
        <p:sp>
          <p:nvSpPr>
            <p:cNvPr id="14" name="文本框 13">
              <a:extLst>
                <a:ext uri="{FF2B5EF4-FFF2-40B4-BE49-F238E27FC236}">
                  <a16:creationId xmlns:a16="http://schemas.microsoft.com/office/drawing/2014/main" id="{1A075E11-2666-4D3C-9AD6-A687EBE5797D}"/>
                </a:ext>
              </a:extLst>
            </p:cNvPr>
            <p:cNvSpPr txBox="1"/>
            <p:nvPr/>
          </p:nvSpPr>
          <p:spPr>
            <a:xfrm>
              <a:off x="-36290" y="6517345"/>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2:30</a:t>
              </a:r>
              <a:endParaRPr lang="zh-CN" altLang="en-US" sz="1100" b="1" dirty="0">
                <a:latin typeface="Century Gothic" panose="020B0502020202020204" pitchFamily="34" charset="0"/>
              </a:endParaRPr>
            </a:p>
          </p:txBody>
        </p:sp>
      </p:grpSp>
      <p:sp>
        <p:nvSpPr>
          <p:cNvPr id="41" name="矩形 40">
            <a:extLst>
              <a:ext uri="{FF2B5EF4-FFF2-40B4-BE49-F238E27FC236}">
                <a16:creationId xmlns:a16="http://schemas.microsoft.com/office/drawing/2014/main" id="{68939BC1-8866-0D4D-874F-CE44CC871099}"/>
              </a:ext>
            </a:extLst>
          </p:cNvPr>
          <p:cNvSpPr/>
          <p:nvPr/>
        </p:nvSpPr>
        <p:spPr>
          <a:xfrm>
            <a:off x="9019477" y="0"/>
            <a:ext cx="4536861"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Give a character sketch of the genie with the help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of the character profile below.</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Explain the task to Ss.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Model first; 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describe the boat by answering the questions in the character profile.</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Give feedback.</a:t>
            </a:r>
          </a:p>
        </p:txBody>
      </p:sp>
      <p:pic>
        <p:nvPicPr>
          <p:cNvPr id="42" name="图片 41"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37188" y="-127000"/>
            <a:ext cx="1130300" cy="762000"/>
          </a:xfrm>
          <a:prstGeom prst="rect">
            <a:avLst/>
          </a:prstGeom>
        </p:spPr>
      </p:pic>
      <p:grpSp>
        <p:nvGrpSpPr>
          <p:cNvPr id="21" name="组合 20"/>
          <p:cNvGrpSpPr/>
          <p:nvPr/>
        </p:nvGrpSpPr>
        <p:grpSpPr>
          <a:xfrm>
            <a:off x="5786066" y="4058423"/>
            <a:ext cx="2301240" cy="2880360"/>
            <a:chOff x="5044440" y="3322320"/>
            <a:chExt cx="2301240" cy="2880360"/>
          </a:xfrm>
        </p:grpSpPr>
        <p:sp>
          <p:nvSpPr>
            <p:cNvPr id="2" name="椭圆 1"/>
            <p:cNvSpPr/>
            <p:nvPr/>
          </p:nvSpPr>
          <p:spPr>
            <a:xfrm>
              <a:off x="5775960" y="3322320"/>
              <a:ext cx="838200" cy="80772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cxnSp>
          <p:nvCxnSpPr>
            <p:cNvPr id="6" name="直接连接符 5"/>
            <p:cNvCxnSpPr>
              <a:stCxn id="2" idx="4"/>
            </p:cNvCxnSpPr>
            <p:nvPr/>
          </p:nvCxnSpPr>
          <p:spPr>
            <a:xfrm>
              <a:off x="6195060" y="4130040"/>
              <a:ext cx="0" cy="182880"/>
            </a:xfrm>
            <a:prstGeom prst="line">
              <a:avLst/>
            </a:prstGeom>
            <a:ln/>
          </p:spPr>
          <p:style>
            <a:lnRef idx="2">
              <a:schemeClr val="accent2">
                <a:shade val="50000"/>
              </a:schemeClr>
            </a:lnRef>
            <a:fillRef idx="1">
              <a:schemeClr val="accent2"/>
            </a:fillRef>
            <a:effectRef idx="0">
              <a:schemeClr val="accent2"/>
            </a:effectRef>
            <a:fontRef idx="minor">
              <a:schemeClr val="lt1"/>
            </a:fontRef>
          </p:style>
        </p:cxnSp>
        <p:sp>
          <p:nvSpPr>
            <p:cNvPr id="15" name="矩形 14"/>
            <p:cNvSpPr/>
            <p:nvPr/>
          </p:nvSpPr>
          <p:spPr>
            <a:xfrm>
              <a:off x="5044440" y="4328160"/>
              <a:ext cx="2301240" cy="12795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9" name="流程图: 过程 18"/>
            <p:cNvSpPr/>
            <p:nvPr/>
          </p:nvSpPr>
          <p:spPr>
            <a:xfrm>
              <a:off x="5844540" y="5379720"/>
              <a:ext cx="205740" cy="822960"/>
            </a:xfrm>
            <a:prstGeom prst="flowChartProcess">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流程图: 过程 43"/>
            <p:cNvSpPr/>
            <p:nvPr/>
          </p:nvSpPr>
          <p:spPr>
            <a:xfrm>
              <a:off x="6339840" y="5379720"/>
              <a:ext cx="205740" cy="822960"/>
            </a:xfrm>
            <a:prstGeom prst="flowChartProcess">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矩形 44"/>
            <p:cNvSpPr/>
            <p:nvPr/>
          </p:nvSpPr>
          <p:spPr>
            <a:xfrm>
              <a:off x="5844540" y="4312920"/>
              <a:ext cx="701040" cy="106680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3" name="圆角矩形标注 22"/>
          <p:cNvSpPr/>
          <p:nvPr/>
        </p:nvSpPr>
        <p:spPr>
          <a:xfrm>
            <a:off x="8648130" y="3678832"/>
            <a:ext cx="2889601" cy="1291093"/>
          </a:xfrm>
          <a:prstGeom prst="wedgeRoundRectCallout">
            <a:avLst>
              <a:gd name="adj1" fmla="val -70128"/>
              <a:gd name="adj2" fmla="val 43247"/>
              <a:gd name="adj3" fmla="val 16667"/>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文本框 23"/>
          <p:cNvSpPr txBox="1"/>
          <p:nvPr/>
        </p:nvSpPr>
        <p:spPr>
          <a:xfrm>
            <a:off x="8733729" y="3712179"/>
            <a:ext cx="271385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000000"/>
                </a:solidFill>
                <a:effectLst/>
                <a:uFillTx/>
                <a:latin typeface="+mn-lt"/>
                <a:ea typeface="+mn-ea"/>
                <a:cs typeface="+mn-cs"/>
                <a:sym typeface="Helvetica Light"/>
              </a:rPr>
              <a:t>What evil power</a:t>
            </a:r>
            <a:r>
              <a:rPr kumimoji="0" lang="en-US" altLang="zh-CN" sz="2400" b="1" i="0" u="none" strike="noStrike" cap="none" spc="0" normalizeH="0" dirty="0">
                <a:ln>
                  <a:noFill/>
                </a:ln>
                <a:solidFill>
                  <a:srgbClr val="000000"/>
                </a:solidFill>
                <a:effectLst/>
                <a:uFillTx/>
                <a:latin typeface="+mn-lt"/>
                <a:ea typeface="+mn-ea"/>
                <a:cs typeface="+mn-cs"/>
                <a:sym typeface="Helvetica Light"/>
              </a:rPr>
              <a:t> did the genie have?</a:t>
            </a:r>
            <a:endParaRPr kumimoji="0" lang="zh-CN" altLang="en-US" sz="24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46" name="圆角矩形标注 45"/>
          <p:cNvSpPr/>
          <p:nvPr/>
        </p:nvSpPr>
        <p:spPr>
          <a:xfrm>
            <a:off x="8602672" y="5555711"/>
            <a:ext cx="2935059" cy="1332272"/>
          </a:xfrm>
          <a:prstGeom prst="wedgeRoundRectCallout">
            <a:avLst>
              <a:gd name="adj1" fmla="val -69033"/>
              <a:gd name="adj2" fmla="val -44765"/>
              <a:gd name="adj3" fmla="val 16667"/>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7" name="文本框 46"/>
          <p:cNvSpPr txBox="1"/>
          <p:nvPr/>
        </p:nvSpPr>
        <p:spPr>
          <a:xfrm>
            <a:off x="8668199" y="5836416"/>
            <a:ext cx="280400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000000"/>
                </a:solidFill>
                <a:effectLst/>
                <a:uFillTx/>
                <a:latin typeface="+mn-lt"/>
                <a:ea typeface="+mn-ea"/>
                <a:cs typeface="+mn-cs"/>
                <a:sym typeface="Helvetica Light"/>
              </a:rPr>
              <a:t>What do you think of the genie?</a:t>
            </a:r>
            <a:endParaRPr kumimoji="0" lang="zh-CN" altLang="en-US" sz="24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48" name="圆角矩形标注 47"/>
          <p:cNvSpPr/>
          <p:nvPr/>
        </p:nvSpPr>
        <p:spPr>
          <a:xfrm>
            <a:off x="2201305" y="3681699"/>
            <a:ext cx="3139924" cy="1288226"/>
          </a:xfrm>
          <a:prstGeom prst="wedgeRoundRectCallout">
            <a:avLst>
              <a:gd name="adj1" fmla="val 68446"/>
              <a:gd name="adj2" fmla="val 34996"/>
              <a:gd name="adj3" fmla="val 16667"/>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9" name="文本框 48"/>
          <p:cNvSpPr txBox="1"/>
          <p:nvPr/>
        </p:nvSpPr>
        <p:spPr>
          <a:xfrm>
            <a:off x="2397826" y="3759337"/>
            <a:ext cx="271385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000000"/>
                </a:solidFill>
                <a:effectLst/>
                <a:uFillTx/>
                <a:latin typeface="+mn-lt"/>
                <a:ea typeface="+mn-ea"/>
                <a:cs typeface="+mn-cs"/>
                <a:sym typeface="Helvetica Light"/>
              </a:rPr>
              <a:t>What did the genie look and smell like?</a:t>
            </a:r>
            <a:endParaRPr kumimoji="0" lang="zh-CN" altLang="en-US" sz="24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50" name="圆角矩形标注 49"/>
          <p:cNvSpPr/>
          <p:nvPr/>
        </p:nvSpPr>
        <p:spPr>
          <a:xfrm>
            <a:off x="2201305" y="5649499"/>
            <a:ext cx="3210452" cy="1238484"/>
          </a:xfrm>
          <a:prstGeom prst="wedgeRoundRectCallout">
            <a:avLst>
              <a:gd name="adj1" fmla="val 68446"/>
              <a:gd name="adj2" fmla="val -44765"/>
              <a:gd name="adj3" fmla="val 16667"/>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1" name="文本框 50"/>
          <p:cNvSpPr txBox="1"/>
          <p:nvPr/>
        </p:nvSpPr>
        <p:spPr>
          <a:xfrm>
            <a:off x="2328463" y="5687713"/>
            <a:ext cx="295420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000000"/>
                </a:solidFill>
                <a:effectLst/>
                <a:uFillTx/>
                <a:latin typeface="+mn-lt"/>
                <a:ea typeface="+mn-ea"/>
                <a:cs typeface="+mn-cs"/>
                <a:sym typeface="Helvetica Light"/>
              </a:rPr>
              <a:t>What did the genie</a:t>
            </a:r>
            <a:r>
              <a:rPr kumimoji="0" lang="en-US" altLang="zh-CN" sz="2400" b="1" i="0" u="none" strike="noStrike" cap="none" spc="0" normalizeH="0" dirty="0">
                <a:ln>
                  <a:noFill/>
                </a:ln>
                <a:solidFill>
                  <a:srgbClr val="000000"/>
                </a:solidFill>
                <a:effectLst/>
                <a:uFillTx/>
                <a:latin typeface="+mn-lt"/>
                <a:ea typeface="+mn-ea"/>
                <a:cs typeface="+mn-cs"/>
                <a:sym typeface="Helvetica Light"/>
              </a:rPr>
              <a:t> do after getting out of the bottle?</a:t>
            </a:r>
            <a:endParaRPr kumimoji="0" lang="zh-CN" altLang="en-US" sz="24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25" name="矩形 24"/>
          <p:cNvSpPr/>
          <p:nvPr/>
        </p:nvSpPr>
        <p:spPr>
          <a:xfrm>
            <a:off x="6060193" y="3174533"/>
            <a:ext cx="2042546" cy="523220"/>
          </a:xfrm>
          <a:prstGeom prst="rect">
            <a:avLst/>
          </a:prstGeom>
        </p:spPr>
        <p:txBody>
          <a:bodyPr wrap="none">
            <a:spAutoFit/>
          </a:bodyPr>
          <a:lstStyle/>
          <a:p>
            <a:r>
              <a:rPr lang="en-US" altLang="zh-CN" sz="2800" b="1" dirty="0">
                <a:solidFill>
                  <a:schemeClr val="accent2">
                    <a:lumMod val="50000"/>
                  </a:schemeClr>
                </a:solidFill>
                <a:latin typeface="Century Gothic" panose="020B0502020202020204" pitchFamily="34" charset="0"/>
                <a:cs typeface="Calibri" panose="020F0502020204030204" pitchFamily="34" charset="0"/>
              </a:rPr>
              <a:t>The Genie </a:t>
            </a:r>
            <a:endParaRPr lang="zh-CN" altLang="en-US" sz="2800" dirty="0">
              <a:solidFill>
                <a:schemeClr val="accent2">
                  <a:lumMod val="50000"/>
                </a:schemeClr>
              </a:solidFill>
            </a:endParaRPr>
          </a:p>
        </p:txBody>
      </p:sp>
    </p:spTree>
    <p:extLst>
      <p:ext uri="{BB962C8B-B14F-4D97-AF65-F5344CB8AC3E}">
        <p14:creationId xmlns:p14="http://schemas.microsoft.com/office/powerpoint/2010/main" val="39434003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43" grpId="0" animBg="1"/>
      <p:bldP spid="41" grpId="0" animBg="1"/>
      <p:bldP spid="4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1689339" y="627038"/>
            <a:ext cx="941104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3600" b="1" dirty="0">
                <a:solidFill>
                  <a:srgbClr val="0083D1"/>
                </a:solidFill>
                <a:latin typeface="Century Gothic" panose="020B0502020202020204" pitchFamily="34" charset="0"/>
                <a:cs typeface="Calibri" panose="020F0502020204030204" pitchFamily="34" charset="0"/>
              </a:rPr>
              <a:t>Homework: A Folk Tale</a:t>
            </a:r>
          </a:p>
        </p:txBody>
      </p:sp>
      <p:grpSp>
        <p:nvGrpSpPr>
          <p:cNvPr id="18" name="组合 17"/>
          <p:cNvGrpSpPr/>
          <p:nvPr/>
        </p:nvGrpSpPr>
        <p:grpSpPr>
          <a:xfrm>
            <a:off x="11031166" y="454243"/>
            <a:ext cx="2577957" cy="889186"/>
            <a:chOff x="11381362" y="-138057"/>
            <a:chExt cx="2227761" cy="889186"/>
          </a:xfrm>
        </p:grpSpPr>
        <p:pic>
          <p:nvPicPr>
            <p:cNvPr id="19" name="图片 18">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20" name="文本框 19">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Writing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21" name="矩形 20"/>
          <p:cNvSpPr/>
          <p:nvPr/>
        </p:nvSpPr>
        <p:spPr>
          <a:xfrm>
            <a:off x="1156466" y="2050024"/>
            <a:ext cx="10739763" cy="692497"/>
          </a:xfrm>
          <a:prstGeom prst="rect">
            <a:avLst/>
          </a:prstGeom>
        </p:spPr>
        <p:txBody>
          <a:bodyPr wrap="square">
            <a:spAutoFit/>
          </a:bodyPr>
          <a:lstStyle/>
          <a:p>
            <a:pPr algn="l">
              <a:lnSpc>
                <a:spcPct val="130000"/>
              </a:lnSpc>
            </a:pPr>
            <a:r>
              <a:rPr lang="en-US" altLang="zh-CN" sz="3000" b="1" kern="1200" dirty="0">
                <a:solidFill>
                  <a:schemeClr val="tx1"/>
                </a:solidFill>
                <a:latin typeface="Century Gothic" panose="020B0502020202020204" pitchFamily="34" charset="0"/>
                <a:cs typeface="Calibri" panose="020F0502020204030204" pitchFamily="34" charset="0"/>
              </a:rPr>
              <a:t>Rewrite a folk tale with a genie in three paragraphs.</a:t>
            </a:r>
          </a:p>
        </p:txBody>
      </p:sp>
      <p:pic>
        <p:nvPicPr>
          <p:cNvPr id="28" name="图片 27">
            <a:extLst>
              <a:ext uri="{FF2B5EF4-FFF2-40B4-BE49-F238E27FC236}">
                <a16:creationId xmlns:a16="http://schemas.microsoft.com/office/drawing/2014/main" id="{42C3DFE5-DDB7-FD47-851E-57954BED09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7312273">
            <a:off x="8130629" y="6255428"/>
            <a:ext cx="1101001" cy="1034908"/>
          </a:xfrm>
          <a:prstGeom prst="rect">
            <a:avLst/>
          </a:prstGeom>
        </p:spPr>
      </p:pic>
      <p:sp>
        <p:nvSpPr>
          <p:cNvPr id="29" name="矩形 28"/>
          <p:cNvSpPr/>
          <p:nvPr/>
        </p:nvSpPr>
        <p:spPr>
          <a:xfrm>
            <a:off x="9293276" y="6110959"/>
            <a:ext cx="3759097" cy="1128899"/>
          </a:xfrm>
          <a:prstGeom prst="rect">
            <a:avLst/>
          </a:prstGeom>
        </p:spPr>
        <p:txBody>
          <a:bodyPr wrap="square">
            <a:spAutoFit/>
          </a:bodyPr>
          <a:lstStyle/>
          <a:p>
            <a:pPr algn="l">
              <a:lnSpc>
                <a:spcPct val="150000"/>
              </a:lnSpc>
            </a:pPr>
            <a:r>
              <a:rPr lang="en-US" altLang="zh-CN" sz="2400" b="1" spc="-133"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Watch the post-class video before you start writing.</a:t>
            </a:r>
          </a:p>
        </p:txBody>
      </p:sp>
      <p:sp>
        <p:nvSpPr>
          <p:cNvPr id="30" name="矩形 29">
            <a:extLst>
              <a:ext uri="{FF2B5EF4-FFF2-40B4-BE49-F238E27FC236}">
                <a16:creationId xmlns:a16="http://schemas.microsoft.com/office/drawing/2014/main" id="{B4173F6B-1106-49FF-A8F5-BF4C2805ECDC}"/>
              </a:ext>
            </a:extLst>
          </p:cNvPr>
          <p:cNvSpPr/>
          <p:nvPr/>
        </p:nvSpPr>
        <p:spPr>
          <a:xfrm>
            <a:off x="1346966" y="3645974"/>
            <a:ext cx="7524663" cy="1815433"/>
          </a:xfrm>
          <a:prstGeom prst="rect">
            <a:avLst/>
          </a:prstGeom>
        </p:spPr>
        <p:txBody>
          <a:bodyPr wrap="square">
            <a:spAutoFit/>
          </a:bodyPr>
          <a:lstStyle/>
          <a:p>
            <a:pPr algn="l">
              <a:lnSpc>
                <a:spcPct val="150000"/>
              </a:lnSpc>
            </a:pPr>
            <a:r>
              <a:rPr lang="en-US" altLang="zh-CN" sz="2600" b="1" spc="-100" dirty="0">
                <a:ln w="38100">
                  <a:noFill/>
                </a:ln>
                <a:solidFill>
                  <a:schemeClr val="tx1"/>
                </a:solidFill>
                <a:latin typeface="Century Gothic" panose="020B0502020202020204" pitchFamily="34" charset="0"/>
                <a:ea typeface="Berlin" charset="0"/>
                <a:cs typeface="Calibri" panose="020F0502020204030204" pitchFamily="34" charset="0"/>
              </a:rPr>
              <a:t>Step 1. Brainstorm: Collect Ideas</a:t>
            </a:r>
            <a:endParaRPr lang="en-US" altLang="zh-CN" sz="2600" b="1" i="1" spc="-100" dirty="0">
              <a:ln w="38100">
                <a:noFill/>
              </a:ln>
              <a:solidFill>
                <a:srgbClr val="FF0000"/>
              </a:solidFill>
              <a:latin typeface="Century Gothic" panose="020B0502020202020204" pitchFamily="34" charset="0"/>
              <a:ea typeface="Berlin" charset="0"/>
              <a:cs typeface="Calibri" panose="020F0502020204030204" pitchFamily="34" charset="0"/>
            </a:endParaRPr>
          </a:p>
          <a:p>
            <a:pPr algn="l">
              <a:lnSpc>
                <a:spcPct val="150000"/>
              </a:lnSpc>
            </a:pPr>
            <a:r>
              <a:rPr lang="en-US" altLang="zh-CN" sz="2600" b="1" spc="-100" dirty="0">
                <a:ln w="38100">
                  <a:noFill/>
                </a:ln>
                <a:solidFill>
                  <a:schemeClr val="tx1"/>
                </a:solidFill>
                <a:latin typeface="Century Gothic" panose="020B0502020202020204" pitchFamily="34" charset="0"/>
                <a:ea typeface="Berlin" charset="0"/>
                <a:cs typeface="Calibri" panose="020F0502020204030204" pitchFamily="34" charset="0"/>
              </a:rPr>
              <a:t>Step 2. Prewrite: Make a Plan for Your Writing </a:t>
            </a:r>
          </a:p>
          <a:p>
            <a:pPr algn="l">
              <a:lnSpc>
                <a:spcPct val="150000"/>
              </a:lnSpc>
            </a:pPr>
            <a:r>
              <a:rPr lang="en-US" altLang="zh-CN" sz="2600" b="1" spc="-100" dirty="0">
                <a:ln w="38100">
                  <a:noFill/>
                </a:ln>
                <a:solidFill>
                  <a:schemeClr val="tx1"/>
                </a:solidFill>
                <a:latin typeface="Century Gothic" panose="020B0502020202020204" pitchFamily="34" charset="0"/>
                <a:ea typeface="Berlin" charset="0"/>
                <a:cs typeface="Calibri" panose="020F0502020204030204" pitchFamily="34" charset="0"/>
              </a:rPr>
              <a:t>Step 3. Draft: Write the First Version of Your Story</a:t>
            </a:r>
          </a:p>
        </p:txBody>
      </p:sp>
      <p:grpSp>
        <p:nvGrpSpPr>
          <p:cNvPr id="31" name="组合 30"/>
          <p:cNvGrpSpPr/>
          <p:nvPr/>
        </p:nvGrpSpPr>
        <p:grpSpPr>
          <a:xfrm>
            <a:off x="-161142" y="7324967"/>
            <a:ext cx="943722" cy="294424"/>
            <a:chOff x="-36290" y="6501016"/>
            <a:chExt cx="943722" cy="294424"/>
          </a:xfrm>
        </p:grpSpPr>
        <p:pic>
          <p:nvPicPr>
            <p:cNvPr id="34" name="图片 33">
              <a:extLst>
                <a:ext uri="{FF2B5EF4-FFF2-40B4-BE49-F238E27FC236}">
                  <a16:creationId xmlns:a16="http://schemas.microsoft.com/office/drawing/2014/main" id="{AD5EA7F3-ABAB-2E48-AE5C-40EA9ED125BF}"/>
                </a:ext>
              </a:extLst>
            </p:cNvPr>
            <p:cNvPicPr>
              <a:picLocks noChangeAspect="1"/>
            </p:cNvPicPr>
            <p:nvPr/>
          </p:nvPicPr>
          <p:blipFill>
            <a:blip r:embed="rId5"/>
            <a:stretch>
              <a:fillRect/>
            </a:stretch>
          </p:blipFill>
          <p:spPr>
            <a:xfrm>
              <a:off x="157988" y="6501016"/>
              <a:ext cx="749444" cy="294424"/>
            </a:xfrm>
            <a:prstGeom prst="rect">
              <a:avLst/>
            </a:prstGeom>
            <a:noFill/>
          </p:spPr>
        </p:pic>
        <p:sp>
          <p:nvSpPr>
            <p:cNvPr id="35" name="文本框 34">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36" name="组合 35"/>
          <p:cNvGrpSpPr/>
          <p:nvPr/>
        </p:nvGrpSpPr>
        <p:grpSpPr>
          <a:xfrm>
            <a:off x="12788631" y="7340868"/>
            <a:ext cx="718618" cy="261610"/>
            <a:chOff x="11257218" y="6574522"/>
            <a:chExt cx="718618" cy="261610"/>
          </a:xfrm>
        </p:grpSpPr>
        <p:sp>
          <p:nvSpPr>
            <p:cNvPr id="37" name="流程图: 终止 36"/>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8" name="文本框 37">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32/34</a:t>
              </a:r>
              <a:endParaRPr lang="zh-CN" altLang="en-US" sz="1100" b="1" dirty="0">
                <a:latin typeface="Century Gothic" panose="020B0502020202020204" pitchFamily="34" charset="0"/>
              </a:endParaRPr>
            </a:p>
          </p:txBody>
        </p:sp>
      </p:grpSp>
      <p:sp>
        <p:nvSpPr>
          <p:cNvPr id="22" name="矩形 21">
            <a:extLst>
              <a:ext uri="{FF2B5EF4-FFF2-40B4-BE49-F238E27FC236}">
                <a16:creationId xmlns:a16="http://schemas.microsoft.com/office/drawing/2014/main" id="{68939BC1-8866-0D4D-874F-CE44CC871099}"/>
              </a:ext>
            </a:extLst>
          </p:cNvPr>
          <p:cNvSpPr/>
          <p:nvPr/>
        </p:nvSpPr>
        <p:spPr>
          <a:xfrm>
            <a:off x="9016915" y="-38100"/>
            <a:ext cx="4536861" cy="1524373"/>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Understand what the writing task is; know to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complete the writing task with the help of the post-class instructional video.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Introduce and explain the writing task to Ss.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finish the task before the next class and to be ready to present.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Remind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watch the post-class video before writing. </a:t>
            </a:r>
          </a:p>
        </p:txBody>
      </p:sp>
      <p:pic>
        <p:nvPicPr>
          <p:cNvPr id="23" name="图片 22"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34626" y="-135603"/>
            <a:ext cx="1130300" cy="762000"/>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3275" y="3469412"/>
            <a:ext cx="2924009" cy="1945456"/>
          </a:xfrm>
          <a:prstGeom prst="rect">
            <a:avLst/>
          </a:prstGeom>
        </p:spPr>
      </p:pic>
    </p:spTree>
    <p:extLst>
      <p:ext uri="{BB962C8B-B14F-4D97-AF65-F5344CB8AC3E}">
        <p14:creationId xmlns:p14="http://schemas.microsoft.com/office/powerpoint/2010/main" val="36043524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1078464" y="440241"/>
            <a:ext cx="2577957" cy="889186"/>
            <a:chOff x="11381362" y="-138057"/>
            <a:chExt cx="2227761" cy="889186"/>
          </a:xfrm>
        </p:grpSpPr>
        <p:pic>
          <p:nvPicPr>
            <p:cNvPr id="15" name="图片 14">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19" name="文本框 18">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Review</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20" name="文本框 19"/>
          <p:cNvSpPr txBox="1"/>
          <p:nvPr/>
        </p:nvSpPr>
        <p:spPr>
          <a:xfrm>
            <a:off x="3067813" y="970354"/>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Let’s Review</a:t>
            </a:r>
          </a:p>
        </p:txBody>
      </p:sp>
      <p:sp>
        <p:nvSpPr>
          <p:cNvPr id="21" name="文本框 20">
            <a:extLst>
              <a:ext uri="{FF2B5EF4-FFF2-40B4-BE49-F238E27FC236}">
                <a16:creationId xmlns:a16="http://schemas.microsoft.com/office/drawing/2014/main" id="{2C2358C9-20A9-4B22-93A7-AEC1FA2D1A91}"/>
              </a:ext>
            </a:extLst>
          </p:cNvPr>
          <p:cNvSpPr txBox="1"/>
          <p:nvPr/>
        </p:nvSpPr>
        <p:spPr>
          <a:xfrm>
            <a:off x="1308066" y="1984890"/>
            <a:ext cx="5976654" cy="4804392"/>
          </a:xfrm>
          <a:prstGeom prst="rect">
            <a:avLst/>
          </a:prstGeom>
          <a:noFill/>
        </p:spPr>
        <p:txBody>
          <a:bodyPr wrap="square" rtlCol="0">
            <a:spAutoFit/>
          </a:bodyPr>
          <a:lstStyle/>
          <a:p>
            <a:pPr algn="l">
              <a:lnSpc>
                <a:spcPct val="130000"/>
              </a:lnSpc>
            </a:pPr>
            <a:r>
              <a:rPr lang="en-US" altLang="zh-CN" sz="2600" b="1" dirty="0">
                <a:solidFill>
                  <a:schemeClr val="accent2">
                    <a:lumMod val="75000"/>
                  </a:schemeClr>
                </a:solidFill>
                <a:latin typeface="Century Gothic" panose="020B0502020202020204" pitchFamily="34" charset="0"/>
                <a:cs typeface="Calibri" panose="020F0502020204030204" pitchFamily="34" charset="0"/>
              </a:rPr>
              <a:t>Story: </a:t>
            </a:r>
            <a:r>
              <a:rPr lang="en-US" altLang="zh-CN" sz="2600" b="1" dirty="0">
                <a:solidFill>
                  <a:schemeClr val="tx1"/>
                </a:solidFill>
                <a:latin typeface="Century Gothic" panose="020B0502020202020204" pitchFamily="34" charset="0"/>
                <a:cs typeface="Calibri" panose="020F0502020204030204" pitchFamily="34" charset="0"/>
              </a:rPr>
              <a:t>The Evil Genie 1</a:t>
            </a:r>
          </a:p>
          <a:p>
            <a:pPr algn="l">
              <a:lnSpc>
                <a:spcPct val="130000"/>
              </a:lnSpc>
              <a:spcBef>
                <a:spcPts val="1800"/>
              </a:spcBef>
            </a:pPr>
            <a:r>
              <a:rPr lang="en-US" altLang="zh-CN" sz="2600" b="1" dirty="0">
                <a:solidFill>
                  <a:schemeClr val="accent2">
                    <a:lumMod val="75000"/>
                  </a:schemeClr>
                </a:solidFill>
                <a:latin typeface="Century Gothic" panose="020B0502020202020204" pitchFamily="34" charset="0"/>
                <a:cs typeface="Calibri" panose="020F0502020204030204" pitchFamily="34" charset="0"/>
              </a:rPr>
              <a:t>Key Words:</a:t>
            </a:r>
          </a:p>
          <a:p>
            <a:pPr algn="l">
              <a:lnSpc>
                <a:spcPct val="130000"/>
              </a:lnSpc>
            </a:pPr>
            <a:r>
              <a:rPr lang="en-US" altLang="zh-CN" sz="2400" b="1" dirty="0">
                <a:solidFill>
                  <a:schemeClr val="tx1"/>
                </a:solidFill>
                <a:latin typeface="Century Gothic" panose="020B0502020202020204" pitchFamily="34" charset="0"/>
                <a:cs typeface="Calibri" panose="020F0502020204030204" pitchFamily="34" charset="0"/>
              </a:rPr>
              <a:t>experiment, reason, stick out, </a:t>
            </a:r>
          </a:p>
          <a:p>
            <a:pPr algn="l">
              <a:lnSpc>
                <a:spcPct val="130000"/>
              </a:lnSpc>
            </a:pPr>
            <a:r>
              <a:rPr lang="en-US" altLang="zh-CN" sz="2400" b="1" dirty="0">
                <a:solidFill>
                  <a:schemeClr val="tx1"/>
                </a:solidFill>
                <a:latin typeface="Century Gothic" panose="020B0502020202020204" pitchFamily="34" charset="0"/>
                <a:cs typeface="Calibri" panose="020F0502020204030204" pitchFamily="34" charset="0"/>
              </a:rPr>
              <a:t>reach, cork, rotten, puff out, snap</a:t>
            </a:r>
          </a:p>
          <a:p>
            <a:pPr algn="l">
              <a:lnSpc>
                <a:spcPct val="130000"/>
              </a:lnSpc>
            </a:pPr>
            <a:r>
              <a:rPr lang="en-US" altLang="zh-CN" sz="2600" b="1" dirty="0">
                <a:solidFill>
                  <a:srgbClr val="006620"/>
                </a:solidFill>
                <a:latin typeface="Century Gothic" panose="020B0502020202020204" pitchFamily="34" charset="0"/>
                <a:cs typeface="Calibri" panose="020F0502020204030204" pitchFamily="34" charset="0"/>
              </a:rPr>
              <a:t>Key Questions:</a:t>
            </a:r>
          </a:p>
          <a:p>
            <a:pPr marL="514350" lvl="0" indent="-514350" algn="l">
              <a:lnSpc>
                <a:spcPct val="13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the children do when they were trapped on the island?</a:t>
            </a:r>
          </a:p>
          <a:p>
            <a:pPr marL="514350" lvl="0" indent="-514350" algn="l">
              <a:lnSpc>
                <a:spcPct val="13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would you do if you were trapped in an isolated place?</a:t>
            </a:r>
          </a:p>
        </p:txBody>
      </p:sp>
      <p:grpSp>
        <p:nvGrpSpPr>
          <p:cNvPr id="22" name="组合 21"/>
          <p:cNvGrpSpPr/>
          <p:nvPr/>
        </p:nvGrpSpPr>
        <p:grpSpPr>
          <a:xfrm>
            <a:off x="-161142" y="7324967"/>
            <a:ext cx="943722" cy="294424"/>
            <a:chOff x="-36290" y="6501016"/>
            <a:chExt cx="943722" cy="294424"/>
          </a:xfrm>
        </p:grpSpPr>
        <p:pic>
          <p:nvPicPr>
            <p:cNvPr id="23" name="图片 22">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26" name="文本框 25">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27" name="组合 26"/>
          <p:cNvGrpSpPr/>
          <p:nvPr/>
        </p:nvGrpSpPr>
        <p:grpSpPr>
          <a:xfrm>
            <a:off x="12788631" y="7340868"/>
            <a:ext cx="718618" cy="261610"/>
            <a:chOff x="11257218" y="6574522"/>
            <a:chExt cx="718618" cy="261610"/>
          </a:xfrm>
        </p:grpSpPr>
        <p:sp>
          <p:nvSpPr>
            <p:cNvPr id="28" name="流程图: 终止 27"/>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文本框 29">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33/34</a:t>
              </a:r>
              <a:endParaRPr lang="zh-CN" altLang="en-US" sz="1100" b="1" dirty="0">
                <a:latin typeface="Century Gothic" panose="020B0502020202020204" pitchFamily="34" charset="0"/>
              </a:endParaRPr>
            </a:p>
          </p:txBody>
        </p:sp>
      </p:gr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66" y="3002280"/>
            <a:ext cx="3453408" cy="3173826"/>
          </a:xfrm>
          <a:prstGeom prst="rect">
            <a:avLst/>
          </a:prstGeom>
        </p:spPr>
      </p:pic>
      <p:sp>
        <p:nvSpPr>
          <p:cNvPr id="16" name="矩形 15">
            <a:extLst>
              <a:ext uri="{FF2B5EF4-FFF2-40B4-BE49-F238E27FC236}">
                <a16:creationId xmlns:a16="http://schemas.microsoft.com/office/drawing/2014/main" id="{68939BC1-8866-0D4D-874F-CE44CC871099}"/>
              </a:ext>
            </a:extLst>
          </p:cNvPr>
          <p:cNvSpPr/>
          <p:nvPr/>
        </p:nvSpPr>
        <p:spPr>
          <a:xfrm>
            <a:off x="9016915" y="-38100"/>
            <a:ext cx="4536861" cy="925172"/>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Review the whole lesson.</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Review the key words with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by asking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make sentences.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Review the story with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by asking the given questions. </a:t>
            </a:r>
          </a:p>
        </p:txBody>
      </p:sp>
      <p:pic>
        <p:nvPicPr>
          <p:cNvPr id="17" name="图片 16"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261985348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6" grpId="0" animBg="1"/>
      <p:bldP spid="1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F1D90EF3-74FD-0B4E-9D88-D6A2901C0D78}"/>
              </a:ext>
            </a:extLst>
          </p:cNvPr>
          <p:cNvPicPr>
            <a:picLocks noChangeAspect="1"/>
          </p:cNvPicPr>
          <p:nvPr/>
        </p:nvPicPr>
        <p:blipFill>
          <a:blip r:embed="rId3"/>
          <a:stretch>
            <a:fillRect/>
          </a:stretch>
        </p:blipFill>
        <p:spPr>
          <a:xfrm>
            <a:off x="2207" y="4944"/>
            <a:ext cx="13547105" cy="7625854"/>
          </a:xfrm>
          <a:prstGeom prst="rect">
            <a:avLst/>
          </a:prstGeom>
        </p:spPr>
      </p:pic>
      <p:grpSp>
        <p:nvGrpSpPr>
          <p:cNvPr id="17" name="组合 16"/>
          <p:cNvGrpSpPr/>
          <p:nvPr/>
        </p:nvGrpSpPr>
        <p:grpSpPr>
          <a:xfrm>
            <a:off x="-161142" y="7324967"/>
            <a:ext cx="943722" cy="294424"/>
            <a:chOff x="-36290" y="6501016"/>
            <a:chExt cx="943722" cy="294424"/>
          </a:xfrm>
        </p:grpSpPr>
        <p:pic>
          <p:nvPicPr>
            <p:cNvPr id="18" name="图片 17">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19" name="文本框 18">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grpSp>
        <p:nvGrpSpPr>
          <p:cNvPr id="20" name="组合 19"/>
          <p:cNvGrpSpPr/>
          <p:nvPr/>
        </p:nvGrpSpPr>
        <p:grpSpPr>
          <a:xfrm>
            <a:off x="12788631" y="7340868"/>
            <a:ext cx="718618" cy="261610"/>
            <a:chOff x="11257218" y="6574522"/>
            <a:chExt cx="718618" cy="261610"/>
          </a:xfrm>
        </p:grpSpPr>
        <p:sp>
          <p:nvSpPr>
            <p:cNvPr id="23" name="流程图: 终止 22"/>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文本框 23">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34/34</a:t>
              </a:r>
              <a:endParaRPr lang="zh-CN" altLang="en-US" sz="1100" b="1" dirty="0">
                <a:latin typeface="Century Gothic" panose="020B0502020202020204" pitchFamily="34" charset="0"/>
              </a:endParaRPr>
            </a:p>
          </p:txBody>
        </p:sp>
      </p:gr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5748">
            <a:off x="981990" y="4173055"/>
            <a:ext cx="3310885" cy="2972001"/>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28347">
            <a:off x="8416815" y="2896958"/>
            <a:ext cx="4450110" cy="4013991"/>
          </a:xfrm>
          <a:prstGeom prst="rect">
            <a:avLst/>
          </a:prstGeom>
        </p:spPr>
      </p:pic>
      <p:sp>
        <p:nvSpPr>
          <p:cNvPr id="13" name="矩形 12">
            <a:extLst>
              <a:ext uri="{FF2B5EF4-FFF2-40B4-BE49-F238E27FC236}">
                <a16:creationId xmlns:a16="http://schemas.microsoft.com/office/drawing/2014/main" id="{68939BC1-8866-0D4D-874F-CE44CC871099}"/>
              </a:ext>
            </a:extLst>
          </p:cNvPr>
          <p:cNvSpPr/>
          <p:nvPr/>
        </p:nvSpPr>
        <p:spPr>
          <a:xfrm>
            <a:off x="9016915" y="-38100"/>
            <a:ext cx="4536861" cy="1124905"/>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End the lesson and encourage Ss to perform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better in the next class.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Briefly comment on Ss’ performance.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Say goodbye to Ss.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preview the next lesson.</a:t>
            </a:r>
          </a:p>
        </p:txBody>
      </p:sp>
      <p:pic>
        <p:nvPicPr>
          <p:cNvPr id="14" name="图片 13"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350346359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同侧圆角矩形 2">
            <a:extLst>
              <a:ext uri="{FF2B5EF4-FFF2-40B4-BE49-F238E27FC236}">
                <a16:creationId xmlns:a16="http://schemas.microsoft.com/office/drawing/2014/main" id="{4DC811A5-947B-4B84-98F8-955743A29901}"/>
              </a:ext>
            </a:extLst>
          </p:cNvPr>
          <p:cNvSpPr/>
          <p:nvPr/>
        </p:nvSpPr>
        <p:spPr>
          <a:xfrm flipV="1">
            <a:off x="4392974" y="294725"/>
            <a:ext cx="4763364" cy="1141478"/>
          </a:xfrm>
          <a:prstGeom prst="round2SameRect">
            <a:avLst/>
          </a:prstGeom>
          <a:solidFill>
            <a:srgbClr val="5EC25B"/>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1" name="组合 10">
            <a:extLst>
              <a:ext uri="{FF2B5EF4-FFF2-40B4-BE49-F238E27FC236}">
                <a16:creationId xmlns:a16="http://schemas.microsoft.com/office/drawing/2014/main" id="{7D520DD3-32D3-46D5-ABE2-4106BC3CF22B}"/>
              </a:ext>
            </a:extLst>
          </p:cNvPr>
          <p:cNvGrpSpPr/>
          <p:nvPr/>
        </p:nvGrpSpPr>
        <p:grpSpPr>
          <a:xfrm>
            <a:off x="11050246" y="616984"/>
            <a:ext cx="2577957" cy="889186"/>
            <a:chOff x="11381362" y="-138057"/>
            <a:chExt cx="2227761" cy="889186"/>
          </a:xfrm>
        </p:grpSpPr>
        <p:pic>
          <p:nvPicPr>
            <p:cNvPr id="12" name="图片 11">
              <a:extLst>
                <a:ext uri="{FF2B5EF4-FFF2-40B4-BE49-F238E27FC236}">
                  <a16:creationId xmlns:a16="http://schemas.microsoft.com/office/drawing/2014/main" id="{7D7480E1-26CD-40C4-8573-BB0ED6E324D0}"/>
                </a:ext>
              </a:extLst>
            </p:cNvPr>
            <p:cNvPicPr>
              <a:picLocks noChangeAspect="1"/>
            </p:cNvPicPr>
            <p:nvPr/>
          </p:nvPicPr>
          <p:blipFill>
            <a:blip r:embed="rId2"/>
            <a:stretch>
              <a:fillRect/>
            </a:stretch>
          </p:blipFill>
          <p:spPr>
            <a:xfrm>
              <a:off x="11381362" y="-138057"/>
              <a:ext cx="2167950" cy="889186"/>
            </a:xfrm>
            <a:prstGeom prst="rect">
              <a:avLst/>
            </a:prstGeom>
          </p:spPr>
        </p:pic>
        <p:sp>
          <p:nvSpPr>
            <p:cNvPr id="13" name="文本框 12">
              <a:extLst>
                <a:ext uri="{FF2B5EF4-FFF2-40B4-BE49-F238E27FC236}">
                  <a16:creationId xmlns:a16="http://schemas.microsoft.com/office/drawing/2014/main" id="{BEAEC7FF-364C-4BEA-B4E5-E87D65F4C818}"/>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Phonics</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14" name="文本框 13">
            <a:extLst>
              <a:ext uri="{FF2B5EF4-FFF2-40B4-BE49-F238E27FC236}">
                <a16:creationId xmlns:a16="http://schemas.microsoft.com/office/drawing/2014/main" id="{21516163-1F36-4473-A900-08008AC5CD2B}"/>
              </a:ext>
            </a:extLst>
          </p:cNvPr>
          <p:cNvSpPr txBox="1"/>
          <p:nvPr/>
        </p:nvSpPr>
        <p:spPr>
          <a:xfrm>
            <a:off x="4484867" y="653042"/>
            <a:ext cx="457957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chemeClr val="bg1"/>
                </a:solidFill>
                <a:latin typeface="Century Gothic" panose="020B0502020202020204" pitchFamily="34" charset="0"/>
              </a:rPr>
              <a:t>Phonics Learning</a:t>
            </a:r>
          </a:p>
        </p:txBody>
      </p:sp>
      <p:grpSp>
        <p:nvGrpSpPr>
          <p:cNvPr id="15" name="组合 14">
            <a:extLst>
              <a:ext uri="{FF2B5EF4-FFF2-40B4-BE49-F238E27FC236}">
                <a16:creationId xmlns:a16="http://schemas.microsoft.com/office/drawing/2014/main" id="{F30928F2-9697-4972-96BD-3D267D2ECBC3}"/>
              </a:ext>
            </a:extLst>
          </p:cNvPr>
          <p:cNvGrpSpPr/>
          <p:nvPr/>
        </p:nvGrpSpPr>
        <p:grpSpPr>
          <a:xfrm>
            <a:off x="5543886" y="3726606"/>
            <a:ext cx="2621009" cy="1191600"/>
            <a:chOff x="1247629" y="1214587"/>
            <a:chExt cx="2046620" cy="1223283"/>
          </a:xfrm>
        </p:grpSpPr>
        <p:sp>
          <p:nvSpPr>
            <p:cNvPr id="16" name="矩形 15">
              <a:extLst>
                <a:ext uri="{FF2B5EF4-FFF2-40B4-BE49-F238E27FC236}">
                  <a16:creationId xmlns:a16="http://schemas.microsoft.com/office/drawing/2014/main" id="{B079E2C2-4E71-45D9-986D-8F0F6E826A5F}"/>
                </a:ext>
              </a:extLst>
            </p:cNvPr>
            <p:cNvSpPr/>
            <p:nvPr/>
          </p:nvSpPr>
          <p:spPr>
            <a:xfrm>
              <a:off x="1744744" y="1532337"/>
              <a:ext cx="1067958" cy="539041"/>
            </a:xfrm>
            <a:prstGeom prst="rect">
              <a:avLst/>
            </a:prstGeom>
          </p:spPr>
          <p:txBody>
            <a:bodyPr wrap="none">
              <a:spAutoFit/>
            </a:bodyPr>
            <a:lstStyle/>
            <a:p>
              <a:pPr defTabSz="584200"/>
              <a:r>
                <a:rPr lang="en-US" altLang="zh-CN" b="1" dirty="0"/>
                <a:t>qual</a:t>
              </a:r>
              <a:r>
                <a:rPr lang="en-US" altLang="zh-CN" b="1" dirty="0">
                  <a:solidFill>
                    <a:srgbClr val="0070C0"/>
                  </a:solidFill>
                </a:rPr>
                <a:t>ity</a:t>
              </a:r>
              <a:endParaRPr lang="zh-CN" altLang="en-US" sz="2800" b="1" dirty="0">
                <a:solidFill>
                  <a:srgbClr val="0070C0"/>
                </a:solidFill>
                <a:latin typeface="+mj-lt"/>
              </a:endParaRPr>
            </a:p>
          </p:txBody>
        </p:sp>
        <p:sp>
          <p:nvSpPr>
            <p:cNvPr id="17" name="任意多边形 38">
              <a:extLst>
                <a:ext uri="{FF2B5EF4-FFF2-40B4-BE49-F238E27FC236}">
                  <a16:creationId xmlns:a16="http://schemas.microsoft.com/office/drawing/2014/main" id="{4DBD242C-5CD4-4B78-BC28-19402647EF59}"/>
                </a:ext>
              </a:extLst>
            </p:cNvPr>
            <p:cNvSpPr/>
            <p:nvPr/>
          </p:nvSpPr>
          <p:spPr>
            <a:xfrm>
              <a:off x="1247629" y="1214587"/>
              <a:ext cx="2046620" cy="1223283"/>
            </a:xfrm>
            <a:custGeom>
              <a:avLst/>
              <a:gdLst>
                <a:gd name="connsiteX0" fmla="*/ 154307 w 2046620"/>
                <a:gd name="connsiteY0" fmla="*/ 177528 h 1225136"/>
                <a:gd name="connsiteX1" fmla="*/ 154307 w 2046620"/>
                <a:gd name="connsiteY1" fmla="*/ 1047026 h 1225136"/>
                <a:gd name="connsiteX2" fmla="*/ 1892313 w 2046620"/>
                <a:gd name="connsiteY2" fmla="*/ 1047026 h 1225136"/>
                <a:gd name="connsiteX3" fmla="*/ 1892313 w 2046620"/>
                <a:gd name="connsiteY3" fmla="*/ 177528 h 1225136"/>
                <a:gd name="connsiteX4" fmla="*/ 204193 w 2046620"/>
                <a:gd name="connsiteY4" fmla="*/ 0 h 1225136"/>
                <a:gd name="connsiteX5" fmla="*/ 1842427 w 2046620"/>
                <a:gd name="connsiteY5" fmla="*/ 0 h 1225136"/>
                <a:gd name="connsiteX6" fmla="*/ 2046620 w 2046620"/>
                <a:gd name="connsiteY6" fmla="*/ 204193 h 1225136"/>
                <a:gd name="connsiteX7" fmla="*/ 2046620 w 2046620"/>
                <a:gd name="connsiteY7" fmla="*/ 1020943 h 1225136"/>
                <a:gd name="connsiteX8" fmla="*/ 1842427 w 2046620"/>
                <a:gd name="connsiteY8" fmla="*/ 1225136 h 1225136"/>
                <a:gd name="connsiteX9" fmla="*/ 204193 w 2046620"/>
                <a:gd name="connsiteY9" fmla="*/ 1225136 h 1225136"/>
                <a:gd name="connsiteX10" fmla="*/ 0 w 2046620"/>
                <a:gd name="connsiteY10" fmla="*/ 1020943 h 1225136"/>
                <a:gd name="connsiteX11" fmla="*/ 0 w 2046620"/>
                <a:gd name="connsiteY11" fmla="*/ 204193 h 1225136"/>
                <a:gd name="connsiteX12" fmla="*/ 204193 w 2046620"/>
                <a:gd name="connsiteY12" fmla="*/ 0 h 12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6620" h="1225136">
                  <a:moveTo>
                    <a:pt x="154307" y="177528"/>
                  </a:moveTo>
                  <a:lnTo>
                    <a:pt x="154307" y="1047026"/>
                  </a:lnTo>
                  <a:lnTo>
                    <a:pt x="1892313" y="1047026"/>
                  </a:lnTo>
                  <a:lnTo>
                    <a:pt x="1892313" y="177528"/>
                  </a:lnTo>
                  <a:close/>
                  <a:moveTo>
                    <a:pt x="204193" y="0"/>
                  </a:moveTo>
                  <a:lnTo>
                    <a:pt x="1842427" y="0"/>
                  </a:lnTo>
                  <a:cubicBezTo>
                    <a:pt x="1955200" y="0"/>
                    <a:pt x="2046620" y="91420"/>
                    <a:pt x="2046620" y="204193"/>
                  </a:cubicBezTo>
                  <a:lnTo>
                    <a:pt x="2046620" y="1020943"/>
                  </a:lnTo>
                  <a:cubicBezTo>
                    <a:pt x="2046620" y="1133716"/>
                    <a:pt x="1955200" y="1225136"/>
                    <a:pt x="1842427" y="1225136"/>
                  </a:cubicBezTo>
                  <a:lnTo>
                    <a:pt x="204193" y="1225136"/>
                  </a:lnTo>
                  <a:cubicBezTo>
                    <a:pt x="91420" y="1225136"/>
                    <a:pt x="0" y="1133716"/>
                    <a:pt x="0" y="1020943"/>
                  </a:cubicBezTo>
                  <a:lnTo>
                    <a:pt x="0" y="204193"/>
                  </a:lnTo>
                  <a:cubicBezTo>
                    <a:pt x="0" y="91420"/>
                    <a:pt x="91420" y="0"/>
                    <a:pt x="204193" y="0"/>
                  </a:cubicBezTo>
                  <a:close/>
                </a:path>
              </a:pathLst>
            </a:custGeom>
            <a:solidFill>
              <a:srgbClr val="92D05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3000" b="0" i="0" u="none" strike="noStrike" cap="none" spc="0" normalizeH="0" baseline="0" dirty="0">
                <a:ln>
                  <a:noFill/>
                </a:ln>
                <a:solidFill>
                  <a:schemeClr val="tx1"/>
                </a:solidFill>
                <a:effectLst/>
                <a:uFillTx/>
                <a:latin typeface="+mn-lt"/>
                <a:ea typeface="+mn-ea"/>
                <a:cs typeface="+mn-cs"/>
                <a:sym typeface="Helvetica Light"/>
              </a:endParaRPr>
            </a:p>
          </p:txBody>
        </p:sp>
      </p:grpSp>
      <p:grpSp>
        <p:nvGrpSpPr>
          <p:cNvPr id="18" name="组合 17">
            <a:extLst>
              <a:ext uri="{FF2B5EF4-FFF2-40B4-BE49-F238E27FC236}">
                <a16:creationId xmlns:a16="http://schemas.microsoft.com/office/drawing/2014/main" id="{64E69791-9E20-4396-B15A-55671CB4D851}"/>
              </a:ext>
            </a:extLst>
          </p:cNvPr>
          <p:cNvGrpSpPr/>
          <p:nvPr/>
        </p:nvGrpSpPr>
        <p:grpSpPr>
          <a:xfrm>
            <a:off x="2502907" y="3728292"/>
            <a:ext cx="2507295" cy="1189914"/>
            <a:chOff x="3266552" y="2618629"/>
            <a:chExt cx="2203498" cy="1189914"/>
          </a:xfrm>
        </p:grpSpPr>
        <p:sp>
          <p:nvSpPr>
            <p:cNvPr id="19" name="任意多边形 41">
              <a:extLst>
                <a:ext uri="{FF2B5EF4-FFF2-40B4-BE49-F238E27FC236}">
                  <a16:creationId xmlns:a16="http://schemas.microsoft.com/office/drawing/2014/main" id="{725FA4A2-5A64-4436-8C0B-9F1635A23AB3}"/>
                </a:ext>
              </a:extLst>
            </p:cNvPr>
            <p:cNvSpPr/>
            <p:nvPr/>
          </p:nvSpPr>
          <p:spPr>
            <a:xfrm>
              <a:off x="3266552" y="2618629"/>
              <a:ext cx="2203498" cy="1189914"/>
            </a:xfrm>
            <a:custGeom>
              <a:avLst/>
              <a:gdLst>
                <a:gd name="connsiteX0" fmla="*/ 154307 w 2046620"/>
                <a:gd name="connsiteY0" fmla="*/ 177528 h 1225136"/>
                <a:gd name="connsiteX1" fmla="*/ 154307 w 2046620"/>
                <a:gd name="connsiteY1" fmla="*/ 1047026 h 1225136"/>
                <a:gd name="connsiteX2" fmla="*/ 1892313 w 2046620"/>
                <a:gd name="connsiteY2" fmla="*/ 1047026 h 1225136"/>
                <a:gd name="connsiteX3" fmla="*/ 1892313 w 2046620"/>
                <a:gd name="connsiteY3" fmla="*/ 177528 h 1225136"/>
                <a:gd name="connsiteX4" fmla="*/ 204193 w 2046620"/>
                <a:gd name="connsiteY4" fmla="*/ 0 h 1225136"/>
                <a:gd name="connsiteX5" fmla="*/ 1842427 w 2046620"/>
                <a:gd name="connsiteY5" fmla="*/ 0 h 1225136"/>
                <a:gd name="connsiteX6" fmla="*/ 2046620 w 2046620"/>
                <a:gd name="connsiteY6" fmla="*/ 204193 h 1225136"/>
                <a:gd name="connsiteX7" fmla="*/ 2046620 w 2046620"/>
                <a:gd name="connsiteY7" fmla="*/ 1020943 h 1225136"/>
                <a:gd name="connsiteX8" fmla="*/ 1842427 w 2046620"/>
                <a:gd name="connsiteY8" fmla="*/ 1225136 h 1225136"/>
                <a:gd name="connsiteX9" fmla="*/ 204193 w 2046620"/>
                <a:gd name="connsiteY9" fmla="*/ 1225136 h 1225136"/>
                <a:gd name="connsiteX10" fmla="*/ 0 w 2046620"/>
                <a:gd name="connsiteY10" fmla="*/ 1020943 h 1225136"/>
                <a:gd name="connsiteX11" fmla="*/ 0 w 2046620"/>
                <a:gd name="connsiteY11" fmla="*/ 204193 h 1225136"/>
                <a:gd name="connsiteX12" fmla="*/ 204193 w 2046620"/>
                <a:gd name="connsiteY12" fmla="*/ 0 h 12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6620" h="1225136">
                  <a:moveTo>
                    <a:pt x="154307" y="177528"/>
                  </a:moveTo>
                  <a:lnTo>
                    <a:pt x="154307" y="1047026"/>
                  </a:lnTo>
                  <a:lnTo>
                    <a:pt x="1892313" y="1047026"/>
                  </a:lnTo>
                  <a:lnTo>
                    <a:pt x="1892313" y="177528"/>
                  </a:lnTo>
                  <a:close/>
                  <a:moveTo>
                    <a:pt x="204193" y="0"/>
                  </a:moveTo>
                  <a:lnTo>
                    <a:pt x="1842427" y="0"/>
                  </a:lnTo>
                  <a:cubicBezTo>
                    <a:pt x="1955200" y="0"/>
                    <a:pt x="2046620" y="91420"/>
                    <a:pt x="2046620" y="204193"/>
                  </a:cubicBezTo>
                  <a:lnTo>
                    <a:pt x="2046620" y="1020943"/>
                  </a:lnTo>
                  <a:cubicBezTo>
                    <a:pt x="2046620" y="1133716"/>
                    <a:pt x="1955200" y="1225136"/>
                    <a:pt x="1842427" y="1225136"/>
                  </a:cubicBezTo>
                  <a:lnTo>
                    <a:pt x="204193" y="1225136"/>
                  </a:lnTo>
                  <a:cubicBezTo>
                    <a:pt x="91420" y="1225136"/>
                    <a:pt x="0" y="1133716"/>
                    <a:pt x="0" y="1020943"/>
                  </a:cubicBezTo>
                  <a:lnTo>
                    <a:pt x="0" y="204193"/>
                  </a:lnTo>
                  <a:cubicBezTo>
                    <a:pt x="0" y="91420"/>
                    <a:pt x="91420" y="0"/>
                    <a:pt x="204193" y="0"/>
                  </a:cubicBezTo>
                  <a:close/>
                </a:path>
              </a:pathLst>
            </a:custGeom>
            <a:solidFill>
              <a:srgbClr val="92D05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3000" b="0" i="0" u="none" strike="noStrike" cap="none" spc="0" normalizeH="0" baseline="0" dirty="0">
                <a:ln>
                  <a:noFill/>
                </a:ln>
                <a:solidFill>
                  <a:schemeClr val="tx1"/>
                </a:solidFill>
                <a:effectLst/>
                <a:uFillTx/>
                <a:latin typeface="+mn-lt"/>
                <a:ea typeface="+mn-ea"/>
                <a:cs typeface="+mn-cs"/>
                <a:sym typeface="Helvetica Light"/>
              </a:endParaRPr>
            </a:p>
          </p:txBody>
        </p:sp>
        <p:sp>
          <p:nvSpPr>
            <p:cNvPr id="20" name="矩形 19">
              <a:extLst>
                <a:ext uri="{FF2B5EF4-FFF2-40B4-BE49-F238E27FC236}">
                  <a16:creationId xmlns:a16="http://schemas.microsoft.com/office/drawing/2014/main" id="{D9ABB299-0272-4281-BF2D-9544E24A6D8F}"/>
                </a:ext>
              </a:extLst>
            </p:cNvPr>
            <p:cNvSpPr/>
            <p:nvPr/>
          </p:nvSpPr>
          <p:spPr>
            <a:xfrm>
              <a:off x="3439542" y="2923329"/>
              <a:ext cx="1848594" cy="525080"/>
            </a:xfrm>
            <a:prstGeom prst="rect">
              <a:avLst/>
            </a:prstGeom>
          </p:spPr>
          <p:txBody>
            <a:bodyPr wrap="none">
              <a:spAutoFit/>
            </a:bodyPr>
            <a:lstStyle/>
            <a:p>
              <a:pPr defTabSz="584200"/>
              <a:r>
                <a:rPr lang="en-US" altLang="zh-CN" b="1" dirty="0"/>
                <a:t>personal</a:t>
              </a:r>
              <a:r>
                <a:rPr lang="en-US" altLang="zh-CN" b="1" dirty="0">
                  <a:solidFill>
                    <a:srgbClr val="0070C0"/>
                  </a:solidFill>
                </a:rPr>
                <a:t>ity</a:t>
              </a:r>
              <a:endParaRPr lang="zh-CN" altLang="en-US" sz="2800" b="1" dirty="0">
                <a:solidFill>
                  <a:srgbClr val="0070C0"/>
                </a:solidFill>
                <a:latin typeface="+mj-lt"/>
              </a:endParaRPr>
            </a:p>
          </p:txBody>
        </p:sp>
      </p:grpSp>
      <p:grpSp>
        <p:nvGrpSpPr>
          <p:cNvPr id="21" name="组合 20">
            <a:extLst>
              <a:ext uri="{FF2B5EF4-FFF2-40B4-BE49-F238E27FC236}">
                <a16:creationId xmlns:a16="http://schemas.microsoft.com/office/drawing/2014/main" id="{104A1A89-8DEE-4229-A492-F64609CE7A79}"/>
              </a:ext>
            </a:extLst>
          </p:cNvPr>
          <p:cNvGrpSpPr/>
          <p:nvPr/>
        </p:nvGrpSpPr>
        <p:grpSpPr>
          <a:xfrm>
            <a:off x="8568976" y="3728292"/>
            <a:ext cx="2844342" cy="1189914"/>
            <a:chOff x="8394103" y="2702297"/>
            <a:chExt cx="2715660" cy="1189914"/>
          </a:xfrm>
        </p:grpSpPr>
        <p:sp>
          <p:nvSpPr>
            <p:cNvPr id="22" name="任意多边形 45">
              <a:extLst>
                <a:ext uri="{FF2B5EF4-FFF2-40B4-BE49-F238E27FC236}">
                  <a16:creationId xmlns:a16="http://schemas.microsoft.com/office/drawing/2014/main" id="{30C85406-0C4B-4F6C-BED7-FCFB470CAED4}"/>
                </a:ext>
              </a:extLst>
            </p:cNvPr>
            <p:cNvSpPr/>
            <p:nvPr/>
          </p:nvSpPr>
          <p:spPr>
            <a:xfrm>
              <a:off x="8435616" y="2702297"/>
              <a:ext cx="2674147" cy="1189914"/>
            </a:xfrm>
            <a:custGeom>
              <a:avLst/>
              <a:gdLst>
                <a:gd name="connsiteX0" fmla="*/ 154307 w 2046620"/>
                <a:gd name="connsiteY0" fmla="*/ 177528 h 1225136"/>
                <a:gd name="connsiteX1" fmla="*/ 154307 w 2046620"/>
                <a:gd name="connsiteY1" fmla="*/ 1047026 h 1225136"/>
                <a:gd name="connsiteX2" fmla="*/ 1892313 w 2046620"/>
                <a:gd name="connsiteY2" fmla="*/ 1047026 h 1225136"/>
                <a:gd name="connsiteX3" fmla="*/ 1892313 w 2046620"/>
                <a:gd name="connsiteY3" fmla="*/ 177528 h 1225136"/>
                <a:gd name="connsiteX4" fmla="*/ 204193 w 2046620"/>
                <a:gd name="connsiteY4" fmla="*/ 0 h 1225136"/>
                <a:gd name="connsiteX5" fmla="*/ 1842427 w 2046620"/>
                <a:gd name="connsiteY5" fmla="*/ 0 h 1225136"/>
                <a:gd name="connsiteX6" fmla="*/ 2046620 w 2046620"/>
                <a:gd name="connsiteY6" fmla="*/ 204193 h 1225136"/>
                <a:gd name="connsiteX7" fmla="*/ 2046620 w 2046620"/>
                <a:gd name="connsiteY7" fmla="*/ 1020943 h 1225136"/>
                <a:gd name="connsiteX8" fmla="*/ 1842427 w 2046620"/>
                <a:gd name="connsiteY8" fmla="*/ 1225136 h 1225136"/>
                <a:gd name="connsiteX9" fmla="*/ 204193 w 2046620"/>
                <a:gd name="connsiteY9" fmla="*/ 1225136 h 1225136"/>
                <a:gd name="connsiteX10" fmla="*/ 0 w 2046620"/>
                <a:gd name="connsiteY10" fmla="*/ 1020943 h 1225136"/>
                <a:gd name="connsiteX11" fmla="*/ 0 w 2046620"/>
                <a:gd name="connsiteY11" fmla="*/ 204193 h 1225136"/>
                <a:gd name="connsiteX12" fmla="*/ 204193 w 2046620"/>
                <a:gd name="connsiteY12" fmla="*/ 0 h 12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6620" h="1225136">
                  <a:moveTo>
                    <a:pt x="154307" y="177528"/>
                  </a:moveTo>
                  <a:lnTo>
                    <a:pt x="154307" y="1047026"/>
                  </a:lnTo>
                  <a:lnTo>
                    <a:pt x="1892313" y="1047026"/>
                  </a:lnTo>
                  <a:lnTo>
                    <a:pt x="1892313" y="177528"/>
                  </a:lnTo>
                  <a:close/>
                  <a:moveTo>
                    <a:pt x="204193" y="0"/>
                  </a:moveTo>
                  <a:lnTo>
                    <a:pt x="1842427" y="0"/>
                  </a:lnTo>
                  <a:cubicBezTo>
                    <a:pt x="1955200" y="0"/>
                    <a:pt x="2046620" y="91420"/>
                    <a:pt x="2046620" y="204193"/>
                  </a:cubicBezTo>
                  <a:lnTo>
                    <a:pt x="2046620" y="1020943"/>
                  </a:lnTo>
                  <a:cubicBezTo>
                    <a:pt x="2046620" y="1133716"/>
                    <a:pt x="1955200" y="1225136"/>
                    <a:pt x="1842427" y="1225136"/>
                  </a:cubicBezTo>
                  <a:lnTo>
                    <a:pt x="204193" y="1225136"/>
                  </a:lnTo>
                  <a:cubicBezTo>
                    <a:pt x="91420" y="1225136"/>
                    <a:pt x="0" y="1133716"/>
                    <a:pt x="0" y="1020943"/>
                  </a:cubicBezTo>
                  <a:lnTo>
                    <a:pt x="0" y="204193"/>
                  </a:lnTo>
                  <a:cubicBezTo>
                    <a:pt x="0" y="91420"/>
                    <a:pt x="91420" y="0"/>
                    <a:pt x="204193" y="0"/>
                  </a:cubicBezTo>
                  <a:close/>
                </a:path>
              </a:pathLst>
            </a:custGeom>
            <a:solidFill>
              <a:srgbClr val="92D05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3000" b="0" i="0" u="none" strike="noStrike" cap="none" spc="0" normalizeH="0" baseline="0">
                <a:ln>
                  <a:noFill/>
                </a:ln>
                <a:solidFill>
                  <a:schemeClr val="tx1"/>
                </a:solidFill>
                <a:effectLst/>
                <a:uFillTx/>
                <a:latin typeface="+mn-lt"/>
                <a:ea typeface="+mn-ea"/>
                <a:cs typeface="+mn-cs"/>
                <a:sym typeface="Helvetica Light"/>
              </a:endParaRPr>
            </a:p>
          </p:txBody>
        </p:sp>
        <p:sp>
          <p:nvSpPr>
            <p:cNvPr id="23" name="矩形 22">
              <a:extLst>
                <a:ext uri="{FF2B5EF4-FFF2-40B4-BE49-F238E27FC236}">
                  <a16:creationId xmlns:a16="http://schemas.microsoft.com/office/drawing/2014/main" id="{D88F9155-095C-4577-AFA0-CD3E1D96D8EB}"/>
                </a:ext>
              </a:extLst>
            </p:cNvPr>
            <p:cNvSpPr/>
            <p:nvPr/>
          </p:nvSpPr>
          <p:spPr>
            <a:xfrm>
              <a:off x="8394103" y="2991022"/>
              <a:ext cx="2715660" cy="525080"/>
            </a:xfrm>
            <a:prstGeom prst="rect">
              <a:avLst/>
            </a:prstGeom>
          </p:spPr>
          <p:txBody>
            <a:bodyPr wrap="square">
              <a:spAutoFit/>
            </a:bodyPr>
            <a:lstStyle/>
            <a:p>
              <a:pPr defTabSz="584200"/>
              <a:r>
                <a:rPr lang="en-US" altLang="zh-CN" b="1" dirty="0"/>
                <a:t>responsibil</a:t>
              </a:r>
              <a:r>
                <a:rPr lang="en-US" altLang="zh-CN" b="1" dirty="0">
                  <a:solidFill>
                    <a:srgbClr val="0070C0"/>
                  </a:solidFill>
                </a:rPr>
                <a:t>ity</a:t>
              </a:r>
              <a:r>
                <a:rPr lang="en-US" altLang="zh-CN" dirty="0"/>
                <a:t> </a:t>
              </a:r>
              <a:endParaRPr lang="zh-CN" altLang="en-US" sz="2800" b="1" dirty="0">
                <a:solidFill>
                  <a:srgbClr val="0070C0"/>
                </a:solidFill>
                <a:latin typeface="+mj-lt"/>
              </a:endParaRPr>
            </a:p>
          </p:txBody>
        </p:sp>
      </p:grpSp>
      <p:grpSp>
        <p:nvGrpSpPr>
          <p:cNvPr id="24" name="组合 23">
            <a:extLst>
              <a:ext uri="{FF2B5EF4-FFF2-40B4-BE49-F238E27FC236}">
                <a16:creationId xmlns:a16="http://schemas.microsoft.com/office/drawing/2014/main" id="{1F92EDBE-81D7-4640-A466-40D9C2C677DC}"/>
              </a:ext>
            </a:extLst>
          </p:cNvPr>
          <p:cNvGrpSpPr/>
          <p:nvPr/>
        </p:nvGrpSpPr>
        <p:grpSpPr>
          <a:xfrm>
            <a:off x="2477625" y="5519839"/>
            <a:ext cx="2520000" cy="1189914"/>
            <a:chOff x="2959037" y="4499542"/>
            <a:chExt cx="2048400" cy="1189914"/>
          </a:xfrm>
        </p:grpSpPr>
        <p:sp>
          <p:nvSpPr>
            <p:cNvPr id="25" name="任意多边形 51">
              <a:extLst>
                <a:ext uri="{FF2B5EF4-FFF2-40B4-BE49-F238E27FC236}">
                  <a16:creationId xmlns:a16="http://schemas.microsoft.com/office/drawing/2014/main" id="{BD19A19A-3FC4-4942-BD96-55344BA6A5F8}"/>
                </a:ext>
              </a:extLst>
            </p:cNvPr>
            <p:cNvSpPr/>
            <p:nvPr/>
          </p:nvSpPr>
          <p:spPr>
            <a:xfrm>
              <a:off x="2959037" y="4499542"/>
              <a:ext cx="2048400" cy="1189914"/>
            </a:xfrm>
            <a:custGeom>
              <a:avLst/>
              <a:gdLst>
                <a:gd name="connsiteX0" fmla="*/ 154307 w 2046620"/>
                <a:gd name="connsiteY0" fmla="*/ 177528 h 1225136"/>
                <a:gd name="connsiteX1" fmla="*/ 154307 w 2046620"/>
                <a:gd name="connsiteY1" fmla="*/ 1047026 h 1225136"/>
                <a:gd name="connsiteX2" fmla="*/ 1892313 w 2046620"/>
                <a:gd name="connsiteY2" fmla="*/ 1047026 h 1225136"/>
                <a:gd name="connsiteX3" fmla="*/ 1892313 w 2046620"/>
                <a:gd name="connsiteY3" fmla="*/ 177528 h 1225136"/>
                <a:gd name="connsiteX4" fmla="*/ 204193 w 2046620"/>
                <a:gd name="connsiteY4" fmla="*/ 0 h 1225136"/>
                <a:gd name="connsiteX5" fmla="*/ 1842427 w 2046620"/>
                <a:gd name="connsiteY5" fmla="*/ 0 h 1225136"/>
                <a:gd name="connsiteX6" fmla="*/ 2046620 w 2046620"/>
                <a:gd name="connsiteY6" fmla="*/ 204193 h 1225136"/>
                <a:gd name="connsiteX7" fmla="*/ 2046620 w 2046620"/>
                <a:gd name="connsiteY7" fmla="*/ 1020943 h 1225136"/>
                <a:gd name="connsiteX8" fmla="*/ 1842427 w 2046620"/>
                <a:gd name="connsiteY8" fmla="*/ 1225136 h 1225136"/>
                <a:gd name="connsiteX9" fmla="*/ 204193 w 2046620"/>
                <a:gd name="connsiteY9" fmla="*/ 1225136 h 1225136"/>
                <a:gd name="connsiteX10" fmla="*/ 0 w 2046620"/>
                <a:gd name="connsiteY10" fmla="*/ 1020943 h 1225136"/>
                <a:gd name="connsiteX11" fmla="*/ 0 w 2046620"/>
                <a:gd name="connsiteY11" fmla="*/ 204193 h 1225136"/>
                <a:gd name="connsiteX12" fmla="*/ 204193 w 2046620"/>
                <a:gd name="connsiteY12" fmla="*/ 0 h 12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6620" h="1225136">
                  <a:moveTo>
                    <a:pt x="154307" y="177528"/>
                  </a:moveTo>
                  <a:lnTo>
                    <a:pt x="154307" y="1047026"/>
                  </a:lnTo>
                  <a:lnTo>
                    <a:pt x="1892313" y="1047026"/>
                  </a:lnTo>
                  <a:lnTo>
                    <a:pt x="1892313" y="177528"/>
                  </a:lnTo>
                  <a:close/>
                  <a:moveTo>
                    <a:pt x="204193" y="0"/>
                  </a:moveTo>
                  <a:lnTo>
                    <a:pt x="1842427" y="0"/>
                  </a:lnTo>
                  <a:cubicBezTo>
                    <a:pt x="1955200" y="0"/>
                    <a:pt x="2046620" y="91420"/>
                    <a:pt x="2046620" y="204193"/>
                  </a:cubicBezTo>
                  <a:lnTo>
                    <a:pt x="2046620" y="1020943"/>
                  </a:lnTo>
                  <a:cubicBezTo>
                    <a:pt x="2046620" y="1133716"/>
                    <a:pt x="1955200" y="1225136"/>
                    <a:pt x="1842427" y="1225136"/>
                  </a:cubicBezTo>
                  <a:lnTo>
                    <a:pt x="204193" y="1225136"/>
                  </a:lnTo>
                  <a:cubicBezTo>
                    <a:pt x="91420" y="1225136"/>
                    <a:pt x="0" y="1133716"/>
                    <a:pt x="0" y="1020943"/>
                  </a:cubicBezTo>
                  <a:lnTo>
                    <a:pt x="0" y="204193"/>
                  </a:lnTo>
                  <a:cubicBezTo>
                    <a:pt x="0" y="91420"/>
                    <a:pt x="91420" y="0"/>
                    <a:pt x="204193" y="0"/>
                  </a:cubicBezTo>
                  <a:close/>
                </a:path>
              </a:pathLst>
            </a:custGeom>
            <a:solidFill>
              <a:srgbClr val="92D05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3000" b="0" i="0" u="none" strike="noStrike" cap="none" spc="0" normalizeH="0" baseline="0" dirty="0">
                <a:ln>
                  <a:noFill/>
                </a:ln>
                <a:solidFill>
                  <a:schemeClr val="tx1"/>
                </a:solidFill>
                <a:effectLst/>
                <a:uFillTx/>
                <a:latin typeface="+mn-lt"/>
                <a:ea typeface="+mn-ea"/>
                <a:cs typeface="+mn-cs"/>
                <a:sym typeface="Helvetica Light"/>
              </a:endParaRPr>
            </a:p>
          </p:txBody>
        </p:sp>
        <p:sp>
          <p:nvSpPr>
            <p:cNvPr id="26" name="矩形 25">
              <a:extLst>
                <a:ext uri="{FF2B5EF4-FFF2-40B4-BE49-F238E27FC236}">
                  <a16:creationId xmlns:a16="http://schemas.microsoft.com/office/drawing/2014/main" id="{DAD44CE3-66D9-4FF9-8318-16D797E2081C}"/>
                </a:ext>
              </a:extLst>
            </p:cNvPr>
            <p:cNvSpPr/>
            <p:nvPr/>
          </p:nvSpPr>
          <p:spPr>
            <a:xfrm>
              <a:off x="3143448" y="4802111"/>
              <a:ext cx="1678541" cy="523220"/>
            </a:xfrm>
            <a:prstGeom prst="rect">
              <a:avLst/>
            </a:prstGeom>
          </p:spPr>
          <p:txBody>
            <a:bodyPr wrap="none">
              <a:spAutoFit/>
            </a:bodyPr>
            <a:lstStyle/>
            <a:p>
              <a:pPr defTabSz="584200"/>
              <a:r>
                <a:rPr lang="en-US" altLang="zh-CN" sz="2800" b="1" dirty="0">
                  <a:solidFill>
                    <a:schemeClr val="tx1"/>
                  </a:solidFill>
                  <a:latin typeface="+mj-lt"/>
                </a:rPr>
                <a:t>generos</a:t>
              </a:r>
              <a:r>
                <a:rPr lang="en-US" altLang="zh-CN" sz="2800" b="1" dirty="0">
                  <a:solidFill>
                    <a:srgbClr val="0070C0"/>
                  </a:solidFill>
                  <a:latin typeface="+mj-lt"/>
                </a:rPr>
                <a:t>ity</a:t>
              </a:r>
              <a:endParaRPr lang="zh-CN" altLang="en-US" sz="2800" b="1" dirty="0">
                <a:solidFill>
                  <a:srgbClr val="0070C0"/>
                </a:solidFill>
                <a:latin typeface="+mj-lt"/>
              </a:endParaRPr>
            </a:p>
          </p:txBody>
        </p:sp>
      </p:grpSp>
      <p:grpSp>
        <p:nvGrpSpPr>
          <p:cNvPr id="27" name="组合 26">
            <a:extLst>
              <a:ext uri="{FF2B5EF4-FFF2-40B4-BE49-F238E27FC236}">
                <a16:creationId xmlns:a16="http://schemas.microsoft.com/office/drawing/2014/main" id="{F7190EEC-1EA6-4ED1-A4DA-96D9FAAD5315}"/>
              </a:ext>
            </a:extLst>
          </p:cNvPr>
          <p:cNvGrpSpPr/>
          <p:nvPr/>
        </p:nvGrpSpPr>
        <p:grpSpPr>
          <a:xfrm>
            <a:off x="8548772" y="5519839"/>
            <a:ext cx="2864546" cy="1189914"/>
            <a:chOff x="6060662" y="4559559"/>
            <a:chExt cx="2140576" cy="1189914"/>
          </a:xfrm>
        </p:grpSpPr>
        <p:sp>
          <p:nvSpPr>
            <p:cNvPr id="28" name="任意多边形 54">
              <a:extLst>
                <a:ext uri="{FF2B5EF4-FFF2-40B4-BE49-F238E27FC236}">
                  <a16:creationId xmlns:a16="http://schemas.microsoft.com/office/drawing/2014/main" id="{EFB955E4-1DA4-4C87-ABB1-B06730F8699A}"/>
                </a:ext>
              </a:extLst>
            </p:cNvPr>
            <p:cNvSpPr/>
            <p:nvPr/>
          </p:nvSpPr>
          <p:spPr>
            <a:xfrm>
              <a:off x="6060662" y="4559559"/>
              <a:ext cx="2140576" cy="1189914"/>
            </a:xfrm>
            <a:custGeom>
              <a:avLst/>
              <a:gdLst>
                <a:gd name="connsiteX0" fmla="*/ 154307 w 2046620"/>
                <a:gd name="connsiteY0" fmla="*/ 177528 h 1225136"/>
                <a:gd name="connsiteX1" fmla="*/ 154307 w 2046620"/>
                <a:gd name="connsiteY1" fmla="*/ 1047026 h 1225136"/>
                <a:gd name="connsiteX2" fmla="*/ 1892313 w 2046620"/>
                <a:gd name="connsiteY2" fmla="*/ 1047026 h 1225136"/>
                <a:gd name="connsiteX3" fmla="*/ 1892313 w 2046620"/>
                <a:gd name="connsiteY3" fmla="*/ 177528 h 1225136"/>
                <a:gd name="connsiteX4" fmla="*/ 204193 w 2046620"/>
                <a:gd name="connsiteY4" fmla="*/ 0 h 1225136"/>
                <a:gd name="connsiteX5" fmla="*/ 1842427 w 2046620"/>
                <a:gd name="connsiteY5" fmla="*/ 0 h 1225136"/>
                <a:gd name="connsiteX6" fmla="*/ 2046620 w 2046620"/>
                <a:gd name="connsiteY6" fmla="*/ 204193 h 1225136"/>
                <a:gd name="connsiteX7" fmla="*/ 2046620 w 2046620"/>
                <a:gd name="connsiteY7" fmla="*/ 1020943 h 1225136"/>
                <a:gd name="connsiteX8" fmla="*/ 1842427 w 2046620"/>
                <a:gd name="connsiteY8" fmla="*/ 1225136 h 1225136"/>
                <a:gd name="connsiteX9" fmla="*/ 204193 w 2046620"/>
                <a:gd name="connsiteY9" fmla="*/ 1225136 h 1225136"/>
                <a:gd name="connsiteX10" fmla="*/ 0 w 2046620"/>
                <a:gd name="connsiteY10" fmla="*/ 1020943 h 1225136"/>
                <a:gd name="connsiteX11" fmla="*/ 0 w 2046620"/>
                <a:gd name="connsiteY11" fmla="*/ 204193 h 1225136"/>
                <a:gd name="connsiteX12" fmla="*/ 204193 w 2046620"/>
                <a:gd name="connsiteY12" fmla="*/ 0 h 12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6620" h="1225136">
                  <a:moveTo>
                    <a:pt x="154307" y="177528"/>
                  </a:moveTo>
                  <a:lnTo>
                    <a:pt x="154307" y="1047026"/>
                  </a:lnTo>
                  <a:lnTo>
                    <a:pt x="1892313" y="1047026"/>
                  </a:lnTo>
                  <a:lnTo>
                    <a:pt x="1892313" y="177528"/>
                  </a:lnTo>
                  <a:close/>
                  <a:moveTo>
                    <a:pt x="204193" y="0"/>
                  </a:moveTo>
                  <a:lnTo>
                    <a:pt x="1842427" y="0"/>
                  </a:lnTo>
                  <a:cubicBezTo>
                    <a:pt x="1955200" y="0"/>
                    <a:pt x="2046620" y="91420"/>
                    <a:pt x="2046620" y="204193"/>
                  </a:cubicBezTo>
                  <a:lnTo>
                    <a:pt x="2046620" y="1020943"/>
                  </a:lnTo>
                  <a:cubicBezTo>
                    <a:pt x="2046620" y="1133716"/>
                    <a:pt x="1955200" y="1225136"/>
                    <a:pt x="1842427" y="1225136"/>
                  </a:cubicBezTo>
                  <a:lnTo>
                    <a:pt x="204193" y="1225136"/>
                  </a:lnTo>
                  <a:cubicBezTo>
                    <a:pt x="91420" y="1225136"/>
                    <a:pt x="0" y="1133716"/>
                    <a:pt x="0" y="1020943"/>
                  </a:cubicBezTo>
                  <a:lnTo>
                    <a:pt x="0" y="204193"/>
                  </a:lnTo>
                  <a:cubicBezTo>
                    <a:pt x="0" y="91420"/>
                    <a:pt x="91420" y="0"/>
                    <a:pt x="204193" y="0"/>
                  </a:cubicBezTo>
                  <a:close/>
                </a:path>
              </a:pathLst>
            </a:custGeom>
            <a:solidFill>
              <a:srgbClr val="92D05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3000" b="0" i="0" u="none" strike="noStrike" cap="none" spc="0" normalizeH="0" baseline="0" dirty="0">
                <a:ln>
                  <a:noFill/>
                </a:ln>
                <a:solidFill>
                  <a:schemeClr val="tx1"/>
                </a:solidFill>
                <a:effectLst/>
                <a:uFillTx/>
                <a:latin typeface="+mn-lt"/>
                <a:ea typeface="+mn-ea"/>
                <a:cs typeface="+mn-cs"/>
                <a:sym typeface="Helvetica Light"/>
              </a:endParaRPr>
            </a:p>
          </p:txBody>
        </p:sp>
        <p:sp>
          <p:nvSpPr>
            <p:cNvPr id="29" name="矩形 28">
              <a:extLst>
                <a:ext uri="{FF2B5EF4-FFF2-40B4-BE49-F238E27FC236}">
                  <a16:creationId xmlns:a16="http://schemas.microsoft.com/office/drawing/2014/main" id="{10718B39-941E-4BB0-B387-F73F0E1219D1}"/>
                </a:ext>
              </a:extLst>
            </p:cNvPr>
            <p:cNvSpPr/>
            <p:nvPr/>
          </p:nvSpPr>
          <p:spPr>
            <a:xfrm>
              <a:off x="6162354" y="4862128"/>
              <a:ext cx="1937193" cy="525080"/>
            </a:xfrm>
            <a:prstGeom prst="rect">
              <a:avLst/>
            </a:prstGeom>
          </p:spPr>
          <p:txBody>
            <a:bodyPr wrap="square">
              <a:spAutoFit/>
            </a:bodyPr>
            <a:lstStyle/>
            <a:p>
              <a:pPr defTabSz="584200"/>
              <a:r>
                <a:rPr lang="en-US" altLang="zh-CN" b="1" dirty="0"/>
                <a:t>char</a:t>
              </a:r>
              <a:r>
                <a:rPr lang="en-US" altLang="zh-CN" b="1" dirty="0">
                  <a:solidFill>
                    <a:srgbClr val="0070C0"/>
                  </a:solidFill>
                </a:rPr>
                <a:t>ity</a:t>
              </a:r>
              <a:endParaRPr lang="zh-CN" altLang="en-US" sz="2800" b="1" dirty="0">
                <a:solidFill>
                  <a:srgbClr val="0070C0"/>
                </a:solidFill>
                <a:latin typeface="+mj-lt"/>
              </a:endParaRPr>
            </a:p>
          </p:txBody>
        </p:sp>
      </p:grpSp>
      <p:grpSp>
        <p:nvGrpSpPr>
          <p:cNvPr id="30" name="组合 29">
            <a:extLst>
              <a:ext uri="{FF2B5EF4-FFF2-40B4-BE49-F238E27FC236}">
                <a16:creationId xmlns:a16="http://schemas.microsoft.com/office/drawing/2014/main" id="{418022C3-9477-4826-9315-2AE7F3765EFB}"/>
              </a:ext>
            </a:extLst>
          </p:cNvPr>
          <p:cNvGrpSpPr/>
          <p:nvPr/>
        </p:nvGrpSpPr>
        <p:grpSpPr>
          <a:xfrm>
            <a:off x="5523682" y="5519839"/>
            <a:ext cx="2624772" cy="1189914"/>
            <a:chOff x="6060662" y="4559559"/>
            <a:chExt cx="2048400" cy="1189914"/>
          </a:xfrm>
        </p:grpSpPr>
        <p:sp>
          <p:nvSpPr>
            <p:cNvPr id="31" name="任意多边形 54">
              <a:extLst>
                <a:ext uri="{FF2B5EF4-FFF2-40B4-BE49-F238E27FC236}">
                  <a16:creationId xmlns:a16="http://schemas.microsoft.com/office/drawing/2014/main" id="{3BDB55A5-0DF7-4778-A3B1-F207B23048F2}"/>
                </a:ext>
              </a:extLst>
            </p:cNvPr>
            <p:cNvSpPr/>
            <p:nvPr/>
          </p:nvSpPr>
          <p:spPr>
            <a:xfrm>
              <a:off x="6060662" y="4559559"/>
              <a:ext cx="2048400" cy="1189914"/>
            </a:xfrm>
            <a:custGeom>
              <a:avLst/>
              <a:gdLst>
                <a:gd name="connsiteX0" fmla="*/ 154307 w 2046620"/>
                <a:gd name="connsiteY0" fmla="*/ 177528 h 1225136"/>
                <a:gd name="connsiteX1" fmla="*/ 154307 w 2046620"/>
                <a:gd name="connsiteY1" fmla="*/ 1047026 h 1225136"/>
                <a:gd name="connsiteX2" fmla="*/ 1892313 w 2046620"/>
                <a:gd name="connsiteY2" fmla="*/ 1047026 h 1225136"/>
                <a:gd name="connsiteX3" fmla="*/ 1892313 w 2046620"/>
                <a:gd name="connsiteY3" fmla="*/ 177528 h 1225136"/>
                <a:gd name="connsiteX4" fmla="*/ 204193 w 2046620"/>
                <a:gd name="connsiteY4" fmla="*/ 0 h 1225136"/>
                <a:gd name="connsiteX5" fmla="*/ 1842427 w 2046620"/>
                <a:gd name="connsiteY5" fmla="*/ 0 h 1225136"/>
                <a:gd name="connsiteX6" fmla="*/ 2046620 w 2046620"/>
                <a:gd name="connsiteY6" fmla="*/ 204193 h 1225136"/>
                <a:gd name="connsiteX7" fmla="*/ 2046620 w 2046620"/>
                <a:gd name="connsiteY7" fmla="*/ 1020943 h 1225136"/>
                <a:gd name="connsiteX8" fmla="*/ 1842427 w 2046620"/>
                <a:gd name="connsiteY8" fmla="*/ 1225136 h 1225136"/>
                <a:gd name="connsiteX9" fmla="*/ 204193 w 2046620"/>
                <a:gd name="connsiteY9" fmla="*/ 1225136 h 1225136"/>
                <a:gd name="connsiteX10" fmla="*/ 0 w 2046620"/>
                <a:gd name="connsiteY10" fmla="*/ 1020943 h 1225136"/>
                <a:gd name="connsiteX11" fmla="*/ 0 w 2046620"/>
                <a:gd name="connsiteY11" fmla="*/ 204193 h 1225136"/>
                <a:gd name="connsiteX12" fmla="*/ 204193 w 2046620"/>
                <a:gd name="connsiteY12" fmla="*/ 0 h 12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6620" h="1225136">
                  <a:moveTo>
                    <a:pt x="154307" y="177528"/>
                  </a:moveTo>
                  <a:lnTo>
                    <a:pt x="154307" y="1047026"/>
                  </a:lnTo>
                  <a:lnTo>
                    <a:pt x="1892313" y="1047026"/>
                  </a:lnTo>
                  <a:lnTo>
                    <a:pt x="1892313" y="177528"/>
                  </a:lnTo>
                  <a:close/>
                  <a:moveTo>
                    <a:pt x="204193" y="0"/>
                  </a:moveTo>
                  <a:lnTo>
                    <a:pt x="1842427" y="0"/>
                  </a:lnTo>
                  <a:cubicBezTo>
                    <a:pt x="1955200" y="0"/>
                    <a:pt x="2046620" y="91420"/>
                    <a:pt x="2046620" y="204193"/>
                  </a:cubicBezTo>
                  <a:lnTo>
                    <a:pt x="2046620" y="1020943"/>
                  </a:lnTo>
                  <a:cubicBezTo>
                    <a:pt x="2046620" y="1133716"/>
                    <a:pt x="1955200" y="1225136"/>
                    <a:pt x="1842427" y="1225136"/>
                  </a:cubicBezTo>
                  <a:lnTo>
                    <a:pt x="204193" y="1225136"/>
                  </a:lnTo>
                  <a:cubicBezTo>
                    <a:pt x="91420" y="1225136"/>
                    <a:pt x="0" y="1133716"/>
                    <a:pt x="0" y="1020943"/>
                  </a:cubicBezTo>
                  <a:lnTo>
                    <a:pt x="0" y="204193"/>
                  </a:lnTo>
                  <a:cubicBezTo>
                    <a:pt x="0" y="91420"/>
                    <a:pt x="91420" y="0"/>
                    <a:pt x="204193" y="0"/>
                  </a:cubicBezTo>
                  <a:close/>
                </a:path>
              </a:pathLst>
            </a:custGeom>
            <a:solidFill>
              <a:srgbClr val="92D05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3000" b="0" i="0" u="none" strike="noStrike" cap="none" spc="0" normalizeH="0" baseline="0" dirty="0">
                <a:ln>
                  <a:noFill/>
                </a:ln>
                <a:solidFill>
                  <a:schemeClr val="tx1"/>
                </a:solidFill>
                <a:effectLst/>
                <a:uFillTx/>
                <a:latin typeface="+mn-lt"/>
                <a:ea typeface="+mn-ea"/>
                <a:cs typeface="+mn-cs"/>
                <a:sym typeface="Helvetica Light"/>
              </a:endParaRPr>
            </a:p>
          </p:txBody>
        </p:sp>
        <p:sp>
          <p:nvSpPr>
            <p:cNvPr id="32" name="矩形 31">
              <a:extLst>
                <a:ext uri="{FF2B5EF4-FFF2-40B4-BE49-F238E27FC236}">
                  <a16:creationId xmlns:a16="http://schemas.microsoft.com/office/drawing/2014/main" id="{5C3A07C7-CFF0-4A58-9A11-45D8A9312792}"/>
                </a:ext>
              </a:extLst>
            </p:cNvPr>
            <p:cNvSpPr/>
            <p:nvPr/>
          </p:nvSpPr>
          <p:spPr>
            <a:xfrm>
              <a:off x="6594923" y="4893337"/>
              <a:ext cx="966022" cy="525080"/>
            </a:xfrm>
            <a:prstGeom prst="rect">
              <a:avLst/>
            </a:prstGeom>
          </p:spPr>
          <p:txBody>
            <a:bodyPr wrap="none">
              <a:spAutoFit/>
            </a:bodyPr>
            <a:lstStyle/>
            <a:p>
              <a:pPr defTabSz="584200"/>
              <a:r>
                <a:rPr lang="en-US" altLang="zh-CN" b="1" dirty="0"/>
                <a:t>abil</a:t>
              </a:r>
              <a:r>
                <a:rPr lang="en-US" altLang="zh-CN" b="1" dirty="0">
                  <a:solidFill>
                    <a:srgbClr val="0070C0"/>
                  </a:solidFill>
                </a:rPr>
                <a:t>ity</a:t>
              </a:r>
              <a:endParaRPr lang="zh-CN" altLang="en-US" sz="2800" b="1" dirty="0">
                <a:solidFill>
                  <a:srgbClr val="0070C0"/>
                </a:solidFill>
                <a:latin typeface="+mj-lt"/>
              </a:endParaRPr>
            </a:p>
          </p:txBody>
        </p:sp>
      </p:grpSp>
      <p:grpSp>
        <p:nvGrpSpPr>
          <p:cNvPr id="52" name="组合 51"/>
          <p:cNvGrpSpPr/>
          <p:nvPr/>
        </p:nvGrpSpPr>
        <p:grpSpPr>
          <a:xfrm>
            <a:off x="-161142" y="7324967"/>
            <a:ext cx="943722" cy="294424"/>
            <a:chOff x="-36290" y="6501016"/>
            <a:chExt cx="943722" cy="294424"/>
          </a:xfrm>
        </p:grpSpPr>
        <p:pic>
          <p:nvPicPr>
            <p:cNvPr id="53" name="图片 52">
              <a:extLst>
                <a:ext uri="{FF2B5EF4-FFF2-40B4-BE49-F238E27FC236}">
                  <a16:creationId xmlns:a16="http://schemas.microsoft.com/office/drawing/2014/main" id="{AD5EA7F3-ABAB-2E48-AE5C-40EA9ED125BF}"/>
                </a:ext>
              </a:extLst>
            </p:cNvPr>
            <p:cNvPicPr>
              <a:picLocks noChangeAspect="1"/>
            </p:cNvPicPr>
            <p:nvPr/>
          </p:nvPicPr>
          <p:blipFill>
            <a:blip r:embed="rId3"/>
            <a:stretch>
              <a:fillRect/>
            </a:stretch>
          </p:blipFill>
          <p:spPr>
            <a:xfrm>
              <a:off x="157988" y="6501016"/>
              <a:ext cx="749444" cy="294424"/>
            </a:xfrm>
            <a:prstGeom prst="rect">
              <a:avLst/>
            </a:prstGeom>
            <a:noFill/>
          </p:spPr>
        </p:pic>
        <p:sp>
          <p:nvSpPr>
            <p:cNvPr id="54" name="文本框 53">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grpSp>
        <p:nvGrpSpPr>
          <p:cNvPr id="55" name="组合 54"/>
          <p:cNvGrpSpPr/>
          <p:nvPr/>
        </p:nvGrpSpPr>
        <p:grpSpPr>
          <a:xfrm>
            <a:off x="12788631" y="7340868"/>
            <a:ext cx="718618" cy="261610"/>
            <a:chOff x="11257218" y="6574522"/>
            <a:chExt cx="718618" cy="261610"/>
          </a:xfrm>
        </p:grpSpPr>
        <p:sp>
          <p:nvSpPr>
            <p:cNvPr id="56" name="流程图: 终止 55"/>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7" name="文本框 56">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4/34</a:t>
              </a:r>
              <a:endParaRPr lang="zh-CN" altLang="en-US" sz="1100" b="1" dirty="0">
                <a:latin typeface="Century Gothic" panose="020B0502020202020204" pitchFamily="34" charset="0"/>
              </a:endParaRPr>
            </a:p>
          </p:txBody>
        </p:sp>
      </p:grpSp>
      <p:sp>
        <p:nvSpPr>
          <p:cNvPr id="43" name="矩形 42">
            <a:extLst>
              <a:ext uri="{FF2B5EF4-FFF2-40B4-BE49-F238E27FC236}">
                <a16:creationId xmlns:a16="http://schemas.microsoft.com/office/drawing/2014/main" id="{FDE6B4BA-78C7-4106-AF19-274031C23D72}"/>
              </a:ext>
            </a:extLst>
          </p:cNvPr>
          <p:cNvSpPr/>
          <p:nvPr/>
        </p:nvSpPr>
        <p:spPr>
          <a:xfrm>
            <a:off x="2357071" y="2308226"/>
            <a:ext cx="8887454" cy="584775"/>
          </a:xfrm>
          <a:prstGeom prst="rect">
            <a:avLst/>
          </a:prstGeom>
        </p:spPr>
        <p:txBody>
          <a:bodyPr wrap="square">
            <a:spAutoFit/>
          </a:bodyPr>
          <a:lstStyle/>
          <a:p>
            <a:r>
              <a:rPr lang="en-US" altLang="zh-CN" sz="3200" b="1" dirty="0">
                <a:latin typeface="Century Gothic" panose="020B0502020202020204" pitchFamily="34" charset="0"/>
              </a:rPr>
              <a:t>What do these words end with? </a:t>
            </a:r>
            <a:endParaRPr lang="zh-CN" altLang="en-US" sz="3200" b="1" dirty="0">
              <a:latin typeface="Century Gothic" panose="020B0502020202020204" pitchFamily="34" charset="0"/>
            </a:endParaRPr>
          </a:p>
        </p:txBody>
      </p:sp>
      <p:sp>
        <p:nvSpPr>
          <p:cNvPr id="33" name="矩形 32">
            <a:extLst>
              <a:ext uri="{FF2B5EF4-FFF2-40B4-BE49-F238E27FC236}">
                <a16:creationId xmlns:a16="http://schemas.microsoft.com/office/drawing/2014/main" id="{68939BC1-8866-0D4D-874F-CE44CC871099}"/>
              </a:ext>
            </a:extLst>
          </p:cNvPr>
          <p:cNvSpPr/>
          <p:nvPr/>
        </p:nvSpPr>
        <p:spPr>
          <a:xfrm>
            <a:off x="8465821" y="-38100"/>
            <a:ext cx="5087956"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Identify the common suffix</a:t>
            </a:r>
            <a:r>
              <a:rPr lang="en-US" altLang="zh-CN" sz="1100" b="1" i="1" dirty="0">
                <a:solidFill>
                  <a:schemeClr val="bg1"/>
                </a:solidFill>
                <a:latin typeface="Century Gothic" panose="020B0502020202020204" pitchFamily="34" charset="0"/>
                <a:sym typeface="Helvetica Neue"/>
              </a:rPr>
              <a:t> –</a:t>
            </a:r>
            <a:r>
              <a:rPr lang="en-US" altLang="zh-CN" sz="1100" b="1" i="1" dirty="0" err="1">
                <a:solidFill>
                  <a:schemeClr val="bg1"/>
                </a:solidFill>
                <a:latin typeface="Century Gothic" panose="020B0502020202020204" pitchFamily="34" charset="0"/>
                <a:sym typeface="Helvetica Neue"/>
              </a:rPr>
              <a:t>ity</a:t>
            </a:r>
            <a:r>
              <a:rPr lang="en-US" altLang="zh-CN" sz="1100" b="1" i="1" dirty="0">
                <a:solidFill>
                  <a:schemeClr val="bg1"/>
                </a:solidFill>
                <a:latin typeface="Century Gothic" panose="020B0502020202020204" pitchFamily="34" charset="0"/>
                <a:sym typeface="Helvetica Neue"/>
              </a:rPr>
              <a:t> </a:t>
            </a:r>
            <a:r>
              <a:rPr lang="en-US" altLang="zh-CN" sz="1100" b="1" dirty="0">
                <a:solidFill>
                  <a:schemeClr val="bg1"/>
                </a:solidFill>
                <a:latin typeface="Century Gothic" panose="020B0502020202020204" pitchFamily="34" charset="0"/>
                <a:sym typeface="Helvetica Neue"/>
              </a:rPr>
              <a:t>of these words.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Click and read the first group of words to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have them identify the suffix </a:t>
            </a:r>
            <a:r>
              <a:rPr lang="en-US" altLang="zh-CN" sz="1100" b="1" i="1" dirty="0">
                <a:solidFill>
                  <a:schemeClr val="bg1"/>
                </a:solidFill>
                <a:latin typeface="Century Gothic" panose="020B0502020202020204" pitchFamily="34" charset="0"/>
                <a:sym typeface="Helvetica Neue"/>
              </a:rPr>
              <a:t>–</a:t>
            </a:r>
            <a:r>
              <a:rPr lang="en-US" altLang="zh-CN" sz="1100" b="1" i="1" dirty="0" err="1">
                <a:solidFill>
                  <a:schemeClr val="bg1"/>
                </a:solidFill>
                <a:latin typeface="Century Gothic" panose="020B0502020202020204" pitchFamily="34" charset="0"/>
                <a:sym typeface="Helvetica Neue"/>
              </a:rPr>
              <a:t>ity</a:t>
            </a:r>
            <a:r>
              <a:rPr lang="en-US" altLang="zh-CN" sz="1100" b="1" i="1" dirty="0">
                <a:solidFill>
                  <a:schemeClr val="bg1"/>
                </a:solidFill>
                <a:latin typeface="Century Gothic" panose="020B0502020202020204" pitchFamily="34" charset="0"/>
                <a:sym typeface="Helvetica Neue"/>
              </a:rPr>
              <a:t> </a:t>
            </a:r>
            <a:r>
              <a:rPr lang="en-US" altLang="zh-CN" sz="1100" b="1" dirty="0">
                <a:solidFill>
                  <a:schemeClr val="bg1"/>
                </a:solidFill>
                <a:latin typeface="Century Gothic" panose="020B0502020202020204" pitchFamily="34" charset="0"/>
                <a:sym typeface="Helvetica Neue"/>
              </a:rPr>
              <a:t>of these words.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Click and read the second group of words to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have them identify the suffix </a:t>
            </a:r>
            <a:r>
              <a:rPr lang="en-US" altLang="zh-CN" sz="1100" b="1" i="1" dirty="0">
                <a:solidFill>
                  <a:schemeClr val="bg1"/>
                </a:solidFill>
                <a:latin typeface="Century Gothic" panose="020B0502020202020204" pitchFamily="34" charset="0"/>
                <a:sym typeface="Helvetica Neue"/>
              </a:rPr>
              <a:t>–</a:t>
            </a:r>
            <a:r>
              <a:rPr lang="en-US" altLang="zh-CN" sz="1100" b="1" i="1" dirty="0" err="1">
                <a:solidFill>
                  <a:schemeClr val="bg1"/>
                </a:solidFill>
                <a:latin typeface="Century Gothic" panose="020B0502020202020204" pitchFamily="34" charset="0"/>
                <a:sym typeface="Helvetica Neue"/>
              </a:rPr>
              <a:t>ity</a:t>
            </a:r>
            <a:r>
              <a:rPr lang="en-US" altLang="zh-CN" sz="1100" b="1" i="1" dirty="0">
                <a:solidFill>
                  <a:schemeClr val="bg1"/>
                </a:solidFill>
                <a:latin typeface="Century Gothic" panose="020B0502020202020204" pitchFamily="34" charset="0"/>
                <a:sym typeface="Helvetica Neue"/>
              </a:rPr>
              <a:t> </a:t>
            </a:r>
            <a:r>
              <a:rPr lang="en-US" altLang="zh-CN" sz="1100" b="1" dirty="0">
                <a:solidFill>
                  <a:schemeClr val="bg1"/>
                </a:solidFill>
                <a:latin typeface="Century Gothic" panose="020B0502020202020204" pitchFamily="34" charset="0"/>
                <a:sym typeface="Helvetica Neue"/>
              </a:rPr>
              <a:t>of these words.</a:t>
            </a:r>
          </a:p>
        </p:txBody>
      </p:sp>
      <p:pic>
        <p:nvPicPr>
          <p:cNvPr id="34" name="图片 33"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4"/>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14890790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43" grpId="0"/>
      <p:bldP spid="33" grpId="0" animBg="1"/>
      <p:bldP spid="3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同侧圆角矩形 2">
            <a:extLst>
              <a:ext uri="{FF2B5EF4-FFF2-40B4-BE49-F238E27FC236}">
                <a16:creationId xmlns:a16="http://schemas.microsoft.com/office/drawing/2014/main" id="{93B432DC-0C07-4315-B06E-462371B168AE}"/>
              </a:ext>
            </a:extLst>
          </p:cNvPr>
          <p:cNvSpPr/>
          <p:nvPr/>
        </p:nvSpPr>
        <p:spPr>
          <a:xfrm flipV="1">
            <a:off x="4392974" y="294725"/>
            <a:ext cx="4763364" cy="1141478"/>
          </a:xfrm>
          <a:prstGeom prst="round2SameRect">
            <a:avLst/>
          </a:prstGeom>
          <a:solidFill>
            <a:srgbClr val="5EC25B"/>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53" name="组合 52"/>
          <p:cNvGrpSpPr/>
          <p:nvPr/>
        </p:nvGrpSpPr>
        <p:grpSpPr>
          <a:xfrm>
            <a:off x="11049095" y="271537"/>
            <a:ext cx="2577957" cy="889186"/>
            <a:chOff x="11381362" y="-138057"/>
            <a:chExt cx="2227761" cy="889186"/>
          </a:xfrm>
        </p:grpSpPr>
        <p:pic>
          <p:nvPicPr>
            <p:cNvPr id="56" name="图片 55">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59" name="文本框 58">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Phonics</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44" name="文本框 43"/>
          <p:cNvSpPr txBox="1"/>
          <p:nvPr/>
        </p:nvSpPr>
        <p:spPr>
          <a:xfrm>
            <a:off x="3943908" y="688595"/>
            <a:ext cx="566149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chemeClr val="bg1"/>
                </a:solidFill>
                <a:latin typeface="Century Gothic" panose="020B0502020202020204" pitchFamily="34" charset="0"/>
              </a:rPr>
              <a:t>Read on Your Own</a:t>
            </a:r>
          </a:p>
        </p:txBody>
      </p:sp>
      <p:sp>
        <p:nvSpPr>
          <p:cNvPr id="19" name="流程图: 可选过程 18">
            <a:extLst>
              <a:ext uri="{FF2B5EF4-FFF2-40B4-BE49-F238E27FC236}">
                <a16:creationId xmlns:a16="http://schemas.microsoft.com/office/drawing/2014/main" id="{81AAD0D3-2A20-4B7F-B7EA-F2A255524B59}"/>
              </a:ext>
            </a:extLst>
          </p:cNvPr>
          <p:cNvSpPr/>
          <p:nvPr/>
        </p:nvSpPr>
        <p:spPr>
          <a:xfrm>
            <a:off x="1503680" y="2301676"/>
            <a:ext cx="10869000" cy="4404043"/>
          </a:xfrm>
          <a:prstGeom prst="flowChartAlternateProcess">
            <a:avLst/>
          </a:prstGeom>
          <a:solidFill>
            <a:srgbClr val="5EC25B">
              <a:alpha val="93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lnSpc>
                <a:spcPct val="150000"/>
              </a:lnSpc>
            </a:pPr>
            <a:r>
              <a:rPr lang="en-US" altLang="zh-CN" sz="2800" b="1" dirty="0">
                <a:solidFill>
                  <a:schemeClr val="tx1"/>
                </a:solidFill>
                <a:latin typeface="Century Gothic" panose="020B0502020202020204" pitchFamily="34" charset="0"/>
              </a:rPr>
              <a:t>A person with a good </a:t>
            </a:r>
            <a:r>
              <a:rPr lang="en-US" altLang="zh-CN" sz="2800" b="1" dirty="0">
                <a:solidFill>
                  <a:schemeClr val="bg1"/>
                </a:solidFill>
                <a:latin typeface="Century Gothic" panose="020B0502020202020204" pitchFamily="34" charset="0"/>
              </a:rPr>
              <a:t>personality</a:t>
            </a:r>
            <a:r>
              <a:rPr lang="en-US" altLang="zh-CN" sz="2800" b="1" dirty="0">
                <a:solidFill>
                  <a:schemeClr val="tx1"/>
                </a:solidFill>
                <a:latin typeface="Century Gothic" panose="020B0502020202020204" pitchFamily="34" charset="0"/>
              </a:rPr>
              <a:t> tends to have a life of high </a:t>
            </a:r>
            <a:r>
              <a:rPr lang="en-US" altLang="zh-CN" sz="2800" b="1" dirty="0">
                <a:solidFill>
                  <a:schemeClr val="bg1"/>
                </a:solidFill>
                <a:latin typeface="Century Gothic" panose="020B0502020202020204" pitchFamily="34" charset="0"/>
              </a:rPr>
              <a:t>quality</a:t>
            </a:r>
            <a:r>
              <a:rPr lang="en-US" altLang="zh-CN" sz="2800" b="1" dirty="0">
                <a:solidFill>
                  <a:schemeClr val="tx1"/>
                </a:solidFill>
                <a:latin typeface="Century Gothic" panose="020B0502020202020204" pitchFamily="34" charset="0"/>
              </a:rPr>
              <a:t>. </a:t>
            </a:r>
            <a:r>
              <a:rPr lang="en-US" altLang="zh-CN" sz="2800" b="1" dirty="0">
                <a:solidFill>
                  <a:schemeClr val="bg1"/>
                </a:solidFill>
                <a:latin typeface="Century Gothic" panose="020B0502020202020204" pitchFamily="34" charset="0"/>
              </a:rPr>
              <a:t>Generosity</a:t>
            </a:r>
            <a:r>
              <a:rPr lang="en-US" altLang="zh-CN" sz="2800" b="1" dirty="0">
                <a:solidFill>
                  <a:schemeClr val="tx1"/>
                </a:solidFill>
                <a:latin typeface="Century Gothic" panose="020B0502020202020204" pitchFamily="34" charset="0"/>
              </a:rPr>
              <a:t> is a good </a:t>
            </a:r>
            <a:r>
              <a:rPr lang="en-US" altLang="zh-CN" sz="2800" b="1" dirty="0">
                <a:solidFill>
                  <a:schemeClr val="bg1"/>
                </a:solidFill>
                <a:latin typeface="Century Gothic" panose="020B0502020202020204" pitchFamily="34" charset="0"/>
              </a:rPr>
              <a:t>personality </a:t>
            </a:r>
            <a:r>
              <a:rPr lang="en-US" altLang="zh-CN" sz="2800" b="1" dirty="0">
                <a:solidFill>
                  <a:schemeClr val="tx1"/>
                </a:solidFill>
                <a:latin typeface="Century Gothic" panose="020B0502020202020204" pitchFamily="34" charset="0"/>
              </a:rPr>
              <a:t>trait. Parents have the </a:t>
            </a:r>
            <a:r>
              <a:rPr lang="en-US" altLang="zh-CN" sz="2800" b="1" dirty="0">
                <a:solidFill>
                  <a:schemeClr val="bg1"/>
                </a:solidFill>
                <a:latin typeface="Century Gothic" panose="020B0502020202020204" pitchFamily="34" charset="0"/>
              </a:rPr>
              <a:t>responsibility</a:t>
            </a:r>
            <a:r>
              <a:rPr lang="en-US" altLang="zh-CN" sz="2800" b="1" dirty="0">
                <a:solidFill>
                  <a:schemeClr val="tx1"/>
                </a:solidFill>
                <a:latin typeface="Century Gothic" panose="020B0502020202020204" pitchFamily="34" charset="0"/>
              </a:rPr>
              <a:t> to teach their children how to be generous. Parents can encourage their children to take part in some </a:t>
            </a:r>
            <a:r>
              <a:rPr lang="en-US" altLang="zh-CN" sz="2800" b="1" dirty="0">
                <a:solidFill>
                  <a:schemeClr val="bg1"/>
                </a:solidFill>
                <a:latin typeface="Century Gothic" panose="020B0502020202020204" pitchFamily="34" charset="0"/>
              </a:rPr>
              <a:t>charity</a:t>
            </a:r>
            <a:r>
              <a:rPr lang="en-US" altLang="zh-CN" sz="2800" b="1" dirty="0">
                <a:solidFill>
                  <a:schemeClr val="tx1"/>
                </a:solidFill>
                <a:latin typeface="Century Gothic" panose="020B0502020202020204" pitchFamily="34" charset="0"/>
              </a:rPr>
              <a:t> events, which can help children improve their </a:t>
            </a:r>
            <a:r>
              <a:rPr lang="en-US" altLang="zh-CN" sz="2800" b="1" dirty="0">
                <a:solidFill>
                  <a:schemeClr val="bg1"/>
                </a:solidFill>
                <a:latin typeface="Century Gothic" panose="020B0502020202020204" pitchFamily="34" charset="0"/>
              </a:rPr>
              <a:t>ability</a:t>
            </a:r>
            <a:r>
              <a:rPr lang="en-US" altLang="zh-CN" sz="2800" b="1" dirty="0">
                <a:solidFill>
                  <a:schemeClr val="tx1"/>
                </a:solidFill>
                <a:latin typeface="Century Gothic" panose="020B0502020202020204" pitchFamily="34" charset="0"/>
              </a:rPr>
              <a:t> to care about other people in the world.</a:t>
            </a:r>
          </a:p>
        </p:txBody>
      </p:sp>
      <p:grpSp>
        <p:nvGrpSpPr>
          <p:cNvPr id="23" name="组合 22"/>
          <p:cNvGrpSpPr/>
          <p:nvPr/>
        </p:nvGrpSpPr>
        <p:grpSpPr>
          <a:xfrm>
            <a:off x="-161142" y="7324967"/>
            <a:ext cx="943722" cy="294424"/>
            <a:chOff x="-36290" y="6501016"/>
            <a:chExt cx="943722" cy="294424"/>
          </a:xfrm>
        </p:grpSpPr>
        <p:pic>
          <p:nvPicPr>
            <p:cNvPr id="24" name="图片 23">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25" name="文本框 24">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26" name="组合 25"/>
          <p:cNvGrpSpPr/>
          <p:nvPr/>
        </p:nvGrpSpPr>
        <p:grpSpPr>
          <a:xfrm>
            <a:off x="12788631" y="7340868"/>
            <a:ext cx="718618" cy="261610"/>
            <a:chOff x="11257218" y="6574522"/>
            <a:chExt cx="718618" cy="261610"/>
          </a:xfrm>
        </p:grpSpPr>
        <p:sp>
          <p:nvSpPr>
            <p:cNvPr id="27" name="流程图: 终止 26"/>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8" name="文本框 27">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5/34</a:t>
              </a:r>
              <a:endParaRPr lang="zh-CN" altLang="en-US" sz="1100" b="1" dirty="0">
                <a:latin typeface="Century Gothic" panose="020B0502020202020204" pitchFamily="34" charset="0"/>
              </a:endParaRPr>
            </a:p>
          </p:txBody>
        </p:sp>
      </p:grpSp>
      <p:sp>
        <p:nvSpPr>
          <p:cNvPr id="14" name="矩形 13">
            <a:extLst>
              <a:ext uri="{FF2B5EF4-FFF2-40B4-BE49-F238E27FC236}">
                <a16:creationId xmlns:a16="http://schemas.microsoft.com/office/drawing/2014/main" id="{68939BC1-8866-0D4D-874F-CE44CC871099}"/>
              </a:ext>
            </a:extLst>
          </p:cNvPr>
          <p:cNvSpPr/>
          <p:nvPr/>
        </p:nvSpPr>
        <p:spPr>
          <a:xfrm>
            <a:off x="9016915" y="-38100"/>
            <a:ext cx="4536861"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Decode the words in the text accurately and fluently; read the text fluently.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Guide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read the story aloud together and with rhythm.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take turns reading the text one sentence at a time.</a:t>
            </a:r>
          </a:p>
        </p:txBody>
      </p:sp>
      <p:pic>
        <p:nvPicPr>
          <p:cNvPr id="15" name="图片 14"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1779210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3423629" y="297281"/>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Discussion</a:t>
            </a:r>
          </a:p>
        </p:txBody>
      </p:sp>
      <p:grpSp>
        <p:nvGrpSpPr>
          <p:cNvPr id="40" name="组合 39"/>
          <p:cNvGrpSpPr/>
          <p:nvPr/>
        </p:nvGrpSpPr>
        <p:grpSpPr>
          <a:xfrm>
            <a:off x="10994605" y="238380"/>
            <a:ext cx="2577957" cy="889186"/>
            <a:chOff x="11381362" y="-138057"/>
            <a:chExt cx="2227761" cy="889186"/>
          </a:xfrm>
        </p:grpSpPr>
        <p:pic>
          <p:nvPicPr>
            <p:cNvPr id="41" name="图片 40">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42" name="文本框 41">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Background</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46" name="矩形 45">
            <a:extLst>
              <a:ext uri="{FF2B5EF4-FFF2-40B4-BE49-F238E27FC236}">
                <a16:creationId xmlns:a16="http://schemas.microsoft.com/office/drawing/2014/main" id="{9313DC6D-0198-4579-BBD8-D7EECBB80928}"/>
              </a:ext>
            </a:extLst>
          </p:cNvPr>
          <p:cNvSpPr/>
          <p:nvPr/>
        </p:nvSpPr>
        <p:spPr>
          <a:xfrm>
            <a:off x="8060646" y="4104835"/>
            <a:ext cx="4929304" cy="2683812"/>
          </a:xfrm>
          <a:prstGeom prst="rect">
            <a:avLst/>
          </a:prstGeom>
        </p:spPr>
        <p:txBody>
          <a:bodyPr wrap="square">
            <a:spAutoFit/>
          </a:bodyPr>
          <a:lstStyle/>
          <a:p>
            <a:pPr marL="514350" indent="-514350" algn="l">
              <a:lnSpc>
                <a:spcPct val="110000"/>
              </a:lnSpc>
              <a:spcBef>
                <a:spcPts val="1200"/>
              </a:spcBef>
              <a:buFont typeface="+mj-lt"/>
              <a:buAutoNum type="arabicPeriod"/>
            </a:pPr>
            <a:r>
              <a:rPr lang="en-US" altLang="zh-CN" sz="2400" b="1" dirty="0">
                <a:latin typeface="Century Gothic" panose="020B0502020202020204" pitchFamily="34" charset="0"/>
              </a:rPr>
              <a:t>What is a genie?</a:t>
            </a:r>
          </a:p>
          <a:p>
            <a:pPr marL="514350" indent="-514350" algn="l">
              <a:lnSpc>
                <a:spcPct val="110000"/>
              </a:lnSpc>
              <a:spcBef>
                <a:spcPts val="1200"/>
              </a:spcBef>
              <a:buFont typeface="+mj-lt"/>
              <a:buAutoNum type="arabicPeriod"/>
            </a:pPr>
            <a:r>
              <a:rPr lang="en-US" altLang="zh-CN" sz="2400" b="1" dirty="0">
                <a:latin typeface="Century Gothic" panose="020B0502020202020204" pitchFamily="34" charset="0"/>
              </a:rPr>
              <a:t>What magical stories are about genies? How are genies portrayed in them? Are they good or evil? Give some examples.</a:t>
            </a:r>
          </a:p>
        </p:txBody>
      </p:sp>
      <p:sp>
        <p:nvSpPr>
          <p:cNvPr id="20" name="矩形: 对角圆角 9">
            <a:extLst>
              <a:ext uri="{FF2B5EF4-FFF2-40B4-BE49-F238E27FC236}">
                <a16:creationId xmlns:a16="http://schemas.microsoft.com/office/drawing/2014/main" id="{4072D04B-D718-4495-A5FB-0B638BBC7D63}"/>
              </a:ext>
            </a:extLst>
          </p:cNvPr>
          <p:cNvSpPr/>
          <p:nvPr/>
        </p:nvSpPr>
        <p:spPr>
          <a:xfrm>
            <a:off x="434787" y="1357641"/>
            <a:ext cx="7341167" cy="6081377"/>
          </a:xfrm>
          <a:prstGeom prst="round2DiagRect">
            <a:avLst>
              <a:gd name="adj1" fmla="val 16667"/>
              <a:gd name="adj2" fmla="val 0"/>
            </a:avLst>
          </a:prstGeom>
          <a:solidFill>
            <a:srgbClr val="92D050">
              <a:alpha val="41000"/>
            </a:srgbClr>
          </a:solidFill>
          <a:ln>
            <a:noFill/>
          </a:ln>
        </p:spPr>
        <p:txBody>
          <a:bodyPr wrap="square" tIns="0" bIns="144000">
            <a:spAutoFit/>
          </a:bodyPr>
          <a:lstStyle/>
          <a:p>
            <a:pPr algn="l">
              <a:lnSpc>
                <a:spcPct val="120000"/>
              </a:lnSpc>
              <a:spcAft>
                <a:spcPts val="1200"/>
              </a:spcAft>
            </a:pPr>
            <a:endPar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endParaRPr>
          </a:p>
        </p:txBody>
      </p:sp>
      <p:grpSp>
        <p:nvGrpSpPr>
          <p:cNvPr id="18" name="组合 17"/>
          <p:cNvGrpSpPr/>
          <p:nvPr/>
        </p:nvGrpSpPr>
        <p:grpSpPr>
          <a:xfrm>
            <a:off x="-44183" y="7353612"/>
            <a:ext cx="943722" cy="294424"/>
            <a:chOff x="-36290" y="6501016"/>
            <a:chExt cx="943722" cy="294424"/>
          </a:xfrm>
        </p:grpSpPr>
        <p:pic>
          <p:nvPicPr>
            <p:cNvPr id="19" name="图片 18">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21" name="文本框 20">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grpSp>
        <p:nvGrpSpPr>
          <p:cNvPr id="23" name="组合 22"/>
          <p:cNvGrpSpPr/>
          <p:nvPr/>
        </p:nvGrpSpPr>
        <p:grpSpPr>
          <a:xfrm>
            <a:off x="12788631" y="7340868"/>
            <a:ext cx="718618" cy="261610"/>
            <a:chOff x="11257218" y="6574522"/>
            <a:chExt cx="718618" cy="261610"/>
          </a:xfrm>
        </p:grpSpPr>
        <p:sp>
          <p:nvSpPr>
            <p:cNvPr id="31" name="流程图: 终止 30"/>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文本框 31">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6/34</a:t>
              </a:r>
              <a:endParaRPr lang="zh-CN" altLang="en-US" sz="1100" b="1" dirty="0">
                <a:latin typeface="Century Gothic" panose="020B0502020202020204" pitchFamily="34" charset="0"/>
              </a:endParaRPr>
            </a:p>
          </p:txBody>
        </p:sp>
      </p:grpSp>
      <p:sp>
        <p:nvSpPr>
          <p:cNvPr id="4" name="矩形 3"/>
          <p:cNvSpPr/>
          <p:nvPr/>
        </p:nvSpPr>
        <p:spPr>
          <a:xfrm>
            <a:off x="3423629" y="1463137"/>
            <a:ext cx="1580882" cy="624979"/>
          </a:xfrm>
          <a:prstGeom prst="rect">
            <a:avLst/>
          </a:prstGeom>
        </p:spPr>
        <p:txBody>
          <a:bodyPr wrap="none">
            <a:spAutoFit/>
          </a:bodyPr>
          <a:lstStyle/>
          <a:p>
            <a:pPr>
              <a:lnSpc>
                <a:spcPct val="120000"/>
              </a:lnSpc>
              <a:spcAft>
                <a:spcPts val="1200"/>
              </a:spcAft>
            </a:pPr>
            <a:r>
              <a:rPr lang="en-US" altLang="zh-CN" sz="3200" b="1" dirty="0">
                <a:ln w="38100">
                  <a:noFill/>
                </a:ln>
                <a:solidFill>
                  <a:schemeClr val="accent2">
                    <a:lumMod val="50000"/>
                  </a:schemeClr>
                </a:solidFill>
                <a:latin typeface="Century Gothic" panose="020B0502020202020204" pitchFamily="34" charset="0"/>
                <a:ea typeface="Berlin" charset="0"/>
                <a:cs typeface="Calibri" panose="020F0502020204030204" pitchFamily="34" charset="0"/>
              </a:rPr>
              <a:t>Genies</a:t>
            </a:r>
          </a:p>
        </p:txBody>
      </p:sp>
      <p:sp>
        <p:nvSpPr>
          <p:cNvPr id="2" name="文本框 1"/>
          <p:cNvSpPr txBox="1"/>
          <p:nvPr/>
        </p:nvSpPr>
        <p:spPr>
          <a:xfrm>
            <a:off x="732614" y="1932641"/>
            <a:ext cx="6962911" cy="5420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20000"/>
              </a:lnSpc>
            </a:pPr>
            <a:r>
              <a:rPr lang="en-US" altLang="zh-CN" sz="2400" b="1" dirty="0">
                <a:solidFill>
                  <a:schemeClr val="accent2">
                    <a:lumMod val="50000"/>
                  </a:schemeClr>
                </a:solidFill>
              </a:rPr>
              <a:t>A genie can refer to any supernatural creature or specific type of supernatural creature. Genies are often mentioned in connection with devils/demons in folk lore, and are held responsible for misfortune, possession and diseases. However, Genies are sometimes supportive and benevolent. They are mentioned frequently in magical works, such as </a:t>
            </a:r>
            <a:r>
              <a:rPr lang="en-US" altLang="zh-CN" sz="2400" b="1" i="1" dirty="0">
                <a:solidFill>
                  <a:schemeClr val="accent2">
                    <a:lumMod val="50000"/>
                  </a:schemeClr>
                </a:solidFill>
              </a:rPr>
              <a:t>the One Thousand and One Nights</a:t>
            </a:r>
            <a:r>
              <a:rPr lang="en-US" altLang="zh-CN" sz="2400" b="1" dirty="0">
                <a:solidFill>
                  <a:schemeClr val="accent2">
                    <a:lumMod val="50000"/>
                  </a:schemeClr>
                </a:solidFill>
              </a:rPr>
              <a:t> story of </a:t>
            </a:r>
            <a:r>
              <a:rPr lang="en-US" altLang="zh-CN" sz="2400" b="1" i="1" dirty="0">
                <a:solidFill>
                  <a:schemeClr val="accent2">
                    <a:lumMod val="50000"/>
                  </a:schemeClr>
                </a:solidFill>
              </a:rPr>
              <a:t>The Fisherman and the Genie</a:t>
            </a:r>
            <a:r>
              <a:rPr lang="en-US" altLang="zh-CN" sz="2400" b="1" dirty="0">
                <a:solidFill>
                  <a:schemeClr val="accent2">
                    <a:lumMod val="50000"/>
                  </a:schemeClr>
                </a:solidFill>
              </a:rPr>
              <a:t>, the story of </a:t>
            </a:r>
            <a:r>
              <a:rPr lang="en-US" altLang="zh-CN" sz="2400" b="1" i="1" dirty="0" err="1">
                <a:solidFill>
                  <a:schemeClr val="accent2">
                    <a:lumMod val="50000"/>
                  </a:schemeClr>
                </a:solidFill>
              </a:rPr>
              <a:t>Ma’ruf</a:t>
            </a:r>
            <a:r>
              <a:rPr lang="en-US" altLang="zh-CN" sz="2400" b="1" i="1" dirty="0">
                <a:solidFill>
                  <a:schemeClr val="accent2">
                    <a:lumMod val="50000"/>
                  </a:schemeClr>
                </a:solidFill>
              </a:rPr>
              <a:t> the Cobbler </a:t>
            </a:r>
            <a:r>
              <a:rPr lang="en-US" altLang="zh-CN" sz="2400" b="1" dirty="0">
                <a:solidFill>
                  <a:schemeClr val="accent2">
                    <a:lumMod val="50000"/>
                  </a:schemeClr>
                </a:solidFill>
              </a:rPr>
              <a:t>and the story of </a:t>
            </a:r>
            <a:r>
              <a:rPr lang="en-US" altLang="zh-CN" sz="2400" b="1" i="1" dirty="0">
                <a:solidFill>
                  <a:schemeClr val="accent2">
                    <a:lumMod val="50000"/>
                  </a:schemeClr>
                </a:solidFill>
              </a:rPr>
              <a:t>Aladdin and the Wonderful Lamp</a:t>
            </a:r>
            <a:r>
              <a:rPr lang="en-US" altLang="zh-CN" sz="2400" b="1" dirty="0">
                <a:solidFill>
                  <a:schemeClr val="accent2">
                    <a:lumMod val="50000"/>
                  </a:schemeClr>
                </a:solidFill>
              </a:rPr>
              <a:t>, etc.</a:t>
            </a:r>
            <a:endParaRPr kumimoji="0" lang="zh-CN" altLang="en-US" sz="2400" b="1" i="0" u="none" strike="noStrike" cap="none" spc="0" normalizeH="0" baseline="0" dirty="0">
              <a:ln>
                <a:noFill/>
              </a:ln>
              <a:solidFill>
                <a:schemeClr val="accent2">
                  <a:lumMod val="50000"/>
                </a:schemeClr>
              </a:solidFill>
              <a:effectLst/>
              <a:uFillTx/>
              <a:sym typeface="Helvetica Light"/>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4867" y="1643817"/>
            <a:ext cx="2726637" cy="1820355"/>
          </a:xfrm>
          <a:prstGeom prst="rect">
            <a:avLst/>
          </a:prstGeom>
        </p:spPr>
      </p:pic>
      <p:sp>
        <p:nvSpPr>
          <p:cNvPr id="24" name="矩形 23">
            <a:extLst>
              <a:ext uri="{FF2B5EF4-FFF2-40B4-BE49-F238E27FC236}">
                <a16:creationId xmlns:a16="http://schemas.microsoft.com/office/drawing/2014/main" id="{68939BC1-8866-0D4D-874F-CE44CC871099}"/>
              </a:ext>
            </a:extLst>
          </p:cNvPr>
          <p:cNvSpPr/>
          <p:nvPr/>
        </p:nvSpPr>
        <p:spPr>
          <a:xfrm>
            <a:off x="9016915" y="-38100"/>
            <a:ext cx="4536861" cy="944343"/>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Activate Ss’ background knowledge on the topic;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get to know more about genies.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read the given passage silently.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discuss the given questions.</a:t>
            </a:r>
          </a:p>
        </p:txBody>
      </p:sp>
      <p:pic>
        <p:nvPicPr>
          <p:cNvPr id="25" name="图片 24"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269237991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animBg="1"/>
      <p:bldP spid="2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11040569" y="452134"/>
            <a:ext cx="2577957" cy="889186"/>
            <a:chOff x="11381362" y="-138057"/>
            <a:chExt cx="2227761" cy="889186"/>
          </a:xfrm>
        </p:grpSpPr>
        <p:pic>
          <p:nvPicPr>
            <p:cNvPr id="35" name="图片 34">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36" name="文本框 35">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Lead-in</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37" name="文本框 36"/>
          <p:cNvSpPr txBox="1"/>
          <p:nvPr/>
        </p:nvSpPr>
        <p:spPr>
          <a:xfrm>
            <a:off x="5091810" y="623175"/>
            <a:ext cx="336728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a:ln>
                  <a:noFill/>
                </a:ln>
                <a:solidFill>
                  <a:srgbClr val="0083D1"/>
                </a:solidFill>
                <a:effectLst/>
                <a:uFillTx/>
                <a:latin typeface="Century Gothic" panose="020B0502020202020204" pitchFamily="34" charset="0"/>
                <a:sym typeface="Helvetica Light"/>
              </a:rPr>
              <a:t>Book Cover</a:t>
            </a:r>
            <a:endParaRPr kumimoji="0" lang="zh-CN" altLang="en-US" sz="4000" b="1" i="0" u="none" strike="noStrike" cap="none" spc="0" normalizeH="0" baseline="0" dirty="0">
              <a:ln>
                <a:noFill/>
              </a:ln>
              <a:solidFill>
                <a:srgbClr val="0083D1"/>
              </a:solidFill>
              <a:effectLst/>
              <a:uFillTx/>
              <a:latin typeface="Century Gothic" panose="020B0502020202020204" pitchFamily="34" charset="0"/>
              <a:sym typeface="Helvetica Light"/>
            </a:endParaRPr>
          </a:p>
        </p:txBody>
      </p:sp>
      <p:grpSp>
        <p:nvGrpSpPr>
          <p:cNvPr id="6" name="组合 5">
            <a:extLst>
              <a:ext uri="{FF2B5EF4-FFF2-40B4-BE49-F238E27FC236}">
                <a16:creationId xmlns:a16="http://schemas.microsoft.com/office/drawing/2014/main" id="{ECBEA899-83A3-4465-9B5B-70142A80F42F}"/>
              </a:ext>
            </a:extLst>
          </p:cNvPr>
          <p:cNvGrpSpPr/>
          <p:nvPr/>
        </p:nvGrpSpPr>
        <p:grpSpPr>
          <a:xfrm>
            <a:off x="857153" y="1724177"/>
            <a:ext cx="7441457" cy="2842597"/>
            <a:chOff x="746698" y="1438019"/>
            <a:chExt cx="7441457" cy="3072793"/>
          </a:xfrm>
        </p:grpSpPr>
        <p:grpSp>
          <p:nvGrpSpPr>
            <p:cNvPr id="32" name="组合 31"/>
            <p:cNvGrpSpPr/>
            <p:nvPr/>
          </p:nvGrpSpPr>
          <p:grpSpPr>
            <a:xfrm>
              <a:off x="746698" y="1438019"/>
              <a:ext cx="7441457" cy="3072793"/>
              <a:chOff x="821177" y="1461266"/>
              <a:chExt cx="7441457" cy="2175499"/>
            </a:xfrm>
          </p:grpSpPr>
          <p:sp>
            <p:nvSpPr>
              <p:cNvPr id="33" name="矩形: 圆角 13">
                <a:extLst>
                  <a:ext uri="{FF2B5EF4-FFF2-40B4-BE49-F238E27FC236}">
                    <a16:creationId xmlns:a16="http://schemas.microsoft.com/office/drawing/2014/main" id="{B5371E4D-6156-45CC-B63F-28802E032B8F}"/>
                  </a:ext>
                </a:extLst>
              </p:cNvPr>
              <p:cNvSpPr/>
              <p:nvPr/>
            </p:nvSpPr>
            <p:spPr>
              <a:xfrm>
                <a:off x="821177" y="1810823"/>
                <a:ext cx="7441457" cy="1825942"/>
              </a:xfrm>
              <a:prstGeom prst="roundRect">
                <a:avLst>
                  <a:gd name="adj" fmla="val 7531"/>
                </a:avLst>
              </a:prstGeom>
              <a:noFill/>
              <a:ln w="28575"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l" defTabSz="584200">
                  <a:lnSpc>
                    <a:spcPct val="120000"/>
                  </a:lnSpc>
                </a:pPr>
                <a:endParaRPr lang="zh-CN" altLang="en-US" sz="2400" b="1" dirty="0">
                  <a:ln w="38100">
                    <a:noFill/>
                  </a:ln>
                  <a:solidFill>
                    <a:schemeClr val="tx1"/>
                  </a:solidFill>
                  <a:latin typeface="Century Gothic" panose="020B0502020202020204" pitchFamily="34" charset="0"/>
                  <a:cs typeface="Calibri" panose="020F0502020204030204" pitchFamily="34" charset="0"/>
                </a:endParaRPr>
              </a:p>
            </p:txBody>
          </p:sp>
          <p:sp>
            <p:nvSpPr>
              <p:cNvPr id="38" name="矩形: 圆角 12">
                <a:extLst>
                  <a:ext uri="{FF2B5EF4-FFF2-40B4-BE49-F238E27FC236}">
                    <a16:creationId xmlns:a16="http://schemas.microsoft.com/office/drawing/2014/main" id="{F690F8BA-18F3-46DB-9A38-F37F73B06C1A}"/>
                  </a:ext>
                </a:extLst>
              </p:cNvPr>
              <p:cNvSpPr/>
              <p:nvPr/>
            </p:nvSpPr>
            <p:spPr>
              <a:xfrm>
                <a:off x="821177" y="1461266"/>
                <a:ext cx="3193200" cy="417877"/>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Before</a:t>
                </a:r>
                <a:r>
                  <a:rPr lang="en-US" altLang="zh-CN" sz="2800" b="1" dirty="0">
                    <a:solidFill>
                      <a:srgbClr val="FFFFFF"/>
                    </a:solidFill>
                    <a:latin typeface="Century Gothic" panose="020B0502020202020204" pitchFamily="34" charset="0"/>
                  </a:rPr>
                  <a:t> Reading</a:t>
                </a:r>
                <a:endPar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sp>
          <p:nvSpPr>
            <p:cNvPr id="42" name="矩形 41">
              <a:extLst>
                <a:ext uri="{FF2B5EF4-FFF2-40B4-BE49-F238E27FC236}">
                  <a16:creationId xmlns:a16="http://schemas.microsoft.com/office/drawing/2014/main" id="{DC3908B3-2F4C-9642-BB93-0FB220167452}"/>
                </a:ext>
              </a:extLst>
            </p:cNvPr>
            <p:cNvSpPr/>
            <p:nvPr/>
          </p:nvSpPr>
          <p:spPr>
            <a:xfrm>
              <a:off x="785971" y="2145709"/>
              <a:ext cx="7402184" cy="2265691"/>
            </a:xfrm>
            <a:prstGeom prst="rect">
              <a:avLst/>
            </a:prstGeom>
            <a:noFill/>
          </p:spPr>
          <p:txBody>
            <a:bodyPr wrap="square">
              <a:spAutoFit/>
            </a:bodyPr>
            <a:lstStyle/>
            <a:p>
              <a:pPr marL="514350" indent="-514350" algn="l">
                <a:lnSpc>
                  <a:spcPct val="120000"/>
                </a:lnSpc>
                <a:spcBef>
                  <a:spcPts val="1800"/>
                </a:spcBef>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Where do you think the genie comes from? Why do you think the genie looks so angry?</a:t>
              </a:r>
            </a:p>
            <a:p>
              <a:pPr marL="514350" indent="-514350" algn="l">
                <a:lnSpc>
                  <a:spcPct val="120000"/>
                </a:lnSpc>
                <a:spcBef>
                  <a:spcPts val="1800"/>
                </a:spcBef>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Where might the children be? Who do you think the boy wearing the white hat is? </a:t>
              </a:r>
            </a:p>
          </p:txBody>
        </p:sp>
      </p:grpSp>
      <p:grpSp>
        <p:nvGrpSpPr>
          <p:cNvPr id="5" name="组合 4">
            <a:extLst>
              <a:ext uri="{FF2B5EF4-FFF2-40B4-BE49-F238E27FC236}">
                <a16:creationId xmlns:a16="http://schemas.microsoft.com/office/drawing/2014/main" id="{E1CED751-F1B1-451C-84BE-2F2D16508805}"/>
              </a:ext>
            </a:extLst>
          </p:cNvPr>
          <p:cNvGrpSpPr/>
          <p:nvPr/>
        </p:nvGrpSpPr>
        <p:grpSpPr>
          <a:xfrm>
            <a:off x="857152" y="4815121"/>
            <a:ext cx="7441458" cy="1925693"/>
            <a:chOff x="821174" y="4493730"/>
            <a:chExt cx="8412527" cy="1925693"/>
          </a:xfrm>
        </p:grpSpPr>
        <p:grpSp>
          <p:nvGrpSpPr>
            <p:cNvPr id="39" name="组合 38"/>
            <p:cNvGrpSpPr/>
            <p:nvPr/>
          </p:nvGrpSpPr>
          <p:grpSpPr>
            <a:xfrm>
              <a:off x="821175" y="4493730"/>
              <a:ext cx="8412526" cy="1925693"/>
              <a:chOff x="821175" y="4150223"/>
              <a:chExt cx="8412526" cy="1925693"/>
            </a:xfrm>
          </p:grpSpPr>
          <p:sp>
            <p:nvSpPr>
              <p:cNvPr id="40" name="矩形: 圆角 17">
                <a:extLst>
                  <a:ext uri="{FF2B5EF4-FFF2-40B4-BE49-F238E27FC236}">
                    <a16:creationId xmlns:a16="http://schemas.microsoft.com/office/drawing/2014/main" id="{DA34FD06-B8D0-470C-9092-07297392497C}"/>
                  </a:ext>
                </a:extLst>
              </p:cNvPr>
              <p:cNvSpPr/>
              <p:nvPr/>
            </p:nvSpPr>
            <p:spPr>
              <a:xfrm>
                <a:off x="821175" y="4582500"/>
                <a:ext cx="8412526" cy="1493416"/>
              </a:xfrm>
              <a:prstGeom prst="roundRect">
                <a:avLst/>
              </a:prstGeom>
              <a:noFill/>
              <a:ln w="28575" cap="flat">
                <a:solidFill>
                  <a:srgbClr val="0083D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l" defTabSz="584200">
                  <a:lnSpc>
                    <a:spcPct val="120000"/>
                  </a:lnSpc>
                </a:pPr>
                <a:endParaRPr lang="zh-CN" altLang="en-US" sz="2400" b="1" dirty="0">
                  <a:ln w="38100">
                    <a:noFill/>
                  </a:ln>
                  <a:solidFill>
                    <a:schemeClr val="tx1"/>
                  </a:solidFill>
                  <a:latin typeface="Century Gothic" panose="020B0502020202020204" pitchFamily="34" charset="0"/>
                  <a:cs typeface="Calibri" panose="020F0502020204030204" pitchFamily="34" charset="0"/>
                </a:endParaRPr>
              </a:p>
            </p:txBody>
          </p:sp>
          <p:sp>
            <p:nvSpPr>
              <p:cNvPr id="41" name="矩形: 圆角 1">
                <a:extLst>
                  <a:ext uri="{FF2B5EF4-FFF2-40B4-BE49-F238E27FC236}">
                    <a16:creationId xmlns:a16="http://schemas.microsoft.com/office/drawing/2014/main" id="{C4DCBD9D-C176-4726-968E-6D6F0E71A420}"/>
                  </a:ext>
                </a:extLst>
              </p:cNvPr>
              <p:cNvSpPr/>
              <p:nvPr/>
            </p:nvSpPr>
            <p:spPr>
              <a:xfrm>
                <a:off x="851213" y="4150223"/>
                <a:ext cx="3193629" cy="590400"/>
              </a:xfrm>
              <a:prstGeom prst="roundRect">
                <a:avLst/>
              </a:prstGeom>
              <a:solidFill>
                <a:srgbClr val="0083D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Connections</a:t>
                </a:r>
                <a:endParaRPr kumimoji="0" lang="zh-CN" altLang="en-US" sz="28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sp>
          <p:nvSpPr>
            <p:cNvPr id="43" name="矩形 42">
              <a:extLst>
                <a:ext uri="{FF2B5EF4-FFF2-40B4-BE49-F238E27FC236}">
                  <a16:creationId xmlns:a16="http://schemas.microsoft.com/office/drawing/2014/main" id="{6DDC3AA4-36A9-4665-8C9A-8C310BD27477}"/>
                </a:ext>
              </a:extLst>
            </p:cNvPr>
            <p:cNvSpPr/>
            <p:nvPr/>
          </p:nvSpPr>
          <p:spPr>
            <a:xfrm>
              <a:off x="821174" y="5173038"/>
              <a:ext cx="8412526" cy="1118255"/>
            </a:xfrm>
            <a:prstGeom prst="rect">
              <a:avLst/>
            </a:prstGeom>
            <a:noFill/>
          </p:spPr>
          <p:txBody>
            <a:bodyPr wrap="square">
              <a:spAutoFit/>
            </a:bodyPr>
            <a:lstStyle/>
            <a:p>
              <a:pPr algn="l">
                <a:lnSpc>
                  <a:spcPts val="4000"/>
                </a:lnSpc>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What other stories, movies, or songs about genies can you think of? Do you like them? Why?</a:t>
              </a:r>
            </a:p>
          </p:txBody>
        </p:sp>
      </p:grpSp>
      <p:grpSp>
        <p:nvGrpSpPr>
          <p:cNvPr id="26" name="组合 25"/>
          <p:cNvGrpSpPr/>
          <p:nvPr/>
        </p:nvGrpSpPr>
        <p:grpSpPr>
          <a:xfrm>
            <a:off x="-161142" y="7324967"/>
            <a:ext cx="943722" cy="294424"/>
            <a:chOff x="-36290" y="6501016"/>
            <a:chExt cx="943722" cy="294424"/>
          </a:xfrm>
        </p:grpSpPr>
        <p:pic>
          <p:nvPicPr>
            <p:cNvPr id="45" name="图片 44">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46" name="文本框 45">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47" name="组合 46"/>
          <p:cNvGrpSpPr/>
          <p:nvPr/>
        </p:nvGrpSpPr>
        <p:grpSpPr>
          <a:xfrm>
            <a:off x="12788631" y="7340868"/>
            <a:ext cx="718618" cy="261610"/>
            <a:chOff x="11257218" y="6574522"/>
            <a:chExt cx="718618" cy="261610"/>
          </a:xfrm>
        </p:grpSpPr>
        <p:sp>
          <p:nvSpPr>
            <p:cNvPr id="48" name="流程图: 终止 47"/>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9" name="文本框 48">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7/34</a:t>
              </a:r>
              <a:endParaRPr lang="zh-CN" altLang="en-US" sz="1100" b="1" dirty="0">
                <a:latin typeface="Century Gothic" panose="020B0502020202020204" pitchFamily="34" charset="0"/>
              </a:endParaRPr>
            </a:p>
          </p:txBody>
        </p:sp>
      </p:grpSp>
      <p:pic>
        <p:nvPicPr>
          <p:cNvPr id="4" name="图片 3">
            <a:extLst>
              <a:ext uri="{FF2B5EF4-FFF2-40B4-BE49-F238E27FC236}">
                <a16:creationId xmlns:a16="http://schemas.microsoft.com/office/drawing/2014/main" id="{3A8F51BE-4F44-496F-97F2-402534D52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916" y="1816541"/>
            <a:ext cx="3778287" cy="4946453"/>
          </a:xfrm>
          <a:prstGeom prst="rect">
            <a:avLst/>
          </a:prstGeom>
        </p:spPr>
      </p:pic>
      <p:sp>
        <p:nvSpPr>
          <p:cNvPr id="23" name="矩形 22">
            <a:extLst>
              <a:ext uri="{FF2B5EF4-FFF2-40B4-BE49-F238E27FC236}">
                <a16:creationId xmlns:a16="http://schemas.microsoft.com/office/drawing/2014/main" id="{68939BC1-8866-0D4D-874F-CE44CC871099}"/>
              </a:ext>
            </a:extLst>
          </p:cNvPr>
          <p:cNvSpPr/>
          <p:nvPr/>
        </p:nvSpPr>
        <p:spPr>
          <a:xfrm>
            <a:off x="9016915" y="-38100"/>
            <a:ext cx="4536861"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Use the book cover to identify details and to make predictions.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Guide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look at the book cover closely and to talk about the given questions.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Encourage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talk more about the connections question and give feedback.</a:t>
            </a:r>
          </a:p>
        </p:txBody>
      </p:sp>
      <p:pic>
        <p:nvPicPr>
          <p:cNvPr id="24" name="图片 23"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331898800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animBg="1"/>
      <p:bldP spid="2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972436" y="674191"/>
            <a:ext cx="548885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Make Predictions</a:t>
            </a:r>
          </a:p>
        </p:txBody>
      </p:sp>
      <p:grpSp>
        <p:nvGrpSpPr>
          <p:cNvPr id="30" name="组合 29"/>
          <p:cNvGrpSpPr/>
          <p:nvPr/>
        </p:nvGrpSpPr>
        <p:grpSpPr>
          <a:xfrm>
            <a:off x="11043408" y="431385"/>
            <a:ext cx="2577957" cy="889186"/>
            <a:chOff x="11381362" y="-138057"/>
            <a:chExt cx="2227761" cy="889186"/>
          </a:xfrm>
        </p:grpSpPr>
        <p:pic>
          <p:nvPicPr>
            <p:cNvPr id="31" name="图片 30">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32" name="文本框 31">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Lead-in</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34" name="圆角矩形 33">
            <a:extLst>
              <a:ext uri="{FF2B5EF4-FFF2-40B4-BE49-F238E27FC236}">
                <a16:creationId xmlns:a16="http://schemas.microsoft.com/office/drawing/2014/main" id="{0B3AA50A-8872-4435-B16A-F35CE031FC6B}"/>
              </a:ext>
            </a:extLst>
          </p:cNvPr>
          <p:cNvSpPr/>
          <p:nvPr/>
        </p:nvSpPr>
        <p:spPr>
          <a:xfrm>
            <a:off x="6887155" y="2110676"/>
            <a:ext cx="5488851" cy="1055608"/>
          </a:xfrm>
          <a:prstGeom prst="roundRect">
            <a:avLst/>
          </a:prstGeom>
          <a:solidFill>
            <a:srgbClr val="02C258"/>
          </a:solidFill>
          <a:ln>
            <a:noFill/>
          </a:ln>
        </p:spPr>
        <p:style>
          <a:lnRef idx="3">
            <a:schemeClr val="lt1"/>
          </a:lnRef>
          <a:fillRef idx="1">
            <a:schemeClr val="accent6"/>
          </a:fillRef>
          <a:effectRef idx="1">
            <a:schemeClr val="accent6"/>
          </a:effectRef>
          <a:fontRef idx="minor">
            <a:schemeClr val="lt1"/>
          </a:fontRef>
        </p:style>
        <p:txBody>
          <a:bodyPr wrap="square" lIns="252000">
            <a:spAutoFit/>
          </a:bodyPr>
          <a:lstStyle/>
          <a:p>
            <a:pPr>
              <a:defRPr/>
            </a:pPr>
            <a:r>
              <a:rPr lang="en-US" altLang="zh-CN" sz="2800" b="1" dirty="0">
                <a:latin typeface="Century Gothic" panose="020B0502020202020204" pitchFamily="34" charset="0"/>
                <a:cs typeface="Calibri" panose="020F0502020204030204" pitchFamily="34" charset="0"/>
              </a:rPr>
              <a:t>Use details from the illustration to make guesses.</a:t>
            </a:r>
            <a:endParaRPr lang="zh-CN" altLang="en-US" sz="2800" b="1" dirty="0">
              <a:latin typeface="Century Gothic" panose="020B0502020202020204" pitchFamily="34" charset="0"/>
              <a:cs typeface="Calibri" panose="020F0502020204030204" pitchFamily="34" charset="0"/>
            </a:endParaRPr>
          </a:p>
        </p:txBody>
      </p:sp>
      <p:pic>
        <p:nvPicPr>
          <p:cNvPr id="35" name="图片 3">
            <a:extLst>
              <a:ext uri="{FF2B5EF4-FFF2-40B4-BE49-F238E27FC236}">
                <a16:creationId xmlns:a16="http://schemas.microsoft.com/office/drawing/2014/main" id="{889C081E-ED14-437C-ACD8-F8512D23759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73915" y="1720136"/>
            <a:ext cx="573520" cy="781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C0026EAA-67CA-452E-B7B5-638603AD7B0D}"/>
              </a:ext>
            </a:extLst>
          </p:cNvPr>
          <p:cNvSpPr/>
          <p:nvPr/>
        </p:nvSpPr>
        <p:spPr>
          <a:xfrm>
            <a:off x="6887155" y="3428971"/>
            <a:ext cx="5628695" cy="3570208"/>
          </a:xfrm>
          <a:prstGeom prst="rect">
            <a:avLst/>
          </a:prstGeom>
        </p:spPr>
        <p:txBody>
          <a:bodyPr wrap="square">
            <a:spAutoFit/>
          </a:bodyPr>
          <a:lstStyle/>
          <a:p>
            <a:pPr marL="514350" lvl="0" indent="-514350" algn="l">
              <a:lnSpc>
                <a:spcPct val="150000"/>
              </a:lnSpc>
              <a:spcBef>
                <a:spcPts val="1200"/>
              </a:spcBef>
              <a:buFont typeface="+mj-lt"/>
              <a:buAutoNum type="arabicPeriod"/>
              <a:defRPr/>
            </a:pPr>
            <a:r>
              <a:rPr lang="en-US" altLang="zh-CN" sz="2400" b="1" dirty="0">
                <a:latin typeface="Century Gothic" panose="020B0502020202020204" pitchFamily="34" charset="0"/>
              </a:rPr>
              <a:t>Why are the children sitting in the boat? What is the boy in a white hat doing with Floppy?</a:t>
            </a:r>
          </a:p>
          <a:p>
            <a:pPr marL="514350" lvl="0" indent="-514350" algn="l">
              <a:lnSpc>
                <a:spcPct val="150000"/>
              </a:lnSpc>
              <a:spcBef>
                <a:spcPts val="1200"/>
              </a:spcBef>
              <a:buFont typeface="+mj-lt"/>
              <a:buAutoNum type="arabicPeriod"/>
              <a:defRPr/>
            </a:pPr>
            <a:r>
              <a:rPr lang="en-US" altLang="zh-CN" sz="2400" b="1" dirty="0">
                <a:latin typeface="Century Gothic" panose="020B0502020202020204" pitchFamily="34" charset="0"/>
              </a:rPr>
              <a:t>Why do you think Biff is holding a bottle? What do you think might be inside it? </a:t>
            </a:r>
            <a:endParaRPr lang="zh-CN" altLang="en-US" sz="2400" b="1" dirty="0">
              <a:latin typeface="Century Gothic" panose="020B0502020202020204" pitchFamily="34" charset="0"/>
            </a:endParaRPr>
          </a:p>
        </p:txBody>
      </p:sp>
      <p:grpSp>
        <p:nvGrpSpPr>
          <p:cNvPr id="19" name="组合 18"/>
          <p:cNvGrpSpPr/>
          <p:nvPr/>
        </p:nvGrpSpPr>
        <p:grpSpPr>
          <a:xfrm>
            <a:off x="-161142" y="7324967"/>
            <a:ext cx="943722" cy="294424"/>
            <a:chOff x="-36290" y="6501016"/>
            <a:chExt cx="943722" cy="294424"/>
          </a:xfrm>
        </p:grpSpPr>
        <p:pic>
          <p:nvPicPr>
            <p:cNvPr id="20" name="图片 19">
              <a:extLst>
                <a:ext uri="{FF2B5EF4-FFF2-40B4-BE49-F238E27FC236}">
                  <a16:creationId xmlns:a16="http://schemas.microsoft.com/office/drawing/2014/main" id="{AD5EA7F3-ABAB-2E48-AE5C-40EA9ED125BF}"/>
                </a:ext>
              </a:extLst>
            </p:cNvPr>
            <p:cNvPicPr>
              <a:picLocks noChangeAspect="1"/>
            </p:cNvPicPr>
            <p:nvPr/>
          </p:nvPicPr>
          <p:blipFill>
            <a:blip r:embed="rId5"/>
            <a:stretch>
              <a:fillRect/>
            </a:stretch>
          </p:blipFill>
          <p:spPr>
            <a:xfrm>
              <a:off x="157988" y="6501016"/>
              <a:ext cx="749444" cy="294424"/>
            </a:xfrm>
            <a:prstGeom prst="rect">
              <a:avLst/>
            </a:prstGeom>
            <a:noFill/>
          </p:spPr>
        </p:pic>
        <p:sp>
          <p:nvSpPr>
            <p:cNvPr id="24" name="文本框 23">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grpSp>
        <p:nvGrpSpPr>
          <p:cNvPr id="25" name="组合 24"/>
          <p:cNvGrpSpPr/>
          <p:nvPr/>
        </p:nvGrpSpPr>
        <p:grpSpPr>
          <a:xfrm>
            <a:off x="12788631" y="7340868"/>
            <a:ext cx="718618" cy="261610"/>
            <a:chOff x="11257218" y="6574522"/>
            <a:chExt cx="718618" cy="261610"/>
          </a:xfrm>
        </p:grpSpPr>
        <p:sp>
          <p:nvSpPr>
            <p:cNvPr id="26" name="流程图: 终止 25"/>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7" name="文本框 36">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8/34</a:t>
              </a:r>
              <a:endParaRPr lang="zh-CN" altLang="en-US" sz="1100" b="1" dirty="0">
                <a:latin typeface="Century Gothic" panose="020B0502020202020204" pitchFamily="34" charset="0"/>
              </a:endParaRPr>
            </a:p>
          </p:txBody>
        </p:sp>
      </p:grpSp>
      <p:pic>
        <p:nvPicPr>
          <p:cNvPr id="4" name="图片 3">
            <a:extLst>
              <a:ext uri="{FF2B5EF4-FFF2-40B4-BE49-F238E27FC236}">
                <a16:creationId xmlns:a16="http://schemas.microsoft.com/office/drawing/2014/main" id="{5C72B602-6BAF-4FD4-9AD8-D4E16EE28C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2135" y="2270008"/>
            <a:ext cx="4849739" cy="4419370"/>
          </a:xfrm>
          <a:prstGeom prst="rect">
            <a:avLst/>
          </a:prstGeom>
        </p:spPr>
      </p:pic>
      <p:sp>
        <p:nvSpPr>
          <p:cNvPr id="16" name="矩形 15">
            <a:extLst>
              <a:ext uri="{FF2B5EF4-FFF2-40B4-BE49-F238E27FC236}">
                <a16:creationId xmlns:a16="http://schemas.microsoft.com/office/drawing/2014/main" id="{68939BC1-8866-0D4D-874F-CE44CC871099}"/>
              </a:ext>
            </a:extLst>
          </p:cNvPr>
          <p:cNvSpPr/>
          <p:nvPr/>
        </p:nvSpPr>
        <p:spPr>
          <a:xfrm>
            <a:off x="9016915" y="-38100"/>
            <a:ext cx="4536861" cy="1124905"/>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Use details from the picture to make predictions.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Guide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make predictions by using the provided questions.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them to make guesses prior to reading the story by looking at the pictures.</a:t>
            </a:r>
          </a:p>
        </p:txBody>
      </p:sp>
      <p:pic>
        <p:nvPicPr>
          <p:cNvPr id="17" name="图片 16"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251133276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6" grpId="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1082450" y="497457"/>
            <a:ext cx="2577957" cy="889186"/>
            <a:chOff x="11381362" y="-138057"/>
            <a:chExt cx="2227761" cy="889186"/>
          </a:xfrm>
        </p:grpSpPr>
        <p:pic>
          <p:nvPicPr>
            <p:cNvPr id="32" name="图片 31">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33" name="文本框 32">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Futura Std Heavy" panose="020B0702020204020203" pitchFamily="34" charset="0"/>
                </a:rPr>
                <a:t>Reading</a:t>
              </a:r>
              <a:endParaRPr kumimoji="0" lang="zh-CN" altLang="en-US" sz="2800" b="1" i="0" u="none" strike="noStrike" cap="none" spc="0" normalizeH="0" baseline="0" dirty="0">
                <a:ln>
                  <a:noFill/>
                </a:ln>
                <a:solidFill>
                  <a:schemeClr val="bg1"/>
                </a:solidFill>
                <a:effectLst/>
                <a:uFillTx/>
                <a:latin typeface="Futura Std Heavy" panose="020B0702020204020203" pitchFamily="34" charset="0"/>
                <a:sym typeface="Helvetica Light"/>
              </a:endParaRPr>
            </a:p>
          </p:txBody>
        </p:sp>
      </p:grpSp>
      <p:sp>
        <p:nvSpPr>
          <p:cNvPr id="15" name="箭头: 燕尾形 2">
            <a:extLst>
              <a:ext uri="{FF2B5EF4-FFF2-40B4-BE49-F238E27FC236}">
                <a16:creationId xmlns:a16="http://schemas.microsoft.com/office/drawing/2014/main" id="{2E9A3618-7AC8-4BE6-B443-7B5C55134E83}"/>
              </a:ext>
            </a:extLst>
          </p:cNvPr>
          <p:cNvSpPr/>
          <p:nvPr/>
        </p:nvSpPr>
        <p:spPr>
          <a:xfrm>
            <a:off x="1762786" y="5732128"/>
            <a:ext cx="2082184" cy="937459"/>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a:t>
            </a:r>
            <a:r>
              <a:rPr kumimoji="0" lang="en-US" altLang="zh-CN" sz="2400" b="1" i="0" u="none" strike="noStrike" cap="none" spc="0" normalizeH="0" dirty="0">
                <a:ln>
                  <a:noFill/>
                </a:ln>
                <a:solidFill>
                  <a:srgbClr val="FFFFFF"/>
                </a:solidFill>
                <a:effectLst/>
                <a:uFillTx/>
                <a:latin typeface="Century Gothic" panose="020B0502020202020204" pitchFamily="34" charset="0"/>
                <a:sym typeface="Helvetica Light"/>
              </a:rPr>
              <a:t> 1</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sp>
        <p:nvSpPr>
          <p:cNvPr id="39" name="文本框 38">
            <a:extLst>
              <a:ext uri="{FF2B5EF4-FFF2-40B4-BE49-F238E27FC236}">
                <a16:creationId xmlns:a16="http://schemas.microsoft.com/office/drawing/2014/main" id="{5ACA6C28-D90A-43A9-B479-B09240E2255E}"/>
              </a:ext>
            </a:extLst>
          </p:cNvPr>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The Evil Genie 1</a:t>
            </a:r>
          </a:p>
        </p:txBody>
      </p:sp>
      <p:grpSp>
        <p:nvGrpSpPr>
          <p:cNvPr id="25" name="组合 24"/>
          <p:cNvGrpSpPr/>
          <p:nvPr/>
        </p:nvGrpSpPr>
        <p:grpSpPr>
          <a:xfrm>
            <a:off x="-161142" y="7324967"/>
            <a:ext cx="943722" cy="294424"/>
            <a:chOff x="-36290" y="6501016"/>
            <a:chExt cx="943722" cy="294424"/>
          </a:xfrm>
        </p:grpSpPr>
        <p:pic>
          <p:nvPicPr>
            <p:cNvPr id="26" name="图片 25">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27" name="文本框 26">
              <a:extLst>
                <a:ext uri="{FF2B5EF4-FFF2-40B4-BE49-F238E27FC236}">
                  <a16:creationId xmlns:a16="http://schemas.microsoft.com/office/drawing/2014/main" id="{68BCB880-31DC-7346-B6D5-01DAA156375E}"/>
                </a:ext>
              </a:extLst>
            </p:cNvPr>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34" name="组合 33"/>
          <p:cNvGrpSpPr/>
          <p:nvPr/>
        </p:nvGrpSpPr>
        <p:grpSpPr>
          <a:xfrm>
            <a:off x="12788631" y="7340868"/>
            <a:ext cx="718618" cy="261610"/>
            <a:chOff x="11257218" y="6574522"/>
            <a:chExt cx="718618" cy="261610"/>
          </a:xfrm>
        </p:grpSpPr>
        <p:sp>
          <p:nvSpPr>
            <p:cNvPr id="35" name="流程图: 终止 34"/>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文本框 35">
              <a:extLst>
                <a:ext uri="{FF2B5EF4-FFF2-40B4-BE49-F238E27FC236}">
                  <a16:creationId xmlns:a16="http://schemas.microsoft.com/office/drawing/2014/main" id="{68BCB880-31DC-7346-B6D5-01DAA156375E}"/>
                </a:ext>
              </a:extLst>
            </p:cNvPr>
            <p:cNvSpPr txBox="1"/>
            <p:nvPr/>
          </p:nvSpPr>
          <p:spPr>
            <a:xfrm>
              <a:off x="11257218" y="6574522"/>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9/34</a:t>
              </a:r>
              <a:endParaRPr lang="zh-CN" altLang="en-US" sz="1100" b="1" dirty="0">
                <a:latin typeface="Century Gothic" panose="020B0502020202020204" pitchFamily="34" charset="0"/>
              </a:endParaRPr>
            </a:p>
          </p:txBody>
        </p:sp>
      </p:grpSp>
      <p:pic>
        <p:nvPicPr>
          <p:cNvPr id="22" name="图片 21">
            <a:extLst>
              <a:ext uri="{FF2B5EF4-FFF2-40B4-BE49-F238E27FC236}">
                <a16:creationId xmlns:a16="http://schemas.microsoft.com/office/drawing/2014/main" id="{909E158E-5D02-42A2-91D9-1493ECDC8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528" y="5554342"/>
            <a:ext cx="1061284" cy="1389411"/>
          </a:xfrm>
          <a:prstGeom prst="rect">
            <a:avLst/>
          </a:prstGeom>
        </p:spPr>
      </p:pic>
      <p:pic>
        <p:nvPicPr>
          <p:cNvPr id="8" name="图片 7">
            <a:extLst>
              <a:ext uri="{FF2B5EF4-FFF2-40B4-BE49-F238E27FC236}">
                <a16:creationId xmlns:a16="http://schemas.microsoft.com/office/drawing/2014/main" id="{32D978F3-FA49-4308-AD80-0E905EC775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6071" y="1472720"/>
            <a:ext cx="4285719" cy="3872039"/>
          </a:xfrm>
          <a:prstGeom prst="rect">
            <a:avLst/>
          </a:prstGeom>
        </p:spPr>
      </p:pic>
      <p:grpSp>
        <p:nvGrpSpPr>
          <p:cNvPr id="24" name="组合 23">
            <a:extLst>
              <a:ext uri="{FF2B5EF4-FFF2-40B4-BE49-F238E27FC236}">
                <a16:creationId xmlns:a16="http://schemas.microsoft.com/office/drawing/2014/main" id="{5B667DF7-1A21-4ED2-B167-EB3DC10C4AE8}"/>
              </a:ext>
            </a:extLst>
          </p:cNvPr>
          <p:cNvGrpSpPr/>
          <p:nvPr/>
        </p:nvGrpSpPr>
        <p:grpSpPr>
          <a:xfrm>
            <a:off x="6543438" y="1647285"/>
            <a:ext cx="6128441" cy="2587204"/>
            <a:chOff x="6799680" y="2795161"/>
            <a:chExt cx="5546071" cy="2587204"/>
          </a:xfrm>
        </p:grpSpPr>
        <p:sp>
          <p:nvSpPr>
            <p:cNvPr id="28" name="矩形 27">
              <a:extLst>
                <a:ext uri="{FF2B5EF4-FFF2-40B4-BE49-F238E27FC236}">
                  <a16:creationId xmlns:a16="http://schemas.microsoft.com/office/drawing/2014/main" id="{393595C5-A3CD-4FBE-9C5B-1C247BB7CC4F}"/>
                </a:ext>
              </a:extLst>
            </p:cNvPr>
            <p:cNvSpPr/>
            <p:nvPr/>
          </p:nvSpPr>
          <p:spPr>
            <a:xfrm>
              <a:off x="6820971" y="3274338"/>
              <a:ext cx="5524780" cy="2108027"/>
            </a:xfrm>
            <a:prstGeom prst="rect">
              <a:avLst/>
            </a:prstGeom>
            <a:solidFill>
              <a:schemeClr val="bg1"/>
            </a:solidFill>
            <a:ln w="28575">
              <a:solidFill>
                <a:srgbClr val="02C258"/>
              </a:solidFill>
              <a:prstDash val="lgDash"/>
            </a:ln>
          </p:spPr>
          <p:txBody>
            <a:bodyPr wrap="square" tIns="180000" bIns="216000">
              <a:spAutoFit/>
            </a:bodyPr>
            <a:lstStyle/>
            <a:p>
              <a:pPr marL="554400" indent="-457200" algn="l" defTabSz="584200">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experiment did Biff want to try? What did she want to know?</a:t>
              </a:r>
            </a:p>
            <a:p>
              <a:pPr marL="554400" indent="-457200" algn="l" defTabSz="584200">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do you think would happen at the end of the experiment? Why?</a:t>
              </a:r>
            </a:p>
          </p:txBody>
        </p:sp>
        <p:sp>
          <p:nvSpPr>
            <p:cNvPr id="29" name="矩形: 圆角 21">
              <a:extLst>
                <a:ext uri="{FF2B5EF4-FFF2-40B4-BE49-F238E27FC236}">
                  <a16:creationId xmlns:a16="http://schemas.microsoft.com/office/drawing/2014/main" id="{3BB611C5-2896-4694-BE0B-7223A65D7580}"/>
                </a:ext>
              </a:extLst>
            </p:cNvPr>
            <p:cNvSpPr/>
            <p:nvPr/>
          </p:nvSpPr>
          <p:spPr>
            <a:xfrm>
              <a:off x="6799680" y="2795161"/>
              <a:ext cx="2916236"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grpSp>
        <p:nvGrpSpPr>
          <p:cNvPr id="30" name="组合 29">
            <a:extLst>
              <a:ext uri="{FF2B5EF4-FFF2-40B4-BE49-F238E27FC236}">
                <a16:creationId xmlns:a16="http://schemas.microsoft.com/office/drawing/2014/main" id="{2253F227-179A-4C8D-ACAF-40575B9AB8E0}"/>
              </a:ext>
            </a:extLst>
          </p:cNvPr>
          <p:cNvGrpSpPr/>
          <p:nvPr/>
        </p:nvGrpSpPr>
        <p:grpSpPr>
          <a:xfrm>
            <a:off x="6521136" y="4531507"/>
            <a:ext cx="6127216" cy="2170619"/>
            <a:chOff x="1005115" y="4589331"/>
            <a:chExt cx="5576098" cy="2170620"/>
          </a:xfrm>
        </p:grpSpPr>
        <p:sp>
          <p:nvSpPr>
            <p:cNvPr id="37" name="矩形 36">
              <a:extLst>
                <a:ext uri="{FF2B5EF4-FFF2-40B4-BE49-F238E27FC236}">
                  <a16:creationId xmlns:a16="http://schemas.microsoft.com/office/drawing/2014/main" id="{6C305DE3-7EC4-4B7E-96A4-760E666C4B53}"/>
                </a:ext>
              </a:extLst>
            </p:cNvPr>
            <p:cNvSpPr/>
            <p:nvPr/>
          </p:nvSpPr>
          <p:spPr>
            <a:xfrm>
              <a:off x="1025411" y="5077053"/>
              <a:ext cx="5555802" cy="1682898"/>
            </a:xfrm>
            <a:prstGeom prst="rect">
              <a:avLst/>
            </a:prstGeom>
            <a:solidFill>
              <a:schemeClr val="bg1"/>
            </a:solidFill>
            <a:ln w="28575">
              <a:solidFill>
                <a:srgbClr val="0083D1"/>
              </a:solidFill>
              <a:prstDash val="lgDash"/>
            </a:ln>
          </p:spPr>
          <p:txBody>
            <a:bodyPr wrap="square" anchor="b">
              <a:spAutoFit/>
            </a:bodyPr>
            <a:lstStyle/>
            <a:p>
              <a:pPr algn="l" defTabSz="584200">
                <a:lnSpc>
                  <a:spcPct val="150000"/>
                </a:lnSpc>
              </a:pPr>
              <a:r>
                <a:rPr lang="en-US" altLang="zh-CN" sz="2400" b="1" dirty="0">
                  <a:latin typeface="Century Gothic" panose="020B0502020202020204" pitchFamily="34" charset="0"/>
                  <a:cs typeface="Calibri" panose="020F0502020204030204" pitchFamily="34" charset="0"/>
                </a:rPr>
                <a:t>Have you ever done an experiment, or is there an experiment you would like to try? Tell us about it.</a:t>
              </a:r>
            </a:p>
          </p:txBody>
        </p:sp>
        <p:sp>
          <p:nvSpPr>
            <p:cNvPr id="38" name="矩形: 圆角 25">
              <a:extLst>
                <a:ext uri="{FF2B5EF4-FFF2-40B4-BE49-F238E27FC236}">
                  <a16:creationId xmlns:a16="http://schemas.microsoft.com/office/drawing/2014/main" id="{EBB06423-0F1F-4043-B438-8F2C9904673A}"/>
                </a:ext>
              </a:extLst>
            </p:cNvPr>
            <p:cNvSpPr/>
            <p:nvPr/>
          </p:nvSpPr>
          <p:spPr>
            <a:xfrm>
              <a:off x="1005115" y="4589331"/>
              <a:ext cx="2932613" cy="590233"/>
            </a:xfrm>
            <a:prstGeom prst="roundRect">
              <a:avLst/>
            </a:prstGeom>
            <a:solidFill>
              <a:srgbClr val="0083D1"/>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Connections</a:t>
              </a:r>
            </a:p>
          </p:txBody>
        </p:sp>
      </p:grpSp>
      <p:sp>
        <p:nvSpPr>
          <p:cNvPr id="21" name="矩形 20">
            <a:extLst>
              <a:ext uri="{FF2B5EF4-FFF2-40B4-BE49-F238E27FC236}">
                <a16:creationId xmlns:a16="http://schemas.microsoft.com/office/drawing/2014/main" id="{68939BC1-8866-0D4D-874F-CE44CC871099}"/>
              </a:ext>
            </a:extLst>
          </p:cNvPr>
          <p:cNvSpPr/>
          <p:nvPr/>
        </p:nvSpPr>
        <p:spPr>
          <a:xfrm>
            <a:off x="9016915" y="-38100"/>
            <a:ext cx="4536861"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Utilize the reading strategies and skills to assist in reading comprehension.</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discuss the comprehension questions; give feedback.</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talk about the question in the connection section.</a:t>
            </a:r>
          </a:p>
        </p:txBody>
      </p:sp>
      <p:pic>
        <p:nvPicPr>
          <p:cNvPr id="23" name="图片 22"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34626" y="-135603"/>
            <a:ext cx="1130300" cy="762000"/>
          </a:xfrm>
          <a:prstGeom prst="rect">
            <a:avLst/>
          </a:prstGeom>
        </p:spPr>
      </p:pic>
    </p:spTree>
    <p:extLst>
      <p:ext uri="{BB962C8B-B14F-4D97-AF65-F5344CB8AC3E}">
        <p14:creationId xmlns:p14="http://schemas.microsoft.com/office/powerpoint/2010/main" val="34666658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1" grpId="0" animBg="1"/>
      <p:bldP spid="21"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prek">
      <a:majorFont>
        <a:latin typeface="Century Gothic"/>
        <a:ea typeface="Alegreya Sans Black"/>
        <a:cs typeface=""/>
      </a:majorFont>
      <a:minorFont>
        <a:latin typeface="Century Gothic"/>
        <a:ea typeface="Alegreya Sans Black"/>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38693</TotalTime>
  <Words>4472</Words>
  <PresentationFormat>Custom</PresentationFormat>
  <Paragraphs>506</Paragraphs>
  <Slides>34</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Alegreya Sans Black</vt:lpstr>
      <vt:lpstr>Century Gothic</vt:lpstr>
      <vt:lpstr>Futura Std Heavy</vt:lpstr>
      <vt:lpstr>Helvetica Neue</vt:lpstr>
      <vt:lpstr>Wingdings</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2020-10-08T08:35:41Z</dcterms:modified>
</cp:coreProperties>
</file>