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33"/>
  </p:notesMasterIdLst>
  <p:sldIdLst>
    <p:sldId id="387" r:id="rId2"/>
    <p:sldId id="388" r:id="rId3"/>
    <p:sldId id="441" r:id="rId4"/>
    <p:sldId id="447" r:id="rId5"/>
    <p:sldId id="431" r:id="rId6"/>
    <p:sldId id="484" r:id="rId7"/>
    <p:sldId id="403" r:id="rId8"/>
    <p:sldId id="465" r:id="rId9"/>
    <p:sldId id="411" r:id="rId10"/>
    <p:sldId id="481" r:id="rId11"/>
    <p:sldId id="485" r:id="rId12"/>
    <p:sldId id="487" r:id="rId13"/>
    <p:sldId id="486" r:id="rId14"/>
    <p:sldId id="488" r:id="rId15"/>
    <p:sldId id="489" r:id="rId16"/>
    <p:sldId id="490" r:id="rId17"/>
    <p:sldId id="491" r:id="rId18"/>
    <p:sldId id="425" r:id="rId19"/>
    <p:sldId id="493" r:id="rId20"/>
    <p:sldId id="494" r:id="rId21"/>
    <p:sldId id="495" r:id="rId22"/>
    <p:sldId id="496" r:id="rId23"/>
    <p:sldId id="497" r:id="rId24"/>
    <p:sldId id="498" r:id="rId25"/>
    <p:sldId id="499" r:id="rId26"/>
    <p:sldId id="500" r:id="rId27"/>
    <p:sldId id="501" r:id="rId28"/>
    <p:sldId id="502" r:id="rId29"/>
    <p:sldId id="503" r:id="rId30"/>
    <p:sldId id="504" r:id="rId31"/>
    <p:sldId id="505" r:id="rId32"/>
  </p:sldIdLst>
  <p:sldSz cx="13549313" cy="7621588"/>
  <p:notesSz cx="6858000" cy="9144000"/>
  <p:defaultTextStyle>
    <a:defPPr marL="0" marR="0" indent="0" algn="l" defTabSz="714329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6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78582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357165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535747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714329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892912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071494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250076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428659" algn="ctr" defTabSz="45637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12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858" userDrawn="1">
          <p15:clr>
            <a:srgbClr val="A4A3A4"/>
          </p15:clr>
        </p15:guide>
        <p15:guide id="2" pos="5787" userDrawn="1">
          <p15:clr>
            <a:srgbClr val="A4A3A4"/>
          </p15:clr>
        </p15:guide>
        <p15:guide id="3" orient="horz" pos="3784" userDrawn="1">
          <p15:clr>
            <a:srgbClr val="A4A3A4"/>
          </p15:clr>
        </p15:guide>
        <p15:guide id="4" pos="344" userDrawn="1">
          <p15:clr>
            <a:srgbClr val="A4A3A4"/>
          </p15:clr>
        </p15:guide>
        <p15:guide id="6" pos="593" userDrawn="1">
          <p15:clr>
            <a:srgbClr val="A4A3A4"/>
          </p15:clr>
        </p15:guide>
        <p15:guide id="7" orient="horz" pos="3716" userDrawn="1">
          <p15:clr>
            <a:srgbClr val="A4A3A4"/>
          </p15:clr>
        </p15:guide>
        <p15:guide id="8" pos="79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9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CC00"/>
    <a:srgbClr val="FF9933"/>
    <a:srgbClr val="33CC33"/>
    <a:srgbClr val="FAA44A"/>
    <a:srgbClr val="339933"/>
    <a:srgbClr val="00882B"/>
    <a:srgbClr val="268D47"/>
    <a:srgbClr val="00CC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浅色样式 2 - 强调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4" autoAdjust="0"/>
    <p:restoredTop sz="94241" autoAdjust="0"/>
  </p:normalViewPr>
  <p:slideViewPr>
    <p:cSldViewPr snapToGrid="0" snapToObjects="1" showGuides="1">
      <p:cViewPr varScale="1">
        <p:scale>
          <a:sx n="94" d="100"/>
          <a:sy n="94" d="100"/>
        </p:scale>
        <p:origin x="600" y="78"/>
      </p:cViewPr>
      <p:guideLst>
        <p:guide orient="horz" pos="858"/>
        <p:guide pos="5787"/>
        <p:guide orient="horz" pos="3784"/>
        <p:guide pos="344"/>
        <p:guide pos="593"/>
        <p:guide orient="horz" pos="3716"/>
        <p:guide pos="79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0765AD-3E63-447B-A362-136F6B9A1FC5}" type="doc">
      <dgm:prSet loTypeId="urn:microsoft.com/office/officeart/2008/layout/RadialCluster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5FEE8264-7EBA-4C48-9399-CE3EBEE28A5D}">
      <dgm:prSet phldrT="[文本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2"/>
        </a:solidFill>
        <a:ln/>
      </dgm:spPr>
      <dgm:t>
        <a:bodyPr/>
        <a:lstStyle/>
        <a:p>
          <a:r>
            <a:rPr lang="en-US" altLang="zh-CN" sz="2400" b="1" dirty="0">
              <a:solidFill>
                <a:schemeClr val="bg1"/>
              </a:solidFill>
            </a:rPr>
            <a:t>Story</a:t>
          </a:r>
          <a:endParaRPr lang="zh-CN" altLang="en-US" sz="2400" b="1" dirty="0">
            <a:solidFill>
              <a:schemeClr val="bg1"/>
            </a:solidFill>
          </a:endParaRPr>
        </a:p>
      </dgm:t>
    </dgm:pt>
    <dgm:pt modelId="{17F79744-6AC6-42BC-8473-824F9D66E41C}" type="parTrans" cxnId="{F5E7B388-5B05-4915-8117-C1DAA48766EE}">
      <dgm:prSet/>
      <dgm:spPr/>
      <dgm:t>
        <a:bodyPr/>
        <a:lstStyle/>
        <a:p>
          <a:endParaRPr lang="zh-CN" altLang="en-US"/>
        </a:p>
      </dgm:t>
    </dgm:pt>
    <dgm:pt modelId="{27D0D567-DB35-40A9-90FF-EFC5C044CED0}" type="sibTrans" cxnId="{F5E7B388-5B05-4915-8117-C1DAA48766EE}">
      <dgm:prSet/>
      <dgm:spPr/>
      <dgm:t>
        <a:bodyPr/>
        <a:lstStyle/>
        <a:p>
          <a:endParaRPr lang="zh-CN" altLang="en-US"/>
        </a:p>
      </dgm:t>
    </dgm:pt>
    <dgm:pt modelId="{8E0EE862-38E3-44D4-93A4-8A006B70331B}">
      <dgm:prSet phldrT="[文本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CN" sz="2400" b="1" dirty="0">
              <a:solidFill>
                <a:schemeClr val="tx1"/>
              </a:solidFill>
            </a:rPr>
            <a:t>Settings</a:t>
          </a:r>
          <a:endParaRPr lang="zh-CN" altLang="en-US" sz="2400" b="1" dirty="0">
            <a:solidFill>
              <a:schemeClr val="tx1"/>
            </a:solidFill>
          </a:endParaRPr>
        </a:p>
      </dgm:t>
    </dgm:pt>
    <dgm:pt modelId="{F8552C13-8D07-4D17-9280-5DAAF95DFA22}" type="parTrans" cxnId="{989E8245-28EE-4482-A868-13CE83653AFB}">
      <dgm:prSet/>
      <dgm:spPr/>
      <dgm:t>
        <a:bodyPr/>
        <a:lstStyle/>
        <a:p>
          <a:endParaRPr lang="zh-CN" altLang="en-US"/>
        </a:p>
      </dgm:t>
    </dgm:pt>
    <dgm:pt modelId="{504F6313-6A82-4A4C-9F38-5F84F438A27C}" type="sibTrans" cxnId="{989E8245-28EE-4482-A868-13CE83653AFB}">
      <dgm:prSet/>
      <dgm:spPr/>
      <dgm:t>
        <a:bodyPr/>
        <a:lstStyle/>
        <a:p>
          <a:endParaRPr lang="zh-CN" altLang="en-US"/>
        </a:p>
      </dgm:t>
    </dgm:pt>
    <dgm:pt modelId="{F3EBE657-DE97-41CA-9B40-D0E55B71B748}">
      <dgm:prSet phldrT="[文本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CN" sz="2400" b="1" dirty="0">
              <a:solidFill>
                <a:schemeClr val="tx1"/>
              </a:solidFill>
            </a:rPr>
            <a:t>Plots</a:t>
          </a:r>
          <a:endParaRPr lang="zh-CN" altLang="en-US" sz="2400" b="1" dirty="0">
            <a:solidFill>
              <a:schemeClr val="tx1"/>
            </a:solidFill>
          </a:endParaRPr>
        </a:p>
      </dgm:t>
    </dgm:pt>
    <dgm:pt modelId="{00E14692-44DE-4882-A1C5-23145241B07A}" type="parTrans" cxnId="{B3CAEFEC-414D-4A3C-9155-E0F73E61754F}">
      <dgm:prSet/>
      <dgm:spPr/>
      <dgm:t>
        <a:bodyPr/>
        <a:lstStyle/>
        <a:p>
          <a:endParaRPr lang="zh-CN" altLang="en-US"/>
        </a:p>
      </dgm:t>
    </dgm:pt>
    <dgm:pt modelId="{7238E33D-8815-4A89-AA35-C3B1C8FAE895}" type="sibTrans" cxnId="{B3CAEFEC-414D-4A3C-9155-E0F73E61754F}">
      <dgm:prSet/>
      <dgm:spPr/>
      <dgm:t>
        <a:bodyPr/>
        <a:lstStyle/>
        <a:p>
          <a:endParaRPr lang="zh-CN" altLang="en-US"/>
        </a:p>
      </dgm:t>
    </dgm:pt>
    <dgm:pt modelId="{29B73A56-EEA0-46BD-8305-15F079E40C25}">
      <dgm:prSet phldrT="[文本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altLang="zh-CN" sz="2400" b="1" dirty="0">
              <a:solidFill>
                <a:schemeClr val="tx1"/>
              </a:solidFill>
            </a:rPr>
            <a:t>Characters</a:t>
          </a:r>
          <a:endParaRPr lang="zh-CN" altLang="en-US" sz="2400" b="1" dirty="0">
            <a:solidFill>
              <a:schemeClr val="tx1"/>
            </a:solidFill>
          </a:endParaRPr>
        </a:p>
      </dgm:t>
    </dgm:pt>
    <dgm:pt modelId="{DDD2C462-1E5D-410C-9317-5EE539185574}" type="parTrans" cxnId="{B6CE1106-146D-4BA3-98EB-C2C98D02F8CE}">
      <dgm:prSet/>
      <dgm:spPr/>
      <dgm:t>
        <a:bodyPr/>
        <a:lstStyle/>
        <a:p>
          <a:endParaRPr lang="zh-CN" altLang="en-US"/>
        </a:p>
      </dgm:t>
    </dgm:pt>
    <dgm:pt modelId="{48F2056A-A8A9-49A7-86EA-42EF4F52BBA1}" type="sibTrans" cxnId="{B6CE1106-146D-4BA3-98EB-C2C98D02F8CE}">
      <dgm:prSet/>
      <dgm:spPr/>
      <dgm:t>
        <a:bodyPr/>
        <a:lstStyle/>
        <a:p>
          <a:endParaRPr lang="zh-CN" altLang="en-US"/>
        </a:p>
      </dgm:t>
    </dgm:pt>
    <dgm:pt modelId="{30E9513B-ED13-487D-A821-A4754B34A3C0}" type="pres">
      <dgm:prSet presAssocID="{FD0765AD-3E63-447B-A362-136F6B9A1FC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4F5BF7C-0F8F-48AE-AABB-C918EC8CB8DE}" type="pres">
      <dgm:prSet presAssocID="{5FEE8264-7EBA-4C48-9399-CE3EBEE28A5D}" presName="singleCycle" presStyleCnt="0"/>
      <dgm:spPr/>
    </dgm:pt>
    <dgm:pt modelId="{244726DD-5326-4FEF-A208-5395BBCE52AA}" type="pres">
      <dgm:prSet presAssocID="{5FEE8264-7EBA-4C48-9399-CE3EBEE28A5D}" presName="singleCenter" presStyleLbl="node1" presStyleIdx="0" presStyleCnt="4" custScaleX="143395" custScaleY="100853" custLinFactNeighborX="1855" custLinFactNeighborY="-10617">
        <dgm:presLayoutVars>
          <dgm:chMax val="7"/>
          <dgm:chPref val="7"/>
        </dgm:presLayoutVars>
      </dgm:prSet>
      <dgm:spPr>
        <a:prstGeom prst="ellipse">
          <a:avLst/>
        </a:prstGeom>
      </dgm:spPr>
    </dgm:pt>
    <dgm:pt modelId="{5F91F3D1-ABDF-4200-9099-789D79A0812F}" type="pres">
      <dgm:prSet presAssocID="{F8552C13-8D07-4D17-9280-5DAAF95DFA22}" presName="Name56" presStyleLbl="parChTrans1D2" presStyleIdx="0" presStyleCnt="3"/>
      <dgm:spPr/>
    </dgm:pt>
    <dgm:pt modelId="{C2ED1827-C32D-4B9B-87FD-8F782BF1785D}" type="pres">
      <dgm:prSet presAssocID="{8E0EE862-38E3-44D4-93A4-8A006B70331B}" presName="text0" presStyleLbl="node1" presStyleIdx="1" presStyleCnt="4" custScaleX="322070" custScaleY="129829">
        <dgm:presLayoutVars>
          <dgm:bulletEnabled val="1"/>
        </dgm:presLayoutVars>
      </dgm:prSet>
      <dgm:spPr/>
    </dgm:pt>
    <dgm:pt modelId="{2A8C7FB2-6A60-424D-A215-E4285DD6B36F}" type="pres">
      <dgm:prSet presAssocID="{00E14692-44DE-4882-A1C5-23145241B07A}" presName="Name56" presStyleLbl="parChTrans1D2" presStyleIdx="1" presStyleCnt="3"/>
      <dgm:spPr/>
    </dgm:pt>
    <dgm:pt modelId="{C6669698-FC5B-462C-BB94-595D9A465854}" type="pres">
      <dgm:prSet presAssocID="{F3EBE657-DE97-41CA-9B40-D0E55B71B748}" presName="text0" presStyleLbl="node1" presStyleIdx="2" presStyleCnt="4" custScaleX="322070" custScaleY="129829" custRadScaleRad="104631" custRadScaleInc="-2422">
        <dgm:presLayoutVars>
          <dgm:bulletEnabled val="1"/>
        </dgm:presLayoutVars>
      </dgm:prSet>
      <dgm:spPr/>
    </dgm:pt>
    <dgm:pt modelId="{EF6D2625-25F6-450F-93BE-E94286D7C779}" type="pres">
      <dgm:prSet presAssocID="{DDD2C462-1E5D-410C-9317-5EE539185574}" presName="Name56" presStyleLbl="parChTrans1D2" presStyleIdx="2" presStyleCnt="3"/>
      <dgm:spPr/>
    </dgm:pt>
    <dgm:pt modelId="{A18561C2-B945-454D-BD45-9794FA65D781}" type="pres">
      <dgm:prSet presAssocID="{29B73A56-EEA0-46BD-8305-15F079E40C25}" presName="text0" presStyleLbl="node1" presStyleIdx="3" presStyleCnt="4" custScaleX="322070" custScaleY="129829" custRadScaleRad="102259" custRadScaleInc="2345">
        <dgm:presLayoutVars>
          <dgm:bulletEnabled val="1"/>
        </dgm:presLayoutVars>
      </dgm:prSet>
      <dgm:spPr/>
    </dgm:pt>
  </dgm:ptLst>
  <dgm:cxnLst>
    <dgm:cxn modelId="{62A65600-0B91-47E4-8147-7DAF5BF2D143}" type="presOf" srcId="{F3EBE657-DE97-41CA-9B40-D0E55B71B748}" destId="{C6669698-FC5B-462C-BB94-595D9A465854}" srcOrd="0" destOrd="0" presId="urn:microsoft.com/office/officeart/2008/layout/RadialCluster"/>
    <dgm:cxn modelId="{B6CE1106-146D-4BA3-98EB-C2C98D02F8CE}" srcId="{5FEE8264-7EBA-4C48-9399-CE3EBEE28A5D}" destId="{29B73A56-EEA0-46BD-8305-15F079E40C25}" srcOrd="2" destOrd="0" parTransId="{DDD2C462-1E5D-410C-9317-5EE539185574}" sibTransId="{48F2056A-A8A9-49A7-86EA-42EF4F52BBA1}"/>
    <dgm:cxn modelId="{726AE234-3A5B-47F4-A0B2-5F11800FB7C1}" type="presOf" srcId="{8E0EE862-38E3-44D4-93A4-8A006B70331B}" destId="{C2ED1827-C32D-4B9B-87FD-8F782BF1785D}" srcOrd="0" destOrd="0" presId="urn:microsoft.com/office/officeart/2008/layout/RadialCluster"/>
    <dgm:cxn modelId="{75BB3D5E-8008-4BD9-92EE-7373A7E2E769}" type="presOf" srcId="{29B73A56-EEA0-46BD-8305-15F079E40C25}" destId="{A18561C2-B945-454D-BD45-9794FA65D781}" srcOrd="0" destOrd="0" presId="urn:microsoft.com/office/officeart/2008/layout/RadialCluster"/>
    <dgm:cxn modelId="{989E8245-28EE-4482-A868-13CE83653AFB}" srcId="{5FEE8264-7EBA-4C48-9399-CE3EBEE28A5D}" destId="{8E0EE862-38E3-44D4-93A4-8A006B70331B}" srcOrd="0" destOrd="0" parTransId="{F8552C13-8D07-4D17-9280-5DAAF95DFA22}" sibTransId="{504F6313-6A82-4A4C-9F38-5F84F438A27C}"/>
    <dgm:cxn modelId="{3325BD7D-00E9-45A6-A226-18B9503955ED}" type="presOf" srcId="{FD0765AD-3E63-447B-A362-136F6B9A1FC5}" destId="{30E9513B-ED13-487D-A821-A4754B34A3C0}" srcOrd="0" destOrd="0" presId="urn:microsoft.com/office/officeart/2008/layout/RadialCluster"/>
    <dgm:cxn modelId="{F5E7B388-5B05-4915-8117-C1DAA48766EE}" srcId="{FD0765AD-3E63-447B-A362-136F6B9A1FC5}" destId="{5FEE8264-7EBA-4C48-9399-CE3EBEE28A5D}" srcOrd="0" destOrd="0" parTransId="{17F79744-6AC6-42BC-8473-824F9D66E41C}" sibTransId="{27D0D567-DB35-40A9-90FF-EFC5C044CED0}"/>
    <dgm:cxn modelId="{A170C895-9A49-47BC-BE99-37188B09D348}" type="presOf" srcId="{F8552C13-8D07-4D17-9280-5DAAF95DFA22}" destId="{5F91F3D1-ABDF-4200-9099-789D79A0812F}" srcOrd="0" destOrd="0" presId="urn:microsoft.com/office/officeart/2008/layout/RadialCluster"/>
    <dgm:cxn modelId="{E357A0A3-93B6-4D73-A040-7595B7FC8642}" type="presOf" srcId="{00E14692-44DE-4882-A1C5-23145241B07A}" destId="{2A8C7FB2-6A60-424D-A215-E4285DD6B36F}" srcOrd="0" destOrd="0" presId="urn:microsoft.com/office/officeart/2008/layout/RadialCluster"/>
    <dgm:cxn modelId="{D60902B7-8D47-415D-B4EA-69345E00AE3B}" type="presOf" srcId="{DDD2C462-1E5D-410C-9317-5EE539185574}" destId="{EF6D2625-25F6-450F-93BE-E94286D7C779}" srcOrd="0" destOrd="0" presId="urn:microsoft.com/office/officeart/2008/layout/RadialCluster"/>
    <dgm:cxn modelId="{31838BEA-F7E9-4334-AA7C-A06456893D04}" type="presOf" srcId="{5FEE8264-7EBA-4C48-9399-CE3EBEE28A5D}" destId="{244726DD-5326-4FEF-A208-5395BBCE52AA}" srcOrd="0" destOrd="0" presId="urn:microsoft.com/office/officeart/2008/layout/RadialCluster"/>
    <dgm:cxn modelId="{B3CAEFEC-414D-4A3C-9155-E0F73E61754F}" srcId="{5FEE8264-7EBA-4C48-9399-CE3EBEE28A5D}" destId="{F3EBE657-DE97-41CA-9B40-D0E55B71B748}" srcOrd="1" destOrd="0" parTransId="{00E14692-44DE-4882-A1C5-23145241B07A}" sibTransId="{7238E33D-8815-4A89-AA35-C3B1C8FAE895}"/>
    <dgm:cxn modelId="{255E8571-291F-4856-B094-700AADEDDAF2}" type="presParOf" srcId="{30E9513B-ED13-487D-A821-A4754B34A3C0}" destId="{54F5BF7C-0F8F-48AE-AABB-C918EC8CB8DE}" srcOrd="0" destOrd="0" presId="urn:microsoft.com/office/officeart/2008/layout/RadialCluster"/>
    <dgm:cxn modelId="{FC8745D6-0C40-4261-9C8B-64696C62F84B}" type="presParOf" srcId="{54F5BF7C-0F8F-48AE-AABB-C918EC8CB8DE}" destId="{244726DD-5326-4FEF-A208-5395BBCE52AA}" srcOrd="0" destOrd="0" presId="urn:microsoft.com/office/officeart/2008/layout/RadialCluster"/>
    <dgm:cxn modelId="{77A5EA8E-D186-4ADB-A3A4-FC84EFA2B72D}" type="presParOf" srcId="{54F5BF7C-0F8F-48AE-AABB-C918EC8CB8DE}" destId="{5F91F3D1-ABDF-4200-9099-789D79A0812F}" srcOrd="1" destOrd="0" presId="urn:microsoft.com/office/officeart/2008/layout/RadialCluster"/>
    <dgm:cxn modelId="{C3687D98-5670-48F1-9590-011DCD6F84F9}" type="presParOf" srcId="{54F5BF7C-0F8F-48AE-AABB-C918EC8CB8DE}" destId="{C2ED1827-C32D-4B9B-87FD-8F782BF1785D}" srcOrd="2" destOrd="0" presId="urn:microsoft.com/office/officeart/2008/layout/RadialCluster"/>
    <dgm:cxn modelId="{4FB45CB9-2B5C-45E1-94F7-5A938125DBC8}" type="presParOf" srcId="{54F5BF7C-0F8F-48AE-AABB-C918EC8CB8DE}" destId="{2A8C7FB2-6A60-424D-A215-E4285DD6B36F}" srcOrd="3" destOrd="0" presId="urn:microsoft.com/office/officeart/2008/layout/RadialCluster"/>
    <dgm:cxn modelId="{F0CE90FF-C866-498D-A136-24CD7334404E}" type="presParOf" srcId="{54F5BF7C-0F8F-48AE-AABB-C918EC8CB8DE}" destId="{C6669698-FC5B-462C-BB94-595D9A465854}" srcOrd="4" destOrd="0" presId="urn:microsoft.com/office/officeart/2008/layout/RadialCluster"/>
    <dgm:cxn modelId="{91D391E3-6100-445D-A8CC-06A3D5A9E0DE}" type="presParOf" srcId="{54F5BF7C-0F8F-48AE-AABB-C918EC8CB8DE}" destId="{EF6D2625-25F6-450F-93BE-E94286D7C779}" srcOrd="5" destOrd="0" presId="urn:microsoft.com/office/officeart/2008/layout/RadialCluster"/>
    <dgm:cxn modelId="{9B9A3E71-0647-414A-89F5-B6A6D0367C0C}" type="presParOf" srcId="{54F5BF7C-0F8F-48AE-AABB-C918EC8CB8DE}" destId="{A18561C2-B945-454D-BD45-9794FA65D781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0765AD-3E63-447B-A362-136F6B9A1FC5}" type="doc">
      <dgm:prSet loTypeId="urn:microsoft.com/office/officeart/2008/layout/RadialCluster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5FEE8264-7EBA-4C48-9399-CE3EBEE28A5D}">
      <dgm:prSet phldrT="[文本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altLang="zh-CN" sz="2400" b="1" dirty="0">
              <a:solidFill>
                <a:schemeClr val="bg1"/>
              </a:solidFill>
            </a:rPr>
            <a:t>The Evil Genie</a:t>
          </a:r>
          <a:endParaRPr lang="zh-CN" altLang="en-US" sz="2400" b="1" dirty="0">
            <a:solidFill>
              <a:schemeClr val="bg1"/>
            </a:solidFill>
          </a:endParaRPr>
        </a:p>
      </dgm:t>
    </dgm:pt>
    <dgm:pt modelId="{17F79744-6AC6-42BC-8473-824F9D66E41C}" type="parTrans" cxnId="{F5E7B388-5B05-4915-8117-C1DAA48766EE}">
      <dgm:prSet/>
      <dgm:spPr/>
      <dgm:t>
        <a:bodyPr/>
        <a:lstStyle/>
        <a:p>
          <a:endParaRPr lang="zh-CN" altLang="en-US"/>
        </a:p>
      </dgm:t>
    </dgm:pt>
    <dgm:pt modelId="{27D0D567-DB35-40A9-90FF-EFC5C044CED0}" type="sibTrans" cxnId="{F5E7B388-5B05-4915-8117-C1DAA48766EE}">
      <dgm:prSet/>
      <dgm:spPr/>
      <dgm:t>
        <a:bodyPr/>
        <a:lstStyle/>
        <a:p>
          <a:endParaRPr lang="zh-CN" altLang="en-US"/>
        </a:p>
      </dgm:t>
    </dgm:pt>
    <dgm:pt modelId="{8E0EE862-38E3-44D4-93A4-8A006B70331B}">
      <dgm:prSet phldrT="[文本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 anchor="t"/>
        <a:lstStyle/>
        <a:p>
          <a:r>
            <a:rPr lang="en-US" altLang="zh-CN" sz="2400" b="1" dirty="0"/>
            <a:t>Settings</a:t>
          </a:r>
        </a:p>
        <a:p>
          <a:endParaRPr lang="en-US" altLang="zh-CN" sz="2400" b="1" dirty="0"/>
        </a:p>
        <a:p>
          <a:endParaRPr lang="zh-CN" altLang="en-US" sz="2400" b="1" dirty="0"/>
        </a:p>
      </dgm:t>
    </dgm:pt>
    <dgm:pt modelId="{F8552C13-8D07-4D17-9280-5DAAF95DFA22}" type="parTrans" cxnId="{989E8245-28EE-4482-A868-13CE83653AFB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/>
        </a:p>
      </dgm:t>
    </dgm:pt>
    <dgm:pt modelId="{504F6313-6A82-4A4C-9F38-5F84F438A27C}" type="sibTrans" cxnId="{989E8245-28EE-4482-A868-13CE83653AFB}">
      <dgm:prSet/>
      <dgm:spPr/>
      <dgm:t>
        <a:bodyPr/>
        <a:lstStyle/>
        <a:p>
          <a:endParaRPr lang="zh-CN" altLang="en-US"/>
        </a:p>
      </dgm:t>
    </dgm:pt>
    <dgm:pt modelId="{F3EBE657-DE97-41CA-9B40-D0E55B71B748}">
      <dgm:prSet phldrT="[文本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 anchor="t"/>
        <a:lstStyle/>
        <a:p>
          <a:r>
            <a:rPr lang="en-US" altLang="zh-CN" sz="2400" b="1" dirty="0"/>
            <a:t>Plots</a:t>
          </a:r>
          <a:endParaRPr lang="zh-CN" altLang="en-US" sz="2400" b="1" dirty="0"/>
        </a:p>
      </dgm:t>
    </dgm:pt>
    <dgm:pt modelId="{00E14692-44DE-4882-A1C5-23145241B07A}" type="parTrans" cxnId="{B3CAEFEC-414D-4A3C-9155-E0F73E61754F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/>
        </a:p>
      </dgm:t>
    </dgm:pt>
    <dgm:pt modelId="{7238E33D-8815-4A89-AA35-C3B1C8FAE895}" type="sibTrans" cxnId="{B3CAEFEC-414D-4A3C-9155-E0F73E61754F}">
      <dgm:prSet/>
      <dgm:spPr/>
      <dgm:t>
        <a:bodyPr/>
        <a:lstStyle/>
        <a:p>
          <a:endParaRPr lang="zh-CN" altLang="en-US"/>
        </a:p>
      </dgm:t>
    </dgm:pt>
    <dgm:pt modelId="{29B73A56-EEA0-46BD-8305-15F079E40C25}">
      <dgm:prSet phldrT="[文本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 anchor="t"/>
        <a:lstStyle/>
        <a:p>
          <a:r>
            <a:rPr lang="en-US" altLang="zh-CN" sz="2400" b="1" dirty="0"/>
            <a:t>Characters</a:t>
          </a:r>
          <a:endParaRPr lang="zh-CN" altLang="en-US" sz="2400" b="1" dirty="0"/>
        </a:p>
      </dgm:t>
    </dgm:pt>
    <dgm:pt modelId="{DDD2C462-1E5D-410C-9317-5EE539185574}" type="parTrans" cxnId="{B6CE1106-146D-4BA3-98EB-C2C98D02F8CE}">
      <dgm:prSet/>
      <dgm:spPr>
        <a:ln>
          <a:solidFill>
            <a:schemeClr val="bg1"/>
          </a:solidFill>
        </a:ln>
      </dgm:spPr>
      <dgm:t>
        <a:bodyPr/>
        <a:lstStyle/>
        <a:p>
          <a:endParaRPr lang="zh-CN" altLang="en-US"/>
        </a:p>
      </dgm:t>
    </dgm:pt>
    <dgm:pt modelId="{48F2056A-A8A9-49A7-86EA-42EF4F52BBA1}" type="sibTrans" cxnId="{B6CE1106-146D-4BA3-98EB-C2C98D02F8CE}">
      <dgm:prSet/>
      <dgm:spPr/>
      <dgm:t>
        <a:bodyPr/>
        <a:lstStyle/>
        <a:p>
          <a:endParaRPr lang="zh-CN" altLang="en-US"/>
        </a:p>
      </dgm:t>
    </dgm:pt>
    <dgm:pt modelId="{30E9513B-ED13-487D-A821-A4754B34A3C0}" type="pres">
      <dgm:prSet presAssocID="{FD0765AD-3E63-447B-A362-136F6B9A1FC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4F5BF7C-0F8F-48AE-AABB-C918EC8CB8DE}" type="pres">
      <dgm:prSet presAssocID="{5FEE8264-7EBA-4C48-9399-CE3EBEE28A5D}" presName="singleCycle" presStyleCnt="0"/>
      <dgm:spPr/>
    </dgm:pt>
    <dgm:pt modelId="{244726DD-5326-4FEF-A208-5395BBCE52AA}" type="pres">
      <dgm:prSet presAssocID="{5FEE8264-7EBA-4C48-9399-CE3EBEE28A5D}" presName="singleCenter" presStyleLbl="node1" presStyleIdx="0" presStyleCnt="4" custScaleX="104904" custScaleY="65224" custLinFactNeighborX="4609" custLinFactNeighborY="3102">
        <dgm:presLayoutVars>
          <dgm:chMax val="7"/>
          <dgm:chPref val="7"/>
        </dgm:presLayoutVars>
      </dgm:prSet>
      <dgm:spPr>
        <a:prstGeom prst="ellipse">
          <a:avLst/>
        </a:prstGeom>
      </dgm:spPr>
    </dgm:pt>
    <dgm:pt modelId="{5F91F3D1-ABDF-4200-9099-789D79A0812F}" type="pres">
      <dgm:prSet presAssocID="{F8552C13-8D07-4D17-9280-5DAAF95DFA22}" presName="Name56" presStyleLbl="parChTrans1D2" presStyleIdx="0" presStyleCnt="3"/>
      <dgm:spPr/>
    </dgm:pt>
    <dgm:pt modelId="{C2ED1827-C32D-4B9B-87FD-8F782BF1785D}" type="pres">
      <dgm:prSet presAssocID="{8E0EE862-38E3-44D4-93A4-8A006B70331B}" presName="text0" presStyleLbl="node1" presStyleIdx="1" presStyleCnt="4" custScaleX="370921" custScaleY="201956" custRadScaleRad="123363" custRadScaleInc="-110540">
        <dgm:presLayoutVars>
          <dgm:bulletEnabled val="1"/>
        </dgm:presLayoutVars>
      </dgm:prSet>
      <dgm:spPr/>
    </dgm:pt>
    <dgm:pt modelId="{2A8C7FB2-6A60-424D-A215-E4285DD6B36F}" type="pres">
      <dgm:prSet presAssocID="{00E14692-44DE-4882-A1C5-23145241B07A}" presName="Name56" presStyleLbl="parChTrans1D2" presStyleIdx="1" presStyleCnt="3"/>
      <dgm:spPr/>
    </dgm:pt>
    <dgm:pt modelId="{C6669698-FC5B-462C-BB94-595D9A465854}" type="pres">
      <dgm:prSet presAssocID="{F3EBE657-DE97-41CA-9B40-D0E55B71B748}" presName="text0" presStyleLbl="node1" presStyleIdx="2" presStyleCnt="4" custScaleX="375966" custScaleY="497512" custRadScaleRad="134175" custRadScaleInc="-43637">
        <dgm:presLayoutVars>
          <dgm:bulletEnabled val="1"/>
        </dgm:presLayoutVars>
      </dgm:prSet>
      <dgm:spPr/>
    </dgm:pt>
    <dgm:pt modelId="{EF6D2625-25F6-450F-93BE-E94286D7C779}" type="pres">
      <dgm:prSet presAssocID="{DDD2C462-1E5D-410C-9317-5EE539185574}" presName="Name56" presStyleLbl="parChTrans1D2" presStyleIdx="2" presStyleCnt="3"/>
      <dgm:spPr/>
    </dgm:pt>
    <dgm:pt modelId="{A18561C2-B945-454D-BD45-9794FA65D781}" type="pres">
      <dgm:prSet presAssocID="{29B73A56-EEA0-46BD-8305-15F079E40C25}" presName="text0" presStyleLbl="node1" presStyleIdx="3" presStyleCnt="4" custScaleX="374797" custScaleY="197387" custRadScaleRad="131905" custRadScaleInc="-5707">
        <dgm:presLayoutVars>
          <dgm:bulletEnabled val="1"/>
        </dgm:presLayoutVars>
      </dgm:prSet>
      <dgm:spPr/>
    </dgm:pt>
  </dgm:ptLst>
  <dgm:cxnLst>
    <dgm:cxn modelId="{34D76A01-9D4A-498E-B618-9F87FE9F212B}" type="presOf" srcId="{00E14692-44DE-4882-A1C5-23145241B07A}" destId="{2A8C7FB2-6A60-424D-A215-E4285DD6B36F}" srcOrd="0" destOrd="0" presId="urn:microsoft.com/office/officeart/2008/layout/RadialCluster"/>
    <dgm:cxn modelId="{B6CE1106-146D-4BA3-98EB-C2C98D02F8CE}" srcId="{5FEE8264-7EBA-4C48-9399-CE3EBEE28A5D}" destId="{29B73A56-EEA0-46BD-8305-15F079E40C25}" srcOrd="2" destOrd="0" parTransId="{DDD2C462-1E5D-410C-9317-5EE539185574}" sibTransId="{48F2056A-A8A9-49A7-86EA-42EF4F52BBA1}"/>
    <dgm:cxn modelId="{7A7A9312-D652-4BBC-8E4C-55DDFBE72A69}" type="presOf" srcId="{F8552C13-8D07-4D17-9280-5DAAF95DFA22}" destId="{5F91F3D1-ABDF-4200-9099-789D79A0812F}" srcOrd="0" destOrd="0" presId="urn:microsoft.com/office/officeart/2008/layout/RadialCluster"/>
    <dgm:cxn modelId="{8111962E-D76B-4B59-B3E4-53951B4B56CD}" type="presOf" srcId="{5FEE8264-7EBA-4C48-9399-CE3EBEE28A5D}" destId="{244726DD-5326-4FEF-A208-5395BBCE52AA}" srcOrd="0" destOrd="0" presId="urn:microsoft.com/office/officeart/2008/layout/RadialCluster"/>
    <dgm:cxn modelId="{D419C135-F749-498A-A6E4-CB05E6358858}" type="presOf" srcId="{F3EBE657-DE97-41CA-9B40-D0E55B71B748}" destId="{C6669698-FC5B-462C-BB94-595D9A465854}" srcOrd="0" destOrd="0" presId="urn:microsoft.com/office/officeart/2008/layout/RadialCluster"/>
    <dgm:cxn modelId="{7E4A1A5B-730D-43EE-9D75-3857B6752487}" type="presOf" srcId="{8E0EE862-38E3-44D4-93A4-8A006B70331B}" destId="{C2ED1827-C32D-4B9B-87FD-8F782BF1785D}" srcOrd="0" destOrd="0" presId="urn:microsoft.com/office/officeart/2008/layout/RadialCluster"/>
    <dgm:cxn modelId="{989E8245-28EE-4482-A868-13CE83653AFB}" srcId="{5FEE8264-7EBA-4C48-9399-CE3EBEE28A5D}" destId="{8E0EE862-38E3-44D4-93A4-8A006B70331B}" srcOrd="0" destOrd="0" parTransId="{F8552C13-8D07-4D17-9280-5DAAF95DFA22}" sibTransId="{504F6313-6A82-4A4C-9F38-5F84F438A27C}"/>
    <dgm:cxn modelId="{6F075F55-E1C2-4E6B-B12A-51B78E0DADD7}" type="presOf" srcId="{29B73A56-EEA0-46BD-8305-15F079E40C25}" destId="{A18561C2-B945-454D-BD45-9794FA65D781}" srcOrd="0" destOrd="0" presId="urn:microsoft.com/office/officeart/2008/layout/RadialCluster"/>
    <dgm:cxn modelId="{F5E7B388-5B05-4915-8117-C1DAA48766EE}" srcId="{FD0765AD-3E63-447B-A362-136F6B9A1FC5}" destId="{5FEE8264-7EBA-4C48-9399-CE3EBEE28A5D}" srcOrd="0" destOrd="0" parTransId="{17F79744-6AC6-42BC-8473-824F9D66E41C}" sibTransId="{27D0D567-DB35-40A9-90FF-EFC5C044CED0}"/>
    <dgm:cxn modelId="{B1754DEC-4DE7-4AFC-B465-8B9B25F22A9E}" type="presOf" srcId="{FD0765AD-3E63-447B-A362-136F6B9A1FC5}" destId="{30E9513B-ED13-487D-A821-A4754B34A3C0}" srcOrd="0" destOrd="0" presId="urn:microsoft.com/office/officeart/2008/layout/RadialCluster"/>
    <dgm:cxn modelId="{B3CAEFEC-414D-4A3C-9155-E0F73E61754F}" srcId="{5FEE8264-7EBA-4C48-9399-CE3EBEE28A5D}" destId="{F3EBE657-DE97-41CA-9B40-D0E55B71B748}" srcOrd="1" destOrd="0" parTransId="{00E14692-44DE-4882-A1C5-23145241B07A}" sibTransId="{7238E33D-8815-4A89-AA35-C3B1C8FAE895}"/>
    <dgm:cxn modelId="{59E6FDF5-FFB3-4816-9C43-485A2E13A862}" type="presOf" srcId="{DDD2C462-1E5D-410C-9317-5EE539185574}" destId="{EF6D2625-25F6-450F-93BE-E94286D7C779}" srcOrd="0" destOrd="0" presId="urn:microsoft.com/office/officeart/2008/layout/RadialCluster"/>
    <dgm:cxn modelId="{898A65FB-4357-428E-9FEA-3DE13B7BB650}" type="presParOf" srcId="{30E9513B-ED13-487D-A821-A4754B34A3C0}" destId="{54F5BF7C-0F8F-48AE-AABB-C918EC8CB8DE}" srcOrd="0" destOrd="0" presId="urn:microsoft.com/office/officeart/2008/layout/RadialCluster"/>
    <dgm:cxn modelId="{48FEB464-C447-4286-8244-0F59124454E8}" type="presParOf" srcId="{54F5BF7C-0F8F-48AE-AABB-C918EC8CB8DE}" destId="{244726DD-5326-4FEF-A208-5395BBCE52AA}" srcOrd="0" destOrd="0" presId="urn:microsoft.com/office/officeart/2008/layout/RadialCluster"/>
    <dgm:cxn modelId="{5A33AA9E-116F-4746-AC2F-07EC1F0D6A2B}" type="presParOf" srcId="{54F5BF7C-0F8F-48AE-AABB-C918EC8CB8DE}" destId="{5F91F3D1-ABDF-4200-9099-789D79A0812F}" srcOrd="1" destOrd="0" presId="urn:microsoft.com/office/officeart/2008/layout/RadialCluster"/>
    <dgm:cxn modelId="{6C3B418F-326F-4BAC-9180-FC3359082C29}" type="presParOf" srcId="{54F5BF7C-0F8F-48AE-AABB-C918EC8CB8DE}" destId="{C2ED1827-C32D-4B9B-87FD-8F782BF1785D}" srcOrd="2" destOrd="0" presId="urn:microsoft.com/office/officeart/2008/layout/RadialCluster"/>
    <dgm:cxn modelId="{6C3766A7-5879-4E87-87C9-213A33D14A3B}" type="presParOf" srcId="{54F5BF7C-0F8F-48AE-AABB-C918EC8CB8DE}" destId="{2A8C7FB2-6A60-424D-A215-E4285DD6B36F}" srcOrd="3" destOrd="0" presId="urn:microsoft.com/office/officeart/2008/layout/RadialCluster"/>
    <dgm:cxn modelId="{B050136C-D889-49C5-BED8-1D8948515863}" type="presParOf" srcId="{54F5BF7C-0F8F-48AE-AABB-C918EC8CB8DE}" destId="{C6669698-FC5B-462C-BB94-595D9A465854}" srcOrd="4" destOrd="0" presId="urn:microsoft.com/office/officeart/2008/layout/RadialCluster"/>
    <dgm:cxn modelId="{5F6D4FE4-D922-491F-A296-E5CCAD94A600}" type="presParOf" srcId="{54F5BF7C-0F8F-48AE-AABB-C918EC8CB8DE}" destId="{EF6D2625-25F6-450F-93BE-E94286D7C779}" srcOrd="5" destOrd="0" presId="urn:microsoft.com/office/officeart/2008/layout/RadialCluster"/>
    <dgm:cxn modelId="{3E00AE62-1507-426F-AC0B-1E330ED49E69}" type="presParOf" srcId="{54F5BF7C-0F8F-48AE-AABB-C918EC8CB8DE}" destId="{A18561C2-B945-454D-BD45-9794FA65D781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726DD-5326-4FEF-A208-5395BBCE52AA}">
      <dsp:nvSpPr>
        <dsp:cNvPr id="0" name=""/>
        <dsp:cNvSpPr/>
      </dsp:nvSpPr>
      <dsp:spPr>
        <a:xfrm>
          <a:off x="1964977" y="1159441"/>
          <a:ext cx="1362475" cy="958260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bg1"/>
              </a:solidFill>
            </a:rPr>
            <a:t>Story</a:t>
          </a:r>
          <a:endParaRPr lang="zh-CN" altLang="en-US" sz="2400" b="1" kern="1200" dirty="0">
            <a:solidFill>
              <a:schemeClr val="bg1"/>
            </a:solidFill>
          </a:endParaRPr>
        </a:p>
      </dsp:txBody>
      <dsp:txXfrm>
        <a:off x="2164507" y="1299775"/>
        <a:ext cx="963415" cy="677592"/>
      </dsp:txXfrm>
    </dsp:sp>
    <dsp:sp modelId="{5F91F3D1-ABDF-4200-9099-789D79A0812F}">
      <dsp:nvSpPr>
        <dsp:cNvPr id="0" name=""/>
        <dsp:cNvSpPr/>
      </dsp:nvSpPr>
      <dsp:spPr>
        <a:xfrm rot="16038196">
          <a:off x="2488687" y="1030688"/>
          <a:ext cx="2577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7791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D1827-C32D-4B9B-87FD-8F782BF1785D}">
      <dsp:nvSpPr>
        <dsp:cNvPr id="0" name=""/>
        <dsp:cNvSpPr/>
      </dsp:nvSpPr>
      <dsp:spPr>
        <a:xfrm>
          <a:off x="1566898" y="75438"/>
          <a:ext cx="2050311" cy="82649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tx1"/>
              </a:solidFill>
            </a:rPr>
            <a:t>Settings</a:t>
          </a:r>
          <a:endParaRPr lang="zh-CN" altLang="en-US" sz="2400" b="1" kern="1200" dirty="0">
            <a:solidFill>
              <a:schemeClr val="tx1"/>
            </a:solidFill>
          </a:endParaRPr>
        </a:p>
      </dsp:txBody>
      <dsp:txXfrm>
        <a:off x="1607244" y="115784"/>
        <a:ext cx="1969619" cy="745805"/>
      </dsp:txXfrm>
    </dsp:sp>
    <dsp:sp modelId="{2A8C7FB2-6A60-424D-A215-E4285DD6B36F}">
      <dsp:nvSpPr>
        <dsp:cNvPr id="0" name=""/>
        <dsp:cNvSpPr/>
      </dsp:nvSpPr>
      <dsp:spPr>
        <a:xfrm rot="2335550">
          <a:off x="3213387" y="2191481"/>
          <a:ext cx="23484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4848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669698-FC5B-462C-BB94-595D9A465854}">
      <dsp:nvSpPr>
        <dsp:cNvPr id="0" name=""/>
        <dsp:cNvSpPr/>
      </dsp:nvSpPr>
      <dsp:spPr>
        <a:xfrm>
          <a:off x="2908679" y="2265260"/>
          <a:ext cx="2050311" cy="82649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tx1"/>
              </a:solidFill>
            </a:rPr>
            <a:t>Plots</a:t>
          </a:r>
          <a:endParaRPr lang="zh-CN" altLang="en-US" sz="2400" b="1" kern="1200" dirty="0">
            <a:solidFill>
              <a:schemeClr val="tx1"/>
            </a:solidFill>
          </a:endParaRPr>
        </a:p>
      </dsp:txBody>
      <dsp:txXfrm>
        <a:off x="2949025" y="2305606"/>
        <a:ext cx="1969619" cy="745805"/>
      </dsp:txXfrm>
    </dsp:sp>
    <dsp:sp modelId="{EF6D2625-25F6-450F-93BE-E94286D7C779}">
      <dsp:nvSpPr>
        <dsp:cNvPr id="0" name=""/>
        <dsp:cNvSpPr/>
      </dsp:nvSpPr>
      <dsp:spPr>
        <a:xfrm rot="8586622">
          <a:off x="1809845" y="2183735"/>
          <a:ext cx="2200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0011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561C2-B945-454D-BD45-9794FA65D781}">
      <dsp:nvSpPr>
        <dsp:cNvPr id="0" name=""/>
        <dsp:cNvSpPr/>
      </dsp:nvSpPr>
      <dsp:spPr>
        <a:xfrm>
          <a:off x="256110" y="2249769"/>
          <a:ext cx="2050311" cy="826497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tx1"/>
              </a:solidFill>
            </a:rPr>
            <a:t>Characters</a:t>
          </a:r>
          <a:endParaRPr lang="zh-CN" altLang="en-US" sz="2400" b="1" kern="1200" dirty="0">
            <a:solidFill>
              <a:schemeClr val="tx1"/>
            </a:solidFill>
          </a:endParaRPr>
        </a:p>
      </dsp:txBody>
      <dsp:txXfrm>
        <a:off x="296456" y="2290115"/>
        <a:ext cx="1969619" cy="745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726DD-5326-4FEF-A208-5395BBCE52AA}">
      <dsp:nvSpPr>
        <dsp:cNvPr id="0" name=""/>
        <dsp:cNvSpPr/>
      </dsp:nvSpPr>
      <dsp:spPr>
        <a:xfrm>
          <a:off x="5361160" y="2398689"/>
          <a:ext cx="1899215" cy="1180835"/>
        </a:xfrm>
        <a:prstGeom prst="ellipse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>
              <a:solidFill>
                <a:schemeClr val="bg1"/>
              </a:solidFill>
            </a:rPr>
            <a:t>The Evil Genie</a:t>
          </a:r>
          <a:endParaRPr lang="zh-CN" altLang="en-US" sz="2400" b="1" kern="1200" dirty="0">
            <a:solidFill>
              <a:schemeClr val="bg1"/>
            </a:solidFill>
          </a:endParaRPr>
        </a:p>
      </dsp:txBody>
      <dsp:txXfrm>
        <a:off x="5639294" y="2571618"/>
        <a:ext cx="1342947" cy="834977"/>
      </dsp:txXfrm>
    </dsp:sp>
    <dsp:sp modelId="{5F91F3D1-ABDF-4200-9099-789D79A0812F}">
      <dsp:nvSpPr>
        <dsp:cNvPr id="0" name=""/>
        <dsp:cNvSpPr/>
      </dsp:nvSpPr>
      <dsp:spPr>
        <a:xfrm rot="12271246">
          <a:off x="5151361" y="2510339"/>
          <a:ext cx="2197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9705" y="0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D1827-C32D-4B9B-87FD-8F782BF1785D}">
      <dsp:nvSpPr>
        <dsp:cNvPr id="0" name=""/>
        <dsp:cNvSpPr/>
      </dsp:nvSpPr>
      <dsp:spPr>
        <a:xfrm>
          <a:off x="662037" y="213701"/>
          <a:ext cx="4499231" cy="2449704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Settings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b="1" kern="1200" dirty="0"/>
        </a:p>
      </dsp:txBody>
      <dsp:txXfrm>
        <a:off x="781622" y="333286"/>
        <a:ext cx="4260061" cy="2210534"/>
      </dsp:txXfrm>
    </dsp:sp>
    <dsp:sp modelId="{2A8C7FB2-6A60-424D-A215-E4285DD6B36F}">
      <dsp:nvSpPr>
        <dsp:cNvPr id="0" name=""/>
        <dsp:cNvSpPr/>
      </dsp:nvSpPr>
      <dsp:spPr>
        <a:xfrm rot="75271">
          <a:off x="7260346" y="3012506"/>
          <a:ext cx="23782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23" y="0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669698-FC5B-462C-BB94-595D9A465854}">
      <dsp:nvSpPr>
        <dsp:cNvPr id="0" name=""/>
        <dsp:cNvSpPr/>
      </dsp:nvSpPr>
      <dsp:spPr>
        <a:xfrm>
          <a:off x="7498141" y="47660"/>
          <a:ext cx="4560426" cy="6034766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Plots</a:t>
          </a:r>
          <a:endParaRPr lang="zh-CN" altLang="en-US" sz="2400" b="1" kern="1200" dirty="0"/>
        </a:p>
      </dsp:txBody>
      <dsp:txXfrm>
        <a:off x="7720763" y="270282"/>
        <a:ext cx="4115182" cy="5589522"/>
      </dsp:txXfrm>
    </dsp:sp>
    <dsp:sp modelId="{EF6D2625-25F6-450F-93BE-E94286D7C779}">
      <dsp:nvSpPr>
        <dsp:cNvPr id="0" name=""/>
        <dsp:cNvSpPr/>
      </dsp:nvSpPr>
      <dsp:spPr>
        <a:xfrm rot="9052950">
          <a:off x="5125429" y="3579254"/>
          <a:ext cx="2516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1630" y="0"/>
              </a:lnTo>
            </a:path>
          </a:pathLst>
        </a:cu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561C2-B945-454D-BD45-9794FA65D781}">
      <dsp:nvSpPr>
        <dsp:cNvPr id="0" name=""/>
        <dsp:cNvSpPr/>
      </dsp:nvSpPr>
      <dsp:spPr>
        <a:xfrm>
          <a:off x="718912" y="3640476"/>
          <a:ext cx="4546247" cy="2394282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400" b="1" kern="1200" dirty="0"/>
            <a:t>Characters</a:t>
          </a:r>
          <a:endParaRPr lang="zh-CN" altLang="en-US" sz="2400" b="1" kern="1200" dirty="0"/>
        </a:p>
      </dsp:txBody>
      <dsp:txXfrm>
        <a:off x="835791" y="3757355"/>
        <a:ext cx="4312489" cy="2160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16611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1pPr>
    <a:lvl2pPr indent="178582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2pPr>
    <a:lvl3pPr indent="357165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3pPr>
    <a:lvl4pPr indent="535747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4pPr>
    <a:lvl5pPr indent="714329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5pPr>
    <a:lvl6pPr indent="892912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6pPr>
    <a:lvl7pPr indent="1071494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7pPr>
    <a:lvl8pPr indent="1250076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8pPr>
    <a:lvl9pPr indent="1428659" defTabSz="357165" latinLnBrk="0">
      <a:lnSpc>
        <a:spcPct val="117999"/>
      </a:lnSpc>
      <a:defRPr sz="1719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0702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8966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702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0554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Suggested Time: 2 mins (Understanding &amp; Applying)</a:t>
            </a:r>
          </a:p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Learning Objectives: </a:t>
            </a:r>
          </a:p>
          <a:p>
            <a:pPr marL="342900" marR="0" indent="-3429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Ss will be able to use the reading strategies and skills: making connections to analyze the story. </a:t>
            </a:r>
          </a:p>
          <a:p>
            <a:pPr marL="342900" marR="0" indent="-3429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Ss will be able to understand the core academic word “pack” in context and </a:t>
            </a:r>
            <a:r>
              <a:rPr lang="en-US" altLang="zh-CN" baseline="0" dirty="0">
                <a:solidFill>
                  <a:schemeClr val="tx1"/>
                </a:solidFill>
              </a:rPr>
              <a:t>use it in sentences. </a:t>
            </a:r>
          </a:p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TD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Choose one S to read aloud the passage. 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Then explain the key word “pack" with the sample sentence and ask Ss to make sentences. 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Ask Ss to discuss the given questions and give feedback.</a:t>
            </a:r>
          </a:p>
        </p:txBody>
      </p:sp>
    </p:spTree>
    <p:extLst>
      <p:ext uri="{BB962C8B-B14F-4D97-AF65-F5344CB8AC3E}">
        <p14:creationId xmlns:p14="http://schemas.microsoft.com/office/powerpoint/2010/main" val="1331666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38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71633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Suggested Time: 2 mins (Understanding &amp; Applying)</a:t>
            </a:r>
          </a:p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Learning Objectives: </a:t>
            </a:r>
          </a:p>
          <a:p>
            <a:pPr marL="342900" marR="0" indent="-3429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Ss will be able to use the reading strategies and skills: making connections to analyze the story. </a:t>
            </a:r>
          </a:p>
          <a:p>
            <a:pPr marL="342900" marR="0" indent="-3429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Ss will be able to understand the core academic word “pack” in context and </a:t>
            </a:r>
            <a:r>
              <a:rPr lang="en-US" altLang="zh-CN" baseline="0" dirty="0">
                <a:solidFill>
                  <a:schemeClr val="tx1"/>
                </a:solidFill>
              </a:rPr>
              <a:t>use it in sentences. </a:t>
            </a:r>
          </a:p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TD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Choose one S to read aloud the passage. 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Then explain the key word “pack" with the sample sentence and ask Ss to make sentences. 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Ask Ss to discuss the given questions and give feedback.</a:t>
            </a:r>
          </a:p>
        </p:txBody>
      </p:sp>
    </p:spTree>
    <p:extLst>
      <p:ext uri="{BB962C8B-B14F-4D97-AF65-F5344CB8AC3E}">
        <p14:creationId xmlns:p14="http://schemas.microsoft.com/office/powerpoint/2010/main" val="614774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Suggested Time: 2 mins (Understanding &amp; Applying)</a:t>
            </a:r>
          </a:p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Learning Objectives: </a:t>
            </a:r>
          </a:p>
          <a:p>
            <a:pPr marL="342900" marR="0" indent="-3429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Ss will be able to use the reading strategies and skills: making connections to analyze the story. </a:t>
            </a:r>
          </a:p>
          <a:p>
            <a:pPr marL="342900" marR="0" indent="-3429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Ss will be able to understand the core academic word “pack” in context and </a:t>
            </a:r>
            <a:r>
              <a:rPr lang="en-US" altLang="zh-CN" baseline="0" dirty="0">
                <a:solidFill>
                  <a:schemeClr val="tx1"/>
                </a:solidFill>
              </a:rPr>
              <a:t>use it in sentences. </a:t>
            </a:r>
          </a:p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TD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Choose one S to read aloud the passage. 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Then explain the key word “pack" with the sample sentence and ask Ss to make sentences. 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Ask Ss to discuss the given questions and give feedback.</a:t>
            </a:r>
          </a:p>
        </p:txBody>
      </p:sp>
    </p:spTree>
    <p:extLst>
      <p:ext uri="{BB962C8B-B14F-4D97-AF65-F5344CB8AC3E}">
        <p14:creationId xmlns:p14="http://schemas.microsoft.com/office/powerpoint/2010/main" val="1374057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Suggested Time: 2 mins (Understanding &amp; Applying)</a:t>
            </a:r>
          </a:p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Learning Objectives: </a:t>
            </a:r>
          </a:p>
          <a:p>
            <a:pPr marL="342900" marR="0" indent="-3429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Ss will be able to use the reading strategies and skills: making connections to analyze the story. </a:t>
            </a:r>
          </a:p>
          <a:p>
            <a:pPr marL="342900" marR="0" indent="-3429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Ss will be able to understand the core academic word “pack” in context and </a:t>
            </a:r>
            <a:r>
              <a:rPr lang="en-US" altLang="zh-CN" baseline="0" dirty="0">
                <a:solidFill>
                  <a:schemeClr val="tx1"/>
                </a:solidFill>
              </a:rPr>
              <a:t>use it in sentences. </a:t>
            </a:r>
          </a:p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TD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Choose one S to read aloud the passage. 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Then explain the key word “pack" with the sample sentence and ask Ss to make sentences. </a:t>
            </a:r>
          </a:p>
          <a:p>
            <a:pPr marL="228600" marR="0" indent="-22860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baseline="0" dirty="0">
                <a:solidFill>
                  <a:schemeClr val="tx1"/>
                </a:solidFill>
              </a:rPr>
              <a:t>  Ask Ss to discuss the given questions and give feedback.</a:t>
            </a:r>
          </a:p>
        </p:txBody>
      </p:sp>
    </p:spTree>
    <p:extLst>
      <p:ext uri="{BB962C8B-B14F-4D97-AF65-F5344CB8AC3E}">
        <p14:creationId xmlns:p14="http://schemas.microsoft.com/office/powerpoint/2010/main" val="2965382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916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7661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964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88559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</p:spTree>
    <p:extLst>
      <p:ext uri="{BB962C8B-B14F-4D97-AF65-F5344CB8AC3E}">
        <p14:creationId xmlns:p14="http://schemas.microsoft.com/office/powerpoint/2010/main" val="1535400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357165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474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4079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919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841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3549313" cy="762158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51589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1981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44711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9255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5508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7910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544712" cy="76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1524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" y="-1"/>
            <a:ext cx="13547013" cy="76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5899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512278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92382" y="347338"/>
            <a:ext cx="11564550" cy="16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92382" y="2034408"/>
            <a:ext cx="11564550" cy="4912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36408" y="7229594"/>
            <a:ext cx="463268" cy="391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75"/>
            </a:lvl1pPr>
          </a:lstStyle>
          <a:p>
            <a:pPr defTabSz="608473"/>
            <a:fld id="{86CB4B4D-7CA3-9044-876B-883B54F8677D}" type="slidenum">
              <a:rPr lang="uk-UA" smtClean="0"/>
              <a:pPr defTabSz="608473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58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1" r:id="rId2"/>
    <p:sldLayoutId id="2147483675" r:id="rId3"/>
    <p:sldLayoutId id="2147483674" r:id="rId4"/>
    <p:sldLayoutId id="2147483673" r:id="rId5"/>
    <p:sldLayoutId id="2147483672" r:id="rId6"/>
    <p:sldLayoutId id="2147483669" r:id="rId7"/>
    <p:sldLayoutId id="2147483670" r:id="rId8"/>
  </p:sldLayoutIdLst>
  <p:transition spd="med"/>
  <p:txStyles>
    <p:titleStyle>
      <a:lvl1pPr marL="0" marR="0" indent="0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06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13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202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269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33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40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471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538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332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62910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925817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88727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851635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14544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777452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40362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03270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66179" marR="0" indent="-462910" algn="l" defTabSz="608396" rtl="0" latinLnBrk="0">
        <a:lnSpc>
          <a:spcPct val="100000"/>
        </a:lnSpc>
        <a:spcBef>
          <a:spcPts val="4374"/>
        </a:spcBef>
        <a:spcAft>
          <a:spcPts val="0"/>
        </a:spcAft>
        <a:buClrTx/>
        <a:buSzPct val="75000"/>
        <a:buFontTx/>
        <a:buChar char="•"/>
        <a:tabLst/>
        <a:defRPr sz="3748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06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136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202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269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33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405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471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538" algn="ctr" defTabSz="60839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2.jpeg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2.jpeg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2.jpeg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8.jpeg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tif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2.jpeg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22.jpeg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22.jpeg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tiff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22.jpeg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6.tiff"/><Relationship Id="rId7" Type="http://schemas.openxmlformats.org/officeDocument/2006/relationships/image" Target="../media/image13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tiff"/><Relationship Id="rId4" Type="http://schemas.openxmlformats.org/officeDocument/2006/relationships/image" Target="../media/image37.pn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6.tiff"/><Relationship Id="rId7" Type="http://schemas.openxmlformats.org/officeDocument/2006/relationships/image" Target="../media/image13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tiff"/><Relationship Id="rId4" Type="http://schemas.openxmlformats.org/officeDocument/2006/relationships/image" Target="../media/image41.png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3.tiff"/><Relationship Id="rId7" Type="http://schemas.openxmlformats.org/officeDocument/2006/relationships/image" Target="../media/image4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5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3.tif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tiff"/><Relationship Id="rId5" Type="http://schemas.openxmlformats.org/officeDocument/2006/relationships/image" Target="../media/image22.jpe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ore during daytim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6649" y="-78376"/>
            <a:ext cx="13651766" cy="783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714" y="-65113"/>
            <a:ext cx="13533963" cy="766759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0B7C06F-BC77-2C46-A374-EA0966767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580" y="134474"/>
            <a:ext cx="1180877" cy="856136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95DD931F-3D52-4544-9CDE-058562329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040" y="5183638"/>
            <a:ext cx="9074077" cy="2470401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28" name="流程图: 终止 27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A88CE558-052C-4310-93F3-D8E914E1A316}"/>
              </a:ext>
            </a:extLst>
          </p:cNvPr>
          <p:cNvSpPr txBox="1"/>
          <p:nvPr/>
        </p:nvSpPr>
        <p:spPr>
          <a:xfrm>
            <a:off x="5775960" y="5498369"/>
            <a:ext cx="7773353" cy="579914"/>
          </a:xfrm>
          <a:prstGeom prst="snip1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/>
            <a:r>
              <a:rPr lang="en-US" altLang="zh-CN" sz="2800" b="1" dirty="0">
                <a:solidFill>
                  <a:schemeClr val="bg1"/>
                </a:solidFill>
                <a:ea typeface="Segoe UI Symbol" panose="020B0502040204020203" pitchFamily="34" charset="0"/>
                <a:cs typeface="Segoe UI Historic" panose="020B0502040204020203" pitchFamily="34" charset="0"/>
              </a:rPr>
              <a:t>What kind of genie do you want to have?</a:t>
            </a:r>
            <a:endParaRPr lang="zh-CN" altLang="en-US" sz="2800" b="1" dirty="0">
              <a:solidFill>
                <a:schemeClr val="bg1"/>
              </a:solidFill>
              <a:cs typeface="Segoe UI Historic" panose="020B0502040204020203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47954B8-E63A-45CB-885F-FF0D1C11A95A}"/>
              </a:ext>
            </a:extLst>
          </p:cNvPr>
          <p:cNvSpPr txBox="1"/>
          <p:nvPr/>
        </p:nvSpPr>
        <p:spPr>
          <a:xfrm>
            <a:off x="6560081" y="5913461"/>
            <a:ext cx="6877478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/>
            <a:r>
              <a:rPr lang="en-US" altLang="zh-CN" sz="5200" b="1" dirty="0">
                <a:solidFill>
                  <a:srgbClr val="FFFF00"/>
                </a:solidFill>
                <a:latin typeface="+mj-ea"/>
                <a:ea typeface="+mj-ea"/>
              </a:rPr>
              <a:t>The Evil Genie 2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196525" y="6697885"/>
            <a:ext cx="324103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ea"/>
                <a:cs typeface="+mn-cs"/>
                <a:sym typeface="Helvetica Light"/>
              </a:rPr>
              <a:t>ORT-G2A Lesson 27 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ea"/>
              <a:cs typeface="+mn-cs"/>
              <a:sym typeface="Helvetica Ligh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6915" y="-38100"/>
            <a:ext cx="4536861" cy="1124905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Introduce the topic and get to know each other.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Say hello to Ss and ask Ss to introduce themselves to each other.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Introduce the topic and ask Ss to discuss the given question.</a:t>
            </a:r>
          </a:p>
        </p:txBody>
      </p:sp>
      <p:pic>
        <p:nvPicPr>
          <p:cNvPr id="23" name="图片 22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11059010" y="444182"/>
            <a:ext cx="2597412" cy="889186"/>
            <a:chOff x="11381362" y="-138057"/>
            <a:chExt cx="2227761" cy="889186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953680" y="2444295"/>
            <a:ext cx="5824429" cy="3941528"/>
            <a:chOff x="6799679" y="2689561"/>
            <a:chExt cx="5824429" cy="4122733"/>
          </a:xfrm>
        </p:grpSpPr>
        <p:sp>
          <p:nvSpPr>
            <p:cNvPr id="62" name="矩形 61"/>
            <p:cNvSpPr/>
            <p:nvPr/>
          </p:nvSpPr>
          <p:spPr>
            <a:xfrm>
              <a:off x="6820971" y="3288852"/>
              <a:ext cx="5803137" cy="352344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44000" bIns="144000">
              <a:spAutoFit/>
            </a:bodyPr>
            <a:lstStyle/>
            <a:p>
              <a:pPr marL="554400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was Kamar's father on the island?</a:t>
              </a:r>
            </a:p>
            <a:p>
              <a:pPr marL="554400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did Kamar want to do with his father?</a:t>
              </a:r>
            </a:p>
            <a:p>
              <a:pPr marL="554400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would they need to do first?</a:t>
              </a:r>
            </a:p>
          </p:txBody>
        </p:sp>
        <p:sp>
          <p:nvSpPr>
            <p:cNvPr id="63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79" y="2689561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81F7813C-96E4-4962-8131-052040C28023}"/>
              </a:ext>
            </a:extLst>
          </p:cNvPr>
          <p:cNvSpPr/>
          <p:nvPr/>
        </p:nvSpPr>
        <p:spPr>
          <a:xfrm>
            <a:off x="833810" y="1060460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18-19  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6" name="流程图: 终止 35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10/30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sp>
        <p:nvSpPr>
          <p:cNvPr id="27" name="矩形 26"/>
          <p:cNvSpPr/>
          <p:nvPr/>
        </p:nvSpPr>
        <p:spPr>
          <a:xfrm>
            <a:off x="901941" y="1721370"/>
            <a:ext cx="21804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wreck (v.)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D2AD6CF-60D7-418D-87B3-90A871ECBBE6}"/>
              </a:ext>
            </a:extLst>
          </p:cNvPr>
          <p:cNvSpPr/>
          <p:nvPr/>
        </p:nvSpPr>
        <p:spPr>
          <a:xfrm>
            <a:off x="833810" y="1669857"/>
            <a:ext cx="5681941" cy="2698539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C5324A2-6A86-4DB6-B57C-339447E842A1}"/>
              </a:ext>
            </a:extLst>
          </p:cNvPr>
          <p:cNvSpPr/>
          <p:nvPr/>
        </p:nvSpPr>
        <p:spPr>
          <a:xfrm>
            <a:off x="833810" y="3447950"/>
            <a:ext cx="5338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ship was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wrecked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off the coast of France.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74C150C-C76A-4C76-8D38-613984D532A2}"/>
              </a:ext>
            </a:extLst>
          </p:cNvPr>
          <p:cNvSpPr/>
          <p:nvPr/>
        </p:nvSpPr>
        <p:spPr>
          <a:xfrm>
            <a:off x="863780" y="2247621"/>
            <a:ext cx="5287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/>
            <a:r>
              <a:rPr lang="en-US" altLang="zh-CN" sz="24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Definition</a:t>
            </a:r>
            <a:r>
              <a:rPr lang="en-US" altLang="zh-CN" sz="2400" b="1" dirty="0">
                <a:latin typeface="Century Gothic" panose="020B0502020202020204" pitchFamily="34" charset="0"/>
              </a:rPr>
              <a:t>: to damage a ship so much that it sinks or can no longer sail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294861D-37D6-4CB2-B8CC-6CAEC0271E64}"/>
              </a:ext>
            </a:extLst>
          </p:cNvPr>
          <p:cNvSpPr/>
          <p:nvPr/>
        </p:nvSpPr>
        <p:spPr>
          <a:xfrm>
            <a:off x="952171" y="4582912"/>
            <a:ext cx="15905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hut (n.)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B23584B-CC55-4E2E-AA7D-B1D0FC6A7EF1}"/>
              </a:ext>
            </a:extLst>
          </p:cNvPr>
          <p:cNvSpPr/>
          <p:nvPr/>
        </p:nvSpPr>
        <p:spPr>
          <a:xfrm>
            <a:off x="833810" y="4510716"/>
            <a:ext cx="5681941" cy="2431648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37783BE-CE7E-4F1F-B685-D55035D19739}"/>
              </a:ext>
            </a:extLst>
          </p:cNvPr>
          <p:cNvSpPr/>
          <p:nvPr/>
        </p:nvSpPr>
        <p:spPr>
          <a:xfrm>
            <a:off x="927055" y="6174252"/>
            <a:ext cx="5338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hut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is a small house with only one or two rooms.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F52A550-FC83-4A16-8137-C9AC4308DAB0}"/>
              </a:ext>
            </a:extLst>
          </p:cNvPr>
          <p:cNvSpPr/>
          <p:nvPr/>
        </p:nvSpPr>
        <p:spPr>
          <a:xfrm>
            <a:off x="952171" y="5239882"/>
            <a:ext cx="5563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/>
            <a:r>
              <a:rPr lang="en-US" altLang="zh-CN" sz="24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Definition</a:t>
            </a:r>
            <a:r>
              <a:rPr lang="en-US" altLang="zh-CN" sz="2400" b="1" dirty="0">
                <a:latin typeface="Century Gothic" panose="020B0502020202020204" pitchFamily="34" charset="0"/>
              </a:rPr>
              <a:t>:</a:t>
            </a:r>
            <a:r>
              <a:rPr lang="zh-CN" altLang="en-US" sz="2400" b="1" dirty="0"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latin typeface="Century Gothic" panose="020B0502020202020204" pitchFamily="34" charset="0"/>
              </a:rPr>
              <a:t> a small, simply built house or shelter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705589" y="-38100"/>
            <a:ext cx="4848187" cy="1543546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Utilize the reading strategies and skills to assist in reading comprehension; understand the words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wreck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hut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in context.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If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can present a good understanding of the words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wreck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hut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from the previous slide, skip the vocabulary teaching part. If not, explain the words with the sample sentences and 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make new sentences with them.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discuss the comprehension questions; give feedback.</a:t>
            </a:r>
          </a:p>
        </p:txBody>
      </p:sp>
      <p:pic>
        <p:nvPicPr>
          <p:cNvPr id="40" name="图片 39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05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1027478" y="494412"/>
            <a:ext cx="2597412" cy="889186"/>
            <a:chOff x="11381362" y="-138057"/>
            <a:chExt cx="2227761" cy="88918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87993" y="5081435"/>
            <a:ext cx="6703166" cy="1760908"/>
            <a:chOff x="8300679" y="5317288"/>
            <a:chExt cx="5066342" cy="1760908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8314384" y="5827121"/>
              <a:ext cx="5052637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words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chest 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and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treasure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8300679" y="5317288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sp>
        <p:nvSpPr>
          <p:cNvPr id="39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691640" y="5776183"/>
            <a:ext cx="2745078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20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45" name="流程图: 终止 4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11/30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52B85E93-6E18-4439-9DD3-9FB9E3BD3E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534" y="5550205"/>
            <a:ext cx="1061284" cy="138941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C3B00C5-0FE1-2F4C-93C6-A05A96259E74}"/>
              </a:ext>
            </a:extLst>
          </p:cNvPr>
          <p:cNvSpPr txBox="1"/>
          <p:nvPr/>
        </p:nvSpPr>
        <p:spPr>
          <a:xfrm>
            <a:off x="6083300" y="1195721"/>
            <a:ext cx="6849498" cy="3980577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Kamar’s father showed them a big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chest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.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“It was washed up in a storm,” he said. “It may be full of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treasure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, but I can’t open it. I don’t have a key.”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Nadim looked at the chest.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“It would need a special key to open it,” he said.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073" y="1472720"/>
            <a:ext cx="3802659" cy="345494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505371" y="-38100"/>
            <a:ext cx="5048405" cy="1343811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Define the unfamiliar words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wreck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hut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in context.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use the illustration and context clues to define the words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wreck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hut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; give feedback. </a:t>
            </a:r>
          </a:p>
          <a:p>
            <a:pPr algn="l" defTabSz="356870" hangingPunct="1">
              <a:lnSpc>
                <a:spcPct val="118000"/>
              </a:lnSpc>
            </a:pPr>
            <a:endParaRPr lang="en-US" altLang="zh-CN" sz="1100" b="1" dirty="0">
              <a:solidFill>
                <a:schemeClr val="bg1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Note: If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can present a correct understanding of the unfamiliar word(s), it’s not necessary to teach the word(s) on the next slide.</a:t>
            </a:r>
          </a:p>
        </p:txBody>
      </p:sp>
      <p:pic>
        <p:nvPicPr>
          <p:cNvPr id="27" name="图片 26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24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1027478" y="494412"/>
            <a:ext cx="2597412" cy="889186"/>
            <a:chOff x="11381362" y="-138057"/>
            <a:chExt cx="2227761" cy="88918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27033" y="5081435"/>
            <a:ext cx="6703166" cy="1760908"/>
            <a:chOff x="8300679" y="5317288"/>
            <a:chExt cx="5066342" cy="1760908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8314384" y="5827121"/>
              <a:ext cx="5052637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whoosh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8300679" y="5317288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sp>
        <p:nvSpPr>
          <p:cNvPr id="39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691640" y="5776183"/>
            <a:ext cx="2745078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21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45" name="流程图: 终止 4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12/30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52B85E93-6E18-4439-9DD3-9FB9E3BD3E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534" y="5550205"/>
            <a:ext cx="1061284" cy="138941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C3B00C5-0FE1-2F4C-93C6-A05A96259E74}"/>
              </a:ext>
            </a:extLst>
          </p:cNvPr>
          <p:cNvSpPr txBox="1"/>
          <p:nvPr/>
        </p:nvSpPr>
        <p:spPr>
          <a:xfrm>
            <a:off x="6083300" y="1472720"/>
            <a:ext cx="6849498" cy="3426579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Suddenly there was a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whooshing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sound and a terrible smell of rotten eggs. The evil genie appeared! His voice sounded like thunder.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“Aha!” he shouted. “You trapped me in a bottle. Now I will deal with you, Hassan!”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585" y="1383598"/>
            <a:ext cx="3852695" cy="345835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7837715" y="-38100"/>
            <a:ext cx="5716062" cy="174328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Define the unfamiliar word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whoosh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in context; read the text fluently.</a:t>
            </a:r>
          </a:p>
          <a:p>
            <a:pPr algn="l" defTabSz="356870" hangingPunct="1">
              <a:lnSpc>
                <a:spcPct val="118000"/>
              </a:lnSpc>
            </a:pPr>
            <a:endParaRPr lang="en-US" altLang="zh-CN" sz="1100" b="1" dirty="0">
              <a:solidFill>
                <a:schemeClr val="bg1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Take turns reading the passage aloud. Guide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pay attention to the intonation and emotion of the passage when reading the in-text quotes.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go through the text quickly and have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use the illustration and context clues to define the word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whoosh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Note: If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can present a correct understanding of the unfamiliar word(s), it’s not necessary to teach the word(s) on the next slide.</a:t>
            </a:r>
          </a:p>
        </p:txBody>
      </p:sp>
      <p:pic>
        <p:nvPicPr>
          <p:cNvPr id="28" name="图片 2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622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11059010" y="444182"/>
            <a:ext cx="2597412" cy="889186"/>
            <a:chOff x="11381362" y="-138057"/>
            <a:chExt cx="2227761" cy="889186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916084" y="4463214"/>
            <a:ext cx="5872547" cy="2451752"/>
            <a:chOff x="6799679" y="2885515"/>
            <a:chExt cx="5824429" cy="2865844"/>
          </a:xfrm>
        </p:grpSpPr>
        <p:sp>
          <p:nvSpPr>
            <p:cNvPr id="62" name="矩形 61"/>
            <p:cNvSpPr/>
            <p:nvPr/>
          </p:nvSpPr>
          <p:spPr>
            <a:xfrm>
              <a:off x="6820971" y="3288852"/>
              <a:ext cx="5803137" cy="24625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44000" bIns="144000">
              <a:spAutoFit/>
            </a:bodyPr>
            <a:lstStyle/>
            <a:p>
              <a:pPr marL="554400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Where did the chest come from?</a:t>
              </a:r>
            </a:p>
            <a:p>
              <a:pPr marL="554400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was the genie angry with Hassan?</a:t>
              </a:r>
            </a:p>
          </p:txBody>
        </p:sp>
        <p:sp>
          <p:nvSpPr>
            <p:cNvPr id="63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79" y="2885515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81F7813C-96E4-4962-8131-052040C28023}"/>
              </a:ext>
            </a:extLst>
          </p:cNvPr>
          <p:cNvSpPr/>
          <p:nvPr/>
        </p:nvSpPr>
        <p:spPr>
          <a:xfrm>
            <a:off x="833810" y="1060460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20-21  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6" name="流程图: 终止 35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13/30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sp>
        <p:nvSpPr>
          <p:cNvPr id="27" name="矩形 26"/>
          <p:cNvSpPr/>
          <p:nvPr/>
        </p:nvSpPr>
        <p:spPr>
          <a:xfrm>
            <a:off x="966866" y="1894324"/>
            <a:ext cx="20505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chest (n.)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D2AD6CF-60D7-418D-87B3-90A871ECBBE6}"/>
              </a:ext>
            </a:extLst>
          </p:cNvPr>
          <p:cNvSpPr/>
          <p:nvPr/>
        </p:nvSpPr>
        <p:spPr>
          <a:xfrm>
            <a:off x="833810" y="1822852"/>
            <a:ext cx="5681941" cy="2431648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C5324A2-6A86-4DB6-B57C-339447E842A1}"/>
              </a:ext>
            </a:extLst>
          </p:cNvPr>
          <p:cNvSpPr/>
          <p:nvPr/>
        </p:nvSpPr>
        <p:spPr>
          <a:xfrm>
            <a:off x="901941" y="3366799"/>
            <a:ext cx="5338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Help me lift the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chest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up on the table.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74C150C-C76A-4C76-8D38-613984D532A2}"/>
              </a:ext>
            </a:extLst>
          </p:cNvPr>
          <p:cNvSpPr/>
          <p:nvPr/>
        </p:nvSpPr>
        <p:spPr>
          <a:xfrm>
            <a:off x="952171" y="2479099"/>
            <a:ext cx="5287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/>
            <a:r>
              <a:rPr lang="en-US" altLang="zh-CN" sz="24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Definition</a:t>
            </a:r>
            <a:r>
              <a:rPr lang="en-US" altLang="zh-CN" sz="2400" b="1" dirty="0">
                <a:latin typeface="Century Gothic" panose="020B0502020202020204" pitchFamily="34" charset="0"/>
              </a:rPr>
              <a:t>: a large strong box, usually made of wood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294861D-37D6-4CB2-B8CC-6CAEC0271E64}"/>
              </a:ext>
            </a:extLst>
          </p:cNvPr>
          <p:cNvSpPr/>
          <p:nvPr/>
        </p:nvSpPr>
        <p:spPr>
          <a:xfrm>
            <a:off x="927055" y="4412434"/>
            <a:ext cx="258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treasure (n.)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B23584B-CC55-4E2E-AA7D-B1D0FC6A7EF1}"/>
              </a:ext>
            </a:extLst>
          </p:cNvPr>
          <p:cNvSpPr/>
          <p:nvPr/>
        </p:nvSpPr>
        <p:spPr>
          <a:xfrm>
            <a:off x="842760" y="4404065"/>
            <a:ext cx="5672991" cy="2601184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37783BE-CE7E-4F1F-B685-D55035D19739}"/>
              </a:ext>
            </a:extLst>
          </p:cNvPr>
          <p:cNvSpPr/>
          <p:nvPr/>
        </p:nvSpPr>
        <p:spPr>
          <a:xfrm>
            <a:off x="952171" y="6405084"/>
            <a:ext cx="5631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There's a lot of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treasure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buried here.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F52A550-FC83-4A16-8137-C9AC4308DAB0}"/>
              </a:ext>
            </a:extLst>
          </p:cNvPr>
          <p:cNvSpPr/>
          <p:nvPr/>
        </p:nvSpPr>
        <p:spPr>
          <a:xfrm>
            <a:off x="927055" y="4997209"/>
            <a:ext cx="5563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/>
            <a:r>
              <a:rPr lang="en-US" altLang="zh-CN" sz="24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Definition</a:t>
            </a:r>
            <a:r>
              <a:rPr lang="en-US" altLang="zh-CN" sz="2400" b="1" dirty="0">
                <a:latin typeface="Century Gothic" panose="020B0502020202020204" pitchFamily="34" charset="0"/>
              </a:rPr>
              <a:t>:</a:t>
            </a:r>
            <a:r>
              <a:rPr lang="zh-CN" altLang="en-US" sz="2400" b="1" dirty="0">
                <a:latin typeface="Century Gothic" panose="020B0502020202020204" pitchFamily="34" charset="0"/>
              </a:rPr>
              <a:t> </a:t>
            </a:r>
            <a:r>
              <a:rPr lang="en-US" altLang="zh-CN" sz="2400" dirty="0"/>
              <a:t> </a:t>
            </a:r>
            <a:r>
              <a:rPr lang="en-US" altLang="zh-CN" sz="2400" b="1" dirty="0">
                <a:latin typeface="Century Gothic" panose="020B0502020202020204" pitchFamily="34" charset="0"/>
              </a:rPr>
              <a:t>a collection of valuable old objects such as gold coins and jewels that has been hidden or lost</a:t>
            </a:r>
          </a:p>
        </p:txBody>
      </p:sp>
      <p:sp>
        <p:nvSpPr>
          <p:cNvPr id="39" name="矩形 38"/>
          <p:cNvSpPr/>
          <p:nvPr/>
        </p:nvSpPr>
        <p:spPr>
          <a:xfrm>
            <a:off x="6611761" y="1894324"/>
            <a:ext cx="34134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whoosh (v.)</a:t>
            </a:r>
            <a:endParaRPr lang="zh-CN" altLang="en-US" dirty="0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D2AD6CF-60D7-418D-87B3-90A871ECBBE6}"/>
              </a:ext>
            </a:extLst>
          </p:cNvPr>
          <p:cNvSpPr/>
          <p:nvPr/>
        </p:nvSpPr>
        <p:spPr>
          <a:xfrm>
            <a:off x="6937552" y="1823035"/>
            <a:ext cx="5899197" cy="2395565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C5324A2-6A86-4DB6-B57C-339447E842A1}"/>
              </a:ext>
            </a:extLst>
          </p:cNvPr>
          <p:cNvSpPr/>
          <p:nvPr/>
        </p:nvSpPr>
        <p:spPr>
          <a:xfrm>
            <a:off x="7110048" y="3341682"/>
            <a:ext cx="54943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Cool air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whooshes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up through the grates on the street.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74C150C-C76A-4C76-8D38-613984D532A2}"/>
              </a:ext>
            </a:extLst>
          </p:cNvPr>
          <p:cNvSpPr/>
          <p:nvPr/>
        </p:nvSpPr>
        <p:spPr>
          <a:xfrm>
            <a:off x="7075085" y="2500281"/>
            <a:ext cx="5442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/>
            <a:r>
              <a:rPr lang="en-US" altLang="zh-CN" sz="24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Definition</a:t>
            </a:r>
            <a:r>
              <a:rPr lang="en-US" altLang="zh-CN" sz="2400" b="1" dirty="0">
                <a:latin typeface="Century Gothic" panose="020B0502020202020204" pitchFamily="34" charset="0"/>
              </a:rPr>
              <a:t>: to move quickly and suddenly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418287" y="-38100"/>
            <a:ext cx="5135490" cy="1943014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Utilize the reading strategies and skills to assist in reading comprehension; understand the words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chest, treasure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whoosh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in context.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If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can present a good understanding of the words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chest, treasure 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and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whoosh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from the previous slides, skip the vocabulary teaching part. If not, explain the words with the sample sentences and 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make new sentences with them.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take turns discussing the comprehension questions; give feedback.</a:t>
            </a:r>
          </a:p>
        </p:txBody>
      </p:sp>
      <p:pic>
        <p:nvPicPr>
          <p:cNvPr id="44" name="图片 43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47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1027478" y="494412"/>
            <a:ext cx="2597412" cy="889186"/>
            <a:chOff x="11381362" y="-138057"/>
            <a:chExt cx="2227761" cy="88918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27033" y="5081435"/>
            <a:ext cx="6703166" cy="1760908"/>
            <a:chOff x="8300679" y="5317288"/>
            <a:chExt cx="5066342" cy="1760908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8314384" y="5827121"/>
              <a:ext cx="5052637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snarl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8300679" y="5317288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sp>
        <p:nvSpPr>
          <p:cNvPr id="39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691640" y="5776183"/>
            <a:ext cx="2745078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Pages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22-23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45" name="流程图: 终止 4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14/30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52B85E93-6E18-4439-9DD3-9FB9E3BD3E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534" y="5550205"/>
            <a:ext cx="1061284" cy="138941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C3B00C5-0FE1-2F4C-93C6-A05A96259E74}"/>
              </a:ext>
            </a:extLst>
          </p:cNvPr>
          <p:cNvSpPr txBox="1"/>
          <p:nvPr/>
        </p:nvSpPr>
        <p:spPr>
          <a:xfrm>
            <a:off x="6083300" y="1472720"/>
            <a:ext cx="6849498" cy="3426579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Floppy hated the adventure, and he hated the genie even more. He began to bark and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snarl 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at the genie</a:t>
            </a:r>
            <a:r>
              <a:rPr lang="zh-CN" altLang="en-US" sz="2400" b="1" dirty="0">
                <a:latin typeface="Century Gothic" panose="020B0502020202020204" pitchFamily="34" charset="0"/>
                <a:cs typeface="Ayuthaya" pitchFamily="2" charset="-34"/>
              </a:rPr>
              <a:t>。</a:t>
            </a:r>
            <a:endParaRPr lang="en-US" altLang="zh-CN" sz="2400" b="1" dirty="0">
              <a:latin typeface="Century Gothic" panose="020B0502020202020204" pitchFamily="34" charset="0"/>
              <a:cs typeface="Ayuthaya" pitchFamily="2" charset="-34"/>
            </a:endParaRP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“Floppy!” called Biff. “Don’t do it.”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But Floppy barked even more.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“Help!” cried the genie. “I hate dogs.”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279" y="1674980"/>
            <a:ext cx="3729841" cy="340645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6915" y="-38100"/>
            <a:ext cx="4536861" cy="2142748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Define the unfamiliar word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snarl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in context; read the text fluently.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Take turns reading the passage aloud. Guide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pay attention to the intonation and emotion of the passage when reading the in-text quotes.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go through the text quickly and have them use the illustration and context clues to define the word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snarl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Note: If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can present a correct understanding of the unfamiliar word(s), it’s not necessary to teach the word(s) on the next slide.</a:t>
            </a:r>
          </a:p>
        </p:txBody>
      </p:sp>
      <p:pic>
        <p:nvPicPr>
          <p:cNvPr id="27" name="图片 26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88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46932" y="455498"/>
            <a:ext cx="2577957" cy="889186"/>
            <a:chOff x="11381362" y="-138057"/>
            <a:chExt cx="2227761" cy="88918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048048" y="2069699"/>
            <a:ext cx="5486844" cy="4216298"/>
            <a:chOff x="6799680" y="2689561"/>
            <a:chExt cx="4965443" cy="4216298"/>
          </a:xfrm>
        </p:grpSpPr>
        <p:sp>
          <p:nvSpPr>
            <p:cNvPr id="53" name="矩形 52"/>
            <p:cNvSpPr/>
            <p:nvPr/>
          </p:nvSpPr>
          <p:spPr>
            <a:xfrm>
              <a:off x="6820971" y="3274338"/>
              <a:ext cx="4944152" cy="36315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80000" bIns="216000">
              <a:spAutoFit/>
            </a:bodyPr>
            <a:lstStyle/>
            <a:p>
              <a:pPr marL="457200" indent="-360000" algn="l" defTabSz="584200">
                <a:lnSpc>
                  <a:spcPct val="15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did Floppy feel? What did he do?</a:t>
              </a:r>
            </a:p>
            <a:p>
              <a:pPr marL="457200" indent="-360000" algn="l" defTabSz="584200">
                <a:lnSpc>
                  <a:spcPct val="15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was Hassan upset? What was he confused about?</a:t>
              </a:r>
            </a:p>
            <a:p>
              <a:pPr marL="457200" indent="-360000" algn="l" defTabSz="584200">
                <a:lnSpc>
                  <a:spcPct val="15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did the genie fly away?</a:t>
              </a:r>
            </a:p>
          </p:txBody>
        </p:sp>
        <p:sp>
          <p:nvSpPr>
            <p:cNvPr id="54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80" y="2689561"/>
              <a:ext cx="2916236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027180" y="1798377"/>
            <a:ext cx="5582568" cy="4932805"/>
            <a:chOff x="601606" y="507124"/>
            <a:chExt cx="5840321" cy="4307018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4D85B493-8A2D-48AE-A98B-597EFCD0C922}"/>
                </a:ext>
              </a:extLst>
            </p:cNvPr>
            <p:cNvSpPr/>
            <p:nvPr/>
          </p:nvSpPr>
          <p:spPr>
            <a:xfrm>
              <a:off x="637485" y="507124"/>
              <a:ext cx="5715564" cy="430701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01606" y="4009493"/>
              <a:ext cx="2440451" cy="6242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l" defTabSz="584200">
                <a:lnSpc>
                  <a:spcPts val="4600"/>
                </a:lnSpc>
              </a:pPr>
              <a:endParaRPr lang="en-US" altLang="zh-CN" sz="3200" b="1" dirty="0">
                <a:solidFill>
                  <a:srgbClr val="0083D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76ECD679-1799-4967-8BB1-C81B2CEA9144}"/>
                </a:ext>
              </a:extLst>
            </p:cNvPr>
            <p:cNvSpPr/>
            <p:nvPr/>
          </p:nvSpPr>
          <p:spPr>
            <a:xfrm>
              <a:off x="770018" y="4175044"/>
              <a:ext cx="5450499" cy="403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/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The fierce lion </a:t>
              </a:r>
              <a:r>
                <a:rPr lang="en-US" altLang="zh-CN" sz="2400" b="1" dirty="0">
                  <a:solidFill>
                    <a:srgbClr val="0070C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snarled </a:t>
              </a:r>
              <a:r>
                <a:rPr lang="en-US" altLang="zh-CN" sz="2400" b="1" dirty="0">
                  <a:solidFill>
                    <a:prstClr val="black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at us.</a:t>
              </a: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0BA36223-6A5D-4AB9-9F09-11D7F320C371}"/>
                </a:ext>
              </a:extLst>
            </p:cNvPr>
            <p:cNvSpPr/>
            <p:nvPr/>
          </p:nvSpPr>
          <p:spPr>
            <a:xfrm>
              <a:off x="3214622" y="1169907"/>
              <a:ext cx="3227305" cy="940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snarl</a:t>
              </a:r>
            </a:p>
            <a:p>
              <a:r>
                <a:rPr lang="en-US" altLang="zh-CN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(v.)</a:t>
              </a:r>
              <a:endParaRPr lang="zh-CN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9A4E65AF-43DB-4B00-A1A6-393E5CF90362}"/>
                </a:ext>
              </a:extLst>
            </p:cNvPr>
            <p:cNvSpPr/>
            <p:nvPr/>
          </p:nvSpPr>
          <p:spPr>
            <a:xfrm>
              <a:off x="688532" y="2773250"/>
              <a:ext cx="5707499" cy="1048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584200"/>
              <a:r>
                <a:rPr lang="en-US" altLang="zh-CN" sz="2400" b="1" dirty="0">
                  <a:solidFill>
                    <a:srgbClr val="0083D1"/>
                  </a:solidFill>
                  <a:latin typeface="Century Gothic" panose="020B0502020202020204" pitchFamily="34" charset="0"/>
                </a:rPr>
                <a:t>Definition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:</a:t>
              </a:r>
              <a:r>
                <a:rPr lang="zh-CN" altLang="en-US" sz="2400" b="1" dirty="0"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latin typeface="Century Gothic" panose="020B0502020202020204" pitchFamily="34" charset="0"/>
                </a:rPr>
                <a:t>to show its teeth and make a deep angry noise in its throat</a:t>
              </a:r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id="{2404052A-1AA5-4CCC-BB3E-25382EEDE9A7}"/>
              </a:ext>
            </a:extLst>
          </p:cNvPr>
          <p:cNvSpPr/>
          <p:nvPr/>
        </p:nvSpPr>
        <p:spPr>
          <a:xfrm>
            <a:off x="1061476" y="1039985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22-23  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9" name="流程图: 终止 3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15/30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pic>
        <p:nvPicPr>
          <p:cNvPr id="1026" name="Picture 2" descr="lion on green grass field during daytim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5410" y="2227750"/>
            <a:ext cx="2400310" cy="166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563429" y="-38100"/>
            <a:ext cx="4990347" cy="1943014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Utilize the reading strategies and skills to assist in reading comprehension; understand the word snarl in context.</a:t>
            </a:r>
          </a:p>
          <a:p>
            <a:pPr algn="l" defTabSz="356870" hangingPunct="1">
              <a:lnSpc>
                <a:spcPct val="118000"/>
              </a:lnSpc>
            </a:pPr>
            <a:endParaRPr lang="en-US" altLang="zh-CN" sz="1100" b="1" dirty="0">
              <a:solidFill>
                <a:schemeClr val="bg1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If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can present a good understanding of the word snarl from the previous slide, skip the vocabulary teaching part. If not, explain the word with the sample sentence and 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make new sentences with it.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take turns discussing the comprehension questions; give feedback.</a:t>
            </a:r>
          </a:p>
        </p:txBody>
      </p:sp>
      <p:pic>
        <p:nvPicPr>
          <p:cNvPr id="28" name="图片 2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443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11059010" y="444182"/>
            <a:ext cx="2597412" cy="889186"/>
            <a:chOff x="11381362" y="-138057"/>
            <a:chExt cx="2227761" cy="889186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241631" y="5160891"/>
            <a:ext cx="6595118" cy="1792432"/>
            <a:chOff x="6149526" y="5306832"/>
            <a:chExt cx="7277133" cy="1792432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6184321" y="5827121"/>
              <a:ext cx="7242338" cy="127214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>
              <a:spAutoFit/>
            </a:bodyPr>
            <a:lstStyle/>
            <a:p>
              <a:pPr defTabSz="584200">
                <a:lnSpc>
                  <a:spcPts val="46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words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touch 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and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power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7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6149526" y="5306832"/>
              <a:ext cx="3112479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35007" y="6978643"/>
            <a:ext cx="943722" cy="294424"/>
            <a:chOff x="-36290" y="6501016"/>
            <a:chExt cx="943722" cy="294424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452380" y="5823434"/>
            <a:ext cx="2581871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Pages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24-25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9" name="流程图: 终止 3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16/30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6286FE5-79C3-4F4B-B7BC-22CD460A2C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934" y="5550205"/>
            <a:ext cx="1061284" cy="13894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777" y="1333368"/>
            <a:ext cx="3769772" cy="342331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5505" y="1333368"/>
            <a:ext cx="3796452" cy="340185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450689" y="-38101"/>
            <a:ext cx="5103088" cy="1543546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Utilize the reading strategies and skills to assist in reading comprehension; understand the words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touch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power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in context.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If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can present a good understanding of the words touch and power from the previous slide, skip the vocabulary teaching part. If not, explain the words with the sample sentences and 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make new sentences with them.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discuss the comprehension questions; give feedback.</a:t>
            </a:r>
          </a:p>
        </p:txBody>
      </p:sp>
      <p:pic>
        <p:nvPicPr>
          <p:cNvPr id="21" name="图片 20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7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11059010" y="444182"/>
            <a:ext cx="2597412" cy="889186"/>
            <a:chOff x="11381362" y="-138057"/>
            <a:chExt cx="2227761" cy="889186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6916296" y="1992410"/>
            <a:ext cx="5899197" cy="4554280"/>
            <a:chOff x="6799679" y="2916998"/>
            <a:chExt cx="5824429" cy="4068434"/>
          </a:xfrm>
        </p:grpSpPr>
        <p:sp>
          <p:nvSpPr>
            <p:cNvPr id="62" name="矩形 61"/>
            <p:cNvSpPr/>
            <p:nvPr/>
          </p:nvSpPr>
          <p:spPr>
            <a:xfrm>
              <a:off x="6820971" y="3288852"/>
              <a:ext cx="5803137" cy="369658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44000" bIns="144000">
              <a:spAutoFit/>
            </a:bodyPr>
            <a:lstStyle/>
            <a:p>
              <a:pPr marL="554400" indent="-457200" algn="l" defTabSz="584200">
                <a:lnSpc>
                  <a:spcPct val="20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The genie made a storm. How many more bad things could he do after that on that day?</a:t>
              </a:r>
            </a:p>
            <a:p>
              <a:pPr marL="554400" indent="-457200" algn="l" defTabSz="584200">
                <a:lnSpc>
                  <a:spcPct val="20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do you think the bird would do?</a:t>
              </a:r>
            </a:p>
          </p:txBody>
        </p:sp>
        <p:sp>
          <p:nvSpPr>
            <p:cNvPr id="63" name="矩形: 圆角 21">
              <a:extLst>
                <a:ext uri="{FF2B5EF4-FFF2-40B4-BE49-F238E27FC236}">
                  <a16:creationId xmlns:a16="http://schemas.microsoft.com/office/drawing/2014/main" id="{183F8AAC-6730-4697-80F5-67DDDA968D85}"/>
                </a:ext>
              </a:extLst>
            </p:cNvPr>
            <p:cNvSpPr/>
            <p:nvPr/>
          </p:nvSpPr>
          <p:spPr>
            <a:xfrm>
              <a:off x="6799679" y="2916998"/>
              <a:ext cx="3112480" cy="527268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sp>
        <p:nvSpPr>
          <p:cNvPr id="31" name="矩形 30">
            <a:extLst>
              <a:ext uri="{FF2B5EF4-FFF2-40B4-BE49-F238E27FC236}">
                <a16:creationId xmlns:a16="http://schemas.microsoft.com/office/drawing/2014/main" id="{81F7813C-96E4-4962-8131-052040C28023}"/>
              </a:ext>
            </a:extLst>
          </p:cNvPr>
          <p:cNvSpPr/>
          <p:nvPr/>
        </p:nvSpPr>
        <p:spPr>
          <a:xfrm>
            <a:off x="833810" y="1060460"/>
            <a:ext cx="35707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Read Pages 24-25</a:t>
            </a:r>
            <a:endParaRPr lang="zh-CN" altLang="en-US" sz="2800" dirty="0">
              <a:solidFill>
                <a:srgbClr val="002060"/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6" name="流程图: 终止 35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17/30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sp>
        <p:nvSpPr>
          <p:cNvPr id="27" name="矩形 26"/>
          <p:cNvSpPr/>
          <p:nvPr/>
        </p:nvSpPr>
        <p:spPr>
          <a:xfrm>
            <a:off x="934004" y="1894324"/>
            <a:ext cx="21162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 (v.)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D2AD6CF-60D7-418D-87B3-90A871ECBBE6}"/>
              </a:ext>
            </a:extLst>
          </p:cNvPr>
          <p:cNvSpPr/>
          <p:nvPr/>
        </p:nvSpPr>
        <p:spPr>
          <a:xfrm>
            <a:off x="833810" y="1822852"/>
            <a:ext cx="5681941" cy="2431648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FC5324A2-6A86-4DB6-B57C-339447E842A1}"/>
              </a:ext>
            </a:extLst>
          </p:cNvPr>
          <p:cNvSpPr/>
          <p:nvPr/>
        </p:nvSpPr>
        <p:spPr>
          <a:xfrm>
            <a:off x="952171" y="3789664"/>
            <a:ext cx="5338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Don’t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touch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my cellphone.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74C150C-C76A-4C76-8D38-613984D532A2}"/>
              </a:ext>
            </a:extLst>
          </p:cNvPr>
          <p:cNvSpPr/>
          <p:nvPr/>
        </p:nvSpPr>
        <p:spPr>
          <a:xfrm>
            <a:off x="952171" y="2479099"/>
            <a:ext cx="5287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/>
            <a:r>
              <a:rPr lang="en-US" altLang="zh-CN" sz="24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Definition</a:t>
            </a:r>
            <a:r>
              <a:rPr lang="en-US" altLang="zh-CN" sz="2400" b="1" dirty="0">
                <a:latin typeface="Century Gothic" panose="020B0502020202020204" pitchFamily="34" charset="0"/>
              </a:rPr>
              <a:t>: to place one’s hand on an object in order to feel it or to make contact with it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294861D-37D6-4CB2-B8CC-6CAEC0271E64}"/>
              </a:ext>
            </a:extLst>
          </p:cNvPr>
          <p:cNvSpPr/>
          <p:nvPr/>
        </p:nvSpPr>
        <p:spPr>
          <a:xfrm>
            <a:off x="952171" y="4582912"/>
            <a:ext cx="22300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power (n.)</a:t>
            </a:r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B23584B-CC55-4E2E-AA7D-B1D0FC6A7EF1}"/>
              </a:ext>
            </a:extLst>
          </p:cNvPr>
          <p:cNvSpPr/>
          <p:nvPr/>
        </p:nvSpPr>
        <p:spPr>
          <a:xfrm>
            <a:off x="833810" y="4510716"/>
            <a:ext cx="5681941" cy="2431648"/>
          </a:xfrm>
          <a:prstGeom prst="rect">
            <a:avLst/>
          </a:prstGeom>
          <a:noFill/>
          <a:ln w="12700" cap="flat">
            <a:solidFill>
              <a:srgbClr val="FFFF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37783BE-CE7E-4F1F-B685-D55035D19739}"/>
              </a:ext>
            </a:extLst>
          </p:cNvPr>
          <p:cNvSpPr/>
          <p:nvPr/>
        </p:nvSpPr>
        <p:spPr>
          <a:xfrm>
            <a:off x="927055" y="6174252"/>
            <a:ext cx="5338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He has the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power</a:t>
            </a: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to make things very unpleasant for us.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F52A550-FC83-4A16-8137-C9AC4308DAB0}"/>
              </a:ext>
            </a:extLst>
          </p:cNvPr>
          <p:cNvSpPr/>
          <p:nvPr/>
        </p:nvSpPr>
        <p:spPr>
          <a:xfrm>
            <a:off x="952171" y="5239882"/>
            <a:ext cx="5563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/>
            <a:r>
              <a:rPr lang="en-US" altLang="zh-CN" sz="24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Definition</a:t>
            </a:r>
            <a:r>
              <a:rPr lang="en-US" altLang="zh-CN" sz="2400" b="1" dirty="0">
                <a:latin typeface="Century Gothic" panose="020B0502020202020204" pitchFamily="34" charset="0"/>
              </a:rPr>
              <a:t>:</a:t>
            </a:r>
            <a:r>
              <a:rPr lang="zh-CN" altLang="en-US" sz="2400" b="1" dirty="0">
                <a:latin typeface="Century Gothic" panose="020B0502020202020204" pitchFamily="34" charset="0"/>
              </a:rPr>
              <a:t> </a:t>
            </a:r>
            <a:r>
              <a:rPr lang="en-US" altLang="zh-CN" sz="2400" dirty="0"/>
              <a:t> </a:t>
            </a:r>
            <a:r>
              <a:rPr lang="en-US" altLang="zh-CN" sz="2400" b="1" dirty="0">
                <a:latin typeface="Century Gothic" panose="020B0502020202020204" pitchFamily="34" charset="0"/>
              </a:rPr>
              <a:t>the ability to control people or things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567225" y="-38100"/>
            <a:ext cx="4986551" cy="1543546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Utilize the reading strategies and skills to assist in reading comprehension; understand the words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touch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power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in context.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If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can present a good understanding of the words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touch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and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power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from the previous slide, skip the vocabulary teaching part. If not, explain the words with the sample sentences and 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make new sentences with them.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discuss the comprehension questions; give feedback.</a:t>
            </a:r>
          </a:p>
        </p:txBody>
      </p:sp>
      <p:pic>
        <p:nvPicPr>
          <p:cNvPr id="26" name="图片 25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73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82450" y="497457"/>
            <a:ext cx="2577957" cy="889186"/>
            <a:chOff x="11381362" y="-138057"/>
            <a:chExt cx="2227761" cy="88918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Futura Std Heavy" panose="020B0702020204020203" pitchFamily="34" charset="0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Heavy" panose="020B0702020204020203" pitchFamily="34" charset="0"/>
                <a:sym typeface="Helvetica Light"/>
              </a:endParaRPr>
            </a:p>
          </p:txBody>
        </p:sp>
      </p:grpSp>
      <p:sp>
        <p:nvSpPr>
          <p:cNvPr id="15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762786" y="5732128"/>
            <a:ext cx="2082184" cy="937459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27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5" name="流程图: 终止 3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18/30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09E158E-5D02-42A2-91D9-1493ECDC81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528" y="5554342"/>
            <a:ext cx="1061284" cy="1389411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B667DF7-1A21-4ED2-B167-EB3DC10C4AE8}"/>
              </a:ext>
            </a:extLst>
          </p:cNvPr>
          <p:cNvGrpSpPr/>
          <p:nvPr/>
        </p:nvGrpSpPr>
        <p:grpSpPr>
          <a:xfrm>
            <a:off x="6531674" y="1469609"/>
            <a:ext cx="6128441" cy="2818037"/>
            <a:chOff x="6799680" y="2795161"/>
            <a:chExt cx="5546071" cy="2818037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93595C5-A3CD-4FBE-9C5B-1C247BB7CC4F}"/>
                </a:ext>
              </a:extLst>
            </p:cNvPr>
            <p:cNvSpPr/>
            <p:nvPr/>
          </p:nvSpPr>
          <p:spPr>
            <a:xfrm>
              <a:off x="6820971" y="3274338"/>
              <a:ext cx="5524780" cy="233886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80000" bIns="216000">
              <a:spAutoFit/>
            </a:bodyPr>
            <a:lstStyle/>
            <a:p>
              <a:pPr marL="554400" indent="-457200" algn="l" defTabSz="584200"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did Floppy run away?</a:t>
              </a:r>
            </a:p>
            <a:p>
              <a:pPr marL="554400" indent="-457200" algn="l" defTabSz="584200"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Where were the children?</a:t>
              </a:r>
            </a:p>
            <a:p>
              <a:pPr marL="554400" indent="-457200" algn="l" defTabSz="584200"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do you think everyone felt when the bird came?</a:t>
              </a:r>
            </a:p>
          </p:txBody>
        </p:sp>
        <p:sp>
          <p:nvSpPr>
            <p:cNvPr id="29" name="矩形: 圆角 21">
              <a:extLst>
                <a:ext uri="{FF2B5EF4-FFF2-40B4-BE49-F238E27FC236}">
                  <a16:creationId xmlns:a16="http://schemas.microsoft.com/office/drawing/2014/main" id="{3BB611C5-2896-4694-BE0B-7223A65D7580}"/>
                </a:ext>
              </a:extLst>
            </p:cNvPr>
            <p:cNvSpPr/>
            <p:nvPr/>
          </p:nvSpPr>
          <p:spPr>
            <a:xfrm>
              <a:off x="6799680" y="2795161"/>
              <a:ext cx="2916236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253F227-179A-4C8D-ACAF-40575B9AB8E0}"/>
              </a:ext>
            </a:extLst>
          </p:cNvPr>
          <p:cNvGrpSpPr/>
          <p:nvPr/>
        </p:nvGrpSpPr>
        <p:grpSpPr>
          <a:xfrm>
            <a:off x="6521136" y="4531507"/>
            <a:ext cx="6127216" cy="2170619"/>
            <a:chOff x="1005115" y="4589331"/>
            <a:chExt cx="5576098" cy="2170620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6C305DE3-7EC4-4B7E-96A4-760E666C4B53}"/>
                </a:ext>
              </a:extLst>
            </p:cNvPr>
            <p:cNvSpPr/>
            <p:nvPr/>
          </p:nvSpPr>
          <p:spPr>
            <a:xfrm>
              <a:off x="1025411" y="5077053"/>
              <a:ext cx="5555802" cy="16828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3D1"/>
              </a:solidFill>
              <a:prstDash val="lgDash"/>
            </a:ln>
          </p:spPr>
          <p:txBody>
            <a:bodyPr wrap="square" anchor="b">
              <a:spAutoFit/>
            </a:bodyPr>
            <a:lstStyle/>
            <a:p>
              <a:pPr algn="l" defTabSz="584200">
                <a:lnSpc>
                  <a:spcPct val="150000"/>
                </a:lnSpc>
              </a:pP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Can you remember all the things that Floppy didn't like about this adventure so far?</a:t>
              </a:r>
            </a:p>
          </p:txBody>
        </p:sp>
        <p:sp>
          <p:nvSpPr>
            <p:cNvPr id="38" name="矩形: 圆角 25">
              <a:extLst>
                <a:ext uri="{FF2B5EF4-FFF2-40B4-BE49-F238E27FC236}">
                  <a16:creationId xmlns:a16="http://schemas.microsoft.com/office/drawing/2014/main" id="{EBB06423-0F1F-4043-B438-8F2C9904673A}"/>
                </a:ext>
              </a:extLst>
            </p:cNvPr>
            <p:cNvSpPr/>
            <p:nvPr/>
          </p:nvSpPr>
          <p:spPr>
            <a:xfrm>
              <a:off x="1005115" y="4589331"/>
              <a:ext cx="2932613" cy="590233"/>
            </a:xfrm>
            <a:prstGeom prst="roundRect">
              <a:avLst/>
            </a:prstGeom>
            <a:solidFill>
              <a:srgbClr val="0083D1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Connections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636" y="1386643"/>
            <a:ext cx="3806176" cy="3437543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764173" y="-38100"/>
            <a:ext cx="4789604" cy="744609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Utilize the reading strategies and skills to assist in reading comprehension and in making connections;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discuss the given questions; give feedback.</a:t>
            </a:r>
          </a:p>
        </p:txBody>
      </p:sp>
      <p:pic>
        <p:nvPicPr>
          <p:cNvPr id="41" name="图片 40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6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82450" y="497457"/>
            <a:ext cx="2577957" cy="889186"/>
            <a:chOff x="11381362" y="-138057"/>
            <a:chExt cx="2227761" cy="88918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Futura Std Heavy" panose="020B0702020204020203" pitchFamily="34" charset="0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Heavy" panose="020B0702020204020203" pitchFamily="34" charset="0"/>
                <a:sym typeface="Helvetica Light"/>
              </a:endParaRPr>
            </a:p>
          </p:txBody>
        </p:sp>
      </p:grpSp>
      <p:sp>
        <p:nvSpPr>
          <p:cNvPr id="15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762786" y="5732128"/>
            <a:ext cx="2082184" cy="937459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2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9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5" name="流程图: 终止 3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19/30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09E158E-5D02-42A2-91D9-1493ECDC81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528" y="5554342"/>
            <a:ext cx="1061284" cy="1389411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B667DF7-1A21-4ED2-B167-EB3DC10C4AE8}"/>
              </a:ext>
            </a:extLst>
          </p:cNvPr>
          <p:cNvGrpSpPr/>
          <p:nvPr/>
        </p:nvGrpSpPr>
        <p:grpSpPr>
          <a:xfrm>
            <a:off x="6493284" y="1551428"/>
            <a:ext cx="6128441" cy="2587204"/>
            <a:chOff x="6799680" y="2795161"/>
            <a:chExt cx="5546071" cy="2587204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93595C5-A3CD-4FBE-9C5B-1C247BB7CC4F}"/>
                </a:ext>
              </a:extLst>
            </p:cNvPr>
            <p:cNvSpPr/>
            <p:nvPr/>
          </p:nvSpPr>
          <p:spPr>
            <a:xfrm>
              <a:off x="6820971" y="3274338"/>
              <a:ext cx="5524780" cy="21080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80000" bIns="216000">
              <a:spAutoFit/>
            </a:bodyPr>
            <a:lstStyle/>
            <a:p>
              <a:pPr marL="554400" indent="-457200" algn="l" defTabSz="584200"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did Kipper feel? How do you know?</a:t>
              </a:r>
            </a:p>
            <a:p>
              <a:pPr marL="554400" indent="-457200" algn="l" defTabSz="584200"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did </a:t>
              </a:r>
              <a:r>
                <a:rPr lang="en-US" altLang="zh-CN" sz="2400" b="1" dirty="0" err="1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Nadim</a:t>
              </a: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ask the key to stop glowing?</a:t>
              </a:r>
            </a:p>
          </p:txBody>
        </p:sp>
        <p:sp>
          <p:nvSpPr>
            <p:cNvPr id="29" name="矩形: 圆角 21">
              <a:extLst>
                <a:ext uri="{FF2B5EF4-FFF2-40B4-BE49-F238E27FC236}">
                  <a16:creationId xmlns:a16="http://schemas.microsoft.com/office/drawing/2014/main" id="{3BB611C5-2896-4694-BE0B-7223A65D7580}"/>
                </a:ext>
              </a:extLst>
            </p:cNvPr>
            <p:cNvSpPr/>
            <p:nvPr/>
          </p:nvSpPr>
          <p:spPr>
            <a:xfrm>
              <a:off x="6799680" y="2795161"/>
              <a:ext cx="2916236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2253F227-179A-4C8D-ACAF-40575B9AB8E0}"/>
              </a:ext>
            </a:extLst>
          </p:cNvPr>
          <p:cNvGrpSpPr/>
          <p:nvPr/>
        </p:nvGrpSpPr>
        <p:grpSpPr>
          <a:xfrm>
            <a:off x="6516811" y="4644506"/>
            <a:ext cx="6127899" cy="2175243"/>
            <a:chOff x="1001179" y="4973077"/>
            <a:chExt cx="5576720" cy="2175244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6C305DE3-7EC4-4B7E-96A4-760E666C4B53}"/>
                </a:ext>
              </a:extLst>
            </p:cNvPr>
            <p:cNvSpPr/>
            <p:nvPr/>
          </p:nvSpPr>
          <p:spPr>
            <a:xfrm>
              <a:off x="1022097" y="5393994"/>
              <a:ext cx="5555802" cy="175432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3D1"/>
              </a:solidFill>
              <a:prstDash val="lgDash"/>
            </a:ln>
          </p:spPr>
          <p:txBody>
            <a:bodyPr wrap="square" anchor="b">
              <a:spAutoFit/>
            </a:bodyPr>
            <a:lstStyle/>
            <a:p>
              <a:pPr algn="l" defTabSz="584200">
                <a:lnSpc>
                  <a:spcPct val="150000"/>
                </a:lnSpc>
              </a:pPr>
              <a:r>
                <a:rPr lang="en-US" altLang="zh-CN" sz="2400" b="1" dirty="0">
                  <a:latin typeface="Century Gothic" panose="020B0502020202020204" pitchFamily="34" charset="0"/>
                  <a:cs typeface="Calibri" panose="020F0502020204030204" pitchFamily="34" charset="0"/>
                </a:rPr>
                <a:t>Can you think of a way to get the genie back into the bottle? Discuss your ideas with your partner.</a:t>
              </a:r>
            </a:p>
          </p:txBody>
        </p:sp>
        <p:sp>
          <p:nvSpPr>
            <p:cNvPr id="38" name="矩形: 圆角 25">
              <a:extLst>
                <a:ext uri="{FF2B5EF4-FFF2-40B4-BE49-F238E27FC236}">
                  <a16:creationId xmlns:a16="http://schemas.microsoft.com/office/drawing/2014/main" id="{EBB06423-0F1F-4043-B438-8F2C9904673A}"/>
                </a:ext>
              </a:extLst>
            </p:cNvPr>
            <p:cNvSpPr/>
            <p:nvPr/>
          </p:nvSpPr>
          <p:spPr>
            <a:xfrm>
              <a:off x="1001179" y="4973077"/>
              <a:ext cx="2932613" cy="590233"/>
            </a:xfrm>
            <a:prstGeom prst="roundRect">
              <a:avLst/>
            </a:prstGeom>
            <a:solidFill>
              <a:srgbClr val="0083D1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Connections</a:t>
              </a: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49" y="1996440"/>
            <a:ext cx="5637239" cy="2459207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736037" y="-38100"/>
            <a:ext cx="4817740" cy="744609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Utilize the reading strategies and skills to assist in reading comprehension and in making connections;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discuss the given questions; give feedback.</a:t>
            </a:r>
          </a:p>
        </p:txBody>
      </p:sp>
      <p:pic>
        <p:nvPicPr>
          <p:cNvPr id="43" name="图片 42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1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10581380" y="834011"/>
            <a:ext cx="2967933" cy="889186"/>
            <a:chOff x="11015277" y="698687"/>
            <a:chExt cx="2564762" cy="8891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15277" y="698687"/>
              <a:ext cx="2564762" cy="889186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151514" y="862002"/>
              <a:ext cx="242852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Learning Goals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A023FEE1-5B4E-4738-A0B5-9C0118426F00}"/>
              </a:ext>
            </a:extLst>
          </p:cNvPr>
          <p:cNvSpPr/>
          <p:nvPr/>
        </p:nvSpPr>
        <p:spPr>
          <a:xfrm>
            <a:off x="1603811" y="2023414"/>
            <a:ext cx="10458817" cy="422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Decode words with the following common suffix: </a:t>
            </a:r>
            <a:r>
              <a:rPr lang="en-US" altLang="zh-CN" sz="2400" b="1" i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–ion</a:t>
            </a: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.</a:t>
            </a:r>
          </a:p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Learn the key </a:t>
            </a:r>
            <a:r>
              <a:rPr lang="en-US" altLang="zh-CN" sz="24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words </a:t>
            </a:r>
            <a:r>
              <a:rPr lang="en-US" altLang="zh-CN" sz="2400" b="1" i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wreck, hut, treasure, chest, whoosh, snarl, touch, </a:t>
            </a:r>
            <a:r>
              <a:rPr lang="en-US" altLang="zh-CN" sz="24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and</a:t>
            </a:r>
            <a:r>
              <a:rPr lang="en-US" altLang="zh-CN" sz="2400" b="1" i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 power, </a:t>
            </a:r>
            <a:r>
              <a:rPr lang="en-US" altLang="zh-CN" sz="24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and</a:t>
            </a:r>
            <a:r>
              <a:rPr lang="en-US" altLang="zh-CN" sz="2400" b="1" i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 </a:t>
            </a:r>
            <a:r>
              <a:rPr lang="en-US" altLang="zh-CN" sz="24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understand </a:t>
            </a: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them in context.</a:t>
            </a:r>
          </a:p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Apply the different reading strategies and skills when analyzing and comprehending the content; analyze a story.</a:t>
            </a:r>
          </a:p>
          <a:p>
            <a:pPr marL="457200" indent="-457200" algn="l">
              <a:lnSpc>
                <a:spcPct val="130000"/>
              </a:lnSpc>
              <a:spcBef>
                <a:spcPts val="2000"/>
              </a:spcBef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Talk about the </a:t>
            </a:r>
            <a:r>
              <a:rPr lang="en-US" altLang="zh-CN" sz="24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story and discuss </a:t>
            </a:r>
            <a:r>
              <a:rPr lang="en-US" altLang="zh-CN" sz="2400" b="1" dirty="0">
                <a:ln w="3810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ea typeface="Ayuthaya" pitchFamily="2" charset="-34"/>
                <a:cs typeface="Calibri" panose="020F0502020204030204" pitchFamily="34" charset="0"/>
              </a:rPr>
              <a:t>how you can better understand other people.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A57ABE8-9EBF-4F02-9F81-2781CD7EBD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38" b="27087"/>
          <a:stretch/>
        </p:blipFill>
        <p:spPr>
          <a:xfrm>
            <a:off x="301511" y="948311"/>
            <a:ext cx="6696835" cy="97696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1" name="流程图: 终止 30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6915" y="-38100"/>
            <a:ext cx="4536861" cy="92517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Get to know the learning objectives.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Go through the learning goals with Ss. Make sure they know what they’re going to learn in the lesson.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Note: Don’t read the goals to the Ss.</a:t>
            </a:r>
          </a:p>
        </p:txBody>
      </p:sp>
      <p:pic>
        <p:nvPicPr>
          <p:cNvPr id="19" name="图片 1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11082450" y="497457"/>
            <a:ext cx="2577957" cy="889186"/>
            <a:chOff x="11381362" y="-138057"/>
            <a:chExt cx="2227761" cy="889186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Futura Std Heavy" panose="020B0702020204020203" pitchFamily="34" charset="0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Futura Std Heavy" panose="020B0702020204020203" pitchFamily="34" charset="0"/>
                <a:sym typeface="Helvetica Light"/>
              </a:endParaRPr>
            </a:p>
          </p:txBody>
        </p:sp>
      </p:grpSp>
      <p:sp>
        <p:nvSpPr>
          <p:cNvPr id="15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762786" y="5732128"/>
            <a:ext cx="2082184" cy="937459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32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5" name="流程图: 终止 3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20/30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09E158E-5D02-42A2-91D9-1493ECDC81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0528" y="5554342"/>
            <a:ext cx="1061284" cy="1389411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B667DF7-1A21-4ED2-B167-EB3DC10C4AE8}"/>
              </a:ext>
            </a:extLst>
          </p:cNvPr>
          <p:cNvGrpSpPr/>
          <p:nvPr/>
        </p:nvGrpSpPr>
        <p:grpSpPr>
          <a:xfrm>
            <a:off x="5693256" y="2186215"/>
            <a:ext cx="7143494" cy="4038244"/>
            <a:chOff x="6799680" y="2603572"/>
            <a:chExt cx="5546071" cy="6659864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93595C5-A3CD-4FBE-9C5B-1C247BB7CC4F}"/>
                </a:ext>
              </a:extLst>
            </p:cNvPr>
            <p:cNvSpPr/>
            <p:nvPr/>
          </p:nvSpPr>
          <p:spPr>
            <a:xfrm>
              <a:off x="6820971" y="3274339"/>
              <a:ext cx="5524780" cy="59890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80000" bIns="216000">
              <a:spAutoFit/>
            </a:bodyPr>
            <a:lstStyle/>
            <a:p>
              <a:pPr marL="554400" indent="-457200" algn="l" defTabSz="584200">
                <a:lnSpc>
                  <a:spcPct val="15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did Biff, Kipper, and Nadim feel when the magic took them home? Why?</a:t>
              </a:r>
            </a:p>
            <a:p>
              <a:pPr marL="554400" indent="-457200" algn="l" defTabSz="584200">
                <a:lnSpc>
                  <a:spcPct val="15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Why did Biff want the key to glow again?</a:t>
              </a:r>
            </a:p>
            <a:p>
              <a:pPr marL="554400" indent="-457200" algn="l" defTabSz="584200">
                <a:lnSpc>
                  <a:spcPct val="150000"/>
                </a:lnSpc>
                <a:spcBef>
                  <a:spcPts val="1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do you think would happen to Floppy?</a:t>
              </a:r>
            </a:p>
          </p:txBody>
        </p:sp>
        <p:sp>
          <p:nvSpPr>
            <p:cNvPr id="29" name="矩形: 圆角 21">
              <a:extLst>
                <a:ext uri="{FF2B5EF4-FFF2-40B4-BE49-F238E27FC236}">
                  <a16:creationId xmlns:a16="http://schemas.microsoft.com/office/drawing/2014/main" id="{3BB611C5-2896-4694-BE0B-7223A65D7580}"/>
                </a:ext>
              </a:extLst>
            </p:cNvPr>
            <p:cNvSpPr/>
            <p:nvPr/>
          </p:nvSpPr>
          <p:spPr>
            <a:xfrm>
              <a:off x="6799680" y="2603572"/>
              <a:ext cx="2916236" cy="973411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339" y="1612867"/>
            <a:ext cx="3649473" cy="3307445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721969" y="-38100"/>
            <a:ext cx="4831807" cy="94434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Utilize the reading strategies and skills to assist in reading comprehension.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take turns discussing the comprehension questions; give feedback.</a:t>
            </a:r>
          </a:p>
        </p:txBody>
      </p:sp>
      <p:pic>
        <p:nvPicPr>
          <p:cNvPr id="38" name="图片 3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13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93">
            <a:extLst>
              <a:ext uri="{FF2B5EF4-FFF2-40B4-BE49-F238E27FC236}">
                <a16:creationId xmlns:a16="http://schemas.microsoft.com/office/drawing/2014/main" id="{64867BF9-6FEB-467C-B778-BE4D43837F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0215"/>
            <a:ext cx="1694835" cy="64623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5ADF6F9-402E-4C28-B427-9D05555C921E}"/>
              </a:ext>
            </a:extLst>
          </p:cNvPr>
          <p:cNvSpPr/>
          <p:nvPr/>
        </p:nvSpPr>
        <p:spPr>
          <a:xfrm>
            <a:off x="1284696" y="1492025"/>
            <a:ext cx="112279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84200"/>
            <a:r>
              <a:rPr lang="en-US" altLang="zh-CN" sz="2800" b="1" dirty="0">
                <a:latin typeface="Century Gothic" panose="020B0502020202020204" pitchFamily="34" charset="0"/>
              </a:rPr>
              <a:t>The main story elements include the setting, the characters, and the plot. The setting is when and where a story takes place. The characters are people and animals in the story. The plot refers to the important events and actions that occur in a story.</a:t>
            </a:r>
            <a:endParaRPr lang="zh-CN" altLang="en-US" sz="28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6438B06-F6AE-4CC7-B7AD-0910156A96E3}"/>
              </a:ext>
            </a:extLst>
          </p:cNvPr>
          <p:cNvSpPr txBox="1"/>
          <p:nvPr/>
        </p:nvSpPr>
        <p:spPr>
          <a:xfrm>
            <a:off x="1762339" y="408004"/>
            <a:ext cx="1014670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Analyze a Story 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1284052" y="1328411"/>
            <a:ext cx="11303540" cy="218502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492438664"/>
              </p:ext>
            </p:extLst>
          </p:nvPr>
        </p:nvGraphicFramePr>
        <p:xfrm>
          <a:off x="1554516" y="3756145"/>
          <a:ext cx="5184108" cy="3167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折角形 7"/>
          <p:cNvSpPr/>
          <p:nvPr/>
        </p:nvSpPr>
        <p:spPr>
          <a:xfrm>
            <a:off x="6851571" y="4097098"/>
            <a:ext cx="5755116" cy="2823498"/>
          </a:xfrm>
          <a:prstGeom prst="foldedCorner">
            <a:avLst/>
          </a:prstGeom>
          <a:solidFill>
            <a:schemeClr val="bg1">
              <a:lumMod val="95000"/>
            </a:schemeClr>
          </a:solidFill>
          <a:ln w="19050" cap="flat">
            <a:solidFill>
              <a:srgbClr val="00882B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64049" y="4134280"/>
            <a:ext cx="5678015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zh-CN" sz="2800" b="1" dirty="0"/>
              <a:t>Instructions</a:t>
            </a: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:</a:t>
            </a:r>
          </a:p>
          <a:p>
            <a:pPr marL="457200" marR="0" indent="-4572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zh-CN" sz="2400" b="1" dirty="0"/>
              <a:t>Identify the settings, characters, and plots of the story.</a:t>
            </a:r>
          </a:p>
          <a:p>
            <a:pPr marL="457200" marR="0" indent="-4572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zh-CN" sz="2400" b="1" dirty="0"/>
              <a:t>Analyze main characters’ actions.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834511" y="-38101"/>
            <a:ext cx="4719265" cy="1144078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Introduce the concept of analyze a story.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Introduce the concept of a point of view. The main story elements include setting, characters, and plot. 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Click and model to identify the main story elements of The Evil Genie.</a:t>
            </a:r>
          </a:p>
        </p:txBody>
      </p:sp>
      <p:pic>
        <p:nvPicPr>
          <p:cNvPr id="19" name="图片 1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75888" y="7265248"/>
            <a:ext cx="943722" cy="294424"/>
            <a:chOff x="-36290" y="6501016"/>
            <a:chExt cx="943722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1" name="文本框 2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C9C2399-67BC-4C58-A273-6F44F964242D}"/>
              </a:ext>
            </a:extLst>
          </p:cNvPr>
          <p:cNvGrpSpPr/>
          <p:nvPr/>
        </p:nvGrpSpPr>
        <p:grpSpPr>
          <a:xfrm>
            <a:off x="12690706" y="7240337"/>
            <a:ext cx="718618" cy="261610"/>
            <a:chOff x="11244544" y="6563878"/>
            <a:chExt cx="718618" cy="261610"/>
          </a:xfrm>
        </p:grpSpPr>
        <p:sp>
          <p:nvSpPr>
            <p:cNvPr id="23" name="流程图: 终止 22">
              <a:extLst>
                <a:ext uri="{FF2B5EF4-FFF2-40B4-BE49-F238E27FC236}">
                  <a16:creationId xmlns:a16="http://schemas.microsoft.com/office/drawing/2014/main" id="{D930A1E5-D4AC-4101-B4A4-F45752CB6858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文本框 32">
              <a:extLst>
                <a:ext uri="{FF2B5EF4-FFF2-40B4-BE49-F238E27FC236}">
                  <a16:creationId xmlns:a16="http://schemas.microsoft.com/office/drawing/2014/main" id="{32DAE49A-E019-4A74-8A56-A4A9904B2555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21/30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897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Graphic spid="5" grpId="0">
        <p:bldAsOne/>
      </p:bldGraphic>
      <p:bldP spid="8" grpId="0" animBg="1"/>
      <p:bldP spid="16" grpId="0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3547136" cy="7621588"/>
          </a:xfrm>
          <a:prstGeom prst="rect">
            <a:avLst/>
          </a:prstGeom>
          <a:solidFill>
            <a:schemeClr val="accent2">
              <a:alpha val="76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2602014588"/>
              </p:ext>
            </p:extLst>
          </p:nvPr>
        </p:nvGraphicFramePr>
        <p:xfrm>
          <a:off x="405496" y="1192969"/>
          <a:ext cx="12115800" cy="6034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矩形 8"/>
          <p:cNvSpPr/>
          <p:nvPr/>
        </p:nvSpPr>
        <p:spPr>
          <a:xfrm>
            <a:off x="2363337" y="298804"/>
            <a:ext cx="88204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584200"/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Identify the main story elements of </a:t>
            </a:r>
            <a:r>
              <a:rPr lang="en-US" altLang="zh-CN" sz="2800" b="1" i="1" dirty="0">
                <a:solidFill>
                  <a:schemeClr val="bg1"/>
                </a:solidFill>
              </a:rPr>
              <a:t>The Evil Genie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矩形 9"/>
          <p:cNvSpPr/>
          <p:nvPr/>
        </p:nvSpPr>
        <p:spPr>
          <a:xfrm>
            <a:off x="1232895" y="1870927"/>
            <a:ext cx="39614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882B"/>
                </a:solidFill>
              </a:rPr>
              <a:t>in Biff’s hometown</a:t>
            </a:r>
          </a:p>
          <a:p>
            <a:pPr lvl="0"/>
            <a:r>
              <a:rPr lang="en-US" altLang="zh-CN" sz="2400" b="1" dirty="0">
                <a:solidFill>
                  <a:srgbClr val="00882B"/>
                </a:solidFill>
              </a:rPr>
              <a:t>on a tiny and bare island</a:t>
            </a:r>
          </a:p>
          <a:p>
            <a:pPr lvl="0"/>
            <a:r>
              <a:rPr lang="en-US" altLang="zh-CN" sz="2400" b="1" dirty="0">
                <a:solidFill>
                  <a:srgbClr val="00882B"/>
                </a:solidFill>
              </a:rPr>
              <a:t>on the sea</a:t>
            </a:r>
          </a:p>
          <a:p>
            <a:pPr lvl="0"/>
            <a:r>
              <a:rPr lang="en-US" altLang="zh-CN" sz="2400" b="1" dirty="0">
                <a:solidFill>
                  <a:srgbClr val="00882B"/>
                </a:solidFill>
              </a:rPr>
              <a:t>on a big island</a:t>
            </a:r>
          </a:p>
          <a:p>
            <a:pPr lvl="0"/>
            <a:r>
              <a:rPr lang="en-US" altLang="zh-CN" sz="2400" b="1" dirty="0">
                <a:solidFill>
                  <a:srgbClr val="00882B"/>
                </a:solidFill>
              </a:rPr>
              <a:t>in Biff’s home</a:t>
            </a:r>
          </a:p>
        </p:txBody>
      </p:sp>
      <p:sp>
        <p:nvSpPr>
          <p:cNvPr id="11" name="矩形 10"/>
          <p:cNvSpPr/>
          <p:nvPr/>
        </p:nvSpPr>
        <p:spPr>
          <a:xfrm>
            <a:off x="1715951" y="5464493"/>
            <a:ext cx="347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882B"/>
                </a:solidFill>
              </a:rPr>
              <a:t>Biff, Nadim, Kipper, Floppy, </a:t>
            </a:r>
            <a:r>
              <a:rPr lang="en-US" altLang="zh-CN" sz="2400" b="1" dirty="0" err="1">
                <a:solidFill>
                  <a:srgbClr val="00882B"/>
                </a:solidFill>
              </a:rPr>
              <a:t>Kamar</a:t>
            </a:r>
            <a:r>
              <a:rPr lang="en-US" altLang="zh-CN" sz="2400" b="1" dirty="0">
                <a:solidFill>
                  <a:srgbClr val="00882B"/>
                </a:solidFill>
              </a:rPr>
              <a:t>, the genie, Hassan, the large bird, Mum, Chip</a:t>
            </a:r>
          </a:p>
        </p:txBody>
      </p:sp>
      <p:sp>
        <p:nvSpPr>
          <p:cNvPr id="12" name="矩形 11"/>
          <p:cNvSpPr/>
          <p:nvPr/>
        </p:nvSpPr>
        <p:spPr>
          <a:xfrm>
            <a:off x="7963548" y="1917009"/>
            <a:ext cx="45577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Biff did an experiment.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The magic took the children to a tiny island.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 err="1">
                <a:solidFill>
                  <a:srgbClr val="00882B"/>
                </a:solidFill>
              </a:rPr>
              <a:t>Kamar</a:t>
            </a:r>
            <a:r>
              <a:rPr lang="en-US" altLang="zh-CN" sz="2400" b="1" dirty="0">
                <a:solidFill>
                  <a:srgbClr val="00882B"/>
                </a:solidFill>
              </a:rPr>
              <a:t> sailed to rescue the children.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The genie made a storm, blowing the children to a big island.</a:t>
            </a:r>
          </a:p>
        </p:txBody>
      </p:sp>
      <p:sp>
        <p:nvSpPr>
          <p:cNvPr id="13" name="矩形 12"/>
          <p:cNvSpPr/>
          <p:nvPr/>
        </p:nvSpPr>
        <p:spPr>
          <a:xfrm>
            <a:off x="7963548" y="4926209"/>
            <a:ext cx="45577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Floppy barked at the genie.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The genie used his power to take Floppy away.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882B"/>
                </a:solidFill>
              </a:rPr>
              <a:t>The magic took the children home.</a:t>
            </a:r>
          </a:p>
        </p:txBody>
      </p:sp>
      <p:sp>
        <p:nvSpPr>
          <p:cNvPr id="14" name="矩形 13"/>
          <p:cNvSpPr/>
          <p:nvPr/>
        </p:nvSpPr>
        <p:spPr>
          <a:xfrm>
            <a:off x="8245808" y="5451963"/>
            <a:ext cx="3769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solidFill>
                  <a:srgbClr val="0083D1"/>
                </a:solidFill>
              </a:rPr>
              <a:t>What happened next? Please have a try.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75888" y="7265248"/>
            <a:ext cx="943722" cy="294424"/>
            <a:chOff x="-36290" y="6501016"/>
            <a:chExt cx="943722" cy="294424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7" name="文本框 2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C9C2399-67BC-4C58-A273-6F44F964242D}"/>
              </a:ext>
            </a:extLst>
          </p:cNvPr>
          <p:cNvGrpSpPr/>
          <p:nvPr/>
        </p:nvGrpSpPr>
        <p:grpSpPr>
          <a:xfrm>
            <a:off x="12690706" y="7240337"/>
            <a:ext cx="718618" cy="261610"/>
            <a:chOff x="11244544" y="6563878"/>
            <a:chExt cx="718618" cy="261610"/>
          </a:xfrm>
        </p:grpSpPr>
        <p:sp>
          <p:nvSpPr>
            <p:cNvPr id="19" name="流程图: 终止 18">
              <a:extLst>
                <a:ext uri="{FF2B5EF4-FFF2-40B4-BE49-F238E27FC236}">
                  <a16:creationId xmlns:a16="http://schemas.microsoft.com/office/drawing/2014/main" id="{D930A1E5-D4AC-4101-B4A4-F45752CB6858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文本框 32">
              <a:extLst>
                <a:ext uri="{FF2B5EF4-FFF2-40B4-BE49-F238E27FC236}">
                  <a16:creationId xmlns:a16="http://schemas.microsoft.com/office/drawing/2014/main" id="{32DAE49A-E019-4A74-8A56-A4A9904B2555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22/30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7851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8" grpId="0">
        <p:bldAsOne/>
      </p:bldGraphic>
      <p:bldP spid="10" grpId="0"/>
      <p:bldP spid="11" grpId="0"/>
      <p:bldP spid="12" grpId="0"/>
      <p:bldP spid="13" grpId="0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68030" y="573225"/>
            <a:ext cx="77829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584200"/>
            <a:r>
              <a:rPr lang="en-US" altLang="zh-CN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Analyze the main characters in the story.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112936"/>
              </p:ext>
            </p:extLst>
          </p:nvPr>
        </p:nvGraphicFramePr>
        <p:xfrm>
          <a:off x="1642822" y="1663591"/>
          <a:ext cx="10833316" cy="5290916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2295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6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10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5654"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Characters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Characters’ Actions</a:t>
                      </a:r>
                      <a:endParaRPr lang="zh-CN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Characters’ traits</a:t>
                      </a:r>
                      <a:endParaRPr lang="zh-CN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8719">
                <a:tc>
                  <a:txBody>
                    <a:bodyPr/>
                    <a:lstStyle/>
                    <a:p>
                      <a:r>
                        <a:rPr lang="en-US" altLang="zh-CN" sz="2800" b="1" dirty="0"/>
                        <a:t>Biff</a:t>
                      </a:r>
                      <a:endParaRPr lang="zh-CN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6543">
                <a:tc>
                  <a:txBody>
                    <a:bodyPr/>
                    <a:lstStyle/>
                    <a:p>
                      <a:r>
                        <a:rPr lang="en-US" altLang="zh-CN" sz="2800" b="1" dirty="0" err="1"/>
                        <a:t>Kamar</a:t>
                      </a:r>
                      <a:endParaRPr lang="zh-CN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302894" y="2654660"/>
            <a:ext cx="4553709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did an experiment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p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882B"/>
                </a:solidFill>
                <a:effectLst/>
                <a:uFillTx/>
                <a:sym typeface="Helvetica Light"/>
              </a:rPr>
              <a:t>icked up a bottle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tried to stop Floppy barking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c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882B"/>
                </a:solidFill>
                <a:effectLst/>
                <a:uFillTx/>
                <a:sym typeface="Helvetica Light"/>
              </a:rPr>
              <a:t>alled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882B"/>
                </a:solidFill>
                <a:effectLst/>
                <a:uFillTx/>
                <a:sym typeface="Helvetica Light"/>
              </a:rPr>
              <a:t> Floppy to come back to the hut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t</a:t>
            </a:r>
            <a:r>
              <a:rPr lang="en-US" altLang="zh-CN" sz="2400" b="1" baseline="0" dirty="0">
                <a:solidFill>
                  <a:srgbClr val="00882B"/>
                </a:solidFill>
              </a:rPr>
              <a:t>old</a:t>
            </a:r>
            <a:r>
              <a:rPr lang="en-US" altLang="zh-CN" sz="2400" b="1" dirty="0">
                <a:solidFill>
                  <a:srgbClr val="00882B"/>
                </a:solidFill>
              </a:rPr>
              <a:t> Chip about Floppy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882B"/>
              </a:solidFill>
              <a:effectLst/>
              <a:uFillTx/>
              <a:sym typeface="Helvetica Ligh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27943" y="3393323"/>
            <a:ext cx="227685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curious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>
                <a:solidFill>
                  <a:srgbClr val="00882B"/>
                </a:solidFill>
              </a:rPr>
              <a:t>caring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090727" y="5826459"/>
            <a:ext cx="251894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sym typeface="Helvetica Light"/>
              </a:rPr>
              <a:t>It’s your turn.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27943" y="5826459"/>
            <a:ext cx="251894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CN" sz="28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sym typeface="Helvetica Light"/>
              </a:rPr>
              <a:t>It’s your turn.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sym typeface="Helvetica Ligh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6915" y="-38100"/>
            <a:ext cx="4536861" cy="1343811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Apply the reading strategies and skills designed to analyze the main characters in the story, and discuss how these skills and strategies can help in the analysis of a story.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Click and have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work together to identify the character’s actions and traits in the story.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Give feedback.</a:t>
            </a:r>
          </a:p>
        </p:txBody>
      </p:sp>
      <p:pic>
        <p:nvPicPr>
          <p:cNvPr id="11" name="图片 10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75888" y="7265248"/>
            <a:ext cx="943722" cy="294424"/>
            <a:chOff x="-36290" y="6501016"/>
            <a:chExt cx="943722" cy="29442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4" name="文本框 2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C9C2399-67BC-4C58-A273-6F44F964242D}"/>
              </a:ext>
            </a:extLst>
          </p:cNvPr>
          <p:cNvGrpSpPr/>
          <p:nvPr/>
        </p:nvGrpSpPr>
        <p:grpSpPr>
          <a:xfrm>
            <a:off x="12690706" y="7240337"/>
            <a:ext cx="718618" cy="261610"/>
            <a:chOff x="11244544" y="6563878"/>
            <a:chExt cx="718618" cy="261610"/>
          </a:xfrm>
        </p:grpSpPr>
        <p:sp>
          <p:nvSpPr>
            <p:cNvPr id="16" name="流程图: 终止 15">
              <a:extLst>
                <a:ext uri="{FF2B5EF4-FFF2-40B4-BE49-F238E27FC236}">
                  <a16:creationId xmlns:a16="http://schemas.microsoft.com/office/drawing/2014/main" id="{D930A1E5-D4AC-4101-B4A4-F45752CB6858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7" name="文本框 32">
              <a:extLst>
                <a:ext uri="{FF2B5EF4-FFF2-40B4-BE49-F238E27FC236}">
                  <a16:creationId xmlns:a16="http://schemas.microsoft.com/office/drawing/2014/main" id="{32DAE49A-E019-4A74-8A56-A4A9904B2555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23/30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4005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/>
          <p:cNvSpPr txBox="1"/>
          <p:nvPr/>
        </p:nvSpPr>
        <p:spPr>
          <a:xfrm>
            <a:off x="3305700" y="819725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Read &amp; Choose</a:t>
            </a:r>
            <a:endParaRPr kumimoji="0" lang="zh-CN" altLang="en-US" sz="40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" name="TextBox 94">
            <a:extLst>
              <a:ext uri="{FF2B5EF4-FFF2-40B4-BE49-F238E27FC236}">
                <a16:creationId xmlns:a16="http://schemas.microsoft.com/office/drawing/2014/main" id="{3717D097-472A-C34C-ABD4-EEDEDD0840FE}"/>
              </a:ext>
            </a:extLst>
          </p:cNvPr>
          <p:cNvSpPr txBox="1"/>
          <p:nvPr/>
        </p:nvSpPr>
        <p:spPr>
          <a:xfrm>
            <a:off x="867834" y="1754507"/>
            <a:ext cx="1196030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469900" algn="l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Many people came to the island in search of __________.</a:t>
            </a:r>
          </a:p>
          <a:p>
            <a:pPr marL="625475" indent="-469900" algn="l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When an animal _______ , it makes a fierce, rough sound in its throat while showing its teeth.</a:t>
            </a:r>
          </a:p>
          <a:p>
            <a:pPr marL="625475" indent="-469900" algn="l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Don’t _______ that plate. It’s very hot.</a:t>
            </a:r>
          </a:p>
          <a:p>
            <a:pPr marL="625475" indent="-469900" algn="l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en-US" altLang="zh-CN" sz="3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The ship was _________ by an explosion.</a:t>
            </a:r>
          </a:p>
        </p:txBody>
      </p:sp>
      <p:sp>
        <p:nvSpPr>
          <p:cNvPr id="4" name="矩形 3"/>
          <p:cNvSpPr/>
          <p:nvPr/>
        </p:nvSpPr>
        <p:spPr>
          <a:xfrm>
            <a:off x="9703684" y="1888472"/>
            <a:ext cx="24293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treasure</a:t>
            </a:r>
            <a:endParaRPr lang="zh-CN" altLang="en-US" sz="30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56710" y="2696640"/>
            <a:ext cx="15639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snarls </a:t>
            </a:r>
            <a:endParaRPr lang="zh-CN" altLang="en-US" sz="30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25623" y="5105029"/>
            <a:ext cx="20089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wrecked</a:t>
            </a:r>
            <a:endParaRPr lang="zh-CN" altLang="en-US" sz="30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B419A693-174A-5D47-A8CA-24EA0559CABD}"/>
              </a:ext>
            </a:extLst>
          </p:cNvPr>
          <p:cNvSpPr/>
          <p:nvPr/>
        </p:nvSpPr>
        <p:spPr>
          <a:xfrm>
            <a:off x="9066508" y="6498062"/>
            <a:ext cx="3486768" cy="1055608"/>
          </a:xfrm>
          <a:prstGeom prst="roundRect">
            <a:avLst/>
          </a:prstGeom>
          <a:solidFill>
            <a:schemeClr val="accent2"/>
          </a:solidFill>
          <a:ln w="57150">
            <a:noFill/>
            <a:prstDash val="dashDot"/>
          </a:ln>
        </p:spPr>
        <p:txBody>
          <a:bodyPr wrap="square">
            <a:spAutoFit/>
          </a:bodyPr>
          <a:lstStyle/>
          <a:p>
            <a:pPr defTabSz="584200"/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Ayuthaya" pitchFamily="2" charset="-34"/>
                <a:cs typeface="Ayuthaya" pitchFamily="2" charset="-34"/>
              </a:rPr>
              <a:t>touch, snarl, treasure, wreck</a:t>
            </a:r>
          </a:p>
        </p:txBody>
      </p:sp>
      <p:sp>
        <p:nvSpPr>
          <p:cNvPr id="8" name="矩形 7"/>
          <p:cNvSpPr/>
          <p:nvPr/>
        </p:nvSpPr>
        <p:spPr>
          <a:xfrm>
            <a:off x="2226154" y="4225385"/>
            <a:ext cx="21590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touch</a:t>
            </a:r>
            <a:endParaRPr lang="zh-CN" altLang="en-US" sz="30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75888" y="7265248"/>
            <a:ext cx="943722" cy="294424"/>
            <a:chOff x="-36290" y="6501016"/>
            <a:chExt cx="943722" cy="2944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1" name="文本框 2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C9C2399-67BC-4C58-A273-6F44F964242D}"/>
              </a:ext>
            </a:extLst>
          </p:cNvPr>
          <p:cNvGrpSpPr/>
          <p:nvPr/>
        </p:nvGrpSpPr>
        <p:grpSpPr>
          <a:xfrm>
            <a:off x="12690706" y="7240337"/>
            <a:ext cx="718618" cy="261610"/>
            <a:chOff x="11244544" y="6563878"/>
            <a:chExt cx="718618" cy="261610"/>
          </a:xfrm>
        </p:grpSpPr>
        <p:sp>
          <p:nvSpPr>
            <p:cNvPr id="13" name="流程图: 终止 12">
              <a:extLst>
                <a:ext uri="{FF2B5EF4-FFF2-40B4-BE49-F238E27FC236}">
                  <a16:creationId xmlns:a16="http://schemas.microsoft.com/office/drawing/2014/main" id="{D930A1E5-D4AC-4101-B4A4-F45752CB6858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32DAE49A-E019-4A74-8A56-A4A9904B2555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24/30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A58FD38-EFBC-417A-AE28-CDBDAC7294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67" y="6537730"/>
            <a:ext cx="561944" cy="761179"/>
          </a:xfrm>
          <a:prstGeom prst="rect">
            <a:avLst/>
          </a:prstGeom>
        </p:spPr>
      </p:pic>
      <p:sp>
        <p:nvSpPr>
          <p:cNvPr id="16" name="圆角矩形 5">
            <a:extLst>
              <a:ext uri="{FF2B5EF4-FFF2-40B4-BE49-F238E27FC236}">
                <a16:creationId xmlns:a16="http://schemas.microsoft.com/office/drawing/2014/main" id="{60461D88-F450-46E9-BB20-DACFCC6EF50C}"/>
              </a:ext>
            </a:extLst>
          </p:cNvPr>
          <p:cNvSpPr/>
          <p:nvPr/>
        </p:nvSpPr>
        <p:spPr>
          <a:xfrm>
            <a:off x="1605754" y="6560783"/>
            <a:ext cx="5693189" cy="930751"/>
          </a:xfrm>
          <a:prstGeom prst="roundRect">
            <a:avLst/>
          </a:prstGeom>
          <a:solidFill>
            <a:srgbClr val="00882B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Complete the sentences. Use the correct form</a:t>
            </a:r>
            <a:r>
              <a:rPr kumimoji="0" lang="en-US" altLang="zh-CN" sz="24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of the words in the box.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6915" y="-38100"/>
            <a:ext cx="4536861" cy="744609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Check if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understand the words in context.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take turns reading the words aloud.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fill in the blanks and read the sentences.</a:t>
            </a:r>
          </a:p>
        </p:txBody>
      </p:sp>
      <p:pic>
        <p:nvPicPr>
          <p:cNvPr id="22" name="图片 2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5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21" grpId="0" animBg="1"/>
      <p:bldP spid="2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0C0F0A2-97DF-B74A-86C0-501F478B75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6687"/>
            <a:ext cx="3828311" cy="762846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569670" y="560275"/>
            <a:ext cx="4106022" cy="889186"/>
            <a:chOff x="11080754" y="-138057"/>
            <a:chExt cx="2540408" cy="88918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80754" y="-138057"/>
              <a:ext cx="2468559" cy="889186"/>
            </a:xfrm>
            <a:prstGeom prst="rect">
              <a:avLst/>
            </a:prstGeom>
          </p:spPr>
        </p:pic>
        <p:sp>
          <p:nvSpPr>
            <p:cNvPr id="5" name="文本框 36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178302" y="26728"/>
              <a:ext cx="244286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Listening &amp; Speaking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FFEE87C-9E2A-7B4F-9274-B5292A449E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733" y="1495020"/>
            <a:ext cx="3317491" cy="141546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326E675-E8F3-7549-B0CE-AB891C32AD15}"/>
              </a:ext>
            </a:extLst>
          </p:cNvPr>
          <p:cNvSpPr/>
          <p:nvPr/>
        </p:nvSpPr>
        <p:spPr>
          <a:xfrm>
            <a:off x="135286" y="1905417"/>
            <a:ext cx="3509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did Hassan tell the children when they met on the big island?</a:t>
            </a:r>
            <a:endParaRPr lang="en-US" altLang="zh-CN" sz="2800" b="1" dirty="0">
              <a:ln w="38100">
                <a:noFill/>
              </a:ln>
              <a:solidFill>
                <a:schemeClr val="tx1"/>
              </a:solidFill>
              <a:latin typeface="Century Gothic" panose="020B0502020202020204" pitchFamily="34" charset="0"/>
              <a:ea typeface="Ayuthaya" pitchFamily="2" charset="-34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DEB6905-2DF4-4247-9197-7530F60DD5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42" y="5038222"/>
            <a:ext cx="3809007" cy="25948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E53898-C63F-2D4E-8AB3-A8AEE73C01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35" y="6149870"/>
            <a:ext cx="3316519" cy="1415048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-78086" y="7262690"/>
            <a:ext cx="943722" cy="299540"/>
            <a:chOff x="-36290" y="6501016"/>
            <a:chExt cx="943722" cy="29954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2" name="文本框 3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3367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3" name="文本框 40">
            <a:extLst>
              <a:ext uri="{FF2B5EF4-FFF2-40B4-BE49-F238E27FC236}">
                <a16:creationId xmlns:a16="http://schemas.microsoft.com/office/drawing/2014/main" id="{D95A5FA0-9425-8C46-945C-C93451C6A74B}"/>
              </a:ext>
            </a:extLst>
          </p:cNvPr>
          <p:cNvSpPr txBox="1"/>
          <p:nvPr/>
        </p:nvSpPr>
        <p:spPr>
          <a:xfrm>
            <a:off x="4169381" y="3023723"/>
            <a:ext cx="5059219" cy="34608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57" tIns="67757" rIns="67757" bIns="67757" numCol="1" spcCol="38100" rtlCol="0" anchor="ctr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his ship had been wrecked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lived in a hut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couldn’t open a big chest full of treasure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put the genie in a bottle</a:t>
            </a:r>
          </a:p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spc="100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. . . 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774EEDA2-69B4-4513-9E51-76FD017C7733}"/>
              </a:ext>
            </a:extLst>
          </p:cNvPr>
          <p:cNvGrpSpPr/>
          <p:nvPr/>
        </p:nvGrpSpPr>
        <p:grpSpPr>
          <a:xfrm>
            <a:off x="12690706" y="7247637"/>
            <a:ext cx="718618" cy="261610"/>
            <a:chOff x="11244544" y="6563878"/>
            <a:chExt cx="718618" cy="261610"/>
          </a:xfrm>
        </p:grpSpPr>
        <p:sp>
          <p:nvSpPr>
            <p:cNvPr id="15" name="流程图: 终止 14">
              <a:extLst>
                <a:ext uri="{FF2B5EF4-FFF2-40B4-BE49-F238E27FC236}">
                  <a16:creationId xmlns:a16="http://schemas.microsoft.com/office/drawing/2014/main" id="{3D66BCFC-D485-4249-AF2A-370FA11DFAF2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文本框 20">
              <a:extLst>
                <a:ext uri="{FF2B5EF4-FFF2-40B4-BE49-F238E27FC236}">
                  <a16:creationId xmlns:a16="http://schemas.microsoft.com/office/drawing/2014/main" id="{5E8D15FB-A9D6-4065-B1EF-3962CC73252B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25/30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7335" y="3317749"/>
            <a:ext cx="2778856" cy="253064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581293" y="-38101"/>
            <a:ext cx="4972484" cy="1343811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Talk about what Hassan told the children when they met on the big island.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Instruct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discuss the given question.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answer questions using the given clues and to present their answers with at least 3 complete sentences; assist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if necessary.</a:t>
            </a:r>
          </a:p>
        </p:txBody>
      </p:sp>
      <p:pic>
        <p:nvPicPr>
          <p:cNvPr id="23" name="图片 22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63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0C0F0A2-97DF-B74A-86C0-501F478B75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" y="-71068"/>
            <a:ext cx="3828126" cy="768676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599460" y="212568"/>
            <a:ext cx="4077586" cy="889186"/>
            <a:chOff x="11117853" y="-138057"/>
            <a:chExt cx="2522815" cy="88918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17853" y="-138057"/>
              <a:ext cx="2450968" cy="889186"/>
            </a:xfrm>
            <a:prstGeom prst="rect">
              <a:avLst/>
            </a:prstGeom>
          </p:spPr>
        </p:pic>
        <p:sp>
          <p:nvSpPr>
            <p:cNvPr id="5" name="文本框 25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215393" y="26728"/>
              <a:ext cx="24252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Listening &amp; Speaking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FFEE87C-9E2A-7B4F-9274-B5292A449E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795" y="1231416"/>
            <a:ext cx="3317491" cy="146806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326E675-E8F3-7549-B0CE-AB891C32AD15}"/>
              </a:ext>
            </a:extLst>
          </p:cNvPr>
          <p:cNvSpPr/>
          <p:nvPr/>
        </p:nvSpPr>
        <p:spPr>
          <a:xfrm>
            <a:off x="21458" y="1587461"/>
            <a:ext cx="3889388" cy="3240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do you usually tell your family and friends about after you’ve been away for a long time?</a:t>
            </a:r>
            <a:endParaRPr lang="en-US" altLang="zh-CN" sz="2800" b="1" dirty="0">
              <a:ln w="38100">
                <a:noFill/>
              </a:ln>
              <a:solidFill>
                <a:schemeClr val="tx1"/>
              </a:solidFill>
              <a:latin typeface="Century Gothic" panose="020B0502020202020204" pitchFamily="34" charset="0"/>
              <a:ea typeface="Ayuthaya" pitchFamily="2" charset="-34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DEB6905-2DF4-4247-9197-7530F60DD5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8" y="5025522"/>
            <a:ext cx="3809007" cy="259481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E53898-C63F-2D4E-8AB3-A8AEE73C01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5949298"/>
            <a:ext cx="3316519" cy="1415048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62422" y="7251604"/>
            <a:ext cx="943722" cy="294424"/>
            <a:chOff x="-36290" y="6501016"/>
            <a:chExt cx="943722" cy="29442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3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17345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F5302A3-CE47-4907-9684-697B21889C0F}"/>
              </a:ext>
            </a:extLst>
          </p:cNvPr>
          <p:cNvGrpSpPr/>
          <p:nvPr/>
        </p:nvGrpSpPr>
        <p:grpSpPr>
          <a:xfrm>
            <a:off x="12789858" y="7393682"/>
            <a:ext cx="718618" cy="261610"/>
            <a:chOff x="11244544" y="6563878"/>
            <a:chExt cx="718618" cy="261610"/>
          </a:xfrm>
        </p:grpSpPr>
        <p:sp>
          <p:nvSpPr>
            <p:cNvPr id="15" name="流程图: 终止 14">
              <a:extLst>
                <a:ext uri="{FF2B5EF4-FFF2-40B4-BE49-F238E27FC236}">
                  <a16:creationId xmlns:a16="http://schemas.microsoft.com/office/drawing/2014/main" id="{1D4A91BA-5367-4470-BA60-8A67B4F3B92F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6" name="文本框 31">
              <a:extLst>
                <a:ext uri="{FF2B5EF4-FFF2-40B4-BE49-F238E27FC236}">
                  <a16:creationId xmlns:a16="http://schemas.microsoft.com/office/drawing/2014/main" id="{BCBE71C4-0C43-4450-A3C5-44C3954A8879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26/30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D95A5FA0-9425-8C46-945C-C93451C6A74B}"/>
              </a:ext>
            </a:extLst>
          </p:cNvPr>
          <p:cNvSpPr txBox="1"/>
          <p:nvPr/>
        </p:nvSpPr>
        <p:spPr>
          <a:xfrm>
            <a:off x="4452383" y="3173282"/>
            <a:ext cx="7127807" cy="23528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7757" tIns="67757" rIns="67757" bIns="67757" numCol="1" spcCol="38100" rtlCol="0" anchor="ctr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 new knowledge and skills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 new friends 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 special places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 . . . </a:t>
            </a:r>
          </a:p>
        </p:txBody>
      </p:sp>
      <p:pic>
        <p:nvPicPr>
          <p:cNvPr id="3074" name="Picture 2" descr="Family Bonding During Quarantine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7284" y="4931773"/>
            <a:ext cx="3052574" cy="203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721969" y="-38100"/>
            <a:ext cx="4831807" cy="94434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 Talk about what you share with others.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talk about what they share with others.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answer the question in complete sentences with the given clues; assist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if necessary.</a:t>
            </a:r>
          </a:p>
        </p:txBody>
      </p:sp>
      <p:pic>
        <p:nvPicPr>
          <p:cNvPr id="21" name="图片 20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48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9"/>
          <p:cNvSpPr txBox="1"/>
          <p:nvPr/>
        </p:nvSpPr>
        <p:spPr>
          <a:xfrm>
            <a:off x="1199001" y="1489455"/>
            <a:ext cx="1097157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6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How can you better understand other people?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1055684" y="381732"/>
            <a:ext cx="2577957" cy="889186"/>
            <a:chOff x="11381362" y="-138057"/>
            <a:chExt cx="2227761" cy="88918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" name="文本框 1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Value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-76469" y="7271745"/>
            <a:ext cx="866448" cy="264131"/>
            <a:chOff x="-36290" y="6501016"/>
            <a:chExt cx="943722" cy="2944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8" name="文本框 2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17345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2690706" y="7268136"/>
            <a:ext cx="718618" cy="261610"/>
            <a:chOff x="11244544" y="6580811"/>
            <a:chExt cx="718618" cy="261610"/>
          </a:xfrm>
        </p:grpSpPr>
        <p:sp>
          <p:nvSpPr>
            <p:cNvPr id="10" name="流程图: 终止 9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" name="文本框 2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0811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27/30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5122" name="Picture 2" descr="Man iAnd Woman Doing A Handshak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7747" y="2511441"/>
            <a:ext cx="3130066" cy="208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oman Comforting Frien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348" y="2511441"/>
            <a:ext cx="3130067" cy="208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onfire surrounded by group of people near brown hill during daytim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6055" y="4843221"/>
            <a:ext cx="3052278" cy="203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woman sitting on swi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2628" y="4936059"/>
            <a:ext cx="2913090" cy="194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665699" y="-38100"/>
            <a:ext cx="4888078" cy="94434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Have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talk about what you would tell your family and friends after a period of separation.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look at the pictures; have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talk about the given question; assist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if necessary.</a:t>
            </a:r>
          </a:p>
        </p:txBody>
      </p:sp>
      <p:pic>
        <p:nvPicPr>
          <p:cNvPr id="21" name="图片 20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22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D0454BB0-EE22-44F8-BFB2-06260A94D05A}"/>
              </a:ext>
            </a:extLst>
          </p:cNvPr>
          <p:cNvSpPr txBox="1"/>
          <p:nvPr/>
        </p:nvSpPr>
        <p:spPr>
          <a:xfrm>
            <a:off x="3379395" y="640603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Get Ready to Present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DBB504A9-A6A2-433D-AEAC-E2E0A6C9DAFA}"/>
              </a:ext>
            </a:extLst>
          </p:cNvPr>
          <p:cNvGrpSpPr/>
          <p:nvPr/>
        </p:nvGrpSpPr>
        <p:grpSpPr>
          <a:xfrm>
            <a:off x="10971356" y="248318"/>
            <a:ext cx="2577957" cy="889186"/>
            <a:chOff x="11381362" y="-138057"/>
            <a:chExt cx="2227761" cy="88918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8DA8940-5328-4DE8-8AB8-D6D0C67D6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D8561CB-0E33-494C-9843-63857346E749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Writing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74A92203-73CD-44E1-A537-58280C0700F6}"/>
              </a:ext>
            </a:extLst>
          </p:cNvPr>
          <p:cNvGrpSpPr/>
          <p:nvPr/>
        </p:nvGrpSpPr>
        <p:grpSpPr>
          <a:xfrm>
            <a:off x="274652" y="7355822"/>
            <a:ext cx="943722" cy="294424"/>
            <a:chOff x="-36290" y="6501016"/>
            <a:chExt cx="943722" cy="29442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BDECFA0-0734-4A05-BD17-6F41609EA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A075E11-2666-4D3C-9AD6-A687EBE5797D}"/>
                </a:ext>
              </a:extLst>
            </p:cNvPr>
            <p:cNvSpPr txBox="1"/>
            <p:nvPr/>
          </p:nvSpPr>
          <p:spPr>
            <a:xfrm>
              <a:off x="-36290" y="6517345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B39E7C3-3232-435B-A5A4-5200A1E62829}"/>
              </a:ext>
            </a:extLst>
          </p:cNvPr>
          <p:cNvGrpSpPr/>
          <p:nvPr/>
        </p:nvGrpSpPr>
        <p:grpSpPr>
          <a:xfrm>
            <a:off x="12607283" y="7159920"/>
            <a:ext cx="718618" cy="261610"/>
            <a:chOff x="11244544" y="6563878"/>
            <a:chExt cx="718618" cy="261610"/>
          </a:xfrm>
        </p:grpSpPr>
        <p:sp>
          <p:nvSpPr>
            <p:cNvPr id="17" name="流程图: 终止 16">
              <a:extLst>
                <a:ext uri="{FF2B5EF4-FFF2-40B4-BE49-F238E27FC236}">
                  <a16:creationId xmlns:a16="http://schemas.microsoft.com/office/drawing/2014/main" id="{22C06716-024B-457B-9985-91428BA42CC0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236F2E4-CE6E-4899-8986-C0511BC22E40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28/30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4B9CFC40-4F7A-4D70-86F5-51CEF1612C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2" y="6066111"/>
            <a:ext cx="2052710" cy="1310642"/>
          </a:xfrm>
          <a:prstGeom prst="rect">
            <a:avLst/>
          </a:prstGeom>
        </p:spPr>
      </p:pic>
      <p:grpSp>
        <p:nvGrpSpPr>
          <p:cNvPr id="27" name="组合 3">
            <a:extLst>
              <a:ext uri="{FF2B5EF4-FFF2-40B4-BE49-F238E27FC236}">
                <a16:creationId xmlns:a16="http://schemas.microsoft.com/office/drawing/2014/main" id="{BD1665BB-BC41-44FF-B5A2-756A0ABF5251}"/>
              </a:ext>
            </a:extLst>
          </p:cNvPr>
          <p:cNvGrpSpPr>
            <a:grpSpLocks/>
          </p:cNvGrpSpPr>
          <p:nvPr/>
        </p:nvGrpSpPr>
        <p:grpSpPr bwMode="auto">
          <a:xfrm>
            <a:off x="684925" y="6497458"/>
            <a:ext cx="1447800" cy="736600"/>
            <a:chOff x="-3363610" y="5029273"/>
            <a:chExt cx="1447038" cy="736206"/>
          </a:xfrm>
        </p:grpSpPr>
        <p:sp>
          <p:nvSpPr>
            <p:cNvPr id="28" name="任意多边形 61">
              <a:extLst>
                <a:ext uri="{FF2B5EF4-FFF2-40B4-BE49-F238E27FC236}">
                  <a16:creationId xmlns:a16="http://schemas.microsoft.com/office/drawing/2014/main" id="{B9E40F28-00CD-4FAC-A585-F00D1D64F428}"/>
                </a:ext>
              </a:extLst>
            </p:cNvPr>
            <p:cNvSpPr/>
            <p:nvPr/>
          </p:nvSpPr>
          <p:spPr>
            <a:xfrm>
              <a:off x="-3360437" y="5029273"/>
              <a:ext cx="239586" cy="264970"/>
            </a:xfrm>
            <a:custGeom>
              <a:avLst/>
              <a:gdLst/>
              <a:ahLst/>
              <a:cxnLst/>
              <a:rect l="l" t="t" r="r" b="b"/>
              <a:pathLst>
                <a:path w="240830" h="265404">
                  <a:moveTo>
                    <a:pt x="153591" y="0"/>
                  </a:moveTo>
                  <a:cubicBezTo>
                    <a:pt x="180896" y="0"/>
                    <a:pt x="202262" y="6348"/>
                    <a:pt x="217689" y="19045"/>
                  </a:cubicBezTo>
                  <a:cubicBezTo>
                    <a:pt x="233117" y="31742"/>
                    <a:pt x="240830" y="49558"/>
                    <a:pt x="240830" y="72494"/>
                  </a:cubicBezTo>
                  <a:cubicBezTo>
                    <a:pt x="240830" y="95431"/>
                    <a:pt x="235506" y="115841"/>
                    <a:pt x="224857" y="133726"/>
                  </a:cubicBezTo>
                  <a:cubicBezTo>
                    <a:pt x="214208" y="151611"/>
                    <a:pt x="199122" y="165536"/>
                    <a:pt x="179599" y="175503"/>
                  </a:cubicBezTo>
                  <a:cubicBezTo>
                    <a:pt x="160076" y="185469"/>
                    <a:pt x="137617" y="190452"/>
                    <a:pt x="112224" y="190452"/>
                  </a:cubicBezTo>
                  <a:lnTo>
                    <a:pt x="88468" y="190452"/>
                  </a:lnTo>
                  <a:lnTo>
                    <a:pt x="81915" y="265404"/>
                  </a:lnTo>
                  <a:lnTo>
                    <a:pt x="0" y="265404"/>
                  </a:lnTo>
                  <a:lnTo>
                    <a:pt x="13516" y="187585"/>
                  </a:lnTo>
                  <a:lnTo>
                    <a:pt x="32357" y="409"/>
                  </a:lnTo>
                  <a:lnTo>
                    <a:pt x="153591" y="0"/>
                  </a:lnTo>
                  <a:close/>
                  <a:moveTo>
                    <a:pt x="122054" y="56521"/>
                  </a:moveTo>
                  <a:lnTo>
                    <a:pt x="107309" y="57750"/>
                  </a:lnTo>
                  <a:lnTo>
                    <a:pt x="96250" y="131473"/>
                  </a:lnTo>
                  <a:lnTo>
                    <a:pt x="126559" y="133112"/>
                  </a:lnTo>
                  <a:cubicBezTo>
                    <a:pt x="136389" y="128197"/>
                    <a:pt x="143420" y="121985"/>
                    <a:pt x="147652" y="114476"/>
                  </a:cubicBezTo>
                  <a:cubicBezTo>
                    <a:pt x="151884" y="106967"/>
                    <a:pt x="154000" y="97478"/>
                    <a:pt x="154000" y="86010"/>
                  </a:cubicBezTo>
                  <a:cubicBezTo>
                    <a:pt x="154000" y="76454"/>
                    <a:pt x="151406" y="69286"/>
                    <a:pt x="146219" y="64508"/>
                  </a:cubicBezTo>
                  <a:cubicBezTo>
                    <a:pt x="141031" y="59729"/>
                    <a:pt x="132976" y="57067"/>
                    <a:pt x="122054" y="565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9" name="任意多边形 62">
              <a:extLst>
                <a:ext uri="{FF2B5EF4-FFF2-40B4-BE49-F238E27FC236}">
                  <a16:creationId xmlns:a16="http://schemas.microsoft.com/office/drawing/2014/main" id="{81CA573E-5235-4866-B45F-198E4A53B13E}"/>
                </a:ext>
              </a:extLst>
            </p:cNvPr>
            <p:cNvSpPr/>
            <p:nvPr/>
          </p:nvSpPr>
          <p:spPr>
            <a:xfrm>
              <a:off x="-3122437" y="5095912"/>
              <a:ext cx="169773" cy="203091"/>
            </a:xfrm>
            <a:custGeom>
              <a:avLst/>
              <a:gdLst/>
              <a:ahLst/>
              <a:cxnLst/>
              <a:rect l="l" t="t" r="r" b="b"/>
              <a:pathLst>
                <a:path w="168745" h="202740">
                  <a:moveTo>
                    <a:pt x="112633" y="0"/>
                  </a:moveTo>
                  <a:lnTo>
                    <a:pt x="119186" y="819"/>
                  </a:lnTo>
                  <a:cubicBezTo>
                    <a:pt x="135296" y="3823"/>
                    <a:pt x="147583" y="9830"/>
                    <a:pt x="156048" y="18840"/>
                  </a:cubicBezTo>
                  <a:cubicBezTo>
                    <a:pt x="164512" y="27851"/>
                    <a:pt x="168745" y="39319"/>
                    <a:pt x="168745" y="53245"/>
                  </a:cubicBezTo>
                  <a:cubicBezTo>
                    <a:pt x="168745" y="70174"/>
                    <a:pt x="161031" y="84236"/>
                    <a:pt x="145604" y="95431"/>
                  </a:cubicBezTo>
                  <a:cubicBezTo>
                    <a:pt x="130176" y="106626"/>
                    <a:pt x="104714" y="116592"/>
                    <a:pt x="69218" y="125330"/>
                  </a:cubicBezTo>
                  <a:cubicBezTo>
                    <a:pt x="70310" y="132975"/>
                    <a:pt x="72495" y="138573"/>
                    <a:pt x="75771" y="142122"/>
                  </a:cubicBezTo>
                  <a:cubicBezTo>
                    <a:pt x="79048" y="145672"/>
                    <a:pt x="83553" y="147447"/>
                    <a:pt x="89287" y="147447"/>
                  </a:cubicBezTo>
                  <a:cubicBezTo>
                    <a:pt x="94748" y="147447"/>
                    <a:pt x="100277" y="145809"/>
                    <a:pt x="105875" y="142532"/>
                  </a:cubicBezTo>
                  <a:cubicBezTo>
                    <a:pt x="111472" y="139255"/>
                    <a:pt x="119869" y="132839"/>
                    <a:pt x="131064" y="123282"/>
                  </a:cubicBezTo>
                  <a:lnTo>
                    <a:pt x="139255" y="124920"/>
                  </a:lnTo>
                  <a:lnTo>
                    <a:pt x="160553" y="152362"/>
                  </a:lnTo>
                  <a:cubicBezTo>
                    <a:pt x="150723" y="164376"/>
                    <a:pt x="139323" y="174684"/>
                    <a:pt x="126354" y="183285"/>
                  </a:cubicBezTo>
                  <a:cubicBezTo>
                    <a:pt x="113384" y="191886"/>
                    <a:pt x="99390" y="198371"/>
                    <a:pt x="84372" y="202740"/>
                  </a:cubicBezTo>
                  <a:lnTo>
                    <a:pt x="77819" y="202740"/>
                  </a:lnTo>
                  <a:cubicBezTo>
                    <a:pt x="51333" y="199736"/>
                    <a:pt x="31742" y="191749"/>
                    <a:pt x="19045" y="178779"/>
                  </a:cubicBezTo>
                  <a:cubicBezTo>
                    <a:pt x="6348" y="165810"/>
                    <a:pt x="0" y="147310"/>
                    <a:pt x="0" y="123282"/>
                  </a:cubicBezTo>
                  <a:cubicBezTo>
                    <a:pt x="0" y="99527"/>
                    <a:pt x="4573" y="78638"/>
                    <a:pt x="13721" y="60617"/>
                  </a:cubicBezTo>
                  <a:cubicBezTo>
                    <a:pt x="22868" y="42596"/>
                    <a:pt x="35906" y="28329"/>
                    <a:pt x="52835" y="17816"/>
                  </a:cubicBezTo>
                  <a:cubicBezTo>
                    <a:pt x="69764" y="7304"/>
                    <a:pt x="89697" y="1365"/>
                    <a:pt x="112633" y="0"/>
                  </a:cubicBezTo>
                  <a:close/>
                  <a:moveTo>
                    <a:pt x="93792" y="46282"/>
                  </a:moveTo>
                  <a:cubicBezTo>
                    <a:pt x="86147" y="46282"/>
                    <a:pt x="80276" y="49422"/>
                    <a:pt x="76181" y="55702"/>
                  </a:cubicBezTo>
                  <a:cubicBezTo>
                    <a:pt x="72085" y="61982"/>
                    <a:pt x="69491" y="71812"/>
                    <a:pt x="68399" y="85192"/>
                  </a:cubicBezTo>
                  <a:cubicBezTo>
                    <a:pt x="81778" y="82188"/>
                    <a:pt x="91198" y="78638"/>
                    <a:pt x="96659" y="74543"/>
                  </a:cubicBezTo>
                  <a:cubicBezTo>
                    <a:pt x="102120" y="70447"/>
                    <a:pt x="104851" y="64849"/>
                    <a:pt x="104851" y="57750"/>
                  </a:cubicBezTo>
                  <a:cubicBezTo>
                    <a:pt x="104851" y="53654"/>
                    <a:pt x="103964" y="50719"/>
                    <a:pt x="102189" y="48944"/>
                  </a:cubicBezTo>
                  <a:cubicBezTo>
                    <a:pt x="100414" y="47169"/>
                    <a:pt x="97615" y="46282"/>
                    <a:pt x="93792" y="46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0" name="任意多边形 63">
              <a:extLst>
                <a:ext uri="{FF2B5EF4-FFF2-40B4-BE49-F238E27FC236}">
                  <a16:creationId xmlns:a16="http://schemas.microsoft.com/office/drawing/2014/main" id="{D044AA08-1C48-4589-86EE-50A117D09D4E}"/>
                </a:ext>
              </a:extLst>
            </p:cNvPr>
            <p:cNvSpPr/>
            <p:nvPr/>
          </p:nvSpPr>
          <p:spPr>
            <a:xfrm>
              <a:off x="-2939971" y="5095912"/>
              <a:ext cx="168186" cy="203091"/>
            </a:xfrm>
            <a:custGeom>
              <a:avLst/>
              <a:gdLst/>
              <a:ahLst/>
              <a:cxnLst/>
              <a:rect l="l" t="t" r="r" b="b"/>
              <a:pathLst>
                <a:path w="168745" h="202740">
                  <a:moveTo>
                    <a:pt x="112633" y="0"/>
                  </a:moveTo>
                  <a:lnTo>
                    <a:pt x="119186" y="819"/>
                  </a:lnTo>
                  <a:cubicBezTo>
                    <a:pt x="135296" y="3823"/>
                    <a:pt x="147583" y="9830"/>
                    <a:pt x="156048" y="18840"/>
                  </a:cubicBezTo>
                  <a:cubicBezTo>
                    <a:pt x="164512" y="27851"/>
                    <a:pt x="168745" y="39319"/>
                    <a:pt x="168745" y="53245"/>
                  </a:cubicBezTo>
                  <a:cubicBezTo>
                    <a:pt x="168745" y="70174"/>
                    <a:pt x="161031" y="84236"/>
                    <a:pt x="145604" y="95431"/>
                  </a:cubicBezTo>
                  <a:cubicBezTo>
                    <a:pt x="130176" y="106626"/>
                    <a:pt x="104714" y="116592"/>
                    <a:pt x="69218" y="125330"/>
                  </a:cubicBezTo>
                  <a:cubicBezTo>
                    <a:pt x="70310" y="132975"/>
                    <a:pt x="72494" y="138573"/>
                    <a:pt x="75771" y="142122"/>
                  </a:cubicBezTo>
                  <a:cubicBezTo>
                    <a:pt x="79048" y="145672"/>
                    <a:pt x="83553" y="147447"/>
                    <a:pt x="89287" y="147447"/>
                  </a:cubicBezTo>
                  <a:cubicBezTo>
                    <a:pt x="94748" y="147447"/>
                    <a:pt x="100277" y="145809"/>
                    <a:pt x="105875" y="142532"/>
                  </a:cubicBezTo>
                  <a:cubicBezTo>
                    <a:pt x="111472" y="139255"/>
                    <a:pt x="119869" y="132839"/>
                    <a:pt x="131064" y="123282"/>
                  </a:cubicBezTo>
                  <a:lnTo>
                    <a:pt x="139255" y="124920"/>
                  </a:lnTo>
                  <a:lnTo>
                    <a:pt x="160553" y="152362"/>
                  </a:lnTo>
                  <a:cubicBezTo>
                    <a:pt x="150723" y="164376"/>
                    <a:pt x="139324" y="174684"/>
                    <a:pt x="126354" y="183285"/>
                  </a:cubicBezTo>
                  <a:cubicBezTo>
                    <a:pt x="113384" y="191886"/>
                    <a:pt x="99390" y="198371"/>
                    <a:pt x="84372" y="202740"/>
                  </a:cubicBezTo>
                  <a:lnTo>
                    <a:pt x="77819" y="202740"/>
                  </a:lnTo>
                  <a:cubicBezTo>
                    <a:pt x="51333" y="199736"/>
                    <a:pt x="31742" y="191749"/>
                    <a:pt x="19045" y="178779"/>
                  </a:cubicBezTo>
                  <a:cubicBezTo>
                    <a:pt x="6348" y="165810"/>
                    <a:pt x="0" y="147310"/>
                    <a:pt x="0" y="123282"/>
                  </a:cubicBezTo>
                  <a:cubicBezTo>
                    <a:pt x="0" y="99527"/>
                    <a:pt x="4573" y="78638"/>
                    <a:pt x="13720" y="60617"/>
                  </a:cubicBezTo>
                  <a:cubicBezTo>
                    <a:pt x="22868" y="42596"/>
                    <a:pt x="35906" y="28329"/>
                    <a:pt x="52835" y="17816"/>
                  </a:cubicBezTo>
                  <a:cubicBezTo>
                    <a:pt x="69764" y="7304"/>
                    <a:pt x="89697" y="1365"/>
                    <a:pt x="112633" y="0"/>
                  </a:cubicBezTo>
                  <a:close/>
                  <a:moveTo>
                    <a:pt x="93792" y="46282"/>
                  </a:moveTo>
                  <a:cubicBezTo>
                    <a:pt x="86147" y="46282"/>
                    <a:pt x="80276" y="49422"/>
                    <a:pt x="76181" y="55702"/>
                  </a:cubicBezTo>
                  <a:cubicBezTo>
                    <a:pt x="72085" y="61982"/>
                    <a:pt x="69491" y="71812"/>
                    <a:pt x="68399" y="85192"/>
                  </a:cubicBezTo>
                  <a:cubicBezTo>
                    <a:pt x="81778" y="82188"/>
                    <a:pt x="91198" y="78638"/>
                    <a:pt x="96659" y="74543"/>
                  </a:cubicBezTo>
                  <a:cubicBezTo>
                    <a:pt x="102120" y="70447"/>
                    <a:pt x="104851" y="64849"/>
                    <a:pt x="104851" y="57750"/>
                  </a:cubicBezTo>
                  <a:cubicBezTo>
                    <a:pt x="104851" y="53654"/>
                    <a:pt x="103964" y="50719"/>
                    <a:pt x="102189" y="48944"/>
                  </a:cubicBezTo>
                  <a:cubicBezTo>
                    <a:pt x="100414" y="47169"/>
                    <a:pt x="97615" y="46282"/>
                    <a:pt x="93792" y="46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1" name="任意多边形 64">
              <a:extLst>
                <a:ext uri="{FF2B5EF4-FFF2-40B4-BE49-F238E27FC236}">
                  <a16:creationId xmlns:a16="http://schemas.microsoft.com/office/drawing/2014/main" id="{2447942F-7BEB-417B-8943-E83594AD0CB2}"/>
                </a:ext>
              </a:extLst>
            </p:cNvPr>
            <p:cNvSpPr/>
            <p:nvPr/>
          </p:nvSpPr>
          <p:spPr>
            <a:xfrm>
              <a:off x="-2759091" y="5099086"/>
              <a:ext cx="157080" cy="196745"/>
            </a:xfrm>
            <a:custGeom>
              <a:avLst/>
              <a:gdLst/>
              <a:ahLst/>
              <a:cxnLst/>
              <a:rect l="l" t="t" r="r" b="b"/>
              <a:pathLst>
                <a:path w="156868" h="196596">
                  <a:moveTo>
                    <a:pt x="93384" y="0"/>
                  </a:moveTo>
                  <a:lnTo>
                    <a:pt x="86830" y="50787"/>
                  </a:lnTo>
                  <a:lnTo>
                    <a:pt x="93793" y="50787"/>
                  </a:lnTo>
                  <a:cubicBezTo>
                    <a:pt x="101438" y="39046"/>
                    <a:pt x="109220" y="29216"/>
                    <a:pt x="117139" y="21297"/>
                  </a:cubicBezTo>
                  <a:cubicBezTo>
                    <a:pt x="125057" y="13379"/>
                    <a:pt x="134341" y="6416"/>
                    <a:pt x="144990" y="409"/>
                  </a:cubicBezTo>
                  <a:lnTo>
                    <a:pt x="156868" y="2457"/>
                  </a:lnTo>
                  <a:lnTo>
                    <a:pt x="145400" y="90925"/>
                  </a:lnTo>
                  <a:lnTo>
                    <a:pt x="138846" y="93792"/>
                  </a:lnTo>
                  <a:lnTo>
                    <a:pt x="124102" y="90925"/>
                  </a:lnTo>
                  <a:cubicBezTo>
                    <a:pt x="115091" y="91471"/>
                    <a:pt x="107241" y="93246"/>
                    <a:pt x="100551" y="96250"/>
                  </a:cubicBezTo>
                  <a:cubicBezTo>
                    <a:pt x="93861" y="99253"/>
                    <a:pt x="86557" y="104441"/>
                    <a:pt x="78639" y="111814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0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2" name="任意多边形 65">
              <a:extLst>
                <a:ext uri="{FF2B5EF4-FFF2-40B4-BE49-F238E27FC236}">
                  <a16:creationId xmlns:a16="http://schemas.microsoft.com/office/drawing/2014/main" id="{F1A11A02-9DBB-4AFB-8B74-7702514C30F4}"/>
                </a:ext>
              </a:extLst>
            </p:cNvPr>
            <p:cNvSpPr/>
            <p:nvPr/>
          </p:nvSpPr>
          <p:spPr>
            <a:xfrm>
              <a:off x="-2400505" y="5389442"/>
              <a:ext cx="80920" cy="80920"/>
            </a:xfrm>
            <a:custGeom>
              <a:avLst/>
              <a:gdLst/>
              <a:ahLst/>
              <a:cxnLst/>
              <a:rect l="l" t="t" r="r" b="b"/>
              <a:pathLst>
                <a:path w="79458" h="81096">
                  <a:moveTo>
                    <a:pt x="41777" y="0"/>
                  </a:moveTo>
                  <a:cubicBezTo>
                    <a:pt x="53791" y="0"/>
                    <a:pt x="63075" y="3413"/>
                    <a:pt x="69628" y="10239"/>
                  </a:cubicBezTo>
                  <a:cubicBezTo>
                    <a:pt x="76181" y="17065"/>
                    <a:pt x="79458" y="26486"/>
                    <a:pt x="79458" y="38500"/>
                  </a:cubicBezTo>
                  <a:cubicBezTo>
                    <a:pt x="79458" y="51606"/>
                    <a:pt x="75772" y="61982"/>
                    <a:pt x="68399" y="69627"/>
                  </a:cubicBezTo>
                  <a:cubicBezTo>
                    <a:pt x="61027" y="77273"/>
                    <a:pt x="51060" y="81096"/>
                    <a:pt x="38500" y="81096"/>
                  </a:cubicBezTo>
                  <a:cubicBezTo>
                    <a:pt x="25940" y="81096"/>
                    <a:pt x="16383" y="77751"/>
                    <a:pt x="9830" y="71061"/>
                  </a:cubicBezTo>
                  <a:cubicBezTo>
                    <a:pt x="3277" y="64371"/>
                    <a:pt x="0" y="54746"/>
                    <a:pt x="0" y="42186"/>
                  </a:cubicBezTo>
                  <a:cubicBezTo>
                    <a:pt x="0" y="29353"/>
                    <a:pt x="3754" y="19113"/>
                    <a:pt x="11263" y="11468"/>
                  </a:cubicBezTo>
                  <a:cubicBezTo>
                    <a:pt x="18772" y="3822"/>
                    <a:pt x="28943" y="0"/>
                    <a:pt x="4177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3" name="任意多边形 66">
              <a:extLst>
                <a:ext uri="{FF2B5EF4-FFF2-40B4-BE49-F238E27FC236}">
                  <a16:creationId xmlns:a16="http://schemas.microsoft.com/office/drawing/2014/main" id="{2959F11B-5E85-4CFF-8B0A-7DB84546459E}"/>
                </a:ext>
              </a:extLst>
            </p:cNvPr>
            <p:cNvSpPr/>
            <p:nvPr/>
          </p:nvSpPr>
          <p:spPr>
            <a:xfrm>
              <a:off x="-3363610" y="5419589"/>
              <a:ext cx="169773" cy="264970"/>
            </a:xfrm>
            <a:custGeom>
              <a:avLst/>
              <a:gdLst/>
              <a:ahLst/>
              <a:cxnLst/>
              <a:rect l="l" t="t" r="r" b="b"/>
              <a:pathLst>
                <a:path w="169564" h="264995">
                  <a:moveTo>
                    <a:pt x="32356" y="0"/>
                  </a:moveTo>
                  <a:lnTo>
                    <a:pt x="115500" y="0"/>
                  </a:lnTo>
                  <a:lnTo>
                    <a:pt x="89287" y="178984"/>
                  </a:lnTo>
                  <a:lnTo>
                    <a:pt x="87649" y="198234"/>
                  </a:lnTo>
                  <a:lnTo>
                    <a:pt x="165878" y="198234"/>
                  </a:lnTo>
                  <a:lnTo>
                    <a:pt x="169564" y="203969"/>
                  </a:lnTo>
                  <a:lnTo>
                    <a:pt x="157686" y="264995"/>
                  </a:lnTo>
                  <a:lnTo>
                    <a:pt x="0" y="264995"/>
                  </a:lnTo>
                  <a:lnTo>
                    <a:pt x="13516" y="187176"/>
                  </a:lnTo>
                  <a:lnTo>
                    <a:pt x="3235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4" name="任意多边形 67">
              <a:extLst>
                <a:ext uri="{FF2B5EF4-FFF2-40B4-BE49-F238E27FC236}">
                  <a16:creationId xmlns:a16="http://schemas.microsoft.com/office/drawing/2014/main" id="{D791493D-B81E-48F3-9F2E-612C2AB49CA1}"/>
                </a:ext>
              </a:extLst>
            </p:cNvPr>
            <p:cNvSpPr/>
            <p:nvPr/>
          </p:nvSpPr>
          <p:spPr>
            <a:xfrm>
              <a:off x="-3189077" y="5486228"/>
              <a:ext cx="169773" cy="203091"/>
            </a:xfrm>
            <a:custGeom>
              <a:avLst/>
              <a:gdLst/>
              <a:ahLst/>
              <a:cxnLst/>
              <a:rect l="l" t="t" r="r" b="b"/>
              <a:pathLst>
                <a:path w="168745" h="202740">
                  <a:moveTo>
                    <a:pt x="112633" y="0"/>
                  </a:moveTo>
                  <a:lnTo>
                    <a:pt x="119186" y="819"/>
                  </a:lnTo>
                  <a:cubicBezTo>
                    <a:pt x="135296" y="3823"/>
                    <a:pt x="147583" y="9830"/>
                    <a:pt x="156048" y="18840"/>
                  </a:cubicBezTo>
                  <a:cubicBezTo>
                    <a:pt x="164512" y="27851"/>
                    <a:pt x="168745" y="39319"/>
                    <a:pt x="168745" y="53245"/>
                  </a:cubicBezTo>
                  <a:cubicBezTo>
                    <a:pt x="168745" y="70174"/>
                    <a:pt x="161031" y="84236"/>
                    <a:pt x="145604" y="95431"/>
                  </a:cubicBezTo>
                  <a:cubicBezTo>
                    <a:pt x="130176" y="106626"/>
                    <a:pt x="104714" y="116592"/>
                    <a:pt x="69218" y="125330"/>
                  </a:cubicBezTo>
                  <a:cubicBezTo>
                    <a:pt x="70310" y="132975"/>
                    <a:pt x="72495" y="138573"/>
                    <a:pt x="75771" y="142122"/>
                  </a:cubicBezTo>
                  <a:cubicBezTo>
                    <a:pt x="79048" y="145672"/>
                    <a:pt x="83553" y="147447"/>
                    <a:pt x="89287" y="147447"/>
                  </a:cubicBezTo>
                  <a:cubicBezTo>
                    <a:pt x="94748" y="147447"/>
                    <a:pt x="100277" y="145809"/>
                    <a:pt x="105875" y="142532"/>
                  </a:cubicBezTo>
                  <a:cubicBezTo>
                    <a:pt x="111472" y="139255"/>
                    <a:pt x="119869" y="132839"/>
                    <a:pt x="131064" y="123282"/>
                  </a:cubicBezTo>
                  <a:lnTo>
                    <a:pt x="139255" y="124920"/>
                  </a:lnTo>
                  <a:lnTo>
                    <a:pt x="160553" y="152362"/>
                  </a:lnTo>
                  <a:cubicBezTo>
                    <a:pt x="150723" y="164376"/>
                    <a:pt x="139323" y="174684"/>
                    <a:pt x="126354" y="183285"/>
                  </a:cubicBezTo>
                  <a:cubicBezTo>
                    <a:pt x="113384" y="191886"/>
                    <a:pt x="99390" y="198371"/>
                    <a:pt x="84372" y="202740"/>
                  </a:cubicBezTo>
                  <a:lnTo>
                    <a:pt x="77819" y="202740"/>
                  </a:lnTo>
                  <a:cubicBezTo>
                    <a:pt x="51333" y="199736"/>
                    <a:pt x="31742" y="191749"/>
                    <a:pt x="19045" y="178779"/>
                  </a:cubicBezTo>
                  <a:cubicBezTo>
                    <a:pt x="6348" y="165810"/>
                    <a:pt x="0" y="147310"/>
                    <a:pt x="0" y="123282"/>
                  </a:cubicBezTo>
                  <a:cubicBezTo>
                    <a:pt x="0" y="99527"/>
                    <a:pt x="4573" y="78638"/>
                    <a:pt x="13721" y="60617"/>
                  </a:cubicBezTo>
                  <a:cubicBezTo>
                    <a:pt x="22868" y="42596"/>
                    <a:pt x="35906" y="28329"/>
                    <a:pt x="52835" y="17816"/>
                  </a:cubicBezTo>
                  <a:cubicBezTo>
                    <a:pt x="69764" y="7304"/>
                    <a:pt x="89697" y="1365"/>
                    <a:pt x="112633" y="0"/>
                  </a:cubicBezTo>
                  <a:close/>
                  <a:moveTo>
                    <a:pt x="93792" y="46282"/>
                  </a:moveTo>
                  <a:cubicBezTo>
                    <a:pt x="86147" y="46282"/>
                    <a:pt x="80276" y="49422"/>
                    <a:pt x="76181" y="55702"/>
                  </a:cubicBezTo>
                  <a:cubicBezTo>
                    <a:pt x="72085" y="61982"/>
                    <a:pt x="69491" y="71812"/>
                    <a:pt x="68399" y="85192"/>
                  </a:cubicBezTo>
                  <a:cubicBezTo>
                    <a:pt x="81778" y="82188"/>
                    <a:pt x="91198" y="78638"/>
                    <a:pt x="96659" y="74543"/>
                  </a:cubicBezTo>
                  <a:cubicBezTo>
                    <a:pt x="102120" y="70447"/>
                    <a:pt x="104851" y="64849"/>
                    <a:pt x="104851" y="57750"/>
                  </a:cubicBezTo>
                  <a:cubicBezTo>
                    <a:pt x="104851" y="53654"/>
                    <a:pt x="103964" y="50719"/>
                    <a:pt x="102189" y="48944"/>
                  </a:cubicBezTo>
                  <a:cubicBezTo>
                    <a:pt x="100414" y="47169"/>
                    <a:pt x="97615" y="46282"/>
                    <a:pt x="93792" y="462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5" name="任意多边形 68">
              <a:extLst>
                <a:ext uri="{FF2B5EF4-FFF2-40B4-BE49-F238E27FC236}">
                  <a16:creationId xmlns:a16="http://schemas.microsoft.com/office/drawing/2014/main" id="{E52A97EF-EB10-4A75-94AA-963F310BB0F8}"/>
                </a:ext>
              </a:extLst>
            </p:cNvPr>
            <p:cNvSpPr/>
            <p:nvPr/>
          </p:nvSpPr>
          <p:spPr>
            <a:xfrm>
              <a:off x="-3009784" y="5486228"/>
              <a:ext cx="190400" cy="203091"/>
            </a:xfrm>
            <a:custGeom>
              <a:avLst/>
              <a:gdLst/>
              <a:ahLst/>
              <a:cxnLst/>
              <a:rect l="l" t="t" r="r" b="b"/>
              <a:pathLst>
                <a:path w="190043" h="202740">
                  <a:moveTo>
                    <a:pt x="185538" y="0"/>
                  </a:moveTo>
                  <a:lnTo>
                    <a:pt x="190043" y="3277"/>
                  </a:lnTo>
                  <a:lnTo>
                    <a:pt x="170793" y="150724"/>
                  </a:lnTo>
                  <a:lnTo>
                    <a:pt x="169155" y="195367"/>
                  </a:lnTo>
                  <a:lnTo>
                    <a:pt x="96660" y="199873"/>
                  </a:lnTo>
                  <a:lnTo>
                    <a:pt x="102804" y="154819"/>
                  </a:lnTo>
                  <a:lnTo>
                    <a:pt x="96251" y="154819"/>
                  </a:lnTo>
                  <a:cubicBezTo>
                    <a:pt x="86694" y="173933"/>
                    <a:pt x="76591" y="189906"/>
                    <a:pt x="65942" y="202740"/>
                  </a:cubicBezTo>
                  <a:lnTo>
                    <a:pt x="56522" y="202740"/>
                  </a:lnTo>
                  <a:cubicBezTo>
                    <a:pt x="35224" y="197552"/>
                    <a:pt x="20479" y="189292"/>
                    <a:pt x="12288" y="177960"/>
                  </a:cubicBezTo>
                  <a:cubicBezTo>
                    <a:pt x="4096" y="166629"/>
                    <a:pt x="0" y="151952"/>
                    <a:pt x="0" y="133931"/>
                  </a:cubicBezTo>
                  <a:cubicBezTo>
                    <a:pt x="0" y="116456"/>
                    <a:pt x="3550" y="99049"/>
                    <a:pt x="10649" y="81710"/>
                  </a:cubicBezTo>
                  <a:cubicBezTo>
                    <a:pt x="17749" y="64371"/>
                    <a:pt x="28671" y="48671"/>
                    <a:pt x="43415" y="34609"/>
                  </a:cubicBezTo>
                  <a:cubicBezTo>
                    <a:pt x="58160" y="20547"/>
                    <a:pt x="76454" y="9830"/>
                    <a:pt x="98298" y="2457"/>
                  </a:cubicBezTo>
                  <a:lnTo>
                    <a:pt x="101165" y="2457"/>
                  </a:lnTo>
                  <a:lnTo>
                    <a:pt x="140894" y="9420"/>
                  </a:lnTo>
                  <a:lnTo>
                    <a:pt x="185538" y="0"/>
                  </a:lnTo>
                  <a:close/>
                  <a:moveTo>
                    <a:pt x="87240" y="55702"/>
                  </a:moveTo>
                  <a:cubicBezTo>
                    <a:pt x="73860" y="55702"/>
                    <a:pt x="67171" y="71676"/>
                    <a:pt x="67171" y="103622"/>
                  </a:cubicBezTo>
                  <a:cubicBezTo>
                    <a:pt x="67171" y="125193"/>
                    <a:pt x="70038" y="135979"/>
                    <a:pt x="75772" y="135979"/>
                  </a:cubicBezTo>
                  <a:cubicBezTo>
                    <a:pt x="80141" y="135979"/>
                    <a:pt x="85329" y="130791"/>
                    <a:pt x="91336" y="120415"/>
                  </a:cubicBezTo>
                  <a:cubicBezTo>
                    <a:pt x="97343" y="110039"/>
                    <a:pt x="104852" y="93793"/>
                    <a:pt x="113862" y="71676"/>
                  </a:cubicBezTo>
                  <a:lnTo>
                    <a:pt x="115091" y="62665"/>
                  </a:lnTo>
                  <a:lnTo>
                    <a:pt x="87240" y="557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6" name="任意多边形 69">
              <a:extLst>
                <a:ext uri="{FF2B5EF4-FFF2-40B4-BE49-F238E27FC236}">
                  <a16:creationId xmlns:a16="http://schemas.microsoft.com/office/drawing/2014/main" id="{9D2C5E67-2D0B-47F0-877C-27F44D29651A}"/>
                </a:ext>
              </a:extLst>
            </p:cNvPr>
            <p:cNvSpPr/>
            <p:nvPr/>
          </p:nvSpPr>
          <p:spPr>
            <a:xfrm>
              <a:off x="-2129185" y="5486228"/>
              <a:ext cx="212613" cy="279251"/>
            </a:xfrm>
            <a:custGeom>
              <a:avLst/>
              <a:gdLst/>
              <a:ahLst/>
              <a:cxnLst/>
              <a:rect l="l" t="t" r="r" b="b"/>
              <a:pathLst>
                <a:path w="212160" h="278511">
                  <a:moveTo>
                    <a:pt x="207655" y="0"/>
                  </a:moveTo>
                  <a:lnTo>
                    <a:pt x="212160" y="3277"/>
                  </a:lnTo>
                  <a:lnTo>
                    <a:pt x="193319" y="143761"/>
                  </a:lnTo>
                  <a:lnTo>
                    <a:pt x="192091" y="177755"/>
                  </a:lnTo>
                  <a:cubicBezTo>
                    <a:pt x="189360" y="199326"/>
                    <a:pt x="182739" y="217689"/>
                    <a:pt x="172226" y="232843"/>
                  </a:cubicBezTo>
                  <a:cubicBezTo>
                    <a:pt x="161714" y="247998"/>
                    <a:pt x="148608" y="259397"/>
                    <a:pt x="132907" y="267043"/>
                  </a:cubicBezTo>
                  <a:cubicBezTo>
                    <a:pt x="117207" y="274688"/>
                    <a:pt x="100073" y="278511"/>
                    <a:pt x="81506" y="278511"/>
                  </a:cubicBezTo>
                  <a:cubicBezTo>
                    <a:pt x="56931" y="278511"/>
                    <a:pt x="37954" y="272299"/>
                    <a:pt x="24574" y="259875"/>
                  </a:cubicBezTo>
                  <a:cubicBezTo>
                    <a:pt x="11195" y="247451"/>
                    <a:pt x="3003" y="231137"/>
                    <a:pt x="0" y="210931"/>
                  </a:cubicBezTo>
                  <a:lnTo>
                    <a:pt x="1638" y="206426"/>
                  </a:lnTo>
                  <a:lnTo>
                    <a:pt x="55702" y="183899"/>
                  </a:lnTo>
                  <a:lnTo>
                    <a:pt x="56112" y="178984"/>
                  </a:lnTo>
                  <a:cubicBezTo>
                    <a:pt x="40275" y="167516"/>
                    <a:pt x="32356" y="149495"/>
                    <a:pt x="32356" y="124920"/>
                  </a:cubicBezTo>
                  <a:cubicBezTo>
                    <a:pt x="32356" y="107718"/>
                    <a:pt x="35906" y="90994"/>
                    <a:pt x="43005" y="74747"/>
                  </a:cubicBezTo>
                  <a:cubicBezTo>
                    <a:pt x="50105" y="58501"/>
                    <a:pt x="60822" y="43961"/>
                    <a:pt x="75157" y="31128"/>
                  </a:cubicBezTo>
                  <a:cubicBezTo>
                    <a:pt x="89492" y="18294"/>
                    <a:pt x="106763" y="8601"/>
                    <a:pt x="126968" y="2048"/>
                  </a:cubicBezTo>
                  <a:lnTo>
                    <a:pt x="129426" y="2048"/>
                  </a:lnTo>
                  <a:lnTo>
                    <a:pt x="167107" y="8601"/>
                  </a:lnTo>
                  <a:lnTo>
                    <a:pt x="207655" y="0"/>
                  </a:lnTo>
                  <a:close/>
                  <a:moveTo>
                    <a:pt x="116729" y="51606"/>
                  </a:moveTo>
                  <a:cubicBezTo>
                    <a:pt x="109084" y="51606"/>
                    <a:pt x="103281" y="55702"/>
                    <a:pt x="99322" y="63894"/>
                  </a:cubicBezTo>
                  <a:cubicBezTo>
                    <a:pt x="95363" y="72085"/>
                    <a:pt x="93383" y="84099"/>
                    <a:pt x="93383" y="99936"/>
                  </a:cubicBezTo>
                  <a:cubicBezTo>
                    <a:pt x="93383" y="119869"/>
                    <a:pt x="96387" y="129835"/>
                    <a:pt x="102394" y="129835"/>
                  </a:cubicBezTo>
                  <a:cubicBezTo>
                    <a:pt x="110585" y="129835"/>
                    <a:pt x="123555" y="109356"/>
                    <a:pt x="141303" y="68399"/>
                  </a:cubicBezTo>
                  <a:lnTo>
                    <a:pt x="142532" y="57750"/>
                  </a:lnTo>
                  <a:lnTo>
                    <a:pt x="116729" y="51606"/>
                  </a:lnTo>
                  <a:close/>
                  <a:moveTo>
                    <a:pt x="125740" y="143351"/>
                  </a:moveTo>
                  <a:cubicBezTo>
                    <a:pt x="114818" y="161645"/>
                    <a:pt x="102803" y="177619"/>
                    <a:pt x="89697" y="191271"/>
                  </a:cubicBezTo>
                  <a:lnTo>
                    <a:pt x="80277" y="199463"/>
                  </a:lnTo>
                  <a:cubicBezTo>
                    <a:pt x="75908" y="203286"/>
                    <a:pt x="73724" y="207245"/>
                    <a:pt x="73724" y="211341"/>
                  </a:cubicBezTo>
                  <a:cubicBezTo>
                    <a:pt x="73724" y="215982"/>
                    <a:pt x="75362" y="219942"/>
                    <a:pt x="78639" y="223218"/>
                  </a:cubicBezTo>
                  <a:cubicBezTo>
                    <a:pt x="81915" y="226495"/>
                    <a:pt x="86967" y="228133"/>
                    <a:pt x="93793" y="228133"/>
                  </a:cubicBezTo>
                  <a:cubicBezTo>
                    <a:pt x="102257" y="228133"/>
                    <a:pt x="109152" y="225676"/>
                    <a:pt x="114476" y="220761"/>
                  </a:cubicBezTo>
                  <a:cubicBezTo>
                    <a:pt x="119801" y="215846"/>
                    <a:pt x="122873" y="208474"/>
                    <a:pt x="123692" y="198644"/>
                  </a:cubicBezTo>
                  <a:lnTo>
                    <a:pt x="131064" y="143351"/>
                  </a:lnTo>
                  <a:lnTo>
                    <a:pt x="125740" y="1433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7" name="任意多边形 70">
              <a:extLst>
                <a:ext uri="{FF2B5EF4-FFF2-40B4-BE49-F238E27FC236}">
                  <a16:creationId xmlns:a16="http://schemas.microsoft.com/office/drawing/2014/main" id="{17E1EA99-0CB0-45CE-9528-940C1743FE7E}"/>
                </a:ext>
              </a:extLst>
            </p:cNvPr>
            <p:cNvSpPr/>
            <p:nvPr/>
          </p:nvSpPr>
          <p:spPr>
            <a:xfrm>
              <a:off x="-2806691" y="5490988"/>
              <a:ext cx="157080" cy="195159"/>
            </a:xfrm>
            <a:custGeom>
              <a:avLst/>
              <a:gdLst/>
              <a:ahLst/>
              <a:cxnLst/>
              <a:rect l="l" t="t" r="r" b="b"/>
              <a:pathLst>
                <a:path w="156868" h="196596">
                  <a:moveTo>
                    <a:pt x="93384" y="0"/>
                  </a:moveTo>
                  <a:lnTo>
                    <a:pt x="86830" y="50787"/>
                  </a:lnTo>
                  <a:lnTo>
                    <a:pt x="93793" y="50787"/>
                  </a:lnTo>
                  <a:cubicBezTo>
                    <a:pt x="101438" y="39046"/>
                    <a:pt x="109220" y="29216"/>
                    <a:pt x="117139" y="21297"/>
                  </a:cubicBezTo>
                  <a:cubicBezTo>
                    <a:pt x="125057" y="13379"/>
                    <a:pt x="134341" y="6416"/>
                    <a:pt x="144990" y="409"/>
                  </a:cubicBezTo>
                  <a:lnTo>
                    <a:pt x="156868" y="2457"/>
                  </a:lnTo>
                  <a:lnTo>
                    <a:pt x="145400" y="90925"/>
                  </a:lnTo>
                  <a:lnTo>
                    <a:pt x="138846" y="93792"/>
                  </a:lnTo>
                  <a:lnTo>
                    <a:pt x="124102" y="90925"/>
                  </a:lnTo>
                  <a:cubicBezTo>
                    <a:pt x="115091" y="91471"/>
                    <a:pt x="107241" y="93246"/>
                    <a:pt x="100551" y="96250"/>
                  </a:cubicBezTo>
                  <a:cubicBezTo>
                    <a:pt x="93861" y="99253"/>
                    <a:pt x="86557" y="104441"/>
                    <a:pt x="78639" y="111813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1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8" name="任意多边形 71">
              <a:extLst>
                <a:ext uri="{FF2B5EF4-FFF2-40B4-BE49-F238E27FC236}">
                  <a16:creationId xmlns:a16="http://schemas.microsoft.com/office/drawing/2014/main" id="{FE64E061-700D-4668-9879-B38B850902A9}"/>
                </a:ext>
              </a:extLst>
            </p:cNvPr>
            <p:cNvSpPr/>
            <p:nvPr/>
          </p:nvSpPr>
          <p:spPr>
            <a:xfrm>
              <a:off x="-2644851" y="5490988"/>
              <a:ext cx="199920" cy="195159"/>
            </a:xfrm>
            <a:custGeom>
              <a:avLst/>
              <a:gdLst/>
              <a:ahLst/>
              <a:cxnLst/>
              <a:rect l="l" t="t" r="r" b="b"/>
              <a:pathLst>
                <a:path w="199473" h="196596">
                  <a:moveTo>
                    <a:pt x="93384" y="0"/>
                  </a:moveTo>
                  <a:lnTo>
                    <a:pt x="86421" y="53654"/>
                  </a:lnTo>
                  <a:lnTo>
                    <a:pt x="92564" y="53654"/>
                  </a:lnTo>
                  <a:cubicBezTo>
                    <a:pt x="108128" y="33448"/>
                    <a:pt x="123692" y="15973"/>
                    <a:pt x="139256" y="1228"/>
                  </a:cubicBezTo>
                  <a:lnTo>
                    <a:pt x="144580" y="819"/>
                  </a:lnTo>
                  <a:cubicBezTo>
                    <a:pt x="160144" y="3822"/>
                    <a:pt x="173251" y="9420"/>
                    <a:pt x="183900" y="17611"/>
                  </a:cubicBezTo>
                  <a:cubicBezTo>
                    <a:pt x="194549" y="25803"/>
                    <a:pt x="199736" y="35360"/>
                    <a:pt x="199463" y="46282"/>
                  </a:cubicBezTo>
                  <a:lnTo>
                    <a:pt x="199054" y="52016"/>
                  </a:lnTo>
                  <a:lnTo>
                    <a:pt x="183490" y="146218"/>
                  </a:lnTo>
                  <a:lnTo>
                    <a:pt x="181852" y="192090"/>
                  </a:lnTo>
                  <a:lnTo>
                    <a:pt x="107309" y="196596"/>
                  </a:lnTo>
                  <a:lnTo>
                    <a:pt x="125330" y="88468"/>
                  </a:lnTo>
                  <a:lnTo>
                    <a:pt x="125740" y="84372"/>
                  </a:lnTo>
                  <a:cubicBezTo>
                    <a:pt x="125740" y="78365"/>
                    <a:pt x="123419" y="75361"/>
                    <a:pt x="118777" y="75361"/>
                  </a:cubicBezTo>
                  <a:cubicBezTo>
                    <a:pt x="114682" y="75361"/>
                    <a:pt x="109152" y="78911"/>
                    <a:pt x="102189" y="86010"/>
                  </a:cubicBezTo>
                  <a:cubicBezTo>
                    <a:pt x="95227" y="93110"/>
                    <a:pt x="87103" y="103895"/>
                    <a:pt x="77820" y="118367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0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9" name="任意多边形 72">
              <a:extLst>
                <a:ext uri="{FF2B5EF4-FFF2-40B4-BE49-F238E27FC236}">
                  <a16:creationId xmlns:a16="http://schemas.microsoft.com/office/drawing/2014/main" id="{77203DE5-E298-4254-BC8D-48D8021F5786}"/>
                </a:ext>
              </a:extLst>
            </p:cNvPr>
            <p:cNvSpPr/>
            <p:nvPr/>
          </p:nvSpPr>
          <p:spPr>
            <a:xfrm>
              <a:off x="-2425892" y="5490988"/>
              <a:ext cx="93614" cy="195159"/>
            </a:xfrm>
            <a:custGeom>
              <a:avLst/>
              <a:gdLst/>
              <a:ahLst/>
              <a:cxnLst/>
              <a:rect l="l" t="t" r="r" b="b"/>
              <a:pathLst>
                <a:path w="93384" h="196596">
                  <a:moveTo>
                    <a:pt x="93384" y="0"/>
                  </a:moveTo>
                  <a:lnTo>
                    <a:pt x="74543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1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40" name="任意多边形 73">
              <a:extLst>
                <a:ext uri="{FF2B5EF4-FFF2-40B4-BE49-F238E27FC236}">
                  <a16:creationId xmlns:a16="http://schemas.microsoft.com/office/drawing/2014/main" id="{2692BC41-20A7-4ADA-883D-7B11619E965E}"/>
                </a:ext>
              </a:extLst>
            </p:cNvPr>
            <p:cNvSpPr/>
            <p:nvPr/>
          </p:nvSpPr>
          <p:spPr>
            <a:xfrm>
              <a:off x="-2319585" y="5490988"/>
              <a:ext cx="198333" cy="195159"/>
            </a:xfrm>
            <a:custGeom>
              <a:avLst/>
              <a:gdLst/>
              <a:ahLst/>
              <a:cxnLst/>
              <a:rect l="l" t="t" r="r" b="b"/>
              <a:pathLst>
                <a:path w="199474" h="196596">
                  <a:moveTo>
                    <a:pt x="93384" y="0"/>
                  </a:moveTo>
                  <a:lnTo>
                    <a:pt x="86421" y="53654"/>
                  </a:lnTo>
                  <a:lnTo>
                    <a:pt x="92565" y="53654"/>
                  </a:lnTo>
                  <a:cubicBezTo>
                    <a:pt x="108128" y="33448"/>
                    <a:pt x="123692" y="15973"/>
                    <a:pt x="139256" y="1228"/>
                  </a:cubicBezTo>
                  <a:lnTo>
                    <a:pt x="144581" y="819"/>
                  </a:lnTo>
                  <a:cubicBezTo>
                    <a:pt x="160144" y="3822"/>
                    <a:pt x="173251" y="9420"/>
                    <a:pt x="183900" y="17611"/>
                  </a:cubicBezTo>
                  <a:cubicBezTo>
                    <a:pt x="194549" y="25803"/>
                    <a:pt x="199737" y="35360"/>
                    <a:pt x="199464" y="46282"/>
                  </a:cubicBezTo>
                  <a:lnTo>
                    <a:pt x="199054" y="52016"/>
                  </a:lnTo>
                  <a:lnTo>
                    <a:pt x="183490" y="146218"/>
                  </a:lnTo>
                  <a:lnTo>
                    <a:pt x="181852" y="192090"/>
                  </a:lnTo>
                  <a:lnTo>
                    <a:pt x="107309" y="196596"/>
                  </a:lnTo>
                  <a:lnTo>
                    <a:pt x="125330" y="88468"/>
                  </a:lnTo>
                  <a:lnTo>
                    <a:pt x="125740" y="84372"/>
                  </a:lnTo>
                  <a:cubicBezTo>
                    <a:pt x="125740" y="78365"/>
                    <a:pt x="123419" y="75361"/>
                    <a:pt x="118777" y="75361"/>
                  </a:cubicBezTo>
                  <a:cubicBezTo>
                    <a:pt x="114681" y="75361"/>
                    <a:pt x="109152" y="78911"/>
                    <a:pt x="102190" y="86010"/>
                  </a:cubicBezTo>
                  <a:cubicBezTo>
                    <a:pt x="95227" y="93110"/>
                    <a:pt x="87103" y="103895"/>
                    <a:pt x="77820" y="118367"/>
                  </a:cubicBezTo>
                  <a:lnTo>
                    <a:pt x="74134" y="147447"/>
                  </a:lnTo>
                  <a:lnTo>
                    <a:pt x="72495" y="192090"/>
                  </a:lnTo>
                  <a:lnTo>
                    <a:pt x="0" y="196596"/>
                  </a:lnTo>
                  <a:lnTo>
                    <a:pt x="19251" y="50787"/>
                  </a:lnTo>
                  <a:lnTo>
                    <a:pt x="20889" y="4505"/>
                  </a:lnTo>
                  <a:lnTo>
                    <a:pt x="933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A23991DE-BBF2-4844-BFD7-C2430CD3D25B}"/>
              </a:ext>
            </a:extLst>
          </p:cNvPr>
          <p:cNvSpPr/>
          <p:nvPr/>
        </p:nvSpPr>
        <p:spPr>
          <a:xfrm>
            <a:off x="1828718" y="1740515"/>
            <a:ext cx="10509666" cy="1354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66725" indent="-466725" algn="l" defTabSz="584200">
              <a:spcBef>
                <a:spcPts val="1200"/>
              </a:spcBef>
              <a:buSzPct val="85000"/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Describe the bad things the genie did throughout the story with the help of the given chart.</a:t>
            </a:r>
          </a:p>
          <a:p>
            <a:pPr marL="466725" indent="-466725" algn="l" defTabSz="584200">
              <a:spcBef>
                <a:spcPts val="1200"/>
              </a:spcBef>
              <a:buSzPct val="85000"/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Work together to complete the task. 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2394415" y="3522963"/>
            <a:ext cx="4606741" cy="344334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406482" y="3912488"/>
            <a:ext cx="4579176" cy="93485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400" b="1" dirty="0">
                <a:solidFill>
                  <a:srgbClr val="FFFFFF"/>
                </a:solidFill>
              </a:rPr>
              <a:t>What was the first bad thing the genie did?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437478" y="4954788"/>
            <a:ext cx="460674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Why did the genie do that?</a:t>
            </a:r>
          </a:p>
          <a:p>
            <a:pPr marL="342900" marR="0" indent="-3429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/>
              <a:t>How did the genie do that?</a:t>
            </a:r>
          </a:p>
          <a:p>
            <a:pPr marL="342900" marR="0" indent="-3429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What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happened after that?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7688580" y="3507464"/>
            <a:ext cx="4606741" cy="344334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7700647" y="3896989"/>
            <a:ext cx="4579176" cy="934851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400" b="1" dirty="0">
                <a:solidFill>
                  <a:srgbClr val="FFFFFF"/>
                </a:solidFill>
              </a:rPr>
              <a:t>What was the second bad thing the genie did?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7731643" y="4939289"/>
            <a:ext cx="4606741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Why did the genie do that?</a:t>
            </a:r>
          </a:p>
          <a:p>
            <a:pPr marL="342900" marR="0" indent="-3429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zh-CN" sz="2400" b="1" dirty="0"/>
              <a:t>How did the genie do that?</a:t>
            </a:r>
          </a:p>
          <a:p>
            <a:pPr marL="342900" marR="0" indent="-34290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What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happened after that?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6915" y="-38100"/>
            <a:ext cx="4536861" cy="1343811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Describe the two bad things the genie did throughout the story with the help of the given chart.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Explain the task to Ss.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Model first; have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d escribe the two bad things the genie did throughout the story.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Give feedback.</a:t>
            </a:r>
          </a:p>
        </p:txBody>
      </p:sp>
      <p:pic>
        <p:nvPicPr>
          <p:cNvPr id="44" name="图片 43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619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12"/>
          <p:cNvSpPr txBox="1"/>
          <p:nvPr/>
        </p:nvSpPr>
        <p:spPr>
          <a:xfrm>
            <a:off x="1689339" y="826254"/>
            <a:ext cx="941104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3600" b="1" dirty="0">
                <a:solidFill>
                  <a:srgbClr val="0083D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Homework: A Folk Tale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1031166" y="454243"/>
            <a:ext cx="2577957" cy="889186"/>
            <a:chOff x="11381362" y="-138057"/>
            <a:chExt cx="2227761" cy="889186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" name="文本框 11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Writing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533230" y="2076118"/>
            <a:ext cx="9368583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28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Rewrite a folk tale with a genie in three paragraphs.</a:t>
            </a:r>
          </a:p>
        </p:txBody>
      </p:sp>
      <p:sp>
        <p:nvSpPr>
          <p:cNvPr id="12" name="矩形 11"/>
          <p:cNvSpPr/>
          <p:nvPr/>
        </p:nvSpPr>
        <p:spPr>
          <a:xfrm>
            <a:off x="8565340" y="5827974"/>
            <a:ext cx="4374066" cy="112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n w="38100">
                  <a:noFill/>
                </a:ln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Watch the post-class video before you start writing.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-76331" y="7263563"/>
            <a:ext cx="943722" cy="294424"/>
            <a:chOff x="-36290" y="6501016"/>
            <a:chExt cx="943722" cy="29442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5" name="文本框 19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2566927" y="7279970"/>
            <a:ext cx="718618" cy="261610"/>
            <a:chOff x="11244544" y="6580811"/>
            <a:chExt cx="718618" cy="261610"/>
          </a:xfrm>
        </p:grpSpPr>
        <p:sp>
          <p:nvSpPr>
            <p:cNvPr id="17" name="流程图: 终止 16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0811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29/30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2C3DFE5-DDB7-FD47-851E-57954BED09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312273">
            <a:off x="7319873" y="5949903"/>
            <a:ext cx="1101001" cy="1034908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B4173F6B-1106-49FF-A8F5-BF4C2805ECDC}"/>
              </a:ext>
            </a:extLst>
          </p:cNvPr>
          <p:cNvSpPr/>
          <p:nvPr/>
        </p:nvSpPr>
        <p:spPr>
          <a:xfrm>
            <a:off x="1813002" y="3357631"/>
            <a:ext cx="60573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Step 4. Revise: Change Your Writing</a:t>
            </a: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Step 5. Edit: Check Your Writing</a:t>
            </a:r>
          </a:p>
          <a:p>
            <a:pPr algn="l">
              <a:lnSpc>
                <a:spcPct val="150000"/>
              </a:lnSpc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Step 6. Publish: Make Your Final Copy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5340" y="3027202"/>
            <a:ext cx="3429000" cy="260985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600487" y="-38100"/>
            <a:ext cx="4953290" cy="1343811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Understand what the writing task is; know to complete the writing task with the help of the post-class instructional video.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Introduce and explain the writing task to Ss.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finish the task before the next class and to be ready to present.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Remind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watch the post-class video before writing. </a:t>
            </a:r>
          </a:p>
        </p:txBody>
      </p:sp>
      <p:pic>
        <p:nvPicPr>
          <p:cNvPr id="20" name="图片 19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12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28213" y="1231559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Presentation</a:t>
            </a:r>
            <a:r>
              <a:rPr kumimoji="0" lang="en-US" altLang="zh-CN" sz="3600" b="1" i="0" u="none" strike="noStrike" cap="none" spc="0" normalizeH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Time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2580" y="2908150"/>
            <a:ext cx="86451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</a:pPr>
            <a:r>
              <a:rPr lang="en-US" altLang="zh-CN" sz="3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Have you finished the homework you were assigned in the last lesson? </a:t>
            </a:r>
          </a:p>
          <a:p>
            <a:pPr lvl="0" algn="l">
              <a:lnSpc>
                <a:spcPct val="150000"/>
              </a:lnSpc>
            </a:pPr>
            <a:r>
              <a:rPr lang="en-US" altLang="zh-CN" sz="3200" b="1" kern="12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Give your presentation and tell us about </a:t>
            </a:r>
            <a:endParaRPr lang="en-US" altLang="zh-CN" sz="3200" b="1" i="1" kern="1200" dirty="0">
              <a:solidFill>
                <a:srgbClr val="0070C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 algn="l">
              <a:lnSpc>
                <a:spcPct val="150000"/>
              </a:lnSpc>
            </a:pPr>
            <a:r>
              <a:rPr lang="en-US" altLang="zh-CN" sz="3200" b="1" kern="1200" dirty="0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 rewrite of a folk tale with a genie.</a:t>
            </a:r>
            <a:endParaRPr lang="en-US" altLang="zh-CN" sz="3200" b="1" dirty="0">
              <a:solidFill>
                <a:srgbClr val="0070C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920172" y="462793"/>
            <a:ext cx="2714144" cy="889186"/>
            <a:chOff x="11263675" y="-138057"/>
            <a:chExt cx="2345448" cy="88918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63675" y="-138057"/>
              <a:ext cx="2285637" cy="889186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Presentation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806" y="2568646"/>
            <a:ext cx="3116409" cy="415729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22" name="流程图: 终止 21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6915" y="-38100"/>
            <a:ext cx="4536861" cy="92517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 Present the writing assignment from the last lesson.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Let Ss take turns presenting the writing assignment from the last lesson.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Give feedback.</a:t>
            </a:r>
          </a:p>
        </p:txBody>
      </p:sp>
      <p:pic>
        <p:nvPicPr>
          <p:cNvPr id="15" name="图片 14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7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/>
          <p:cNvSpPr txBox="1"/>
          <p:nvPr/>
        </p:nvSpPr>
        <p:spPr>
          <a:xfrm>
            <a:off x="3184157" y="590442"/>
            <a:ext cx="673455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Let’s Review</a:t>
            </a:r>
          </a:p>
        </p:txBody>
      </p:sp>
      <p:sp>
        <p:nvSpPr>
          <p:cNvPr id="3" name="文本框 9">
            <a:extLst>
              <a:ext uri="{FF2B5EF4-FFF2-40B4-BE49-F238E27FC236}">
                <a16:creationId xmlns:a16="http://schemas.microsoft.com/office/drawing/2014/main" id="{2C2358C9-20A9-4B22-93A7-AEC1FA2D1A91}"/>
              </a:ext>
            </a:extLst>
          </p:cNvPr>
          <p:cNvSpPr txBox="1"/>
          <p:nvPr/>
        </p:nvSpPr>
        <p:spPr>
          <a:xfrm>
            <a:off x="1036964" y="1458986"/>
            <a:ext cx="6411586" cy="588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Story: </a:t>
            </a:r>
            <a:r>
              <a:rPr lang="en-US" altLang="zh-CN" sz="26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The Evil Genie 2</a:t>
            </a:r>
          </a:p>
          <a:p>
            <a:pPr algn="l">
              <a:lnSpc>
                <a:spcPct val="150000"/>
              </a:lnSpc>
            </a:pPr>
            <a:r>
              <a:rPr lang="en-US" altLang="zh-CN" sz="26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Key Words:</a:t>
            </a:r>
          </a:p>
          <a:p>
            <a:pPr algn="l">
              <a:lnSpc>
                <a:spcPct val="150000"/>
              </a:lnSpc>
            </a:pPr>
            <a:r>
              <a:rPr lang="en-US" altLang="zh-CN" sz="26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wreck, hut, treasure, chest, </a:t>
            </a:r>
          </a:p>
          <a:p>
            <a:pPr algn="l">
              <a:lnSpc>
                <a:spcPct val="150000"/>
              </a:lnSpc>
            </a:pPr>
            <a:r>
              <a:rPr lang="en-US" altLang="zh-CN" sz="26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whoosh, snarl, touch, power </a:t>
            </a:r>
          </a:p>
          <a:p>
            <a:pPr algn="l">
              <a:lnSpc>
                <a:spcPct val="150000"/>
              </a:lnSpc>
            </a:pPr>
            <a:r>
              <a:rPr lang="en-US" altLang="zh-CN" sz="2600" b="1" dirty="0">
                <a:solidFill>
                  <a:srgbClr val="00662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Key Questions:</a:t>
            </a:r>
          </a:p>
          <a:p>
            <a:pPr marL="5143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600" b="1" spc="-133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What did Hassan tell the children when they met on the big island?</a:t>
            </a:r>
          </a:p>
          <a:p>
            <a:pPr marL="514350" lvl="0" indent="-51435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What do you usually tell your family and friends about after you’ve been away for a long time?</a:t>
            </a:r>
            <a:endParaRPr lang="en-US" altLang="zh-CN" sz="2400" b="1" dirty="0">
              <a:ln w="38100">
                <a:noFill/>
              </a:ln>
              <a:solidFill>
                <a:schemeClr val="tx1"/>
              </a:solidFill>
              <a:latin typeface="Century Gothic" panose="020B0502020202020204" pitchFamily="34" charset="0"/>
              <a:ea typeface="Ayuthaya" pitchFamily="2" charset="-34"/>
              <a:cs typeface="Calibri" panose="020F050202020403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2682099" y="7263563"/>
            <a:ext cx="718618" cy="261610"/>
            <a:chOff x="11244544" y="6580811"/>
            <a:chExt cx="718618" cy="261610"/>
          </a:xfrm>
        </p:grpSpPr>
        <p:sp>
          <p:nvSpPr>
            <p:cNvPr id="8" name="流程图: 终止 7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0811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30/30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00" y="2752248"/>
            <a:ext cx="4109599" cy="373381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6915" y="-38100"/>
            <a:ext cx="4536861" cy="94434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Review the whole lesson.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Review the key words with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by asking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make sentences. </a:t>
            </a: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Review the story with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by asking the given questions. </a:t>
            </a:r>
          </a:p>
        </p:txBody>
      </p:sp>
      <p:pic>
        <p:nvPicPr>
          <p:cNvPr id="12" name="图片 11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76331" y="7263563"/>
            <a:ext cx="943722" cy="294424"/>
            <a:chOff x="-36290" y="6501016"/>
            <a:chExt cx="943722" cy="29442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15" name="文本框 19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064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1D90EF3-74FD-0B4E-9D88-D6A2901C0D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7" y="4944"/>
            <a:ext cx="13547105" cy="762585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71270" y="7268299"/>
            <a:ext cx="943722" cy="294424"/>
            <a:chOff x="-36290" y="6501016"/>
            <a:chExt cx="943722" cy="29442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7" name="文本框 8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2681470" y="7270935"/>
            <a:ext cx="718618" cy="261610"/>
            <a:chOff x="11244544" y="6580811"/>
            <a:chExt cx="718618" cy="261610"/>
          </a:xfrm>
        </p:grpSpPr>
        <p:sp>
          <p:nvSpPr>
            <p:cNvPr id="9" name="流程图: 终止 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" name="文本框 11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44544" y="6580811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31/31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6" name="文本框 20">
            <a:extLst>
              <a:ext uri="{FF2B5EF4-FFF2-40B4-BE49-F238E27FC236}">
                <a16:creationId xmlns:a16="http://schemas.microsoft.com/office/drawing/2014/main" id="{E701BCAD-D56F-4050-913F-6914A204FECA}"/>
              </a:ext>
            </a:extLst>
          </p:cNvPr>
          <p:cNvSpPr txBox="1"/>
          <p:nvPr/>
        </p:nvSpPr>
        <p:spPr>
          <a:xfrm>
            <a:off x="12743177" y="-82358"/>
            <a:ext cx="108159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7905750" y="0"/>
            <a:ext cx="5633791" cy="991792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LO: End the lesson and encourage Ss to perform better </a:t>
            </a: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in the next class.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1. Briefly comment on Ss’ performance. 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2. Say goodbye to Ss.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  <a:p>
            <a:pPr algn="l"/>
            <a:r>
              <a:rPr lang="en-US" altLang="zh-CN" sz="1100" b="1" kern="10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rPr>
              <a:t>3. Ask Ss to preview the next lesson.</a:t>
            </a:r>
            <a:endParaRPr lang="zh-CN" altLang="zh-CN" sz="1100" b="1" kern="100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等线" panose="02010600030101010101" pitchFamily="2" charset="-122"/>
              <a:ea typeface="等线" panose="02010600030101010101" pitchFamily="2" charset="-122"/>
              <a:cs typeface="等线" panose="02010600030101010101" pitchFamily="2" charset="-122"/>
            </a:endParaRPr>
          </a:p>
        </p:txBody>
      </p:sp>
      <p:pic>
        <p:nvPicPr>
          <p:cNvPr id="18" name="图片 1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0391" y="-127000"/>
            <a:ext cx="1130300" cy="76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9180">
            <a:off x="8496237" y="2984628"/>
            <a:ext cx="4340748" cy="392754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0592">
            <a:off x="938926" y="3990592"/>
            <a:ext cx="3242847" cy="295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49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同侧圆角矩形 2">
            <a:extLst>
              <a:ext uri="{FF2B5EF4-FFF2-40B4-BE49-F238E27FC236}">
                <a16:creationId xmlns:a16="http://schemas.microsoft.com/office/drawing/2014/main" id="{4DC811A5-947B-4B84-98F8-955743A29901}"/>
              </a:ext>
            </a:extLst>
          </p:cNvPr>
          <p:cNvSpPr/>
          <p:nvPr/>
        </p:nvSpPr>
        <p:spPr>
          <a:xfrm flipV="1">
            <a:off x="4392974" y="294725"/>
            <a:ext cx="4763364" cy="1141478"/>
          </a:xfrm>
          <a:prstGeom prst="round2SameRect">
            <a:avLst/>
          </a:prstGeom>
          <a:solidFill>
            <a:srgbClr val="5EC25B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D520DD3-32D3-46D5-ABE2-4106BC3CF22B}"/>
              </a:ext>
            </a:extLst>
          </p:cNvPr>
          <p:cNvGrpSpPr/>
          <p:nvPr/>
        </p:nvGrpSpPr>
        <p:grpSpPr>
          <a:xfrm>
            <a:off x="11050246" y="616984"/>
            <a:ext cx="2577957" cy="889186"/>
            <a:chOff x="11381362" y="-138057"/>
            <a:chExt cx="2227761" cy="88918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D7480E1-26CD-40C4-8573-BB0ED6E32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EAEC7FF-364C-4BEA-B4E5-E87D65F4C818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Phonics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21516163-1F36-4473-A900-08008AC5CD2B}"/>
              </a:ext>
            </a:extLst>
          </p:cNvPr>
          <p:cNvSpPr txBox="1"/>
          <p:nvPr/>
        </p:nvSpPr>
        <p:spPr>
          <a:xfrm>
            <a:off x="4484867" y="653042"/>
            <a:ext cx="4579578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 Learning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30928F2-9697-4972-96BD-3D267D2ECBC3}"/>
              </a:ext>
            </a:extLst>
          </p:cNvPr>
          <p:cNvGrpSpPr/>
          <p:nvPr/>
        </p:nvGrpSpPr>
        <p:grpSpPr>
          <a:xfrm>
            <a:off x="5543886" y="3726606"/>
            <a:ext cx="2621009" cy="1191600"/>
            <a:chOff x="1247629" y="1214587"/>
            <a:chExt cx="2046620" cy="1223283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79E2C2-4E71-45D9-986D-8F0F6E826A5F}"/>
                </a:ext>
              </a:extLst>
            </p:cNvPr>
            <p:cNvSpPr/>
            <p:nvPr/>
          </p:nvSpPr>
          <p:spPr>
            <a:xfrm>
              <a:off x="1541968" y="1532337"/>
              <a:ext cx="1473511" cy="5390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b="1" dirty="0"/>
                <a:t>exhibit</a:t>
              </a:r>
              <a:r>
                <a:rPr lang="en-US" altLang="zh-CN" b="1" dirty="0">
                  <a:solidFill>
                    <a:srgbClr val="0070C0"/>
                  </a:solidFill>
                </a:rPr>
                <a:t>ion</a:t>
              </a:r>
              <a:endParaRPr lang="zh-CN" alt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17" name="任意多边形 38">
              <a:extLst>
                <a:ext uri="{FF2B5EF4-FFF2-40B4-BE49-F238E27FC236}">
                  <a16:creationId xmlns:a16="http://schemas.microsoft.com/office/drawing/2014/main" id="{4DBD242C-5CD4-4B78-BC28-19402647EF59}"/>
                </a:ext>
              </a:extLst>
            </p:cNvPr>
            <p:cNvSpPr/>
            <p:nvPr/>
          </p:nvSpPr>
          <p:spPr>
            <a:xfrm>
              <a:off x="1247629" y="1214587"/>
              <a:ext cx="2046620" cy="1223283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4E69791-9E20-4396-B15A-55671CB4D851}"/>
              </a:ext>
            </a:extLst>
          </p:cNvPr>
          <p:cNvGrpSpPr/>
          <p:nvPr/>
        </p:nvGrpSpPr>
        <p:grpSpPr>
          <a:xfrm>
            <a:off x="2502907" y="3728292"/>
            <a:ext cx="2507295" cy="1189914"/>
            <a:chOff x="3266552" y="2618629"/>
            <a:chExt cx="2203498" cy="1189914"/>
          </a:xfrm>
        </p:grpSpPr>
        <p:sp>
          <p:nvSpPr>
            <p:cNvPr id="19" name="任意多边形 41">
              <a:extLst>
                <a:ext uri="{FF2B5EF4-FFF2-40B4-BE49-F238E27FC236}">
                  <a16:creationId xmlns:a16="http://schemas.microsoft.com/office/drawing/2014/main" id="{725FA4A2-5A64-4436-8C0B-9F1635A23AB3}"/>
                </a:ext>
              </a:extLst>
            </p:cNvPr>
            <p:cNvSpPr/>
            <p:nvPr/>
          </p:nvSpPr>
          <p:spPr>
            <a:xfrm>
              <a:off x="3266552" y="2618629"/>
              <a:ext cx="2203498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9ABB299-0272-4281-BF2D-9544E24A6D8F}"/>
                </a:ext>
              </a:extLst>
            </p:cNvPr>
            <p:cNvSpPr/>
            <p:nvPr/>
          </p:nvSpPr>
          <p:spPr>
            <a:xfrm>
              <a:off x="3410662" y="2923329"/>
              <a:ext cx="1906355" cy="525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b="1" dirty="0"/>
                <a:t> suggest</a:t>
              </a:r>
              <a:r>
                <a:rPr lang="en-US" altLang="zh-CN" b="1" dirty="0">
                  <a:solidFill>
                    <a:srgbClr val="0070C0"/>
                  </a:solidFill>
                </a:rPr>
                <a:t>ion</a:t>
              </a:r>
              <a:endParaRPr lang="zh-CN" alt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04A1A89-8DEE-4229-A492-F64609CE7A79}"/>
              </a:ext>
            </a:extLst>
          </p:cNvPr>
          <p:cNvGrpSpPr/>
          <p:nvPr/>
        </p:nvGrpSpPr>
        <p:grpSpPr>
          <a:xfrm>
            <a:off x="8568976" y="3728292"/>
            <a:ext cx="2844342" cy="1189914"/>
            <a:chOff x="8394103" y="2702297"/>
            <a:chExt cx="2715660" cy="1189914"/>
          </a:xfrm>
        </p:grpSpPr>
        <p:sp>
          <p:nvSpPr>
            <p:cNvPr id="22" name="任意多边形 45">
              <a:extLst>
                <a:ext uri="{FF2B5EF4-FFF2-40B4-BE49-F238E27FC236}">
                  <a16:creationId xmlns:a16="http://schemas.microsoft.com/office/drawing/2014/main" id="{30C85406-0C4B-4F6C-BED7-FCFB470CAED4}"/>
                </a:ext>
              </a:extLst>
            </p:cNvPr>
            <p:cNvSpPr/>
            <p:nvPr/>
          </p:nvSpPr>
          <p:spPr>
            <a:xfrm>
              <a:off x="8435616" y="2702297"/>
              <a:ext cx="2674147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0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8F9155-095C-4577-AFA0-CD3E1D96D8EB}"/>
                </a:ext>
              </a:extLst>
            </p:cNvPr>
            <p:cNvSpPr/>
            <p:nvPr/>
          </p:nvSpPr>
          <p:spPr>
            <a:xfrm>
              <a:off x="8394103" y="2991022"/>
              <a:ext cx="2715660" cy="525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84200"/>
              <a:r>
                <a:rPr lang="en-US" altLang="zh-CN" b="1" dirty="0"/>
                <a:t>examinat</a:t>
              </a:r>
              <a:r>
                <a:rPr lang="en-US" altLang="zh-CN" b="1" dirty="0">
                  <a:solidFill>
                    <a:srgbClr val="0070C0"/>
                  </a:solidFill>
                </a:rPr>
                <a:t>ion</a:t>
              </a:r>
              <a:endParaRPr lang="zh-CN" alt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F92EDBE-81D7-4640-A466-40D9C2C677DC}"/>
              </a:ext>
            </a:extLst>
          </p:cNvPr>
          <p:cNvGrpSpPr/>
          <p:nvPr/>
        </p:nvGrpSpPr>
        <p:grpSpPr>
          <a:xfrm>
            <a:off x="2477625" y="5519839"/>
            <a:ext cx="2520000" cy="1189914"/>
            <a:chOff x="2959037" y="4499542"/>
            <a:chExt cx="2048400" cy="1189914"/>
          </a:xfrm>
        </p:grpSpPr>
        <p:sp>
          <p:nvSpPr>
            <p:cNvPr id="25" name="任意多边形 51">
              <a:extLst>
                <a:ext uri="{FF2B5EF4-FFF2-40B4-BE49-F238E27FC236}">
                  <a16:creationId xmlns:a16="http://schemas.microsoft.com/office/drawing/2014/main" id="{BD19A19A-3FC4-4942-BD96-55344BA6A5F8}"/>
                </a:ext>
              </a:extLst>
            </p:cNvPr>
            <p:cNvSpPr/>
            <p:nvPr/>
          </p:nvSpPr>
          <p:spPr>
            <a:xfrm>
              <a:off x="2959037" y="4499542"/>
              <a:ext cx="2048400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DAD44CE3-66D9-4FF9-8318-16D797E2081C}"/>
                </a:ext>
              </a:extLst>
            </p:cNvPr>
            <p:cNvSpPr/>
            <p:nvPr/>
          </p:nvSpPr>
          <p:spPr>
            <a:xfrm>
              <a:off x="3215766" y="4817351"/>
              <a:ext cx="15339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chemeClr val="tx1"/>
                  </a:solidFill>
                  <a:latin typeface="+mj-lt"/>
                </a:rPr>
                <a:t>obsess</a:t>
              </a:r>
              <a:r>
                <a:rPr lang="en-US" altLang="zh-CN" sz="2800" b="1" dirty="0">
                  <a:solidFill>
                    <a:srgbClr val="0070C0"/>
                  </a:solidFill>
                  <a:latin typeface="+mj-lt"/>
                </a:rPr>
                <a:t>ion</a:t>
              </a:r>
              <a:endParaRPr lang="zh-CN" alt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F7190EEC-1EA6-4ED1-A4DA-96D9FAAD5315}"/>
              </a:ext>
            </a:extLst>
          </p:cNvPr>
          <p:cNvGrpSpPr/>
          <p:nvPr/>
        </p:nvGrpSpPr>
        <p:grpSpPr>
          <a:xfrm>
            <a:off x="8548772" y="5519839"/>
            <a:ext cx="2864546" cy="1189914"/>
            <a:chOff x="6060662" y="4559559"/>
            <a:chExt cx="2140576" cy="1189914"/>
          </a:xfrm>
        </p:grpSpPr>
        <p:sp>
          <p:nvSpPr>
            <p:cNvPr id="28" name="任意多边形 54">
              <a:extLst>
                <a:ext uri="{FF2B5EF4-FFF2-40B4-BE49-F238E27FC236}">
                  <a16:creationId xmlns:a16="http://schemas.microsoft.com/office/drawing/2014/main" id="{EFB955E4-1DA4-4C87-ABB1-B06730F8699A}"/>
                </a:ext>
              </a:extLst>
            </p:cNvPr>
            <p:cNvSpPr/>
            <p:nvPr/>
          </p:nvSpPr>
          <p:spPr>
            <a:xfrm>
              <a:off x="6060662" y="4559559"/>
              <a:ext cx="2140576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0718B39-941E-4BB0-B387-F73F0E1219D1}"/>
                </a:ext>
              </a:extLst>
            </p:cNvPr>
            <p:cNvSpPr/>
            <p:nvPr/>
          </p:nvSpPr>
          <p:spPr>
            <a:xfrm>
              <a:off x="6162354" y="4862128"/>
              <a:ext cx="1937193" cy="525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84200"/>
              <a:r>
                <a:rPr lang="en-US" altLang="zh-CN" b="1" dirty="0"/>
                <a:t>explanat</a:t>
              </a:r>
              <a:r>
                <a:rPr lang="en-US" altLang="zh-CN" b="1" dirty="0">
                  <a:solidFill>
                    <a:srgbClr val="0070C0"/>
                  </a:solidFill>
                </a:rPr>
                <a:t>ion</a:t>
              </a:r>
              <a:endParaRPr lang="zh-CN" alt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18022C3-9477-4826-9315-2AE7F3765EFB}"/>
              </a:ext>
            </a:extLst>
          </p:cNvPr>
          <p:cNvGrpSpPr/>
          <p:nvPr/>
        </p:nvGrpSpPr>
        <p:grpSpPr>
          <a:xfrm>
            <a:off x="5523682" y="5519839"/>
            <a:ext cx="2624772" cy="1189914"/>
            <a:chOff x="6060662" y="4559559"/>
            <a:chExt cx="2048400" cy="1189914"/>
          </a:xfrm>
        </p:grpSpPr>
        <p:sp>
          <p:nvSpPr>
            <p:cNvPr id="31" name="任意多边形 54">
              <a:extLst>
                <a:ext uri="{FF2B5EF4-FFF2-40B4-BE49-F238E27FC236}">
                  <a16:creationId xmlns:a16="http://schemas.microsoft.com/office/drawing/2014/main" id="{3BDB55A5-0DF7-4778-A3B1-F207B23048F2}"/>
                </a:ext>
              </a:extLst>
            </p:cNvPr>
            <p:cNvSpPr/>
            <p:nvPr/>
          </p:nvSpPr>
          <p:spPr>
            <a:xfrm>
              <a:off x="6060662" y="4559559"/>
              <a:ext cx="2048400" cy="1189914"/>
            </a:xfrm>
            <a:custGeom>
              <a:avLst/>
              <a:gdLst>
                <a:gd name="connsiteX0" fmla="*/ 154307 w 2046620"/>
                <a:gd name="connsiteY0" fmla="*/ 177528 h 1225136"/>
                <a:gd name="connsiteX1" fmla="*/ 154307 w 2046620"/>
                <a:gd name="connsiteY1" fmla="*/ 1047026 h 1225136"/>
                <a:gd name="connsiteX2" fmla="*/ 1892313 w 2046620"/>
                <a:gd name="connsiteY2" fmla="*/ 1047026 h 1225136"/>
                <a:gd name="connsiteX3" fmla="*/ 1892313 w 2046620"/>
                <a:gd name="connsiteY3" fmla="*/ 177528 h 1225136"/>
                <a:gd name="connsiteX4" fmla="*/ 204193 w 2046620"/>
                <a:gd name="connsiteY4" fmla="*/ 0 h 1225136"/>
                <a:gd name="connsiteX5" fmla="*/ 1842427 w 2046620"/>
                <a:gd name="connsiteY5" fmla="*/ 0 h 1225136"/>
                <a:gd name="connsiteX6" fmla="*/ 2046620 w 2046620"/>
                <a:gd name="connsiteY6" fmla="*/ 204193 h 1225136"/>
                <a:gd name="connsiteX7" fmla="*/ 2046620 w 2046620"/>
                <a:gd name="connsiteY7" fmla="*/ 1020943 h 1225136"/>
                <a:gd name="connsiteX8" fmla="*/ 1842427 w 2046620"/>
                <a:gd name="connsiteY8" fmla="*/ 1225136 h 1225136"/>
                <a:gd name="connsiteX9" fmla="*/ 204193 w 2046620"/>
                <a:gd name="connsiteY9" fmla="*/ 1225136 h 1225136"/>
                <a:gd name="connsiteX10" fmla="*/ 0 w 2046620"/>
                <a:gd name="connsiteY10" fmla="*/ 1020943 h 1225136"/>
                <a:gd name="connsiteX11" fmla="*/ 0 w 2046620"/>
                <a:gd name="connsiteY11" fmla="*/ 204193 h 1225136"/>
                <a:gd name="connsiteX12" fmla="*/ 204193 w 2046620"/>
                <a:gd name="connsiteY12" fmla="*/ 0 h 122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6620" h="1225136">
                  <a:moveTo>
                    <a:pt x="154307" y="177528"/>
                  </a:moveTo>
                  <a:lnTo>
                    <a:pt x="154307" y="1047026"/>
                  </a:lnTo>
                  <a:lnTo>
                    <a:pt x="1892313" y="1047026"/>
                  </a:lnTo>
                  <a:lnTo>
                    <a:pt x="1892313" y="177528"/>
                  </a:lnTo>
                  <a:close/>
                  <a:moveTo>
                    <a:pt x="204193" y="0"/>
                  </a:moveTo>
                  <a:lnTo>
                    <a:pt x="1842427" y="0"/>
                  </a:lnTo>
                  <a:cubicBezTo>
                    <a:pt x="1955200" y="0"/>
                    <a:pt x="2046620" y="91420"/>
                    <a:pt x="2046620" y="204193"/>
                  </a:cubicBezTo>
                  <a:lnTo>
                    <a:pt x="2046620" y="1020943"/>
                  </a:lnTo>
                  <a:cubicBezTo>
                    <a:pt x="2046620" y="1133716"/>
                    <a:pt x="1955200" y="1225136"/>
                    <a:pt x="1842427" y="1225136"/>
                  </a:cubicBezTo>
                  <a:lnTo>
                    <a:pt x="204193" y="1225136"/>
                  </a:lnTo>
                  <a:cubicBezTo>
                    <a:pt x="91420" y="1225136"/>
                    <a:pt x="0" y="1133716"/>
                    <a:pt x="0" y="1020943"/>
                  </a:cubicBezTo>
                  <a:lnTo>
                    <a:pt x="0" y="204193"/>
                  </a:lnTo>
                  <a:cubicBezTo>
                    <a:pt x="0" y="91420"/>
                    <a:pt x="91420" y="0"/>
                    <a:pt x="204193" y="0"/>
                  </a:cubicBezTo>
                  <a:close/>
                </a:path>
              </a:pathLst>
            </a:custGeom>
            <a:solidFill>
              <a:srgbClr val="92D05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0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5C3A07C7-CFF0-4A58-9A11-45D8A9312792}"/>
                </a:ext>
              </a:extLst>
            </p:cNvPr>
            <p:cNvSpPr/>
            <p:nvPr/>
          </p:nvSpPr>
          <p:spPr>
            <a:xfrm>
              <a:off x="6203360" y="4893337"/>
              <a:ext cx="1749149" cy="5250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84200"/>
              <a:r>
                <a:rPr lang="en-US" altLang="zh-CN" b="1" dirty="0"/>
                <a:t>observat</a:t>
              </a:r>
              <a:r>
                <a:rPr lang="en-US" altLang="zh-CN" b="1" dirty="0">
                  <a:solidFill>
                    <a:srgbClr val="0070C0"/>
                  </a:solidFill>
                </a:rPr>
                <a:t>ion</a:t>
              </a:r>
              <a:endParaRPr lang="zh-CN" alt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56" name="流程图: 终止 55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4/30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FDE6B4BA-78C7-4106-AF19-274031C23D72}"/>
              </a:ext>
            </a:extLst>
          </p:cNvPr>
          <p:cNvSpPr/>
          <p:nvPr/>
        </p:nvSpPr>
        <p:spPr>
          <a:xfrm>
            <a:off x="2357071" y="2308226"/>
            <a:ext cx="8887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Century Gothic" panose="020B0502020202020204" pitchFamily="34" charset="0"/>
              </a:rPr>
              <a:t>What do these words end with? </a:t>
            </a:r>
            <a:endParaRPr lang="zh-CN" alt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9016915" y="-38100"/>
            <a:ext cx="4536861" cy="94434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Identify and pronounce the words end with </a:t>
            </a:r>
            <a:r>
              <a:rPr lang="en-US" altLang="zh-CN" sz="1100" b="1" i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-ion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Click and read the first group of words to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; have them identify what the words end with.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take turns reading the remaining words. </a:t>
            </a:r>
          </a:p>
        </p:txBody>
      </p:sp>
      <p:pic>
        <p:nvPicPr>
          <p:cNvPr id="36" name="图片 35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79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3" grpId="0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同侧圆角矩形 2">
            <a:extLst>
              <a:ext uri="{FF2B5EF4-FFF2-40B4-BE49-F238E27FC236}">
                <a16:creationId xmlns:a16="http://schemas.microsoft.com/office/drawing/2014/main" id="{93B432DC-0C07-4315-B06E-462371B168AE}"/>
              </a:ext>
            </a:extLst>
          </p:cNvPr>
          <p:cNvSpPr/>
          <p:nvPr/>
        </p:nvSpPr>
        <p:spPr>
          <a:xfrm flipV="1">
            <a:off x="4392974" y="294725"/>
            <a:ext cx="4763364" cy="1141478"/>
          </a:xfrm>
          <a:prstGeom prst="round2SameRect">
            <a:avLst/>
          </a:prstGeom>
          <a:solidFill>
            <a:srgbClr val="5EC25B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11049095" y="271537"/>
            <a:ext cx="2577957" cy="889186"/>
            <a:chOff x="11381362" y="-138057"/>
            <a:chExt cx="2227761" cy="889186"/>
          </a:xfrm>
        </p:grpSpPr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Phonics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3943908" y="688595"/>
            <a:ext cx="5661497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Read on Your Own</a:t>
            </a:r>
          </a:p>
        </p:txBody>
      </p:sp>
      <p:sp>
        <p:nvSpPr>
          <p:cNvPr id="19" name="流程图: 可选过程 18">
            <a:extLst>
              <a:ext uri="{FF2B5EF4-FFF2-40B4-BE49-F238E27FC236}">
                <a16:creationId xmlns:a16="http://schemas.microsoft.com/office/drawing/2014/main" id="{81AAD0D3-2A20-4B7F-B7EA-F2A255524B59}"/>
              </a:ext>
            </a:extLst>
          </p:cNvPr>
          <p:cNvSpPr/>
          <p:nvPr/>
        </p:nvSpPr>
        <p:spPr>
          <a:xfrm>
            <a:off x="1046084" y="2301676"/>
            <a:ext cx="11326596" cy="4404043"/>
          </a:xfrm>
          <a:prstGeom prst="flowChartAlternateProcess">
            <a:avLst/>
          </a:prstGeom>
          <a:solidFill>
            <a:srgbClr val="5EC25B">
              <a:alpha val="93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John has an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obsession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with history. He accepted his friends’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suggestion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and went to an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exhibition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about ancient China after his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examination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. In the art and history museum, John carried out a close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observation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obtained an adequate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explanation</a:t>
            </a:r>
            <a:r>
              <a:rPr lang="en-US" altLang="zh-CN" sz="2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, and learned more about Chinese tradition and its development in ancient times.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27" name="流程图: 终止 26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5/30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384583" y="-38100"/>
            <a:ext cx="5169193" cy="94434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 Decode the words in the text accurately and fluently; read the text fluently.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read the story aloud together and with rhythm.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take turns reading the text one sentence at a time.</a:t>
            </a:r>
          </a:p>
        </p:txBody>
      </p:sp>
      <p:pic>
        <p:nvPicPr>
          <p:cNvPr id="17" name="图片 16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1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8"/>
          <p:cNvSpPr txBox="1"/>
          <p:nvPr/>
        </p:nvSpPr>
        <p:spPr>
          <a:xfrm>
            <a:off x="4994896" y="731160"/>
            <a:ext cx="3367280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1" i="0" u="none" strike="noStrike" cap="none" spc="0" normalizeH="0" baseline="0" dirty="0">
                <a:ln>
                  <a:noFill/>
                </a:ln>
                <a:solidFill>
                  <a:srgbClr val="0083D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Story Review</a:t>
            </a:r>
            <a:endParaRPr kumimoji="0" lang="zh-CN" altLang="en-US" sz="4000" b="1" i="0" u="none" strike="noStrike" cap="none" spc="0" normalizeH="0" baseline="0" dirty="0">
              <a:ln>
                <a:noFill/>
              </a:ln>
              <a:solidFill>
                <a:srgbClr val="0083D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0982114" y="408349"/>
            <a:ext cx="2577957" cy="889186"/>
            <a:chOff x="11381362" y="-138057"/>
            <a:chExt cx="2227761" cy="889186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Background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DC3908B3-2F4C-9642-BB93-0FB220167452}"/>
              </a:ext>
            </a:extLst>
          </p:cNvPr>
          <p:cNvSpPr/>
          <p:nvPr/>
        </p:nvSpPr>
        <p:spPr>
          <a:xfrm>
            <a:off x="5612270" y="2111493"/>
            <a:ext cx="71081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n w="38100">
                  <a:noFill/>
                </a:ln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In our previous lesson we read about how the children magically traveled to an island.</a:t>
            </a: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Where are Biff, Nadim, Kipper, and Floppy? Who are they with?</a:t>
            </a:r>
          </a:p>
          <a:p>
            <a:pPr marL="457200" indent="-457200" algn="l">
              <a:lnSpc>
                <a:spcPct val="200000"/>
              </a:lnSpc>
              <a:buFont typeface="+mj-lt"/>
              <a:buAutoNum type="arabicPeriod"/>
            </a:pPr>
            <a:r>
              <a:rPr lang="en-US" altLang="zh-CN" sz="2400" b="1" dirty="0">
                <a:ln w="38100">
                  <a:noFill/>
                </a:ln>
                <a:solidFill>
                  <a:schemeClr val="tx1"/>
                </a:solidFill>
                <a:latin typeface="Century Gothic" panose="020B0502020202020204" pitchFamily="34" charset="0"/>
                <a:ea typeface="Berlin" charset="0"/>
                <a:cs typeface="Calibri" panose="020F0502020204030204" pitchFamily="34" charset="0"/>
              </a:rPr>
              <a:t>Can you remember what was in the blue bottle?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11" y="2316480"/>
            <a:ext cx="4202774" cy="380355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865031" y="-38100"/>
            <a:ext cx="4688745" cy="769260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Review the first part of the story.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Review what happened in the first part of the story.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Discuss the given questions and give feedback.</a:t>
            </a:r>
          </a:p>
        </p:txBody>
      </p:sp>
      <p:pic>
        <p:nvPicPr>
          <p:cNvPr id="19" name="图片 18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75888" y="7265248"/>
            <a:ext cx="943722" cy="294424"/>
            <a:chOff x="-36290" y="6501016"/>
            <a:chExt cx="943722" cy="294424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0" name="文本框 2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C9C2399-67BC-4C58-A273-6F44F964242D}"/>
              </a:ext>
            </a:extLst>
          </p:cNvPr>
          <p:cNvGrpSpPr/>
          <p:nvPr/>
        </p:nvGrpSpPr>
        <p:grpSpPr>
          <a:xfrm>
            <a:off x="12690706" y="7240337"/>
            <a:ext cx="718618" cy="261610"/>
            <a:chOff x="11244544" y="6563878"/>
            <a:chExt cx="718618" cy="261610"/>
          </a:xfrm>
        </p:grpSpPr>
        <p:sp>
          <p:nvSpPr>
            <p:cNvPr id="22" name="流程图: 终止 21">
              <a:extLst>
                <a:ext uri="{FF2B5EF4-FFF2-40B4-BE49-F238E27FC236}">
                  <a16:creationId xmlns:a16="http://schemas.microsoft.com/office/drawing/2014/main" id="{D930A1E5-D4AC-4101-B4A4-F45752CB6858}"/>
                </a:ext>
              </a:extLst>
            </p:cNvPr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3" name="文本框 32">
              <a:extLst>
                <a:ext uri="{FF2B5EF4-FFF2-40B4-BE49-F238E27FC236}">
                  <a16:creationId xmlns:a16="http://schemas.microsoft.com/office/drawing/2014/main" id="{32DAE49A-E019-4A74-8A56-A4A9904B2555}"/>
                </a:ext>
              </a:extLst>
            </p:cNvPr>
            <p:cNvSpPr txBox="1"/>
            <p:nvPr/>
          </p:nvSpPr>
          <p:spPr>
            <a:xfrm>
              <a:off x="11244544" y="6563878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6/30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357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3972436" y="674191"/>
            <a:ext cx="548885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Make Predictions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11043408" y="431385"/>
            <a:ext cx="2577957" cy="889186"/>
            <a:chOff x="11381362" y="-138057"/>
            <a:chExt cx="2227761" cy="889186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Lead-in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4" name="圆角矩形 33">
            <a:extLst>
              <a:ext uri="{FF2B5EF4-FFF2-40B4-BE49-F238E27FC236}">
                <a16:creationId xmlns:a16="http://schemas.microsoft.com/office/drawing/2014/main" id="{0B3AA50A-8872-4435-B16A-F35CE031FC6B}"/>
              </a:ext>
            </a:extLst>
          </p:cNvPr>
          <p:cNvSpPr/>
          <p:nvPr/>
        </p:nvSpPr>
        <p:spPr>
          <a:xfrm>
            <a:off x="6887155" y="2110676"/>
            <a:ext cx="5488851" cy="1055608"/>
          </a:xfrm>
          <a:prstGeom prst="roundRect">
            <a:avLst/>
          </a:prstGeom>
          <a:solidFill>
            <a:srgbClr val="02C258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252000">
            <a:spAutoFit/>
          </a:bodyPr>
          <a:lstStyle/>
          <a:p>
            <a:pPr>
              <a:defRPr/>
            </a:pPr>
            <a:r>
              <a:rPr lang="en-US" altLang="zh-CN" sz="2800" b="1" dirty="0">
                <a:latin typeface="Century Gothic" panose="020B0502020202020204" pitchFamily="34" charset="0"/>
                <a:cs typeface="Calibri" panose="020F0502020204030204" pitchFamily="34" charset="0"/>
              </a:rPr>
              <a:t>Use details from the illustration to make guesses.</a:t>
            </a:r>
            <a:endParaRPr lang="zh-CN" altLang="en-US" sz="2800" b="1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图片 3">
            <a:extLst>
              <a:ext uri="{FF2B5EF4-FFF2-40B4-BE49-F238E27FC236}">
                <a16:creationId xmlns:a16="http://schemas.microsoft.com/office/drawing/2014/main" id="{889C081E-ED14-437C-ACD8-F8512D2375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5" y="1720136"/>
            <a:ext cx="573520" cy="78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C0026EAA-67CA-452E-B7B5-638603AD7B0D}"/>
              </a:ext>
            </a:extLst>
          </p:cNvPr>
          <p:cNvSpPr/>
          <p:nvPr/>
        </p:nvSpPr>
        <p:spPr>
          <a:xfrm>
            <a:off x="6887155" y="3556824"/>
            <a:ext cx="5488851" cy="1836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l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sz="2400" b="1" dirty="0">
                <a:latin typeface="Century Gothic" panose="020B0502020202020204" pitchFamily="34" charset="0"/>
              </a:rPr>
              <a:t>Who is the Genie looking at?</a:t>
            </a:r>
          </a:p>
          <a:p>
            <a:pPr marL="514350" lvl="0" indent="-514350" algn="l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US" altLang="zh-CN" sz="2400" b="1" dirty="0">
                <a:latin typeface="Century Gothic" panose="020B0502020202020204" pitchFamily="34" charset="0"/>
              </a:rPr>
              <a:t>How do you think the genie will react to Floppy?</a:t>
            </a:r>
            <a:endParaRPr lang="zh-CN" altLang="en-US" sz="2400" b="1" dirty="0">
              <a:latin typeface="Century Gothic" panose="020B0502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26" name="流程图: 终止 25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7/30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244" y="1927796"/>
            <a:ext cx="4558596" cy="416335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601559" y="-38100"/>
            <a:ext cx="4952217" cy="1144078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Identify details and to make predictions.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Guide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look at the picture closely and to talk about the given questions.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Encourage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talk more about the connections question and give feedback.</a:t>
            </a:r>
          </a:p>
        </p:txBody>
      </p:sp>
      <p:pic>
        <p:nvPicPr>
          <p:cNvPr id="21" name="图片 20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32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11059010" y="444182"/>
            <a:ext cx="2597412" cy="889186"/>
            <a:chOff x="11381362" y="-138057"/>
            <a:chExt cx="2227761" cy="889186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35007" y="6978643"/>
            <a:ext cx="943722" cy="294424"/>
            <a:chOff x="-36290" y="6501016"/>
            <a:chExt cx="943722" cy="294424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1016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685720" y="5656090"/>
            <a:ext cx="2581871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Pages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16-17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39" name="流程图: 终止 38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8/30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D5E8F37B-25F1-4567-9491-14C39A0786C8}"/>
              </a:ext>
            </a:extLst>
          </p:cNvPr>
          <p:cNvGrpSpPr/>
          <p:nvPr/>
        </p:nvGrpSpPr>
        <p:grpSpPr>
          <a:xfrm>
            <a:off x="6475962" y="1585809"/>
            <a:ext cx="6409343" cy="4495527"/>
            <a:chOff x="6799679" y="2689561"/>
            <a:chExt cx="6409343" cy="4702198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6214F1E-8449-439F-916D-0C3509F7D9FD}"/>
                </a:ext>
              </a:extLst>
            </p:cNvPr>
            <p:cNvSpPr/>
            <p:nvPr/>
          </p:nvSpPr>
          <p:spPr>
            <a:xfrm>
              <a:off x="6820971" y="3288852"/>
              <a:ext cx="6388051" cy="41029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tIns="144000" bIns="144000">
              <a:spAutoFit/>
            </a:bodyPr>
            <a:lstStyle/>
            <a:p>
              <a:pPr marL="554400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What happened to the boat in the storm?</a:t>
              </a:r>
            </a:p>
            <a:p>
              <a:pPr marL="554400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did Nadim, Biff, and Kamar feel when they were thrown onto the beach?</a:t>
              </a:r>
            </a:p>
            <a:p>
              <a:pPr marL="554400" indent="-457200" algn="l" defTabSz="584200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How did Floppy feel, and why?</a:t>
              </a:r>
            </a:p>
          </p:txBody>
        </p:sp>
        <p:sp>
          <p:nvSpPr>
            <p:cNvPr id="24" name="矩形: 圆角 21">
              <a:extLst>
                <a:ext uri="{FF2B5EF4-FFF2-40B4-BE49-F238E27FC236}">
                  <a16:creationId xmlns:a16="http://schemas.microsoft.com/office/drawing/2014/main" id="{83768729-2C0A-4399-A025-437716787490}"/>
                </a:ext>
              </a:extLst>
            </p:cNvPr>
            <p:cNvSpPr/>
            <p:nvPr/>
          </p:nvSpPr>
          <p:spPr>
            <a:xfrm>
              <a:off x="6799679" y="2689561"/>
              <a:ext cx="311248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Comprehension</a:t>
              </a: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728F006A-5DB1-4F8E-B056-419EB8A925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534" y="5550205"/>
            <a:ext cx="1061284" cy="13894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53" y="2026920"/>
            <a:ext cx="5615272" cy="2426399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650515" y="-38100"/>
            <a:ext cx="4903262" cy="944343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Utilize the reading strategies and skills to assist in reading comprehension; 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take turns discussing the comprehension questions; give feedback.</a:t>
            </a:r>
          </a:p>
        </p:txBody>
      </p:sp>
      <p:pic>
        <p:nvPicPr>
          <p:cNvPr id="27" name="图片 26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18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11027478" y="494412"/>
            <a:ext cx="2597412" cy="889186"/>
            <a:chOff x="11381362" y="-138057"/>
            <a:chExt cx="2227761" cy="88918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62A7F468-91F1-7743-B244-69A10CCEF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81362" y="-138057"/>
              <a:ext cx="2167950" cy="889186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CD32240-6825-FB45-9097-77E5813F59C1}"/>
                </a:ext>
              </a:extLst>
            </p:cNvPr>
            <p:cNvSpPr txBox="1"/>
            <p:nvPr/>
          </p:nvSpPr>
          <p:spPr>
            <a:xfrm>
              <a:off x="11441173" y="26728"/>
              <a:ext cx="216795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Reading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387993" y="5081435"/>
            <a:ext cx="6703166" cy="1760908"/>
            <a:chOff x="8300679" y="5317288"/>
            <a:chExt cx="5066342" cy="1760908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44BA77D0-DABE-4E06-AD6F-BC66F1B810B1}"/>
                </a:ext>
              </a:extLst>
            </p:cNvPr>
            <p:cNvSpPr/>
            <p:nvPr/>
          </p:nvSpPr>
          <p:spPr>
            <a:xfrm>
              <a:off x="8314384" y="5827121"/>
              <a:ext cx="5052637" cy="12510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2C258"/>
              </a:solidFill>
              <a:prstDash val="lgDash"/>
            </a:ln>
          </p:spPr>
          <p:txBody>
            <a:bodyPr wrap="square" lIns="144000" tIns="144000" rIns="144000" bIns="144000">
              <a:spAutoFit/>
            </a:bodyPr>
            <a:lstStyle/>
            <a:p>
              <a:pPr defTabSz="584200">
                <a:lnSpc>
                  <a:spcPct val="120000"/>
                </a:lnSpc>
              </a:pP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Use the illustration and context clues to define the words 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wreck 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and</a:t>
              </a:r>
              <a:r>
                <a:rPr lang="en-US" altLang="zh-CN" sz="2600" b="1" i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 hut</a:t>
              </a:r>
              <a:r>
                <a:rPr lang="en-US" altLang="zh-CN" sz="2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" name="矩形: 圆角 13">
              <a:extLst>
                <a:ext uri="{FF2B5EF4-FFF2-40B4-BE49-F238E27FC236}">
                  <a16:creationId xmlns:a16="http://schemas.microsoft.com/office/drawing/2014/main" id="{65CC60C7-7B88-403D-BEB2-12A6619F76DF}"/>
                </a:ext>
              </a:extLst>
            </p:cNvPr>
            <p:cNvSpPr/>
            <p:nvPr/>
          </p:nvSpPr>
          <p:spPr>
            <a:xfrm>
              <a:off x="8300679" y="5317288"/>
              <a:ext cx="1948830" cy="590233"/>
            </a:xfrm>
            <a:prstGeom prst="roundRect">
              <a:avLst/>
            </a:prstGeom>
            <a:solidFill>
              <a:srgbClr val="02C258"/>
            </a:solidFill>
            <a:ln w="12700" cap="flat">
              <a:solidFill>
                <a:srgbClr val="02C258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Vocabulary</a:t>
              </a:r>
            </a:p>
          </p:txBody>
        </p:sp>
      </p:grpSp>
      <p:sp>
        <p:nvSpPr>
          <p:cNvPr id="39" name="箭头: 燕尾形 2">
            <a:extLst>
              <a:ext uri="{FF2B5EF4-FFF2-40B4-BE49-F238E27FC236}">
                <a16:creationId xmlns:a16="http://schemas.microsoft.com/office/drawing/2014/main" id="{2E9A3618-7AC8-4BE6-B443-7B5C55134E83}"/>
              </a:ext>
            </a:extLst>
          </p:cNvPr>
          <p:cNvSpPr/>
          <p:nvPr/>
        </p:nvSpPr>
        <p:spPr>
          <a:xfrm>
            <a:off x="1691640" y="5776183"/>
            <a:ext cx="2745078" cy="937458"/>
          </a:xfrm>
          <a:prstGeom prst="notchedRightArrow">
            <a:avLst/>
          </a:prstGeom>
          <a:solidFill>
            <a:srgbClr val="02C258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Pages 18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-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19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-161142" y="7324967"/>
            <a:ext cx="943722" cy="294424"/>
            <a:chOff x="-36290" y="6501016"/>
            <a:chExt cx="943722" cy="294424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988" y="6501016"/>
              <a:ext cx="749444" cy="294424"/>
            </a:xfrm>
            <a:prstGeom prst="rect">
              <a:avLst/>
            </a:prstGeom>
            <a:noFill/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-36290" y="6504644"/>
              <a:ext cx="806292" cy="26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788631" y="7340868"/>
            <a:ext cx="718618" cy="261610"/>
            <a:chOff x="11257218" y="6574522"/>
            <a:chExt cx="718618" cy="261610"/>
          </a:xfrm>
        </p:grpSpPr>
        <p:sp>
          <p:nvSpPr>
            <p:cNvPr id="45" name="流程图: 终止 44"/>
            <p:cNvSpPr/>
            <p:nvPr/>
          </p:nvSpPr>
          <p:spPr>
            <a:xfrm>
              <a:off x="11305336" y="6633025"/>
              <a:ext cx="654458" cy="160634"/>
            </a:xfrm>
            <a:prstGeom prst="flowChartTerminator">
              <a:avLst/>
            </a:prstGeom>
            <a:solidFill>
              <a:srgbClr val="F3D21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68BCB880-31DC-7346-B6D5-01DAA156375E}"/>
                </a:ext>
              </a:extLst>
            </p:cNvPr>
            <p:cNvSpPr txBox="1"/>
            <p:nvPr/>
          </p:nvSpPr>
          <p:spPr>
            <a:xfrm>
              <a:off x="11257218" y="6574522"/>
              <a:ext cx="71861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9/30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5ACA6C28-D90A-43A9-B479-B09240E2255E}"/>
              </a:ext>
            </a:extLst>
          </p:cNvPr>
          <p:cNvSpPr txBox="1"/>
          <p:nvPr/>
        </p:nvSpPr>
        <p:spPr>
          <a:xfrm>
            <a:off x="3683731" y="154594"/>
            <a:ext cx="6182164" cy="752872"/>
          </a:xfrm>
          <a:prstGeom prst="snipRoundRect">
            <a:avLst/>
          </a:prstGeom>
          <a:solidFill>
            <a:srgbClr val="FFFFFF"/>
          </a:solidFill>
          <a:ln w="57150" cap="flat">
            <a:solidFill>
              <a:srgbClr val="5EC25B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4000" b="1" dirty="0">
                <a:solidFill>
                  <a:srgbClr val="0083D1"/>
                </a:solidFill>
                <a:latin typeface="Century Gothic" panose="020B0502020202020204" pitchFamily="34" charset="0"/>
              </a:rPr>
              <a:t>The Evil Genie 2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52B85E93-6E18-4439-9DD3-9FB9E3BD3E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8534" y="5550205"/>
            <a:ext cx="1061284" cy="138941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C3B00C5-0FE1-2F4C-93C6-A05A96259E74}"/>
              </a:ext>
            </a:extLst>
          </p:cNvPr>
          <p:cNvSpPr txBox="1"/>
          <p:nvPr/>
        </p:nvSpPr>
        <p:spPr>
          <a:xfrm>
            <a:off x="6083300" y="1472720"/>
            <a:ext cx="6849498" cy="3426579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Hasson told them that his ship had been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wrecked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on the island.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“I live in a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  <a:cs typeface="Ayuthaya" pitchFamily="2" charset="-34"/>
              </a:rPr>
              <a:t>hut </a:t>
            </a: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made out of bits of wood. I have been alone for four years,” he said.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    “Then I will take you home,” said Kamar.</a:t>
            </a:r>
          </a:p>
          <a:p>
            <a:pPr algn="l" defTabSz="584200">
              <a:lnSpc>
                <a:spcPct val="15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cs typeface="Ayuthaya" pitchFamily="2" charset="-34"/>
              </a:rPr>
              <a:t>“All we have to do is mend my boat.”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49" y="1682994"/>
            <a:ext cx="3643060" cy="3317661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68939BC1-8866-0D4D-874F-CE44CC871099}"/>
              </a:ext>
            </a:extLst>
          </p:cNvPr>
          <p:cNvSpPr/>
          <p:nvPr/>
        </p:nvSpPr>
        <p:spPr>
          <a:xfrm>
            <a:off x="8636001" y="-38100"/>
            <a:ext cx="4917776" cy="1343811"/>
          </a:xfrm>
          <a:prstGeom prst="rect">
            <a:avLst/>
          </a:prstGeom>
          <a:solidFill>
            <a:srgbClr val="5EC25B"/>
          </a:solidFill>
        </p:spPr>
        <p:txBody>
          <a:bodyPr wrap="square" lIns="108000" tIns="72000" rIns="324000" bIns="72000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LO: Define the unfamiliar words wreck and hut in context.</a:t>
            </a: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Have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use the illustration and context clues to define the words wreck and hut; give feedback. </a:t>
            </a:r>
          </a:p>
          <a:p>
            <a:pPr algn="l" defTabSz="356870" hangingPunct="1">
              <a:lnSpc>
                <a:spcPct val="118000"/>
              </a:lnSpc>
            </a:pPr>
            <a:endParaRPr lang="en-US" altLang="zh-CN" sz="1100" b="1" dirty="0">
              <a:solidFill>
                <a:schemeClr val="bg1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Note: If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can present a correct understanding of the unfamiliar word(s), it’s not necessary to teach the word(s) on the next slide.</a:t>
            </a:r>
          </a:p>
        </p:txBody>
      </p:sp>
      <p:pic>
        <p:nvPicPr>
          <p:cNvPr id="28" name="图片 27" descr="图片包含 游戏机, 标志, 钟表, 画&#10;&#10;描述已自动生成">
            <a:extLst>
              <a:ext uri="{FF2B5EF4-FFF2-40B4-BE49-F238E27FC236}">
                <a16:creationId xmlns:a16="http://schemas.microsoft.com/office/drawing/2014/main" id="{1294092D-89EE-3D4D-B1FE-14573A263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4626" y="-135603"/>
            <a:ext cx="1130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90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39131</TotalTime>
  <Words>3734</Words>
  <PresentationFormat>Custom</PresentationFormat>
  <Paragraphs>442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等线</vt:lpstr>
      <vt:lpstr>Alegreya Sans Black</vt:lpstr>
      <vt:lpstr>Arial</vt:lpstr>
      <vt:lpstr>Century Gothic</vt:lpstr>
      <vt:lpstr>Futura Std Heavy</vt:lpstr>
      <vt:lpstr>Helvetica Neue</vt:lpstr>
      <vt:lpstr>Wingdings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modified xsi:type="dcterms:W3CDTF">2020-09-29T14:29:15Z</dcterms:modified>
</cp:coreProperties>
</file>