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4"/>
  </p:notesMasterIdLst>
  <p:sldIdLst>
    <p:sldId id="387" r:id="rId2"/>
    <p:sldId id="388" r:id="rId3"/>
    <p:sldId id="441" r:id="rId4"/>
    <p:sldId id="506" r:id="rId5"/>
    <p:sldId id="507" r:id="rId6"/>
    <p:sldId id="509" r:id="rId7"/>
    <p:sldId id="490" r:id="rId8"/>
    <p:sldId id="491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</p:sldIdLst>
  <p:sldSz cx="13549313" cy="7621588"/>
  <p:notesSz cx="6858000" cy="9144000"/>
  <p:defaultTextStyle>
    <a:defPPr marL="0" marR="0" indent="0" algn="l" defTabSz="71432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58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7165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747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2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91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494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076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65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858" userDrawn="1">
          <p15:clr>
            <a:srgbClr val="A4A3A4"/>
          </p15:clr>
        </p15:guide>
        <p15:guide id="2" pos="5787" userDrawn="1">
          <p15:clr>
            <a:srgbClr val="A4A3A4"/>
          </p15:clr>
        </p15:guide>
        <p15:guide id="3" orient="horz" pos="3784" userDrawn="1">
          <p15:clr>
            <a:srgbClr val="A4A3A4"/>
          </p15:clr>
        </p15:guide>
        <p15:guide id="4" pos="344" userDrawn="1">
          <p15:clr>
            <a:srgbClr val="A4A3A4"/>
          </p15:clr>
        </p15:guide>
        <p15:guide id="6" pos="593" userDrawn="1">
          <p15:clr>
            <a:srgbClr val="A4A3A4"/>
          </p15:clr>
        </p15:guide>
        <p15:guide id="7" orient="horz" pos="3716" userDrawn="1">
          <p15:clr>
            <a:srgbClr val="A4A3A4"/>
          </p15:clr>
        </p15:guide>
        <p15:guide id="8" pos="79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AA44A"/>
    <a:srgbClr val="268D47"/>
    <a:srgbClr val="339933"/>
    <a:srgbClr val="00CC99"/>
    <a:srgbClr val="FFFFFF"/>
    <a:srgbClr val="00882B"/>
    <a:srgbClr val="33CC33"/>
    <a:srgbClr val="0099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234" autoAdjust="0"/>
  </p:normalViewPr>
  <p:slideViewPr>
    <p:cSldViewPr snapToGrid="0" snapToObjects="1" showGuides="1">
      <p:cViewPr varScale="1">
        <p:scale>
          <a:sx n="94" d="100"/>
          <a:sy n="94" d="100"/>
        </p:scale>
        <p:origin x="462" y="78"/>
      </p:cViewPr>
      <p:guideLst>
        <p:guide orient="horz" pos="858"/>
        <p:guide pos="5787"/>
        <p:guide orient="horz" pos="3784"/>
        <p:guide pos="344"/>
        <p:guide pos="593"/>
        <p:guide orient="horz" pos="3716"/>
        <p:guide pos="79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765AD-3E63-447B-A362-136F6B9A1FC5}" type="doc">
      <dgm:prSet loTypeId="urn:microsoft.com/office/officeart/2008/layout/RadialCluster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5FEE8264-7EBA-4C48-9399-CE3EBEE28A5D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Save Floppy! (P:1-15)</a:t>
          </a:r>
          <a:endParaRPr lang="zh-CN" altLang="en-US" sz="2400" b="1" dirty="0">
            <a:solidFill>
              <a:schemeClr val="bg1"/>
            </a:solidFill>
          </a:endParaRPr>
        </a:p>
      </dgm:t>
    </dgm:pt>
    <dgm:pt modelId="{17F79744-6AC6-42BC-8473-824F9D66E41C}" type="par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27D0D567-DB35-40A9-90FF-EFC5C044CED0}" type="sib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8E0EE862-38E3-44D4-93A4-8A006B70331B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Settings</a:t>
          </a:r>
        </a:p>
        <a:p>
          <a:endParaRPr lang="en-US" altLang="zh-CN" sz="2400" b="1" dirty="0"/>
        </a:p>
        <a:p>
          <a:endParaRPr lang="zh-CN" altLang="en-US" sz="2400" b="1" dirty="0"/>
        </a:p>
      </dgm:t>
    </dgm:pt>
    <dgm:pt modelId="{F8552C13-8D07-4D17-9280-5DAAF95DFA22}" type="parTrans" cxnId="{989E8245-28EE-4482-A868-13CE83653AFB}">
      <dgm:prSet/>
      <dgm:spPr>
        <a:ln w="28575">
          <a:solidFill>
            <a:srgbClr val="00882B"/>
          </a:solidFill>
        </a:ln>
      </dgm:spPr>
      <dgm:t>
        <a:bodyPr/>
        <a:lstStyle/>
        <a:p>
          <a:endParaRPr lang="zh-CN" altLang="en-US"/>
        </a:p>
      </dgm:t>
    </dgm:pt>
    <dgm:pt modelId="{504F6313-6A82-4A4C-9F38-5F84F438A27C}" type="sibTrans" cxnId="{989E8245-28EE-4482-A868-13CE83653AFB}">
      <dgm:prSet/>
      <dgm:spPr/>
      <dgm:t>
        <a:bodyPr/>
        <a:lstStyle/>
        <a:p>
          <a:endParaRPr lang="zh-CN" altLang="en-US"/>
        </a:p>
      </dgm:t>
    </dgm:pt>
    <dgm:pt modelId="{F3EBE657-DE97-41CA-9B40-D0E55B71B748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Plot</a:t>
          </a:r>
          <a:endParaRPr lang="zh-CN" altLang="en-US" sz="2400" b="1" dirty="0"/>
        </a:p>
      </dgm:t>
    </dgm:pt>
    <dgm:pt modelId="{00E14692-44DE-4882-A1C5-23145241B07A}" type="parTrans" cxnId="{B3CAEFEC-414D-4A3C-9155-E0F73E61754F}">
      <dgm:prSet/>
      <dgm:spPr>
        <a:ln w="28575">
          <a:solidFill>
            <a:srgbClr val="00882B"/>
          </a:solidFill>
        </a:ln>
      </dgm:spPr>
      <dgm:t>
        <a:bodyPr/>
        <a:lstStyle/>
        <a:p>
          <a:endParaRPr lang="zh-CN" altLang="en-US"/>
        </a:p>
      </dgm:t>
    </dgm:pt>
    <dgm:pt modelId="{7238E33D-8815-4A89-AA35-C3B1C8FAE895}" type="sibTrans" cxnId="{B3CAEFEC-414D-4A3C-9155-E0F73E61754F}">
      <dgm:prSet/>
      <dgm:spPr/>
      <dgm:t>
        <a:bodyPr/>
        <a:lstStyle/>
        <a:p>
          <a:endParaRPr lang="zh-CN" altLang="en-US"/>
        </a:p>
      </dgm:t>
    </dgm:pt>
    <dgm:pt modelId="{29B73A56-EEA0-46BD-8305-15F079E40C25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Characters</a:t>
          </a:r>
          <a:endParaRPr lang="zh-CN" altLang="en-US" sz="2400" b="1" dirty="0"/>
        </a:p>
      </dgm:t>
    </dgm:pt>
    <dgm:pt modelId="{DDD2C462-1E5D-410C-9317-5EE539185574}" type="parTrans" cxnId="{B6CE1106-146D-4BA3-98EB-C2C98D02F8CE}">
      <dgm:prSet/>
      <dgm:spPr>
        <a:ln>
          <a:solidFill>
            <a:srgbClr val="00882B"/>
          </a:solidFill>
        </a:ln>
      </dgm:spPr>
      <dgm:t>
        <a:bodyPr/>
        <a:lstStyle/>
        <a:p>
          <a:endParaRPr lang="zh-CN" altLang="en-US"/>
        </a:p>
      </dgm:t>
    </dgm:pt>
    <dgm:pt modelId="{48F2056A-A8A9-49A7-86EA-42EF4F52BBA1}" type="sibTrans" cxnId="{B6CE1106-146D-4BA3-98EB-C2C98D02F8CE}">
      <dgm:prSet/>
      <dgm:spPr/>
      <dgm:t>
        <a:bodyPr/>
        <a:lstStyle/>
        <a:p>
          <a:endParaRPr lang="zh-CN" altLang="en-US"/>
        </a:p>
      </dgm:t>
    </dgm:pt>
    <dgm:pt modelId="{30E9513B-ED13-487D-A821-A4754B34A3C0}" type="pres">
      <dgm:prSet presAssocID="{FD0765AD-3E63-447B-A362-136F6B9A1FC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4F5BF7C-0F8F-48AE-AABB-C918EC8CB8DE}" type="pres">
      <dgm:prSet presAssocID="{5FEE8264-7EBA-4C48-9399-CE3EBEE28A5D}" presName="singleCycle" presStyleCnt="0"/>
      <dgm:spPr/>
    </dgm:pt>
    <dgm:pt modelId="{244726DD-5326-4FEF-A208-5395BBCE52AA}" type="pres">
      <dgm:prSet presAssocID="{5FEE8264-7EBA-4C48-9399-CE3EBEE28A5D}" presName="singleCenter" presStyleLbl="node1" presStyleIdx="0" presStyleCnt="4" custScaleX="113434" custScaleY="112642" custLinFactNeighborX="4609" custLinFactNeighborY="3102">
        <dgm:presLayoutVars>
          <dgm:chMax val="7"/>
          <dgm:chPref val="7"/>
        </dgm:presLayoutVars>
      </dgm:prSet>
      <dgm:spPr>
        <a:prstGeom prst="ellipse">
          <a:avLst/>
        </a:prstGeom>
      </dgm:spPr>
    </dgm:pt>
    <dgm:pt modelId="{5F91F3D1-ABDF-4200-9099-789D79A0812F}" type="pres">
      <dgm:prSet presAssocID="{F8552C13-8D07-4D17-9280-5DAAF95DFA22}" presName="Name56" presStyleLbl="parChTrans1D2" presStyleIdx="0" presStyleCnt="3"/>
      <dgm:spPr/>
    </dgm:pt>
    <dgm:pt modelId="{C2ED1827-C32D-4B9B-87FD-8F782BF1785D}" type="pres">
      <dgm:prSet presAssocID="{8E0EE862-38E3-44D4-93A4-8A006B70331B}" presName="text0" presStyleLbl="node1" presStyleIdx="1" presStyleCnt="4" custScaleX="298726" custScaleY="179705" custRadScaleRad="122946" custRadScaleInc="-116722">
        <dgm:presLayoutVars>
          <dgm:bulletEnabled val="1"/>
        </dgm:presLayoutVars>
      </dgm:prSet>
      <dgm:spPr/>
    </dgm:pt>
    <dgm:pt modelId="{2A8C7FB2-6A60-424D-A215-E4285DD6B36F}" type="pres">
      <dgm:prSet presAssocID="{00E14692-44DE-4882-A1C5-23145241B07A}" presName="Name56" presStyleLbl="parChTrans1D2" presStyleIdx="1" presStyleCnt="3"/>
      <dgm:spPr/>
    </dgm:pt>
    <dgm:pt modelId="{C6669698-FC5B-462C-BB94-595D9A465854}" type="pres">
      <dgm:prSet presAssocID="{F3EBE657-DE97-41CA-9B40-D0E55B71B748}" presName="text0" presStyleLbl="node1" presStyleIdx="2" presStyleCnt="4" custScaleX="409149" custScaleY="423135" custRadScaleRad="153355" custRadScaleInc="-44434">
        <dgm:presLayoutVars>
          <dgm:bulletEnabled val="1"/>
        </dgm:presLayoutVars>
      </dgm:prSet>
      <dgm:spPr/>
    </dgm:pt>
    <dgm:pt modelId="{EF6D2625-25F6-450F-93BE-E94286D7C779}" type="pres">
      <dgm:prSet presAssocID="{DDD2C462-1E5D-410C-9317-5EE539185574}" presName="Name56" presStyleLbl="parChTrans1D2" presStyleIdx="2" presStyleCnt="3"/>
      <dgm:spPr/>
    </dgm:pt>
    <dgm:pt modelId="{A18561C2-B945-454D-BD45-9794FA65D781}" type="pres">
      <dgm:prSet presAssocID="{29B73A56-EEA0-46BD-8305-15F079E40C25}" presName="text0" presStyleLbl="node1" presStyleIdx="3" presStyleCnt="4" custScaleX="311818" custScaleY="181709" custRadScaleRad="126256" custRadScaleInc="5914">
        <dgm:presLayoutVars>
          <dgm:bulletEnabled val="1"/>
        </dgm:presLayoutVars>
      </dgm:prSet>
      <dgm:spPr/>
    </dgm:pt>
  </dgm:ptLst>
  <dgm:cxnLst>
    <dgm:cxn modelId="{395E1203-835A-4C41-A271-9897ECD49370}" type="presOf" srcId="{00E14692-44DE-4882-A1C5-23145241B07A}" destId="{2A8C7FB2-6A60-424D-A215-E4285DD6B36F}" srcOrd="0" destOrd="0" presId="urn:microsoft.com/office/officeart/2008/layout/RadialCluster"/>
    <dgm:cxn modelId="{B6CE1106-146D-4BA3-98EB-C2C98D02F8CE}" srcId="{5FEE8264-7EBA-4C48-9399-CE3EBEE28A5D}" destId="{29B73A56-EEA0-46BD-8305-15F079E40C25}" srcOrd="2" destOrd="0" parTransId="{DDD2C462-1E5D-410C-9317-5EE539185574}" sibTransId="{48F2056A-A8A9-49A7-86EA-42EF4F52BBA1}"/>
    <dgm:cxn modelId="{21713506-D24C-4574-BC1B-F89BC861E26B}" type="presOf" srcId="{F3EBE657-DE97-41CA-9B40-D0E55B71B748}" destId="{C6669698-FC5B-462C-BB94-595D9A465854}" srcOrd="0" destOrd="0" presId="urn:microsoft.com/office/officeart/2008/layout/RadialCluster"/>
    <dgm:cxn modelId="{68E86B5B-F9AE-4E9D-B816-A40C398319C1}" type="presOf" srcId="{5FEE8264-7EBA-4C48-9399-CE3EBEE28A5D}" destId="{244726DD-5326-4FEF-A208-5395BBCE52AA}" srcOrd="0" destOrd="0" presId="urn:microsoft.com/office/officeart/2008/layout/RadialCluster"/>
    <dgm:cxn modelId="{3FEFE95E-4B8A-4091-AB08-B83D16B5EA96}" type="presOf" srcId="{FD0765AD-3E63-447B-A362-136F6B9A1FC5}" destId="{30E9513B-ED13-487D-A821-A4754B34A3C0}" srcOrd="0" destOrd="0" presId="urn:microsoft.com/office/officeart/2008/layout/RadialCluster"/>
    <dgm:cxn modelId="{989E8245-28EE-4482-A868-13CE83653AFB}" srcId="{5FEE8264-7EBA-4C48-9399-CE3EBEE28A5D}" destId="{8E0EE862-38E3-44D4-93A4-8A006B70331B}" srcOrd="0" destOrd="0" parTransId="{F8552C13-8D07-4D17-9280-5DAAF95DFA22}" sibTransId="{504F6313-6A82-4A4C-9F38-5F84F438A27C}"/>
    <dgm:cxn modelId="{48F35B4C-9971-401D-9A5D-A1A4919FB434}" type="presOf" srcId="{8E0EE862-38E3-44D4-93A4-8A006B70331B}" destId="{C2ED1827-C32D-4B9B-87FD-8F782BF1785D}" srcOrd="0" destOrd="0" presId="urn:microsoft.com/office/officeart/2008/layout/RadialCluster"/>
    <dgm:cxn modelId="{F5E7B388-5B05-4915-8117-C1DAA48766EE}" srcId="{FD0765AD-3E63-447B-A362-136F6B9A1FC5}" destId="{5FEE8264-7EBA-4C48-9399-CE3EBEE28A5D}" srcOrd="0" destOrd="0" parTransId="{17F79744-6AC6-42BC-8473-824F9D66E41C}" sibTransId="{27D0D567-DB35-40A9-90FF-EFC5C044CED0}"/>
    <dgm:cxn modelId="{C4A66989-3FB9-4CAB-AE0B-9FB6FEEAEF21}" type="presOf" srcId="{F8552C13-8D07-4D17-9280-5DAAF95DFA22}" destId="{5F91F3D1-ABDF-4200-9099-789D79A0812F}" srcOrd="0" destOrd="0" presId="urn:microsoft.com/office/officeart/2008/layout/RadialCluster"/>
    <dgm:cxn modelId="{93317695-EBC7-4745-8754-90AEC8888C43}" type="presOf" srcId="{DDD2C462-1E5D-410C-9317-5EE539185574}" destId="{EF6D2625-25F6-450F-93BE-E94286D7C779}" srcOrd="0" destOrd="0" presId="urn:microsoft.com/office/officeart/2008/layout/RadialCluster"/>
    <dgm:cxn modelId="{72FB0FE6-67FE-4BF6-AB66-E7F90368FA1B}" type="presOf" srcId="{29B73A56-EEA0-46BD-8305-15F079E40C25}" destId="{A18561C2-B945-454D-BD45-9794FA65D781}" srcOrd="0" destOrd="0" presId="urn:microsoft.com/office/officeart/2008/layout/RadialCluster"/>
    <dgm:cxn modelId="{B3CAEFEC-414D-4A3C-9155-E0F73E61754F}" srcId="{5FEE8264-7EBA-4C48-9399-CE3EBEE28A5D}" destId="{F3EBE657-DE97-41CA-9B40-D0E55B71B748}" srcOrd="1" destOrd="0" parTransId="{00E14692-44DE-4882-A1C5-23145241B07A}" sibTransId="{7238E33D-8815-4A89-AA35-C3B1C8FAE895}"/>
    <dgm:cxn modelId="{42780CD1-47B9-438B-9FA7-792B39F0180F}" type="presParOf" srcId="{30E9513B-ED13-487D-A821-A4754B34A3C0}" destId="{54F5BF7C-0F8F-48AE-AABB-C918EC8CB8DE}" srcOrd="0" destOrd="0" presId="urn:microsoft.com/office/officeart/2008/layout/RadialCluster"/>
    <dgm:cxn modelId="{E179EE06-DE0D-4319-80A8-8C9F230966B1}" type="presParOf" srcId="{54F5BF7C-0F8F-48AE-AABB-C918EC8CB8DE}" destId="{244726DD-5326-4FEF-A208-5395BBCE52AA}" srcOrd="0" destOrd="0" presId="urn:microsoft.com/office/officeart/2008/layout/RadialCluster"/>
    <dgm:cxn modelId="{610043CB-B079-4C4A-95FF-565E7CA5E479}" type="presParOf" srcId="{54F5BF7C-0F8F-48AE-AABB-C918EC8CB8DE}" destId="{5F91F3D1-ABDF-4200-9099-789D79A0812F}" srcOrd="1" destOrd="0" presId="urn:microsoft.com/office/officeart/2008/layout/RadialCluster"/>
    <dgm:cxn modelId="{3570E424-8908-4C6B-B96D-F4AB42F105EC}" type="presParOf" srcId="{54F5BF7C-0F8F-48AE-AABB-C918EC8CB8DE}" destId="{C2ED1827-C32D-4B9B-87FD-8F782BF1785D}" srcOrd="2" destOrd="0" presId="urn:microsoft.com/office/officeart/2008/layout/RadialCluster"/>
    <dgm:cxn modelId="{A901C665-0112-4198-ADA7-9D9BEAB4BBAC}" type="presParOf" srcId="{54F5BF7C-0F8F-48AE-AABB-C918EC8CB8DE}" destId="{2A8C7FB2-6A60-424D-A215-E4285DD6B36F}" srcOrd="3" destOrd="0" presId="urn:microsoft.com/office/officeart/2008/layout/RadialCluster"/>
    <dgm:cxn modelId="{6BAF473F-98C5-4E8F-94DE-99537A78FDB1}" type="presParOf" srcId="{54F5BF7C-0F8F-48AE-AABB-C918EC8CB8DE}" destId="{C6669698-FC5B-462C-BB94-595D9A465854}" srcOrd="4" destOrd="0" presId="urn:microsoft.com/office/officeart/2008/layout/RadialCluster"/>
    <dgm:cxn modelId="{56FDB5DA-A5EE-4DA9-A902-C9FBCBC0B916}" type="presParOf" srcId="{54F5BF7C-0F8F-48AE-AABB-C918EC8CB8DE}" destId="{EF6D2625-25F6-450F-93BE-E94286D7C779}" srcOrd="5" destOrd="0" presId="urn:microsoft.com/office/officeart/2008/layout/RadialCluster"/>
    <dgm:cxn modelId="{185A1FEB-932A-4AC6-956B-460CC9AA5D18}" type="presParOf" srcId="{54F5BF7C-0F8F-48AE-AABB-C918EC8CB8DE}" destId="{A18561C2-B945-454D-BD45-9794FA65D78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92878C-0A8F-4503-B49B-5652DAA2C863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2D7671F3-5BCE-4CA0-A99D-2A6D58D7E7E9}">
      <dgm:prSet phldrT="[文本]" custT="1"/>
      <dgm:spPr/>
      <dgm:t>
        <a:bodyPr/>
        <a:lstStyle/>
        <a:p>
          <a:r>
            <a:rPr lang="en-US" altLang="zh-CN" sz="2400" b="1" dirty="0"/>
            <a:t>How did the children feel when they knew where Floppy was taken?</a:t>
          </a:r>
          <a:endParaRPr lang="zh-CN" altLang="en-US" sz="2400" b="1" dirty="0"/>
        </a:p>
      </dgm:t>
    </dgm:pt>
    <dgm:pt modelId="{7C5B3D4D-0E72-4660-AACD-D563E5AB3AC5}" type="parTrans" cxnId="{EF91C805-1E09-4AA9-9631-F8CCB22081D4}">
      <dgm:prSet/>
      <dgm:spPr/>
      <dgm:t>
        <a:bodyPr/>
        <a:lstStyle/>
        <a:p>
          <a:endParaRPr lang="zh-CN" altLang="en-US"/>
        </a:p>
      </dgm:t>
    </dgm:pt>
    <dgm:pt modelId="{FA73D9F1-0599-4446-8E5E-BDFB2D82113A}" type="sibTrans" cxnId="{EF91C805-1E09-4AA9-9631-F8CCB22081D4}">
      <dgm:prSet/>
      <dgm:spPr/>
      <dgm:t>
        <a:bodyPr/>
        <a:lstStyle/>
        <a:p>
          <a:endParaRPr lang="zh-CN" altLang="en-US"/>
        </a:p>
      </dgm:t>
    </dgm:pt>
    <dgm:pt modelId="{A3FE3811-BA9B-4DE5-B887-FD1156EB3F91}">
      <dgm:prSet phldrT="[文本]" custT="1"/>
      <dgm:spPr/>
      <dgm:t>
        <a:bodyPr/>
        <a:lstStyle/>
        <a:p>
          <a:r>
            <a:rPr lang="en-US" altLang="zh-CN" sz="2400" b="1" dirty="0"/>
            <a:t>How did the children feel when they saw the genie standing at the top of the gully?</a:t>
          </a:r>
          <a:endParaRPr lang="zh-CN" altLang="en-US" sz="2400" b="1" dirty="0"/>
        </a:p>
      </dgm:t>
    </dgm:pt>
    <dgm:pt modelId="{E7FDC30E-A405-416C-B575-8BAA6E12FA40}" type="parTrans" cxnId="{6F734D29-AE89-459A-94FF-9D1F070E77C2}">
      <dgm:prSet/>
      <dgm:spPr/>
      <dgm:t>
        <a:bodyPr/>
        <a:lstStyle/>
        <a:p>
          <a:endParaRPr lang="zh-CN" altLang="en-US"/>
        </a:p>
      </dgm:t>
    </dgm:pt>
    <dgm:pt modelId="{8B8C3B06-522E-4DDE-803B-0EF5930CE800}" type="sibTrans" cxnId="{6F734D29-AE89-459A-94FF-9D1F070E77C2}">
      <dgm:prSet/>
      <dgm:spPr/>
      <dgm:t>
        <a:bodyPr/>
        <a:lstStyle/>
        <a:p>
          <a:endParaRPr lang="zh-CN" altLang="en-US"/>
        </a:p>
      </dgm:t>
    </dgm:pt>
    <dgm:pt modelId="{687B23C6-8AB7-4092-BC43-47335F483976}">
      <dgm:prSet phldrT="[文本]" custT="1"/>
      <dgm:spPr/>
      <dgm:t>
        <a:bodyPr/>
        <a:lstStyle/>
        <a:p>
          <a:r>
            <a:rPr lang="en-US" altLang="zh-CN" sz="2400" b="1" dirty="0"/>
            <a:t>How did the children feel when they hung on to the rock?</a:t>
          </a:r>
          <a:endParaRPr lang="zh-CN" altLang="en-US" sz="2400" b="1" dirty="0"/>
        </a:p>
      </dgm:t>
    </dgm:pt>
    <dgm:pt modelId="{CFFDAB7F-9F01-4900-8A17-D0E1149E1ECA}" type="parTrans" cxnId="{E00F1635-C0C1-40E6-8199-78349A9F943C}">
      <dgm:prSet/>
      <dgm:spPr/>
      <dgm:t>
        <a:bodyPr/>
        <a:lstStyle/>
        <a:p>
          <a:endParaRPr lang="zh-CN" altLang="en-US"/>
        </a:p>
      </dgm:t>
    </dgm:pt>
    <dgm:pt modelId="{74E36046-A14A-4E13-B1C6-C732CC124B34}" type="sibTrans" cxnId="{E00F1635-C0C1-40E6-8199-78349A9F943C}">
      <dgm:prSet/>
      <dgm:spPr/>
      <dgm:t>
        <a:bodyPr/>
        <a:lstStyle/>
        <a:p>
          <a:endParaRPr lang="zh-CN" altLang="en-US"/>
        </a:p>
      </dgm:t>
    </dgm:pt>
    <dgm:pt modelId="{77773F79-D6EC-4596-B367-49F1F06FD4A6}">
      <dgm:prSet phldrT="[文本]" custT="1"/>
      <dgm:spPr/>
      <dgm:t>
        <a:bodyPr/>
        <a:lstStyle/>
        <a:p>
          <a:r>
            <a:rPr lang="en-US" altLang="zh-CN" sz="2400" b="1" dirty="0"/>
            <a:t>How did the children feel when </a:t>
          </a:r>
          <a:r>
            <a:rPr lang="en-US" altLang="zh-CN" sz="2400" b="1" dirty="0" err="1"/>
            <a:t>Kamar</a:t>
          </a:r>
          <a:r>
            <a:rPr lang="en-US" altLang="zh-CN" sz="2400" b="1" dirty="0"/>
            <a:t> came to help them?</a:t>
          </a:r>
          <a:endParaRPr lang="zh-CN" altLang="en-US" sz="2400" b="1" dirty="0"/>
        </a:p>
      </dgm:t>
    </dgm:pt>
    <dgm:pt modelId="{E4F1F566-AEC5-42EC-ABAF-FB7F9A753B1C}" type="parTrans" cxnId="{999067E7-22A1-408D-9539-58516E42CD55}">
      <dgm:prSet/>
      <dgm:spPr/>
      <dgm:t>
        <a:bodyPr/>
        <a:lstStyle/>
        <a:p>
          <a:endParaRPr lang="zh-CN" altLang="en-US"/>
        </a:p>
      </dgm:t>
    </dgm:pt>
    <dgm:pt modelId="{0934E6C2-A5BF-48C6-94AE-5D7519F0836F}" type="sibTrans" cxnId="{999067E7-22A1-408D-9539-58516E42CD55}">
      <dgm:prSet/>
      <dgm:spPr/>
      <dgm:t>
        <a:bodyPr/>
        <a:lstStyle/>
        <a:p>
          <a:endParaRPr lang="zh-CN" altLang="en-US"/>
        </a:p>
      </dgm:t>
    </dgm:pt>
    <dgm:pt modelId="{AA7FE912-04EB-4FCD-9B93-E2F7DDB2F95C}">
      <dgm:prSet phldrT="[文本]" custT="1"/>
      <dgm:spPr/>
      <dgm:t>
        <a:bodyPr/>
        <a:lstStyle/>
        <a:p>
          <a:r>
            <a:rPr lang="en-US" altLang="zh-CN" sz="2400" b="1" dirty="0"/>
            <a:t>How did the children feel when they saw the giant bird flying above?</a:t>
          </a:r>
          <a:endParaRPr lang="zh-CN" altLang="en-US" sz="2400" b="1" dirty="0"/>
        </a:p>
      </dgm:t>
    </dgm:pt>
    <dgm:pt modelId="{F732F2F9-5E99-48B1-B555-2156EF20E74D}" type="parTrans" cxnId="{5099FE80-BFA8-4937-96E4-A5ADA93A009B}">
      <dgm:prSet/>
      <dgm:spPr/>
      <dgm:t>
        <a:bodyPr/>
        <a:lstStyle/>
        <a:p>
          <a:endParaRPr lang="zh-CN" altLang="en-US"/>
        </a:p>
      </dgm:t>
    </dgm:pt>
    <dgm:pt modelId="{F824861A-2FCB-4318-B538-E66421675D92}" type="sibTrans" cxnId="{5099FE80-BFA8-4937-96E4-A5ADA93A009B}">
      <dgm:prSet/>
      <dgm:spPr/>
      <dgm:t>
        <a:bodyPr/>
        <a:lstStyle/>
        <a:p>
          <a:endParaRPr lang="zh-CN" altLang="en-US"/>
        </a:p>
      </dgm:t>
    </dgm:pt>
    <dgm:pt modelId="{FF453A42-9701-4F8B-B5ED-B1C2DA2503A9}" type="pres">
      <dgm:prSet presAssocID="{B492878C-0A8F-4503-B49B-5652DAA2C863}" presName="Name0" presStyleCnt="0">
        <dgm:presLayoutVars>
          <dgm:dir/>
          <dgm:resizeHandles val="exact"/>
        </dgm:presLayoutVars>
      </dgm:prSet>
      <dgm:spPr/>
    </dgm:pt>
    <dgm:pt modelId="{B06D26FE-62E5-46DB-B8CF-1A471803A355}" type="pres">
      <dgm:prSet presAssocID="{2D7671F3-5BCE-4CA0-A99D-2A6D58D7E7E9}" presName="node" presStyleLbl="node1" presStyleIdx="0" presStyleCnt="5" custScaleX="370302">
        <dgm:presLayoutVars>
          <dgm:bulletEnabled val="1"/>
        </dgm:presLayoutVars>
      </dgm:prSet>
      <dgm:spPr/>
    </dgm:pt>
    <dgm:pt modelId="{BB078AEA-3F93-4464-9EB7-FF6BF0FD0D7E}" type="pres">
      <dgm:prSet presAssocID="{FA73D9F1-0599-4446-8E5E-BDFB2D82113A}" presName="sibTrans" presStyleLbl="sibTrans2D1" presStyleIdx="0" presStyleCnt="4" custScaleX="124613" custScaleY="214538"/>
      <dgm:spPr/>
    </dgm:pt>
    <dgm:pt modelId="{50E9586A-DA58-41EA-A627-20E1B1EBE7C0}" type="pres">
      <dgm:prSet presAssocID="{FA73D9F1-0599-4446-8E5E-BDFB2D82113A}" presName="connectorText" presStyleLbl="sibTrans2D1" presStyleIdx="0" presStyleCnt="4"/>
      <dgm:spPr/>
    </dgm:pt>
    <dgm:pt modelId="{65E59ED5-6BC0-4B33-96E5-A00F5191E2FE}" type="pres">
      <dgm:prSet presAssocID="{A3FE3811-BA9B-4DE5-B887-FD1156EB3F91}" presName="node" presStyleLbl="node1" presStyleIdx="1" presStyleCnt="5" custScaleX="372808">
        <dgm:presLayoutVars>
          <dgm:bulletEnabled val="1"/>
        </dgm:presLayoutVars>
      </dgm:prSet>
      <dgm:spPr/>
    </dgm:pt>
    <dgm:pt modelId="{D6ECCE9B-676A-48DF-BA98-D560BE6787D2}" type="pres">
      <dgm:prSet presAssocID="{8B8C3B06-522E-4DDE-803B-0EF5930CE800}" presName="sibTrans" presStyleLbl="sibTrans2D1" presStyleIdx="1" presStyleCnt="4" custScaleX="124613" custScaleY="214538"/>
      <dgm:spPr/>
    </dgm:pt>
    <dgm:pt modelId="{DFAE1845-C2FD-4E67-903F-2E01BA85C0EF}" type="pres">
      <dgm:prSet presAssocID="{8B8C3B06-522E-4DDE-803B-0EF5930CE800}" presName="connectorText" presStyleLbl="sibTrans2D1" presStyleIdx="1" presStyleCnt="4"/>
      <dgm:spPr/>
    </dgm:pt>
    <dgm:pt modelId="{158D01B3-FFCA-4491-9D7D-F7A82A53F532}" type="pres">
      <dgm:prSet presAssocID="{687B23C6-8AB7-4092-BC43-47335F483976}" presName="node" presStyleLbl="node1" presStyleIdx="2" presStyleCnt="5" custScaleX="372140">
        <dgm:presLayoutVars>
          <dgm:bulletEnabled val="1"/>
        </dgm:presLayoutVars>
      </dgm:prSet>
      <dgm:spPr/>
    </dgm:pt>
    <dgm:pt modelId="{5122DFD8-31CF-433A-A1B2-7BA60985009D}" type="pres">
      <dgm:prSet presAssocID="{74E36046-A14A-4E13-B1C6-C732CC124B34}" presName="sibTrans" presStyleLbl="sibTrans2D1" presStyleIdx="2" presStyleCnt="4" custScaleX="124613" custScaleY="214538"/>
      <dgm:spPr/>
    </dgm:pt>
    <dgm:pt modelId="{BE96D42B-4B8F-49F3-8DFC-7B4B9BBA34AA}" type="pres">
      <dgm:prSet presAssocID="{74E36046-A14A-4E13-B1C6-C732CC124B34}" presName="connectorText" presStyleLbl="sibTrans2D1" presStyleIdx="2" presStyleCnt="4"/>
      <dgm:spPr/>
    </dgm:pt>
    <dgm:pt modelId="{3341190F-EB3C-4C49-99CF-1C738439C175}" type="pres">
      <dgm:prSet presAssocID="{77773F79-D6EC-4596-B367-49F1F06FD4A6}" presName="node" presStyleLbl="node1" presStyleIdx="3" presStyleCnt="5" custScaleX="375395">
        <dgm:presLayoutVars>
          <dgm:bulletEnabled val="1"/>
        </dgm:presLayoutVars>
      </dgm:prSet>
      <dgm:spPr/>
    </dgm:pt>
    <dgm:pt modelId="{37AD9567-29E9-4454-9EE8-6A58FA555ACA}" type="pres">
      <dgm:prSet presAssocID="{0934E6C2-A5BF-48C6-94AE-5D7519F0836F}" presName="sibTrans" presStyleLbl="sibTrans2D1" presStyleIdx="3" presStyleCnt="4" custScaleX="124613" custScaleY="214538"/>
      <dgm:spPr/>
    </dgm:pt>
    <dgm:pt modelId="{3FC0F617-E50F-43A4-83A2-3B59B00AAB17}" type="pres">
      <dgm:prSet presAssocID="{0934E6C2-A5BF-48C6-94AE-5D7519F0836F}" presName="connectorText" presStyleLbl="sibTrans2D1" presStyleIdx="3" presStyleCnt="4"/>
      <dgm:spPr/>
    </dgm:pt>
    <dgm:pt modelId="{01257EC2-64D4-4D61-A8EF-AFEADAC31156}" type="pres">
      <dgm:prSet presAssocID="{AA7FE912-04EB-4FCD-9B93-E2F7DDB2F95C}" presName="node" presStyleLbl="node1" presStyleIdx="4" presStyleCnt="5" custScaleX="377025">
        <dgm:presLayoutVars>
          <dgm:bulletEnabled val="1"/>
        </dgm:presLayoutVars>
      </dgm:prSet>
      <dgm:spPr/>
    </dgm:pt>
  </dgm:ptLst>
  <dgm:cxnLst>
    <dgm:cxn modelId="{EF91C805-1E09-4AA9-9631-F8CCB22081D4}" srcId="{B492878C-0A8F-4503-B49B-5652DAA2C863}" destId="{2D7671F3-5BCE-4CA0-A99D-2A6D58D7E7E9}" srcOrd="0" destOrd="0" parTransId="{7C5B3D4D-0E72-4660-AACD-D563E5AB3AC5}" sibTransId="{FA73D9F1-0599-4446-8E5E-BDFB2D82113A}"/>
    <dgm:cxn modelId="{8C0CD615-2F3E-480D-9EA6-60FC6E11FCE0}" type="presOf" srcId="{0934E6C2-A5BF-48C6-94AE-5D7519F0836F}" destId="{3FC0F617-E50F-43A4-83A2-3B59B00AAB17}" srcOrd="1" destOrd="0" presId="urn:microsoft.com/office/officeart/2005/8/layout/process1"/>
    <dgm:cxn modelId="{CE3BF221-1F47-470E-8EBE-B07DB3D8758C}" type="presOf" srcId="{687B23C6-8AB7-4092-BC43-47335F483976}" destId="{158D01B3-FFCA-4491-9D7D-F7A82A53F532}" srcOrd="0" destOrd="0" presId="urn:microsoft.com/office/officeart/2005/8/layout/process1"/>
    <dgm:cxn modelId="{6F734D29-AE89-459A-94FF-9D1F070E77C2}" srcId="{B492878C-0A8F-4503-B49B-5652DAA2C863}" destId="{A3FE3811-BA9B-4DE5-B887-FD1156EB3F91}" srcOrd="1" destOrd="0" parTransId="{E7FDC30E-A405-416C-B575-8BAA6E12FA40}" sibTransId="{8B8C3B06-522E-4DDE-803B-0EF5930CE800}"/>
    <dgm:cxn modelId="{E00F1635-C0C1-40E6-8199-78349A9F943C}" srcId="{B492878C-0A8F-4503-B49B-5652DAA2C863}" destId="{687B23C6-8AB7-4092-BC43-47335F483976}" srcOrd="2" destOrd="0" parTransId="{CFFDAB7F-9F01-4900-8A17-D0E1149E1ECA}" sibTransId="{74E36046-A14A-4E13-B1C6-C732CC124B34}"/>
    <dgm:cxn modelId="{EC1AE137-1270-47E9-8BF6-402B3DB7EE69}" type="presOf" srcId="{74E36046-A14A-4E13-B1C6-C732CC124B34}" destId="{5122DFD8-31CF-433A-A1B2-7BA60985009D}" srcOrd="0" destOrd="0" presId="urn:microsoft.com/office/officeart/2005/8/layout/process1"/>
    <dgm:cxn modelId="{FB469B3D-745A-49B1-A122-11DA6464C999}" type="presOf" srcId="{AA7FE912-04EB-4FCD-9B93-E2F7DDB2F95C}" destId="{01257EC2-64D4-4D61-A8EF-AFEADAC31156}" srcOrd="0" destOrd="0" presId="urn:microsoft.com/office/officeart/2005/8/layout/process1"/>
    <dgm:cxn modelId="{0656453F-4588-4D63-A88C-3F7EFEF7C5F1}" type="presOf" srcId="{A3FE3811-BA9B-4DE5-B887-FD1156EB3F91}" destId="{65E59ED5-6BC0-4B33-96E5-A00F5191E2FE}" srcOrd="0" destOrd="0" presId="urn:microsoft.com/office/officeart/2005/8/layout/process1"/>
    <dgm:cxn modelId="{5099FE80-BFA8-4937-96E4-A5ADA93A009B}" srcId="{B492878C-0A8F-4503-B49B-5652DAA2C863}" destId="{AA7FE912-04EB-4FCD-9B93-E2F7DDB2F95C}" srcOrd="4" destOrd="0" parTransId="{F732F2F9-5E99-48B1-B555-2156EF20E74D}" sibTransId="{F824861A-2FCB-4318-B538-E66421675D92}"/>
    <dgm:cxn modelId="{4F378EAF-FC1F-43A5-8D0F-3B728ACCA0B8}" type="presOf" srcId="{0934E6C2-A5BF-48C6-94AE-5D7519F0836F}" destId="{37AD9567-29E9-4454-9EE8-6A58FA555ACA}" srcOrd="0" destOrd="0" presId="urn:microsoft.com/office/officeart/2005/8/layout/process1"/>
    <dgm:cxn modelId="{129CF9BC-85FC-4A8C-B412-3E5637B5E410}" type="presOf" srcId="{8B8C3B06-522E-4DDE-803B-0EF5930CE800}" destId="{D6ECCE9B-676A-48DF-BA98-D560BE6787D2}" srcOrd="0" destOrd="0" presId="urn:microsoft.com/office/officeart/2005/8/layout/process1"/>
    <dgm:cxn modelId="{0337DBBF-B592-454D-9249-4A3938360109}" type="presOf" srcId="{74E36046-A14A-4E13-B1C6-C732CC124B34}" destId="{BE96D42B-4B8F-49F3-8DFC-7B4B9BBA34AA}" srcOrd="1" destOrd="0" presId="urn:microsoft.com/office/officeart/2005/8/layout/process1"/>
    <dgm:cxn modelId="{A7F592C4-66D0-4BE6-9468-6465F9ED9DFE}" type="presOf" srcId="{2D7671F3-5BCE-4CA0-A99D-2A6D58D7E7E9}" destId="{B06D26FE-62E5-46DB-B8CF-1A471803A355}" srcOrd="0" destOrd="0" presId="urn:microsoft.com/office/officeart/2005/8/layout/process1"/>
    <dgm:cxn modelId="{91D52FD3-4AD8-4D85-A45F-C7A45A523DED}" type="presOf" srcId="{FA73D9F1-0599-4446-8E5E-BDFB2D82113A}" destId="{50E9586A-DA58-41EA-A627-20E1B1EBE7C0}" srcOrd="1" destOrd="0" presId="urn:microsoft.com/office/officeart/2005/8/layout/process1"/>
    <dgm:cxn modelId="{E65CCBD7-B5E6-4932-8442-309296D7240A}" type="presOf" srcId="{8B8C3B06-522E-4DDE-803B-0EF5930CE800}" destId="{DFAE1845-C2FD-4E67-903F-2E01BA85C0EF}" srcOrd="1" destOrd="0" presId="urn:microsoft.com/office/officeart/2005/8/layout/process1"/>
    <dgm:cxn modelId="{FAD9F3D9-AFD4-4378-BD04-E56A15594021}" type="presOf" srcId="{B492878C-0A8F-4503-B49B-5652DAA2C863}" destId="{FF453A42-9701-4F8B-B5ED-B1C2DA2503A9}" srcOrd="0" destOrd="0" presId="urn:microsoft.com/office/officeart/2005/8/layout/process1"/>
    <dgm:cxn modelId="{999067E7-22A1-408D-9539-58516E42CD55}" srcId="{B492878C-0A8F-4503-B49B-5652DAA2C863}" destId="{77773F79-D6EC-4596-B367-49F1F06FD4A6}" srcOrd="3" destOrd="0" parTransId="{E4F1F566-AEC5-42EC-ABAF-FB7F9A753B1C}" sibTransId="{0934E6C2-A5BF-48C6-94AE-5D7519F0836F}"/>
    <dgm:cxn modelId="{56924EEA-B6C4-4E58-AB68-F7D65C7FB495}" type="presOf" srcId="{77773F79-D6EC-4596-B367-49F1F06FD4A6}" destId="{3341190F-EB3C-4C49-99CF-1C738439C175}" srcOrd="0" destOrd="0" presId="urn:microsoft.com/office/officeart/2005/8/layout/process1"/>
    <dgm:cxn modelId="{B9AA4EFD-1F5B-483C-BE3E-4AE084DDC204}" type="presOf" srcId="{FA73D9F1-0599-4446-8E5E-BDFB2D82113A}" destId="{BB078AEA-3F93-4464-9EB7-FF6BF0FD0D7E}" srcOrd="0" destOrd="0" presId="urn:microsoft.com/office/officeart/2005/8/layout/process1"/>
    <dgm:cxn modelId="{0155A0A2-6F78-4EBE-8E2D-243F29FEBC75}" type="presParOf" srcId="{FF453A42-9701-4F8B-B5ED-B1C2DA2503A9}" destId="{B06D26FE-62E5-46DB-B8CF-1A471803A355}" srcOrd="0" destOrd="0" presId="urn:microsoft.com/office/officeart/2005/8/layout/process1"/>
    <dgm:cxn modelId="{E57AA46A-BD06-4721-9FCB-DA6803270ABB}" type="presParOf" srcId="{FF453A42-9701-4F8B-B5ED-B1C2DA2503A9}" destId="{BB078AEA-3F93-4464-9EB7-FF6BF0FD0D7E}" srcOrd="1" destOrd="0" presId="urn:microsoft.com/office/officeart/2005/8/layout/process1"/>
    <dgm:cxn modelId="{0D4C5147-7394-478D-A670-602353C547B2}" type="presParOf" srcId="{BB078AEA-3F93-4464-9EB7-FF6BF0FD0D7E}" destId="{50E9586A-DA58-41EA-A627-20E1B1EBE7C0}" srcOrd="0" destOrd="0" presId="urn:microsoft.com/office/officeart/2005/8/layout/process1"/>
    <dgm:cxn modelId="{6C7D16E8-CB64-472F-B73C-CDE6400521D1}" type="presParOf" srcId="{FF453A42-9701-4F8B-B5ED-B1C2DA2503A9}" destId="{65E59ED5-6BC0-4B33-96E5-A00F5191E2FE}" srcOrd="2" destOrd="0" presId="urn:microsoft.com/office/officeart/2005/8/layout/process1"/>
    <dgm:cxn modelId="{CBE1C423-7069-40E0-A5F5-5DE483F0310C}" type="presParOf" srcId="{FF453A42-9701-4F8B-B5ED-B1C2DA2503A9}" destId="{D6ECCE9B-676A-48DF-BA98-D560BE6787D2}" srcOrd="3" destOrd="0" presId="urn:microsoft.com/office/officeart/2005/8/layout/process1"/>
    <dgm:cxn modelId="{170F503A-3DE1-40F7-9CB5-F21AE91A2345}" type="presParOf" srcId="{D6ECCE9B-676A-48DF-BA98-D560BE6787D2}" destId="{DFAE1845-C2FD-4E67-903F-2E01BA85C0EF}" srcOrd="0" destOrd="0" presId="urn:microsoft.com/office/officeart/2005/8/layout/process1"/>
    <dgm:cxn modelId="{3D9042BA-3074-46C0-B072-B2E3F7802CC4}" type="presParOf" srcId="{FF453A42-9701-4F8B-B5ED-B1C2DA2503A9}" destId="{158D01B3-FFCA-4491-9D7D-F7A82A53F532}" srcOrd="4" destOrd="0" presId="urn:microsoft.com/office/officeart/2005/8/layout/process1"/>
    <dgm:cxn modelId="{72FB12EF-C73B-4366-A643-BC50783A881D}" type="presParOf" srcId="{FF453A42-9701-4F8B-B5ED-B1C2DA2503A9}" destId="{5122DFD8-31CF-433A-A1B2-7BA60985009D}" srcOrd="5" destOrd="0" presId="urn:microsoft.com/office/officeart/2005/8/layout/process1"/>
    <dgm:cxn modelId="{44ADCEF3-E91B-49AB-86BF-A1ABE1B0C775}" type="presParOf" srcId="{5122DFD8-31CF-433A-A1B2-7BA60985009D}" destId="{BE96D42B-4B8F-49F3-8DFC-7B4B9BBA34AA}" srcOrd="0" destOrd="0" presId="urn:microsoft.com/office/officeart/2005/8/layout/process1"/>
    <dgm:cxn modelId="{7742F7A0-B7B5-4F92-B914-FCAA009D8F97}" type="presParOf" srcId="{FF453A42-9701-4F8B-B5ED-B1C2DA2503A9}" destId="{3341190F-EB3C-4C49-99CF-1C738439C175}" srcOrd="6" destOrd="0" presId="urn:microsoft.com/office/officeart/2005/8/layout/process1"/>
    <dgm:cxn modelId="{510188D5-FD8F-4BD5-BC74-2AF4148A3E50}" type="presParOf" srcId="{FF453A42-9701-4F8B-B5ED-B1C2DA2503A9}" destId="{37AD9567-29E9-4454-9EE8-6A58FA555ACA}" srcOrd="7" destOrd="0" presId="urn:microsoft.com/office/officeart/2005/8/layout/process1"/>
    <dgm:cxn modelId="{8B537B5D-E9C5-4704-A6BC-45394CF37CA8}" type="presParOf" srcId="{37AD9567-29E9-4454-9EE8-6A58FA555ACA}" destId="{3FC0F617-E50F-43A4-83A2-3B59B00AAB17}" srcOrd="0" destOrd="0" presId="urn:microsoft.com/office/officeart/2005/8/layout/process1"/>
    <dgm:cxn modelId="{1AABB9F7-F025-4C95-802F-5117FC89E8C0}" type="presParOf" srcId="{FF453A42-9701-4F8B-B5ED-B1C2DA2503A9}" destId="{01257EC2-64D4-4D61-A8EF-AFEADAC3115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726DD-5326-4FEF-A208-5395BBCE52AA}">
      <dsp:nvSpPr>
        <dsp:cNvPr id="0" name=""/>
        <dsp:cNvSpPr/>
      </dsp:nvSpPr>
      <dsp:spPr>
        <a:xfrm>
          <a:off x="5129618" y="1853425"/>
          <a:ext cx="1789064" cy="177657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Save Floppy! (P:1-15)</a:t>
          </a:r>
          <a:endParaRPr lang="zh-CN" altLang="en-US" sz="2400" b="1" kern="1200" dirty="0">
            <a:solidFill>
              <a:schemeClr val="bg1"/>
            </a:solidFill>
          </a:endParaRPr>
        </a:p>
      </dsp:txBody>
      <dsp:txXfrm>
        <a:off x="5391620" y="2113598"/>
        <a:ext cx="1265060" cy="1256226"/>
      </dsp:txXfrm>
    </dsp:sp>
    <dsp:sp modelId="{5F91F3D1-ABDF-4200-9099-789D79A0812F}">
      <dsp:nvSpPr>
        <dsp:cNvPr id="0" name=""/>
        <dsp:cNvSpPr/>
      </dsp:nvSpPr>
      <dsp:spPr>
        <a:xfrm rot="12066980">
          <a:off x="4559050" y="2289900"/>
          <a:ext cx="5903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0389" y="0"/>
              </a:lnTo>
            </a:path>
          </a:pathLst>
        </a:custGeom>
        <a:noFill/>
        <a:ln w="28575" cap="flat" cmpd="sng" algn="ctr">
          <a:solidFill>
            <a:srgbClr val="00882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D1827-C32D-4B9B-87FD-8F782BF1785D}">
      <dsp:nvSpPr>
        <dsp:cNvPr id="0" name=""/>
        <dsp:cNvSpPr/>
      </dsp:nvSpPr>
      <dsp:spPr>
        <a:xfrm>
          <a:off x="1422192" y="624521"/>
          <a:ext cx="3156679" cy="189896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Settings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1" kern="1200" dirty="0"/>
        </a:p>
      </dsp:txBody>
      <dsp:txXfrm>
        <a:off x="1514892" y="717221"/>
        <a:ext cx="2971279" cy="1713568"/>
      </dsp:txXfrm>
    </dsp:sp>
    <dsp:sp modelId="{2A8C7FB2-6A60-424D-A215-E4285DD6B36F}">
      <dsp:nvSpPr>
        <dsp:cNvPr id="0" name=""/>
        <dsp:cNvSpPr/>
      </dsp:nvSpPr>
      <dsp:spPr>
        <a:xfrm rot="65211">
          <a:off x="6918643" y="2762763"/>
          <a:ext cx="4303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0308" y="0"/>
              </a:lnTo>
            </a:path>
          </a:pathLst>
        </a:custGeom>
        <a:noFill/>
        <a:ln w="28575" cap="flat" cmpd="sng" algn="ctr">
          <a:solidFill>
            <a:srgbClr val="00882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69698-FC5B-462C-BB94-595D9A465854}">
      <dsp:nvSpPr>
        <dsp:cNvPr id="0" name=""/>
        <dsp:cNvSpPr/>
      </dsp:nvSpPr>
      <dsp:spPr>
        <a:xfrm>
          <a:off x="7348913" y="572193"/>
          <a:ext cx="4323535" cy="447132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Plot</a:t>
          </a:r>
          <a:endParaRPr lang="zh-CN" altLang="en-US" sz="2400" b="1" kern="1200" dirty="0"/>
        </a:p>
      </dsp:txBody>
      <dsp:txXfrm>
        <a:off x="7559971" y="783251"/>
        <a:ext cx="3901419" cy="4049211"/>
      </dsp:txXfrm>
    </dsp:sp>
    <dsp:sp modelId="{EF6D2625-25F6-450F-93BE-E94286D7C779}">
      <dsp:nvSpPr>
        <dsp:cNvPr id="0" name=""/>
        <dsp:cNvSpPr/>
      </dsp:nvSpPr>
      <dsp:spPr>
        <a:xfrm rot="9464536">
          <a:off x="4692119" y="3193878"/>
          <a:ext cx="4544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4428" y="0"/>
              </a:lnTo>
            </a:path>
          </a:pathLst>
        </a:custGeom>
        <a:noFill/>
        <a:ln w="25400" cap="flat" cmpd="sng" algn="ctr">
          <a:solidFill>
            <a:srgbClr val="00882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561C2-B945-454D-BD45-9794FA65D781}">
      <dsp:nvSpPr>
        <dsp:cNvPr id="0" name=""/>
        <dsp:cNvSpPr/>
      </dsp:nvSpPr>
      <dsp:spPr>
        <a:xfrm>
          <a:off x="1414024" y="2994144"/>
          <a:ext cx="3295024" cy="192014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Characters</a:t>
          </a:r>
          <a:endParaRPr lang="zh-CN" altLang="en-US" sz="2400" b="1" kern="1200" dirty="0"/>
        </a:p>
      </dsp:txBody>
      <dsp:txXfrm>
        <a:off x="1507758" y="3087878"/>
        <a:ext cx="3107556" cy="1732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D26FE-62E5-46DB-B8CF-1A471803A355}">
      <dsp:nvSpPr>
        <dsp:cNvPr id="0" name=""/>
        <dsp:cNvSpPr/>
      </dsp:nvSpPr>
      <dsp:spPr>
        <a:xfrm>
          <a:off x="5880" y="0"/>
          <a:ext cx="2140347" cy="2814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children feel when they knew where Floppy was taken?</a:t>
          </a:r>
          <a:endParaRPr lang="zh-CN" altLang="en-US" sz="2400" b="1" kern="1200" dirty="0"/>
        </a:p>
      </dsp:txBody>
      <dsp:txXfrm>
        <a:off x="68569" y="62689"/>
        <a:ext cx="2014969" cy="2688906"/>
      </dsp:txXfrm>
    </dsp:sp>
    <dsp:sp modelId="{BB078AEA-3F93-4464-9EB7-FF6BF0FD0D7E}">
      <dsp:nvSpPr>
        <dsp:cNvPr id="0" name=""/>
        <dsp:cNvSpPr/>
      </dsp:nvSpPr>
      <dsp:spPr>
        <a:xfrm>
          <a:off x="2188948" y="1253378"/>
          <a:ext cx="152695" cy="307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2188948" y="1314883"/>
        <a:ext cx="106887" cy="184517"/>
      </dsp:txXfrm>
    </dsp:sp>
    <dsp:sp modelId="{65E59ED5-6BC0-4B33-96E5-A00F5191E2FE}">
      <dsp:nvSpPr>
        <dsp:cNvPr id="0" name=""/>
        <dsp:cNvSpPr/>
      </dsp:nvSpPr>
      <dsp:spPr>
        <a:xfrm>
          <a:off x="2377429" y="0"/>
          <a:ext cx="2154832" cy="2814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children feel when they saw the genie standing at the top of the gully?</a:t>
          </a:r>
          <a:endParaRPr lang="zh-CN" altLang="en-US" sz="2400" b="1" kern="1200" dirty="0"/>
        </a:p>
      </dsp:txBody>
      <dsp:txXfrm>
        <a:off x="2440542" y="63113"/>
        <a:ext cx="2028606" cy="2688058"/>
      </dsp:txXfrm>
    </dsp:sp>
    <dsp:sp modelId="{D6ECCE9B-676A-48DF-BA98-D560BE6787D2}">
      <dsp:nvSpPr>
        <dsp:cNvPr id="0" name=""/>
        <dsp:cNvSpPr/>
      </dsp:nvSpPr>
      <dsp:spPr>
        <a:xfrm>
          <a:off x="4574981" y="1253378"/>
          <a:ext cx="152695" cy="307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4574981" y="1314883"/>
        <a:ext cx="106887" cy="184517"/>
      </dsp:txXfrm>
    </dsp:sp>
    <dsp:sp modelId="{158D01B3-FFCA-4491-9D7D-F7A82A53F532}">
      <dsp:nvSpPr>
        <dsp:cNvPr id="0" name=""/>
        <dsp:cNvSpPr/>
      </dsp:nvSpPr>
      <dsp:spPr>
        <a:xfrm>
          <a:off x="4763461" y="0"/>
          <a:ext cx="2150971" cy="2814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children feel when they hung on to the rock?</a:t>
          </a:r>
          <a:endParaRPr lang="zh-CN" altLang="en-US" sz="2400" b="1" kern="1200" dirty="0"/>
        </a:p>
      </dsp:txBody>
      <dsp:txXfrm>
        <a:off x="4826461" y="63000"/>
        <a:ext cx="2024971" cy="2688284"/>
      </dsp:txXfrm>
    </dsp:sp>
    <dsp:sp modelId="{5122DFD8-31CF-433A-A1B2-7BA60985009D}">
      <dsp:nvSpPr>
        <dsp:cNvPr id="0" name=""/>
        <dsp:cNvSpPr/>
      </dsp:nvSpPr>
      <dsp:spPr>
        <a:xfrm>
          <a:off x="6957153" y="1253378"/>
          <a:ext cx="152695" cy="307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6957153" y="1314883"/>
        <a:ext cx="106887" cy="184517"/>
      </dsp:txXfrm>
    </dsp:sp>
    <dsp:sp modelId="{3341190F-EB3C-4C49-99CF-1C738439C175}">
      <dsp:nvSpPr>
        <dsp:cNvPr id="0" name=""/>
        <dsp:cNvSpPr/>
      </dsp:nvSpPr>
      <dsp:spPr>
        <a:xfrm>
          <a:off x="7145633" y="0"/>
          <a:ext cx="2169785" cy="2814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children feel when </a:t>
          </a:r>
          <a:r>
            <a:rPr lang="en-US" altLang="zh-CN" sz="2400" b="1" kern="1200" dirty="0" err="1"/>
            <a:t>Kamar</a:t>
          </a:r>
          <a:r>
            <a:rPr lang="en-US" altLang="zh-CN" sz="2400" b="1" kern="1200" dirty="0"/>
            <a:t> came to help them?</a:t>
          </a:r>
          <a:endParaRPr lang="zh-CN" altLang="en-US" sz="2400" b="1" kern="1200" dirty="0"/>
        </a:p>
      </dsp:txBody>
      <dsp:txXfrm>
        <a:off x="7209184" y="63551"/>
        <a:ext cx="2042683" cy="2687182"/>
      </dsp:txXfrm>
    </dsp:sp>
    <dsp:sp modelId="{37AD9567-29E9-4454-9EE8-6A58FA555ACA}">
      <dsp:nvSpPr>
        <dsp:cNvPr id="0" name=""/>
        <dsp:cNvSpPr/>
      </dsp:nvSpPr>
      <dsp:spPr>
        <a:xfrm>
          <a:off x="9358139" y="1253378"/>
          <a:ext cx="152695" cy="307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9358139" y="1314883"/>
        <a:ext cx="106887" cy="184517"/>
      </dsp:txXfrm>
    </dsp:sp>
    <dsp:sp modelId="{01257EC2-64D4-4D61-A8EF-AFEADAC31156}">
      <dsp:nvSpPr>
        <dsp:cNvPr id="0" name=""/>
        <dsp:cNvSpPr/>
      </dsp:nvSpPr>
      <dsp:spPr>
        <a:xfrm>
          <a:off x="9546619" y="0"/>
          <a:ext cx="2179206" cy="2814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children feel when they saw the giant bird flying above?</a:t>
          </a:r>
          <a:endParaRPr lang="zh-CN" altLang="en-US" sz="2400" b="1" kern="1200" dirty="0"/>
        </a:p>
      </dsp:txBody>
      <dsp:txXfrm>
        <a:off x="9610446" y="63827"/>
        <a:ext cx="2051552" cy="2686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661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1pPr>
    <a:lvl2pPr indent="17858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2pPr>
    <a:lvl3pPr indent="357165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3pPr>
    <a:lvl4pPr indent="535747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4pPr>
    <a:lvl5pPr indent="71432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5pPr>
    <a:lvl6pPr indent="89291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6pPr>
    <a:lvl7pPr indent="1071494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7pPr>
    <a:lvl8pPr indent="1250076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8pPr>
    <a:lvl9pPr indent="142865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070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4287668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988520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5281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2770099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1492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1947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5683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297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9434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365964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7661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0326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Suggested Time: 1.5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(Remembering &amp; Understanding)</a:t>
            </a:r>
          </a:p>
          <a:p>
            <a:r>
              <a:rPr lang="en-US" altLang="zh-CN" baseline="0" dirty="0"/>
              <a:t>Learning Objective: Check if Ss will understand the words/phrases in context.</a:t>
            </a:r>
          </a:p>
          <a:p>
            <a:r>
              <a:rPr lang="en-US" altLang="zh-CN" baseline="0" dirty="0"/>
              <a:t>TD</a:t>
            </a:r>
          </a:p>
          <a:p>
            <a:pPr marL="342900" indent="-342900">
              <a:buAutoNum type="arabicPeriod"/>
            </a:pPr>
            <a:r>
              <a:rPr lang="en-US" altLang="zh-CN" baseline="0" dirty="0"/>
              <a:t>Ask Ss to take turns reading their familiar words, and then guide Ss to read their unfamiliar words aloud. </a:t>
            </a:r>
          </a:p>
          <a:p>
            <a:pPr marL="342900" indent="-342900">
              <a:buAutoNum type="arabicPeriod"/>
            </a:pPr>
            <a:r>
              <a:rPr lang="en-US" altLang="zh-CN" baseline="0" dirty="0"/>
              <a:t>Ask Ss to read the sentences and compete to find the answers.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060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177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4829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1457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225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1059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aseline="0" dirty="0">
                <a:solidFill>
                  <a:schemeClr val="tx1"/>
                </a:solidFill>
              </a:rPr>
              <a:t>Suggested Time: </a:t>
            </a:r>
            <a:r>
              <a:rPr lang="en-US" altLang="zh-CN" dirty="0"/>
              <a:t>0.5min</a:t>
            </a:r>
          </a:p>
          <a:p>
            <a:r>
              <a:rPr lang="en-US" altLang="zh-CN" dirty="0"/>
              <a:t>TD</a:t>
            </a:r>
          </a:p>
          <a:p>
            <a:r>
              <a:rPr lang="en-US" altLang="zh-CN" dirty="0"/>
              <a:t>Give briefly comments to Ss</a:t>
            </a:r>
            <a:r>
              <a:rPr lang="en-US" altLang="zh-CN" baseline="0" dirty="0"/>
              <a:t> </a:t>
            </a:r>
            <a:r>
              <a:rPr lang="en-US" altLang="zh-CN" dirty="0"/>
              <a:t>and say goodbye</a:t>
            </a:r>
            <a:r>
              <a:rPr lang="en-US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687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900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01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14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02459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168922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Suggested Time: 2 </a:t>
            </a:r>
            <a:r>
              <a:rPr lang="en-US" altLang="zh-CN" baseline="0" dirty="0" err="1"/>
              <a:t>mins</a:t>
            </a:r>
            <a:r>
              <a:rPr lang="en-US" altLang="zh-CN" baseline="0" dirty="0"/>
              <a:t> (Understanding &amp; Applying)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3885022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687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7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1589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198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44711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25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50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91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24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" y="-1"/>
            <a:ext cx="13547013" cy="76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899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1227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473"/>
            <a:fld id="{86CB4B4D-7CA3-9044-876B-883B54F8677D}" type="slidenum">
              <a:rPr lang="uk-UA" smtClean="0"/>
              <a:pPr defTabSz="608473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75" r:id="rId3"/>
    <p:sldLayoutId id="2147483674" r:id="rId4"/>
    <p:sldLayoutId id="2147483673" r:id="rId5"/>
    <p:sldLayoutId id="2147483672" r:id="rId6"/>
    <p:sldLayoutId id="2147483669" r:id="rId7"/>
    <p:sldLayoutId id="2147483670" r:id="rId8"/>
  </p:sldLayoutIdLst>
  <p:transition spd="med"/>
  <p:txStyles>
    <p:title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1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2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35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44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5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36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27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179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8.jpe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9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30.jpeg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tiff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35.jpeg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tif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3.tiff"/><Relationship Id="rId5" Type="http://schemas.openxmlformats.org/officeDocument/2006/relationships/image" Target="../media/image16.tif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39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6.tiff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6.tif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5.png"/><Relationship Id="rId4" Type="http://schemas.openxmlformats.org/officeDocument/2006/relationships/image" Target="../media/image13.tiff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tiff"/><Relationship Id="rId7" Type="http://schemas.openxmlformats.org/officeDocument/2006/relationships/diagramData" Target="../diagrams/data2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diagramDrawing" Target="../diagrams/drawing2.xml"/><Relationship Id="rId5" Type="http://schemas.microsoft.com/office/2007/relationships/hdphoto" Target="../media/hdphoto1.wdp"/><Relationship Id="rId10" Type="http://schemas.openxmlformats.org/officeDocument/2006/relationships/diagramColors" Target="../diagrams/colors2.xml"/><Relationship Id="rId4" Type="http://schemas.openxmlformats.org/officeDocument/2006/relationships/image" Target="../media/image49.png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tiff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tiff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jpe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13.tif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iff"/><Relationship Id="rId5" Type="http://schemas.openxmlformats.org/officeDocument/2006/relationships/image" Target="../media/image23.jpe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ult Beagle Walking on Grass Fie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/>
          <a:stretch/>
        </p:blipFill>
        <p:spPr bwMode="auto">
          <a:xfrm>
            <a:off x="-2553" y="-1"/>
            <a:ext cx="13569767" cy="76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14" y="-2"/>
            <a:ext cx="13533963" cy="765404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0B7C06F-BC77-2C46-A374-EA0966767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80" y="134474"/>
            <a:ext cx="1180877" cy="85613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95DD931F-3D52-4544-9CDE-058562329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040" y="5183638"/>
            <a:ext cx="9074077" cy="247040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8" name="流程图: 终止 27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A88CE558-052C-4310-93F3-D8E914E1A316}"/>
              </a:ext>
            </a:extLst>
          </p:cNvPr>
          <p:cNvSpPr txBox="1"/>
          <p:nvPr/>
        </p:nvSpPr>
        <p:spPr>
          <a:xfrm>
            <a:off x="6033050" y="5392544"/>
            <a:ext cx="7130928" cy="579914"/>
          </a:xfrm>
          <a:prstGeom prst="snip1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/>
            <a:r>
              <a:rPr lang="en-US" altLang="zh-CN" sz="2800" b="1" dirty="0">
                <a:solidFill>
                  <a:schemeClr val="bg1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How do you get along with you pet</a:t>
            </a:r>
            <a:r>
              <a:rPr lang="zh-CN" altLang="en-US" sz="2800" b="1" dirty="0">
                <a:solidFill>
                  <a:schemeClr val="bg1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？</a:t>
            </a:r>
            <a:endParaRPr lang="zh-CN" altLang="en-US" sz="2800" b="1" dirty="0">
              <a:solidFill>
                <a:schemeClr val="bg1"/>
              </a:solidFill>
              <a:cs typeface="Segoe UI Historic" panose="020B0502040204020203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7954B8-E63A-45CB-885F-FF0D1C11A95A}"/>
              </a:ext>
            </a:extLst>
          </p:cNvPr>
          <p:cNvSpPr txBox="1"/>
          <p:nvPr/>
        </p:nvSpPr>
        <p:spPr>
          <a:xfrm>
            <a:off x="6560081" y="5913461"/>
            <a:ext cx="687747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/>
            <a:r>
              <a:rPr lang="en-US" altLang="zh-CN" sz="5200" b="1" dirty="0">
                <a:solidFill>
                  <a:srgbClr val="FFFF00"/>
                </a:solidFill>
                <a:latin typeface="+mj-ea"/>
                <a:ea typeface="+mj-ea"/>
              </a:rPr>
              <a:t>Save Floppy! 1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96525" y="6697885"/>
            <a:ext cx="324103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ea"/>
                <a:cs typeface="+mn-cs"/>
                <a:sym typeface="Helvetica Light"/>
              </a:rPr>
              <a:t>ORT-G2A Lesson 28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ea"/>
              <a:cs typeface="+mn-cs"/>
              <a:sym typeface="Helvetica Ligh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673831-6D24-44A3-AC3C-E09046BDF175}"/>
              </a:ext>
            </a:extLst>
          </p:cNvPr>
          <p:cNvSpPr/>
          <p:nvPr/>
        </p:nvSpPr>
        <p:spPr>
          <a:xfrm>
            <a:off x="9037851" y="0"/>
            <a:ext cx="4536861" cy="725437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Greet Ss; introduce the topic to Ss.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Guide Ss to ask and answer the given question.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Introduce the topic of the lesson. </a:t>
            </a:r>
          </a:p>
        </p:txBody>
      </p:sp>
      <p:pic>
        <p:nvPicPr>
          <p:cNvPr id="16" name="图片 1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399F8228-984E-4BE9-BCAB-3822F4D77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6932" y="455498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927383" y="2045038"/>
            <a:ext cx="6012126" cy="3053657"/>
            <a:chOff x="6799680" y="2689561"/>
            <a:chExt cx="5440809" cy="3053657"/>
          </a:xfrm>
        </p:grpSpPr>
        <p:sp>
          <p:nvSpPr>
            <p:cNvPr id="53" name="矩形 52"/>
            <p:cNvSpPr/>
            <p:nvPr/>
          </p:nvSpPr>
          <p:spPr>
            <a:xfrm>
              <a:off x="6820971" y="3274338"/>
              <a:ext cx="5419518" cy="2468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Biff think it was her fault that Floppy had been caught?</a:t>
              </a:r>
            </a:p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Biff and Chip hope would happen next, and why? What was their goal?</a:t>
              </a:r>
            </a:p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endPara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矩形: 圆角 21"/>
            <p:cNvSpPr/>
            <p:nvPr/>
          </p:nvSpPr>
          <p:spPr>
            <a:xfrm>
              <a:off x="6799680" y="26895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27430" y="1798320"/>
            <a:ext cx="5564505" cy="4471670"/>
            <a:chOff x="601606" y="507124"/>
            <a:chExt cx="5775365" cy="4307018"/>
          </a:xfrm>
        </p:grpSpPr>
        <p:sp>
          <p:nvSpPr>
            <p:cNvPr id="43" name="矩形 42"/>
            <p:cNvSpPr/>
            <p:nvPr/>
          </p:nvSpPr>
          <p:spPr>
            <a:xfrm>
              <a:off x="637485" y="507124"/>
              <a:ext cx="5715564" cy="430701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01606" y="4009493"/>
              <a:ext cx="2440451" cy="6242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ts val="4600"/>
                </a:lnSpc>
              </a:pPr>
              <a:endParaRPr lang="en-US" altLang="zh-CN" sz="3200" b="1" dirty="0">
                <a:solidFill>
                  <a:srgbClr val="0083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08689" y="3586002"/>
              <a:ext cx="5450499" cy="443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This old tree has a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giant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 root.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2994556" y="1219541"/>
              <a:ext cx="3227305" cy="10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giant</a:t>
              </a:r>
            </a:p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(adj.)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90593" y="2671773"/>
              <a:ext cx="5486378" cy="443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very large; very big</a:t>
              </a:r>
              <a:endParaRPr lang="zh-CN" altLang="en-US" sz="2400" b="1" dirty="0"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1061476" y="1039985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1-3  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32" y="2253475"/>
            <a:ext cx="2219802" cy="147986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94C126C6-28A0-438D-9B54-0E0E7F473E10}"/>
              </a:ext>
            </a:extLst>
          </p:cNvPr>
          <p:cNvSpPr/>
          <p:nvPr/>
        </p:nvSpPr>
        <p:spPr>
          <a:xfrm>
            <a:off x="9258300" y="0"/>
            <a:ext cx="4316412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academic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giant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 from the previous slide, skip the vocabulary teaching part. If not, explain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giant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it.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encourage them to support their answers with details.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5" name="图片 2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277DE9C8-4A3C-45CC-ACB5-AF4CA314E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35007" y="6978643"/>
            <a:ext cx="943722" cy="294424"/>
            <a:chOff x="-36290" y="6501016"/>
            <a:chExt cx="943722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箭头: 燕尾形 2"/>
          <p:cNvSpPr/>
          <p:nvPr/>
        </p:nvSpPr>
        <p:spPr>
          <a:xfrm>
            <a:off x="1685720" y="5656090"/>
            <a:ext cx="258187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4-5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17/34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0" y="5535753"/>
            <a:ext cx="987449" cy="12926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3" y="2301240"/>
            <a:ext cx="5549102" cy="2397477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497254" y="2077938"/>
            <a:ext cx="6409343" cy="3787641"/>
            <a:chOff x="6799679" y="2689561"/>
            <a:chExt cx="6409343" cy="3961769"/>
          </a:xfrm>
        </p:grpSpPr>
        <p:sp>
          <p:nvSpPr>
            <p:cNvPr id="31" name="矩形 30"/>
            <p:cNvSpPr/>
            <p:nvPr/>
          </p:nvSpPr>
          <p:spPr>
            <a:xfrm>
              <a:off x="6820971" y="3288852"/>
              <a:ext cx="6388051" cy="33624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355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Do you remember who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and Hassan were? Why were they on the island?</a:t>
              </a:r>
            </a:p>
            <a:p>
              <a:pPr marL="554355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didn't Biff tell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where she had been since he last saw her?</a:t>
              </a:r>
            </a:p>
          </p:txBody>
        </p:sp>
        <p:sp>
          <p:nvSpPr>
            <p:cNvPr id="35" name="矩形: 圆角 21"/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F28DC5C7-29DA-41AA-94DF-7D7B2E5806CC}"/>
              </a:ext>
            </a:extLst>
          </p:cNvPr>
          <p:cNvSpPr/>
          <p:nvPr/>
        </p:nvSpPr>
        <p:spPr>
          <a:xfrm>
            <a:off x="9037851" y="0"/>
            <a:ext cx="4536861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Utilize the reading strategies and skills to assist in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reading comprehension.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 take turns discussing the comprehension questions and encourage them to support their answers with details.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 discuss the questions in the connections section.</a:t>
            </a: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51DD575E-C7C9-4B30-8AE3-8B57F220B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82450" y="497457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Futura Std Heavy" panose="020B0702020204020203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Heavy" panose="020B0702020204020203" pitchFamily="34" charset="0"/>
                <a:sym typeface="Helvetica Light"/>
              </a:endParaRPr>
            </a:p>
          </p:txBody>
        </p:sp>
      </p:grpSp>
      <p:sp>
        <p:nvSpPr>
          <p:cNvPr id="15" name="箭头: 燕尾形 2"/>
          <p:cNvSpPr/>
          <p:nvPr/>
        </p:nvSpPr>
        <p:spPr>
          <a:xfrm>
            <a:off x="1762786" y="573212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6-7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33344" y="5138527"/>
            <a:ext cx="6199454" cy="1735013"/>
            <a:chOff x="7417715" y="5306832"/>
            <a:chExt cx="6199454" cy="1735013"/>
          </a:xfrm>
        </p:grpSpPr>
        <p:sp>
          <p:nvSpPr>
            <p:cNvPr id="20" name="矩形 19"/>
            <p:cNvSpPr/>
            <p:nvPr/>
          </p:nvSpPr>
          <p:spPr>
            <a:xfrm>
              <a:off x="7474865" y="5827121"/>
              <a:ext cx="6142304" cy="12147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08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evil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21" name="矩形: 圆角 13"/>
            <p:cNvSpPr/>
            <p:nvPr/>
          </p:nvSpPr>
          <p:spPr>
            <a:xfrm>
              <a:off x="7417715" y="5306832"/>
              <a:ext cx="282686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694874" y="1436932"/>
            <a:ext cx="6453066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“I know,” said Biff, “and that’s where we’re going. We must get up there as fast as we can.”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“Stop!” shouted </a:t>
            </a:r>
            <a:r>
              <a:rPr lang="en-US" altLang="zh-CN" sz="2400" b="1" dirty="0" err="1">
                <a:latin typeface="Century Gothic" panose="020B0502020202020204" pitchFamily="34" charset="0"/>
                <a:cs typeface="Ayuthaya" pitchFamily="2" charset="-34"/>
              </a:rPr>
              <a:t>Kamar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. “Don’t go! Have you forgotten about 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evil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genie?”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“We’ll worry about him later,” said Chip.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5" name="流程图: 终止 3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9/34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86" y="1580500"/>
            <a:ext cx="3848264" cy="347859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4088CAB-88AF-4B09-9C23-BED979A2BD52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evil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evil </a:t>
            </a:r>
            <a:r>
              <a:rPr lang="en-US" altLang="zh-CN" sz="1100" b="1" dirty="0">
                <a:solidFill>
                  <a:schemeClr val="bg1"/>
                </a:solidFill>
              </a:rPr>
              <a:t>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2DD156AE-5612-4E9B-912A-9672A8F04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59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6932" y="455498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81291" y="1506429"/>
            <a:ext cx="6012126" cy="2692804"/>
            <a:chOff x="6799680" y="2689561"/>
            <a:chExt cx="5440809" cy="2692804"/>
          </a:xfrm>
        </p:grpSpPr>
        <p:sp>
          <p:nvSpPr>
            <p:cNvPr id="53" name="矩形 52"/>
            <p:cNvSpPr/>
            <p:nvPr/>
          </p:nvSpPr>
          <p:spPr>
            <a:xfrm>
              <a:off x="6820971" y="3274338"/>
              <a:ext cx="5419518" cy="21080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think when Biff told him that they had to come to rescue Floppy?</a:t>
              </a:r>
            </a:p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tell them not to go?</a:t>
              </a:r>
            </a:p>
          </p:txBody>
        </p:sp>
        <p:sp>
          <p:nvSpPr>
            <p:cNvPr id="54" name="矩形: 圆角 21"/>
            <p:cNvSpPr/>
            <p:nvPr/>
          </p:nvSpPr>
          <p:spPr>
            <a:xfrm>
              <a:off x="6799680" y="26895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27180" y="1798377"/>
            <a:ext cx="5520479" cy="4932805"/>
            <a:chOff x="601606" y="507124"/>
            <a:chExt cx="5775365" cy="4307018"/>
          </a:xfrm>
        </p:grpSpPr>
        <p:sp>
          <p:nvSpPr>
            <p:cNvPr id="43" name="矩形 42"/>
            <p:cNvSpPr/>
            <p:nvPr/>
          </p:nvSpPr>
          <p:spPr>
            <a:xfrm>
              <a:off x="637485" y="507124"/>
              <a:ext cx="5715564" cy="430701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01606" y="4009493"/>
              <a:ext cx="2440451" cy="6242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ts val="4600"/>
                </a:lnSpc>
              </a:pPr>
              <a:endParaRPr lang="en-US" altLang="zh-CN" sz="3200" b="1" dirty="0">
                <a:solidFill>
                  <a:srgbClr val="0083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90752" y="4120485"/>
              <a:ext cx="5450499" cy="401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The fat man did many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evil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deeds.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2994556" y="1219541"/>
              <a:ext cx="3227305" cy="94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evil</a:t>
              </a:r>
            </a:p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(adj.)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90593" y="2763949"/>
              <a:ext cx="5486378" cy="725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enjoying harming others; morally bad and cruel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061476" y="1039985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6-7  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862614" y="4488894"/>
            <a:ext cx="6012126" cy="2271657"/>
            <a:chOff x="991039" y="4488293"/>
            <a:chExt cx="5471361" cy="2271658"/>
          </a:xfrm>
        </p:grpSpPr>
        <p:sp>
          <p:nvSpPr>
            <p:cNvPr id="24" name="矩形 23"/>
            <p:cNvSpPr/>
            <p:nvPr/>
          </p:nvSpPr>
          <p:spPr>
            <a:xfrm>
              <a:off x="1025411" y="5005624"/>
              <a:ext cx="5436989" cy="17543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 anchor="b">
              <a:spAutoFit/>
            </a:bodyPr>
            <a:lstStyle/>
            <a:p>
              <a:pPr algn="l" defTabSz="584200">
                <a:lnSpc>
                  <a:spcPct val="15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If your pet was in danger, would you do something dangerous to rescue it? How else could you try to save it?</a:t>
              </a:r>
            </a:p>
          </p:txBody>
        </p:sp>
        <p:sp>
          <p:nvSpPr>
            <p:cNvPr id="25" name="矩形: 圆角 25"/>
            <p:cNvSpPr/>
            <p:nvPr/>
          </p:nvSpPr>
          <p:spPr>
            <a:xfrm>
              <a:off x="991039" y="4488293"/>
              <a:ext cx="271868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87" y="2376716"/>
            <a:ext cx="2293117" cy="153097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177DE732-C814-4F73-9391-1AFF5A3E3601}"/>
              </a:ext>
            </a:extLst>
          </p:cNvPr>
          <p:cNvSpPr/>
          <p:nvPr/>
        </p:nvSpPr>
        <p:spPr>
          <a:xfrm>
            <a:off x="9258300" y="0"/>
            <a:ext cx="4316412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evil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 from the previous slide, skip the vocabulary teaching part. If not, explain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evil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it.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give feedback.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060538C7-09FB-4B01-A905-1C4F87BBE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6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57729" y="4878034"/>
            <a:ext cx="5903322" cy="1760908"/>
            <a:chOff x="8300679" y="5317288"/>
            <a:chExt cx="4461809" cy="1760908"/>
          </a:xfrm>
        </p:grpSpPr>
        <p:sp>
          <p:nvSpPr>
            <p:cNvPr id="32" name="矩形 31"/>
            <p:cNvSpPr/>
            <p:nvPr/>
          </p:nvSpPr>
          <p:spPr>
            <a:xfrm>
              <a:off x="8314384" y="5827121"/>
              <a:ext cx="4448104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gully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/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/>
          <p:cNvSpPr/>
          <p:nvPr/>
        </p:nvSpPr>
        <p:spPr>
          <a:xfrm>
            <a:off x="1621597" y="575848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 8-9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89" y="1383598"/>
            <a:ext cx="7626346" cy="331892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C996B17-5B01-4793-AD96-42E9B79E56E7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gully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gully </a:t>
            </a:r>
            <a:r>
              <a:rPr lang="en-US" altLang="zh-CN" sz="1100" b="1" dirty="0">
                <a:solidFill>
                  <a:schemeClr val="bg1"/>
                </a:solidFill>
              </a:rPr>
              <a:t>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C58DDCF7-29E2-46A2-A574-4547C6C7A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65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6932" y="455498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43937" y="1345751"/>
            <a:ext cx="6012126" cy="3431468"/>
            <a:chOff x="6799680" y="2689561"/>
            <a:chExt cx="5440809" cy="3431468"/>
          </a:xfrm>
        </p:grpSpPr>
        <p:sp>
          <p:nvSpPr>
            <p:cNvPr id="53" name="矩形 52"/>
            <p:cNvSpPr/>
            <p:nvPr/>
          </p:nvSpPr>
          <p:spPr>
            <a:xfrm>
              <a:off x="6820971" y="3274338"/>
              <a:ext cx="5419518" cy="28466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was the journey up the mountain? Describe how Biff felt during the climb.</a:t>
              </a:r>
            </a:p>
            <a:p>
              <a:pPr marL="457200" indent="-360045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Chip discover and why did he think it would be an easier way up the mountain?</a:t>
              </a:r>
            </a:p>
          </p:txBody>
        </p:sp>
        <p:sp>
          <p:nvSpPr>
            <p:cNvPr id="54" name="矩形: 圆角 21"/>
            <p:cNvSpPr/>
            <p:nvPr/>
          </p:nvSpPr>
          <p:spPr>
            <a:xfrm>
              <a:off x="6799680" y="2689561"/>
              <a:ext cx="2737682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27430" y="1798320"/>
            <a:ext cx="5531485" cy="4558665"/>
            <a:chOff x="601606" y="507124"/>
            <a:chExt cx="5775389" cy="4307018"/>
          </a:xfrm>
        </p:grpSpPr>
        <p:sp>
          <p:nvSpPr>
            <p:cNvPr id="43" name="矩形 42"/>
            <p:cNvSpPr/>
            <p:nvPr/>
          </p:nvSpPr>
          <p:spPr>
            <a:xfrm>
              <a:off x="637485" y="507124"/>
              <a:ext cx="5715564" cy="430701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01606" y="4009493"/>
              <a:ext cx="2440451" cy="6242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ts val="4600"/>
                </a:lnSpc>
              </a:pPr>
              <a:endParaRPr lang="en-US" altLang="zh-CN" sz="3200" b="1" dirty="0">
                <a:solidFill>
                  <a:srgbClr val="0083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90752" y="3715742"/>
              <a:ext cx="5450499" cy="434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There is a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gully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 in the forest.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2994556" y="1219541"/>
              <a:ext cx="3227305" cy="1016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gully</a:t>
              </a:r>
            </a:p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(n.)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90617" y="2745180"/>
              <a:ext cx="5486378" cy="78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a long narrow valley with steep sides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061476" y="1039985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8-9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881706" y="5029078"/>
            <a:ext cx="5974357" cy="1702103"/>
            <a:chOff x="995453" y="4970813"/>
            <a:chExt cx="5436989" cy="1702104"/>
          </a:xfrm>
        </p:grpSpPr>
        <p:sp>
          <p:nvSpPr>
            <p:cNvPr id="24" name="矩形 23"/>
            <p:cNvSpPr/>
            <p:nvPr/>
          </p:nvSpPr>
          <p:spPr>
            <a:xfrm>
              <a:off x="995453" y="5544018"/>
              <a:ext cx="5436989" cy="11288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 anchor="b">
              <a:spAutoFit/>
            </a:bodyPr>
            <a:lstStyle/>
            <a:p>
              <a:pPr algn="l" defTabSz="584200">
                <a:lnSpc>
                  <a:spcPct val="15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Have you ever went for a walk in the mountains? What was it like?</a:t>
              </a:r>
            </a:p>
          </p:txBody>
        </p:sp>
        <p:sp>
          <p:nvSpPr>
            <p:cNvPr id="25" name="矩形: 圆角 25"/>
            <p:cNvSpPr/>
            <p:nvPr/>
          </p:nvSpPr>
          <p:spPr>
            <a:xfrm>
              <a:off x="995453" y="4970813"/>
              <a:ext cx="271868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14" y="2303120"/>
            <a:ext cx="2406863" cy="160457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FA6EBA90-54E9-44D2-8ABE-17EB566110DE}"/>
              </a:ext>
            </a:extLst>
          </p:cNvPr>
          <p:cNvSpPr/>
          <p:nvPr/>
        </p:nvSpPr>
        <p:spPr>
          <a:xfrm>
            <a:off x="9258300" y="0"/>
            <a:ext cx="4316412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gully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 from the previous slide, skip the vocabulary teaching part. If not, explain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gully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it.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give feedback.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F0F0E11E-538A-4F15-B561-45797F613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5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09998" y="4958426"/>
            <a:ext cx="6526751" cy="1760908"/>
            <a:chOff x="8300679" y="5317288"/>
            <a:chExt cx="4933005" cy="1760908"/>
          </a:xfrm>
        </p:grpSpPr>
        <p:sp>
          <p:nvSpPr>
            <p:cNvPr id="32" name="矩形 31"/>
            <p:cNvSpPr/>
            <p:nvPr/>
          </p:nvSpPr>
          <p:spPr>
            <a:xfrm>
              <a:off x="8314384" y="5827121"/>
              <a:ext cx="4919300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words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clap 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rush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/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/>
          <p:cNvSpPr/>
          <p:nvPr/>
        </p:nvSpPr>
        <p:spPr>
          <a:xfrm>
            <a:off x="1284931" y="5758489"/>
            <a:ext cx="2601269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 10-11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31" y="1501176"/>
            <a:ext cx="3825752" cy="34572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383683" y="1383598"/>
            <a:ext cx="6453066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The genie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clapped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his hands. Water began to gush down the gully. Biff and Chip had no time to climb out. The water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rushed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towards them.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“Quickly, Biff! Climb on to this rock and hang on,” shouted Chip.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3BC20DF-FBB5-40F1-B025-1B0371E65A00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clap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rush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clap</a:t>
            </a:r>
            <a:r>
              <a:rPr lang="en-US" altLang="zh-CN" sz="1100" b="1" dirty="0">
                <a:solidFill>
                  <a:schemeClr val="bg1"/>
                </a:solidFill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</a:rPr>
              <a:t>rush</a:t>
            </a:r>
            <a:r>
              <a:rPr lang="en-US" altLang="zh-CN" sz="1100" b="1" dirty="0">
                <a:solidFill>
                  <a:schemeClr val="bg1"/>
                </a:solidFill>
              </a:rPr>
              <a:t> 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5" name="图片 2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40F097CD-6A12-4D0A-962F-E75DEE6A0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9562" y="-127122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70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76304" y="1333368"/>
            <a:ext cx="5979182" cy="4948197"/>
            <a:chOff x="6764793" y="2795547"/>
            <a:chExt cx="5611739" cy="5175681"/>
          </a:xfrm>
        </p:grpSpPr>
        <p:sp>
          <p:nvSpPr>
            <p:cNvPr id="62" name="矩形 61"/>
            <p:cNvSpPr/>
            <p:nvPr/>
          </p:nvSpPr>
          <p:spPr>
            <a:xfrm>
              <a:off x="6820972" y="3288852"/>
              <a:ext cx="5555560" cy="46823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355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happened when the genie appeared? Use different senses to describe what happened.</a:t>
              </a:r>
            </a:p>
            <a:p>
              <a:pPr marL="554355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the genie do to stop Biff and Chip?</a:t>
              </a:r>
            </a:p>
            <a:p>
              <a:pPr marL="554355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Chip tell Biff to do, and why?</a:t>
              </a:r>
            </a:p>
          </p:txBody>
        </p:sp>
        <p:sp>
          <p:nvSpPr>
            <p:cNvPr id="63" name="矩形: 圆角 21"/>
            <p:cNvSpPr/>
            <p:nvPr/>
          </p:nvSpPr>
          <p:spPr>
            <a:xfrm>
              <a:off x="6764793" y="2795547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89350" y="1582471"/>
            <a:ext cx="5187096" cy="2874463"/>
            <a:chOff x="917734" y="1065111"/>
            <a:chExt cx="5337261" cy="1433949"/>
          </a:xfrm>
        </p:grpSpPr>
        <p:sp>
          <p:nvSpPr>
            <p:cNvPr id="41" name="矩形 40"/>
            <p:cNvSpPr/>
            <p:nvPr/>
          </p:nvSpPr>
          <p:spPr>
            <a:xfrm>
              <a:off x="917734" y="1065111"/>
              <a:ext cx="5337261" cy="1433949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71468" y="2014495"/>
              <a:ext cx="5118455" cy="41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The audience cheered and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clapped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971468" y="1089219"/>
              <a:ext cx="3427285" cy="29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clap (v.)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71468" y="1418807"/>
              <a:ext cx="5206892" cy="41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to </a:t>
              </a:r>
              <a:r>
                <a:rPr lang="en-US" altLang="zh-CN" sz="2400" b="1" dirty="0"/>
                <a:t>hit your hands together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1092033" y="871178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10-11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18/34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99809" y="4541519"/>
            <a:ext cx="5177155" cy="2647094"/>
            <a:chOff x="886372" y="1065111"/>
            <a:chExt cx="5327032" cy="1657733"/>
          </a:xfrm>
        </p:grpSpPr>
        <p:sp>
          <p:nvSpPr>
            <p:cNvPr id="23" name="矩形 22"/>
            <p:cNvSpPr/>
            <p:nvPr/>
          </p:nvSpPr>
          <p:spPr>
            <a:xfrm>
              <a:off x="886372" y="1065111"/>
              <a:ext cx="5326499" cy="1479062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73272" y="2202435"/>
              <a:ext cx="5240132" cy="520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Water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rushes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 out of the huge tunnels.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986020" y="1082757"/>
              <a:ext cx="4530576" cy="366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rush (v.)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82917" y="1509106"/>
              <a:ext cx="5206892" cy="519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to flow suddenly and quickly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B3BEBF8-6CD8-4033-A6D6-9D962662F55B}"/>
              </a:ext>
            </a:extLst>
          </p:cNvPr>
          <p:cNvSpPr/>
          <p:nvPr/>
        </p:nvSpPr>
        <p:spPr>
          <a:xfrm>
            <a:off x="9258300" y="0"/>
            <a:ext cx="4316412" cy="1838177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academic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clap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rush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words from the previous slide, skip the vocabulary teaching part. If not, explain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clap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rush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them.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encourage them to support their answers with details.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AF1DE150-37F1-45AA-A69D-EB26E4DCE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04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57728" y="4935039"/>
            <a:ext cx="6448644" cy="1713396"/>
            <a:chOff x="8300679" y="5317288"/>
            <a:chExt cx="4873971" cy="1713396"/>
          </a:xfrm>
        </p:grpSpPr>
        <p:sp>
          <p:nvSpPr>
            <p:cNvPr id="32" name="矩形 31"/>
            <p:cNvSpPr/>
            <p:nvPr/>
          </p:nvSpPr>
          <p:spPr>
            <a:xfrm>
              <a:off x="8314383" y="5827121"/>
              <a:ext cx="4860267" cy="12035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words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safety 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and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across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/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/>
          <p:cNvSpPr/>
          <p:nvPr/>
        </p:nvSpPr>
        <p:spPr>
          <a:xfrm>
            <a:off x="1131145" y="5758489"/>
            <a:ext cx="2755516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 12-13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0" y="1383598"/>
            <a:ext cx="3777363" cy="3410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81" y="1383598"/>
            <a:ext cx="3770099" cy="342259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F89D9F3-020C-46FB-9615-B8A56FE49DE2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safety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across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safety</a:t>
            </a:r>
            <a:r>
              <a:rPr lang="en-US" altLang="zh-CN" sz="1100" b="1" dirty="0">
                <a:solidFill>
                  <a:schemeClr val="bg1"/>
                </a:solidFill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</a:rPr>
              <a:t>across</a:t>
            </a:r>
            <a:r>
              <a:rPr lang="en-US" altLang="zh-CN" sz="1100" b="1" dirty="0">
                <a:solidFill>
                  <a:schemeClr val="bg1"/>
                </a:solidFill>
              </a:rPr>
              <a:t> 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F81A89E-C7CD-49AA-AD52-B08E4AD87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9562" y="-127122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4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76304" y="1975726"/>
            <a:ext cx="5979182" cy="3870979"/>
            <a:chOff x="6764793" y="2795547"/>
            <a:chExt cx="5611739" cy="4048940"/>
          </a:xfrm>
        </p:grpSpPr>
        <p:sp>
          <p:nvSpPr>
            <p:cNvPr id="62" name="矩形 61"/>
            <p:cNvSpPr/>
            <p:nvPr/>
          </p:nvSpPr>
          <p:spPr>
            <a:xfrm>
              <a:off x="6820972" y="3288852"/>
              <a:ext cx="5555560" cy="35556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355" indent="-457200" algn="l" defTabSz="584200">
                <a:lnSpc>
                  <a:spcPct val="20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Biff and Chip feel when they were on the rock?</a:t>
              </a:r>
            </a:p>
            <a:p>
              <a:pPr marL="554355" indent="-457200" algn="l" defTabSz="584200">
                <a:lnSpc>
                  <a:spcPct val="20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Who came to help them, and what  did he bring with him to use?</a:t>
              </a:r>
            </a:p>
          </p:txBody>
        </p:sp>
        <p:sp>
          <p:nvSpPr>
            <p:cNvPr id="63" name="矩形: 圆角 21"/>
            <p:cNvSpPr/>
            <p:nvPr/>
          </p:nvSpPr>
          <p:spPr>
            <a:xfrm>
              <a:off x="6764793" y="2795547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89350" y="1582471"/>
            <a:ext cx="5187096" cy="2874463"/>
            <a:chOff x="917734" y="1065111"/>
            <a:chExt cx="5337261" cy="1433949"/>
          </a:xfrm>
        </p:grpSpPr>
        <p:sp>
          <p:nvSpPr>
            <p:cNvPr id="41" name="矩形 40"/>
            <p:cNvSpPr/>
            <p:nvPr/>
          </p:nvSpPr>
          <p:spPr>
            <a:xfrm>
              <a:off x="917734" y="1065111"/>
              <a:ext cx="5337261" cy="1433949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71468" y="2014495"/>
              <a:ext cx="5118455" cy="41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It's on fire. Get out and move to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safety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971468" y="1089219"/>
              <a:ext cx="3427285" cy="29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safety (n.)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71468" y="1418807"/>
              <a:ext cx="5206892" cy="41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/>
                <a:t>a place where you are safe from danger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1092033" y="871178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12-13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18/34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99809" y="4541519"/>
            <a:ext cx="5176637" cy="2361789"/>
            <a:chOff x="886372" y="1065111"/>
            <a:chExt cx="5326499" cy="1479062"/>
          </a:xfrm>
        </p:grpSpPr>
        <p:sp>
          <p:nvSpPr>
            <p:cNvPr id="23" name="矩形 22"/>
            <p:cNvSpPr/>
            <p:nvPr/>
          </p:nvSpPr>
          <p:spPr>
            <a:xfrm>
              <a:off x="886372" y="1065111"/>
              <a:ext cx="5326499" cy="1479062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26529" y="2188214"/>
              <a:ext cx="5118455" cy="288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He walked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across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 the field.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986020" y="1082757"/>
              <a:ext cx="4530576" cy="366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across (prep.)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82917" y="1529386"/>
              <a:ext cx="5206892" cy="519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from one side to the other side of something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25D2095-C812-41A2-B4E4-62529E7E1B9D}"/>
              </a:ext>
            </a:extLst>
          </p:cNvPr>
          <p:cNvSpPr/>
          <p:nvPr/>
        </p:nvSpPr>
        <p:spPr>
          <a:xfrm>
            <a:off x="9258300" y="0"/>
            <a:ext cx="4316412" cy="1838177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academic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clap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rush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words from the previous slide, skip the vocabulary teaching part. If not, explain the words </a:t>
            </a:r>
            <a:r>
              <a:rPr lang="en-US" altLang="zh-CN" sz="1100" b="1" i="1" dirty="0">
                <a:solidFill>
                  <a:schemeClr val="bg1"/>
                </a:solidFill>
              </a:rPr>
              <a:t>safety </a:t>
            </a:r>
            <a:r>
              <a:rPr lang="en-US" altLang="zh-CN" sz="1100" b="1" dirty="0">
                <a:solidFill>
                  <a:schemeClr val="bg1"/>
                </a:solidFill>
              </a:rPr>
              <a:t>and</a:t>
            </a:r>
            <a:r>
              <a:rPr lang="en-US" altLang="zh-CN" sz="1100" b="1" i="1" dirty="0">
                <a:solidFill>
                  <a:schemeClr val="bg1"/>
                </a:solidFill>
              </a:rPr>
              <a:t> across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them.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encourage them to support their answers with details.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E4BDBDD9-CF26-4CB9-A6DB-E1A02C83B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0578662" y="271537"/>
            <a:ext cx="2967933" cy="889186"/>
            <a:chOff x="11015277" y="698687"/>
            <a:chExt cx="2564762" cy="8891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5277" y="698687"/>
              <a:ext cx="2564762" cy="88918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51514" y="862002"/>
              <a:ext cx="242852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Learning Goals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A023FEE1-5B4E-4738-A0B5-9C0118426F00}"/>
              </a:ext>
            </a:extLst>
          </p:cNvPr>
          <p:cNvSpPr/>
          <p:nvPr/>
        </p:nvSpPr>
        <p:spPr>
          <a:xfrm>
            <a:off x="1682638" y="2003183"/>
            <a:ext cx="10458817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Recognize and read grade-appropriate irregularly spelled words. read second-grade irregularly spelled words in isolation (words &amp; sentences)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Learn the key words 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giant, evil, gully, clap, rush, safety, across,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pleased,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understand them in context.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Apply the different reading strategies and skills when analyzing the characters, settings, and plot of the story.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Talk about the story and discuss what you can do to become a good mountain climber.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A57ABE8-9EBF-4F02-9F81-2781CD7EB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8" b="27087"/>
          <a:stretch/>
        </p:blipFill>
        <p:spPr>
          <a:xfrm>
            <a:off x="301511" y="968331"/>
            <a:ext cx="6696835" cy="97696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1" name="流程图: 终止 30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ECD58DFB-E92E-48F8-82E4-76BF1E790B43}"/>
              </a:ext>
            </a:extLst>
          </p:cNvPr>
          <p:cNvSpPr/>
          <p:nvPr/>
        </p:nvSpPr>
        <p:spPr>
          <a:xfrm>
            <a:off x="9037851" y="0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Get to know what they will learn in this class.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Go through the learning goals with Ss. Make sure they know what they’re going to learn in the lesson.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Note: Don’t read the learning goals to the Ss.</a:t>
            </a: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40BFB9B7-B9A9-4B20-827D-B9A87AF8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09998" y="4958426"/>
            <a:ext cx="6526751" cy="1760908"/>
            <a:chOff x="8300679" y="5317288"/>
            <a:chExt cx="4933005" cy="1760908"/>
          </a:xfrm>
        </p:grpSpPr>
        <p:sp>
          <p:nvSpPr>
            <p:cNvPr id="32" name="矩形 31"/>
            <p:cNvSpPr/>
            <p:nvPr/>
          </p:nvSpPr>
          <p:spPr>
            <a:xfrm>
              <a:off x="8314384" y="5827121"/>
              <a:ext cx="4919300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pleased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/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/>
          <p:cNvSpPr/>
          <p:nvPr/>
        </p:nvSpPr>
        <p:spPr>
          <a:xfrm>
            <a:off x="1549569" y="5758489"/>
            <a:ext cx="2189789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14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020657" y="1383598"/>
            <a:ext cx="7123566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Biff and Chip climbed to safety on the rope.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“We are so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pleased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to see you!” said Biff. “I thought we’d never get off that rock.”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“The evil genie did this,” said Chip.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“It’s a good job I came when I did,” said </a:t>
            </a:r>
            <a:r>
              <a:rPr lang="en-US" altLang="zh-CN" sz="2400" b="1" dirty="0" err="1">
                <a:latin typeface="Century Gothic" panose="020B0502020202020204" pitchFamily="34" charset="0"/>
                <a:cs typeface="Ayuthaya" pitchFamily="2" charset="-34"/>
              </a:rPr>
              <a:t>Kamar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. “I came to help you rescue Floppy.”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21" y="1524643"/>
            <a:ext cx="3780261" cy="343378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B6ABBF0-756D-47B3-9D9E-3C52F9523753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pleased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pleased</a:t>
            </a:r>
            <a:r>
              <a:rPr lang="en-US" altLang="zh-CN" sz="1100" b="1" dirty="0">
                <a:solidFill>
                  <a:schemeClr val="bg1"/>
                </a:solidFill>
              </a:rPr>
              <a:t> 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5" name="图片 2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E70FC3C9-92E0-4828-8788-B9A9A82D2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9562" y="-127122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0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6932" y="455498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43937" y="1289135"/>
            <a:ext cx="6012126" cy="2646638"/>
            <a:chOff x="6799680" y="2689561"/>
            <a:chExt cx="5440809" cy="2646638"/>
          </a:xfrm>
        </p:grpSpPr>
        <p:sp>
          <p:nvSpPr>
            <p:cNvPr id="53" name="矩形 52"/>
            <p:cNvSpPr/>
            <p:nvPr/>
          </p:nvSpPr>
          <p:spPr>
            <a:xfrm>
              <a:off x="6820971" y="3274338"/>
              <a:ext cx="5419518" cy="20618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97155" algn="l" defTabSz="584200"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Look at Chip and Biff's faces. How did they feel when they were climbing to safety?</a:t>
              </a:r>
            </a:p>
          </p:txBody>
        </p:sp>
        <p:sp>
          <p:nvSpPr>
            <p:cNvPr id="54" name="矩形: 圆角 21"/>
            <p:cNvSpPr/>
            <p:nvPr/>
          </p:nvSpPr>
          <p:spPr>
            <a:xfrm>
              <a:off x="6799680" y="2689561"/>
              <a:ext cx="2737682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27180" y="1798377"/>
            <a:ext cx="5531909" cy="4932805"/>
            <a:chOff x="601606" y="507124"/>
            <a:chExt cx="5787323" cy="4307018"/>
          </a:xfrm>
        </p:grpSpPr>
        <p:sp>
          <p:nvSpPr>
            <p:cNvPr id="43" name="矩形 42"/>
            <p:cNvSpPr/>
            <p:nvPr/>
          </p:nvSpPr>
          <p:spPr>
            <a:xfrm>
              <a:off x="637485" y="507124"/>
              <a:ext cx="5715564" cy="430701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01606" y="4009493"/>
              <a:ext cx="2440451" cy="6242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ts val="4600"/>
                </a:lnSpc>
              </a:pPr>
              <a:endParaRPr lang="en-US" altLang="zh-CN" sz="3200" b="1" dirty="0">
                <a:solidFill>
                  <a:srgbClr val="0083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02710" y="3770077"/>
              <a:ext cx="5450499" cy="724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She is very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pleased</a:t>
              </a: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 to be here to read her favorite books.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2994556" y="1219541"/>
              <a:ext cx="3227305" cy="94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pleased</a:t>
              </a:r>
            </a:p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(adj.)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02551" y="2537598"/>
              <a:ext cx="5486378" cy="401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happy and glad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061476" y="1039985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 14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843937" y="4166337"/>
            <a:ext cx="6012333" cy="2713403"/>
            <a:chOff x="960893" y="3959513"/>
            <a:chExt cx="5471549" cy="2713404"/>
          </a:xfrm>
        </p:grpSpPr>
        <p:sp>
          <p:nvSpPr>
            <p:cNvPr id="24" name="矩形 23"/>
            <p:cNvSpPr/>
            <p:nvPr/>
          </p:nvSpPr>
          <p:spPr>
            <a:xfrm>
              <a:off x="995453" y="4436022"/>
              <a:ext cx="5436989" cy="22368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 anchor="b">
              <a:spAutoFit/>
            </a:bodyPr>
            <a:lstStyle/>
            <a:p>
              <a:pPr algn="l" defTabSz="584200">
                <a:lnSpc>
                  <a:spcPct val="15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Have you ever crossed a rope bridge or climbed a rope? Do you think it would be easy or difficult? Give reasons for your answer.</a:t>
              </a:r>
            </a:p>
          </p:txBody>
        </p:sp>
        <p:sp>
          <p:nvSpPr>
            <p:cNvPr id="25" name="矩形: 圆角 25"/>
            <p:cNvSpPr/>
            <p:nvPr/>
          </p:nvSpPr>
          <p:spPr>
            <a:xfrm>
              <a:off x="960893" y="3959513"/>
              <a:ext cx="271868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89" y="2339372"/>
            <a:ext cx="2196942" cy="146462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B73DE8C-A0D8-4C34-9549-8BAD1CF65A09}"/>
              </a:ext>
            </a:extLst>
          </p:cNvPr>
          <p:cNvSpPr/>
          <p:nvPr/>
        </p:nvSpPr>
        <p:spPr>
          <a:xfrm>
            <a:off x="9258300" y="0"/>
            <a:ext cx="4316412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Utilize the reading strategies and skills to assist in reading comprehension; understand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pleased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lvl="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If Ss can present a good understanding of the word from the previous slide, skip the vocabulary teaching part. If not, explain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pleased </a:t>
            </a:r>
            <a:r>
              <a:rPr lang="en-US" altLang="zh-CN" sz="1100" b="1" dirty="0">
                <a:solidFill>
                  <a:schemeClr val="bg1"/>
                </a:solidFill>
              </a:rPr>
              <a:t>with the sample sentence and ask Ss to make sentences with it.</a:t>
            </a:r>
            <a:endParaRPr lang="zh-CN" altLang="zh-CN" sz="1100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Ask Ss to discuss the comprehension questions and give feedback.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E2E2AD69-CD50-4B8C-B76A-352F172A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3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箭头: 燕尾形 2"/>
          <p:cNvSpPr/>
          <p:nvPr/>
        </p:nvSpPr>
        <p:spPr>
          <a:xfrm>
            <a:off x="1549569" y="5758489"/>
            <a:ext cx="2189789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15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69" y="1762388"/>
            <a:ext cx="3515569" cy="314117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531674" y="1844058"/>
            <a:ext cx="6128441" cy="4110698"/>
            <a:chOff x="6799680" y="2795161"/>
            <a:chExt cx="5546071" cy="4110698"/>
          </a:xfrm>
        </p:grpSpPr>
        <p:sp>
          <p:nvSpPr>
            <p:cNvPr id="25" name="矩形 24"/>
            <p:cNvSpPr/>
            <p:nvPr/>
          </p:nvSpPr>
          <p:spPr>
            <a:xfrm>
              <a:off x="6820971" y="3274338"/>
              <a:ext cx="5524780" cy="36315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554355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Biff and Chip feel about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coming to help them?</a:t>
              </a:r>
            </a:p>
            <a:p>
              <a:pPr marL="554355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do you think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Kamar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felt?</a:t>
              </a:r>
            </a:p>
            <a:p>
              <a:pPr marL="554355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do you think the bird did with Floppy?</a:t>
              </a:r>
            </a:p>
          </p:txBody>
        </p:sp>
        <p:sp>
          <p:nvSpPr>
            <p:cNvPr id="27" name="矩形: 圆角 21"/>
            <p:cNvSpPr/>
            <p:nvPr/>
          </p:nvSpPr>
          <p:spPr>
            <a:xfrm>
              <a:off x="6799680" y="27951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ABFAACE5-F353-4BFA-BA57-D470F9A85566}"/>
              </a:ext>
            </a:extLst>
          </p:cNvPr>
          <p:cNvSpPr/>
          <p:nvPr/>
        </p:nvSpPr>
        <p:spPr>
          <a:xfrm>
            <a:off x="9037851" y="0"/>
            <a:ext cx="4536861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Utilize the reading strategies and skills to assist in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reading comprehension.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 take turns discussing the comprehension questions and encourage them to support their answers with details.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 discuss the questions in the connections section.</a:t>
            </a: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A408F0A0-343A-483E-8ABD-C7C0647CF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76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110932" y="0"/>
            <a:ext cx="3582309" cy="964367"/>
            <a:chOff x="11381362" y="-144187"/>
            <a:chExt cx="2256803" cy="96436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" name="文本框 39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70215" y="-144187"/>
              <a:ext cx="216795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 Strategy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23743" y="7294388"/>
            <a:ext cx="943722" cy="294424"/>
            <a:chOff x="-36290" y="6501016"/>
            <a:chExt cx="943722" cy="2944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9" name="文本框 4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319063" y="7045225"/>
            <a:ext cx="836249" cy="287772"/>
            <a:chOff x="11244544" y="6591379"/>
            <a:chExt cx="718618" cy="259825"/>
          </a:xfrm>
        </p:grpSpPr>
        <p:sp>
          <p:nvSpPr>
            <p:cNvPr id="11" name="流程图: 终止 10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文本框 4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91379"/>
              <a:ext cx="718618" cy="25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23/32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E364497-A8E8-4DFC-B579-22A9712B01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55" y="6502127"/>
            <a:ext cx="1743607" cy="74987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6438B06-F6AE-4CC7-B7AD-0910156A96E3}"/>
              </a:ext>
            </a:extLst>
          </p:cNvPr>
          <p:cNvSpPr txBox="1"/>
          <p:nvPr/>
        </p:nvSpPr>
        <p:spPr>
          <a:xfrm>
            <a:off x="1684863" y="311120"/>
            <a:ext cx="10146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>
                <a:solidFill>
                  <a:schemeClr val="accent1"/>
                </a:solidFill>
                <a:latin typeface="Century Gothic" panose="020B0502020202020204" pitchFamily="34" charset="0"/>
              </a:rPr>
              <a:t>Analyze a Story </a:t>
            </a:r>
            <a:endParaRPr lang="en-US" altLang="zh-CN" sz="3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31589" y="1117910"/>
            <a:ext cx="1014670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altLang="zh-CN" sz="2800" b="1" dirty="0"/>
              <a:t>Read </a:t>
            </a:r>
            <a:r>
              <a:rPr lang="en-US" altLang="zh-CN" sz="2800" b="1" i="1" dirty="0"/>
              <a:t>Save Floppy! </a:t>
            </a:r>
            <a:r>
              <a:rPr lang="en-US" altLang="zh-CN" sz="2800" b="1" dirty="0"/>
              <a:t>(pages 1-15) and identify the settings, characters, and the plot in this part of the story.</a:t>
            </a:r>
          </a:p>
        </p:txBody>
      </p:sp>
      <p:graphicFrame>
        <p:nvGraphicFramePr>
          <p:cNvPr id="23" name="图示 22"/>
          <p:cNvGraphicFramePr/>
          <p:nvPr>
            <p:extLst>
              <p:ext uri="{D42A27DB-BD31-4B8C-83A1-F6EECF244321}">
                <p14:modId xmlns:p14="http://schemas.microsoft.com/office/powerpoint/2010/main" val="2672541850"/>
              </p:ext>
            </p:extLst>
          </p:nvPr>
        </p:nvGraphicFramePr>
        <p:xfrm>
          <a:off x="561621" y="2026361"/>
          <a:ext cx="12115800" cy="5257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矩形 23"/>
          <p:cNvSpPr/>
          <p:nvPr/>
        </p:nvSpPr>
        <p:spPr>
          <a:xfrm>
            <a:off x="1923929" y="3134113"/>
            <a:ext cx="303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in Biff’s home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on the big island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on the mountain</a:t>
            </a:r>
          </a:p>
        </p:txBody>
      </p:sp>
      <p:sp>
        <p:nvSpPr>
          <p:cNvPr id="25" name="矩形 24"/>
          <p:cNvSpPr/>
          <p:nvPr/>
        </p:nvSpPr>
        <p:spPr>
          <a:xfrm>
            <a:off x="2038229" y="5511470"/>
            <a:ext cx="3086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Biff, Chip, Floppy, </a:t>
            </a:r>
            <a:r>
              <a:rPr lang="en-US" altLang="zh-CN" sz="2400" b="1" dirty="0" err="1">
                <a:solidFill>
                  <a:srgbClr val="00882B"/>
                </a:solidFill>
              </a:rPr>
              <a:t>Kammar</a:t>
            </a:r>
            <a:r>
              <a:rPr lang="en-US" altLang="zh-CN" sz="2400" b="1" dirty="0">
                <a:solidFill>
                  <a:srgbClr val="00882B"/>
                </a:solidFill>
              </a:rPr>
              <a:t>, Hassan, the genie, the large bird</a:t>
            </a:r>
          </a:p>
        </p:txBody>
      </p:sp>
      <p:sp>
        <p:nvSpPr>
          <p:cNvPr id="26" name="矩形 25"/>
          <p:cNvSpPr/>
          <p:nvPr/>
        </p:nvSpPr>
        <p:spPr>
          <a:xfrm>
            <a:off x="8102501" y="3421699"/>
            <a:ext cx="3999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The magic key glowed and took the children to the big island.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Biff and Chip climbed up the gully.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842783" y="5578156"/>
            <a:ext cx="25189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sym typeface="Helvetica Light"/>
              </a:rPr>
              <a:t>It’s your turn.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sym typeface="Helvetica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482E5B9-0D82-4E78-801F-6565A175789E}"/>
              </a:ext>
            </a:extLst>
          </p:cNvPr>
          <p:cNvSpPr/>
          <p:nvPr/>
        </p:nvSpPr>
        <p:spPr>
          <a:xfrm>
            <a:off x="8708733" y="-6072"/>
            <a:ext cx="4807786" cy="1124905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Teach Ss how to analyze a story and explain the three elements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Teach Ss how to analyze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Explain the three elements of a story and show the story bubble map.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231E2C5B-38D6-4FB2-82F7-B6B7AC466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83812" y="-133072"/>
            <a:ext cx="943855" cy="6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0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  <p:bldGraphic spid="23" grpId="0">
        <p:bldAsOne/>
      </p:bldGraphic>
      <p:bldP spid="24" grpId="0"/>
      <p:bldP spid="25" grpId="0"/>
      <p:bldP spid="26" grpId="0"/>
      <p:bldP spid="29" grpId="0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7030" y="552446"/>
            <a:ext cx="77829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584200"/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Analyze the main characters in the story.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658017"/>
              </p:ext>
            </p:extLst>
          </p:nvPr>
        </p:nvGraphicFramePr>
        <p:xfrm>
          <a:off x="1107715" y="1462498"/>
          <a:ext cx="11408229" cy="566220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553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3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0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653"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Characters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Character’s Actions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Character’ s traits</a:t>
                      </a:r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006">
                <a:tc>
                  <a:txBody>
                    <a:bodyPr/>
                    <a:lstStyle/>
                    <a:p>
                      <a:r>
                        <a:rPr lang="en-US" altLang="zh-CN" sz="2800" b="1" dirty="0"/>
                        <a:t>Biff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608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/>
                        <a:t>Chip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0743">
                <a:tc>
                  <a:txBody>
                    <a:bodyPr/>
                    <a:lstStyle/>
                    <a:p>
                      <a:r>
                        <a:rPr lang="en-US" altLang="zh-CN" sz="2800" b="1" dirty="0" err="1"/>
                        <a:t>Kammar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9771803" y="2614950"/>
            <a:ext cx="227685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brave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82B"/>
                </a:solidFill>
                <a:effectLst/>
                <a:uFillTx/>
                <a:sym typeface="Helvetica Light"/>
              </a:rPr>
              <a:t>tough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882B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00551" y="6267130"/>
            <a:ext cx="25189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sym typeface="Helvetica Light"/>
              </a:rPr>
              <a:t>It’s your turn.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sym typeface="Helvetica Ligh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29714" y="6267131"/>
            <a:ext cx="25189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sym typeface="Helvetica Light"/>
              </a:rPr>
              <a:t>It’s your turn.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sym typeface="Helvetica Ligh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50851" y="2289978"/>
            <a:ext cx="494831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climbed up the mountain 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hung on the rock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climbed to safety on the rope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yelled at the bird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50851" y="4176612"/>
            <a:ext cx="499318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found a gully 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climbed up the mountain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noticed the rock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climbed to safety on the rope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740503" y="4206307"/>
            <a:ext cx="227685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82B"/>
                </a:solidFill>
                <a:effectLst/>
                <a:uFillTx/>
                <a:sym typeface="Helvetica Light"/>
              </a:rPr>
              <a:t>steady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acute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brave</a:t>
            </a:r>
          </a:p>
          <a:p>
            <a:pPr marL="342900" indent="-342900" algn="l" defTabSz="584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tough</a:t>
            </a:r>
            <a:endParaRPr lang="zh-CN" altLang="en-US" sz="2400" b="1" dirty="0">
              <a:solidFill>
                <a:srgbClr val="00882B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59BF42-ACC9-4480-B446-5A2CBED23554}"/>
              </a:ext>
            </a:extLst>
          </p:cNvPr>
          <p:cNvSpPr/>
          <p:nvPr/>
        </p:nvSpPr>
        <p:spPr>
          <a:xfrm>
            <a:off x="8729319" y="-20558"/>
            <a:ext cx="4807786" cy="152437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Analyze the characters from the text by utilizing the reading skills and strategies.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Model how to analyze the characters from the text and complete the character, character’s action and character’s traits of the character chart.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Show and help Ss complete tasks.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 </a:t>
            </a:r>
          </a:p>
        </p:txBody>
      </p:sp>
      <p:pic>
        <p:nvPicPr>
          <p:cNvPr id="17" name="图片 1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B4C69FF5-3CD9-4E1E-91AF-45EE89D96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812" y="-133072"/>
            <a:ext cx="943855" cy="6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4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8" grpId="0"/>
      <p:bldP spid="11" grpId="0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407377" y="864857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Read &amp; Choose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031166" y="729554"/>
            <a:ext cx="2577957" cy="889186"/>
            <a:chOff x="11381362" y="-138057"/>
            <a:chExt cx="2227761" cy="88918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TextBox 94">
            <a:extLst>
              <a:ext uri="{FF2B5EF4-FFF2-40B4-BE49-F238E27FC236}">
                <a16:creationId xmlns:a16="http://schemas.microsoft.com/office/drawing/2014/main" id="{3717D097-472A-C34C-ABD4-EEDEDD0840FE}"/>
              </a:ext>
            </a:extLst>
          </p:cNvPr>
          <p:cNvSpPr txBox="1"/>
          <p:nvPr/>
        </p:nvSpPr>
        <p:spPr>
          <a:xfrm>
            <a:off x="1305723" y="2107792"/>
            <a:ext cx="108506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If you reach _______, you reach a place where you are safe from danger.</a:t>
            </a:r>
          </a:p>
          <a:p>
            <a:pPr marL="514350" indent="-514350" algn="l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Everyone _________ with the music.</a:t>
            </a:r>
          </a:p>
          <a:p>
            <a:pPr marL="514350" indent="-514350" algn="l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This fairy tale tells the story of a _______.</a:t>
            </a:r>
          </a:p>
          <a:p>
            <a:pPr marL="514350" indent="-514350" algn="l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Look at the traffic lights before you walk ________ the road.</a:t>
            </a:r>
          </a:p>
        </p:txBody>
      </p:sp>
      <p:sp>
        <p:nvSpPr>
          <p:cNvPr id="2" name="矩形 1"/>
          <p:cNvSpPr/>
          <p:nvPr/>
        </p:nvSpPr>
        <p:spPr>
          <a:xfrm>
            <a:off x="3555075" y="2097762"/>
            <a:ext cx="2269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safety</a:t>
            </a:r>
            <a:endParaRPr lang="zh-CN" altLang="en-US" sz="2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30567" y="3274437"/>
            <a:ext cx="2703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clapped</a:t>
            </a:r>
            <a:endParaRPr lang="zh-CN" altLang="en-US" sz="2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02907" y="4609582"/>
            <a:ext cx="1876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across</a:t>
            </a:r>
            <a:endParaRPr lang="zh-CN" altLang="en-US" sz="2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B419A693-174A-5D47-A8CA-24EA0559CABD}"/>
              </a:ext>
            </a:extLst>
          </p:cNvPr>
          <p:cNvSpPr/>
          <p:nvPr/>
        </p:nvSpPr>
        <p:spPr>
          <a:xfrm>
            <a:off x="9232309" y="6182929"/>
            <a:ext cx="3279126" cy="1055608"/>
          </a:xfrm>
          <a:prstGeom prst="roundRect">
            <a:avLst/>
          </a:prstGeom>
          <a:solidFill>
            <a:schemeClr val="accent2"/>
          </a:solidFill>
          <a:ln w="57150">
            <a:noFill/>
            <a:prstDash val="dashDot"/>
          </a:ln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Ayuthaya" pitchFamily="2" charset="-34"/>
              </a:rPr>
              <a:t>giant, clap, across, safety</a:t>
            </a:r>
          </a:p>
        </p:txBody>
      </p:sp>
      <p:sp>
        <p:nvSpPr>
          <p:cNvPr id="23" name="矩形 22"/>
          <p:cNvSpPr/>
          <p:nvPr/>
        </p:nvSpPr>
        <p:spPr>
          <a:xfrm>
            <a:off x="7101492" y="3927892"/>
            <a:ext cx="1654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giant</a:t>
            </a:r>
            <a:endParaRPr lang="zh-CN" altLang="en-US" sz="2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4156" y="7153948"/>
            <a:ext cx="943722" cy="294424"/>
            <a:chOff x="-36290" y="6501016"/>
            <a:chExt cx="943722" cy="29442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77D7FE49-C00F-49E7-B297-67B2CBECCD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191" y="6142737"/>
            <a:ext cx="561944" cy="761179"/>
          </a:xfrm>
          <a:prstGeom prst="rect">
            <a:avLst/>
          </a:prstGeom>
        </p:spPr>
      </p:pic>
      <p:sp>
        <p:nvSpPr>
          <p:cNvPr id="28" name="圆角矩形 5">
            <a:extLst>
              <a:ext uri="{FF2B5EF4-FFF2-40B4-BE49-F238E27FC236}">
                <a16:creationId xmlns:a16="http://schemas.microsoft.com/office/drawing/2014/main" id="{6E4FDD14-B655-44DB-A9CA-356265418C50}"/>
              </a:ext>
            </a:extLst>
          </p:cNvPr>
          <p:cNvSpPr/>
          <p:nvPr/>
        </p:nvSpPr>
        <p:spPr>
          <a:xfrm>
            <a:off x="1037878" y="6165790"/>
            <a:ext cx="5693189" cy="930751"/>
          </a:xfrm>
          <a:prstGeom prst="roundRect">
            <a:avLst/>
          </a:prstGeom>
          <a:solidFill>
            <a:srgbClr val="00882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Complete the sentences. Use the correct form</a:t>
            </a:r>
            <a:r>
              <a:rPr kumimoji="0" lang="en-US" altLang="zh-CN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of the words in the box.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9050"/>
            <a:ext cx="4536861" cy="725437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Check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understand the words in context.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reading the words aloud.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fill in the blanks and to read the sentences.</a:t>
            </a:r>
          </a:p>
        </p:txBody>
      </p:sp>
      <p:pic>
        <p:nvPicPr>
          <p:cNvPr id="34" name="图片 3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25/32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876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3" grpId="0"/>
      <p:bldP spid="29" grpId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" y="4575"/>
            <a:ext cx="3828311" cy="768676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E38139B-84D9-4641-834F-86BA51410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348" y="0"/>
            <a:ext cx="13567661" cy="7634500"/>
          </a:xfrm>
          <a:custGeom>
            <a:avLst/>
            <a:gdLst>
              <a:gd name="connsiteX0" fmla="*/ 0 w 13567661"/>
              <a:gd name="connsiteY0" fmla="*/ 0 h 7634500"/>
              <a:gd name="connsiteX1" fmla="*/ 13567661 w 13567661"/>
              <a:gd name="connsiteY1" fmla="*/ 0 h 7634500"/>
              <a:gd name="connsiteX2" fmla="*/ 13567661 w 13567661"/>
              <a:gd name="connsiteY2" fmla="*/ 7634500 h 7634500"/>
              <a:gd name="connsiteX3" fmla="*/ 5410408 w 13567661"/>
              <a:gd name="connsiteY3" fmla="*/ 7634500 h 7634500"/>
              <a:gd name="connsiteX4" fmla="*/ 5410408 w 13567661"/>
              <a:gd name="connsiteY4" fmla="*/ 3872249 h 7634500"/>
              <a:gd name="connsiteX5" fmla="*/ 0 w 13567661"/>
              <a:gd name="connsiteY5" fmla="*/ 3872249 h 763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7661" h="7634500">
                <a:moveTo>
                  <a:pt x="0" y="0"/>
                </a:moveTo>
                <a:lnTo>
                  <a:pt x="13567661" y="0"/>
                </a:lnTo>
                <a:lnTo>
                  <a:pt x="13567661" y="7634500"/>
                </a:lnTo>
                <a:lnTo>
                  <a:pt x="5410408" y="7634500"/>
                </a:lnTo>
                <a:lnTo>
                  <a:pt x="5410408" y="3872249"/>
                </a:lnTo>
                <a:lnTo>
                  <a:pt x="0" y="3872249"/>
                </a:lnTo>
                <a:close/>
              </a:path>
            </a:pathLst>
          </a:custGeom>
        </p:spPr>
      </p:pic>
      <p:grpSp>
        <p:nvGrpSpPr>
          <p:cNvPr id="35" name="组合 34"/>
          <p:cNvGrpSpPr/>
          <p:nvPr/>
        </p:nvGrpSpPr>
        <p:grpSpPr>
          <a:xfrm>
            <a:off x="9569670" y="676837"/>
            <a:ext cx="4106022" cy="889186"/>
            <a:chOff x="11080754" y="-138057"/>
            <a:chExt cx="2540408" cy="889186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0754" y="-138057"/>
              <a:ext cx="2468559" cy="889186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78302" y="26728"/>
              <a:ext cx="244286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66" y="1251492"/>
            <a:ext cx="3317491" cy="14154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22400" y="2666955"/>
            <a:ext cx="38090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How did the children climb up the mountain to rescue Floppy?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58" y="5089022"/>
            <a:ext cx="3809007" cy="25948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35" y="6149870"/>
            <a:ext cx="3316519" cy="141504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400" y="7324290"/>
            <a:ext cx="943722" cy="299540"/>
            <a:chOff x="-36290" y="6501016"/>
            <a:chExt cx="943722" cy="299540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3367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275202" y="3239181"/>
            <a:ext cx="6735698" cy="2722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went as fast as they could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climbed over big rocks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sat on a rock for a rest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. . 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255007" y="-19050"/>
            <a:ext cx="4294306" cy="132464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Using details from the text, talk about how </a:t>
            </a:r>
            <a:r>
              <a:rPr lang="en-US" altLang="zh-CN" sz="1100" b="1" dirty="0">
                <a:ln w="381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the children climb up the mountain to rescue Floppy.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Instruct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given question.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Encourage Ss to answer questions by using the given clues; Encourage Ss to present their answers with at least 3 complete sentences; assist Ss if necessary.</a:t>
            </a:r>
          </a:p>
        </p:txBody>
      </p:sp>
      <p:pic>
        <p:nvPicPr>
          <p:cNvPr id="39" name="图片 3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42" name="流程图: 终止 41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26/32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84" y="3063384"/>
            <a:ext cx="2730352" cy="24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58" y="0"/>
            <a:ext cx="3828311" cy="768676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616968" y="331912"/>
            <a:ext cx="4077586" cy="889186"/>
            <a:chOff x="11117853" y="-138057"/>
            <a:chExt cx="2522815" cy="88918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17853" y="-138057"/>
              <a:ext cx="2450968" cy="889186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215393" y="26728"/>
              <a:ext cx="24252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031" y="777570"/>
            <a:ext cx="3317491" cy="141546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351593" y="2427076"/>
            <a:ext cx="4983341" cy="46611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take tools, phones, food, and water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choose a route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climb up carefully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rest regularly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put up a tent if needed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. . . 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58" y="5089022"/>
            <a:ext cx="3809007" cy="25948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" y="5949298"/>
            <a:ext cx="3316519" cy="141504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2400" y="7324290"/>
            <a:ext cx="943722" cy="294424"/>
            <a:chOff x="-36290" y="6501016"/>
            <a:chExt cx="943722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41" name="流程图: 终止 40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27/32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-28046" y="2596781"/>
            <a:ext cx="35727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How do you climb up a mountain to keep fit?</a:t>
            </a:r>
          </a:p>
        </p:txBody>
      </p:sp>
      <p:pic>
        <p:nvPicPr>
          <p:cNvPr id="1026" name="Picture 2" descr="climbers hiking through mountain peak during day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0" y="4715848"/>
            <a:ext cx="3201875" cy="21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00228B3-F4EA-413B-A490-D62130F96C9E}"/>
              </a:ext>
            </a:extLst>
          </p:cNvPr>
          <p:cNvSpPr/>
          <p:nvPr/>
        </p:nvSpPr>
        <p:spPr>
          <a:xfrm>
            <a:off x="9255007" y="-19050"/>
            <a:ext cx="4294306" cy="132464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Using details from the text, talk about </a:t>
            </a:r>
            <a:r>
              <a:rPr lang="en-US" altLang="zh-CN" sz="1100" b="1" dirty="0">
                <a:ln w="381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100" b="1" dirty="0">
                <a:ln w="381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ow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ln w="3810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Climbing a mountain up can keep you fit.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Instruct Ss to discuss the given question.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Encourage Ss to answer questions by using the given clues; encourage Ss to present their answers with at least 3 complete sentences; assist Ss if necessary.</a:t>
            </a: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A273F412-4BC8-4188-BFD9-F4C99CA7A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7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857500" y="1227181"/>
            <a:ext cx="762156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What can you do to become a good mountain climber?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055684" y="838445"/>
            <a:ext cx="2577957" cy="889186"/>
            <a:chOff x="11381362" y="-138057"/>
            <a:chExt cx="2227761" cy="88918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Value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2400" y="7308524"/>
            <a:ext cx="943722" cy="294424"/>
            <a:chOff x="-36290" y="6501016"/>
            <a:chExt cx="943722" cy="2944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9050"/>
            <a:ext cx="4536861" cy="132464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Talk about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you can do to become a good mountain climber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look at the pictures;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talk about the given question.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realize the benefits of traveling; assist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32" name="流程图: 终止 31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28/32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50" name="Picture 2" descr="woman rock climbing inside buil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45" y="2708802"/>
            <a:ext cx="3464596" cy="21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ree person trekking on snow field mountain at day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55" y="2733055"/>
            <a:ext cx="3181985" cy="21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rson wearing orange jacket standing on rock form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54" y="5236965"/>
            <a:ext cx="3105785" cy="20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n in maroon shirt climbing rock formation at day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10" y="5354907"/>
            <a:ext cx="2928961" cy="19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35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A278172-0F02-469C-9CF1-659D66D3ED7A}"/>
              </a:ext>
            </a:extLst>
          </p:cNvPr>
          <p:cNvSpPr txBox="1"/>
          <p:nvPr/>
        </p:nvSpPr>
        <p:spPr>
          <a:xfrm>
            <a:off x="2799753" y="504968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Get Ready to Present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0BB8392-EE40-4397-83AB-8AA57408349C}"/>
              </a:ext>
            </a:extLst>
          </p:cNvPr>
          <p:cNvGrpSpPr/>
          <p:nvPr/>
        </p:nvGrpSpPr>
        <p:grpSpPr>
          <a:xfrm>
            <a:off x="11031166" y="439240"/>
            <a:ext cx="2577957" cy="889186"/>
            <a:chOff x="11381362" y="-138057"/>
            <a:chExt cx="2227761" cy="8891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A8D296A-5808-4FEC-84DA-01AA2415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149C4FF-FEA3-496A-BB48-F0FC8073DAC5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Oral 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C4226C7-47F4-4AA0-A3BD-2D3AEA8FE67D}"/>
              </a:ext>
            </a:extLst>
          </p:cNvPr>
          <p:cNvGrpSpPr/>
          <p:nvPr/>
        </p:nvGrpSpPr>
        <p:grpSpPr>
          <a:xfrm>
            <a:off x="274652" y="7355822"/>
            <a:ext cx="943722" cy="294424"/>
            <a:chOff x="-36290" y="6501016"/>
            <a:chExt cx="943722" cy="29442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9C7CA42-907F-40D6-AE15-2698441C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74CB0FF-9996-4D9F-97A9-F700AC02A30C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BE98E84B-5F6B-467B-9D85-A2D86DE24301}"/>
              </a:ext>
            </a:extLst>
          </p:cNvPr>
          <p:cNvSpPr/>
          <p:nvPr/>
        </p:nvSpPr>
        <p:spPr>
          <a:xfrm>
            <a:off x="1029411" y="1495667"/>
            <a:ext cx="11630107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Describe how Biff’s and Chip’s feelings changed when they were climbing the mountain with the help of the sequence chart below.</a:t>
            </a:r>
          </a:p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Work together to complete the task.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E448936-54E2-40CA-B713-CB892D900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702" y="6066111"/>
            <a:ext cx="2052710" cy="1310642"/>
          </a:xfrm>
          <a:prstGeom prst="rect">
            <a:avLst/>
          </a:prstGeom>
        </p:spPr>
      </p:pic>
      <p:grpSp>
        <p:nvGrpSpPr>
          <p:cNvPr id="27" name="组合 3">
            <a:extLst>
              <a:ext uri="{FF2B5EF4-FFF2-40B4-BE49-F238E27FC236}">
                <a16:creationId xmlns:a16="http://schemas.microsoft.com/office/drawing/2014/main" id="{498B2AC2-ABEA-42C1-A2B6-C1E03D4F47C8}"/>
              </a:ext>
            </a:extLst>
          </p:cNvPr>
          <p:cNvGrpSpPr>
            <a:grpSpLocks/>
          </p:cNvGrpSpPr>
          <p:nvPr/>
        </p:nvGrpSpPr>
        <p:grpSpPr bwMode="auto">
          <a:xfrm>
            <a:off x="684925" y="6497458"/>
            <a:ext cx="1447800" cy="736600"/>
            <a:chOff x="-3363610" y="5029273"/>
            <a:chExt cx="1447038" cy="736206"/>
          </a:xfrm>
        </p:grpSpPr>
        <p:sp>
          <p:nvSpPr>
            <p:cNvPr id="28" name="任意多边形 61">
              <a:extLst>
                <a:ext uri="{FF2B5EF4-FFF2-40B4-BE49-F238E27FC236}">
                  <a16:creationId xmlns:a16="http://schemas.microsoft.com/office/drawing/2014/main" id="{3A242F36-6D7E-4964-826D-24BC525E88AA}"/>
                </a:ext>
              </a:extLst>
            </p:cNvPr>
            <p:cNvSpPr/>
            <p:nvPr/>
          </p:nvSpPr>
          <p:spPr>
            <a:xfrm>
              <a:off x="-3360437" y="5029273"/>
              <a:ext cx="239586" cy="264970"/>
            </a:xfrm>
            <a:custGeom>
              <a:avLst/>
              <a:gdLst/>
              <a:ahLst/>
              <a:cxnLst/>
              <a:rect l="l" t="t" r="r" b="b"/>
              <a:pathLst>
                <a:path w="240830" h="265404">
                  <a:moveTo>
                    <a:pt x="153591" y="0"/>
                  </a:moveTo>
                  <a:cubicBezTo>
                    <a:pt x="180896" y="0"/>
                    <a:pt x="202262" y="6348"/>
                    <a:pt x="217689" y="19045"/>
                  </a:cubicBezTo>
                  <a:cubicBezTo>
                    <a:pt x="233117" y="31742"/>
                    <a:pt x="240830" y="49558"/>
                    <a:pt x="240830" y="72494"/>
                  </a:cubicBezTo>
                  <a:cubicBezTo>
                    <a:pt x="240830" y="95431"/>
                    <a:pt x="235506" y="115841"/>
                    <a:pt x="224857" y="133726"/>
                  </a:cubicBezTo>
                  <a:cubicBezTo>
                    <a:pt x="214208" y="151611"/>
                    <a:pt x="199122" y="165536"/>
                    <a:pt x="179599" y="175503"/>
                  </a:cubicBezTo>
                  <a:cubicBezTo>
                    <a:pt x="160076" y="185469"/>
                    <a:pt x="137617" y="190452"/>
                    <a:pt x="112224" y="190452"/>
                  </a:cubicBezTo>
                  <a:lnTo>
                    <a:pt x="88468" y="190452"/>
                  </a:lnTo>
                  <a:lnTo>
                    <a:pt x="81915" y="265404"/>
                  </a:lnTo>
                  <a:lnTo>
                    <a:pt x="0" y="265404"/>
                  </a:lnTo>
                  <a:lnTo>
                    <a:pt x="13516" y="187585"/>
                  </a:lnTo>
                  <a:lnTo>
                    <a:pt x="32357" y="409"/>
                  </a:lnTo>
                  <a:lnTo>
                    <a:pt x="153591" y="0"/>
                  </a:lnTo>
                  <a:close/>
                  <a:moveTo>
                    <a:pt x="122054" y="56521"/>
                  </a:moveTo>
                  <a:lnTo>
                    <a:pt x="107309" y="57750"/>
                  </a:lnTo>
                  <a:lnTo>
                    <a:pt x="96250" y="131473"/>
                  </a:lnTo>
                  <a:lnTo>
                    <a:pt x="126559" y="133112"/>
                  </a:lnTo>
                  <a:cubicBezTo>
                    <a:pt x="136389" y="128197"/>
                    <a:pt x="143420" y="121985"/>
                    <a:pt x="147652" y="114476"/>
                  </a:cubicBezTo>
                  <a:cubicBezTo>
                    <a:pt x="151884" y="106967"/>
                    <a:pt x="154000" y="97478"/>
                    <a:pt x="154000" y="86010"/>
                  </a:cubicBezTo>
                  <a:cubicBezTo>
                    <a:pt x="154000" y="76454"/>
                    <a:pt x="151406" y="69286"/>
                    <a:pt x="146219" y="64508"/>
                  </a:cubicBezTo>
                  <a:cubicBezTo>
                    <a:pt x="141031" y="59729"/>
                    <a:pt x="132976" y="57067"/>
                    <a:pt x="122054" y="565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任意多边形 62">
              <a:extLst>
                <a:ext uri="{FF2B5EF4-FFF2-40B4-BE49-F238E27FC236}">
                  <a16:creationId xmlns:a16="http://schemas.microsoft.com/office/drawing/2014/main" id="{19407423-B7E9-42EB-941A-02AA74019D1F}"/>
                </a:ext>
              </a:extLst>
            </p:cNvPr>
            <p:cNvSpPr/>
            <p:nvPr/>
          </p:nvSpPr>
          <p:spPr>
            <a:xfrm>
              <a:off x="-3122437" y="5095912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任意多边形 63">
              <a:extLst>
                <a:ext uri="{FF2B5EF4-FFF2-40B4-BE49-F238E27FC236}">
                  <a16:creationId xmlns:a16="http://schemas.microsoft.com/office/drawing/2014/main" id="{A952726E-715E-43A3-BD61-1FA49E85B380}"/>
                </a:ext>
              </a:extLst>
            </p:cNvPr>
            <p:cNvSpPr/>
            <p:nvPr/>
          </p:nvSpPr>
          <p:spPr>
            <a:xfrm>
              <a:off x="-2939971" y="5095912"/>
              <a:ext cx="168186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4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4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0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任意多边形 64">
              <a:extLst>
                <a:ext uri="{FF2B5EF4-FFF2-40B4-BE49-F238E27FC236}">
                  <a16:creationId xmlns:a16="http://schemas.microsoft.com/office/drawing/2014/main" id="{1AC39CC6-E809-44CF-BBD5-C6D70FF56274}"/>
                </a:ext>
              </a:extLst>
            </p:cNvPr>
            <p:cNvSpPr/>
            <p:nvPr/>
          </p:nvSpPr>
          <p:spPr>
            <a:xfrm>
              <a:off x="-2759091" y="5099086"/>
              <a:ext cx="157080" cy="196745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4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任意多边形 65">
              <a:extLst>
                <a:ext uri="{FF2B5EF4-FFF2-40B4-BE49-F238E27FC236}">
                  <a16:creationId xmlns:a16="http://schemas.microsoft.com/office/drawing/2014/main" id="{4050C634-B782-436D-A854-AF438B6ADAF9}"/>
                </a:ext>
              </a:extLst>
            </p:cNvPr>
            <p:cNvSpPr/>
            <p:nvPr/>
          </p:nvSpPr>
          <p:spPr>
            <a:xfrm>
              <a:off x="-2400505" y="5389442"/>
              <a:ext cx="80920" cy="80920"/>
            </a:xfrm>
            <a:custGeom>
              <a:avLst/>
              <a:gdLst/>
              <a:ahLst/>
              <a:cxnLst/>
              <a:rect l="l" t="t" r="r" b="b"/>
              <a:pathLst>
                <a:path w="79458" h="81096">
                  <a:moveTo>
                    <a:pt x="41777" y="0"/>
                  </a:moveTo>
                  <a:cubicBezTo>
                    <a:pt x="53791" y="0"/>
                    <a:pt x="63075" y="3413"/>
                    <a:pt x="69628" y="10239"/>
                  </a:cubicBezTo>
                  <a:cubicBezTo>
                    <a:pt x="76181" y="17065"/>
                    <a:pt x="79458" y="26486"/>
                    <a:pt x="79458" y="38500"/>
                  </a:cubicBezTo>
                  <a:cubicBezTo>
                    <a:pt x="79458" y="51606"/>
                    <a:pt x="75772" y="61982"/>
                    <a:pt x="68399" y="69627"/>
                  </a:cubicBezTo>
                  <a:cubicBezTo>
                    <a:pt x="61027" y="77273"/>
                    <a:pt x="51060" y="81096"/>
                    <a:pt x="38500" y="81096"/>
                  </a:cubicBezTo>
                  <a:cubicBezTo>
                    <a:pt x="25940" y="81096"/>
                    <a:pt x="16383" y="77751"/>
                    <a:pt x="9830" y="71061"/>
                  </a:cubicBezTo>
                  <a:cubicBezTo>
                    <a:pt x="3277" y="64371"/>
                    <a:pt x="0" y="54746"/>
                    <a:pt x="0" y="42186"/>
                  </a:cubicBezTo>
                  <a:cubicBezTo>
                    <a:pt x="0" y="29353"/>
                    <a:pt x="3754" y="19113"/>
                    <a:pt x="11263" y="11468"/>
                  </a:cubicBezTo>
                  <a:cubicBezTo>
                    <a:pt x="18772" y="3822"/>
                    <a:pt x="28943" y="0"/>
                    <a:pt x="417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任意多边形 66">
              <a:extLst>
                <a:ext uri="{FF2B5EF4-FFF2-40B4-BE49-F238E27FC236}">
                  <a16:creationId xmlns:a16="http://schemas.microsoft.com/office/drawing/2014/main" id="{9B24521C-48C9-4BDB-9CAA-F05A14F619D3}"/>
                </a:ext>
              </a:extLst>
            </p:cNvPr>
            <p:cNvSpPr/>
            <p:nvPr/>
          </p:nvSpPr>
          <p:spPr>
            <a:xfrm>
              <a:off x="-3363610" y="5419589"/>
              <a:ext cx="169773" cy="264970"/>
            </a:xfrm>
            <a:custGeom>
              <a:avLst/>
              <a:gdLst/>
              <a:ahLst/>
              <a:cxnLst/>
              <a:rect l="l" t="t" r="r" b="b"/>
              <a:pathLst>
                <a:path w="169564" h="264995">
                  <a:moveTo>
                    <a:pt x="32356" y="0"/>
                  </a:moveTo>
                  <a:lnTo>
                    <a:pt x="115500" y="0"/>
                  </a:lnTo>
                  <a:lnTo>
                    <a:pt x="89287" y="178984"/>
                  </a:lnTo>
                  <a:lnTo>
                    <a:pt x="87649" y="198234"/>
                  </a:lnTo>
                  <a:lnTo>
                    <a:pt x="165878" y="198234"/>
                  </a:lnTo>
                  <a:lnTo>
                    <a:pt x="169564" y="203969"/>
                  </a:lnTo>
                  <a:lnTo>
                    <a:pt x="157686" y="264995"/>
                  </a:lnTo>
                  <a:lnTo>
                    <a:pt x="0" y="264995"/>
                  </a:lnTo>
                  <a:lnTo>
                    <a:pt x="13516" y="187176"/>
                  </a:lnTo>
                  <a:lnTo>
                    <a:pt x="323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任意多边形 67">
              <a:extLst>
                <a:ext uri="{FF2B5EF4-FFF2-40B4-BE49-F238E27FC236}">
                  <a16:creationId xmlns:a16="http://schemas.microsoft.com/office/drawing/2014/main" id="{EBCE1D74-DFBA-4BE8-AD8F-1E718756AEEF}"/>
                </a:ext>
              </a:extLst>
            </p:cNvPr>
            <p:cNvSpPr/>
            <p:nvPr/>
          </p:nvSpPr>
          <p:spPr>
            <a:xfrm>
              <a:off x="-3189077" y="5486228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任意多边形 68">
              <a:extLst>
                <a:ext uri="{FF2B5EF4-FFF2-40B4-BE49-F238E27FC236}">
                  <a16:creationId xmlns:a16="http://schemas.microsoft.com/office/drawing/2014/main" id="{E9E09F1E-20E7-4C51-A835-FD25C73987C8}"/>
                </a:ext>
              </a:extLst>
            </p:cNvPr>
            <p:cNvSpPr/>
            <p:nvPr/>
          </p:nvSpPr>
          <p:spPr>
            <a:xfrm>
              <a:off x="-3009784" y="5486228"/>
              <a:ext cx="190400" cy="203091"/>
            </a:xfrm>
            <a:custGeom>
              <a:avLst/>
              <a:gdLst/>
              <a:ahLst/>
              <a:cxnLst/>
              <a:rect l="l" t="t" r="r" b="b"/>
              <a:pathLst>
                <a:path w="190043" h="202740">
                  <a:moveTo>
                    <a:pt x="185538" y="0"/>
                  </a:moveTo>
                  <a:lnTo>
                    <a:pt x="190043" y="3277"/>
                  </a:lnTo>
                  <a:lnTo>
                    <a:pt x="170793" y="150724"/>
                  </a:lnTo>
                  <a:lnTo>
                    <a:pt x="169155" y="195367"/>
                  </a:lnTo>
                  <a:lnTo>
                    <a:pt x="96660" y="199873"/>
                  </a:lnTo>
                  <a:lnTo>
                    <a:pt x="102804" y="154819"/>
                  </a:lnTo>
                  <a:lnTo>
                    <a:pt x="96251" y="154819"/>
                  </a:lnTo>
                  <a:cubicBezTo>
                    <a:pt x="86694" y="173933"/>
                    <a:pt x="76591" y="189906"/>
                    <a:pt x="65942" y="202740"/>
                  </a:cubicBezTo>
                  <a:lnTo>
                    <a:pt x="56522" y="202740"/>
                  </a:lnTo>
                  <a:cubicBezTo>
                    <a:pt x="35224" y="197552"/>
                    <a:pt x="20479" y="189292"/>
                    <a:pt x="12288" y="177960"/>
                  </a:cubicBezTo>
                  <a:cubicBezTo>
                    <a:pt x="4096" y="166629"/>
                    <a:pt x="0" y="151952"/>
                    <a:pt x="0" y="133931"/>
                  </a:cubicBezTo>
                  <a:cubicBezTo>
                    <a:pt x="0" y="116456"/>
                    <a:pt x="3550" y="99049"/>
                    <a:pt x="10649" y="81710"/>
                  </a:cubicBezTo>
                  <a:cubicBezTo>
                    <a:pt x="17749" y="64371"/>
                    <a:pt x="28671" y="48671"/>
                    <a:pt x="43415" y="34609"/>
                  </a:cubicBezTo>
                  <a:cubicBezTo>
                    <a:pt x="58160" y="20547"/>
                    <a:pt x="76454" y="9830"/>
                    <a:pt x="98298" y="2457"/>
                  </a:cubicBezTo>
                  <a:lnTo>
                    <a:pt x="101165" y="2457"/>
                  </a:lnTo>
                  <a:lnTo>
                    <a:pt x="140894" y="9420"/>
                  </a:lnTo>
                  <a:lnTo>
                    <a:pt x="185538" y="0"/>
                  </a:lnTo>
                  <a:close/>
                  <a:moveTo>
                    <a:pt x="87240" y="55702"/>
                  </a:moveTo>
                  <a:cubicBezTo>
                    <a:pt x="73860" y="55702"/>
                    <a:pt x="67171" y="71676"/>
                    <a:pt x="67171" y="103622"/>
                  </a:cubicBezTo>
                  <a:cubicBezTo>
                    <a:pt x="67171" y="125193"/>
                    <a:pt x="70038" y="135979"/>
                    <a:pt x="75772" y="135979"/>
                  </a:cubicBezTo>
                  <a:cubicBezTo>
                    <a:pt x="80141" y="135979"/>
                    <a:pt x="85329" y="130791"/>
                    <a:pt x="91336" y="120415"/>
                  </a:cubicBezTo>
                  <a:cubicBezTo>
                    <a:pt x="97343" y="110039"/>
                    <a:pt x="104852" y="93793"/>
                    <a:pt x="113862" y="71676"/>
                  </a:cubicBezTo>
                  <a:lnTo>
                    <a:pt x="115091" y="62665"/>
                  </a:lnTo>
                  <a:lnTo>
                    <a:pt x="87240" y="557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" name="任意多边形 69">
              <a:extLst>
                <a:ext uri="{FF2B5EF4-FFF2-40B4-BE49-F238E27FC236}">
                  <a16:creationId xmlns:a16="http://schemas.microsoft.com/office/drawing/2014/main" id="{B57051D6-6EDD-4FE9-8655-44705AB58159}"/>
                </a:ext>
              </a:extLst>
            </p:cNvPr>
            <p:cNvSpPr/>
            <p:nvPr/>
          </p:nvSpPr>
          <p:spPr>
            <a:xfrm>
              <a:off x="-2129185" y="5486228"/>
              <a:ext cx="212613" cy="279251"/>
            </a:xfrm>
            <a:custGeom>
              <a:avLst/>
              <a:gdLst/>
              <a:ahLst/>
              <a:cxnLst/>
              <a:rect l="l" t="t" r="r" b="b"/>
              <a:pathLst>
                <a:path w="212160" h="278511">
                  <a:moveTo>
                    <a:pt x="207655" y="0"/>
                  </a:moveTo>
                  <a:lnTo>
                    <a:pt x="212160" y="3277"/>
                  </a:lnTo>
                  <a:lnTo>
                    <a:pt x="193319" y="143761"/>
                  </a:lnTo>
                  <a:lnTo>
                    <a:pt x="192091" y="177755"/>
                  </a:lnTo>
                  <a:cubicBezTo>
                    <a:pt x="189360" y="199326"/>
                    <a:pt x="182739" y="217689"/>
                    <a:pt x="172226" y="232843"/>
                  </a:cubicBezTo>
                  <a:cubicBezTo>
                    <a:pt x="161714" y="247998"/>
                    <a:pt x="148608" y="259397"/>
                    <a:pt x="132907" y="267043"/>
                  </a:cubicBezTo>
                  <a:cubicBezTo>
                    <a:pt x="117207" y="274688"/>
                    <a:pt x="100073" y="278511"/>
                    <a:pt x="81506" y="278511"/>
                  </a:cubicBezTo>
                  <a:cubicBezTo>
                    <a:pt x="56931" y="278511"/>
                    <a:pt x="37954" y="272299"/>
                    <a:pt x="24574" y="259875"/>
                  </a:cubicBezTo>
                  <a:cubicBezTo>
                    <a:pt x="11195" y="247451"/>
                    <a:pt x="3003" y="231137"/>
                    <a:pt x="0" y="210931"/>
                  </a:cubicBezTo>
                  <a:lnTo>
                    <a:pt x="1638" y="206426"/>
                  </a:lnTo>
                  <a:lnTo>
                    <a:pt x="55702" y="183899"/>
                  </a:lnTo>
                  <a:lnTo>
                    <a:pt x="56112" y="178984"/>
                  </a:lnTo>
                  <a:cubicBezTo>
                    <a:pt x="40275" y="167516"/>
                    <a:pt x="32356" y="149495"/>
                    <a:pt x="32356" y="124920"/>
                  </a:cubicBezTo>
                  <a:cubicBezTo>
                    <a:pt x="32356" y="107718"/>
                    <a:pt x="35906" y="90994"/>
                    <a:pt x="43005" y="74747"/>
                  </a:cubicBezTo>
                  <a:cubicBezTo>
                    <a:pt x="50105" y="58501"/>
                    <a:pt x="60822" y="43961"/>
                    <a:pt x="75157" y="31128"/>
                  </a:cubicBezTo>
                  <a:cubicBezTo>
                    <a:pt x="89492" y="18294"/>
                    <a:pt x="106763" y="8601"/>
                    <a:pt x="126968" y="2048"/>
                  </a:cubicBezTo>
                  <a:lnTo>
                    <a:pt x="129426" y="2048"/>
                  </a:lnTo>
                  <a:lnTo>
                    <a:pt x="167107" y="8601"/>
                  </a:lnTo>
                  <a:lnTo>
                    <a:pt x="207655" y="0"/>
                  </a:lnTo>
                  <a:close/>
                  <a:moveTo>
                    <a:pt x="116729" y="51606"/>
                  </a:moveTo>
                  <a:cubicBezTo>
                    <a:pt x="109084" y="51606"/>
                    <a:pt x="103281" y="55702"/>
                    <a:pt x="99322" y="63894"/>
                  </a:cubicBezTo>
                  <a:cubicBezTo>
                    <a:pt x="95363" y="72085"/>
                    <a:pt x="93383" y="84099"/>
                    <a:pt x="93383" y="99936"/>
                  </a:cubicBezTo>
                  <a:cubicBezTo>
                    <a:pt x="93383" y="119869"/>
                    <a:pt x="96387" y="129835"/>
                    <a:pt x="102394" y="129835"/>
                  </a:cubicBezTo>
                  <a:cubicBezTo>
                    <a:pt x="110585" y="129835"/>
                    <a:pt x="123555" y="109356"/>
                    <a:pt x="141303" y="68399"/>
                  </a:cubicBezTo>
                  <a:lnTo>
                    <a:pt x="142532" y="57750"/>
                  </a:lnTo>
                  <a:lnTo>
                    <a:pt x="116729" y="51606"/>
                  </a:lnTo>
                  <a:close/>
                  <a:moveTo>
                    <a:pt x="125740" y="143351"/>
                  </a:moveTo>
                  <a:cubicBezTo>
                    <a:pt x="114818" y="161645"/>
                    <a:pt x="102803" y="177619"/>
                    <a:pt x="89697" y="191271"/>
                  </a:cubicBezTo>
                  <a:lnTo>
                    <a:pt x="80277" y="199463"/>
                  </a:lnTo>
                  <a:cubicBezTo>
                    <a:pt x="75908" y="203286"/>
                    <a:pt x="73724" y="207245"/>
                    <a:pt x="73724" y="211341"/>
                  </a:cubicBezTo>
                  <a:cubicBezTo>
                    <a:pt x="73724" y="215982"/>
                    <a:pt x="75362" y="219942"/>
                    <a:pt x="78639" y="223218"/>
                  </a:cubicBezTo>
                  <a:cubicBezTo>
                    <a:pt x="81915" y="226495"/>
                    <a:pt x="86967" y="228133"/>
                    <a:pt x="93793" y="228133"/>
                  </a:cubicBezTo>
                  <a:cubicBezTo>
                    <a:pt x="102257" y="228133"/>
                    <a:pt x="109152" y="225676"/>
                    <a:pt x="114476" y="220761"/>
                  </a:cubicBezTo>
                  <a:cubicBezTo>
                    <a:pt x="119801" y="215846"/>
                    <a:pt x="122873" y="208474"/>
                    <a:pt x="123692" y="198644"/>
                  </a:cubicBezTo>
                  <a:lnTo>
                    <a:pt x="131064" y="143351"/>
                  </a:lnTo>
                  <a:lnTo>
                    <a:pt x="125740" y="1433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7" name="任意多边形 70">
              <a:extLst>
                <a:ext uri="{FF2B5EF4-FFF2-40B4-BE49-F238E27FC236}">
                  <a16:creationId xmlns:a16="http://schemas.microsoft.com/office/drawing/2014/main" id="{3C42B9A2-909F-4FDF-9DD0-AA2C00C00C8C}"/>
                </a:ext>
              </a:extLst>
            </p:cNvPr>
            <p:cNvSpPr/>
            <p:nvPr/>
          </p:nvSpPr>
          <p:spPr>
            <a:xfrm>
              <a:off x="-2806691" y="5490988"/>
              <a:ext cx="157080" cy="195159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3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8" name="任意多边形 71">
              <a:extLst>
                <a:ext uri="{FF2B5EF4-FFF2-40B4-BE49-F238E27FC236}">
                  <a16:creationId xmlns:a16="http://schemas.microsoft.com/office/drawing/2014/main" id="{4CEDA334-7AA5-4C2D-9F82-9DE7A74A8D77}"/>
                </a:ext>
              </a:extLst>
            </p:cNvPr>
            <p:cNvSpPr/>
            <p:nvPr/>
          </p:nvSpPr>
          <p:spPr>
            <a:xfrm>
              <a:off x="-2644851" y="5490988"/>
              <a:ext cx="199920" cy="195159"/>
            </a:xfrm>
            <a:custGeom>
              <a:avLst/>
              <a:gdLst/>
              <a:ahLst/>
              <a:cxnLst/>
              <a:rect l="l" t="t" r="r" b="b"/>
              <a:pathLst>
                <a:path w="199473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4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0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6" y="35360"/>
                    <a:pt x="199463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2" y="75361"/>
                    <a:pt x="109152" y="78911"/>
                    <a:pt x="102189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9" name="任意多边形 72">
              <a:extLst>
                <a:ext uri="{FF2B5EF4-FFF2-40B4-BE49-F238E27FC236}">
                  <a16:creationId xmlns:a16="http://schemas.microsoft.com/office/drawing/2014/main" id="{F6591EE7-A03F-4832-ABE6-C58570353C8C}"/>
                </a:ext>
              </a:extLst>
            </p:cNvPr>
            <p:cNvSpPr/>
            <p:nvPr/>
          </p:nvSpPr>
          <p:spPr>
            <a:xfrm>
              <a:off x="-2425892" y="5490988"/>
              <a:ext cx="93614" cy="195159"/>
            </a:xfrm>
            <a:custGeom>
              <a:avLst/>
              <a:gdLst/>
              <a:ahLst/>
              <a:cxnLst/>
              <a:rect l="l" t="t" r="r" b="b"/>
              <a:pathLst>
                <a:path w="93384" h="196596">
                  <a:moveTo>
                    <a:pt x="93384" y="0"/>
                  </a:moveTo>
                  <a:lnTo>
                    <a:pt x="74543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" name="任意多边形 73">
              <a:extLst>
                <a:ext uri="{FF2B5EF4-FFF2-40B4-BE49-F238E27FC236}">
                  <a16:creationId xmlns:a16="http://schemas.microsoft.com/office/drawing/2014/main" id="{B95FF484-9AD4-4FA2-9EC6-AD7B6F73B1C1}"/>
                </a:ext>
              </a:extLst>
            </p:cNvPr>
            <p:cNvSpPr/>
            <p:nvPr/>
          </p:nvSpPr>
          <p:spPr>
            <a:xfrm>
              <a:off x="-2319585" y="5490988"/>
              <a:ext cx="198333" cy="195159"/>
            </a:xfrm>
            <a:custGeom>
              <a:avLst/>
              <a:gdLst/>
              <a:ahLst/>
              <a:cxnLst/>
              <a:rect l="l" t="t" r="r" b="b"/>
              <a:pathLst>
                <a:path w="199474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5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1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7" y="35360"/>
                    <a:pt x="199464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1" y="75361"/>
                    <a:pt x="109152" y="78911"/>
                    <a:pt x="102190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9050"/>
            <a:ext cx="4536861" cy="132464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Describe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story Save Floppy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by using the visual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aids and given guideline.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Explain the task to Ss.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Model first; have Ss talk about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story Save Floppy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by using the sequence map.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49" name="图片 4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55" name="流程图: 终止 5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29/32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944481" y="3251827"/>
          <a:ext cx="11731707" cy="2814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62498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28213" y="1231559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Presentation</a:t>
            </a:r>
            <a:r>
              <a:rPr kumimoji="0" lang="en-US" altLang="zh-CN" sz="3600" b="1" i="0" u="none" strike="noStrike" cap="none" spc="0" normalizeH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Time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2580" y="2908150"/>
            <a:ext cx="828522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altLang="zh-CN" sz="3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Did you finish the homework you were assigned in the last lesson? </a:t>
            </a:r>
          </a:p>
          <a:p>
            <a:pPr lvl="0" algn="l">
              <a:lnSpc>
                <a:spcPct val="150000"/>
              </a:lnSpc>
            </a:pPr>
            <a:r>
              <a:rPr lang="en-US" altLang="zh-CN" sz="3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Deliver your presentation and tell us about </a:t>
            </a: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rewrite of a folk tale with a genie</a:t>
            </a:r>
            <a:r>
              <a:rPr lang="en-US" altLang="zh-CN" sz="3200" b="1" i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US" altLang="zh-CN" sz="3200" b="1" i="1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920172" y="462793"/>
            <a:ext cx="2714144" cy="889186"/>
            <a:chOff x="11263675" y="-138057"/>
            <a:chExt cx="2345448" cy="8891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63675" y="-138057"/>
              <a:ext cx="2285637" cy="88918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06" y="2568646"/>
            <a:ext cx="3116409" cy="415729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2" name="流程图: 终止 21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C3C0DB4E-6D3E-439D-9B18-A44497ECD8CC}"/>
              </a:ext>
            </a:extLst>
          </p:cNvPr>
          <p:cNvSpPr/>
          <p:nvPr/>
        </p:nvSpPr>
        <p:spPr>
          <a:xfrm>
            <a:off x="9019481" y="-14514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 Present the writing assignment from the last lesson.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Let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take turns presenting the writing assignment from the last lesson.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15" name="图片 1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F4212706-0FB3-4346-9EB6-B3A77F38A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7192" y="-141514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042357" y="568385"/>
            <a:ext cx="71131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Homework: A Persuasive Essay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1031166" y="454243"/>
            <a:ext cx="2577957" cy="889186"/>
            <a:chOff x="11381362" y="-138057"/>
            <a:chExt cx="2227761" cy="88918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358079" y="1773359"/>
            <a:ext cx="10713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Write a persuasive essay explaining why every family should own a pet in three paragraphs.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2C3DFE5-DDB7-FD47-851E-57954BED0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312273">
            <a:off x="8130629" y="6255428"/>
            <a:ext cx="1101001" cy="10349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93276" y="6110959"/>
            <a:ext cx="3759097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-133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Watch the post-class video before you start writing.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74652" y="7355822"/>
            <a:ext cx="943722" cy="294424"/>
            <a:chOff x="-36290" y="6501016"/>
            <a:chExt cx="943722" cy="2944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4173F6B-1106-49FF-A8F5-BF4C2805ECDC}"/>
              </a:ext>
            </a:extLst>
          </p:cNvPr>
          <p:cNvSpPr/>
          <p:nvPr/>
        </p:nvSpPr>
        <p:spPr>
          <a:xfrm>
            <a:off x="1572088" y="3872260"/>
            <a:ext cx="6681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-100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1. Brainstorm: Collect Ideas</a:t>
            </a:r>
            <a:endParaRPr lang="en-US" altLang="zh-CN" sz="1100" b="1" i="1" spc="-100" dirty="0">
              <a:ln w="38100">
                <a:noFill/>
              </a:ln>
              <a:solidFill>
                <a:srgbClr val="FF0000"/>
              </a:solidFill>
              <a:latin typeface="Century Gothic" panose="020B0502020202020204" pitchFamily="34" charset="0"/>
              <a:ea typeface="Berlin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spc="-100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2. Prewrite: Make a Plan for Your Writing 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spc="-100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3. Draft: Write the First Version of Your Story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978900" y="-19050"/>
            <a:ext cx="4570413" cy="15435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Understand what the writing task is; know to complete the writing task with the help of the post-class instructional video.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Introduce and explain the writing task to Ss.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finish the task before the next class and to be ready to present.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watch the post-class video before writing. </a:t>
            </a: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2795007" y="7377913"/>
            <a:ext cx="718618" cy="261610"/>
            <a:chOff x="11244544" y="6586377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30/32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98" y="3386213"/>
            <a:ext cx="3031531" cy="24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01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078464" y="440241"/>
            <a:ext cx="2577957" cy="889186"/>
            <a:chOff x="11381362" y="-138057"/>
            <a:chExt cx="2227761" cy="88918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Review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407377" y="743413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Let’s Review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2358C9-20A9-4B22-93A7-AEC1FA2D1A91}"/>
              </a:ext>
            </a:extLst>
          </p:cNvPr>
          <p:cNvSpPr txBox="1"/>
          <p:nvPr/>
        </p:nvSpPr>
        <p:spPr>
          <a:xfrm>
            <a:off x="719089" y="2197100"/>
            <a:ext cx="92935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Story: 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Save Floppy!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Words: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giant, evil, gully, clap, rush, safety, across, pleased 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0066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Questions: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How did the children climb up the mountain to rescue Floppy?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is the best way to climb a mountain?</a:t>
            </a:r>
            <a:endParaRPr lang="en-US" altLang="zh-CN" sz="2800" b="1" dirty="0">
              <a:ln w="38100">
                <a:noFill/>
              </a:ln>
              <a:solidFill>
                <a:schemeClr val="tx1"/>
              </a:solidFill>
              <a:latin typeface="Century Gothic" panose="020B0502020202020204" pitchFamily="34" charset="0"/>
              <a:ea typeface="Ayuthaya" pitchFamily="2" charset="-34"/>
              <a:cs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8697" y="7028548"/>
            <a:ext cx="943722" cy="294424"/>
            <a:chOff x="-36290" y="6501016"/>
            <a:chExt cx="943722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B787216-94E4-4232-BC7E-D55059735798}"/>
              </a:ext>
            </a:extLst>
          </p:cNvPr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27" name="流程图: 终止 26">
              <a:extLst>
                <a:ext uri="{FF2B5EF4-FFF2-40B4-BE49-F238E27FC236}">
                  <a16:creationId xmlns:a16="http://schemas.microsoft.com/office/drawing/2014/main" id="{548D5528-EF0D-490A-8A0B-2E9E54BD8C47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B1D6C47-FFE7-40FA-8853-5033BD045AEC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31/32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9050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Review the whole lesson.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Review the key words with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by asking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sentences.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Review the story with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by asking the given questions. </a:t>
            </a: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43" y="2197100"/>
            <a:ext cx="2825929" cy="25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7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1D90EF3-74FD-0B4E-9D88-D6A2901C0D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" y="4944"/>
            <a:ext cx="13547105" cy="762585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8697" y="7306136"/>
            <a:ext cx="943722" cy="294424"/>
            <a:chOff x="-36290" y="6501016"/>
            <a:chExt cx="943722" cy="2944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3BF443F-A3BE-443D-AE97-242D2039B39A}"/>
              </a:ext>
            </a:extLst>
          </p:cNvPr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14" name="流程图: 终止 13">
              <a:extLst>
                <a:ext uri="{FF2B5EF4-FFF2-40B4-BE49-F238E27FC236}">
                  <a16:creationId xmlns:a16="http://schemas.microsoft.com/office/drawing/2014/main" id="{C05F1AAF-CF6F-4BA4-8373-D2132832856A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A8D8018-4820-4169-800D-E435DCEFC346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32/32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93E25FC-D79E-4820-97F5-24E4BA62C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657">
            <a:off x="7952278" y="3149883"/>
            <a:ext cx="4282748" cy="38757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8CAC30-47E7-47F0-AF53-4D19F7A56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95893">
            <a:off x="1538677" y="3779363"/>
            <a:ext cx="3565544" cy="322671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37600" y="-19050"/>
            <a:ext cx="4811713" cy="114407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End the lesson and encourage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perform better in the next class.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Briefly comment on Ss’ performance.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Say goodbye to Ss.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preview the next lesson.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0163" y="-14605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2"/>
          <p:cNvSpPr/>
          <p:nvPr/>
        </p:nvSpPr>
        <p:spPr>
          <a:xfrm flipV="1">
            <a:off x="4392974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050246" y="616984"/>
            <a:ext cx="2577957" cy="889186"/>
            <a:chOff x="11381362" y="-138057"/>
            <a:chExt cx="2227761" cy="88918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484867" y="653042"/>
            <a:ext cx="4579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 Learning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483636" y="2675046"/>
            <a:ext cx="2621009" cy="1191600"/>
            <a:chOff x="1247629" y="1214587"/>
            <a:chExt cx="2046620" cy="1223283"/>
          </a:xfrm>
        </p:grpSpPr>
        <p:sp>
          <p:nvSpPr>
            <p:cNvPr id="16" name="矩形 15"/>
            <p:cNvSpPr/>
            <p:nvPr/>
          </p:nvSpPr>
          <p:spPr>
            <a:xfrm>
              <a:off x="1623954" y="1532337"/>
              <a:ext cx="1309537" cy="537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become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17" name="任意多边形 38"/>
            <p:cNvSpPr/>
            <p:nvPr/>
          </p:nvSpPr>
          <p:spPr>
            <a:xfrm>
              <a:off x="1247629" y="1214587"/>
              <a:ext cx="2046620" cy="1223283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42657" y="2676732"/>
            <a:ext cx="2507295" cy="1189914"/>
            <a:chOff x="3266552" y="2618629"/>
            <a:chExt cx="2203498" cy="1189914"/>
          </a:xfrm>
        </p:grpSpPr>
        <p:sp>
          <p:nvSpPr>
            <p:cNvPr id="19" name="任意多边形 41"/>
            <p:cNvSpPr/>
            <p:nvPr/>
          </p:nvSpPr>
          <p:spPr>
            <a:xfrm>
              <a:off x="3266552" y="2618629"/>
              <a:ext cx="2203498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910777" y="2923329"/>
              <a:ext cx="9061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want</a:t>
              </a:r>
              <a:endParaRPr lang="zh-CN" alt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530466" y="2676732"/>
            <a:ext cx="2686518" cy="1189914"/>
            <a:chOff x="8414859" y="2702297"/>
            <a:chExt cx="2715660" cy="1189914"/>
          </a:xfrm>
        </p:grpSpPr>
        <p:sp>
          <p:nvSpPr>
            <p:cNvPr id="22" name="任意多边形 45"/>
            <p:cNvSpPr/>
            <p:nvPr/>
          </p:nvSpPr>
          <p:spPr>
            <a:xfrm>
              <a:off x="8435616" y="2702297"/>
              <a:ext cx="2674147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414859" y="3006997"/>
              <a:ext cx="27156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because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17375" y="4468279"/>
            <a:ext cx="2520000" cy="1189914"/>
            <a:chOff x="2959037" y="4499542"/>
            <a:chExt cx="2048400" cy="1189914"/>
          </a:xfrm>
        </p:grpSpPr>
        <p:sp>
          <p:nvSpPr>
            <p:cNvPr id="25" name="任意多边形 51"/>
            <p:cNvSpPr/>
            <p:nvPr/>
          </p:nvSpPr>
          <p:spPr>
            <a:xfrm>
              <a:off x="2959037" y="4499542"/>
              <a:ext cx="2048400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74745" y="4832889"/>
              <a:ext cx="8159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busy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88522" y="4468279"/>
            <a:ext cx="2728462" cy="1189914"/>
            <a:chOff x="6060662" y="4559559"/>
            <a:chExt cx="2140576" cy="1189914"/>
          </a:xfrm>
        </p:grpSpPr>
        <p:sp>
          <p:nvSpPr>
            <p:cNvPr id="28" name="任意多边形 54"/>
            <p:cNvSpPr/>
            <p:nvPr/>
          </p:nvSpPr>
          <p:spPr>
            <a:xfrm>
              <a:off x="6060662" y="4559559"/>
              <a:ext cx="2140576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162354" y="4862128"/>
              <a:ext cx="19371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come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3432" y="4468279"/>
            <a:ext cx="2624772" cy="1189914"/>
            <a:chOff x="6060662" y="4559559"/>
            <a:chExt cx="2048400" cy="1189914"/>
          </a:xfrm>
        </p:grpSpPr>
        <p:sp>
          <p:nvSpPr>
            <p:cNvPr id="31" name="任意多边形 54"/>
            <p:cNvSpPr/>
            <p:nvPr/>
          </p:nvSpPr>
          <p:spPr>
            <a:xfrm>
              <a:off x="6060662" y="4559559"/>
              <a:ext cx="2048400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748171" y="4893337"/>
              <a:ext cx="6595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any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54" name="文本框 5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56" name="流程图: 终止 5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1855677F-955A-405E-A7B2-4790BDAE7AB4}"/>
              </a:ext>
            </a:extLst>
          </p:cNvPr>
          <p:cNvSpPr/>
          <p:nvPr/>
        </p:nvSpPr>
        <p:spPr>
          <a:xfrm>
            <a:off x="9037851" y="0"/>
            <a:ext cx="4536861" cy="52570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Identify and pronounce the sight words.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Click and read all the sight words.</a:t>
            </a:r>
          </a:p>
        </p:txBody>
      </p:sp>
      <p:pic>
        <p:nvPicPr>
          <p:cNvPr id="34" name="图片 3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7EE19C0D-6B4D-4EAA-B082-1D04483D4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0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同侧圆角矩形 2"/>
          <p:cNvSpPr/>
          <p:nvPr/>
        </p:nvSpPr>
        <p:spPr>
          <a:xfrm flipV="1">
            <a:off x="4392974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1049095" y="271537"/>
            <a:ext cx="2577957" cy="889186"/>
            <a:chOff x="11381362" y="-138057"/>
            <a:chExt cx="2227761" cy="889186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943908" y="688595"/>
            <a:ext cx="56614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Read on Your Own</a:t>
            </a:r>
          </a:p>
        </p:txBody>
      </p:sp>
      <p:sp>
        <p:nvSpPr>
          <p:cNvPr id="19" name="流程图: 可选过程 18"/>
          <p:cNvSpPr/>
          <p:nvPr/>
        </p:nvSpPr>
        <p:spPr>
          <a:xfrm>
            <a:off x="885724" y="2496661"/>
            <a:ext cx="11777864" cy="3688953"/>
          </a:xfrm>
          <a:prstGeom prst="flowChartAlternateProcess">
            <a:avLst/>
          </a:prstGeom>
          <a:solidFill>
            <a:srgbClr val="5EC25B">
              <a:alpha val="93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Peter lived in a small town when he was young. He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wanted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become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 businessman, making a lot of money in a big city. Now his dream has come true, but he doesn’t feel happy,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because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he is so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busy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that he can’t spare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any 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time with his family. So, he wishes he hadn’t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come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to the city at all.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5" name="文本框 24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7" name="流程图: 终止 26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5/34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E5677049-9797-4F28-B358-7EACFDB9C3BF}"/>
              </a:ext>
            </a:extLst>
          </p:cNvPr>
          <p:cNvSpPr/>
          <p:nvPr/>
        </p:nvSpPr>
        <p:spPr>
          <a:xfrm>
            <a:off x="9639300" y="0"/>
            <a:ext cx="3935412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 Decode the words in the text accurately and fluently; read the text fluently.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Guide Ss to read the story aloud together and with rhythm.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Ask Ss to take turns reading the text one sentence at a time.</a:t>
            </a:r>
          </a:p>
        </p:txBody>
      </p:sp>
      <p:pic>
        <p:nvPicPr>
          <p:cNvPr id="15" name="图片 1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D4B5A075-3478-4D14-8429-A184DBF70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8"/>
          <p:cNvSpPr txBox="1"/>
          <p:nvPr/>
        </p:nvSpPr>
        <p:spPr>
          <a:xfrm>
            <a:off x="4994896" y="731160"/>
            <a:ext cx="336728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Story Review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982114" y="408349"/>
            <a:ext cx="2577957" cy="889186"/>
            <a:chOff x="11381362" y="-138057"/>
            <a:chExt cx="2227761" cy="889186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Background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-45025" y="7338230"/>
            <a:ext cx="958236" cy="294424"/>
            <a:chOff x="-50804" y="6501016"/>
            <a:chExt cx="958236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612668" y="7326950"/>
            <a:ext cx="718618" cy="261610"/>
            <a:chOff x="11244544" y="6563878"/>
            <a:chExt cx="718618" cy="261610"/>
          </a:xfrm>
        </p:grpSpPr>
        <p:sp>
          <p:nvSpPr>
            <p:cNvPr id="29" name="流程图: 终止 2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6/32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DC3908B3-2F4C-9642-BB93-0FB220167452}"/>
              </a:ext>
            </a:extLst>
          </p:cNvPr>
          <p:cNvSpPr/>
          <p:nvPr/>
        </p:nvSpPr>
        <p:spPr>
          <a:xfrm>
            <a:off x="5612270" y="2111493"/>
            <a:ext cx="7108122" cy="3344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In our previous lesson, the children met an evil genie on their adventure.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happened to the children’s boat in the storm?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happened to Floppy? How did he feel?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1" y="0"/>
            <a:ext cx="4536861" cy="65323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Review the first part of the story.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Review what happened in the first part of the story.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Discuss the given questions and give feedback.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0" name="图片 19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0392" y="-127000"/>
            <a:ext cx="1130300" cy="762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716" y="2607373"/>
            <a:ext cx="3806176" cy="34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2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1040569" y="452134"/>
            <a:ext cx="2577957" cy="889186"/>
            <a:chOff x="11381362" y="-138057"/>
            <a:chExt cx="2227761" cy="88918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Lead-in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5091810" y="623175"/>
            <a:ext cx="336728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Book Cover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42571" y="1644553"/>
            <a:ext cx="7059422" cy="2875161"/>
            <a:chOff x="746698" y="1438019"/>
            <a:chExt cx="7059422" cy="3107994"/>
          </a:xfrm>
        </p:grpSpPr>
        <p:grpSp>
          <p:nvGrpSpPr>
            <p:cNvPr id="32" name="组合 31"/>
            <p:cNvGrpSpPr/>
            <p:nvPr/>
          </p:nvGrpSpPr>
          <p:grpSpPr>
            <a:xfrm>
              <a:off x="746698" y="1438019"/>
              <a:ext cx="7059422" cy="3107994"/>
              <a:chOff x="821177" y="1461266"/>
              <a:chExt cx="7059422" cy="2200421"/>
            </a:xfrm>
          </p:grpSpPr>
          <p:sp>
            <p:nvSpPr>
              <p:cNvPr id="33" name="矩形: 圆角 13"/>
              <p:cNvSpPr/>
              <p:nvPr/>
            </p:nvSpPr>
            <p:spPr>
              <a:xfrm>
                <a:off x="821177" y="1810823"/>
                <a:ext cx="7059422" cy="1850864"/>
              </a:xfrm>
              <a:prstGeom prst="roundRect">
                <a:avLst>
                  <a:gd name="adj" fmla="val 7531"/>
                </a:avLst>
              </a:prstGeom>
              <a:noFill/>
              <a:ln w="28575" cap="flat">
                <a:solidFill>
                  <a:srgbClr val="02C258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l" defTabSz="584200">
                  <a:lnSpc>
                    <a:spcPct val="120000"/>
                  </a:lnSpc>
                </a:pPr>
                <a:endParaRPr lang="zh-CN" altLang="en-US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矩形: 圆角 12"/>
              <p:cNvSpPr/>
              <p:nvPr/>
            </p:nvSpPr>
            <p:spPr>
              <a:xfrm>
                <a:off x="821177" y="1461266"/>
                <a:ext cx="3193200" cy="417877"/>
              </a:xfrm>
              <a:prstGeom prst="roundRect">
                <a:avLst/>
              </a:prstGeom>
              <a:solidFill>
                <a:srgbClr val="02C258"/>
              </a:solidFill>
              <a:ln w="12700" cap="flat">
                <a:solidFill>
                  <a:srgbClr val="02C258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Century Gothic" panose="020B0502020202020204" pitchFamily="34" charset="0"/>
                    <a:sym typeface="Helvetica Light"/>
                  </a:rPr>
                  <a:t>Before</a:t>
                </a:r>
                <a:r>
                  <a:rPr lang="en-US" altLang="zh-CN" sz="2800" b="1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 Reading</a:t>
                </a:r>
                <a:endPara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773271" y="2148082"/>
              <a:ext cx="6800972" cy="226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l">
                <a:lnSpc>
                  <a:spcPct val="12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ea typeface="Berlin" charset="0"/>
                  <a:cs typeface="Calibri" panose="020F0502020204030204" pitchFamily="34" charset="0"/>
                </a:rPr>
                <a:t>Can you remember what happened in the last story, </a:t>
              </a:r>
              <a:r>
                <a:rPr lang="en-US" altLang="zh-CN" sz="2400" b="1" i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ea typeface="Berlin" charset="0"/>
                  <a:cs typeface="Calibri" panose="020F0502020204030204" pitchFamily="34" charset="0"/>
                </a:rPr>
                <a:t>The Evil Genie</a:t>
              </a:r>
              <a:r>
                <a:rPr lang="en-US" altLang="zh-CN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ea typeface="Berlin" charset="0"/>
                  <a:cs typeface="Calibri" panose="020F0502020204030204" pitchFamily="34" charset="0"/>
                </a:rPr>
                <a:t>? What happened to Floppy?</a:t>
              </a:r>
            </a:p>
            <a:p>
              <a:pPr marL="514350" indent="-514350" algn="l">
                <a:lnSpc>
                  <a:spcPct val="12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ea typeface="Berlin" charset="0"/>
                  <a:cs typeface="Calibri" panose="020F0502020204030204" pitchFamily="34" charset="0"/>
                </a:rPr>
                <a:t>Where do you think Floppy is?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23424" y="5169191"/>
            <a:ext cx="7109049" cy="1361813"/>
            <a:chOff x="851213" y="4493730"/>
            <a:chExt cx="8036742" cy="1361813"/>
          </a:xfrm>
        </p:grpSpPr>
        <p:grpSp>
          <p:nvGrpSpPr>
            <p:cNvPr id="39" name="组合 38"/>
            <p:cNvGrpSpPr/>
            <p:nvPr/>
          </p:nvGrpSpPr>
          <p:grpSpPr>
            <a:xfrm>
              <a:off x="851213" y="4493730"/>
              <a:ext cx="8036742" cy="1361813"/>
              <a:chOff x="851213" y="4150223"/>
              <a:chExt cx="8036742" cy="1361813"/>
            </a:xfrm>
          </p:grpSpPr>
          <p:sp>
            <p:nvSpPr>
              <p:cNvPr id="40" name="矩形: 圆角 17"/>
              <p:cNvSpPr/>
              <p:nvPr/>
            </p:nvSpPr>
            <p:spPr>
              <a:xfrm>
                <a:off x="872859" y="4582500"/>
                <a:ext cx="8015096" cy="929536"/>
              </a:xfrm>
              <a:prstGeom prst="roundRect">
                <a:avLst/>
              </a:prstGeom>
              <a:noFill/>
              <a:ln w="28575" cap="flat">
                <a:solidFill>
                  <a:srgbClr val="0083D1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l" defTabSz="584200">
                  <a:lnSpc>
                    <a:spcPct val="120000"/>
                  </a:lnSpc>
                </a:pPr>
                <a:endParaRPr lang="zh-CN" altLang="en-US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矩形: 圆角 1"/>
              <p:cNvSpPr/>
              <p:nvPr/>
            </p:nvSpPr>
            <p:spPr>
              <a:xfrm>
                <a:off x="851213" y="4150223"/>
                <a:ext cx="3193629" cy="590400"/>
              </a:xfrm>
              <a:prstGeom prst="roundRect">
                <a:avLst/>
              </a:prstGeom>
              <a:solidFill>
                <a:srgbClr val="0083D1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800" b="1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Century Gothic" panose="020B0502020202020204" pitchFamily="34" charset="0"/>
                    <a:sym typeface="Helvetica Light"/>
                  </a:rPr>
                  <a:t>Connections</a:t>
                </a:r>
                <a:endParaRPr kumimoji="0" lang="zh-CN" altLang="en-US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1099019" y="5114201"/>
              <a:ext cx="7492344" cy="544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4000"/>
                </a:lnSpc>
              </a:pPr>
              <a:r>
                <a:rPr lang="en-US" altLang="zh-CN" sz="2400" b="1" dirty="0">
                  <a:ln w="38100">
                    <a:noFill/>
                  </a:ln>
                  <a:solidFill>
                    <a:schemeClr val="tx1"/>
                  </a:solidFill>
                  <a:latin typeface="Century Gothic" panose="020B0502020202020204" pitchFamily="34" charset="0"/>
                  <a:ea typeface="Berlin" charset="0"/>
                  <a:cs typeface="Calibri" panose="020F0502020204030204" pitchFamily="34" charset="0"/>
                </a:rPr>
                <a:t>What would you do if you lost your pet?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6" name="文本框 45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8" name="流程图: 终止 47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7/34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55" y="1644553"/>
            <a:ext cx="3925856" cy="513923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D13F544-2B45-4A61-8165-3B8313A86C20}"/>
              </a:ext>
            </a:extLst>
          </p:cNvPr>
          <p:cNvSpPr/>
          <p:nvPr/>
        </p:nvSpPr>
        <p:spPr>
          <a:xfrm>
            <a:off x="9258300" y="0"/>
            <a:ext cx="4316412" cy="15435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Ask Ss to look at the book cover and to talk about what they can learn from the book cover; predict what might happen in the story and connect the story to real life experiences.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Ss discuss the given questions before reading.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Have Ss discuss the given questions in the connections section. </a:t>
            </a:r>
          </a:p>
        </p:txBody>
      </p:sp>
      <p:pic>
        <p:nvPicPr>
          <p:cNvPr id="24" name="图片 2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F7B7BD90-09B2-446E-82CC-79FB58424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5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3972436" y="538923"/>
            <a:ext cx="548885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Make Predictions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1043408" y="431385"/>
            <a:ext cx="2577957" cy="889186"/>
            <a:chOff x="11381362" y="-138057"/>
            <a:chExt cx="2227761" cy="88918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Lead-in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圆角矩形 33"/>
          <p:cNvSpPr/>
          <p:nvPr/>
        </p:nvSpPr>
        <p:spPr>
          <a:xfrm>
            <a:off x="2155098" y="1698650"/>
            <a:ext cx="9123523" cy="578882"/>
          </a:xfrm>
          <a:prstGeom prst="roundRect">
            <a:avLst/>
          </a:prstGeom>
          <a:solidFill>
            <a:srgbClr val="02C25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252000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Century Gothic" panose="020B0502020202020204" pitchFamily="34" charset="0"/>
                <a:cs typeface="Calibri" panose="020F0502020204030204" pitchFamily="34" charset="0"/>
              </a:rPr>
              <a:t>Use details from the illustration to make guesses.</a:t>
            </a:r>
            <a:endParaRPr lang="zh-CN" altLang="en-US" sz="2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图片 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80837" y="1324919"/>
            <a:ext cx="573520" cy="78108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/>
          <p:cNvSpPr/>
          <p:nvPr/>
        </p:nvSpPr>
        <p:spPr>
          <a:xfrm>
            <a:off x="6080134" y="3033142"/>
            <a:ext cx="585278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l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What do you think Biff and Chip are doing? Where do you think they are?</a:t>
            </a:r>
          </a:p>
          <a:p>
            <a:pPr marL="514350" lvl="0" indent="-514350" algn="l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Do you think the genie will try to stop them? How?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4" name="文本框 23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6" name="流程图: 终止 2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8/34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37" y="2824968"/>
            <a:ext cx="3793688" cy="343255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20D5670-9CCF-4E32-8D07-F0F7BBA5F5EE}"/>
              </a:ext>
            </a:extLst>
          </p:cNvPr>
          <p:cNvSpPr/>
          <p:nvPr/>
        </p:nvSpPr>
        <p:spPr>
          <a:xfrm>
            <a:off x="9037851" y="0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LO: Use details from the pictures to make predictions.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Help Ss to recall how to make predictions.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sym typeface="Helvetica Neue"/>
              </a:rPr>
              <a:t>Guide Ss to make predictions by using the provided questions. Encourage Ss to answer the questions.</a:t>
            </a:r>
          </a:p>
        </p:txBody>
      </p:sp>
      <p:pic>
        <p:nvPicPr>
          <p:cNvPr id="17" name="图片 1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8E7F762C-1759-4D5E-B549-28F19756D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84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82450" y="497457"/>
            <a:ext cx="2577957" cy="889186"/>
            <a:chOff x="11381362" y="-138057"/>
            <a:chExt cx="2227761" cy="88918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Futura Std Heavy" panose="020B0702020204020203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Heavy" panose="020B0702020204020203" pitchFamily="34" charset="0"/>
                <a:sym typeface="Helvetica Light"/>
              </a:endParaRPr>
            </a:p>
          </p:txBody>
        </p:sp>
      </p:grpSp>
      <p:sp>
        <p:nvSpPr>
          <p:cNvPr id="15" name="箭头: 燕尾形 2"/>
          <p:cNvSpPr/>
          <p:nvPr/>
        </p:nvSpPr>
        <p:spPr>
          <a:xfrm>
            <a:off x="1762786" y="573212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1-3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33344" y="5138527"/>
            <a:ext cx="6199454" cy="1735013"/>
            <a:chOff x="7417715" y="5306832"/>
            <a:chExt cx="6199454" cy="1735013"/>
          </a:xfrm>
        </p:grpSpPr>
        <p:sp>
          <p:nvSpPr>
            <p:cNvPr id="20" name="矩形 19"/>
            <p:cNvSpPr/>
            <p:nvPr/>
          </p:nvSpPr>
          <p:spPr>
            <a:xfrm>
              <a:off x="7474865" y="5827121"/>
              <a:ext cx="6142304" cy="12147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08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giant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21" name="矩形: 圆角 13"/>
            <p:cNvSpPr/>
            <p:nvPr/>
          </p:nvSpPr>
          <p:spPr>
            <a:xfrm>
              <a:off x="7417715" y="5306832"/>
              <a:ext cx="282686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790494" y="1454826"/>
            <a:ext cx="6088772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The last magic adventure had gone wrong. Floppy had been left behind. A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giant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bird had flown off with him. This was because a horrid genie had escaped from a bottle.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“And it was all my fault,” said Biff.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Save Floppy! 1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/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5" name="流程图: 终止 3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9/34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3" y="5580897"/>
            <a:ext cx="987449" cy="12926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54" y="1616433"/>
            <a:ext cx="3693470" cy="335081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6EDDFEE-0631-4860-BADE-8D2F53B94C6D}"/>
              </a:ext>
            </a:extLst>
          </p:cNvPr>
          <p:cNvSpPr/>
          <p:nvPr/>
        </p:nvSpPr>
        <p:spPr>
          <a:xfrm>
            <a:off x="9258300" y="0"/>
            <a:ext cx="431641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LO: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giant </a:t>
            </a:r>
            <a:r>
              <a:rPr lang="en-US" altLang="zh-CN" sz="1100" b="1" dirty="0">
                <a:solidFill>
                  <a:schemeClr val="bg1"/>
                </a:solidFill>
              </a:rPr>
              <a:t>in context.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</a:rPr>
              <a:t>Have Ss go through the text quickly to find the word and have Ss work together to define the word </a:t>
            </a:r>
            <a:r>
              <a:rPr lang="en-US" altLang="zh-CN" sz="1100" b="1" i="1" dirty="0">
                <a:solidFill>
                  <a:schemeClr val="bg1"/>
                </a:solidFill>
              </a:rPr>
              <a:t>giant </a:t>
            </a:r>
            <a:r>
              <a:rPr lang="en-US" altLang="zh-CN" sz="1100" b="1" dirty="0">
                <a:solidFill>
                  <a:schemeClr val="bg1"/>
                </a:solidFill>
              </a:rPr>
              <a:t>by using the illustration and the context clues; give feedback.  </a:t>
            </a:r>
            <a:endParaRPr lang="zh-CN" altLang="zh-CN" sz="1100" b="1" dirty="0">
              <a:solidFill>
                <a:schemeClr val="bg1"/>
              </a:solidFill>
            </a:endParaRPr>
          </a:p>
          <a:p>
            <a:pPr algn="l"/>
            <a:r>
              <a:rPr lang="en-US" altLang="zh-CN" sz="1100" b="1" dirty="0">
                <a:solidFill>
                  <a:schemeClr val="bg1"/>
                </a:solidFill>
              </a:rPr>
              <a:t>Note: If Ss can present a correct understanding of the unfamiliar word(s), it’s not necessary to teach the word(s) on the next slide. </a:t>
            </a:r>
            <a:endParaRPr lang="zh-CN" altLang="zh-CN" sz="1100" b="1" dirty="0">
              <a:solidFill>
                <a:schemeClr val="bg1"/>
              </a:solidFill>
            </a:endParaRP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695934BE-9EB6-4377-A0A4-65989060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556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26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38051</TotalTime>
  <Words>4218</Words>
  <PresentationFormat>Custom</PresentationFormat>
  <Paragraphs>474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等线</vt:lpstr>
      <vt:lpstr>Alegreya Sans Black</vt:lpstr>
      <vt:lpstr>Arial</vt:lpstr>
      <vt:lpstr>Century Gothic</vt:lpstr>
      <vt:lpstr>Futura Std Heavy</vt:lpstr>
      <vt:lpstr>Helvetica Neue</vt:lpstr>
      <vt:lpstr>Wingdings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2020-10-17T08:29:42Z</dcterms:modified>
</cp:coreProperties>
</file>