
<file path=[Content_Types].xml><?xml version="1.0" encoding="utf-8"?>
<Types xmlns="http://schemas.openxmlformats.org/package/2006/content-types">
  <Default Extension="png" ContentType="image/png"/>
  <Default Extension="tiff" ContentType="image/tif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4" r:id="rId3"/>
    <p:sldMasterId id="2147483669" r:id="rId4"/>
  </p:sldMasterIdLst>
  <p:notesMasterIdLst>
    <p:notesMasterId r:id="rId6"/>
  </p:notesMasterIdLst>
  <p:handoutMasterIdLst>
    <p:handoutMasterId r:id="rId32"/>
  </p:handoutMasterIdLst>
  <p:sldIdLst>
    <p:sldId id="367" r:id="rId5"/>
    <p:sldId id="348" r:id="rId7"/>
    <p:sldId id="561" r:id="rId8"/>
    <p:sldId id="507" r:id="rId9"/>
    <p:sldId id="563" r:id="rId10"/>
    <p:sldId id="536" r:id="rId11"/>
    <p:sldId id="548" r:id="rId12"/>
    <p:sldId id="549" r:id="rId13"/>
    <p:sldId id="558" r:id="rId14"/>
    <p:sldId id="550" r:id="rId15"/>
    <p:sldId id="551" r:id="rId16"/>
    <p:sldId id="552" r:id="rId17"/>
    <p:sldId id="553" r:id="rId18"/>
    <p:sldId id="554" r:id="rId19"/>
    <p:sldId id="555" r:id="rId20"/>
    <p:sldId id="556" r:id="rId21"/>
    <p:sldId id="557" r:id="rId22"/>
    <p:sldId id="559" r:id="rId23"/>
    <p:sldId id="565" r:id="rId24"/>
    <p:sldId id="560" r:id="rId25"/>
    <p:sldId id="564" r:id="rId26"/>
    <p:sldId id="562" r:id="rId27"/>
    <p:sldId id="542" r:id="rId28"/>
    <p:sldId id="355" r:id="rId29"/>
    <p:sldId id="407" r:id="rId30"/>
    <p:sldId id="36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04"/>
    <a:srgbClr val="A2410D"/>
    <a:srgbClr val="441800"/>
    <a:srgbClr val="C72225"/>
    <a:srgbClr val="A9A4A4"/>
    <a:srgbClr val="00B0F0"/>
    <a:srgbClr val="DC424F"/>
    <a:srgbClr val="FF9933"/>
    <a:srgbClr val="8F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4" autoAdjust="0"/>
    <p:restoredTop sz="96424" autoAdjust="0"/>
  </p:normalViewPr>
  <p:slideViewPr>
    <p:cSldViewPr snapToGrid="0">
      <p:cViewPr varScale="1">
        <p:scale>
          <a:sx n="70" d="100"/>
          <a:sy n="70" d="100"/>
        </p:scale>
        <p:origin x="468" y="84"/>
      </p:cViewPr>
      <p:guideLst>
        <p:guide orient="horz" pos="4065"/>
        <p:guide pos="2252"/>
        <p:guide pos="6448"/>
        <p:guide pos="3772"/>
        <p:guide orient="horz" pos="51"/>
        <p:guide pos="7129"/>
        <p:guide pos="347"/>
        <p:guide orient="horz" pos="890"/>
        <p:guide orient="horz" pos="1071"/>
        <p:guide orient="horz" pos="3521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notesViewPr>
    <p:cSldViewPr snapToGrid="0">
      <p:cViewPr varScale="1">
        <p:scale>
          <a:sx n="54" d="100"/>
          <a:sy n="54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6DA59-2E37-4303-82C9-A4FD42364C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1291C-484D-4AB1-95F0-D14708DC7E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/>
              <a:t>Was it a real </a:t>
            </a:r>
            <a:r>
              <a:rPr lang="en-US" altLang="zh-CN" sz="1800" dirty="0" err="1"/>
              <a:t>aeroplane</a:t>
            </a:r>
            <a:r>
              <a:rPr lang="en-US" altLang="zh-CN" sz="1800" dirty="0"/>
              <a:t> or a model </a:t>
            </a:r>
            <a:r>
              <a:rPr lang="en-US" altLang="zh-CN" sz="1800" dirty="0" err="1"/>
              <a:t>aeroplane</a:t>
            </a:r>
            <a:r>
              <a:rPr lang="en-US" altLang="zh-CN" sz="1800" dirty="0"/>
              <a:t>?</a:t>
            </a:r>
            <a:endParaRPr lang="en-US" altLang="zh-CN" sz="1800" dirty="0"/>
          </a:p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aseline="0" dirty="0">
                <a:solidFill>
                  <a:schemeClr val="tx1"/>
                </a:solidFill>
              </a:rPr>
              <a:t>Did you make any toys before?</a:t>
            </a:r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5812291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57070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8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75.jpeg"/><Relationship Id="rId6" Type="http://schemas.openxmlformats.org/officeDocument/2006/relationships/image" Target="../media/image12.tiff"/><Relationship Id="rId5" Type="http://schemas.openxmlformats.org/officeDocument/2006/relationships/image" Target="../media/image13.png"/><Relationship Id="rId4" Type="http://schemas.openxmlformats.org/officeDocument/2006/relationships/image" Target="../media/image8.tiff"/><Relationship Id="rId3" Type="http://schemas.openxmlformats.org/officeDocument/2006/relationships/image" Target="../media/image68.png"/><Relationship Id="rId2" Type="http://schemas.openxmlformats.org/officeDocument/2006/relationships/image" Target="../media/image74.jpeg"/><Relationship Id="rId1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77.png"/><Relationship Id="rId6" Type="http://schemas.openxmlformats.org/officeDocument/2006/relationships/image" Target="../media/image12.tiff"/><Relationship Id="rId5" Type="http://schemas.openxmlformats.org/officeDocument/2006/relationships/image" Target="../media/image68.png"/><Relationship Id="rId4" Type="http://schemas.openxmlformats.org/officeDocument/2006/relationships/image" Target="../media/image8.tiff"/><Relationship Id="rId3" Type="http://schemas.openxmlformats.org/officeDocument/2006/relationships/image" Target="../media/image76.jpeg"/><Relationship Id="rId2" Type="http://schemas.openxmlformats.org/officeDocument/2006/relationships/image" Target="../media/image13.png"/><Relationship Id="rId1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78.jpeg"/><Relationship Id="rId1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79.jpeg"/><Relationship Id="rId1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8.tiff"/><Relationship Id="rId3" Type="http://schemas.openxmlformats.org/officeDocument/2006/relationships/image" Target="../media/image80.jpeg"/><Relationship Id="rId2" Type="http://schemas.openxmlformats.org/officeDocument/2006/relationships/image" Target="../media/image13.png"/><Relationship Id="rId1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82.jpeg"/><Relationship Id="rId6" Type="http://schemas.openxmlformats.org/officeDocument/2006/relationships/image" Target="../media/image12.tiff"/><Relationship Id="rId5" Type="http://schemas.openxmlformats.org/officeDocument/2006/relationships/image" Target="../media/image68.png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81.jpeg"/><Relationship Id="rId1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83.jpeg"/><Relationship Id="rId1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84.jpeg"/><Relationship Id="rId1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13.png"/><Relationship Id="rId2" Type="http://schemas.openxmlformats.org/officeDocument/2006/relationships/image" Target="../media/image8.tiff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1.xml"/><Relationship Id="rId12" Type="http://schemas.openxmlformats.org/officeDocument/2006/relationships/image" Target="../media/image93.jpeg"/><Relationship Id="rId11" Type="http://schemas.openxmlformats.org/officeDocument/2006/relationships/image" Target="../media/image92.jpeg"/><Relationship Id="rId10" Type="http://schemas.openxmlformats.org/officeDocument/2006/relationships/image" Target="../media/image91.jpeg"/><Relationship Id="rId1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microsoft.com/office/2007/relationships/hdphoto" Target="../media/image97.wdp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4" Type="http://schemas.openxmlformats.org/officeDocument/2006/relationships/notesSlide" Target="../notesSlides/notesSlide19.xml"/><Relationship Id="rId23" Type="http://schemas.openxmlformats.org/officeDocument/2006/relationships/slideLayout" Target="../slideLayouts/slideLayout10.xml"/><Relationship Id="rId22" Type="http://schemas.openxmlformats.org/officeDocument/2006/relationships/image" Target="../media/image110.png"/><Relationship Id="rId21" Type="http://schemas.openxmlformats.org/officeDocument/2006/relationships/image" Target="../media/image82.jpeg"/><Relationship Id="rId20" Type="http://schemas.openxmlformats.org/officeDocument/2006/relationships/image" Target="../media/image109.png"/><Relationship Id="rId2" Type="http://schemas.openxmlformats.org/officeDocument/2006/relationships/image" Target="../media/image10.tiff"/><Relationship Id="rId19" Type="http://schemas.openxmlformats.org/officeDocument/2006/relationships/image" Target="../media/image75.jpeg"/><Relationship Id="rId18" Type="http://schemas.openxmlformats.org/officeDocument/2006/relationships/image" Target="../media/image108.jpeg"/><Relationship Id="rId17" Type="http://schemas.openxmlformats.org/officeDocument/2006/relationships/image" Target="../media/image107.jpeg"/><Relationship Id="rId16" Type="http://schemas.microsoft.com/office/2007/relationships/hdphoto" Target="../media/image106.wdp"/><Relationship Id="rId15" Type="http://schemas.openxmlformats.org/officeDocument/2006/relationships/image" Target="../media/image105.png"/><Relationship Id="rId14" Type="http://schemas.openxmlformats.org/officeDocument/2006/relationships/image" Target="../media/image104.png"/><Relationship Id="rId13" Type="http://schemas.openxmlformats.org/officeDocument/2006/relationships/image" Target="../media/image103.png"/><Relationship Id="rId12" Type="http://schemas.openxmlformats.org/officeDocument/2006/relationships/image" Target="../media/image102.png"/><Relationship Id="rId11" Type="http://schemas.microsoft.com/office/2007/relationships/hdphoto" Target="../media/image101.wdp"/><Relationship Id="rId10" Type="http://schemas.openxmlformats.org/officeDocument/2006/relationships/image" Target="../media/image100.png"/><Relationship Id="rId1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png"/><Relationship Id="rId8" Type="http://schemas.openxmlformats.org/officeDocument/2006/relationships/image" Target="../media/image118.png"/><Relationship Id="rId7" Type="http://schemas.openxmlformats.org/officeDocument/2006/relationships/image" Target="../media/image13.png"/><Relationship Id="rId6" Type="http://schemas.openxmlformats.org/officeDocument/2006/relationships/image" Target="../media/image10.tiff"/><Relationship Id="rId5" Type="http://schemas.openxmlformats.org/officeDocument/2006/relationships/image" Target="../media/image117.png"/><Relationship Id="rId4" Type="http://schemas.microsoft.com/office/2007/relationships/hdphoto" Target="../media/image116.wdp"/><Relationship Id="rId3" Type="http://schemas.openxmlformats.org/officeDocument/2006/relationships/image" Target="../media/image115.png"/><Relationship Id="rId2" Type="http://schemas.microsoft.com/office/2007/relationships/hdphoto" Target="../media/image114.wdp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23.png"/><Relationship Id="rId13" Type="http://schemas.openxmlformats.org/officeDocument/2006/relationships/image" Target="../media/image5.tiff"/><Relationship Id="rId12" Type="http://schemas.openxmlformats.org/officeDocument/2006/relationships/image" Target="../media/image122.png"/><Relationship Id="rId11" Type="http://schemas.microsoft.com/office/2007/relationships/hdphoto" Target="../media/image121.wdp"/><Relationship Id="rId10" Type="http://schemas.openxmlformats.org/officeDocument/2006/relationships/image" Target="../media/image120.png"/><Relationship Id="rId1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26.jpeg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4" Type="http://schemas.openxmlformats.org/officeDocument/2006/relationships/image" Target="../media/image8.tiff"/><Relationship Id="rId3" Type="http://schemas.openxmlformats.org/officeDocument/2006/relationships/image" Target="../media/image124.png"/><Relationship Id="rId2" Type="http://schemas.openxmlformats.org/officeDocument/2006/relationships/hyperlink" Target="https://pixabay.com/go/?t=image-list-shutterstock&amp;id=119879638" TargetMode="External"/><Relationship Id="rId1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35.png"/><Relationship Id="rId1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22.xml"/><Relationship Id="rId7" Type="http://schemas.openxmlformats.org/officeDocument/2006/relationships/image" Target="../media/image138.png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4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0.png"/><Relationship Id="rId7" Type="http://schemas.openxmlformats.org/officeDocument/2006/relationships/image" Target="../media/image13.png"/><Relationship Id="rId6" Type="http://schemas.openxmlformats.org/officeDocument/2006/relationships/image" Target="../media/image139.png"/><Relationship Id="rId5" Type="http://schemas.openxmlformats.org/officeDocument/2006/relationships/image" Target="../media/image8.tiff"/><Relationship Id="rId4" Type="http://schemas.openxmlformats.org/officeDocument/2006/relationships/image" Target="../media/image10.tiff"/><Relationship Id="rId3" Type="http://schemas.openxmlformats.org/officeDocument/2006/relationships/image" Target="../media/image9.tiff"/><Relationship Id="rId2" Type="http://schemas.openxmlformats.org/officeDocument/2006/relationships/image" Target="../media/image13.tiff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image" Target="../media/image13.png"/><Relationship Id="rId4" Type="http://schemas.openxmlformats.org/officeDocument/2006/relationships/image" Target="../media/image8.tiff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10.tiff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53.png"/><Relationship Id="rId21" Type="http://schemas.openxmlformats.org/officeDocument/2006/relationships/image" Target="../media/image52.png"/><Relationship Id="rId20" Type="http://schemas.openxmlformats.org/officeDocument/2006/relationships/image" Target="../media/image51.png"/><Relationship Id="rId2" Type="http://schemas.openxmlformats.org/officeDocument/2006/relationships/image" Target="../media/image8.tiff"/><Relationship Id="rId19" Type="http://schemas.openxmlformats.org/officeDocument/2006/relationships/image" Target="../media/image50.png"/><Relationship Id="rId18" Type="http://schemas.openxmlformats.org/officeDocument/2006/relationships/image" Target="../media/image49.png"/><Relationship Id="rId17" Type="http://schemas.openxmlformats.org/officeDocument/2006/relationships/image" Target="../media/image48.png"/><Relationship Id="rId16" Type="http://schemas.openxmlformats.org/officeDocument/2006/relationships/image" Target="../media/image47.png"/><Relationship Id="rId15" Type="http://schemas.openxmlformats.org/officeDocument/2006/relationships/image" Target="../media/image46.png"/><Relationship Id="rId14" Type="http://schemas.openxmlformats.org/officeDocument/2006/relationships/image" Target="../media/image45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19" Type="http://schemas.openxmlformats.org/officeDocument/2006/relationships/image" Target="../media/image66.png"/><Relationship Id="rId18" Type="http://schemas.openxmlformats.org/officeDocument/2006/relationships/image" Target="../media/image65.png"/><Relationship Id="rId17" Type="http://schemas.openxmlformats.org/officeDocument/2006/relationships/image" Target="../media/image64.png"/><Relationship Id="rId16" Type="http://schemas.openxmlformats.org/officeDocument/2006/relationships/image" Target="../media/image63.png"/><Relationship Id="rId15" Type="http://schemas.openxmlformats.org/officeDocument/2006/relationships/image" Target="../media/image62.png"/><Relationship Id="rId14" Type="http://schemas.openxmlformats.org/officeDocument/2006/relationships/image" Target="../media/image61.png"/><Relationship Id="rId13" Type="http://schemas.openxmlformats.org/officeDocument/2006/relationships/image" Target="../media/image40.png"/><Relationship Id="rId12" Type="http://schemas.openxmlformats.org/officeDocument/2006/relationships/image" Target="../media/image60.png"/><Relationship Id="rId11" Type="http://schemas.microsoft.com/office/2007/relationships/hdphoto" Target="../media/image59.wdp"/><Relationship Id="rId10" Type="http://schemas.openxmlformats.org/officeDocument/2006/relationships/image" Target="../media/image58.png"/><Relationship Id="rId1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69.jpeg"/><Relationship Id="rId6" Type="http://schemas.openxmlformats.org/officeDocument/2006/relationships/image" Target="../media/image12.tiff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70.jpeg"/><Relationship Id="rId3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73.jpeg"/><Relationship Id="rId7" Type="http://schemas.openxmlformats.org/officeDocument/2006/relationships/image" Target="../media/image72.png"/><Relationship Id="rId6" Type="http://schemas.openxmlformats.org/officeDocument/2006/relationships/image" Target="../media/image12.tiff"/><Relationship Id="rId5" Type="http://schemas.openxmlformats.org/officeDocument/2006/relationships/image" Target="../media/image68.png"/><Relationship Id="rId4" Type="http://schemas.openxmlformats.org/officeDocument/2006/relationships/image" Target="../media/image71.jpeg"/><Relationship Id="rId3" Type="http://schemas.openxmlformats.org/officeDocument/2006/relationships/image" Target="../media/image13.png"/><Relationship Id="rId2" Type="http://schemas.openxmlformats.org/officeDocument/2006/relationships/image" Target="../media/image8.tiff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19339" y="2807963"/>
            <a:ext cx="4872661" cy="3139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9476"/>
            <a:ext cx="12192000" cy="63304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462941"/>
            <a:ext cx="936238" cy="294424"/>
            <a:chOff x="11014501" y="6514787"/>
            <a:chExt cx="936238" cy="2944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193993" y="6444678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6347910" y="1354416"/>
            <a:ext cx="59709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565" hangingPunct="0">
              <a:lnSpc>
                <a:spcPct val="80000"/>
              </a:lnSpc>
            </a:pPr>
            <a:r>
              <a:rPr lang="en-US" altLang="zh-CN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  <a:sym typeface="Helvetica Light"/>
              </a:rPr>
              <a:t>At  the  Seaside</a:t>
            </a:r>
            <a:endParaRPr lang="zh-CN" altLang="en-US" sz="7200" kern="0" dirty="0">
              <a:ln w="0"/>
              <a:solidFill>
                <a:srgbClr val="F161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egreya Sans Black" panose="00000A00000000000000" pitchFamily="2" charset="0"/>
              <a:sym typeface="Helvetica Ligh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755669" y="1590977"/>
            <a:ext cx="2309752" cy="12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565" hangingPunct="0">
              <a:lnSpc>
                <a:spcPct val="150000"/>
              </a:lnSpc>
            </a:pPr>
            <a:r>
              <a:rPr lang="en-US" altLang="zh-CN" sz="2800" kern="0" dirty="0">
                <a:ln w="0"/>
                <a:solidFill>
                  <a:srgbClr val="FFC000"/>
                </a:solidFill>
                <a:latin typeface="Alegreya Sans Black" panose="00000A00000000000000" pitchFamily="2" charset="0"/>
                <a:sym typeface="Helvetica Light"/>
              </a:rPr>
              <a:t>ORT-GKA</a:t>
            </a:r>
            <a:endParaRPr lang="en-US" altLang="zh-CN" sz="2800" kern="0" dirty="0">
              <a:ln w="0"/>
              <a:solidFill>
                <a:srgbClr val="FFC000"/>
              </a:solidFill>
              <a:latin typeface="Alegreya Sans Black" panose="00000A00000000000000" pitchFamily="2" charset="0"/>
              <a:sym typeface="Helvetica Light"/>
            </a:endParaRPr>
          </a:p>
          <a:p>
            <a:pPr defTabSz="456565" hangingPunct="0">
              <a:lnSpc>
                <a:spcPct val="150000"/>
              </a:lnSpc>
            </a:pPr>
            <a:r>
              <a:rPr lang="en-US" altLang="zh-CN" sz="2800" dirty="0">
                <a:ln w="0"/>
                <a:solidFill>
                  <a:srgbClr val="FFC000"/>
                </a:solidFill>
                <a:latin typeface="Alegreya Sans Black" panose="00000A00000000000000" pitchFamily="2" charset="0"/>
              </a:rPr>
              <a:t>      Lesson 28</a:t>
            </a:r>
            <a:endParaRPr lang="zh-CN" altLang="en-US" sz="2800" kern="0" dirty="0">
              <a:ln w="0"/>
              <a:solidFill>
                <a:srgbClr val="FFC000"/>
              </a:solidFill>
              <a:latin typeface="Alegreya Sans Black" panose="00000A00000000000000" pitchFamily="2" charset="0"/>
              <a:sym typeface="Helvetica Ligh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67316" y="1362744"/>
            <a:ext cx="4285692" cy="4285692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screen"/>
          <a:srcRect l="-184" t="27750" r="7622" b="19871"/>
          <a:stretch>
            <a:fillRect/>
          </a:stretch>
        </p:blipFill>
        <p:spPr>
          <a:xfrm>
            <a:off x="8218238" y="3856509"/>
            <a:ext cx="3163222" cy="179001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209865" y="-19049"/>
            <a:ext cx="4982135" cy="968028"/>
            <a:chOff x="7195400" y="-18770"/>
            <a:chExt cx="4982135" cy="968028"/>
          </a:xfrm>
        </p:grpSpPr>
        <p:sp>
          <p:nvSpPr>
            <p:cNvPr id="19" name="矩形 18"/>
            <p:cNvSpPr/>
            <p:nvPr/>
          </p:nvSpPr>
          <p:spPr>
            <a:xfrm>
              <a:off x="7195400" y="-18770"/>
              <a:ext cx="4982135" cy="96802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1895" y="279"/>
              <a:ext cx="4609408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Greet their partners; get a basic idea about the topic of today’s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Say hello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greet each other.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describe the pictures on the first page.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Introduce the topic of the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2" name="直角三角形 2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54" name="矩形 53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1329" y="-134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42120" y="1252715"/>
            <a:ext cx="4288993" cy="3760327"/>
            <a:chOff x="12343" y="4056"/>
            <a:chExt cx="6510" cy="4587"/>
          </a:xfrm>
        </p:grpSpPr>
        <p:sp>
          <p:nvSpPr>
            <p:cNvPr id="13" name="文本框 12"/>
            <p:cNvSpPr txBox="1"/>
            <p:nvPr/>
          </p:nvSpPr>
          <p:spPr>
            <a:xfrm>
              <a:off x="12343" y="4668"/>
              <a:ext cx="6510" cy="39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Dad, Mum, and the children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go? Look for clues in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44" y="4056"/>
              <a:ext cx="650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01232" y="1497285"/>
            <a:ext cx="6266521" cy="380668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860235" y="5408924"/>
            <a:ext cx="3409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“Sorry!” said the man.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606894" y="5285972"/>
            <a:ext cx="2250098" cy="1189322"/>
            <a:chOff x="8597058" y="3504922"/>
            <a:chExt cx="1746148" cy="3736667"/>
          </a:xfrm>
        </p:grpSpPr>
        <p:sp>
          <p:nvSpPr>
            <p:cNvPr id="39" name="圆角矩形 38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hotel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830786" y="1239931"/>
            <a:ext cx="4368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The hotel had burned down.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512572" y="3324123"/>
            <a:ext cx="431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Could Dad,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Mum,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and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the children stay at this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hotel? Why? Read the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text to find the answer. 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99642" y="989372"/>
            <a:ext cx="3432833" cy="4279237"/>
            <a:chOff x="8141656" y="1026434"/>
            <a:chExt cx="3432833" cy="4279237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1656" y="1026434"/>
              <a:ext cx="3432833" cy="4279237"/>
              <a:chOff x="4792547" y="1576389"/>
              <a:chExt cx="3501745" cy="426032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71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9" name="图片 68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0" name="文本框 6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0" name="流程图: 过程 59"/>
              <p:cNvSpPr/>
              <p:nvPr/>
            </p:nvSpPr>
            <p:spPr>
              <a:xfrm>
                <a:off x="5095794" y="4320543"/>
                <a:ext cx="2895252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hotel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is so big and tall.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006916" y="3700090"/>
                <a:ext cx="1073007" cy="73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hotel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8696018" y="1714805"/>
              <a:ext cx="2254567" cy="1507801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37" name="组合 36"/>
          <p:cNvGrpSpPr/>
          <p:nvPr/>
        </p:nvGrpSpPr>
        <p:grpSpPr>
          <a:xfrm>
            <a:off x="3807726" y="-14901"/>
            <a:ext cx="8391958" cy="1687703"/>
            <a:chOff x="8567" y="-23"/>
            <a:chExt cx="8445" cy="2007"/>
          </a:xfrm>
        </p:grpSpPr>
        <p:sp>
          <p:nvSpPr>
            <p:cNvPr id="42" name="矩形 4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600" y="250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hotel,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read the text fluently.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hotel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its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aloud;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6" name="直角三角形 4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31" name="矩形 30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3174" y="-134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442076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713721" y="813316"/>
            <a:ext cx="3994946" cy="4848989"/>
            <a:chOff x="12381" y="4251"/>
            <a:chExt cx="6487" cy="5915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53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they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What did Mum think of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this hotel? Look for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clues in the illustration 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and the text.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3. Did Kipper and Chip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like this hotel? Look at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the illustration. What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did they think the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rooms in this hotel 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might look like?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51"/>
              <a:ext cx="648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48938" y="1716164"/>
            <a:ext cx="5720640" cy="344844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0806" y="1240352"/>
            <a:ext cx="4314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They looked at a new hotel.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06585" y="5178753"/>
            <a:ext cx="4336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“Too expensive,” said Mum.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78786" y="5515330"/>
            <a:ext cx="2250098" cy="1189322"/>
            <a:chOff x="8597058" y="3504922"/>
            <a:chExt cx="1746148" cy="3736667"/>
          </a:xfrm>
        </p:grpSpPr>
        <p:sp>
          <p:nvSpPr>
            <p:cNvPr id="37" name="圆角矩形 36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expensive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7948554" y="1277438"/>
            <a:ext cx="3432833" cy="4279237"/>
            <a:chOff x="2087800" y="945303"/>
            <a:chExt cx="3432833" cy="4279237"/>
          </a:xfrm>
        </p:grpSpPr>
        <p:grpSp>
          <p:nvGrpSpPr>
            <p:cNvPr id="40" name="组合 39"/>
            <p:cNvGrpSpPr/>
            <p:nvPr/>
          </p:nvGrpSpPr>
          <p:grpSpPr>
            <a:xfrm>
              <a:off x="2087800" y="945303"/>
              <a:ext cx="3432833" cy="4279237"/>
              <a:chOff x="4792547" y="1576389"/>
              <a:chExt cx="3501745" cy="426032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42"/>
              <p:cNvSpPr/>
              <p:nvPr/>
            </p:nvSpPr>
            <p:spPr>
              <a:xfrm>
                <a:off x="5095794" y="4320543"/>
                <a:ext cx="2895252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diamond is so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expensive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538438" y="3624227"/>
                <a:ext cx="2009966" cy="73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expensive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873683" y="1692712"/>
              <a:ext cx="2040836" cy="1340415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41" name="组合 40"/>
          <p:cNvGrpSpPr/>
          <p:nvPr/>
        </p:nvGrpSpPr>
        <p:grpSpPr>
          <a:xfrm>
            <a:off x="3807726" y="-14901"/>
            <a:ext cx="8391958" cy="1687703"/>
            <a:chOff x="8567" y="-23"/>
            <a:chExt cx="8445" cy="2007"/>
          </a:xfrm>
        </p:grpSpPr>
        <p:sp>
          <p:nvSpPr>
            <p:cNvPr id="51" name="矩形 5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600" y="250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expensive,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expensive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text and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4" name="直角三角形 5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644641" y="131863"/>
            <a:ext cx="5334000" cy="6589750"/>
            <a:chOff x="7379683" y="145510"/>
            <a:chExt cx="4598957" cy="6589750"/>
          </a:xfrm>
        </p:grpSpPr>
        <p:sp>
          <p:nvSpPr>
            <p:cNvPr id="35" name="矩形 3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71622" y="-40102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83911" y="763584"/>
            <a:ext cx="5251523" cy="1906806"/>
            <a:chOff x="12362" y="4065"/>
            <a:chExt cx="6467" cy="2326"/>
          </a:xfrm>
        </p:grpSpPr>
        <p:sp>
          <p:nvSpPr>
            <p:cNvPr id="13" name="文本框 12"/>
            <p:cNvSpPr txBox="1"/>
            <p:nvPr/>
          </p:nvSpPr>
          <p:spPr>
            <a:xfrm>
              <a:off x="12363" y="4685"/>
              <a:ext cx="6466" cy="17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kind of hotel did they find?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Dad,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Mum, and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children want to stay at this hotel? Why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62" y="4065"/>
              <a:ext cx="646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51317" y="1827240"/>
            <a:ext cx="5816156" cy="35077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0327" y="1235238"/>
            <a:ext cx="4344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They looked at an old hotel.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72505" y="5826465"/>
            <a:ext cx="4150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“No, thank you,” said Dad.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41071" y="4235536"/>
            <a:ext cx="4251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等线" panose="02010600030101010101" pitchFamily="2" charset="-122"/>
              </a:rPr>
              <a:t>LO: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16387" y="2742466"/>
            <a:ext cx="5219599" cy="3364377"/>
            <a:chOff x="12356" y="4125"/>
            <a:chExt cx="6519" cy="4104"/>
          </a:xfrm>
        </p:grpSpPr>
        <p:sp>
          <p:nvSpPr>
            <p:cNvPr id="26" name="文本框 25"/>
            <p:cNvSpPr txBox="1"/>
            <p:nvPr/>
          </p:nvSpPr>
          <p:spPr>
            <a:xfrm>
              <a:off x="12356" y="4719"/>
              <a:ext cx="6519" cy="35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Put the events in the right order.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Dad,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Mum,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 the children go?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lphaUcPeriod"/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They went to a new hotel.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lphaUcPeriod"/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They went to a </a:t>
              </a:r>
              <a:r>
                <a:rPr lang="en-US" altLang="zh-CN" sz="2400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seaview</a:t>
              </a: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hotel.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lphaUcPeriod"/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They went to an old hotel.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lphaUcPeriod"/>
              </a:pP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2356" y="4125"/>
              <a:ext cx="6519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965640" y="5545274"/>
            <a:ext cx="258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Answer: B-A-C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807726" y="-14901"/>
            <a:ext cx="8391958" cy="1687704"/>
            <a:chOff x="8567" y="-23"/>
            <a:chExt cx="8445" cy="2007"/>
          </a:xfrm>
        </p:grpSpPr>
        <p:sp>
          <p:nvSpPr>
            <p:cNvPr id="30" name="矩形 2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00" y="450"/>
              <a:ext cx="8268" cy="112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recognize the sequence of events; read the text accurately and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sequence of events in the sequence section.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reading the text accurately and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6919415" y="145510"/>
            <a:ext cx="5059225" cy="6589750"/>
            <a:chOff x="7379683" y="145510"/>
            <a:chExt cx="4598957" cy="6589750"/>
          </a:xfrm>
        </p:grpSpPr>
        <p:sp>
          <p:nvSpPr>
            <p:cNvPr id="50" name="矩形 49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787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55893" y="791164"/>
            <a:ext cx="4774356" cy="2056824"/>
            <a:chOff x="12381" y="4261"/>
            <a:chExt cx="6487" cy="2509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19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Could they stay in these hotels?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they would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402" y="4261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40588" y="1699111"/>
            <a:ext cx="6331383" cy="38090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2396" y="1237446"/>
            <a:ext cx="3086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Every hotel was full.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74673" y="5738453"/>
            <a:ext cx="3594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“Sorry!” said everyone.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65" name="组合 64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139027" y="3428999"/>
            <a:ext cx="4725472" cy="1430515"/>
            <a:chOff x="12381" y="4107"/>
            <a:chExt cx="6466" cy="1745"/>
          </a:xfrm>
        </p:grpSpPr>
        <p:sp>
          <p:nvSpPr>
            <p:cNvPr id="27" name="文本框 26"/>
            <p:cNvSpPr txBox="1"/>
            <p:nvPr/>
          </p:nvSpPr>
          <p:spPr>
            <a:xfrm>
              <a:off x="12381" y="4685"/>
              <a:ext cx="6466" cy="11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stay in a hotel before? What did the hotel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like?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2381" y="410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807726" y="-14901"/>
            <a:ext cx="8391958" cy="1687704"/>
            <a:chOff x="8567" y="-23"/>
            <a:chExt cx="8445" cy="200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600" y="448"/>
              <a:ext cx="8268" cy="112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make connections;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7044228" y="126728"/>
            <a:ext cx="4937643" cy="6589750"/>
            <a:chOff x="7379683" y="145510"/>
            <a:chExt cx="4598957" cy="6589750"/>
          </a:xfrm>
        </p:grpSpPr>
        <p:sp>
          <p:nvSpPr>
            <p:cNvPr id="55" name="矩形 5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5867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4483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86147" y="1547513"/>
            <a:ext cx="4609613" cy="3281008"/>
            <a:chOff x="12360" y="4105"/>
            <a:chExt cx="6466" cy="3007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722"/>
              <a:ext cx="6445" cy="239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72000" bIns="72000" rtlCol="0">
              <a:spAutoFit/>
            </a:bodyPr>
            <a:lstStyle/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60" y="4105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67715" y="1778212"/>
            <a:ext cx="6180732" cy="37186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3003" y="1231839"/>
            <a:ext cx="3456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They had to go home.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22500" y="2197985"/>
            <a:ext cx="4588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1. What went wrong on the 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way home?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do you think they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would do next? Do you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think anybody would help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them? Look at the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illustration.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60" name="组合 59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3332318" y="5445580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But the car broke down.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569675" y="5195307"/>
            <a:ext cx="3748275" cy="931247"/>
            <a:chOff x="8486908" y="1035622"/>
            <a:chExt cx="3248365" cy="1171709"/>
          </a:xfrm>
        </p:grpSpPr>
        <p:sp>
          <p:nvSpPr>
            <p:cNvPr id="63" name="文本框 62"/>
            <p:cNvSpPr txBox="1"/>
            <p:nvPr/>
          </p:nvSpPr>
          <p:spPr>
            <a:xfrm>
              <a:off x="8548340" y="1626457"/>
              <a:ext cx="3141225" cy="58087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it accurately.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145199" y="2317986"/>
            <a:ext cx="4599242" cy="1781382"/>
            <a:chOff x="12310" y="4164"/>
            <a:chExt cx="6565" cy="2173"/>
          </a:xfrm>
        </p:grpSpPr>
        <p:sp>
          <p:nvSpPr>
            <p:cNvPr id="28" name="文本框 27"/>
            <p:cNvSpPr txBox="1"/>
            <p:nvPr/>
          </p:nvSpPr>
          <p:spPr>
            <a:xfrm>
              <a:off x="12356" y="4719"/>
              <a:ext cx="6519" cy="16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Dad, Mum, and 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children do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when they couldn’t stay in the hotels?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2310" y="4164"/>
              <a:ext cx="6519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07726" y="-14901"/>
            <a:ext cx="8391958" cy="1687704"/>
            <a:chOff x="8567" y="-23"/>
            <a:chExt cx="8445" cy="2007"/>
          </a:xfrm>
        </p:grpSpPr>
        <p:sp>
          <p:nvSpPr>
            <p:cNvPr id="31" name="矩形 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00" y="446"/>
              <a:ext cx="8268" cy="112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recognize the sequence of events; read the text accurately and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sequence of events in the sequence section.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reading the text accurately and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7707460" y="145510"/>
            <a:ext cx="4271180" cy="6589750"/>
            <a:chOff x="7379683" y="145510"/>
            <a:chExt cx="4598957" cy="6589750"/>
          </a:xfrm>
        </p:grpSpPr>
        <p:sp>
          <p:nvSpPr>
            <p:cNvPr id="30" name="矩形 29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0141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56056" y="1826171"/>
            <a:ext cx="3837478" cy="2288820"/>
            <a:chOff x="12370" y="4264"/>
            <a:chExt cx="6466" cy="2792"/>
          </a:xfrm>
        </p:grpSpPr>
        <p:sp>
          <p:nvSpPr>
            <p:cNvPr id="13" name="文本框 12"/>
            <p:cNvSpPr txBox="1"/>
            <p:nvPr/>
          </p:nvSpPr>
          <p:spPr>
            <a:xfrm>
              <a:off x="12370" y="4855"/>
              <a:ext cx="6466" cy="22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80000" bIns="144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passed by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70" y="4264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07981" y="1702743"/>
            <a:ext cx="6438756" cy="38695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6510" y="1241078"/>
            <a:ext cx="4421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A farmer stopped his tractor.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81473" y="5030830"/>
            <a:ext cx="3456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“Can I help?” he said.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135547" y="6431947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434576" y="5194059"/>
            <a:ext cx="2250098" cy="1189322"/>
            <a:chOff x="8597058" y="3504922"/>
            <a:chExt cx="1746148" cy="3736667"/>
          </a:xfrm>
        </p:grpSpPr>
        <p:sp>
          <p:nvSpPr>
            <p:cNvPr id="27" name="圆角矩形 26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farmer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7991413" y="2839794"/>
            <a:ext cx="3815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2. How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 you think the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farmer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would help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them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94650" y="892327"/>
            <a:ext cx="3432833" cy="4279237"/>
            <a:chOff x="7885291" y="1144251"/>
            <a:chExt cx="3432833" cy="4279237"/>
          </a:xfrm>
        </p:grpSpPr>
        <p:grpSp>
          <p:nvGrpSpPr>
            <p:cNvPr id="40" name="组合 39"/>
            <p:cNvGrpSpPr/>
            <p:nvPr/>
          </p:nvGrpSpPr>
          <p:grpSpPr>
            <a:xfrm>
              <a:off x="7885291" y="1144251"/>
              <a:ext cx="3432833" cy="4279237"/>
              <a:chOff x="4792547" y="1576389"/>
              <a:chExt cx="3501745" cy="426032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42"/>
              <p:cNvSpPr/>
              <p:nvPr/>
            </p:nvSpPr>
            <p:spPr>
              <a:xfrm>
                <a:off x="5095794" y="4426752"/>
                <a:ext cx="2895252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farmer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 is doing hard work on the farm.</a:t>
                </a:r>
                <a:endParaRPr lang="zh-CN" alt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869561" y="3700090"/>
                <a:ext cx="1347718" cy="73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farmer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8460360" y="1895144"/>
              <a:ext cx="2344770" cy="1465481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41" name="组合 40"/>
          <p:cNvGrpSpPr/>
          <p:nvPr/>
        </p:nvGrpSpPr>
        <p:grpSpPr>
          <a:xfrm>
            <a:off x="3807726" y="-14902"/>
            <a:ext cx="8391958" cy="1687704"/>
            <a:chOff x="8567" y="-23"/>
            <a:chExt cx="8445" cy="2007"/>
          </a:xfrm>
        </p:grpSpPr>
        <p:sp>
          <p:nvSpPr>
            <p:cNvPr id="51" name="矩形 5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600" y="244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farmer,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understand the text;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farmer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the word’s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words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text.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4" name="直角三角形 5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6973073" y="145510"/>
            <a:ext cx="5005567" cy="6589750"/>
            <a:chOff x="7379683" y="145510"/>
            <a:chExt cx="4598957" cy="6589750"/>
          </a:xfrm>
        </p:grpSpPr>
        <p:sp>
          <p:nvSpPr>
            <p:cNvPr id="32" name="矩形 31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0856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88019" y="1349712"/>
            <a:ext cx="4521594" cy="3609488"/>
            <a:chOff x="12371" y="4107"/>
            <a:chExt cx="6564" cy="4403"/>
          </a:xfrm>
        </p:grpSpPr>
        <p:sp>
          <p:nvSpPr>
            <p:cNvPr id="13" name="文本框 12"/>
            <p:cNvSpPr txBox="1"/>
            <p:nvPr/>
          </p:nvSpPr>
          <p:spPr>
            <a:xfrm>
              <a:off x="12371" y="4736"/>
              <a:ext cx="6564" cy="377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08000" tIns="144000" bIns="360000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farmer take Dad,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Mum,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 the children?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Could they stay here? Read the text.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bus look like?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What do you think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of it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71" y="4107"/>
              <a:ext cx="6563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50863" y="1855739"/>
            <a:ext cx="6186190" cy="35558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3774" y="1241445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 farmer had a bus.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68098" y="5499837"/>
            <a:ext cx="452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“You can stay here,” he said.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07726" y="-14902"/>
            <a:ext cx="8391958" cy="1687704"/>
            <a:chOff x="8567" y="-23"/>
            <a:chExt cx="8445" cy="2007"/>
          </a:xfrm>
        </p:grpSpPr>
        <p:sp>
          <p:nvSpPr>
            <p:cNvPr id="22" name="矩形 2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600" y="545"/>
              <a:ext cx="8268" cy="9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illustration and the text..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fluently; give feedback.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7208520" y="145510"/>
            <a:ext cx="4770120" cy="6589750"/>
            <a:chOff x="7379683" y="145510"/>
            <a:chExt cx="4598957" cy="6589750"/>
          </a:xfrm>
        </p:grpSpPr>
        <p:sp>
          <p:nvSpPr>
            <p:cNvPr id="74" name="矩形 73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75" name="直接连接符 74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95370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16008" y="1038098"/>
            <a:ext cx="4470321" cy="2711834"/>
            <a:chOff x="12353" y="4139"/>
            <a:chExt cx="6466" cy="3308"/>
          </a:xfrm>
        </p:grpSpPr>
        <p:sp>
          <p:nvSpPr>
            <p:cNvPr id="13" name="文本框 12"/>
            <p:cNvSpPr txBox="1"/>
            <p:nvPr/>
          </p:nvSpPr>
          <p:spPr>
            <a:xfrm>
              <a:off x="12353" y="4754"/>
              <a:ext cx="6466" cy="26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no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the children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think of the holiday?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What were the children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doing? What were Dad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and Mum doing?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62" y="4139"/>
              <a:ext cx="644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01745" y="1225303"/>
            <a:ext cx="4262214" cy="426622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17506" y="5491527"/>
            <a:ext cx="5089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“What a good holiday!” said Wilf.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78" name="文本框 77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81" name="文本框 8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351547" y="4176614"/>
            <a:ext cx="4599242" cy="1411661"/>
            <a:chOff x="12310" y="4164"/>
            <a:chExt cx="6565" cy="1722"/>
          </a:xfrm>
        </p:grpSpPr>
        <p:sp>
          <p:nvSpPr>
            <p:cNvPr id="25" name="文本框 24"/>
            <p:cNvSpPr txBox="1"/>
            <p:nvPr/>
          </p:nvSpPr>
          <p:spPr>
            <a:xfrm>
              <a:off x="12356" y="4719"/>
              <a:ext cx="6519" cy="11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at the end of the story?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2310" y="4164"/>
              <a:ext cx="6519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393856" y="3877211"/>
            <a:ext cx="4482398" cy="2183071"/>
            <a:chOff x="12381" y="4192"/>
            <a:chExt cx="6466" cy="2663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87"/>
              <a:ext cx="6466" cy="2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52000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have an unforgettable holiday? Why was it unforgettable? 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happened?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92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07726" y="-14902"/>
            <a:ext cx="8391958" cy="1687704"/>
            <a:chOff x="8567" y="-23"/>
            <a:chExt cx="8445" cy="2007"/>
          </a:xfrm>
        </p:grpSpPr>
        <p:sp>
          <p:nvSpPr>
            <p:cNvPr id="28" name="矩形 2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600" y="343"/>
              <a:ext cx="8268" cy="133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recognize the sequence of events; make connections; read the text 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to 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sequence of events in the sequence section.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question; modest first; give feedback.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8988045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/>
          <p:nvPr/>
        </p:nvSpPr>
        <p:spPr>
          <a:xfrm>
            <a:off x="337774" y="420974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81696" y="1558864"/>
            <a:ext cx="2368800" cy="3605016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1" name="燕尾形箭头 60"/>
          <p:cNvSpPr/>
          <p:nvPr/>
        </p:nvSpPr>
        <p:spPr>
          <a:xfrm>
            <a:off x="2677338" y="3028792"/>
            <a:ext cx="451485" cy="665161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55862" y="420975"/>
            <a:ext cx="2664682" cy="5633846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9519616" y="1648043"/>
            <a:ext cx="2370368" cy="3426659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2" name="燕尾形箭头 41"/>
          <p:cNvSpPr/>
          <p:nvPr/>
        </p:nvSpPr>
        <p:spPr>
          <a:xfrm>
            <a:off x="9059069" y="3034348"/>
            <a:ext cx="464185" cy="654049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6510" y="5269544"/>
            <a:ext cx="228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 the beginning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566975" y="6043868"/>
            <a:ext cx="553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 the middle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787258" y="5106596"/>
            <a:ext cx="200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 the end</a:t>
            </a:r>
            <a:endParaRPr lang="zh-CN" alt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87758" y="2213639"/>
            <a:ext cx="2207337" cy="223033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332898" y="594609"/>
            <a:ext cx="2247717" cy="136540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332898" y="1963759"/>
            <a:ext cx="2261179" cy="136305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3380203" y="3329226"/>
            <a:ext cx="2112775" cy="127421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380203" y="4546007"/>
            <a:ext cx="2306528" cy="1387641"/>
          </a:xfrm>
          <a:prstGeom prst="rect">
            <a:avLst/>
          </a:prstGeom>
        </p:spPr>
      </p:pic>
      <p:sp>
        <p:nvSpPr>
          <p:cNvPr id="57" name="圆角矩形 56"/>
          <p:cNvSpPr/>
          <p:nvPr/>
        </p:nvSpPr>
        <p:spPr>
          <a:xfrm>
            <a:off x="6380943" y="812403"/>
            <a:ext cx="2664682" cy="4755858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0" name="燕尾形箭头 59"/>
          <p:cNvSpPr/>
          <p:nvPr/>
        </p:nvSpPr>
        <p:spPr>
          <a:xfrm>
            <a:off x="5884214" y="2999345"/>
            <a:ext cx="451485" cy="665161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882130" y="1186373"/>
            <a:ext cx="2039779" cy="122722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6711695" y="2497784"/>
            <a:ext cx="2243799" cy="1348481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6810718" y="3953976"/>
            <a:ext cx="2144776" cy="123282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9624176" y="2413597"/>
            <a:ext cx="2067731" cy="2069676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523630" y="-14905"/>
            <a:ext cx="5676054" cy="1015627"/>
            <a:chOff x="8567" y="-23"/>
            <a:chExt cx="8445" cy="2007"/>
          </a:xfrm>
        </p:grpSpPr>
        <p:sp>
          <p:nvSpPr>
            <p:cNvPr id="32" name="矩形 3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600" y="694"/>
              <a:ext cx="8268" cy="6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Retell the story with the visual support and assistance.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recall the story;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together to retell the story by using the visual aids.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95062" y="3699111"/>
            <a:ext cx="11503568" cy="2986245"/>
          </a:xfrm>
          <a:prstGeom prst="rect">
            <a:avLst/>
          </a:prstGeom>
        </p:spPr>
      </p:pic>
      <p:grpSp>
        <p:nvGrpSpPr>
          <p:cNvPr id="174" name="组合 173"/>
          <p:cNvGrpSpPr/>
          <p:nvPr/>
        </p:nvGrpSpPr>
        <p:grpSpPr>
          <a:xfrm>
            <a:off x="934212" y="2997795"/>
            <a:ext cx="1286648" cy="636667"/>
            <a:chOff x="6789826" y="537242"/>
            <a:chExt cx="790412" cy="636667"/>
          </a:xfrm>
        </p:grpSpPr>
        <p:sp>
          <p:nvSpPr>
            <p:cNvPr id="175" name="文本框 174"/>
            <p:cNvSpPr txBox="1"/>
            <p:nvPr/>
          </p:nvSpPr>
          <p:spPr>
            <a:xfrm>
              <a:off x="6803186" y="588999"/>
              <a:ext cx="777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family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折角形 175"/>
            <p:cNvSpPr/>
            <p:nvPr/>
          </p:nvSpPr>
          <p:spPr>
            <a:xfrm>
              <a:off x="6789826" y="537242"/>
              <a:ext cx="790412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790483" y="2941335"/>
            <a:ext cx="1545264" cy="636667"/>
            <a:chOff x="6851715" y="537242"/>
            <a:chExt cx="971084" cy="636667"/>
          </a:xfrm>
        </p:grpSpPr>
        <p:sp>
          <p:nvSpPr>
            <p:cNvPr id="178" name="文本框 177"/>
            <p:cNvSpPr txBox="1"/>
            <p:nvPr/>
          </p:nvSpPr>
          <p:spPr>
            <a:xfrm>
              <a:off x="6851715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holiday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9" name="折角形 178"/>
            <p:cNvSpPr/>
            <p:nvPr/>
          </p:nvSpPr>
          <p:spPr>
            <a:xfrm>
              <a:off x="6884489" y="537242"/>
              <a:ext cx="890425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9080427" y="98665"/>
            <a:ext cx="217385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Vocabulary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258" y="388566"/>
            <a:ext cx="2243105" cy="907200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  <a:sym typeface="Helvetica Light"/>
              </a:rPr>
              <a:t>Let’s play!</a:t>
            </a:r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6991" y="1326246"/>
            <a:ext cx="2302870" cy="1282918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4" b="100000" l="0" r="100000">
                        <a14:backgroundMark x1="45455" y1="35494" x2="76607" y2="39936"/>
                        <a14:backgroundMark x1="68932" y1="22510" x2="68932" y2="3549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985311" y="1160896"/>
            <a:ext cx="4587238" cy="48985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3164844" y="4138595"/>
            <a:ext cx="1644443" cy="1283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7386701" y="1951776"/>
            <a:ext cx="807888" cy="670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29260" y="2216970"/>
            <a:ext cx="1350885" cy="21878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386469" y="2141270"/>
            <a:ext cx="1340940" cy="9823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 cstate="screen"/>
          <a:srcRect/>
          <a:stretch>
            <a:fillRect/>
          </a:stretch>
        </p:blipFill>
        <p:spPr>
          <a:xfrm rot="16200000">
            <a:off x="8886115" y="1538836"/>
            <a:ext cx="874500" cy="152446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9278930" y="1587605"/>
            <a:ext cx="807888" cy="67042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8319553" y="1907777"/>
            <a:ext cx="807888" cy="67042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rot="20736338">
            <a:off x="6474162" y="2586189"/>
            <a:ext cx="2617227" cy="191742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679985" y="2173271"/>
            <a:ext cx="334061" cy="40974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481031" y="2143745"/>
            <a:ext cx="334061" cy="40974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480714" y="1261882"/>
            <a:ext cx="2049235" cy="1364722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743885" y="2053159"/>
            <a:ext cx="334061" cy="40974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636381" y="1171565"/>
            <a:ext cx="1928166" cy="1444642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186" name="组合 185"/>
          <p:cNvGrpSpPr/>
          <p:nvPr/>
        </p:nvGrpSpPr>
        <p:grpSpPr>
          <a:xfrm>
            <a:off x="787400" y="3024209"/>
            <a:ext cx="1567485" cy="636667"/>
            <a:chOff x="6854653" y="537242"/>
            <a:chExt cx="952562" cy="636667"/>
          </a:xfrm>
        </p:grpSpPr>
        <p:sp>
          <p:nvSpPr>
            <p:cNvPr id="187" name="文本框 186"/>
            <p:cNvSpPr txBox="1"/>
            <p:nvPr/>
          </p:nvSpPr>
          <p:spPr>
            <a:xfrm>
              <a:off x="6854653" y="588999"/>
              <a:ext cx="952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seaside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8" name="折角形 187"/>
            <p:cNvSpPr/>
            <p:nvPr/>
          </p:nvSpPr>
          <p:spPr>
            <a:xfrm>
              <a:off x="6879761" y="537242"/>
              <a:ext cx="881149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612865" y="2219509"/>
            <a:ext cx="334061" cy="40974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494322" y="1182328"/>
            <a:ext cx="2254567" cy="1507801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681122" y="2064106"/>
            <a:ext cx="334061" cy="40974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445647" y="1202621"/>
            <a:ext cx="2330547" cy="1530695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180" name="组合 179"/>
          <p:cNvGrpSpPr/>
          <p:nvPr/>
        </p:nvGrpSpPr>
        <p:grpSpPr>
          <a:xfrm>
            <a:off x="972335" y="3010688"/>
            <a:ext cx="1070373" cy="636667"/>
            <a:chOff x="6789401" y="537242"/>
            <a:chExt cx="737191" cy="636667"/>
          </a:xfrm>
        </p:grpSpPr>
        <p:sp>
          <p:nvSpPr>
            <p:cNvPr id="181" name="文本框 180"/>
            <p:cNvSpPr txBox="1"/>
            <p:nvPr/>
          </p:nvSpPr>
          <p:spPr>
            <a:xfrm>
              <a:off x="6789401" y="595368"/>
              <a:ext cx="73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hotel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2" name="折角形 181"/>
            <p:cNvSpPr/>
            <p:nvPr/>
          </p:nvSpPr>
          <p:spPr>
            <a:xfrm>
              <a:off x="6789825" y="537242"/>
              <a:ext cx="736764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533041" y="2985514"/>
            <a:ext cx="2060147" cy="636667"/>
            <a:chOff x="6870869" y="537242"/>
            <a:chExt cx="1055152" cy="636667"/>
          </a:xfrm>
        </p:grpSpPr>
        <p:sp>
          <p:nvSpPr>
            <p:cNvPr id="184" name="文本框 183"/>
            <p:cNvSpPr txBox="1"/>
            <p:nvPr/>
          </p:nvSpPr>
          <p:spPr>
            <a:xfrm>
              <a:off x="6870869" y="588999"/>
              <a:ext cx="1055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expensive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5" name="折角形 184"/>
            <p:cNvSpPr/>
            <p:nvPr/>
          </p:nvSpPr>
          <p:spPr>
            <a:xfrm>
              <a:off x="6893026" y="537242"/>
              <a:ext cx="1017385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750">
                        <a14:foregroundMark x1="93750" y1="33333" x2="92500" y2="63636"/>
                        <a14:foregroundMark x1="77500" y1="85859" x2="43750" y2="94949"/>
                        <a14:foregroundMark x1="37500" y1="95960" x2="7500" y2="8080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762007" y="2146892"/>
            <a:ext cx="334061" cy="40974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405151" y="1203487"/>
            <a:ext cx="2344770" cy="1465481"/>
          </a:xfrm>
          <a:prstGeom prst="roundRect">
            <a:avLst/>
          </a:prstGeom>
          <a:ln w="57150">
            <a:solidFill>
              <a:srgbClr val="FFC000"/>
            </a:solidFill>
          </a:ln>
        </p:spPr>
      </p:pic>
      <p:grpSp>
        <p:nvGrpSpPr>
          <p:cNvPr id="41" name="组合 40"/>
          <p:cNvGrpSpPr/>
          <p:nvPr/>
        </p:nvGrpSpPr>
        <p:grpSpPr>
          <a:xfrm>
            <a:off x="884937" y="3023979"/>
            <a:ext cx="1332310" cy="636667"/>
            <a:chOff x="6979047" y="537242"/>
            <a:chExt cx="809646" cy="636667"/>
          </a:xfrm>
        </p:grpSpPr>
        <p:sp>
          <p:nvSpPr>
            <p:cNvPr id="42" name="文本框 41"/>
            <p:cNvSpPr txBox="1"/>
            <p:nvPr/>
          </p:nvSpPr>
          <p:spPr>
            <a:xfrm>
              <a:off x="6979047" y="573759"/>
              <a:ext cx="809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farmer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折角形 42"/>
            <p:cNvSpPr/>
            <p:nvPr/>
          </p:nvSpPr>
          <p:spPr>
            <a:xfrm>
              <a:off x="7016094" y="537242"/>
              <a:ext cx="744014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5331835" y="3894516"/>
            <a:ext cx="1580094" cy="2214349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3807726" y="-14902"/>
            <a:ext cx="8391958" cy="1687705"/>
            <a:chOff x="8567" y="-23"/>
            <a:chExt cx="8445" cy="2007"/>
          </a:xfrm>
        </p:grpSpPr>
        <p:sp>
          <p:nvSpPr>
            <p:cNvPr id="70" name="矩形 6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600" y="242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Check Ss’ understanding of the words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invite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work together and help the children in the picture hit the dates.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The steps are as follows: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a picture will appear; next,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identify the picture with the correct vocabulary word; click and the answer will appear; then click and one date will fall down.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Note: There are six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3" name="直角三角形 7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3555 0.295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4 0.2956 L -0.03554 0.2956 L -0.04804 0.29328 C -0.05351 0.29236 -0.05898 0.29213 -0.06432 0.29097 C -0.06692 0.29051 -0.0694 0.28958 -0.07187 0.28889 C -0.07356 0.28819 -0.07513 0.2868 -0.07682 0.28657 C -0.08307 0.28541 -0.11159 0.28287 -0.11679 0.28217 C -0.12057 0.28148 -0.12435 0.28055 -0.12812 0.27986 C -0.13776 0.27569 -0.12838 0.27939 -0.14179 0.27546 C -0.14401 0.27476 -0.14596 0.27384 -0.14804 0.27314 C -0.16067 0.26921 -0.16771 0.26736 -0.1806 0.26435 C -0.18398 0.26342 -0.18724 0.26273 -0.19062 0.26203 C -0.19557 0.26111 -0.20065 0.26088 -0.2056 0.25972 C -0.21393 0.25787 -0.22239 0.25671 -0.2306 0.25301 C -0.24049 0.24861 -0.23385 0.25139 -0.25065 0.24652 C -0.27148 0.24722 -0.29231 0.24652 -0.31315 0.24861 C -0.31458 0.24884 -0.31549 0.25185 -0.31679 0.25301 C -0.31797 0.25416 -0.3194 0.25463 -0.32057 0.25532 C -0.32356 0.27106 -0.31966 0.25162 -0.32435 0.27106 C -0.32487 0.27314 -0.32474 0.27569 -0.32565 0.27754 C -0.32968 0.2868 -0.32929 0.27824 -0.32929 0.28426 " pathEditMode="relative" ptsTypes="AAAAAAAAAAAAAAAAAAAAA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0474 0.3523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35231 L -0.0474 0.35231 L -0.05625 0.37453 C -0.05703 0.37662 -0.05807 0.3787 -0.05873 0.38125 C -0.05964 0.38472 -0.06198 0.39351 -0.06367 0.39676 C -0.06472 0.39861 -0.06641 0.3993 -0.06745 0.40115 C -0.07201 0.40926 -0.07018 0.40926 -0.0737 0.41666 C -0.07487 0.41921 -0.0763 0.42106 -0.07748 0.42338 C -0.08099 0.43101 -0.07917 0.43101 -0.08373 0.43889 C -0.08516 0.44166 -0.08711 0.44328 -0.08867 0.4456 C -0.09011 0.44768 -0.09128 0.44976 -0.09245 0.45231 C -0.09531 0.45833 -0.09466 0.46064 -0.0987 0.46551 C -0.09987 0.46689 -0.10117 0.46713 -0.10248 0.46782 C -0.1099 0.48518 -0.10248 0.47129 -0.11003 0.47893 C -0.1112 0.48032 -0.1168 0.48865 -0.11875 0.49004 C -0.12435 0.49421 -0.12266 0.49004 -0.12748 0.49444 C -0.13373 0.5 -0.12865 0.49976 -0.1375 0.50115 C -0.14453 0.50231 -0.15169 0.50254 -0.15873 0.50347 L -0.31003 0.50115 C -0.31224 0.50092 -0.31901 0.49375 -0.32123 0.49236 C -0.3237 0.49051 -0.32878 0.48773 -0.32878 0.48773 C -0.33034 0.48564 -0.33216 0.48356 -0.33373 0.48125 C -0.33503 0.47916 -0.33607 0.47639 -0.3375 0.47453 C -0.33893 0.47245 -0.34076 0.47152 -0.34245 0.47014 C -0.34336 0.46782 -0.34375 0.46504 -0.34492 0.46342 C -0.34597 0.4618 -0.34779 0.46273 -0.3487 0.46111 C -0.36224 0.43703 -0.34492 0.45902 -0.35625 0.4456 C -0.35703 0.44351 -0.36315 0.42662 -0.36498 0.42338 C -0.36641 0.42083 -0.36836 0.41898 -0.36992 0.41666 C -0.37292 0.40092 -0.37097 0.4074 -0.375 0.39676 C -0.378 0.37037 -0.37409 0.39768 -0.37878 0.37893 C -0.38464 0.35509 -0.37813 0.37407 -0.38373 0.35902 C -0.38412 0.35625 -0.38529 0.34652 -0.3862 0.34351 C -0.39245 0.32106 -0.38464 0.35509 -0.39128 0.32777 C -0.3918 0.32569 -0.39193 0.32338 -0.39245 0.32129 C -0.3931 0.31875 -0.39414 0.31666 -0.39492 0.31458 C -0.39753 0.3081 -0.39857 0.30439 -0.40248 0.30115 C -0.41198 0.29375 -0.4138 0.29676 -0.42617 0.29676 " pathEditMode="relative" ptsTypes="AAAAAAAAAAAAAAAAAAAAAAAAAAAAAAAAAAAAAA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3555 0.295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2956 L -0.03555 0.29584 L -0.04805 0.29329 C -0.05351 0.29236 -0.05898 0.29213 -0.06432 0.29097 C -0.06693 0.29051 -0.0694 0.28959 -0.07187 0.28889 C -0.07357 0.2882 -0.07513 0.28681 -0.07682 0.28658 C -0.08307 0.28542 -0.11159 0.28287 -0.1168 0.28218 C -0.12057 0.28148 -0.12435 0.28056 -0.12812 0.27986 C -0.13776 0.2757 -0.12838 0.2794 -0.1418 0.27547 C -0.14401 0.27477 -0.14596 0.27384 -0.14805 0.27315 C -0.16068 0.26922 -0.16771 0.26736 -0.1806 0.26435 C -0.18398 0.26343 -0.18724 0.26273 -0.19062 0.26204 C -0.19557 0.26111 -0.20065 0.26088 -0.2056 0.25972 C -0.21393 0.25787 -0.22239 0.25672 -0.2306 0.25301 C -0.24049 0.24861 -0.23385 0.25139 -0.25065 0.24653 C -0.27148 0.24722 -0.29232 0.24653 -0.31315 0.24861 C -0.31458 0.24884 -0.31549 0.25185 -0.3168 0.25301 C -0.31797 0.25417 -0.3194 0.25463 -0.32057 0.25533 C -0.32357 0.27107 -0.31966 0.25162 -0.32435 0.27107 C -0.32487 0.27315 -0.32474 0.2757 -0.32565 0.27755 C -0.32969 0.28681 -0.3293 0.27824 -0.3293 0.28426 " pathEditMode="relative" rAng="0" ptsTypes="AAAAAAAAAAAAAAAAAAAAA">
                                      <p:cBhvr>
                                        <p:cTn id="1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4739 0.35231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39 0.35231 L -0.04739 0.35254 L -0.05625 0.37453 C -0.05703 0.37662 -0.05807 0.3787 -0.05872 0.38125 C -0.05963 0.38472 -0.06198 0.39352 -0.06367 0.39676 C -0.06471 0.39861 -0.06641 0.3993 -0.06745 0.40115 C -0.072 0.40926 -0.07018 0.40926 -0.0737 0.41666 C -0.07487 0.41921 -0.0763 0.42106 -0.07747 0.42338 C -0.08099 0.43102 -0.07917 0.43102 -0.08372 0.43889 C -0.08516 0.44166 -0.08711 0.44328 -0.08867 0.4456 C -0.0901 0.44768 -0.09127 0.44977 -0.09245 0.45231 C -0.09531 0.45833 -0.09466 0.46065 -0.0987 0.46551 C -0.09987 0.4669 -0.10117 0.46713 -0.10247 0.46782 C -0.10989 0.48518 -0.10247 0.47129 -0.11002 0.47893 C -0.1112 0.48032 -0.1168 0.48865 -0.11875 0.49004 C -0.12435 0.49421 -0.12266 0.49004 -0.12747 0.49444 C -0.13372 0.5 -0.12864 0.49977 -0.1375 0.50115 C -0.14453 0.50231 -0.15169 0.50254 -0.15872 0.50347 L -0.31002 0.50115 C -0.31224 0.50092 -0.31901 0.49375 -0.32122 0.49236 C -0.3237 0.49051 -0.32877 0.48773 -0.32877 0.48796 C -0.33034 0.48565 -0.33216 0.48356 -0.33372 0.48125 C -0.33502 0.47916 -0.33607 0.47639 -0.3375 0.47453 C -0.33893 0.47245 -0.34075 0.47152 -0.34245 0.47014 C -0.34336 0.46782 -0.34375 0.46504 -0.34492 0.46342 C -0.34596 0.4618 -0.34779 0.46273 -0.3487 0.46111 C -0.36224 0.43703 -0.34492 0.45902 -0.35625 0.4456 C -0.35703 0.44352 -0.36315 0.42662 -0.36497 0.42338 C -0.36641 0.42083 -0.36836 0.41898 -0.36992 0.41666 C -0.37292 0.40092 -0.37096 0.4074 -0.375 0.39676 C -0.37799 0.37037 -0.37409 0.39768 -0.37877 0.37893 C -0.38463 0.35509 -0.37812 0.37407 -0.38372 0.35902 C -0.38411 0.35625 -0.38529 0.34652 -0.3862 0.34352 C -0.39245 0.32106 -0.38463 0.35509 -0.39127 0.32777 C -0.3918 0.32569 -0.39193 0.32338 -0.39245 0.32129 C -0.3931 0.31875 -0.39414 0.31666 -0.39492 0.31458 C -0.39752 0.3081 -0.39857 0.3044 -0.40247 0.30115 C -0.41198 0.29375 -0.4138 0.29676 -0.42617 0.29676 " pathEditMode="relative" rAng="0" ptsTypes="AAAAAAAAAAAAAAAAAAAAAAAAAAAAAAAAAAAAAA">
                                      <p:cBhvr>
                                        <p:cTn id="1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3555 0.29561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29561 L -0.03555 0.29584 L -0.04805 0.29329 C -0.05352 0.29237 -0.05898 0.29213 -0.06432 0.29098 C -0.06693 0.29051 -0.0694 0.28959 -0.07187 0.28889 C -0.07357 0.2882 -0.07513 0.28681 -0.07682 0.28658 C -0.08307 0.28542 -0.11159 0.28287 -0.1168 0.28218 C -0.12057 0.28149 -0.12435 0.28056 -0.12812 0.27987 C -0.13776 0.2757 -0.12838 0.2794 -0.1418 0.27547 C -0.14401 0.27477 -0.14596 0.27385 -0.14805 0.27315 C -0.16068 0.26922 -0.16771 0.26737 -0.1806 0.26436 C -0.18398 0.26343 -0.18724 0.26274 -0.19062 0.26204 C -0.19557 0.26112 -0.20065 0.26088 -0.2056 0.25973 C -0.21393 0.25787 -0.2224 0.25672 -0.2306 0.25301 C -0.24049 0.24862 -0.23385 0.25139 -0.25065 0.24653 C -0.27148 0.24723 -0.29232 0.24653 -0.31315 0.24862 C -0.31458 0.24885 -0.31549 0.25186 -0.3168 0.25301 C -0.31797 0.25417 -0.3194 0.25463 -0.32057 0.25533 C -0.32357 0.27107 -0.31966 0.25162 -0.32435 0.27107 C -0.32487 0.27315 -0.32474 0.2757 -0.32565 0.27755 C -0.32969 0.28681 -0.3293 0.27824 -0.3293 0.28426 " pathEditMode="relative" rAng="0" ptsTypes="AAAAAAAAAAAAAAAAAAAAA">
                                      <p:cBhvr>
                                        <p:cTn id="1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4739 0.35232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39 0.35232 L -0.04739 0.35255 L -0.05625 0.37454 C -0.05703 0.37662 -0.05807 0.3787 -0.05872 0.38125 C -0.05963 0.38472 -0.06197 0.39352 -0.06367 0.39676 C -0.06471 0.39861 -0.0664 0.39931 -0.06744 0.40116 C -0.072 0.40926 -0.07018 0.40926 -0.07369 0.41667 C -0.07486 0.41921 -0.0763 0.42107 -0.07747 0.42338 C -0.08098 0.43102 -0.07916 0.43102 -0.08372 0.43889 C -0.08515 0.44167 -0.0871 0.44329 -0.08867 0.4456 C -0.0901 0.44769 -0.09127 0.44977 -0.09244 0.45232 C -0.09531 0.45833 -0.09466 0.46065 -0.09869 0.46551 C -0.09986 0.4669 -0.10117 0.46713 -0.10247 0.46783 C -0.10989 0.48519 -0.10247 0.4713 -0.11002 0.47894 C -0.11119 0.48033 -0.11679 0.48866 -0.11875 0.49005 C -0.12434 0.49421 -0.12265 0.49005 -0.12747 0.49445 C -0.13372 0.5 -0.12864 0.49977 -0.1375 0.50116 C -0.14453 0.50232 -0.15169 0.50255 -0.15872 0.50347 L -0.31002 0.50116 C -0.31223 0.50093 -0.31901 0.49375 -0.32122 0.49236 C -0.32369 0.49051 -0.32877 0.48773 -0.32877 0.48796 C -0.33033 0.48565 -0.33216 0.48357 -0.33372 0.48125 C -0.33502 0.47917 -0.33606 0.47639 -0.3375 0.47454 C -0.33893 0.47245 -0.34075 0.47153 -0.34244 0.47014 C -0.34335 0.46783 -0.34375 0.46505 -0.34492 0.46343 C -0.34596 0.46181 -0.34778 0.46273 -0.34869 0.46111 C -0.36223 0.43704 -0.34492 0.45903 -0.35625 0.4456 C -0.35703 0.44352 -0.36315 0.42662 -0.36497 0.42338 C -0.3664 0.42083 -0.36835 0.41898 -0.36992 0.41667 C -0.37291 0.40093 -0.37096 0.40741 -0.375 0.39676 C -0.37799 0.37037 -0.37408 0.39769 -0.37877 0.37894 C -0.38463 0.35509 -0.37812 0.37408 -0.38372 0.35903 C -0.38411 0.35625 -0.38528 0.34653 -0.38619 0.34352 C -0.39244 0.32107 -0.38463 0.35509 -0.39127 0.32778 C -0.39179 0.3257 -0.39192 0.32338 -0.39244 0.3213 C -0.39309 0.31875 -0.39414 0.31667 -0.39492 0.31458 C -0.39752 0.3081 -0.39856 0.3044 -0.40247 0.30116 C -0.41197 0.29375 -0.4138 0.29676 -0.42617 0.29676 " pathEditMode="relative" rAng="0" ptsTypes="AAAAAAAAAAAAAAAAAAAAAAAAAAAAAAAAAAAAAA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540"/>
            <a:ext cx="12189984" cy="5530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47718" y="1031467"/>
            <a:ext cx="8097299" cy="5839207"/>
            <a:chOff x="2298" y="1739"/>
            <a:chExt cx="12322" cy="92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8" y="1739"/>
              <a:ext cx="12322" cy="925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726" y="2780"/>
              <a:ext cx="10355" cy="7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Font typeface="Wingdings" panose="05000000000000000000" charset="0"/>
                <a:buChar char="Ø"/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Blend different letters’ sounds into one word.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endParaRPr>
            </a:p>
            <a:p>
              <a:pPr marL="342900" lvl="0" indent="-342900">
                <a:buFont typeface="Wingdings" panose="05000000000000000000" charset="0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endParaRPr>
            </a:p>
            <a:p>
              <a:pPr marL="342900" lvl="0" indent="-342900">
                <a:buFont typeface="Wingdings" panose="05000000000000000000" charset="0"/>
                <a:buChar char="Ø"/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Learn the different words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seaside, family, hotel, expensive, farmer, and holiday,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make sentences with</a:t>
              </a:r>
              <a:r>
                <a:rPr lang="zh-CN" altLang="en-US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them.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Read the story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At the Seaside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,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recognize the sequence of events.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Practice using the sentence structure: 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        </a:t>
              </a:r>
              <a:endPara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lvl="0"/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___ looked at ___.</a:t>
              </a:r>
              <a:endPara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91592" y="64354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006092" y="-24305"/>
            <a:ext cx="5168503" cy="1055140"/>
            <a:chOff x="7195400" y="-22854"/>
            <a:chExt cx="4982135" cy="531178"/>
          </a:xfrm>
        </p:grpSpPr>
        <p:sp>
          <p:nvSpPr>
            <p:cNvPr id="25" name="矩形 24"/>
            <p:cNvSpPr/>
            <p:nvPr/>
          </p:nvSpPr>
          <p:spPr>
            <a:xfrm>
              <a:off x="7195400" y="-18770"/>
              <a:ext cx="4982135" cy="52709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251895" y="-22854"/>
              <a:ext cx="4609408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and understand what will be learned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Go through the learning goals with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335686" y="796393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…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18534" y="647869"/>
            <a:ext cx="1378092" cy="9187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/>
          <a:srcRect l="-184" t="27750" r="7622" b="19871"/>
          <a:stretch>
            <a:fillRect/>
          </a:stretch>
        </p:blipFill>
        <p:spPr>
          <a:xfrm>
            <a:off x="843309" y="4687409"/>
            <a:ext cx="2130335" cy="1205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0369" y="72206"/>
            <a:ext cx="11911262" cy="6713589"/>
            <a:chOff x="-10" y="239"/>
            <a:chExt cx="18758" cy="105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0" y="239"/>
              <a:ext cx="18758" cy="1057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34" y="1927"/>
              <a:ext cx="12143" cy="1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 hangingPunct="0"/>
              <a:r>
                <a:rPr lang="en-US" altLang="zh-CN" sz="2800" b="1" dirty="0">
                  <a:latin typeface="Century Gothic" panose="020B0502020202020204" pitchFamily="34" charset="0"/>
                </a:rPr>
                <a:t>—</a:t>
              </a:r>
              <a:r>
                <a:rPr lang="en-US" altLang="zh-CN" sz="2800" b="1" dirty="0">
                  <a:latin typeface="Century Gothic" panose="020B0502020202020204" pitchFamily="34" charset="0"/>
                  <a:sym typeface="Helvetica Light"/>
                </a:rPr>
                <a:t>What kind of hotels did they look at when     </a:t>
              </a:r>
              <a:endParaRPr lang="en-US" altLang="zh-CN" sz="2800" b="1" dirty="0">
                <a:latin typeface="Century Gothic" panose="020B0502020202020204" pitchFamily="34" charset="0"/>
                <a:sym typeface="Helvetica Light"/>
              </a:endParaRPr>
            </a:p>
            <a:p>
              <a:pPr defTabSz="584200" hangingPunct="0"/>
              <a:r>
                <a:rPr lang="en-US" altLang="zh-CN" sz="2800" b="1" dirty="0">
                  <a:latin typeface="Century Gothic" panose="020B0502020202020204" pitchFamily="34" charset="0"/>
                  <a:sym typeface="Helvetica Light"/>
                </a:rPr>
                <a:t>   they went on their holiday?</a:t>
              </a:r>
              <a:endParaRPr lang="en-US" altLang="zh-CN" sz="2800" b="1" dirty="0"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14" y="3433"/>
              <a:ext cx="10387" cy="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—They looked at a/an _________.</a:t>
              </a:r>
              <a:endParaRPr lang="en-US" altLang="zh-CN" sz="28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2603612" y="4283723"/>
            <a:ext cx="275299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sandwich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14370" y="-21295"/>
            <a:ext cx="3260604" cy="859312"/>
            <a:chOff x="8260303" y="22262"/>
            <a:chExt cx="3260604" cy="85931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260303" y="26665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023424" y="486965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44489" y="3226761"/>
            <a:ext cx="3459871" cy="2352652"/>
            <a:chOff x="7601487" y="1914439"/>
            <a:chExt cx="5474348" cy="2586044"/>
          </a:xfrm>
        </p:grpSpPr>
        <p:sp>
          <p:nvSpPr>
            <p:cNvPr id="38" name="文本框 37"/>
            <p:cNvSpPr txBox="1"/>
            <p:nvPr/>
          </p:nvSpPr>
          <p:spPr>
            <a:xfrm>
              <a:off x="7601487" y="2420805"/>
              <a:ext cx="5474348" cy="2079678"/>
            </a:xfrm>
            <a:prstGeom prst="rect">
              <a:avLst/>
            </a:prstGeom>
            <a:noFill/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noAutofit/>
            </a:bodyPr>
            <a:lstStyle/>
            <a:p>
              <a:endParaRPr lang="en-US" altLang="zh-CN" sz="2400" dirty="0">
                <a:solidFill>
                  <a:srgbClr val="FFBD05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dirty="0">
                <a:solidFill>
                  <a:srgbClr val="FFBD05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dirty="0">
                <a:solidFill>
                  <a:srgbClr val="FFBD05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dirty="0">
                <a:solidFill>
                  <a:srgbClr val="FFBD05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dirty="0">
                <a:solidFill>
                  <a:srgbClr val="FFBD0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圆角矩形 18"/>
            <p:cNvSpPr/>
            <p:nvPr/>
          </p:nvSpPr>
          <p:spPr>
            <a:xfrm>
              <a:off x="7607117" y="1914439"/>
              <a:ext cx="5466553" cy="521443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Helping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821929" y="4033255"/>
            <a:ext cx="1728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new hotel</a:t>
            </a:r>
            <a:endParaRPr lang="en-US" altLang="zh-CN" sz="2400" b="1" dirty="0">
              <a:solidFill>
                <a:srgbClr val="FFB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old hotel</a:t>
            </a:r>
            <a:endParaRPr lang="en-US" altLang="zh-CN" sz="2400" b="1" dirty="0">
              <a:solidFill>
                <a:srgbClr val="FFBF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49307" y="6236169"/>
            <a:ext cx="919819" cy="294424"/>
            <a:chOff x="7276011" y="6382460"/>
            <a:chExt cx="919819" cy="29442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19850" y="1681009"/>
            <a:ext cx="3797066" cy="22888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7116412" y="3937632"/>
            <a:ext cx="3800504" cy="229208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807726" y="-14902"/>
            <a:ext cx="8391958" cy="1687705"/>
            <a:chOff x="8567" y="-23"/>
            <a:chExt cx="8445" cy="2007"/>
          </a:xfrm>
        </p:grpSpPr>
        <p:sp>
          <p:nvSpPr>
            <p:cNvPr id="26" name="矩形 25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00" y="544"/>
              <a:ext cx="8268" cy="9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given question by utilizing the sentence structures.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talk about the given illustration by using the sentence structures and helping words;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27" y="16015"/>
            <a:ext cx="11868785" cy="31520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7" b="88546" l="6754" r="93246">
                        <a14:foregroundMark x1="12852" y1="83700" x2="21482" y2="82526"/>
                        <a14:foregroundMark x1="8724" y1="81938" x2="7129" y2="86931"/>
                        <a14:backgroundMark x1="7317" y1="12041" x2="45497" y2="42731"/>
                        <a14:backgroundMark x1="21482" y1="12482" x2="54784" y2="17915"/>
                        <a14:backgroundMark x1="44090" y1="46256" x2="6285" y2="34949"/>
                        <a14:backgroundMark x1="60131" y1="15712" x2="77580" y2="25110"/>
                        <a14:backgroundMark x1="67355" y1="19971" x2="91370" y2="54919"/>
                        <a14:backgroundMark x1="63508" y1="36123" x2="76360" y2="36417"/>
                        <a14:backgroundMark x1="71764" y1="37885" x2="78049" y2="55947"/>
                        <a14:backgroundMark x1="65760" y1="36123" x2="64634" y2="41116"/>
                      </a14:backgroundRemoval>
                    </a14:imgEffect>
                  </a14:imgLayer>
                </a14:imgProps>
              </a:ext>
            </a:extLst>
          </a:blip>
          <a:srcRect l="6591" t="15740" r="6053" b="10251"/>
          <a:stretch>
            <a:fillRect/>
          </a:stretch>
        </p:blipFill>
        <p:spPr>
          <a:xfrm>
            <a:off x="2529971" y="1790262"/>
            <a:ext cx="5064571" cy="27411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174175" y="2499360"/>
            <a:ext cx="12229015" cy="4187364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13214" y="5637"/>
            <a:ext cx="3260604" cy="859312"/>
            <a:chOff x="8239045" y="22262"/>
            <a:chExt cx="3260604" cy="85931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45364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  <a:endPara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638593" y="4310285"/>
            <a:ext cx="2853671" cy="21527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793401" y="3483753"/>
            <a:ext cx="1758304" cy="17711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795">
                        <a14:foregroundMark x1="22088" y1="38083" x2="16064" y2="44819"/>
                        <a14:foregroundMark x1="0" y1="56218" x2="18474" y2="59067"/>
                        <a14:backgroundMark x1="39759" y1="1036" x2="3213" y2="10104"/>
                      </a14:backgroundRemoval>
                    </a14:imgEffect>
                  </a14:imgLayer>
                </a14:imgProps>
              </a:ext>
            </a:extLst>
          </a:blip>
          <a:srcRect r="-396"/>
          <a:stretch>
            <a:fillRect/>
          </a:stretch>
        </p:blipFill>
        <p:spPr>
          <a:xfrm flipH="1">
            <a:off x="3229546" y="4531395"/>
            <a:ext cx="1037653" cy="16025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385086" y="6198960"/>
            <a:ext cx="415735" cy="487764"/>
          </a:xfrm>
          <a:prstGeom prst="rect">
            <a:avLst/>
          </a:prstGeom>
        </p:spPr>
      </p:pic>
      <p:sp>
        <p:nvSpPr>
          <p:cNvPr id="43" name="五边形 42"/>
          <p:cNvSpPr/>
          <p:nvPr/>
        </p:nvSpPr>
        <p:spPr>
          <a:xfrm>
            <a:off x="44211" y="592393"/>
            <a:ext cx="3896049" cy="1066987"/>
          </a:xfrm>
          <a:prstGeom prst="homePlate">
            <a:avLst/>
          </a:prstGeom>
          <a:noFill/>
          <a:ln>
            <a:solidFill>
              <a:srgbClr val="FFA90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Please name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at least three 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things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.</a:t>
            </a:r>
            <a:endParaRPr kumimoji="1" lang="zh-CN" altLang="en-US" sz="2400" b="1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542189" y="917693"/>
            <a:ext cx="6533947" cy="3445459"/>
            <a:chOff x="2754210" y="691146"/>
            <a:chExt cx="6666565" cy="2906861"/>
          </a:xfrm>
        </p:grpSpPr>
        <p:sp>
          <p:nvSpPr>
            <p:cNvPr id="45" name="圆角矩形 44"/>
            <p:cNvSpPr/>
            <p:nvPr/>
          </p:nvSpPr>
          <p:spPr>
            <a:xfrm>
              <a:off x="2754210" y="691146"/>
              <a:ext cx="6666565" cy="29068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931088" y="869081"/>
              <a:ext cx="6351355" cy="1324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—What bad things might you encounter     </a:t>
              </a:r>
              <a:endParaRPr lang="en-US" altLang="zh-CN" sz="2400" b="1" dirty="0"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latin typeface="Century Gothic" panose="020B0502020202020204" pitchFamily="34" charset="0"/>
                </a:rPr>
                <a:t>    on a holiday?</a:t>
              </a:r>
              <a:endParaRPr lang="en-US" altLang="zh-CN" sz="2400" b="1" dirty="0"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latin typeface="Century Gothic" panose="020B0502020202020204" pitchFamily="34" charset="0"/>
                </a:rPr>
                <a:t>—I might encounter _____. 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  <a:p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SimSun" panose="02010600030101010101" pitchFamily="2" charset="-122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091471" y="1882528"/>
              <a:ext cx="4830104" cy="1324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heavy rain;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a cold;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getting lost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 .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7549" y="-73140"/>
            <a:ext cx="12192001" cy="6852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 cstate="screen"/>
          <a:srcRect/>
          <a:stretch>
            <a:fillRect/>
          </a:stretch>
        </p:blipFill>
        <p:spPr>
          <a:xfrm flipH="1">
            <a:off x="305414" y="3776379"/>
            <a:ext cx="2484274" cy="2052226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5184922" y="224618"/>
            <a:ext cx="21804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807726" y="-14902"/>
            <a:ext cx="8391958" cy="1687705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600" y="242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bad things you might encounter on holiday.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picture carefully and to talk about what bad things they might encounter on holiday.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discussing at least three activities they like to do;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ask and answer questions about the given picture by using the given language structures; 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discussion question; click and show the right answer.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Notes: T can click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Let’s Talk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 sentence structure, and then click again to 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5683" y="5125518"/>
            <a:ext cx="349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book a hotel in advance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9179" y="5323638"/>
            <a:ext cx="4186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prepare some medicine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AutoShape 2" descr="https://image.shutterstock.com/image-photo/woman-feeding-hungry-pet-cat-260nw-119879638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63989" y="602852"/>
            <a:ext cx="11313829" cy="23677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 flipH="1">
            <a:off x="2170727" y="1060654"/>
            <a:ext cx="8756318" cy="5723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 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good suggestions can you give if your friends want to go on holiday? 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8807" y="6397702"/>
            <a:ext cx="957919" cy="294424"/>
            <a:chOff x="10868444" y="6156713"/>
            <a:chExt cx="957919" cy="2944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40" name="文本框 26"/>
            <p:cNvSpPr txBox="1"/>
            <p:nvPr/>
          </p:nvSpPr>
          <p:spPr>
            <a:xfrm>
              <a:off x="10868444" y="61604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Microsoft YaHei" panose="020B0503020204020204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870224" y="6453188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Microsoft YaHei" panose="020B0503020204020204" charset="-122"/>
                  <a:cs typeface="+mn-cs"/>
                  <a:sym typeface="Helvetica Light"/>
                </a:rPr>
                <a:t>22/2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Helvetica Light"/>
                </a:rPr>
                <a:t>6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527" y="2787132"/>
            <a:ext cx="3161894" cy="1975407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725" y="2755999"/>
            <a:ext cx="3351434" cy="2037672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grpSp>
        <p:nvGrpSpPr>
          <p:cNvPr id="17" name="组合 16"/>
          <p:cNvGrpSpPr/>
          <p:nvPr/>
        </p:nvGrpSpPr>
        <p:grpSpPr>
          <a:xfrm>
            <a:off x="3807726" y="-14902"/>
            <a:ext cx="8391958" cy="1687705"/>
            <a:chOff x="8567" y="-23"/>
            <a:chExt cx="8445" cy="2007"/>
          </a:xfrm>
        </p:grpSpPr>
        <p:sp>
          <p:nvSpPr>
            <p:cNvPr id="18" name="矩形 1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600" y="545"/>
              <a:ext cx="8268" cy="9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values presented in the lesson: We should prepare well before going on holiday.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 given question; model first.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question by using the given pictures.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what good suggestions they can give their friends who want to go on holiday.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1" name="直角三角形 2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3034661" y="68428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094057" y="-46384"/>
            <a:ext cx="2374889" cy="773220"/>
            <a:chOff x="9336223" y="63814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4"/>
            <p:cNvSpPr txBox="1"/>
            <p:nvPr/>
          </p:nvSpPr>
          <p:spPr>
            <a:xfrm>
              <a:off x="9350737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Microsoft YaHei" panose="020B0503020204020204" charset="-122"/>
                  <a:cs typeface="+mn-cs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charset="-122"/>
                <a:cs typeface="+mn-cs"/>
                <a:sym typeface="Helvetica Light"/>
              </a:endParaRPr>
            </a:p>
          </p:txBody>
        </p:sp>
      </p:grpSp>
      <p:sp>
        <p:nvSpPr>
          <p:cNvPr id="60" name="圆角矩形 59"/>
          <p:cNvSpPr/>
          <p:nvPr/>
        </p:nvSpPr>
        <p:spPr>
          <a:xfrm>
            <a:off x="2212542" y="1526112"/>
            <a:ext cx="8408826" cy="1033890"/>
          </a:xfrm>
          <a:prstGeom prst="roundRect">
            <a:avLst/>
          </a:prstGeom>
          <a:pattFill prst="pct5">
            <a:fgClr>
              <a:srgbClr val="ECE6F6"/>
            </a:fgClr>
            <a:bgClr>
              <a:srgbClr val="FFFFFF"/>
            </a:bgClr>
          </a:pattFill>
          <a:ln w="25400" cap="flat" cmpd="sng" algn="ctr">
            <a:solidFill>
              <a:srgbClr val="FFC000"/>
            </a:solidFill>
            <a:prstDash val="solid"/>
          </a:ln>
          <a:effectLst>
            <a:outerShdw blurRad="63500" dir="1680000" algn="ctr" rotWithShape="0">
              <a:srgbClr val="BE44FE">
                <a:alpha val="51000"/>
              </a:srgbClr>
            </a:outerShdw>
          </a:effectLst>
        </p:spPr>
        <p:txBody>
          <a:bodyPr spcFirstLastPara="1" wrap="square" lIns="72000" tIns="0" rIns="50800" bIns="72000" spcCol="38100" anchor="ctr">
            <a:spAutoFit/>
          </a:bodyPr>
          <a:lstStyle/>
          <a:p>
            <a:pPr lvl="0" algn="ctr">
              <a:defRPr/>
            </a:pPr>
            <a:r>
              <a:rPr kumimoji="1"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What troubles did Dad, Mum, and the children encounter? Who helped them in the end? </a:t>
            </a:r>
            <a:endParaRPr kumimoji="1" lang="en-US" altLang="zh-CN" sz="2800" b="1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14359" y="3750359"/>
            <a:ext cx="887855" cy="9628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202433" y="3977379"/>
            <a:ext cx="1402263" cy="800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 r="-344"/>
          <a:stretch>
            <a:fillRect/>
          </a:stretch>
        </p:blipFill>
        <p:spPr>
          <a:xfrm>
            <a:off x="4206242" y="4020002"/>
            <a:ext cx="1462886" cy="96161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/>
          <a:srcRect r="-141"/>
          <a:stretch>
            <a:fillRect/>
          </a:stretch>
        </p:blipFill>
        <p:spPr>
          <a:xfrm>
            <a:off x="2612502" y="3954432"/>
            <a:ext cx="1358735" cy="95355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688039" y="3997678"/>
            <a:ext cx="1402948" cy="1248322"/>
            <a:chOff x="5892900" y="2546945"/>
            <a:chExt cx="2594445" cy="23084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5892900" y="2546945"/>
              <a:ext cx="2594445" cy="230849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096000" y="3584762"/>
              <a:ext cx="1542422" cy="682811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/>
        </p:nvSpPr>
        <p:spPr>
          <a:xfrm>
            <a:off x="708680" y="5365952"/>
            <a:ext cx="1131679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burn down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2379313" y="5365952"/>
            <a:ext cx="1662783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too</a:t>
            </a:r>
            <a:endParaRPr lang="en-US" altLang="zh-C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expensive</a:t>
            </a:r>
            <a:endParaRPr lang="en-US" altLang="zh-C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圆角矩形 92"/>
          <p:cNvSpPr/>
          <p:nvPr/>
        </p:nvSpPr>
        <p:spPr>
          <a:xfrm>
            <a:off x="4230549" y="5399740"/>
            <a:ext cx="1093449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too old</a:t>
            </a:r>
            <a:endParaRPr lang="en-US" altLang="zh-C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圆角矩形 108"/>
          <p:cNvSpPr/>
          <p:nvPr/>
        </p:nvSpPr>
        <p:spPr>
          <a:xfrm>
            <a:off x="5862952" y="5382002"/>
            <a:ext cx="1131679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full</a:t>
            </a:r>
            <a:endParaRPr lang="en-US" altLang="zh-C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 flipH="1">
            <a:off x="7665691" y="3877409"/>
            <a:ext cx="2297042" cy="957096"/>
            <a:chOff x="8532489" y="3387388"/>
            <a:chExt cx="2987252" cy="12446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8532489" y="3387388"/>
              <a:ext cx="1589103" cy="109551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 flipH="1">
              <a:off x="10654515" y="4038086"/>
              <a:ext cx="865226" cy="48264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 cstate="screen"/>
            <a:srcRect l="9334" t="12667" r="10000" b="4444"/>
            <a:stretch>
              <a:fillRect/>
            </a:stretch>
          </p:blipFill>
          <p:spPr>
            <a:xfrm rot="13731209" flipH="1">
              <a:off x="9843642" y="3941927"/>
              <a:ext cx="680766" cy="699520"/>
            </a:xfrm>
            <a:prstGeom prst="rect">
              <a:avLst/>
            </a:prstGeom>
          </p:spPr>
        </p:pic>
      </p:grpSp>
      <p:cxnSp>
        <p:nvCxnSpPr>
          <p:cNvPr id="5" name="直接连接符 4"/>
          <p:cNvCxnSpPr/>
          <p:nvPr/>
        </p:nvCxnSpPr>
        <p:spPr>
          <a:xfrm flipH="1">
            <a:off x="1666678" y="2605722"/>
            <a:ext cx="2025305" cy="1113211"/>
          </a:xfrm>
          <a:prstGeom prst="line">
            <a:avLst/>
          </a:prstGeom>
          <a:ln w="28575">
            <a:solidFill>
              <a:srgbClr val="FFA90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6413358" y="2636202"/>
            <a:ext cx="3597" cy="1175408"/>
          </a:xfrm>
          <a:prstGeom prst="line">
            <a:avLst/>
          </a:prstGeom>
          <a:ln w="28575">
            <a:solidFill>
              <a:srgbClr val="FFA90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875198" y="2556035"/>
            <a:ext cx="1354099" cy="1256518"/>
          </a:xfrm>
          <a:prstGeom prst="line">
            <a:avLst/>
          </a:prstGeom>
          <a:ln w="28575">
            <a:solidFill>
              <a:srgbClr val="FFA90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9734550" y="5358800"/>
            <a:ext cx="1853767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stay in a bus</a:t>
            </a:r>
            <a:endParaRPr lang="en-US" altLang="zh-C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807726" y="-14902"/>
            <a:ext cx="8391958" cy="1687705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00" y="444"/>
              <a:ext cx="8268" cy="112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they’ve learned from the story by using the language support.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troubles Dad, Mum and the children encountered. Who helped them in the end?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organize their ideas about the story with the given visual support and tell them, “This is practice before your homework.”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Model the questions;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work together to present their answers.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7771066" y="5365952"/>
            <a:ext cx="1536095" cy="621964"/>
          </a:xfrm>
          <a:prstGeom prst="roundRect">
            <a:avLst/>
          </a:prstGeom>
          <a:solidFill>
            <a:srgbClr val="FFA90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farmer helped</a:t>
            </a:r>
            <a:endParaRPr lang="zh-CN" alt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9" y="-140514"/>
            <a:ext cx="12036256" cy="6710959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71280" y="1850563"/>
            <a:ext cx="6464153" cy="3852039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Now, please follow the steps to finish your homework, and present it in the next class: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Create a picture story of an unexpected event while traveling</a:t>
            </a:r>
            <a:r>
              <a:rPr lang="en-US" altLang="zh-CN" sz="26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Write </a:t>
            </a:r>
            <a:r>
              <a:rPr lang="en-US" altLang="zh-CN" sz="26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two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6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complete sentences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 to describe it.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0586" y="6108259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265814" y="5750410"/>
            <a:ext cx="822698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800" y="5738495"/>
            <a:ext cx="1546225" cy="828040"/>
          </a:xfrm>
          <a:prstGeom prst="rect">
            <a:avLst/>
          </a:prstGeom>
        </p:spPr>
      </p:pic>
      <p:sp>
        <p:nvSpPr>
          <p:cNvPr id="40" name="圆角矩形 39"/>
          <p:cNvSpPr/>
          <p:nvPr/>
        </p:nvSpPr>
        <p:spPr>
          <a:xfrm>
            <a:off x="5549767" y="1538467"/>
            <a:ext cx="6190295" cy="4157377"/>
          </a:xfrm>
          <a:prstGeom prst="roundRect">
            <a:avLst>
              <a:gd name="adj" fmla="val 3929"/>
            </a:avLst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1" name="圆角矩形 32"/>
          <p:cNvSpPr/>
          <p:nvPr/>
        </p:nvSpPr>
        <p:spPr>
          <a:xfrm>
            <a:off x="5549767" y="848643"/>
            <a:ext cx="6190295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ysClr val="window" lastClr="FFFFFF"/>
          </a:solidFill>
          <a:ln w="63500" cap="flat" cmpd="thinThick" algn="ctr">
            <a:solidFill>
              <a:srgbClr val="FFA90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78249" y="906892"/>
            <a:ext cx="4760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472C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Let’s draw and write!</a:t>
            </a:r>
            <a:endParaRPr lang="zh-CN" altLang="en-US" sz="3600" b="1" dirty="0">
              <a:solidFill>
                <a:srgbClr val="0472C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79149" y="583994"/>
            <a:ext cx="930736" cy="105022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755894" y="1634216"/>
            <a:ext cx="3273169" cy="3296991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4573592" y="-14901"/>
            <a:ext cx="7626092" cy="1434549"/>
            <a:chOff x="8567" y="-23"/>
            <a:chExt cx="8445" cy="2007"/>
          </a:xfrm>
        </p:grpSpPr>
        <p:sp>
          <p:nvSpPr>
            <p:cNvPr id="35" name="矩形 3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871" y="352"/>
              <a:ext cx="7997" cy="13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Explain the writing task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check their understanding.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 startAt="2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they should finish their writing before next class. Make sure that they know to upload their        homework to the platform. They will present their work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watch the post-class video and to finish the writing task.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9" name="直角三角形 3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91" y="98817"/>
            <a:ext cx="12192001" cy="66775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616" y="957371"/>
            <a:ext cx="4379453" cy="33083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7" y="1103979"/>
            <a:ext cx="4713129" cy="30056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670" y="3542355"/>
            <a:ext cx="4565892" cy="29787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1588" y="1762916"/>
            <a:ext cx="5166973" cy="165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de-DE" altLang="zh-CN" sz="280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pal/top/hot/hat/pot/</a:t>
            </a:r>
            <a:endParaRPr lang="de-DE" altLang="zh-CN" sz="280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de-DE" altLang="zh-CN" sz="280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lot</a:t>
            </a:r>
            <a:endParaRPr lang="zh-CN" altLang="en-US" sz="2800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60850" y="4003743"/>
            <a:ext cx="4398598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seaside/family/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</a:t>
            </a:r>
            <a:r>
              <a:rPr lang="en-US" altLang="zh-CN" sz="28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otel/expensive</a:t>
            </a:r>
            <a:r>
              <a:rPr lang="en-US" altLang="zh-CN" sz="280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 farmer/holiday</a:t>
            </a:r>
            <a:endParaRPr lang="en-US" altLang="zh-CN" sz="280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42403" y="1832472"/>
            <a:ext cx="4476198" cy="115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0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They looked at ____. </a:t>
            </a:r>
            <a:endParaRPr lang="en-US" altLang="zh-CN" sz="280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2645" y="6213848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485203" y="223849"/>
            <a:ext cx="4403051" cy="942433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3" y="662722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  <a:endParaRPr lang="en-US" altLang="zh-CN" sz="324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024564" y="-12861"/>
            <a:ext cx="6166742" cy="1044562"/>
            <a:chOff x="6904108" y="-18771"/>
            <a:chExt cx="5284095" cy="1041528"/>
          </a:xfrm>
        </p:grpSpPr>
        <p:sp>
          <p:nvSpPr>
            <p:cNvPr id="44" name="矩形 43"/>
            <p:cNvSpPr/>
            <p:nvPr/>
          </p:nvSpPr>
          <p:spPr>
            <a:xfrm>
              <a:off x="6904108" y="-18771"/>
              <a:ext cx="5273427" cy="104152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044543" y="-5947"/>
              <a:ext cx="5143660" cy="946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today’s lesson.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phonics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words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make sentences with them.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sentence structures by asking each S to make a sentence with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47" name="直角三角形 4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937427" y="621875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 cstate="screen"/>
          <a:srcRect r="-344"/>
          <a:stretch>
            <a:fillRect/>
          </a:stretch>
        </p:blipFill>
        <p:spPr>
          <a:xfrm>
            <a:off x="9101710" y="4446097"/>
            <a:ext cx="2405649" cy="1581335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5755867" y="3364941"/>
            <a:ext cx="4584650" cy="290743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6100" y="6417305"/>
            <a:ext cx="996019" cy="294424"/>
            <a:chOff x="10856740" y="6277239"/>
            <a:chExt cx="996019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372" y="6473540"/>
            <a:ext cx="1059864" cy="315206"/>
            <a:chOff x="12533126" y="7276804"/>
            <a:chExt cx="1177872" cy="35030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6804"/>
              <a:ext cx="1177872" cy="268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78600" y="-12861"/>
            <a:ext cx="5616581" cy="796616"/>
            <a:chOff x="7364854" y="-18771"/>
            <a:chExt cx="4812681" cy="794302"/>
          </a:xfrm>
        </p:grpSpPr>
        <p:sp>
          <p:nvSpPr>
            <p:cNvPr id="20" name="矩形 19"/>
            <p:cNvSpPr/>
            <p:nvPr/>
          </p:nvSpPr>
          <p:spPr>
            <a:xfrm>
              <a:off x="7364854" y="-18771"/>
              <a:ext cx="4812681" cy="79430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451912" y="-1906"/>
              <a:ext cx="4720224" cy="777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End the lesson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prepare well for the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Briefly comment on 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Say goodbye to students.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preview the next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79919" y="2989865"/>
            <a:ext cx="3154107" cy="26845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306031">
            <a:off x="5874642" y="3882575"/>
            <a:ext cx="4347099" cy="1872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540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558835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440658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982720" y="4487573"/>
            <a:ext cx="1731039" cy="22698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292" y="4439545"/>
            <a:ext cx="1461394" cy="23178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75" y="4130939"/>
            <a:ext cx="3220405" cy="25333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291809" y="4690769"/>
            <a:ext cx="894901" cy="7360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588554" y="4130939"/>
            <a:ext cx="3241780" cy="25501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433710" y="4727053"/>
            <a:ext cx="894901" cy="7360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79798" y="4538338"/>
            <a:ext cx="886912" cy="85925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0481757" y="4570533"/>
            <a:ext cx="886912" cy="8592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478408" y="5469657"/>
            <a:ext cx="1179096" cy="71206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9734942" y="5555394"/>
            <a:ext cx="1179096" cy="71206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9634645" y="1942783"/>
            <a:ext cx="1575511" cy="18983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 cstate="screen"/>
          <a:srcRect/>
          <a:stretch>
            <a:fillRect/>
          </a:stretch>
        </p:blipFill>
        <p:spPr>
          <a:xfrm>
            <a:off x="3149600" y="1153327"/>
            <a:ext cx="5892800" cy="344845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680847" y="2550383"/>
            <a:ext cx="830307" cy="13211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028480" y="1942783"/>
            <a:ext cx="1575511" cy="1898362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516500" y="1575812"/>
            <a:ext cx="5159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This is what I like to do in summer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743839" y="5855682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8892572" y="5825688"/>
            <a:ext cx="610825" cy="61497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287841" y="-12863"/>
            <a:ext cx="5923671" cy="1638950"/>
            <a:chOff x="6340368" y="-18772"/>
            <a:chExt cx="5837167" cy="1192583"/>
          </a:xfrm>
        </p:grpSpPr>
        <p:sp>
          <p:nvSpPr>
            <p:cNvPr id="37" name="矩形 36"/>
            <p:cNvSpPr/>
            <p:nvPr/>
          </p:nvSpPr>
          <p:spPr>
            <a:xfrm>
              <a:off x="6340368" y="-18772"/>
              <a:ext cx="5837167" cy="1192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413430" y="-9412"/>
              <a:ext cx="5143660" cy="1183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Present and share writing assignments from last lesson;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Invite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presenting their homework. If time is limited,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they have one or two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mins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their writing.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listen carefully and to ask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After both of the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have finished, give them feedback and awards (Click the picture of the book beside the boy or girl so that they can get some awards).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give each S a trophy to mark their good performance.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Note: You can click the picture of the boy or the girl to give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 trophy.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1335686" y="796393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-18534" y="647869"/>
            <a:ext cx="1378092" cy="918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7992" y="334321"/>
            <a:ext cx="12192000" cy="6480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37453" y="2947916"/>
            <a:ext cx="2505501" cy="166709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45895" y="2869331"/>
            <a:ext cx="2505501" cy="1667094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14920" y="2750462"/>
            <a:ext cx="2505501" cy="166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312197" y="889801"/>
            <a:ext cx="1840895" cy="1025464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1193993" y="6415443"/>
            <a:ext cx="998007" cy="312687"/>
            <a:chOff x="7707356" y="6408789"/>
            <a:chExt cx="998007" cy="312687"/>
          </a:xfrm>
        </p:grpSpPr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02" name="文本框 10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1123236" y="249448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56502"/>
            <a:ext cx="1099949" cy="733299"/>
          </a:xfrm>
          <a:prstGeom prst="rect">
            <a:avLst/>
          </a:prstGeom>
        </p:spPr>
      </p:pic>
      <p:grpSp>
        <p:nvGrpSpPr>
          <p:cNvPr id="109" name="组合 108"/>
          <p:cNvGrpSpPr/>
          <p:nvPr/>
        </p:nvGrpSpPr>
        <p:grpSpPr>
          <a:xfrm>
            <a:off x="2764294" y="1060432"/>
            <a:ext cx="859320" cy="636667"/>
            <a:chOff x="6789825" y="537242"/>
            <a:chExt cx="899998" cy="636667"/>
          </a:xfrm>
        </p:grpSpPr>
        <p:sp>
          <p:nvSpPr>
            <p:cNvPr id="110" name="文本框 109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hat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1" name="折角形 110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499016" y="3577845"/>
            <a:ext cx="2172823" cy="183976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437098" y="3094325"/>
            <a:ext cx="562995" cy="535874"/>
            <a:chOff x="6455366" y="3061937"/>
            <a:chExt cx="562995" cy="53587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564573" y="30990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192034" y="3094324"/>
            <a:ext cx="562995" cy="535874"/>
            <a:chOff x="6455366" y="3061937"/>
            <a:chExt cx="562995" cy="53587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564573" y="30990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65238" y="3061935"/>
            <a:ext cx="562995" cy="535874"/>
            <a:chOff x="6455366" y="3061937"/>
            <a:chExt cx="562995" cy="53587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701906" y="3107970"/>
            <a:ext cx="562995" cy="535874"/>
            <a:chOff x="6455366" y="3061937"/>
            <a:chExt cx="562995" cy="53587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l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403350" y="3096253"/>
            <a:ext cx="562995" cy="535874"/>
            <a:chOff x="6455366" y="3061937"/>
            <a:chExt cx="562995" cy="53587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6564573" y="30990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158286" y="3096252"/>
            <a:ext cx="562995" cy="535874"/>
            <a:chOff x="6455366" y="3061937"/>
            <a:chExt cx="562995" cy="53587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6564573" y="30990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80719" y="3063017"/>
            <a:ext cx="562995" cy="535874"/>
            <a:chOff x="6455366" y="3061937"/>
            <a:chExt cx="562995" cy="53587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766536" y="1733015"/>
            <a:ext cx="3083775" cy="1538179"/>
            <a:chOff x="1585360" y="2238719"/>
            <a:chExt cx="3083775" cy="1538179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 flipH="1">
              <a:off x="1585360" y="2238719"/>
              <a:ext cx="3083775" cy="1538179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730075" y="237422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Can you read these sounds?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754272" y="1576863"/>
            <a:ext cx="3328778" cy="1643722"/>
            <a:chOff x="826539" y="2238720"/>
            <a:chExt cx="3328778" cy="1643722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 flipH="1">
              <a:off x="826539" y="2238720"/>
              <a:ext cx="3328778" cy="1643722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082276" y="2306960"/>
              <a:ext cx="30581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Can you blend some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sounds into one word?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375805" y="3097781"/>
            <a:ext cx="562995" cy="546082"/>
            <a:chOff x="6455366" y="3051729"/>
            <a:chExt cx="562995" cy="546082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6573445" y="305172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p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0010391" y="3081863"/>
            <a:ext cx="562995" cy="546082"/>
            <a:chOff x="6455366" y="3051729"/>
            <a:chExt cx="562995" cy="546082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6573445" y="305172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382429" y="3077316"/>
            <a:ext cx="562995" cy="546082"/>
            <a:chOff x="6455366" y="3051729"/>
            <a:chExt cx="562995" cy="54608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6573445" y="305172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p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0031809" y="3128553"/>
            <a:ext cx="562995" cy="546082"/>
            <a:chOff x="6455366" y="3051729"/>
            <a:chExt cx="562995" cy="546082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6573445" y="305172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962451" y="3079337"/>
            <a:ext cx="562995" cy="535874"/>
            <a:chOff x="6455366" y="3061937"/>
            <a:chExt cx="562995" cy="535874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694611" y="3093061"/>
            <a:ext cx="562995" cy="535874"/>
            <a:chOff x="6455366" y="3061937"/>
            <a:chExt cx="562995" cy="53587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l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9982759" y="3096657"/>
            <a:ext cx="562995" cy="546082"/>
            <a:chOff x="6455366" y="3051729"/>
            <a:chExt cx="562995" cy="546082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6573445" y="305172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980719" y="3054344"/>
            <a:ext cx="562995" cy="535874"/>
            <a:chOff x="6455366" y="3061937"/>
            <a:chExt cx="562995" cy="535874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6455366" y="3061937"/>
              <a:ext cx="562995" cy="535874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6619165" y="3112689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375914" y="919096"/>
            <a:ext cx="1840895" cy="1025464"/>
          </a:xfrm>
          <a:prstGeom prst="rect">
            <a:avLst/>
          </a:prstGeom>
        </p:spPr>
      </p:pic>
      <p:grpSp>
        <p:nvGrpSpPr>
          <p:cNvPr id="112" name="组合 111"/>
          <p:cNvGrpSpPr/>
          <p:nvPr/>
        </p:nvGrpSpPr>
        <p:grpSpPr>
          <a:xfrm>
            <a:off x="4792139" y="1060432"/>
            <a:ext cx="859320" cy="636667"/>
            <a:chOff x="6789825" y="537242"/>
            <a:chExt cx="899998" cy="636667"/>
          </a:xfrm>
        </p:grpSpPr>
        <p:sp>
          <p:nvSpPr>
            <p:cNvPr id="113" name="文本框 112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pot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4" name="折角形 113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357391" y="937591"/>
            <a:ext cx="1840895" cy="1025464"/>
          </a:xfrm>
          <a:prstGeom prst="rect">
            <a:avLst/>
          </a:prstGeom>
        </p:spPr>
      </p:pic>
      <p:grpSp>
        <p:nvGrpSpPr>
          <p:cNvPr id="115" name="组合 114"/>
          <p:cNvGrpSpPr/>
          <p:nvPr/>
        </p:nvGrpSpPr>
        <p:grpSpPr>
          <a:xfrm>
            <a:off x="6819983" y="1101807"/>
            <a:ext cx="859320" cy="636667"/>
            <a:chOff x="6789825" y="537242"/>
            <a:chExt cx="899998" cy="636667"/>
          </a:xfrm>
        </p:grpSpPr>
        <p:sp>
          <p:nvSpPr>
            <p:cNvPr id="116" name="文本框 115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lot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7" name="折角形 116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807726" y="-14901"/>
            <a:ext cx="8391958" cy="1883680"/>
            <a:chOff x="8567" y="-23"/>
            <a:chExt cx="8445" cy="2007"/>
          </a:xfrm>
        </p:grpSpPr>
        <p:sp>
          <p:nvSpPr>
            <p:cNvPr id="78" name="矩形 7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600" y="330"/>
              <a:ext cx="8268" cy="137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the different sounds accurately; blend different letter sounds into one word; read the words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and tell them to help the family go on a holiday.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blend different letter sounds into one word.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The process is as follows: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letter sounds on this slide; click and help the family’s car move ahead,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sounds and words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h-a-t, hat, hat.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Repeat this practice for the rest of the words;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will learn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83" name="直角三角形 8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2.22222E-6 C -0.05221 -0.01018 0.04727 0.00903 -0.02864 -0.0044 C -0.03541 -0.00555 -0.04192 -0.00833 -0.04869 -0.00879 C -0.0733 -0.01065 -0.09778 -0.01041 -0.12239 -0.01111 C -0.12408 -0.0118 -0.12578 -0.0125 -0.12747 -0.01319 C -0.13033 -0.01481 -0.1332 -0.01643 -0.13619 -0.01782 C -0.14414 -0.02106 -0.15338 -0.02129 -0.16119 -0.02222 C -0.16328 -0.02361 -0.16523 -0.02592 -0.16744 -0.02662 C -0.17239 -0.02824 -0.17734 -0.02801 -0.18242 -0.02893 C -0.18567 -0.0294 -0.18906 -0.03009 -0.19244 -0.03102 C -0.19414 -0.03148 -0.1957 -0.03287 -0.19739 -0.03333 C -0.20065 -0.03426 -0.20403 -0.03472 -0.20742 -0.03541 C -0.22812 -0.0412 -0.19244 -0.03356 -0.22487 -0.04004 C -0.22656 -0.04074 -0.22825 -0.04166 -0.22994 -0.04213 C -0.2332 -0.04328 -0.23658 -0.04328 -0.23984 -0.04444 C -0.24856 -0.04768 -0.24492 -0.04838 -0.25117 -0.05116 C -0.26679 -0.0581 -0.24726 -0.04907 -0.25989 -0.05555 C -0.26158 -0.05648 -0.26328 -0.05648 -0.26484 -0.05787 C -0.26836 -0.06041 -0.27135 -0.06458 -0.27487 -0.06666 C -0.28515 -0.07268 -0.2802 -0.06852 -0.28984 -0.08009 L -0.29362 -0.08449 C -0.29492 -0.08588 -0.29648 -0.0868 -0.29739 -0.08889 C -0.29856 -0.0919 -0.29974 -0.09514 -0.30117 -0.09768 C -0.30351 -0.10254 -0.30664 -0.10578 -0.30859 -0.11111 C -0.3095 -0.11342 -0.31041 -0.11551 -0.31106 -0.11782 C -0.31171 -0.11991 -0.31158 -0.12245 -0.31237 -0.12453 C -0.31783 -0.13912 -0.31458 -0.12338 -0.31862 -0.13773 C -0.32382 -0.15625 -0.31523 -0.13194 -0.32239 -0.15116 C -0.32278 -0.16296 -0.32252 -0.175 -0.32356 -0.1868 C -0.32382 -0.18935 -0.32604 -0.19328 -0.32604 -0.19328 " pathEditMode="relative" ptsTypes="AAAAAAAAAAAAAAAAAAAAAAAAAAAAAAA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2.59259E-6 L 7.08333E-6 2.59259E-6 C -0.00585 -0.00324 -0.01158 -0.00671 -0.01757 -0.00903 C -0.01966 -0.00972 -0.02174 -0.01088 -0.02382 -0.01134 C -0.02838 -0.01227 -0.03294 -0.0125 -0.03749 -0.01342 C -0.04283 -0.01458 -0.04622 -0.0162 -0.0513 -0.01782 C -0.05377 -0.01875 -0.05637 -0.01921 -0.05885 -0.02014 C -0.06301 -0.02153 -0.06705 -0.02454 -0.07135 -0.02454 L -0.24999 -0.02685 C -0.2513 -0.02754 -0.2526 -0.02801 -0.25377 -0.02893 C -0.2552 -0.03032 -0.25611 -0.03264 -0.25755 -0.03356 C -0.2595 -0.03472 -0.26171 -0.03495 -0.2638 -0.03565 C -0.26549 -0.03727 -0.26718 -0.03842 -0.26874 -0.04004 C -0.27018 -0.04143 -0.27122 -0.04329 -0.27252 -0.04467 C -0.27369 -0.0456 -0.27512 -0.04583 -0.2763 -0.04676 C -0.2776 -0.04791 -0.27864 -0.05023 -0.28007 -0.05116 C -0.28294 -0.05324 -0.28593 -0.05393 -0.2888 -0.05579 C -0.29205 -0.05764 -0.297 -0.06157 -0.29999 -0.06458 C -0.30585 -0.07037 -0.30273 -0.06852 -0.30885 -0.07801 C -0.31262 -0.08356 -0.31757 -0.08541 -0.32135 -0.0912 C -0.32356 -0.09467 -0.32525 -0.09907 -0.3276 -0.10231 C -0.33541 -0.11342 -0.33749 -0.1118 -0.34257 -0.12245 C -0.34348 -0.12454 -0.34439 -0.12662 -0.34505 -0.12916 C -0.3457 -0.13125 -0.34583 -0.13356 -0.34635 -0.13565 C -0.34583 -0.14537 -0.3457 -0.15509 -0.34505 -0.16458 C -0.34426 -0.17708 -0.34101 -0.18379 -0.34505 -0.19791 C -0.34583 -0.20069 -0.34843 -0.19791 -0.34999 -0.19791 " pathEditMode="relative" ptsTypes="AAAAAAAAAAAAAAAAAAAAAAAAAAA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139 L -4.16667E-6 -0.00116 C -0.0039 1.85185E-6 -0.00781 0.00092 -0.01158 0.00324 C -0.01341 0.00416 -0.01497 0.00625 -0.01653 0.0081 C -0.01888 0.01018 -0.02057 0.01366 -0.02291 0.01528 C -0.02617 0.0169 -0.02968 0.01666 -0.03307 0.01782 C -0.0444 0.01666 -0.05599 0.01713 -0.06731 0.01528 C -0.06992 0.01481 -0.07226 0.0118 -0.075 0.01041 C -0.07864 0.00856 -0.08255 0.00741 -0.08632 0.00555 C -0.08763 0.00509 -0.0888 0.00393 -0.0901 0.00324 C -0.09179 0.00231 -0.09362 0.00208 -0.09518 0.00069 C -0.10937 -0.00996 -0.09583 -0.0044 -0.11171 -0.0088 C -0.11302 -0.00949 -0.11419 -0.01042 -0.11549 -0.01111 C -0.11718 -0.01204 -0.11888 -0.01227 -0.12057 -0.01343 C -0.122 -0.01459 -0.12304 -0.0169 -0.12434 -0.01852 C -0.12552 -0.01945 -0.12695 -0.01968 -0.12812 -0.0206 C -0.13046 -0.02292 -0.13229 -0.02616 -0.1345 -0.02801 C -0.13645 -0.0294 -0.13867 -0.0294 -0.14088 -0.03033 C -0.14218 -0.03195 -0.14322 -0.03403 -0.14466 -0.03519 C -0.14882 -0.03727 -0.15742 -0.03982 -0.15742 -0.03959 C -0.16093 -0.04329 -0.1625 -0.04537 -0.16614 -0.04699 C -0.16836 -0.04815 -0.17044 -0.04838 -0.17252 -0.04931 C -0.175 -0.05093 -0.1776 -0.05301 -0.1802 -0.0544 C -0.18255 -0.05533 -0.18528 -0.05556 -0.18776 -0.05648 C -0.20781 -0.06597 -0.18307 -0.05764 -0.20286 -0.06389 C -0.21783 -0.0757 -0.20625 -0.06852 -0.22578 -0.07315 C -0.24492 -0.07824 -0.20638 -0.07408 -0.24231 -0.07824 C -0.25195 -0.07917 -0.26171 -0.07963 -0.27148 -0.08056 C -0.27265 -0.08125 -0.27382 -0.08264 -0.27513 -0.08287 C -0.29544 -0.08588 -0.33606 -0.09028 -0.33606 -0.09005 C -0.34765 -0.0956 -0.34336 -0.09121 -0.35 -0.09977 C -0.35182 -0.1044 -0.35416 -0.10857 -0.35507 -0.11412 C -0.35546 -0.11644 -0.35599 -0.11875 -0.35638 -0.1213 C -0.35677 -0.12431 -0.35677 -0.12778 -0.35755 -0.13079 C -0.35898 -0.13611 -0.36093 -0.14051 -0.36276 -0.14537 C -0.36757 -0.15741 -0.36497 -0.15209 -0.37031 -0.16204 C -0.37083 -0.16412 -0.37096 -0.1669 -0.37161 -0.16921 C -0.37304 -0.17408 -0.37565 -0.17801 -0.37656 -0.18334 L -0.37903 -0.19792 C -0.375 -0.20023 -0.37669 -0.2 -0.37408 -0.2 " pathEditMode="relative" rAng="0" ptsTypes="AAAAAAAAAAAAAAAAAAAAAAAAAAAAAAAAAAAAAAAA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6.66667E-6 L -1.04167E-6 -6.66667E-6 C -0.003 -0.0044 -0.00573 -0.00926 -0.00886 -0.0132 C -0.01081 -0.01575 -0.0194 -0.01737 -0.02005 -0.0176 C -0.02175 -0.01829 -0.02344 -0.01922 -0.025 -0.01991 C -0.02709 -0.02061 -0.02917 -0.0213 -0.03125 -0.02223 C -0.03294 -0.02362 -0.03451 -0.02547 -0.03633 -0.02663 C -0.03789 -0.02755 -0.03972 -0.02801 -0.04128 -0.02871 C -0.05026 -0.03334 -0.03854 -0.02871 -0.0513 -0.03311 C -0.05625 -0.03241 -0.06159 -0.0338 -0.06628 -0.03102 C -0.06823 -0.02987 -0.06914 -0.02547 -0.07005 -0.02223 C -0.07123 -0.01783 -0.07175 -0.0132 -0.07253 -0.0088 L -0.07383 -0.00209 C -0.07422 -6.66667E-6 -0.07448 0.00254 -0.075 0.00462 C -0.07826 0.01574 -0.07656 0.01064 -0.08008 0.02013 C -0.08112 0.02731 -0.08125 0.03171 -0.08386 0.03796 C -0.08477 0.0405 -0.08633 0.04236 -0.0875 0.04444 C -0.08959 0.05555 -0.0875 0.05046 -0.09636 0.05555 L -0.1 0.05786 C -0.10209 0.05717 -0.1043 0.05694 -0.10625 0.05555 C -0.10768 0.05462 -0.10873 0.05231 -0.11003 0.05115 C -0.1112 0.05023 -0.1125 0.04976 -0.1138 0.04907 L -0.12878 0.02222 C -0.13008 0.02013 -0.13086 0.01643 -0.13255 0.01574 C -0.1388 0.01296 -0.13594 0.01435 -0.14128 0.01111 C -0.14714 0.01203 -0.15313 0.01111 -0.15873 0.01342 C -0.16328 0.01527 -0.1625 0.02384 -0.1638 0.02893 C -0.16432 0.03148 -0.1655 0.03333 -0.16628 0.03564 C -0.16732 0.04282 -0.16823 0.05416 -0.17253 0.05786 L -0.17748 0.06226 C -0.17878 0.06527 -0.17969 0.06874 -0.18125 0.07129 C -0.18229 0.07268 -0.18399 0.07199 -0.18503 0.07337 C -0.1862 0.07499 -0.18646 0.07824 -0.1875 0.08009 C -0.18854 0.08194 -0.19011 0.08286 -0.19128 0.08449 C -0.19258 0.08657 -0.19362 0.08935 -0.19505 0.0912 C -0.1961 0.09259 -0.19753 0.09259 -0.19883 0.09351 C -0.20052 0.09467 -0.20196 0.09699 -0.20378 0.09791 C -0.20625 0.09907 -0.20886 0.09907 -0.21133 0.09999 C -0.225 0.10486 -0.20378 0.09953 -0.2263 0.10462 C -0.23542 0.1037 -0.24466 0.10416 -0.25378 0.10231 C -0.25821 0.10138 -0.25729 0.09513 -0.26003 0.0912 C -0.26107 0.08981 -0.26263 0.09004 -0.2638 0.08888 C -0.26511 0.08773 -0.26745 0.08449 -0.26745 0.08449 " pathEditMode="relative" ptsTypes="AAAAAAAAAAAAAAAAAAAAAAAAAAAAAAAAAAAAAAAAAAA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8.67362E-19 L 2.91667E-6 8.67362E-19 C -0.00378 -0.00093 -0.00755 -0.00185 -0.01133 -0.00232 C -0.01966 -0.00324 -0.028 -0.00348 -0.03633 -0.00463 C -0.03841 -0.00486 -0.04049 -0.00602 -0.04258 -0.00672 C -0.04752 -0.00834 -0.0526 -0.00903 -0.05755 -0.01111 C -0.07317 -0.01806 -0.05378 -0.00926 -0.06627 -0.01574 C -0.06797 -0.01644 -0.06966 -0.01713 -0.07135 -0.01783 C -0.07265 -0.01852 -0.07383 -0.01945 -0.07513 -0.02014 C -0.07669 -0.02084 -0.07838 -0.0213 -0.08008 -0.02223 C -0.08125 -0.02315 -0.0879 -0.02824 -0.0901 -0.02894 C -0.0944 -0.03056 -0.10065 -0.03102 -0.10509 -0.03334 C -0.1073 -0.03449 -0.10925 -0.03658 -0.11134 -0.03797 C -0.11394 -0.03935 -0.12006 -0.04144 -0.12253 -0.04236 C -0.12384 -0.04375 -0.12488 -0.04584 -0.12631 -0.04676 C -0.14519 -0.05787 -0.13946 -0.05301 -0.15131 -0.05787 C -0.1547 -0.05926 -0.15808 -0.06042 -0.16134 -0.06227 C -0.16264 -0.06297 -0.16381 -0.06412 -0.16511 -0.06459 C -0.16759 -0.06551 -0.17006 -0.06598 -0.17253 -0.06667 C -0.17423 -0.06829 -0.17579 -0.07014 -0.17761 -0.07107 C -0.18373 -0.07477 -0.20001 -0.07523 -0.20261 -0.0757 C -0.2047 -0.07639 -0.20678 -0.07685 -0.20886 -0.07778 C -0.21016 -0.07848 -0.21134 -0.07963 -0.21264 -0.0801 C -0.21628 -0.08125 -0.22006 -0.08148 -0.22384 -0.08218 C -0.23243 -0.08426 -0.23868 -0.0875 -0.24766 -0.09121 C -0.26641 -0.09051 -0.28516 -0.08889 -0.30391 -0.08889 C -0.36928 -0.08889 -0.35079 -0.08148 -0.37761 -0.09329 C -0.3793 -0.0956 -0.38087 -0.09792 -0.38269 -0.1 C -0.38386 -0.10162 -0.38529 -0.10278 -0.38634 -0.1044 C -0.38907 -0.10857 -0.39141 -0.11343 -0.39389 -0.11783 C -0.39519 -0.12014 -0.39662 -0.12176 -0.39766 -0.12454 C -0.39975 -0.1301 -0.40131 -0.13357 -0.40261 -0.14005 C -0.40326 -0.14283 -0.40352 -0.14584 -0.40391 -0.14885 C -0.4043 -0.16158 -0.40443 -0.17408 -0.40509 -0.18658 C -0.40691 -0.21829 -0.40639 -0.16297 -0.40639 -0.20209 " pathEditMode="relative" ptsTypes="AAAAAAAAAAAAAAAAAAAAAAAAAAAAAAAAAAA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16 L 4.16667E-6 -0.00093 C -0.02644 0.00486 -0.00261 1.85185E-6 -0.05326 0.00625 C -0.0586 0.00717 -0.06394 0.00787 -0.06927 0.00903 L -0.1323 0.00625 C -0.13555 0.00602 -0.13894 0.00463 -0.14206 0.0037 C -0.16732 -0.00162 -0.14167 0.00532 -0.1668 -0.00371 C -0.1698 -0.0044 -0.17253 -0.00533 -0.17552 -0.00602 C -0.18998 -0.01042 -0.17539 -0.00671 -0.19401 -0.01088 C -0.21211 -0.02014 -0.19571 -0.01296 -0.21993 -0.01852 C -0.22201 -0.01898 -0.22409 -0.02037 -0.22605 -0.02107 C -0.24336 -0.02384 -0.278 -0.02847 -0.278 -0.02824 C -0.29193 -0.0338 -0.275 -0.02755 -0.29896 -0.03565 C -0.30092 -0.03658 -0.303 -0.03773 -0.30508 -0.0382 C -0.31172 -0.04005 -0.31628 -0.03982 -0.3224 -0.04306 C -0.33347 -0.04931 -0.32605 -0.04653 -0.33594 -0.05324 C -0.33763 -0.05417 -0.33933 -0.0544 -0.34102 -0.05556 C -0.35274 -0.06435 -0.33855 -0.05764 -0.35209 -0.06296 C -0.35443 -0.06644 -0.35651 -0.07153 -0.35951 -0.07292 C -0.36355 -0.07477 -0.36589 -0.07546 -0.36941 -0.08033 C -0.37084 -0.08241 -0.37162 -0.08588 -0.37305 -0.08773 C -0.37422 -0.08935 -0.37566 -0.08912 -0.3767 -0.09028 C -0.38946 -0.10463 -0.37943 -0.09699 -0.38789 -0.10278 C -0.39024 -0.10903 -0.3961 -0.12546 -0.39896 -0.12755 L -0.40274 -0.12986 L -0.40769 -0.14468 L -0.41003 -0.15232 C -0.41068 -0.15718 -0.41146 -0.16459 -0.41263 -0.16945 C -0.41329 -0.17292 -0.41433 -0.17593 -0.41511 -0.1794 C -0.41823 -0.19375 -0.41407 -0.18009 -0.41862 -0.19421 C -0.41732 -0.20278 -0.41849 -0.2 -0.41628 -0.20394 " pathEditMode="relative" rAng="0" ptsTypes="AAAAAAAAAAAAAAAAAAAAAAAAAAAAAAA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2.08333E-7 -7.40741E-7 L -0.14622 -0.00231 C -0.1513 -0.00254 -0.15625 -0.00555 -0.16132 -0.00671 C -0.16458 -0.00763 -0.16796 -0.00833 -0.17122 -0.00902 C -0.17421 -0.01041 -0.17734 -0.01111 -0.17994 -0.01342 C -0.18164 -0.01481 -0.18229 -0.01828 -0.18372 -0.02013 C -0.18528 -0.02199 -0.18711 -0.02314 -0.1888 -0.02453 C -0.19088 -0.02963 -0.19323 -0.03472 -0.19505 -0.04004 C -0.1957 -0.04213 -0.1957 -0.04467 -0.19622 -0.04676 C -0.20091 -0.06597 -0.19713 -0.04676 -0.2 -0.06226 C -0.20039 -0.06967 -0.20065 -0.07731 -0.2013 -0.08449 C -0.20143 -0.0868 -0.20221 -0.08888 -0.20247 -0.0912 C -0.20325 -0.09745 -0.20481 -0.12199 -0.20494 -0.12685 C -0.20559 -0.14004 -0.20533 -0.15347 -0.20625 -0.16666 C -0.20924 -0.20972 -0.20872 -0.15833 -0.20872 -0.18888 " pathEditMode="relative" ptsTypes="AAAAAAAAAAAAAAAA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45 0.08472 L -0.26745 0.08472 C -0.27435 0.08518 -0.28125 0.08541 -0.28802 0.08634 C -0.28907 0.08657 -0.29037 0.08703 -0.29141 0.08842 C -0.29453 0.09282 -0.2931 0.09514 -0.29466 0.10023 C -0.29571 0.10301 -0.29701 0.10555 -0.29818 0.1081 C -0.29883 0.10995 -0.29961 0.11227 -0.30039 0.11412 C -0.30117 0.11666 -0.30183 0.11944 -0.30261 0.12199 C -0.30404 0.12616 -0.30573 0.12986 -0.30729 0.13403 C -0.30834 0.13727 -0.30938 0.14051 -0.31042 0.14398 C -0.31237 0.14953 -0.31276 0.15278 -0.31511 0.15764 C -0.31602 0.15995 -0.31732 0.1618 -0.31849 0.16366 C -0.32227 0.16296 -0.32617 0.16389 -0.32969 0.1618 C -0.33203 0.16041 -0.33386 0.15671 -0.33542 0.1537 C -0.34037 0.14398 -0.33907 0.14328 -0.34219 0.13403 C -0.34362 0.12986 -0.34571 0.12639 -0.34675 0.12199 C -0.34831 0.11366 -0.34688 0.11736 -0.35117 0.11227 C -0.35534 0.11366 -0.3599 0.11319 -0.36367 0.11597 C -0.36706 0.11875 -0.3694 0.125 -0.37253 0.12801 C -0.37409 0.12916 -0.37578 0.13055 -0.37722 0.13194 C -0.37956 0.13426 -0.38229 0.13611 -0.38386 0.13981 C -0.38516 0.14259 -0.38646 0.14514 -0.38724 0.14768 C -0.3931 0.16412 -0.38646 0.14838 -0.39193 0.1618 C -0.39401 0.1669 -0.39532 0.17453 -0.39857 0.17754 C -0.40013 0.17893 -0.4017 0.18009 -0.40313 0.18171 C -0.4043 0.18264 -0.40534 0.18449 -0.40651 0.18541 C -0.40756 0.18634 -0.40886 0.1868 -0.4099 0.18773 C -0.41485 0.1868 -0.41979 0.1868 -0.42461 0.18541 C -0.42591 0.18495 -0.43138 0.1794 -0.43256 0.17754 C -0.43529 0.17315 -0.43828 0.16875 -0.4405 0.16366 C -0.44545 0.15185 -0.44271 0.15856 -0.44844 0.14398 C -0.44896 0.14166 -0.45013 0.14028 -0.45052 0.13796 C -0.45261 0.12731 -0.45039 0.13588 -0.45508 0.12592 C -0.45599 0.1243 -0.45638 0.12153 -0.45742 0.12014 C -0.45834 0.11875 -0.45951 0.11828 -0.46068 0.11828 C -0.46862 0.11643 -0.48451 0.11412 -0.48451 0.11458 C -0.48607 0.11319 -0.49089 0.11041 -0.49232 0.11041 C -0.49388 0.11041 -0.49545 0.11157 -0.49688 0.11227 C -0.49831 0.11412 -0.49987 0.11643 -0.50131 0.11828 C -0.50248 0.11944 -0.50378 0.1206 -0.50482 0.12199 C -0.50821 0.12639 -0.5125 0.12963 -0.51498 0.13611 C -0.51576 0.13796 -0.51615 0.14051 -0.51719 0.14166 C -0.52006 0.14537 -0.52292 0.14861 -0.52631 0.15 C -0.53008 0.15116 -0.53269 0.15185 -0.53646 0.1537 C -0.5375 0.1544 -0.53867 0.15486 -0.53972 0.15578 C -0.54427 0.15486 -0.54896 0.15578 -0.55339 0.1537 C -0.55495 0.15301 -0.55821 0.14444 -0.55899 0.14166 C -0.56641 0.11944 -0.5569 0.14815 -0.56237 0.12592 C -0.56328 0.12245 -0.56485 0.11944 -0.56576 0.11597 C -0.5681 0.10694 -0.5681 0.10787 -0.5681 0.10231 " pathEditMode="relative" rAng="0" ptsTypes="AAAAAAAAAAAAAAAAAAAAAAAAAAAAAAAAAAAAAAAAAAAAAAAAAA">
                                      <p:cBhvr>
                                        <p:cTn id="1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-2.22222E-6 C -0.00416 -0.00162 -0.00846 -0.00231 -0.0125 -0.00463 C -0.01406 -0.00532 -0.01497 -0.00764 -0.01627 -0.00902 C -0.0194 -0.01226 -0.02174 -0.01412 -0.025 -0.01574 C -0.02838 -0.01736 -0.03177 -0.01828 -0.03502 -0.02014 C -0.03632 -0.02083 -0.0375 -0.02176 -0.0388 -0.02245 C -0.04127 -0.02338 -0.04388 -0.02361 -0.04635 -0.02453 C -0.04765 -0.025 -0.04869 -0.02662 -0.05 -0.02685 C -0.05546 -0.02801 -0.06093 -0.02824 -0.06627 -0.02893 C -0.06796 -0.03055 -0.06953 -0.03264 -0.07135 -0.03356 C -0.07721 -0.03634 -0.09856 -0.03773 -0.1 -0.03796 C -0.12304 -0.04953 -0.09778 -0.03819 -0.14752 -0.04467 C -0.15182 -0.04514 -0.15586 -0.04745 -0.16002 -0.04907 C -0.16211 -0.04976 -0.16432 -0.05 -0.16627 -0.05115 C -0.17474 -0.05625 -0.16432 -0.05 -0.1763 -0.05787 C -0.17747 -0.05879 -0.17877 -0.05949 -0.18007 -0.06018 C -0.18125 -0.06342 -0.18372 -0.06898 -0.18372 -0.07361 C -0.18372 -0.09189 -0.18255 -0.10694 -0.18125 -0.12453 C -0.18177 -0.14537 -0.18255 -0.1662 -0.18255 -0.1868 " pathEditMode="relative" ptsTypes="AAAAAAAAAAAAAAAAAAAA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4 C -0.0125 -0.00115 -0.02474 -0.00069 -0.03711 -0.00277 C -0.03997 -0.00324 -0.04257 -0.00648 -0.04544 -0.0074 C -0.04974 -0.00902 -0.05416 -0.00902 -0.05859 -0.00995 C -0.06185 -0.01064 -0.06484 -0.01157 -0.0681 -0.0125 L -0.08476 -0.01736 C -0.08671 -0.01782 -0.0888 -0.01898 -0.09075 -0.01967 C -0.09557 -0.02083 -0.10026 -0.02129 -0.10507 -0.02222 C -0.12161 -0.03055 -0.10794 -0.02453 -0.12903 -0.02939 C -0.13346 -0.03055 -0.13763 -0.0324 -0.14205 -0.03425 C -0.14596 -0.03587 -0.1513 -0.03703 -0.1552 -0.03912 C -0.15794 -0.0405 -0.16067 -0.04236 -0.16354 -0.04375 C -0.17435 -0.05 -0.16158 -0.04189 -0.17421 -0.05115 C -0.17656 -0.053 -0.17929 -0.05324 -0.18138 -0.05601 C -0.18268 -0.05763 -0.18372 -0.05925 -0.18502 -0.06111 C -0.18658 -0.06342 -0.18802 -0.06643 -0.18971 -0.06805 C -0.19088 -0.06944 -0.19218 -0.06944 -0.19336 -0.0706 C -0.19583 -0.07337 -0.19804 -0.07731 -0.20052 -0.08032 C -0.20169 -0.08194 -0.20299 -0.08333 -0.20403 -0.08518 C -0.2052 -0.0875 -0.20664 -0.08981 -0.20768 -0.09236 C -0.20859 -0.09467 -0.20898 -0.09791 -0.21002 -0.09976 C -0.21132 -0.10208 -0.21341 -0.10254 -0.21484 -0.10486 C -0.23515 -0.13796 -0.21393 -0.10833 -0.22552 -0.12407 C -0.22643 -0.12638 -0.22682 -0.12962 -0.22786 -0.13125 C -0.23007 -0.13518 -0.23268 -0.13796 -0.23502 -0.1412 C -0.23632 -0.14259 -0.23763 -0.14398 -0.23867 -0.14583 C -0.24362 -0.15601 -0.24127 -0.15046 -0.2457 -0.16296 C -0.24453 -0.18402 -0.24752 -0.17939 -0.24231 -0.18449 " pathEditMode="relative" rAng="0" ptsTypes="AAAAAAAAAAAAAAAAAAAAAAAAAAAAA">
                                      <p:cBhvr>
                                        <p:cTn id="1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2.29167E-6 7.40741E-7 C -0.00299 -0.00601 -0.00612 -0.01157 -0.00885 -0.01782 C -0.01276 -0.02708 -0.01016 -0.025 -0.0125 -0.03356 C -0.01328 -0.03588 -0.01419 -0.03796 -0.0151 -0.04004 C -0.01758 -0.06203 -0.01471 -0.04051 -0.01875 -0.0625 C -0.0194 -0.06527 -0.0194 -0.06851 -0.02005 -0.07129 C -0.0207 -0.0743 -0.02187 -0.07708 -0.02253 -0.08009 C -0.02422 -0.08726 -0.02383 -0.08958 -0.025 -0.09791 C -0.02539 -0.10023 -0.02591 -0.10231 -0.0263 -0.10463 C -0.02669 -0.10972 -0.02708 -0.11504 -0.0276 -0.12014 C -0.02786 -0.12314 -0.02852 -0.12615 -0.02878 -0.12916 C -0.02917 -0.13356 -0.02982 -0.14953 -0.03125 -0.15578 C -0.0319 -0.15833 -0.03307 -0.16018 -0.03385 -0.1625 C -0.03542 -0.16828 -0.03503 -0.16967 -0.03503 -0.17569 " pathEditMode="relative" ptsTypes="AAAAAAAAAAAAAAA">
                                      <p:cBhvr>
                                        <p:cTn id="1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1 0.10231 L -0.5681 0.10254 C -0.56862 0.10208 -0.58412 0.09722 -0.58789 0.0956 C -0.59102 0.09421 -0.59401 0.09259 -0.59701 0.0912 C -0.59948 0.08981 -0.60183 0.08773 -0.60456 0.08657 C -0.60703 0.08565 -0.60964 0.08518 -0.61211 0.08449 C -0.61563 0.08217 -0.61901 0.0794 -0.62266 0.07778 C -0.62617 0.07639 -0.62982 0.07662 -0.63321 0.07546 C -0.63633 0.07453 -0.63933 0.07268 -0.64232 0.07106 L -0.65586 0.06435 L -0.66042 0.06227 C -0.6681 0.06296 -0.67578 0.06203 -0.68321 0.06435 C -0.68568 0.06528 -0.68711 0.06898 -0.68933 0.07106 C -0.70808 0.08958 -0.68867 0.0706 -0.70131 0.08009 C -0.703 0.08125 -0.70443 0.08287 -0.70586 0.08449 C -0.72097 0.08379 -0.7362 0.08518 -0.75117 0.08217 C -0.75417 0.08171 -0.76315 0.06944 -0.76628 0.06666 C -0.76771 0.06551 -0.76953 0.06528 -0.77097 0.06435 C -0.77292 0.06319 -0.775 0.06157 -0.77683 0.05995 C -0.78464 0.06157 -0.79219 0.06227 -0.79974 0.06435 C -0.80795 0.06666 -0.80795 0.06898 -0.81485 0.07338 C -0.81628 0.0743 -0.81784 0.07453 -0.81927 0.07546 C -0.82136 0.07685 -0.82318 0.07893 -0.82539 0.08009 C -0.82826 0.08125 -0.83138 0.08148 -0.83438 0.08217 C -0.83594 0.08148 -0.83763 0.08148 -0.83894 0.08009 C -0.84193 0.07639 -0.84506 0.06736 -0.84649 0.06227 C -0.84792 0.05741 -0.84792 0.05254 -0.85104 0.04884 C -0.85235 0.04745 -0.85404 0.04745 -0.8556 0.04676 C -0.85703 0.04745 -0.8586 0.04838 -0.86016 0.04884 C -0.86354 0.05023 -0.86875 0.05069 -0.87214 0.05324 C -0.87396 0.0544 -0.875 0.05717 -0.87683 0.05787 C -0.88529 0.06088 -0.89401 0.06134 -0.90235 0.06435 C -0.9043 0.06528 -0.90638 0.06574 -0.90847 0.06666 C -0.91146 0.06805 -0.91433 0.07106 -0.91745 0.07106 C -0.97631 0.07361 -0.95378 0.07338 -0.98555 0.07338 " pathEditMode="relative" rAng="0" ptsTypes="AAAAAAAAAAAAAAAAAAAAAAAAAAAAAAAAAAA">
                                      <p:cBhvr>
                                        <p:cTn id="1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l="1" t="30103" r="62"/>
          <a:stretch>
            <a:fillRect/>
          </a:stretch>
        </p:blipFill>
        <p:spPr>
          <a:xfrm>
            <a:off x="-28379" y="2075839"/>
            <a:ext cx="12184358" cy="479295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1787" y="6311237"/>
            <a:ext cx="936238" cy="294424"/>
            <a:chOff x="11014501" y="6474446"/>
            <a:chExt cx="936238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98581" y="2747032"/>
            <a:ext cx="2675307" cy="1795272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998900" y="83409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06522"/>
            <a:ext cx="962929" cy="641953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3073173" y="782980"/>
            <a:ext cx="859320" cy="636667"/>
            <a:chOff x="6789825" y="537242"/>
            <a:chExt cx="899998" cy="636667"/>
          </a:xfrm>
        </p:grpSpPr>
        <p:sp>
          <p:nvSpPr>
            <p:cNvPr id="84" name="文本框 83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pal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折角形 84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312715" y="782980"/>
            <a:ext cx="859320" cy="636667"/>
            <a:chOff x="6789825" y="537242"/>
            <a:chExt cx="899998" cy="636667"/>
          </a:xfrm>
        </p:grpSpPr>
        <p:sp>
          <p:nvSpPr>
            <p:cNvPr id="87" name="文本框 86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top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折角形 87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34260" y="734416"/>
            <a:ext cx="859320" cy="636667"/>
            <a:chOff x="6789825" y="537242"/>
            <a:chExt cx="899998" cy="636667"/>
          </a:xfrm>
        </p:grpSpPr>
        <p:sp>
          <p:nvSpPr>
            <p:cNvPr id="90" name="文本框 89"/>
            <p:cNvSpPr txBox="1"/>
            <p:nvPr/>
          </p:nvSpPr>
          <p:spPr>
            <a:xfrm>
              <a:off x="6870870" y="588999"/>
              <a:ext cx="818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hot</a:t>
              </a:r>
              <a:endPara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折角形 90"/>
            <p:cNvSpPr/>
            <p:nvPr/>
          </p:nvSpPr>
          <p:spPr>
            <a:xfrm>
              <a:off x="6789825" y="537242"/>
              <a:ext cx="899997" cy="636667"/>
            </a:xfrm>
            <a:prstGeom prst="foldedCorner">
              <a:avLst>
                <a:gd name="adj" fmla="val 0"/>
              </a:avLst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7634197" y="1996927"/>
            <a:ext cx="3490518" cy="18983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10287354" y="2234996"/>
            <a:ext cx="1809791" cy="3181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flipH="1">
            <a:off x="8566481" y="1683126"/>
            <a:ext cx="1759808" cy="268224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2051006" y="6004204"/>
            <a:ext cx="562995" cy="461665"/>
            <a:chOff x="6455366" y="3022841"/>
            <a:chExt cx="562995" cy="46166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6455366" y="3211317"/>
              <a:ext cx="562995" cy="23711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579813" y="30228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p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774798" y="6093236"/>
            <a:ext cx="562995" cy="461665"/>
            <a:chOff x="6455366" y="3053321"/>
            <a:chExt cx="562995" cy="46166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549333" y="305332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541524" y="6123716"/>
            <a:ext cx="562995" cy="461665"/>
            <a:chOff x="6455366" y="3083801"/>
            <a:chExt cx="562995" cy="46166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6625533" y="308380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l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26340" y="6084102"/>
            <a:ext cx="562995" cy="461665"/>
            <a:chOff x="6455366" y="3083801"/>
            <a:chExt cx="562995" cy="461665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6455366" y="3211317"/>
              <a:ext cx="562995" cy="237114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625533" y="308380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911156" y="6082280"/>
            <a:ext cx="562995" cy="461665"/>
            <a:chOff x="6455366" y="3068561"/>
            <a:chExt cx="562995" cy="461665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6455366" y="3181432"/>
              <a:ext cx="562995" cy="335239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6564573" y="306856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658354" y="6108476"/>
            <a:ext cx="562995" cy="461665"/>
            <a:chOff x="6455366" y="3068561"/>
            <a:chExt cx="562995" cy="461665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6564573" y="306856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923789" y="384307"/>
            <a:ext cx="3083775" cy="1538179"/>
            <a:chOff x="1585360" y="2238719"/>
            <a:chExt cx="3083775" cy="1538179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 flipH="1">
              <a:off x="1585360" y="2238719"/>
              <a:ext cx="3083775" cy="1538179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730075" y="237422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Let’s have a picnic!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586011" y="628992"/>
            <a:ext cx="3083775" cy="1538179"/>
            <a:chOff x="1585360" y="2238719"/>
            <a:chExt cx="3083775" cy="1538179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 flipH="1">
              <a:off x="1585360" y="2238719"/>
              <a:ext cx="3083775" cy="1538179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>
              <a:off x="1730075" y="237422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Can you read these sounds?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427367" y="482099"/>
            <a:ext cx="3328778" cy="1643722"/>
            <a:chOff x="826539" y="2238720"/>
            <a:chExt cx="3328778" cy="1643722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3" cstate="screen"/>
            <a:stretch>
              <a:fillRect/>
            </a:stretch>
          </p:blipFill>
          <p:spPr>
            <a:xfrm flipH="1">
              <a:off x="826539" y="2238720"/>
              <a:ext cx="3328778" cy="1643722"/>
            </a:xfrm>
            <a:prstGeom prst="rect">
              <a:avLst/>
            </a:prstGeom>
          </p:spPr>
        </p:pic>
        <p:sp>
          <p:nvSpPr>
            <p:cNvPr id="66" name="文本框 65"/>
            <p:cNvSpPr txBox="1"/>
            <p:nvPr/>
          </p:nvSpPr>
          <p:spPr>
            <a:xfrm>
              <a:off x="1082276" y="2306960"/>
              <a:ext cx="30581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Can you blend 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some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sounds into one word?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047609" y="6034746"/>
            <a:ext cx="562995" cy="475319"/>
            <a:chOff x="6455366" y="3022841"/>
            <a:chExt cx="562995" cy="475319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6579813" y="30228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p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772938" y="6085304"/>
            <a:ext cx="562995" cy="461665"/>
            <a:chOff x="6455366" y="3053321"/>
            <a:chExt cx="562995" cy="461665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78" name="文本框 77"/>
            <p:cNvSpPr txBox="1"/>
            <p:nvPr/>
          </p:nvSpPr>
          <p:spPr>
            <a:xfrm>
              <a:off x="6549333" y="305332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539664" y="6115784"/>
            <a:ext cx="562995" cy="461665"/>
            <a:chOff x="6455366" y="3083801"/>
            <a:chExt cx="562995" cy="461665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81" name="文本框 80"/>
            <p:cNvSpPr txBox="1"/>
            <p:nvPr/>
          </p:nvSpPr>
          <p:spPr>
            <a:xfrm>
              <a:off x="6625533" y="308380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l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2306604" y="2896408"/>
            <a:ext cx="1736074" cy="22402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457857" y="3158323"/>
            <a:ext cx="1434753" cy="2165220"/>
            <a:chOff x="5530837" y="3158978"/>
            <a:chExt cx="1434753" cy="21652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5530837" y="3158978"/>
              <a:ext cx="1434753" cy="21652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6" cstate="screen"/>
            <a:srcRect/>
            <a:stretch>
              <a:fillRect/>
            </a:stretch>
          </p:blipFill>
          <p:spPr>
            <a:xfrm>
              <a:off x="5629125" y="4241588"/>
              <a:ext cx="1184447" cy="892027"/>
            </a:xfrm>
            <a:prstGeom prst="rect">
              <a:avLst/>
            </a:prstGeom>
          </p:spPr>
        </p:pic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4412112" y="2585320"/>
            <a:ext cx="1214212" cy="1832397"/>
          </a:xfrm>
          <a:prstGeom prst="rect">
            <a:avLst/>
          </a:prstGeom>
        </p:spPr>
      </p:pic>
      <p:grpSp>
        <p:nvGrpSpPr>
          <p:cNvPr id="93" name="组合 92"/>
          <p:cNvGrpSpPr/>
          <p:nvPr/>
        </p:nvGrpSpPr>
        <p:grpSpPr>
          <a:xfrm>
            <a:off x="4209918" y="6137134"/>
            <a:ext cx="562995" cy="461665"/>
            <a:chOff x="6455366" y="3083801"/>
            <a:chExt cx="562995" cy="461665"/>
          </a:xfrm>
        </p:grpSpPr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95" name="文本框 94"/>
            <p:cNvSpPr txBox="1"/>
            <p:nvPr/>
          </p:nvSpPr>
          <p:spPr>
            <a:xfrm>
              <a:off x="6625533" y="308380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894734" y="6135258"/>
            <a:ext cx="562995" cy="461665"/>
            <a:chOff x="6455366" y="3068561"/>
            <a:chExt cx="562995" cy="461665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98" name="文本框 97"/>
            <p:cNvSpPr txBox="1"/>
            <p:nvPr/>
          </p:nvSpPr>
          <p:spPr>
            <a:xfrm>
              <a:off x="6564573" y="306856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032724" y="6035886"/>
            <a:ext cx="562995" cy="475319"/>
            <a:chOff x="6455366" y="3022841"/>
            <a:chExt cx="562995" cy="475319"/>
          </a:xfrm>
        </p:grpSpPr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101" name="文本框 100"/>
            <p:cNvSpPr txBox="1"/>
            <p:nvPr/>
          </p:nvSpPr>
          <p:spPr>
            <a:xfrm>
              <a:off x="6579813" y="302284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p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3896497" y="4547140"/>
            <a:ext cx="1793776" cy="1396141"/>
          </a:xfrm>
          <a:prstGeom prst="rect">
            <a:avLst/>
          </a:prstGeom>
        </p:spPr>
      </p:pic>
      <p:grpSp>
        <p:nvGrpSpPr>
          <p:cNvPr id="102" name="组合 101"/>
          <p:cNvGrpSpPr/>
          <p:nvPr/>
        </p:nvGrpSpPr>
        <p:grpSpPr>
          <a:xfrm>
            <a:off x="5658354" y="6106375"/>
            <a:ext cx="562995" cy="461665"/>
            <a:chOff x="6455366" y="3068561"/>
            <a:chExt cx="562995" cy="461665"/>
          </a:xfrm>
        </p:grpSpPr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104" name="文本框 103"/>
            <p:cNvSpPr txBox="1"/>
            <p:nvPr/>
          </p:nvSpPr>
          <p:spPr>
            <a:xfrm>
              <a:off x="6564573" y="306856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209918" y="6119793"/>
            <a:ext cx="562995" cy="461665"/>
            <a:chOff x="6455366" y="3083801"/>
            <a:chExt cx="562995" cy="461665"/>
          </a:xfrm>
        </p:grpSpPr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107" name="文本框 106"/>
            <p:cNvSpPr txBox="1"/>
            <p:nvPr/>
          </p:nvSpPr>
          <p:spPr>
            <a:xfrm>
              <a:off x="6625533" y="308380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894734" y="6117917"/>
            <a:ext cx="562995" cy="461665"/>
            <a:chOff x="6455366" y="3068561"/>
            <a:chExt cx="562995" cy="461665"/>
          </a:xfrm>
        </p:grpSpPr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5366" y="3161588"/>
              <a:ext cx="562995" cy="336572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564573" y="3068561"/>
              <a:ext cx="37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o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7276742" y="2758469"/>
            <a:ext cx="1660144" cy="1981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5348815" y="3278460"/>
            <a:ext cx="1213817" cy="21183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1" cstate="screen"/>
          <a:srcRect/>
          <a:stretch>
            <a:fillRect/>
          </a:stretch>
        </p:blipFill>
        <p:spPr>
          <a:xfrm rot="11757997">
            <a:off x="4288768" y="4189993"/>
            <a:ext cx="602480" cy="10376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2" cstate="screen"/>
          <a:srcRect/>
          <a:stretch>
            <a:fillRect/>
          </a:stretch>
        </p:blipFill>
        <p:spPr>
          <a:xfrm rot="13414450">
            <a:off x="4557971" y="4287826"/>
            <a:ext cx="870182" cy="795250"/>
          </a:xfrm>
          <a:prstGeom prst="rect">
            <a:avLst/>
          </a:prstGeom>
        </p:spPr>
      </p:pic>
      <p:grpSp>
        <p:nvGrpSpPr>
          <p:cNvPr id="111" name="组合 110"/>
          <p:cNvGrpSpPr/>
          <p:nvPr/>
        </p:nvGrpSpPr>
        <p:grpSpPr>
          <a:xfrm>
            <a:off x="8549868" y="559438"/>
            <a:ext cx="3083775" cy="1538179"/>
            <a:chOff x="1585360" y="2238719"/>
            <a:chExt cx="3083775" cy="1538179"/>
          </a:xfrm>
        </p:grpSpPr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 flipH="1">
              <a:off x="1585360" y="2238719"/>
              <a:ext cx="3083775" cy="1538179"/>
            </a:xfrm>
            <a:prstGeom prst="rect">
              <a:avLst/>
            </a:prstGeom>
          </p:spPr>
        </p:pic>
        <p:sp>
          <p:nvSpPr>
            <p:cNvPr id="113" name="文本框 112"/>
            <p:cNvSpPr txBox="1"/>
            <p:nvPr/>
          </p:nvSpPr>
          <p:spPr>
            <a:xfrm>
              <a:off x="1730075" y="2374229"/>
              <a:ext cx="2819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Good job! Let’s have a picnic!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800042" y="-16348"/>
            <a:ext cx="8391958" cy="1883680"/>
            <a:chOff x="8567" y="-23"/>
            <a:chExt cx="8445" cy="2007"/>
          </a:xfrm>
        </p:grpSpPr>
        <p:sp>
          <p:nvSpPr>
            <p:cNvPr id="115" name="矩形 11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8600" y="420"/>
              <a:ext cx="8268" cy="11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the different sounds accurately; blend different letters’ sounds into one word; read the words accurately.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and tell them to help the family prepare for their picnic.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sounds; 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blend these sounds into new words; and read the words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p-a-l, pal, pal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  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one of the family members will complete one task for the picnic.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Repeat this practice for the rest of the words;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will learn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18" name="直角三角形 11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-1.11111E-6 C 0.00039 -0.00741 0.00052 -0.01504 0.00117 -0.02222 C 0.00182 -0.03032 0.00286 -0.02824 0.00494 -0.03565 C 0.00546 -0.03773 0.0056 -0.04028 0.00612 -0.04236 C 0.0069 -0.04467 0.00794 -0.04653 0.00872 -0.04907 C 0.00924 -0.05116 0.00937 -0.05347 0.00989 -0.05555 C 0.01224 -0.06504 0.01263 -0.06504 0.01614 -0.07338 C 0.01653 -0.07569 0.01679 -0.07801 0.01744 -0.08009 C 0.01888 -0.08472 0.02148 -0.08842 0.02239 -0.09352 C 0.02278 -0.0956 0.02304 -0.09791 0.02369 -0.1 C 0.02435 -0.10254 0.02539 -0.1044 0.02617 -0.10671 C 0.02747 -0.11041 0.02864 -0.11412 0.02994 -0.11782 C 0.03463 -0.15139 0.02708 -0.10069 0.03359 -0.13565 C 0.03437 -0.13912 0.03437 -0.14305 0.03489 -0.14676 C 0.03554 -0.15139 0.03658 -0.15555 0.03737 -0.16018 C 0.03776 -0.16227 0.03841 -0.16435 0.03867 -0.16666 C 0.03945 -0.17407 0.04049 -0.18148 0.04114 -0.18889 C 0.04362 -0.21736 0.04075 -0.20046 0.04362 -0.21574 C 0.04466 -0.22824 0.0444 -0.22963 0.04609 -0.24004 C 0.04791 -0.25092 0.04726 -0.24375 0.04987 -0.25787 C 0.05039 -0.26065 0.05078 -0.26366 0.05117 -0.26666 C 0.05156 -0.27037 0.05169 -0.2743 0.05234 -0.27778 C 0.05299 -0.28102 0.05403 -0.28379 0.05481 -0.2868 C 0.05781 -0.31852 0.05664 -0.3044 0.05859 -0.32893 C 0.0582 -0.35416 0.05846 -0.3794 0.05742 -0.4044 C 0.05729 -0.40717 0.0556 -0.40879 0.05481 -0.41111 C 0.05429 -0.41319 0.05416 -0.41574 0.05364 -0.41782 C 0.05299 -0.42014 0.05182 -0.42222 0.05117 -0.42453 C 0.05052 -0.42662 0.05039 -0.42893 0.04987 -0.43125 C 0.04908 -0.43495 0.04817 -0.43866 0.04739 -0.44236 C 0.04505 -0.46736 0.04492 -0.46342 0.04739 -0.50231 C 0.04765 -0.50625 0.04908 -0.50972 0.04987 -0.51342 C 0.05039 -0.51551 0.05052 -0.51805 0.05117 -0.52014 C 0.05182 -0.52245 0.05273 -0.52453 0.05364 -0.52662 C 0.05403 -0.52963 0.05416 -0.53287 0.05481 -0.53565 C 0.05625 -0.54028 0.05989 -0.54884 0.05989 -0.54884 C 0.06224 -0.57037 0.0595 -0.55046 0.06367 -0.56898 C 0.06653 -0.58217 0.06549 -0.57963 0.06731 -0.5912 C 0.06992 -0.60717 0.06731 -0.58634 0.06992 -0.60903 C 0.0694 -0.61481 0.06979 -0.62106 0.06862 -0.62662 C 0.06341 -0.65278 0.06367 -0.6331 0.06367 -0.64213 " pathEditMode="relative" ptsTypes="AAAAAAAAAAAAAAAAAAAAAAAAAAAAAAAAAAAAAAAAAA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L -6.25E-7 0.00023 C 0.01315 -0.05324 -0.00104 0.00856 0.00638 -0.03912 C 0.00677 -0.04167 0.00807 -0.04329 0.00885 -0.04584 C 0.01172 -0.05533 0.01172 -0.05741 0.01393 -0.06875 C 0.01432 -0.07084 0.01497 -0.07292 0.01524 -0.07547 C 0.01563 -0.07917 0.01589 -0.0831 0.01641 -0.08681 C 0.01823 -0.09977 0.01745 -0.08727 0.01914 -0.10301 C 0.02109 -0.12292 0.01823 -0.11366 0.02279 -0.1257 C 0.0237 -0.13681 0.0237 -0.14097 0.02552 -0.1507 C 0.02617 -0.15533 0.02708 -0.15996 0.028 -0.16435 L 0.02917 -0.1713 C 0.02969 -0.17732 0.02995 -0.18334 0.03047 -0.18935 C 0.03073 -0.19306 0.03138 -0.19699 0.0319 -0.2007 C 0.03385 -0.22292 0.03555 -0.24121 0.03685 -0.2625 C 0.03984 -0.30926 0.03672 -0.29167 0.04076 -0.3125 C 0.04115 -0.31945 0.04141 -0.32639 0.04193 -0.3331 C 0.04219 -0.33611 0.04284 -0.33912 0.04323 -0.34236 C 0.04414 -0.34884 0.04505 -0.35579 0.04583 -0.36273 C 0.04622 -0.37107 0.04662 -0.3794 0.04714 -0.38797 C 0.04805 -0.40324 0.04831 -0.40533 0.04961 -0.41968 C 0.05 -0.42963 0.05104 -0.43935 0.05104 -0.44931 C 0.05104 -0.48658 0.04909 -0.52153 0.04831 -0.5588 C 0.04714 -0.62361 0.04714 -0.61435 0.04714 -0.64514 " pathEditMode="relative" rAng="0" ptsTypes="AAAAAAAAAAAAAAAAAAAAAAAA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2.22222E-6 L 0.00052 0.00023 C -0.00703 -0.06158 -0.00469 -0.02963 -0.00221 -0.12732 C -0.00208 -0.13241 -0.0013 -0.13773 -0.00078 -0.14283 C 0.00091 -0.16412 -0.00065 -0.15486 0.00195 -0.16759 C 0.00235 -0.17709 0.00248 -0.18681 0.00339 -0.1963 C 0.00352 -0.19908 0.00443 -0.20093 0.00469 -0.20324 C 0.00547 -0.20834 0.00586 -0.21366 0.00612 -0.21898 C 0.00833 -0.25509 0.00339 -0.24121 0.01172 -0.25903 C 0.01211 -0.26435 0.01211 -0.26968 0.01315 -0.27477 C 0.01367 -0.27732 0.01537 -0.27894 0.01589 -0.28125 C 0.01745 -0.2875 0.01784 -0.30301 0.01875 -0.30834 C 0.01927 -0.31134 0.02083 -0.31389 0.02149 -0.31713 C 0.02279 -0.32292 0.02357 -0.32894 0.02435 -0.33496 C 0.02774 -0.35949 0.02643 -0.34838 0.02852 -0.36852 C 0.02904 -0.37963 0.02891 -0.39074 0.02995 -0.40209 C 0.03034 -0.40672 0.03229 -0.41065 0.03268 -0.41528 C 0.03373 -0.42639 0.03346 -0.43773 0.03412 -0.44908 C 0.03451 -0.45347 0.03503 -0.45787 0.03568 -0.46227 C 0.03503 -0.50185 0.03529 -0.54121 0.03412 -0.58056 C 0.03386 -0.5882 0.03399 -0.59676 0.03138 -0.60301 C 0.02604 -0.61574 0.0306 -0.60347 0.02721 -0.61644 C 0.02539 -0.62246 0.02149 -0.63195 0.02149 -0.63866 L 0.02149 -0.64514 " pathEditMode="relative" rAng="0" ptsTypes="AAAAAAAAAAAAAAAAAAAAAAAA"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-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0.00023 C -0.00091 0.00741 -0.00182 0.01459 -0.0026 0.02222 C -0.00612 0.06181 -0.00182 0.02662 -0.00508 0.04653 C -0.00547 0.04977 -0.00638 0.05857 -0.00742 0.06204 C -0.00807 0.06459 -0.00925 0.06644 -0.0099 0.06875 C -0.01159 0.07454 -0.01315 0.08056 -0.01484 0.08658 C -0.01563 0.08959 -0.01654 0.09236 -0.01719 0.09537 C -0.01953 0.10787 -0.01953 0.11042 -0.02331 0.12222 C -0.02695 0.13334 -0.02813 0.13472 -0.0319 0.14445 C -0.03281 0.14653 -0.03346 0.14884 -0.03425 0.15093 C -0.03672 0.15023 -0.03932 0.1507 -0.04167 0.14884 C -0.04297 0.14769 -0.0431 0.14398 -0.04401 0.14213 C -0.04544 0.13959 -0.0474 0.13773 -0.04896 0.13542 C -0.04935 0.13241 -0.04935 0.12917 -0.05013 0.12662 C -0.05104 0.12384 -0.05286 0.12246 -0.05391 0.11991 C -0.05521 0.11644 -0.05651 0.11273 -0.05755 0.1088 C -0.06185 0.09097 -0.0569 0.09908 -0.06367 0.09097 C -0.06589 0.10371 -0.06354 0.09283 -0.06979 0.1088 C -0.08177 0.13912 -0.07175 0.11922 -0.08555 0.14445 L -0.09167 0.15556 C -0.09297 0.15764 -0.09388 0.16019 -0.09531 0.16204 C -0.09701 0.16435 -0.09857 0.16667 -0.10026 0.16875 C -0.10143 0.17037 -0.10286 0.17153 -0.10391 0.17315 C -0.10599 0.17662 -0.10781 0.18102 -0.1099 0.18426 C -0.11224 0.18773 -0.11732 0.19329 -0.11732 0.19352 C -0.1276 0.18843 -0.11849 0.19422 -0.1319 0.17315 C -0.14492 0.15301 -0.13789 0.16482 -0.15273 0.13773 L -0.1625 0.11991 C -0.1638 0.11759 -0.1651 0.11574 -0.16615 0.1132 C -0.1707 0.10209 -0.16875 0.10741 -0.17227 0.09769 C -0.17604 0.1 -0.17773 0.10023 -0.18073 0.10648 C -0.18242 0.10972 -0.18294 0.11435 -0.18451 0.11759 C -0.1862 0.12176 -0.18867 0.125 -0.19063 0.12871 C -0.19271 0.1331 -0.1944 0.1382 -0.19675 0.14213 C -0.20091 0.14931 -0.2056 0.15579 -0.21016 0.16204 C -0.21536 0.16945 -0.22122 0.1757 -0.22591 0.18426 C -0.228 0.18797 -0.23008 0.19144 -0.23203 0.19537 C -0.23346 0.19815 -0.23425 0.20209 -0.23568 0.2044 C -0.23997 0.21019 -0.24505 0.21389 -0.24922 0.21991 C -0.2513 0.22292 -0.25339 0.22547 -0.25534 0.22871 C -0.2612 0.23935 -0.25664 0.23797 -0.2651 0.24653 C -0.26654 0.24815 -0.26823 0.24792 -0.26992 0.24884 C -0.27435 0.25116 -0.27331 0.25047 -0.27734 0.25556 C -0.28346 0.25394 -0.2901 0.25648 -0.29557 0.25093 C -0.29974 0.24676 -0.3194 0.19445 -0.32122 0.19097 C -0.32448 0.18519 -0.328 0.1794 -0.33099 0.17315 C -0.33477 0.16528 -0.33828 0.15695 -0.34193 0.14884 C -0.34909 0.13334 -0.34727 0.13681 -0.353 0.12662 C -0.36641 0.13056 -0.35547 0.12361 -0.36393 0.14213 C -0.37396 0.16412 -0.36953 0.14815 -0.37852 0.16204 C -0.38177 0.1669 -0.38398 0.17315 -0.38724 0.17778 C -0.38919 0.18056 -0.39128 0.18334 -0.39336 0.18658 C -0.39453 0.18866 -0.39557 0.19121 -0.39688 0.19329 C -0.4 0.19792 -0.40052 0.19769 -0.4043 0.2 C -0.40911 0.19908 -0.41419 0.19977 -0.41888 0.19769 C -0.42096 0.19676 -0.42201 0.19306 -0.42383 0.19097 C -0.42734 0.18634 -0.43112 0.18195 -0.43477 0.17778 C -0.4569 0.15185 -0.42865 0.18681 -0.44453 0.16435 C -0.44883 0.1581 -0.45273 0.15533 -0.45677 0.14884 C -0.47253 0.12292 -0.45898 0.14514 -0.46654 0.12871 C -0.46758 0.12639 -0.46862 0.12361 -0.47018 0.12222 C -0.47201 0.12037 -0.47422 0.1206 -0.47617 0.11991 C -0.47747 0.12222 -0.47878 0.12408 -0.47995 0.12662 C -0.48125 0.1294 -0.48216 0.13287 -0.48359 0.13542 C -0.48503 0.13797 -0.4888 0.1419 -0.49102 0.14213 C -0.49492 0.14259 -0.49909 0.14213 -0.503 0.14213 " pathEditMode="relative" rAng="0" ptsTypes="AAAAAAAAAAAAAAAAAAAAAAAAAAAAAAAAAAAAAAAAAAAAAAAAAAAAAAAAAAAAAAAAAAA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4.58333E-6 3.33333E-6 C 0.00118 -0.00764 0.00261 -0.01482 0.00365 -0.02246 C 0.0043 -0.02593 0.00443 -0.02987 0.00495 -0.03357 C 0.0056 -0.03797 0.00677 -0.04213 0.00743 -0.04676 C 0.00899 -0.05788 0.00899 -0.05811 0.0112 -0.0713 C 0.01159 -0.07338 0.01185 -0.07593 0.0125 -0.07801 C 0.01355 -0.08102 0.01498 -0.0838 0.01615 -0.08681 C 0.01941 -0.11459 0.01472 -0.08033 0.02123 -0.10903 C 0.02201 -0.1125 0.02175 -0.11667 0.0224 -0.12014 C 0.02292 -0.12269 0.02422 -0.12431 0.025 -0.12686 C 0.02552 -0.12894 0.02579 -0.13125 0.02618 -0.13357 C 0.02696 -0.13727 0.02787 -0.14098 0.02865 -0.14468 C 0.02917 -0.14977 0.02917 -0.1551 0.02995 -0.16019 C 0.03034 -0.16274 0.03204 -0.16436 0.03243 -0.1669 C 0.03698 -0.19075 0.03047 -0.17153 0.0362 -0.18681 C 0.03724 -0.19815 0.03842 -0.2125 0.03998 -0.22454 C 0.04037 -0.22755 0.04076 -0.23056 0.04128 -0.23357 C 0.04167 -0.24005 0.04206 -0.24676 0.04245 -0.25348 C 0.04297 -0.26158 0.04297 -0.26991 0.04375 -0.27801 C 0.04414 -0.28241 0.04558 -0.28658 0.04623 -0.29121 C 0.04727 -0.29838 0.04818 -0.31621 0.0487 -0.32246 C 0.04909 -0.32686 0.04961 -0.33125 0.05 -0.33565 C 0.05052 -0.34237 0.05079 -0.34908 0.05118 -0.35579 C 0.05157 -0.36088 0.05209 -0.36598 0.05248 -0.3713 C 0.053 -0.37778 0.05313 -0.3845 0.05378 -0.39121 C 0.05521 -0.40903 0.05586 -0.41436 0.05743 -0.42894 C 0.05834 -0.44908 0.05782 -0.46945 0.06003 -0.48913 C 0.06185 -0.50625 0.06263 -0.51088 0.06368 -0.52686 C 0.0642 -0.53426 0.06433 -0.54167 0.06498 -0.54908 C 0.06524 -0.55139 0.06537 -0.55394 0.06628 -0.55579 C 0.06719 -0.55788 0.06875 -0.55857 0.06993 -0.56019 C 0.07045 -0.56459 0.07058 -0.56899 0.07123 -0.57338 C 0.07188 -0.57801 0.07318 -0.58218 0.0737 -0.58681 C 0.07552 -0.60232 0.07461 -0.59422 0.07631 -0.61135 C 0.07579 -0.62246 0.07631 -0.6338 0.075 -0.64468 C 0.07071 -0.6794 0.07123 -0.63542 0.07123 -0.65579 " pathEditMode="relative" ptsTypes="AAAAAAAAAAAAAAAAAAAAAAAAAAAAAAAAAAAAA">
                                      <p:cBhvr>
                                        <p:cTn id="1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1.25E-6 -1.48148E-6 C 0.00039 -0.0074 0.00078 -0.01481 0.00117 -0.02222 C 0.00169 -0.03264 0.00169 -0.04305 0.00247 -0.05347 C 0.0026 -0.05578 0.00338 -0.05787 0.00364 -0.06018 C 0.00416 -0.06365 0.00469 -0.06759 0.00495 -0.07129 C 0.00586 -0.0831 0.00534 -0.09537 0.00742 -0.10671 C 0.01497 -0.14699 0.00586 -0.09676 0.0112 -0.13125 C 0.01185 -0.13564 0.01302 -0.14004 0.01367 -0.14444 C 0.01432 -0.14814 0.01445 -0.15208 0.01497 -0.15555 C 0.01523 -0.15787 0.01588 -0.15995 0.01614 -0.16227 C 0.01666 -0.16527 0.01679 -0.16828 0.01745 -0.17129 C 0.0181 -0.1743 0.01914 -0.17708 0.01992 -0.18009 C 0.02044 -0.18819 0.0207 -0.19652 0.02122 -0.20463 C 0.02187 -0.21319 0.0237 -0.22291 0.025 -0.23125 C 0.02539 -0.24305 0.02552 -0.25486 0.02617 -0.26666 C 0.02643 -0.2706 0.02708 -0.27407 0.02747 -0.27777 C 0.02799 -0.28379 0.02825 -0.28981 0.02877 -0.2956 C 0.02903 -0.2993 0.02969 -0.30301 0.02995 -0.30671 C 0.03047 -0.31342 0.03073 -0.32014 0.03125 -0.32662 C 0.03151 -0.33055 0.03203 -0.33402 0.03242 -0.33773 C 0.03294 -0.34236 0.03333 -0.34676 0.03372 -0.35115 C 0.03424 -0.35787 0.0345 -0.36458 0.03502 -0.37106 C 0.03528 -0.375 0.03581 -0.37847 0.0362 -0.38217 C 0.04088 -0.42777 0.03476 -0.37152 0.03867 -0.40439 C 0.03958 -0.4118 0.03971 -0.41967 0.04127 -0.42662 C 0.04206 -0.43032 0.0431 -0.43402 0.04375 -0.43773 C 0.0444 -0.44143 0.04453 -0.44537 0.04505 -0.44884 C 0.04596 -0.45555 0.047 -0.4581 0.0487 -0.46458 C 0.04922 -0.46898 0.04935 -0.47338 0.05 -0.47777 C 0.05065 -0.4824 0.05169 -0.4868 0.05247 -0.4912 C 0.05286 -0.49328 0.05338 -0.4956 0.05377 -0.49791 C 0.05456 -0.5037 0.05547 -0.50972 0.05625 -0.51551 C 0.05846 -0.5331 0.05638 -0.5206 0.05872 -0.53333 C 0.05911 -0.53865 0.0595 -0.54375 0.06002 -0.54884 C 0.06041 -0.55347 0.06133 -0.55764 0.06133 -0.56227 C 0.06133 -0.57708 0.06068 -0.59189 0.06002 -0.60671 C 0.05937 -0.62199 0.05937 -0.61365 0.05625 -0.62453 C 0.05573 -0.62662 0.05534 -0.62893 0.05495 -0.63125 C 0.05338 -0.64282 0.05377 -0.64143 0.05377 -0.65324 " pathEditMode="relative" ptsTypes="AAAAAAAAAAAAAAAAAAAAAAAAAAAAAAAAAAAAAAAA">
                                      <p:cBhvr>
                                        <p:cTn id="10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6 L -0.00078 0.00046 C 0.00248 -0.00717 0.00534 -0.01528 0.00912 -0.02199 C 0.02552 -0.05092 0.0198 -0.03727 0.03542 -0.05532 C 0.03894 -0.05926 0.04193 -0.06458 0.04545 -0.06852 C 0.04857 -0.07199 0.05209 -0.0743 0.05534 -0.07755 C 0.05925 -0.08102 0.06276 -0.08518 0.06667 -0.08866 C 0.06784 -0.08958 0.06927 -0.08958 0.07045 -0.09074 C 0.07513 -0.0956 0.07943 -0.10162 0.08412 -0.10625 C 0.08555 -0.10764 0.11107 -0.13102 0.11784 -0.13518 C 0.13334 -0.14491 0.12891 -0.13819 0.14284 -0.14861 C 0.14636 -0.15116 0.14948 -0.15486 0.15287 -0.15741 C 0.16198 -0.16389 0.17123 -0.16944 0.18034 -0.17523 C 0.18529 -0.17824 0.19063 -0.17986 0.19532 -0.18403 C 0.1987 -0.18704 0.20222 -0.18958 0.20534 -0.19305 C 0.20716 -0.19491 0.2086 -0.19792 0.21042 -0.19977 C 0.2224 -0.21134 0.21993 -0.20116 0.23282 -0.22407 C 0.2349 -0.22778 0.23711 -0.23125 0.23907 -0.23518 C 0.24349 -0.24375 0.2418 -0.24375 0.24662 -0.25069 C 0.25196 -0.25833 0.25716 -0.2662 0.26289 -0.27292 C 0.27409 -0.28634 0.27591 -0.28773 0.28659 -0.30417 C 0.28881 -0.30764 0.29063 -0.31157 0.29284 -0.31528 C 0.29532 -0.31921 0.30378 -0.33102 0.30664 -0.3375 C 0.30808 -0.34074 0.30899 -0.34514 0.31042 -0.34861 C 0.31224 -0.35324 0.31485 -0.35694 0.31667 -0.3618 C 0.3224 -0.3787 0.31875 -0.37662 0.32292 -0.39514 C 0.32448 -0.40301 0.32748 -0.40972 0.32917 -0.41736 C 0.33034 -0.42315 0.3306 -0.4294 0.33164 -0.43518 C 0.3323 -0.43981 0.33347 -0.44398 0.33412 -0.44861 C 0.33464 -0.45208 0.3349 -0.45602 0.33542 -0.45972 C 0.33607 -0.46481 0.33711 -0.46991 0.33789 -0.47523 C 0.33959 -0.48819 0.34037 -0.49815 0.34154 -0.51088 C 0.34076 -0.53889 0.34024 -0.56713 0.33907 -0.59514 C 0.33894 -0.59838 0.33841 -0.60116 0.33789 -0.60417 C 0.33724 -0.60717 0.3362 -0.60995 0.33542 -0.61296 C 0.3349 -0.61736 0.33464 -0.62199 0.33412 -0.62639 C 0.33386 -0.6287 0.33399 -0.63171 0.33282 -0.6331 C 0.33138 -0.63449 0.32956 -0.6331 0.32787 -0.6331 " pathEditMode="relative" ptsTypes="AAAAAAAAAAAAAAAAAAAAAAAAAAAAAAAAAAAAAA">
                                      <p:cBhvr>
                                        <p:cTn id="11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4.79167E-6 -2.22222E-6 C -0.00339 -0.00208 -0.00664 -0.00463 -0.01003 -0.00671 C -0.01172 -0.00764 -0.01341 -0.0081 -0.0151 -0.0088 L -0.0263 -0.0132 C -0.04049 -0.0125 -0.05469 -0.01296 -0.06875 -0.01111 C -0.07122 -0.01088 -0.08242 -0.0037 -0.08503 -0.00208 C -0.08802 -0.0007 -0.09089 0.00069 -0.09375 0.00231 C -0.10273 0.00694 -0.09167 0.00185 -0.1026 0.00671 C -0.1043 0.0088 -0.11029 0.01574 -0.11133 0.01782 C -0.1125 0.02037 -0.11276 0.02407 -0.1138 0.02662 C -0.11953 0.04074 -0.11602 0.025 -0.12135 0.04236 C -0.1224 0.04583 -0.12266 0.04977 -0.12383 0.05347 C -0.12487 0.05648 -0.12643 0.05903 -0.1276 0.06227 C -0.12852 0.06505 -0.1293 0.06805 -0.13008 0.07106 C -0.1306 0.07338 -0.13047 0.07593 -0.13125 0.07778 C -0.13307 0.08194 -0.13568 0.08495 -0.1375 0.08889 C -0.13854 0.09097 -0.13919 0.09352 -0.1401 0.0956 C -0.14232 0.10116 -0.14557 0.10926 -0.14883 0.11343 C -0.14987 0.11481 -0.1513 0.11481 -0.1526 0.11551 C -0.15794 0.11412 -0.16367 0.11435 -0.16875 0.11111 C -0.17096 0.10972 -0.17201 0.10486 -0.17383 0.10231 C -0.17734 0.09676 -0.17799 0.09768 -0.18255 0.0956 C -0.18776 0.08194 -0.18203 0.09514 -0.1888 0.08449 C -0.19141 0.08032 -0.19375 0.07569 -0.19635 0.07106 L -0.2 0.06458 L -0.20378 0.05787 C -0.20625 0.05856 -0.20898 0.0581 -0.21133 0.05995 C -0.21263 0.06111 -0.21276 0.06481 -0.2138 0.06667 C -0.21562 0.07014 -0.2181 0.07245 -0.22005 0.07569 C -0.2349 0.09907 -0.2181 0.07292 -0.2276 0.0912 C -0.23112 0.09815 -0.23581 0.10324 -0.2388 0.11111 C -0.23958 0.11343 -0.24036 0.11574 -0.24128 0.11782 C -0.24245 0.12014 -0.24388 0.12199 -0.24505 0.12454 C -0.24635 0.12731 -0.24701 0.13125 -0.24883 0.13333 C -0.25104 0.13588 -0.25625 0.13773 -0.25625 0.13773 C -0.26003 0.13588 -0.26654 0.13356 -0.27005 0.12893 C -0.27187 0.12639 -0.27331 0.12268 -0.275 0.12014 C -0.27656 0.11759 -0.27852 0.11574 -0.28008 0.11343 C -0.28268 0.10926 -0.28464 0.10347 -0.2875 0.1 C -0.2888 0.09861 -0.28997 0.09676 -0.29128 0.0956 C -0.29375 0.09375 -0.29883 0.0912 -0.29883 0.0912 C -0.30508 0.0919 -0.31159 0.09005 -0.31758 0.09329 C -0.32031 0.09491 -0.32148 0.10116 -0.32383 0.1044 C -0.32565 0.10718 -0.32799 0.1088 -0.33008 0.11111 C -0.33255 0.11389 -0.33516 0.1169 -0.3375 0.12014 C -0.34089 0.1243 -0.34414 0.12917 -0.34753 0.13333 C -0.34883 0.13495 -0.35013 0.13611 -0.3513 0.13773 C -0.3526 0.13981 -0.35352 0.14282 -0.35508 0.14444 C -0.3582 0.14792 -0.3651 0.15347 -0.3651 0.15347 C -0.36875 0.15255 -0.37279 0.15393 -0.3763 0.15116 C -0.3806 0.14768 -0.38359 0.14028 -0.3875 0.13565 C -0.3888 0.13403 -0.39023 0.1331 -0.39128 0.13125 C -0.39271 0.12847 -0.39362 0.12477 -0.39505 0.12222 C -0.39648 0.11968 -0.39857 0.11829 -0.4 0.11551 C -0.40156 0.11296 -0.4026 0.10972 -0.40378 0.10671 C -0.40547 0.10231 -0.40872 0.09329 -0.40872 0.09329 " pathEditMode="relative" ptsTypes="AAAAAAAAAAAAAAAAAAAAAAAAAAAAAAAAAAAAAAAAAAAAAAAAAAAAAAAAA">
                                      <p:cBhvr>
                                        <p:cTn id="1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66667E-6 L -8.33333E-7 6.66667E-6 C 0.00117 -0.00671 0.00169 -0.01411 0.00365 -0.02013 C 0.00547 -0.02546 0.0112 -0.03356 0.0112 -0.03356 C 0.01602 -0.05902 0.01042 -0.0361 0.01862 -0.05578 C 0.01979 -0.05833 0.02031 -0.06157 0.02122 -0.06458 C 0.0224 -0.06828 0.02383 -0.07175 0.02487 -0.07569 C 0.02591 -0.07916 0.02643 -0.08333 0.02747 -0.0868 C 0.03021 -0.09698 0.03216 -0.09999 0.0362 -0.10902 C 0.03828 -0.12059 0.04063 -0.13402 0.04362 -0.14467 C 0.04492 -0.14907 0.04635 -0.15323 0.0474 -0.15786 C 0.04805 -0.16064 0.04805 -0.16388 0.0487 -0.16689 C 0.05378 -0.18819 0.04844 -0.15393 0.05365 -0.18448 C 0.0543 -0.18819 0.05443 -0.19212 0.05495 -0.19559 C 0.05521 -0.19791 0.05586 -0.19999 0.05612 -0.20231 C 0.05703 -0.20833 0.05755 -0.21434 0.05859 -0.22013 C 0.05951 -0.22453 0.06055 -0.22893 0.0612 -0.23356 C 0.06198 -0.23934 0.06263 -0.24536 0.06367 -0.25115 C 0.06445 -0.25578 0.06523 -0.26018 0.06615 -0.26458 C 0.06693 -0.26828 0.06797 -0.27198 0.06862 -0.27569 C 0.06966 -0.28147 0.07044 -0.28749 0.07109 -0.29351 C 0.07188 -0.2993 0.07253 -0.30763 0.0737 -0.31342 C 0.07617 -0.32684 0.07656 -0.32337 0.07865 -0.33796 C 0.07904 -0.34097 0.07943 -0.34397 0.07995 -0.34675 C 0.08021 -0.34907 0.08086 -0.35115 0.08112 -0.35347 C 0.08164 -0.35717 0.0819 -0.36087 0.08242 -0.36458 C 0.08307 -0.36921 0.08411 -0.3736 0.0849 -0.378 C 0.08568 -0.3824 0.08685 -0.38657 0.08737 -0.3912 C 0.09036 -0.41805 0.08854 -0.40624 0.09245 -0.42684 C 0.09479 -0.43958 0.09258 -0.42708 0.09492 -0.44467 C 0.0957 -0.45046 0.0974 -0.46249 0.0974 -0.46249 C 0.09805 -0.47615 0.09857 -0.48888 0.09987 -0.50231 C 0.1026 -0.52893 0.09974 -0.49652 0.10234 -0.51805 C 0.10286 -0.52175 0.10378 -0.53541 0.10495 -0.54027 C 0.10547 -0.54259 0.10651 -0.54467 0.10742 -0.54675 C 0.10781 -0.54976 0.1082 -0.55277 0.10859 -0.55578 C 0.10898 -0.55809 0.10951 -0.56018 0.1099 -0.56249 C 0.11185 -0.57661 0.11055 -0.57476 0.11367 -0.5912 L 0.11615 -0.60462 L 0.11732 -0.61134 C 0.11914 -0.64166 0.11862 -0.62615 0.11862 -0.65786 " pathEditMode="relative" ptsTypes="AAAAAAAAAAAAAAAAAAAAAAAAAAAAAAAAAAAAAAAAA">
                                      <p:cBhvr>
                                        <p:cTn id="15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3.7037E-6 C 0.00573 -0.00903 0.01497 -0.01389 0.01745 -0.02685 C 0.01784 -0.02893 0.01784 -0.03171 0.01862 -0.03333 C 0.02083 -0.03773 0.02409 -0.04005 0.02617 -0.04444 C 0.03125 -0.05509 0.03528 -0.0669 0.03997 -0.07778 C 0.04193 -0.08241 0.0444 -0.08634 0.04622 -0.0912 C 0.04778 -0.0956 0.04961 -0.1 0.05117 -0.10463 C 0.05299 -0.10972 0.05416 -0.11528 0.05612 -0.12014 C 0.06041 -0.13009 0.06536 -0.13935 0.06992 -0.14907 C 0.072 -0.15347 0.0737 -0.15856 0.07617 -0.16227 C 0.09883 -0.19745 0.07096 -0.15579 0.1112 -0.20671 C 0.11836 -0.21597 0.12591 -0.225 0.13242 -0.23565 C 0.1431 -0.25301 0.15482 -0.26875 0.16367 -0.28889 C 0.16653 -0.2956 0.16966 -0.30208 0.17239 -0.30903 C 0.1776 -0.32199 0.18164 -0.33657 0.18737 -0.34884 C 0.18945 -0.35347 0.19193 -0.35741 0.19362 -0.36227 C 0.1957 -0.36782 0.19674 -0.37431 0.1987 -0.38009 C 0.2013 -0.38773 0.20456 -0.39491 0.20742 -0.40231 C 0.20872 -0.40972 0.21002 -0.41713 0.2112 -0.42454 C 0.22122 -0.4919 0.2151 -0.45903 0.21992 -0.48449 C 0.22031 -0.49051 0.22057 -0.4963 0.22122 -0.50231 C 0.22187 -0.50972 0.22357 -0.5169 0.2237 -0.52454 C 0.22409 -0.55718 0.22318 -0.58958 0.22239 -0.62222 C 0.22239 -0.62523 0.22161 -0.62824 0.22122 -0.63125 C 0.21992 -0.63912 0.22018 -0.63727 0.21745 -0.64444 L 0.21862 -0.65324 " pathEditMode="relative" ptsTypes="AAAAAAAAAAAAAAAAAAAAAAAAAAA">
                                      <p:cBhvr>
                                        <p:cTn id="15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03704E-6 L 1.25E-6 7.03704E-6 C 0.00859 -0.01157 0.01601 -0.0206 0.0237 -0.03356 C 0.0276 -0.03981 0.03125 -0.04675 0.03489 -0.05347 C 0.03789 -0.05856 0.04023 -0.06504 0.04375 -0.06898 C 0.0638 -0.09282 0.03958 -0.06458 0.08372 -0.11134 C 0.10325 -0.13194 0.10325 -0.13287 0.12122 -0.15578 C 0.12877 -0.17592 0.11966 -0.15277 0.14245 -0.1912 C 0.1444 -0.19444 0.1457 -0.19884 0.14739 -0.20231 C 0.15234 -0.21203 0.15755 -0.22129 0.1625 -0.23124 C 0.16341 -0.23333 0.16393 -0.23587 0.16497 -0.23796 C 0.17148 -0.25208 0.17825 -0.26597 0.18489 -0.28009 C 0.18984 -0.29074 0.19935 -0.31319 0.20247 -0.32013 C 0.20742 -0.33124 0.2125 -0.34212 0.21745 -0.35347 C 0.22122 -0.36226 0.22526 -0.37083 0.22864 -0.38009 C 0.23203 -0.38912 0.23489 -0.39837 0.23867 -0.40671 C 0.24375 -0.41782 0.24961 -0.42731 0.25495 -0.43796 C 0.25599 -0.43981 0.25651 -0.44236 0.25742 -0.44467 C 0.26315 -0.4581 0.26862 -0.47199 0.275 -0.48449 C 0.27825 -0.4912 0.2819 -0.49745 0.28489 -0.50462 C 0.29896 -0.53726 0.28919 -0.5243 0.2987 -0.53564 C 0.30117 -0.54305 0.30338 -0.55069 0.30625 -0.55787 C 0.30885 -0.56481 0.31211 -0.57106 0.31497 -0.578 C 0.3164 -0.58148 0.32005 -0.59305 0.32122 -0.59791 C 0.32318 -0.60694 0.3237 -0.61134 0.325 -0.62013 C 0.32448 -0.62523 0.32513 -0.63101 0.3237 -0.63564 C 0.32304 -0.63796 0.31653 -0.64143 0.31497 -0.64236 C 0.31172 -0.65092 0.31094 -0.64907 0.31614 -0.64907 " pathEditMode="relative" ptsTypes="AAAAAAAAAAAAAAAAAAAAAAAAAAAA">
                                      <p:cBhvr>
                                        <p:cTn id="15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508 0.00069 -0.01015 0.00046 -0.0151 0.00208 C -0.01692 0.00278 -0.01836 0.00532 -0.02005 0.00648 C -0.02708 0.01204 -0.02031 0.00532 -0.02877 0.01111 C -0.0306 0.01227 -0.03216 0.01412 -0.03385 0.01551 C -0.03502 0.01643 -0.03633 0.01667 -0.03763 0.01759 C -0.03932 0.01898 -0.04088 0.02083 -0.04258 0.02222 C -0.04505 0.02384 -0.05013 0.02662 -0.05013 0.02662 C -0.0664 0.04838 -0.04661 0.02037 -0.05755 0.03981 C -0.05859 0.04167 -0.06015 0.04259 -0.06133 0.04444 C -0.06549 0.05046 -0.07005 0.06227 -0.07265 0.06875 C -0.07513 0.07546 -0.07812 0.08171 -0.08008 0.08889 C -0.08581 0.10903 -0.08203 0.10278 -0.0888 0.11111 C -0.08971 0.11481 -0.08997 0.11898 -0.0914 0.12222 C -0.09388 0.12801 -0.10013 0.13773 -0.10013 0.13773 C -0.10052 0.13981 -0.10065 0.14236 -0.1013 0.14444 C -0.10234 0.14699 -0.10403 0.14861 -0.10508 0.15093 C -0.10612 0.15301 -0.10677 0.15556 -0.10755 0.15764 C -0.11224 0.15625 -0.11706 0.15625 -0.12135 0.15324 C -0.12474 0.15093 -0.12721 0.14583 -0.13008 0.14213 C -0.14101 0.12755 -0.13164 0.13843 -0.14258 0.12662 C -0.14427 0.12292 -0.14609 0.11944 -0.14765 0.11551 C -0.14974 0.10995 -0.15026 0.10579 -0.15143 0.1 C -0.1526 0.10278 -0.15403 0.10556 -0.15508 0.1088 C -0.15664 0.11343 -0.15677 0.12222 -0.15768 0.12662 C -0.1582 0.12963 -0.1595 0.13241 -0.16015 0.13542 C -0.16094 0.13912 -0.16224 0.15255 -0.16263 0.15556 C -0.16719 0.15255 -0.17213 0.15093 -0.17643 0.14653 C -0.18633 0.13657 -0.18737 0.13241 -0.19258 0.11991 C -0.19961 0.14444 -0.18958 0.10509 -0.19388 0.15093 C -0.19414 0.1537 -0.19635 0.15417 -0.19765 0.15556 C -0.20091 0.15833 -0.20169 0.15764 -0.20508 0.15764 " pathEditMode="relative" ptsTypes="AAAAAAAAAAAAAAAAAAAAAAAAAAAAAAAAA">
                                      <p:cBhvr>
                                        <p:cTn id="1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15162" y="2834640"/>
            <a:ext cx="11876838" cy="3681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/>
          <a:srcRect t="-1423" r="-1380"/>
          <a:stretch>
            <a:fillRect/>
          </a:stretch>
        </p:blipFill>
        <p:spPr>
          <a:xfrm>
            <a:off x="-3982" y="-150994"/>
            <a:ext cx="12441646" cy="69934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73649" y="1020712"/>
            <a:ext cx="8958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Alex and his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planned to play.</a:t>
            </a:r>
            <a:endParaRPr lang="zh-CN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They climbed up to the mountain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top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on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hot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day.</a:t>
            </a:r>
            <a:endParaRPr lang="zh-CN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Each of them took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hat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and a bag.</a:t>
            </a:r>
            <a:endParaRPr lang="zh-CN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They brought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pot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and heated the ham. </a:t>
            </a:r>
            <a:endParaRPr lang="zh-CN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They took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lot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of photos on their way.</a:t>
            </a:r>
            <a:endParaRPr lang="en-US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75125" y="6221911"/>
            <a:ext cx="936238" cy="294424"/>
            <a:chOff x="11014501" y="6474446"/>
            <a:chExt cx="936238" cy="294424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495557" y="556548"/>
            <a:ext cx="500075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  <a:endParaRPr lang="en-US" altLang="zh-CN" sz="32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1337" y="408024"/>
            <a:ext cx="1378092" cy="91872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6587189" y="3278876"/>
            <a:ext cx="1508760" cy="19525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4733408" y="3713370"/>
            <a:ext cx="929803" cy="15233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608443" y="1332916"/>
            <a:ext cx="1005840" cy="99939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869600" y="3891170"/>
            <a:ext cx="2431606" cy="1898137"/>
            <a:chOff x="1463040" y="587761"/>
            <a:chExt cx="6461760" cy="552347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8976">
                          <a14:foregroundMark x1="12457" y1="65351" x2="43003" y2="95833"/>
                          <a14:foregroundMark x1="12116" y1="71053" x2="17577" y2="82456"/>
                          <a14:foregroundMark x1="67065" y1="36184" x2="72526" y2="56579"/>
                          <a14:foregroundMark x1="64334" y1="41667" x2="64676" y2="56579"/>
                          <a14:foregroundMark x1="59556" y1="51974" x2="80717" y2="55702"/>
                          <a14:backgroundMark x1="78328" y1="3289" x2="99659" y2="57675"/>
                          <a14:backgroundMark x1="73720" y1="13377" x2="81229" y2="24123"/>
                          <a14:backgroundMark x1="73379" y1="8553" x2="80546" y2="30702"/>
                          <a14:backgroundMark x1="94198" y1="57675" x2="99829" y2="6228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1463040" y="587761"/>
              <a:ext cx="6461760" cy="552347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2" cstate="screen"/>
            <a:srcRect l="8666" t="27112" r="8668" b="30888"/>
            <a:stretch>
              <a:fillRect/>
            </a:stretch>
          </p:blipFill>
          <p:spPr>
            <a:xfrm>
              <a:off x="5462510" y="2553768"/>
              <a:ext cx="874612" cy="444359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36667" y="4168654"/>
            <a:ext cx="963824" cy="16945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flipH="1">
            <a:off x="1130331" y="2751744"/>
            <a:ext cx="1206028" cy="15562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2326813" y="3102217"/>
            <a:ext cx="809944" cy="122230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41953" y="3349877"/>
            <a:ext cx="1940423" cy="2052111"/>
            <a:chOff x="3896497" y="3278460"/>
            <a:chExt cx="2666135" cy="266482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6" cstate="screen"/>
            <a:srcRect/>
            <a:stretch>
              <a:fillRect/>
            </a:stretch>
          </p:blipFill>
          <p:spPr>
            <a:xfrm>
              <a:off x="3896497" y="4547140"/>
              <a:ext cx="1793776" cy="139614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7" cstate="screen"/>
            <a:stretch>
              <a:fillRect/>
            </a:stretch>
          </p:blipFill>
          <p:spPr>
            <a:xfrm>
              <a:off x="5348815" y="3278460"/>
              <a:ext cx="1213817" cy="211833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8" cstate="screen"/>
            <a:srcRect/>
            <a:stretch>
              <a:fillRect/>
            </a:stretch>
          </p:blipFill>
          <p:spPr>
            <a:xfrm rot="11757997">
              <a:off x="4288768" y="4189993"/>
              <a:ext cx="602480" cy="103760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9" cstate="screen"/>
            <a:srcRect/>
            <a:stretch>
              <a:fillRect/>
            </a:stretch>
          </p:blipFill>
          <p:spPr>
            <a:xfrm rot="13414450">
              <a:off x="4523359" y="4289243"/>
              <a:ext cx="870182" cy="795250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3807726" y="-14900"/>
            <a:ext cx="8391958" cy="1304633"/>
            <a:chOff x="8567" y="-23"/>
            <a:chExt cx="8445" cy="2007"/>
          </a:xfrm>
        </p:grpSpPr>
        <p:sp>
          <p:nvSpPr>
            <p:cNvPr id="33" name="矩形 3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600" y="600"/>
              <a:ext cx="8268" cy="8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the chant fluently; decode the words learned in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chant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with rhythm;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picture and the highlighted words.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after you; ask them to take turns reading each sentence.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07407E-6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59259E-6 L 4.16667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85185E-6 L -1.25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15432" y="0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0449" y="554431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91434" y="678820"/>
            <a:ext cx="5850589" cy="3025846"/>
            <a:chOff x="5500307" y="2405333"/>
            <a:chExt cx="5850589" cy="3025846"/>
          </a:xfrm>
        </p:grpSpPr>
        <p:grpSp>
          <p:nvGrpSpPr>
            <p:cNvPr id="20" name="组合 19"/>
            <p:cNvGrpSpPr/>
            <p:nvPr/>
          </p:nvGrpSpPr>
          <p:grpSpPr>
            <a:xfrm>
              <a:off x="5516227" y="2405333"/>
              <a:ext cx="5728412" cy="2913106"/>
              <a:chOff x="6863702" y="2898186"/>
              <a:chExt cx="5422889" cy="1667160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6894226" y="3194454"/>
                <a:ext cx="5392365" cy="1370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tIns="108000" bIns="21600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6863702" y="2898186"/>
                <a:ext cx="2385558" cy="289972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5500307" y="3039448"/>
              <a:ext cx="5850589" cy="23917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108000" rIns="50800" bIns="50800" numCol="1" spcCol="38100" rtlCol="0" anchor="t" forceAA="0">
              <a:spAutoFit/>
            </a:bodyPr>
            <a:lstStyle/>
            <a:p>
              <a:pPr marL="457200" indent="-360045">
                <a:lnSpc>
                  <a:spcPts val="25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What’s wrong with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Dad, Mum and the children?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288290">
                <a:lnSpc>
                  <a:spcPts val="25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at the title and illustration. Where are the children?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288290">
                <a:lnSpc>
                  <a:spcPts val="25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they are doing here?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950387" y="3653689"/>
            <a:ext cx="5764043" cy="1965133"/>
            <a:chOff x="5544136" y="2397603"/>
            <a:chExt cx="5469678" cy="1965133"/>
          </a:xfrm>
        </p:grpSpPr>
        <p:grpSp>
          <p:nvGrpSpPr>
            <p:cNvPr id="32" name="组合 31"/>
            <p:cNvGrpSpPr/>
            <p:nvPr/>
          </p:nvGrpSpPr>
          <p:grpSpPr>
            <a:xfrm>
              <a:off x="5544136" y="2397603"/>
              <a:ext cx="5469678" cy="1965133"/>
              <a:chOff x="6890122" y="2893766"/>
              <a:chExt cx="5177955" cy="1124640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6917579" y="3170303"/>
                <a:ext cx="5150498" cy="8481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6890122" y="2893766"/>
                <a:ext cx="2263766" cy="290498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Connections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5650090" y="3007953"/>
              <a:ext cx="535749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go on holiday at the seaside before? Who was with you? What did you do at the seaside?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44" y="457279"/>
            <a:ext cx="4365304" cy="5076101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965840" y="5507366"/>
            <a:ext cx="2250098" cy="1189322"/>
            <a:chOff x="8597058" y="3504922"/>
            <a:chExt cx="1746148" cy="3736667"/>
          </a:xfrm>
        </p:grpSpPr>
        <p:sp>
          <p:nvSpPr>
            <p:cNvPr id="26" name="圆角矩形 25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seaside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678299" y="1058542"/>
            <a:ext cx="3613652" cy="4474838"/>
            <a:chOff x="2584625" y="932162"/>
            <a:chExt cx="3417662" cy="4273446"/>
          </a:xfrm>
        </p:grpSpPr>
        <p:grpSp>
          <p:nvGrpSpPr>
            <p:cNvPr id="10" name="组合 9"/>
            <p:cNvGrpSpPr/>
            <p:nvPr/>
          </p:nvGrpSpPr>
          <p:grpSpPr>
            <a:xfrm>
              <a:off x="2584625" y="932162"/>
              <a:ext cx="3417662" cy="4273446"/>
              <a:chOff x="6452091" y="927501"/>
              <a:chExt cx="3417662" cy="4273446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6452091" y="1083024"/>
                <a:ext cx="3417662" cy="4117923"/>
                <a:chOff x="6847513" y="1523383"/>
                <a:chExt cx="4322546" cy="5117980"/>
              </a:xfrm>
            </p:grpSpPr>
            <p:sp>
              <p:nvSpPr>
                <p:cNvPr id="43" name="图文框 25"/>
                <p:cNvSpPr/>
                <p:nvPr/>
              </p:nvSpPr>
              <p:spPr>
                <a:xfrm>
                  <a:off x="6847513" y="1523383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-1" fmla="*/ 0 w 4322546"/>
                    <a:gd name="connsiteY0-2" fmla="*/ 0 h 5117980"/>
                    <a:gd name="connsiteX1-3" fmla="*/ 4322546 w 4322546"/>
                    <a:gd name="connsiteY1-4" fmla="*/ 0 h 5117980"/>
                    <a:gd name="connsiteX2-5" fmla="*/ 4322546 w 4322546"/>
                    <a:gd name="connsiteY2-6" fmla="*/ 5117980 h 5117980"/>
                    <a:gd name="connsiteX3-7" fmla="*/ 0 w 4322546"/>
                    <a:gd name="connsiteY3-8" fmla="*/ 5117980 h 5117980"/>
                    <a:gd name="connsiteX4-9" fmla="*/ 0 w 4322546"/>
                    <a:gd name="connsiteY4-10" fmla="*/ 0 h 5117980"/>
                    <a:gd name="connsiteX5-11" fmla="*/ 540318 w 4322546"/>
                    <a:gd name="connsiteY5-12" fmla="*/ 540318 h 5117980"/>
                    <a:gd name="connsiteX6-13" fmla="*/ 540318 w 4322546"/>
                    <a:gd name="connsiteY6-14" fmla="*/ 4577662 h 5117980"/>
                    <a:gd name="connsiteX7-15" fmla="*/ 3782228 w 4322546"/>
                    <a:gd name="connsiteY7-16" fmla="*/ 4577662 h 5117980"/>
                    <a:gd name="connsiteX8-17" fmla="*/ 3765899 w 4322546"/>
                    <a:gd name="connsiteY8-18" fmla="*/ 540318 h 5117980"/>
                    <a:gd name="connsiteX9-19" fmla="*/ 540318 w 4322546"/>
                    <a:gd name="connsiteY9-20" fmla="*/ 540318 h 5117980"/>
                    <a:gd name="connsiteX0-21" fmla="*/ 0 w 4322546"/>
                    <a:gd name="connsiteY0-22" fmla="*/ 0 h 5117980"/>
                    <a:gd name="connsiteX1-23" fmla="*/ 4322546 w 4322546"/>
                    <a:gd name="connsiteY1-24" fmla="*/ 0 h 5117980"/>
                    <a:gd name="connsiteX2-25" fmla="*/ 4322546 w 4322546"/>
                    <a:gd name="connsiteY2-26" fmla="*/ 5117980 h 5117980"/>
                    <a:gd name="connsiteX3-27" fmla="*/ 0 w 4322546"/>
                    <a:gd name="connsiteY3-28" fmla="*/ 5117980 h 5117980"/>
                    <a:gd name="connsiteX4-29" fmla="*/ 0 w 4322546"/>
                    <a:gd name="connsiteY4-30" fmla="*/ 0 h 5117980"/>
                    <a:gd name="connsiteX5-31" fmla="*/ 540318 w 4322546"/>
                    <a:gd name="connsiteY5-32" fmla="*/ 540318 h 5117980"/>
                    <a:gd name="connsiteX6-33" fmla="*/ 540318 w 4322546"/>
                    <a:gd name="connsiteY6-34" fmla="*/ 4577662 h 5117980"/>
                    <a:gd name="connsiteX7-35" fmla="*/ 3782228 w 4322546"/>
                    <a:gd name="connsiteY7-36" fmla="*/ 4577662 h 5117980"/>
                    <a:gd name="connsiteX8-37" fmla="*/ 3765899 w 4322546"/>
                    <a:gd name="connsiteY8-38" fmla="*/ 540318 h 5117980"/>
                    <a:gd name="connsiteX9-39" fmla="*/ 540318 w 4322546"/>
                    <a:gd name="connsiteY9-40" fmla="*/ 540318 h 5117980"/>
                    <a:gd name="connsiteX0-41" fmla="*/ 0 w 4322546"/>
                    <a:gd name="connsiteY0-42" fmla="*/ 0 h 5117980"/>
                    <a:gd name="connsiteX1-43" fmla="*/ 4322546 w 4322546"/>
                    <a:gd name="connsiteY1-44" fmla="*/ 0 h 5117980"/>
                    <a:gd name="connsiteX2-45" fmla="*/ 4322546 w 4322546"/>
                    <a:gd name="connsiteY2-46" fmla="*/ 5117980 h 5117980"/>
                    <a:gd name="connsiteX3-47" fmla="*/ 0 w 4322546"/>
                    <a:gd name="connsiteY3-48" fmla="*/ 5117980 h 5117980"/>
                    <a:gd name="connsiteX4-49" fmla="*/ 0 w 4322546"/>
                    <a:gd name="connsiteY4-50" fmla="*/ 0 h 5117980"/>
                    <a:gd name="connsiteX5-51" fmla="*/ 523989 w 4322546"/>
                    <a:gd name="connsiteY5-52" fmla="*/ 556646 h 5117980"/>
                    <a:gd name="connsiteX6-53" fmla="*/ 540318 w 4322546"/>
                    <a:gd name="connsiteY6-54" fmla="*/ 4577662 h 5117980"/>
                    <a:gd name="connsiteX7-55" fmla="*/ 3782228 w 4322546"/>
                    <a:gd name="connsiteY7-56" fmla="*/ 4577662 h 5117980"/>
                    <a:gd name="connsiteX8-57" fmla="*/ 3765899 w 4322546"/>
                    <a:gd name="connsiteY8-58" fmla="*/ 540318 h 5117980"/>
                    <a:gd name="connsiteX9-59" fmla="*/ 523989 w 4322546"/>
                    <a:gd name="connsiteY9-60" fmla="*/ 556646 h 51179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0C77C3"/>
                </a:solidFill>
                <a:ln w="57150" cap="flat">
                  <a:solidFill>
                    <a:srgbClr val="4671D5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7097406" y="2066904"/>
                  <a:ext cx="3822761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151804" y="964362"/>
                <a:ext cx="2220163" cy="504468"/>
              </a:xfrm>
              <a:prstGeom prst="rect">
                <a:avLst/>
              </a:prstGeom>
            </p:spPr>
          </p:pic>
          <p:sp>
            <p:nvSpPr>
              <p:cNvPr id="42" name="文本框 41"/>
              <p:cNvSpPr txBox="1"/>
              <p:nvPr/>
            </p:nvSpPr>
            <p:spPr>
              <a:xfrm>
                <a:off x="7253496" y="927501"/>
                <a:ext cx="190153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1240AB"/>
                    </a:solidFill>
                    <a:latin typeface="Century Gothic" panose="020B0502020202020204" pitchFamily="34" charset="0"/>
                    <a:sym typeface="Helvetica Light"/>
                  </a:rPr>
                  <a:t>Vocabulary</a:t>
                </a:r>
                <a:endParaRPr lang="zh-CN" altLang="en-US" sz="2400" b="1" dirty="0">
                  <a:solidFill>
                    <a:srgbClr val="1240AB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3246352" y="1619602"/>
              <a:ext cx="2219975" cy="1500885"/>
            </a:xfrm>
            <a:prstGeom prst="roundRect">
              <a:avLst/>
            </a:prstGeom>
            <a:ln w="57150">
              <a:noFill/>
            </a:ln>
          </p:spPr>
        </p:pic>
        <p:sp>
          <p:nvSpPr>
            <p:cNvPr id="30" name="流程图: 过程 29"/>
            <p:cNvSpPr/>
            <p:nvPr/>
          </p:nvSpPr>
          <p:spPr>
            <a:xfrm>
              <a:off x="2624820" y="3783600"/>
              <a:ext cx="3289260" cy="978168"/>
            </a:xfrm>
            <a:prstGeom prst="flowChartProcess">
              <a:avLst/>
            </a:prstGeom>
            <a:noFill/>
            <a:ln w="762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They’re playing </a:t>
              </a:r>
              <a:endParaRPr lang="en-US" altLang="zh-CN" sz="2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at the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seaside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.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618412" y="3081563"/>
              <a:ext cx="152157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seaside</a:t>
              </a:r>
              <a:endPara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07726" y="-40164"/>
            <a:ext cx="8391958" cy="1687703"/>
            <a:chOff x="8567" y="-23"/>
            <a:chExt cx="8445" cy="2007"/>
          </a:xfrm>
        </p:grpSpPr>
        <p:sp>
          <p:nvSpPr>
            <p:cNvPr id="41" name="矩形 4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600" y="250"/>
              <a:ext cx="826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seaside,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activate Ss’ interest in reading; use the illustration and the title to identify details and make connections.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seaside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its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look at the book cover closely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first two questions by using the illustration and the title.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7379683" y="145510"/>
            <a:ext cx="4598957" cy="6589750"/>
            <a:chOff x="7379683" y="145510"/>
            <a:chExt cx="4598957" cy="6589750"/>
          </a:xfrm>
        </p:grpSpPr>
        <p:sp>
          <p:nvSpPr>
            <p:cNvPr id="27" name="矩形 26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81154" y="-110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626359" y="1893530"/>
            <a:ext cx="4120515" cy="4066329"/>
            <a:chOff x="7968615" y="1978515"/>
            <a:chExt cx="4120515" cy="4066329"/>
          </a:xfrm>
        </p:grpSpPr>
        <p:sp>
          <p:nvSpPr>
            <p:cNvPr id="9" name="文本框 8"/>
            <p:cNvSpPr txBox="1"/>
            <p:nvPr/>
          </p:nvSpPr>
          <p:spPr>
            <a:xfrm>
              <a:off x="7968615" y="2485444"/>
              <a:ext cx="4120515" cy="3559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are Dad, Mum and the children? What do you think they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come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here for?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45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45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45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968615" y="1978515"/>
              <a:ext cx="4120515" cy="5214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  <a:ea typeface="Microsoft YaHei Light" panose="020B0502040204020203" charset="-122"/>
                <a:cs typeface="Century Gothic" panose="020B0502020202020204" pitchFamily="34" charset="0"/>
              </a:rPr>
              <a:t>Let’s predict!</a:t>
            </a:r>
            <a:endParaRPr lang="zh-CN" altLang="en-US" dirty="0"/>
          </a:p>
        </p:txBody>
      </p:sp>
      <p:grpSp>
        <p:nvGrpSpPr>
          <p:cNvPr id="31" name="组合 30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51317" y="1643067"/>
            <a:ext cx="5972472" cy="362805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41270" y="4045526"/>
            <a:ext cx="41056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Do you think they will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live in this hotel? Why?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Where do you think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they will live?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3807726" y="-14900"/>
            <a:ext cx="8391958" cy="1687703"/>
            <a:chOff x="8567" y="-23"/>
            <a:chExt cx="8445" cy="2007"/>
          </a:xfrm>
        </p:grpSpPr>
        <p:sp>
          <p:nvSpPr>
            <p:cNvPr id="21" name="矩形 2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600" y="653"/>
              <a:ext cx="8268" cy="72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details and make predictions about the story by using the illustration; activate Ss’ interest in reading.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them to make guesses prior to reading the story by looking at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observe the illustration carefully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given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7127039" y="145510"/>
            <a:ext cx="4851601" cy="6589750"/>
            <a:chOff x="7379683" y="145510"/>
            <a:chExt cx="4598957" cy="6589750"/>
          </a:xfrm>
        </p:grpSpPr>
        <p:sp>
          <p:nvSpPr>
            <p:cNvPr id="35" name="矩形 34"/>
            <p:cNvSpPr/>
            <p:nvPr/>
          </p:nvSpPr>
          <p:spPr>
            <a:xfrm>
              <a:off x="7394594" y="190500"/>
              <a:ext cx="4584046" cy="6477000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</a:rPr>
                <a:t> </a:t>
              </a:r>
              <a:endParaRPr lang="zh-CN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7379683" y="145510"/>
              <a:ext cx="18948" cy="658975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995618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23266" y="1152261"/>
            <a:ext cx="4312168" cy="3357811"/>
            <a:chOff x="12381" y="4267"/>
            <a:chExt cx="6466" cy="4096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35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the family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67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481149" y="5395434"/>
            <a:ext cx="4249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The family went on holiday.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Wilf and Wilma went, too.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At the Seaside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256135" y="6236169"/>
            <a:ext cx="919819" cy="294424"/>
            <a:chOff x="7276011" y="6382460"/>
            <a:chExt cx="919819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276011" y="63861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937427" y="6310027"/>
            <a:ext cx="998007" cy="312687"/>
            <a:chOff x="7707356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</a:t>
              </a:r>
              <a:r>
                <a:rPr 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410242" y="1265219"/>
            <a:ext cx="3941371" cy="39824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689330" y="2115546"/>
            <a:ext cx="4261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Who else went on the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holiday with the family?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Where did the family go?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Where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were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they looking 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at? Look for clues in the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illustration.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223048" y="4992102"/>
            <a:ext cx="2250098" cy="1189322"/>
            <a:chOff x="8597058" y="3504922"/>
            <a:chExt cx="1746148" cy="3736667"/>
          </a:xfrm>
        </p:grpSpPr>
        <p:sp>
          <p:nvSpPr>
            <p:cNvPr id="44" name="圆角矩形 43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family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9537886" y="4983995"/>
            <a:ext cx="2250098" cy="1189322"/>
            <a:chOff x="8597058" y="3504922"/>
            <a:chExt cx="1746148" cy="3736667"/>
          </a:xfrm>
        </p:grpSpPr>
        <p:sp>
          <p:nvSpPr>
            <p:cNvPr id="47" name="圆角矩形 46"/>
            <p:cNvSpPr/>
            <p:nvPr/>
          </p:nvSpPr>
          <p:spPr>
            <a:xfrm>
              <a:off x="8822975" y="5156613"/>
              <a:ext cx="1520231" cy="20849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holiday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597058" y="3504922"/>
              <a:ext cx="616778" cy="2600999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3458877" y="555485"/>
            <a:ext cx="3430043" cy="4260326"/>
            <a:chOff x="2088874" y="665281"/>
            <a:chExt cx="3430043" cy="4260326"/>
          </a:xfrm>
        </p:grpSpPr>
        <p:grpSp>
          <p:nvGrpSpPr>
            <p:cNvPr id="50" name="组合 49"/>
            <p:cNvGrpSpPr/>
            <p:nvPr/>
          </p:nvGrpSpPr>
          <p:grpSpPr>
            <a:xfrm>
              <a:off x="2088874" y="665281"/>
              <a:ext cx="3430043" cy="4260326"/>
              <a:chOff x="4779862" y="1576389"/>
              <a:chExt cx="3514430" cy="4260326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55" name="组合 5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59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6" name="组合 5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7" name="图片 56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3" name="流程图: 过程 52"/>
              <p:cNvSpPr/>
              <p:nvPr/>
            </p:nvSpPr>
            <p:spPr>
              <a:xfrm>
                <a:off x="4779862" y="4389438"/>
                <a:ext cx="3501745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family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is taking </a:t>
                </a:r>
                <a:endPara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 walk in the forest.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906809" y="3624227"/>
                <a:ext cx="127322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family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751280" y="1376637"/>
              <a:ext cx="2232074" cy="1477817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3312284" y="596700"/>
            <a:ext cx="3417662" cy="4266252"/>
            <a:chOff x="2306722" y="371226"/>
            <a:chExt cx="3417662" cy="4266252"/>
          </a:xfrm>
        </p:grpSpPr>
        <p:grpSp>
          <p:nvGrpSpPr>
            <p:cNvPr id="62" name="组合 61"/>
            <p:cNvGrpSpPr/>
            <p:nvPr/>
          </p:nvGrpSpPr>
          <p:grpSpPr>
            <a:xfrm>
              <a:off x="2306722" y="371226"/>
              <a:ext cx="3417662" cy="4266252"/>
              <a:chOff x="4792547" y="1570463"/>
              <a:chExt cx="3501745" cy="4266252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4792547" y="1570463"/>
                <a:ext cx="3501745" cy="4266252"/>
                <a:chOff x="8334195" y="1361454"/>
                <a:chExt cx="3501745" cy="4266252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4"/>
                  <a:chExt cx="4322546" cy="5117980"/>
                </a:xfrm>
              </p:grpSpPr>
              <p:sp>
                <p:nvSpPr>
                  <p:cNvPr id="71" name="图文框 25"/>
                  <p:cNvSpPr/>
                  <p:nvPr/>
                </p:nvSpPr>
                <p:spPr>
                  <a:xfrm>
                    <a:off x="6847513" y="1523384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7097406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9039365" y="1361454"/>
                  <a:ext cx="2274785" cy="510394"/>
                  <a:chOff x="9519260" y="76925"/>
                  <a:chExt cx="2274785" cy="749329"/>
                </a:xfrm>
              </p:grpSpPr>
              <p:pic>
                <p:nvPicPr>
                  <p:cNvPr id="69" name="图片 68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0" name="文本框 69"/>
                  <p:cNvSpPr txBox="1"/>
                  <p:nvPr/>
                </p:nvSpPr>
                <p:spPr>
                  <a:xfrm>
                    <a:off x="9682036" y="76925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5" name="流程图: 过程 64"/>
              <p:cNvSpPr/>
              <p:nvPr/>
            </p:nvSpPr>
            <p:spPr>
              <a:xfrm>
                <a:off x="4922083" y="4317404"/>
                <a:ext cx="3182981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latin typeface="Century Gothic" panose="020B0502020202020204" pitchFamily="34" charset="0"/>
                  </a:rPr>
                  <a:t>The children feel very happy to go on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holiday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5782806" y="3471827"/>
                <a:ext cx="152122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holiday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2999599" y="1027465"/>
              <a:ext cx="2038167" cy="1357350"/>
            </a:xfrm>
            <a:prstGeom prst="roundRect">
              <a:avLst/>
            </a:prstGeom>
            <a:ln w="57150">
              <a:noFill/>
            </a:ln>
          </p:spPr>
        </p:pic>
      </p:grpSp>
      <p:grpSp>
        <p:nvGrpSpPr>
          <p:cNvPr id="51" name="组合 50"/>
          <p:cNvGrpSpPr/>
          <p:nvPr/>
        </p:nvGrpSpPr>
        <p:grpSpPr>
          <a:xfrm>
            <a:off x="3807726" y="-14901"/>
            <a:ext cx="8391958" cy="1687703"/>
            <a:chOff x="8567" y="-23"/>
            <a:chExt cx="8445" cy="2007"/>
          </a:xfrm>
        </p:grpSpPr>
        <p:sp>
          <p:nvSpPr>
            <p:cNvPr id="61" name="矩形 6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600" y="249"/>
              <a:ext cx="7998" cy="15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words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family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holiday,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them;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one S to find the vocabulary words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family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holiday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text; click the penguin card and explain its purpose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words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text and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4" name="直角三角形 7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15328</Words>
  <Application>WPS Presentation</Application>
  <PresentationFormat>宽屏</PresentationFormat>
  <Paragraphs>841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SimSun</vt:lpstr>
      <vt:lpstr>Wingdings</vt:lpstr>
      <vt:lpstr>Century Gothic</vt:lpstr>
      <vt:lpstr>Helvetica Light</vt:lpstr>
      <vt:lpstr>Alegreya Sans Black</vt:lpstr>
      <vt:lpstr>Wingdings</vt:lpstr>
      <vt:lpstr>Futura Std Medium</vt:lpstr>
      <vt:lpstr>Arial Unicode MS</vt:lpstr>
      <vt:lpstr>Microsoft YaHei Light</vt:lpstr>
      <vt:lpstr>Segoe Print</vt:lpstr>
      <vt:lpstr>Microsoft YaHei</vt:lpstr>
      <vt:lpstr>Calibri Light</vt:lpstr>
      <vt:lpstr>Calibri</vt:lpstr>
      <vt:lpstr>等线</vt:lpstr>
      <vt:lpstr>Calibri</vt:lpstr>
      <vt:lpstr>Century Gothic</vt:lpstr>
      <vt:lpstr>Futura Medium</vt:lpstr>
      <vt:lpstr>Futura Std Book</vt:lpstr>
      <vt:lpstr>Yu Gothic UI Semibold</vt:lpstr>
      <vt:lpstr>Office 主题</vt:lpstr>
      <vt:lpstr>5_White</vt:lpstr>
      <vt:lpstr>6_White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At the Seaside</vt:lpstr>
      <vt:lpstr>At the Seaside</vt:lpstr>
      <vt:lpstr>At the Seaside</vt:lpstr>
      <vt:lpstr>At the Seaside</vt:lpstr>
      <vt:lpstr>At the Seaside</vt:lpstr>
      <vt:lpstr>At the Seaside</vt:lpstr>
      <vt:lpstr>At the Seaside</vt:lpstr>
      <vt:lpstr>At the Seaside</vt:lpstr>
      <vt:lpstr>At the Seaside</vt:lpstr>
      <vt:lpstr>PowerPoint 演示文稿</vt:lpstr>
      <vt:lpstr>Let’s play!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2022-04-19T13:39:47Z</dcterms:created>
  <dcterms:modified xsi:type="dcterms:W3CDTF">2022-04-19T13:39:47Z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DB9BCF3FF1AD4B66A9DCC615A110D1E7</vt:lpwstr>
  </property>
</Properties>
</file>