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85" r:id="rId3"/>
    <p:sldId id="261" r:id="rId5"/>
    <p:sldId id="316" r:id="rId6"/>
    <p:sldId id="324" r:id="rId7"/>
    <p:sldId id="331" r:id="rId8"/>
    <p:sldId id="315" r:id="rId9"/>
    <p:sldId id="267" r:id="rId10"/>
    <p:sldId id="287" r:id="rId11"/>
    <p:sldId id="268" r:id="rId12"/>
    <p:sldId id="317" r:id="rId13"/>
    <p:sldId id="318" r:id="rId14"/>
    <p:sldId id="319" r:id="rId15"/>
    <p:sldId id="320" r:id="rId16"/>
    <p:sldId id="264" r:id="rId17"/>
    <p:sldId id="322" r:id="rId18"/>
    <p:sldId id="321" r:id="rId19"/>
    <p:sldId id="323" r:id="rId20"/>
    <p:sldId id="332" r:id="rId21"/>
    <p:sldId id="333" r:id="rId22"/>
    <p:sldId id="334" r:id="rId23"/>
    <p:sldId id="335" r:id="rId24"/>
    <p:sldId id="340" r:id="rId25"/>
    <p:sldId id="328" r:id="rId26"/>
    <p:sldId id="273" r:id="rId27"/>
    <p:sldId id="337" r:id="rId28"/>
    <p:sldId id="283" r:id="rId29"/>
    <p:sldId id="329" r:id="rId30"/>
    <p:sldId id="288" r:id="rId31"/>
    <p:sldId id="289" r:id="rId32"/>
    <p:sldId id="338" r:id="rId33"/>
    <p:sldId id="291" r:id="rId34"/>
    <p:sldId id="292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103"/>
    <a:srgbClr val="FFA904"/>
    <a:srgbClr val="FFA903"/>
    <a:srgbClr val="FFE389"/>
    <a:srgbClr val="FFE89C"/>
    <a:srgbClr val="FFC913"/>
    <a:srgbClr val="6B8CD6"/>
    <a:srgbClr val="C8988D"/>
    <a:srgbClr val="FB7794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5" autoAdjust="0"/>
  </p:normalViewPr>
  <p:slideViewPr>
    <p:cSldViewPr snapToGrid="0" snapToObjects="1">
      <p:cViewPr varScale="1">
        <p:scale>
          <a:sx n="70" d="100"/>
          <a:sy n="70" d="100"/>
        </p:scale>
        <p:origin x="114" y="96"/>
      </p:cViewPr>
      <p:guideLst>
        <p:guide orient="horz" pos="981"/>
        <p:guide pos="3876"/>
        <p:guide pos="347"/>
        <p:guide pos="276"/>
        <p:guide orient="horz" pos="4123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F0CCA-5B05-2746-A594-321312C7CF4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600" baseline="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她们的</a:t>
            </a:r>
            <a:endParaRPr lang="en-US" altLang="zh-CN" sz="9600" baseline="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5642433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7EC3-5F69-BC42-B23E-E650AC53537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7B22-C844-4044-A70E-6F7D34C5262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tif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89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microsoft.com/office/2007/relationships/hdphoto" Target="../media/image91.wdp"/><Relationship Id="rId4" Type="http://schemas.openxmlformats.org/officeDocument/2006/relationships/image" Target="../media/image90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94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95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96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98.jpeg"/><Relationship Id="rId6" Type="http://schemas.microsoft.com/office/2007/relationships/hdphoto" Target="../media/image86.wdp"/><Relationship Id="rId5" Type="http://schemas.openxmlformats.org/officeDocument/2006/relationships/image" Target="../media/image85.png"/><Relationship Id="rId4" Type="http://schemas.openxmlformats.org/officeDocument/2006/relationships/image" Target="../media/image97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99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01.jpeg"/><Relationship Id="rId6" Type="http://schemas.microsoft.com/office/2007/relationships/hdphoto" Target="../media/image86.wdp"/><Relationship Id="rId5" Type="http://schemas.openxmlformats.org/officeDocument/2006/relationships/image" Target="../media/image85.png"/><Relationship Id="rId4" Type="http://schemas.openxmlformats.org/officeDocument/2006/relationships/image" Target="../media/image100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03.jpeg"/><Relationship Id="rId6" Type="http://schemas.microsoft.com/office/2007/relationships/hdphoto" Target="../media/image86.wdp"/><Relationship Id="rId5" Type="http://schemas.openxmlformats.org/officeDocument/2006/relationships/image" Target="../media/image85.png"/><Relationship Id="rId4" Type="http://schemas.openxmlformats.org/officeDocument/2006/relationships/image" Target="../media/image102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05.jpeg"/><Relationship Id="rId6" Type="http://schemas.microsoft.com/office/2007/relationships/hdphoto" Target="../media/image86.wdp"/><Relationship Id="rId5" Type="http://schemas.openxmlformats.org/officeDocument/2006/relationships/image" Target="../media/image85.png"/><Relationship Id="rId4" Type="http://schemas.openxmlformats.org/officeDocument/2006/relationships/image" Target="../media/image104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06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07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8.tiff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.png"/><Relationship Id="rId3" Type="http://schemas.openxmlformats.org/officeDocument/2006/relationships/image" Target="../media/image8.tiff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17.png"/><Relationship Id="rId7" Type="http://schemas.openxmlformats.org/officeDocument/2006/relationships/image" Target="../media/image116.png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5.png"/><Relationship Id="rId3" Type="http://schemas.openxmlformats.org/officeDocument/2006/relationships/image" Target="../media/image113.png"/><Relationship Id="rId2" Type="http://schemas.openxmlformats.org/officeDocument/2006/relationships/image" Target="../media/image8.tiff"/><Relationship Id="rId10" Type="http://schemas.openxmlformats.org/officeDocument/2006/relationships/notesSlide" Target="../notesSlides/notesSlide20.xml"/><Relationship Id="rId1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8" Type="http://schemas.openxmlformats.org/officeDocument/2006/relationships/image" Target="../media/image123.png"/><Relationship Id="rId7" Type="http://schemas.openxmlformats.org/officeDocument/2006/relationships/image" Target="../media/image122.png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3" Type="http://schemas.openxmlformats.org/officeDocument/2006/relationships/image" Target="../media/image1.png"/><Relationship Id="rId2" Type="http://schemas.openxmlformats.org/officeDocument/2006/relationships/image" Target="../media/image10.tiff"/><Relationship Id="rId17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5" Type="http://schemas.openxmlformats.org/officeDocument/2006/relationships/image" Target="../media/image8.tiff"/><Relationship Id="rId14" Type="http://schemas.openxmlformats.org/officeDocument/2006/relationships/image" Target="../media/image128.jpeg"/><Relationship Id="rId13" Type="http://schemas.openxmlformats.org/officeDocument/2006/relationships/image" Target="../media/image127.jpeg"/><Relationship Id="rId12" Type="http://schemas.openxmlformats.org/officeDocument/2006/relationships/image" Target="../media/image126.jpeg"/><Relationship Id="rId11" Type="http://schemas.openxmlformats.org/officeDocument/2006/relationships/image" Target="../media/image125.jpeg"/><Relationship Id="rId10" Type="http://schemas.openxmlformats.org/officeDocument/2006/relationships/image" Target="../media/image93.png"/><Relationship Id="rId1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5.png"/><Relationship Id="rId3" Type="http://schemas.openxmlformats.org/officeDocument/2006/relationships/image" Target="../media/image8.tiff"/><Relationship Id="rId2" Type="http://schemas.openxmlformats.org/officeDocument/2006/relationships/image" Target="../media/image12.tiff"/><Relationship Id="rId1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png"/><Relationship Id="rId8" Type="http://schemas.openxmlformats.org/officeDocument/2006/relationships/image" Target="../media/image135.png"/><Relationship Id="rId7" Type="http://schemas.openxmlformats.org/officeDocument/2006/relationships/image" Target="../media/image134.png"/><Relationship Id="rId6" Type="http://schemas.openxmlformats.org/officeDocument/2006/relationships/image" Target="../media/image61.png"/><Relationship Id="rId5" Type="http://schemas.microsoft.com/office/2007/relationships/hdphoto" Target="../media/image133.wdp"/><Relationship Id="rId4" Type="http://schemas.openxmlformats.org/officeDocument/2006/relationships/image" Target="../media/image132.png"/><Relationship Id="rId3" Type="http://schemas.openxmlformats.org/officeDocument/2006/relationships/image" Target="../media/image131.png"/><Relationship Id="rId25" Type="http://schemas.openxmlformats.org/officeDocument/2006/relationships/slideLayout" Target="../slideLayouts/slideLayout10.xml"/><Relationship Id="rId24" Type="http://schemas.openxmlformats.org/officeDocument/2006/relationships/image" Target="../media/image5.png"/><Relationship Id="rId23" Type="http://schemas.openxmlformats.org/officeDocument/2006/relationships/image" Target="../media/image8.tiff"/><Relationship Id="rId22" Type="http://schemas.microsoft.com/office/2007/relationships/hdphoto" Target="../media/image149.wdp"/><Relationship Id="rId21" Type="http://schemas.openxmlformats.org/officeDocument/2006/relationships/image" Target="../media/image148.png"/><Relationship Id="rId20" Type="http://schemas.openxmlformats.org/officeDocument/2006/relationships/image" Target="../media/image147.png"/><Relationship Id="rId2" Type="http://schemas.openxmlformats.org/officeDocument/2006/relationships/image" Target="../media/image10.tiff"/><Relationship Id="rId19" Type="http://schemas.openxmlformats.org/officeDocument/2006/relationships/image" Target="../media/image146.png"/><Relationship Id="rId18" Type="http://schemas.microsoft.com/office/2007/relationships/hdphoto" Target="../media/image145.wdp"/><Relationship Id="rId17" Type="http://schemas.openxmlformats.org/officeDocument/2006/relationships/image" Target="../media/image144.png"/><Relationship Id="rId16" Type="http://schemas.microsoft.com/office/2007/relationships/hdphoto" Target="../media/image143.wdp"/><Relationship Id="rId15" Type="http://schemas.openxmlformats.org/officeDocument/2006/relationships/image" Target="../media/image142.png"/><Relationship Id="rId14" Type="http://schemas.microsoft.com/office/2007/relationships/hdphoto" Target="../media/image141.wdp"/><Relationship Id="rId13" Type="http://schemas.openxmlformats.org/officeDocument/2006/relationships/image" Target="../media/image140.png"/><Relationship Id="rId12" Type="http://schemas.openxmlformats.org/officeDocument/2006/relationships/image" Target="../media/image139.png"/><Relationship Id="rId11" Type="http://schemas.openxmlformats.org/officeDocument/2006/relationships/image" Target="../media/image138.png"/><Relationship Id="rId10" Type="http://schemas.openxmlformats.org/officeDocument/2006/relationships/image" Target="../media/image137.png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54.png"/><Relationship Id="rId7" Type="http://schemas.microsoft.com/office/2007/relationships/hdphoto" Target="../media/image153.wdp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5.png"/><Relationship Id="rId3" Type="http://schemas.openxmlformats.org/officeDocument/2006/relationships/image" Target="../media/image8.tiff"/><Relationship Id="rId2" Type="http://schemas.openxmlformats.org/officeDocument/2006/relationships/image" Target="../media/image150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9.png"/><Relationship Id="rId8" Type="http://schemas.openxmlformats.org/officeDocument/2006/relationships/image" Target="../media/image158.png"/><Relationship Id="rId7" Type="http://schemas.openxmlformats.org/officeDocument/2006/relationships/image" Target="../media/image13.tiff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5.png"/><Relationship Id="rId3" Type="http://schemas.openxmlformats.org/officeDocument/2006/relationships/image" Target="../media/image8.tiff"/><Relationship Id="rId2" Type="http://schemas.openxmlformats.org/officeDocument/2006/relationships/image" Target="../media/image155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160.png"/><Relationship Id="rId1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.png"/><Relationship Id="rId7" Type="http://schemas.openxmlformats.org/officeDocument/2006/relationships/image" Target="../media/image1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7.tiff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63.png"/><Relationship Id="rId7" Type="http://schemas.openxmlformats.org/officeDocument/2006/relationships/image" Target="../media/image5.png"/><Relationship Id="rId6" Type="http://schemas.openxmlformats.org/officeDocument/2006/relationships/image" Target="../media/image8.tiff"/><Relationship Id="rId5" Type="http://schemas.openxmlformats.org/officeDocument/2006/relationships/image" Target="../media/image162.png"/><Relationship Id="rId4" Type="http://schemas.openxmlformats.org/officeDocument/2006/relationships/image" Target="../media/image161.jpeg"/><Relationship Id="rId3" Type="http://schemas.openxmlformats.org/officeDocument/2006/relationships/image" Target="../media/image10.tiff"/><Relationship Id="rId2" Type="http://schemas.microsoft.com/office/2007/relationships/hdphoto" Target="../media/image86.wdp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65.png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image" Target="../media/image10.tiff"/><Relationship Id="rId3" Type="http://schemas.openxmlformats.org/officeDocument/2006/relationships/image" Target="../media/image164.png"/><Relationship Id="rId2" Type="http://schemas.openxmlformats.org/officeDocument/2006/relationships/image" Target="../media/image14.tiff"/><Relationship Id="rId1" Type="http://schemas.openxmlformats.org/officeDocument/2006/relationships/image" Target="../media/image9.tiff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8.tiff"/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tiff"/><Relationship Id="rId33" Type="http://schemas.openxmlformats.org/officeDocument/2006/relationships/slideLayout" Target="../slideLayouts/slideLayout18.xml"/><Relationship Id="rId32" Type="http://schemas.microsoft.com/office/2007/relationships/hdphoto" Target="../media/image42.wdp"/><Relationship Id="rId31" Type="http://schemas.openxmlformats.org/officeDocument/2006/relationships/image" Target="../media/image41.png"/><Relationship Id="rId30" Type="http://schemas.microsoft.com/office/2007/relationships/hdphoto" Target="../media/image40.wdp"/><Relationship Id="rId3" Type="http://schemas.openxmlformats.org/officeDocument/2006/relationships/image" Target="../media/image5.png"/><Relationship Id="rId29" Type="http://schemas.openxmlformats.org/officeDocument/2006/relationships/image" Target="../media/image39.png"/><Relationship Id="rId28" Type="http://schemas.microsoft.com/office/2007/relationships/hdphoto" Target="../media/image38.wdp"/><Relationship Id="rId27" Type="http://schemas.openxmlformats.org/officeDocument/2006/relationships/image" Target="../media/image37.png"/><Relationship Id="rId26" Type="http://schemas.microsoft.com/office/2007/relationships/hdphoto" Target="../media/image36.wdp"/><Relationship Id="rId25" Type="http://schemas.openxmlformats.org/officeDocument/2006/relationships/image" Target="../media/image35.png"/><Relationship Id="rId24" Type="http://schemas.openxmlformats.org/officeDocument/2006/relationships/image" Target="../media/image34.png"/><Relationship Id="rId23" Type="http://schemas.microsoft.com/office/2007/relationships/hdphoto" Target="../media/image33.wdp"/><Relationship Id="rId22" Type="http://schemas.openxmlformats.org/officeDocument/2006/relationships/image" Target="../media/image32.png"/><Relationship Id="rId21" Type="http://schemas.openxmlformats.org/officeDocument/2006/relationships/image" Target="../media/image31.png"/><Relationship Id="rId20" Type="http://schemas.openxmlformats.org/officeDocument/2006/relationships/image" Target="../media/image30.png"/><Relationship Id="rId2" Type="http://schemas.openxmlformats.org/officeDocument/2006/relationships/image" Target="../media/image1.png"/><Relationship Id="rId19" Type="http://schemas.openxmlformats.org/officeDocument/2006/relationships/image" Target="../media/image29.png"/><Relationship Id="rId18" Type="http://schemas.microsoft.com/office/2007/relationships/hdphoto" Target="../media/image28.wdp"/><Relationship Id="rId17" Type="http://schemas.openxmlformats.org/officeDocument/2006/relationships/image" Target="../media/image27.png"/><Relationship Id="rId16" Type="http://schemas.microsoft.com/office/2007/relationships/hdphoto" Target="../media/image26.wdp"/><Relationship Id="rId15" Type="http://schemas.openxmlformats.org/officeDocument/2006/relationships/image" Target="../media/image25.png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microsoft.com/office/2007/relationships/hdphoto" Target="../media/image20.wdp"/><Relationship Id="rId1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microsoft.com/office/2007/relationships/hdphoto" Target="../media/image22.wdp"/><Relationship Id="rId7" Type="http://schemas.openxmlformats.org/officeDocument/2006/relationships/image" Target="../media/image21.png"/><Relationship Id="rId6" Type="http://schemas.microsoft.com/office/2007/relationships/hdphoto" Target="../media/image45.wdp"/><Relationship Id="rId5" Type="http://schemas.openxmlformats.org/officeDocument/2006/relationships/image" Target="../media/image44.png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8" Type="http://schemas.openxmlformats.org/officeDocument/2006/relationships/slideLayout" Target="../slideLayouts/slideLayout18.xml"/><Relationship Id="rId27" Type="http://schemas.openxmlformats.org/officeDocument/2006/relationships/image" Target="../media/image5.png"/><Relationship Id="rId26" Type="http://schemas.openxmlformats.org/officeDocument/2006/relationships/image" Target="../media/image8.tiff"/><Relationship Id="rId25" Type="http://schemas.openxmlformats.org/officeDocument/2006/relationships/image" Target="../media/image61.png"/><Relationship Id="rId24" Type="http://schemas.microsoft.com/office/2007/relationships/hdphoto" Target="../media/image60.wdp"/><Relationship Id="rId23" Type="http://schemas.openxmlformats.org/officeDocument/2006/relationships/image" Target="../media/image59.png"/><Relationship Id="rId22" Type="http://schemas.microsoft.com/office/2007/relationships/hdphoto" Target="../media/image58.wdp"/><Relationship Id="rId21" Type="http://schemas.openxmlformats.org/officeDocument/2006/relationships/image" Target="../media/image57.png"/><Relationship Id="rId20" Type="http://schemas.openxmlformats.org/officeDocument/2006/relationships/image" Target="../media/image56.png"/><Relationship Id="rId2" Type="http://schemas.openxmlformats.org/officeDocument/2006/relationships/image" Target="../media/image43.png"/><Relationship Id="rId19" Type="http://schemas.openxmlformats.org/officeDocument/2006/relationships/image" Target="../media/image55.png"/><Relationship Id="rId18" Type="http://schemas.openxmlformats.org/officeDocument/2006/relationships/image" Target="../media/image54.png"/><Relationship Id="rId17" Type="http://schemas.openxmlformats.org/officeDocument/2006/relationships/image" Target="../media/image53.png"/><Relationship Id="rId16" Type="http://schemas.openxmlformats.org/officeDocument/2006/relationships/image" Target="../media/image52.png"/><Relationship Id="rId15" Type="http://schemas.openxmlformats.org/officeDocument/2006/relationships/image" Target="../media/image51.png"/><Relationship Id="rId14" Type="http://schemas.openxmlformats.org/officeDocument/2006/relationships/image" Target="../media/image50.png"/><Relationship Id="rId13" Type="http://schemas.microsoft.com/office/2007/relationships/hdphoto" Target="../media/image49.wdp"/><Relationship Id="rId12" Type="http://schemas.openxmlformats.org/officeDocument/2006/relationships/image" Target="../media/image48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66.wdp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5.png"/><Relationship Id="rId5" Type="http://schemas.openxmlformats.org/officeDocument/2006/relationships/image" Target="../media/image10.tiff"/><Relationship Id="rId4" Type="http://schemas.openxmlformats.org/officeDocument/2006/relationships/image" Target="../media/image63.png"/><Relationship Id="rId3" Type="http://schemas.openxmlformats.org/officeDocument/2006/relationships/image" Target="../media/image8.tiff"/><Relationship Id="rId27" Type="http://schemas.openxmlformats.org/officeDocument/2006/relationships/notesSlide" Target="../notesSlides/notesSlide4.xml"/><Relationship Id="rId26" Type="http://schemas.openxmlformats.org/officeDocument/2006/relationships/slideLayout" Target="../slideLayouts/slideLayout12.xml"/><Relationship Id="rId25" Type="http://schemas.openxmlformats.org/officeDocument/2006/relationships/image" Target="../media/image82.png"/><Relationship Id="rId24" Type="http://schemas.openxmlformats.org/officeDocument/2006/relationships/image" Target="../media/image81.png"/><Relationship Id="rId23" Type="http://schemas.microsoft.com/office/2007/relationships/hdphoto" Target="../media/image80.wdp"/><Relationship Id="rId22" Type="http://schemas.openxmlformats.org/officeDocument/2006/relationships/image" Target="../media/image79.png"/><Relationship Id="rId21" Type="http://schemas.openxmlformats.org/officeDocument/2006/relationships/image" Target="../media/image78.png"/><Relationship Id="rId20" Type="http://schemas.microsoft.com/office/2007/relationships/hdphoto" Target="../media/image77.wdp"/><Relationship Id="rId2" Type="http://schemas.openxmlformats.org/officeDocument/2006/relationships/image" Target="../media/image2.tiff"/><Relationship Id="rId19" Type="http://schemas.openxmlformats.org/officeDocument/2006/relationships/image" Target="../media/image76.png"/><Relationship Id="rId18" Type="http://schemas.microsoft.com/office/2007/relationships/hdphoto" Target="../media/image75.wdp"/><Relationship Id="rId17" Type="http://schemas.openxmlformats.org/officeDocument/2006/relationships/image" Target="../media/image74.png"/><Relationship Id="rId16" Type="http://schemas.openxmlformats.org/officeDocument/2006/relationships/image" Target="../media/image73.png"/><Relationship Id="rId15" Type="http://schemas.openxmlformats.org/officeDocument/2006/relationships/image" Target="../media/image72.png"/><Relationship Id="rId14" Type="http://schemas.microsoft.com/office/2007/relationships/hdphoto" Target="../media/image71.wdp"/><Relationship Id="rId13" Type="http://schemas.openxmlformats.org/officeDocument/2006/relationships/image" Target="../media/image70.png"/><Relationship Id="rId12" Type="http://schemas.microsoft.com/office/2007/relationships/hdphoto" Target="../media/image69.wdp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83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4.png"/><Relationship Id="rId3" Type="http://schemas.openxmlformats.org/officeDocument/2006/relationships/image" Target="../media/image5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88.png"/><Relationship Id="rId7" Type="http://schemas.openxmlformats.org/officeDocument/2006/relationships/image" Target="../media/image11.tiff"/><Relationship Id="rId6" Type="http://schemas.openxmlformats.org/officeDocument/2006/relationships/image" Target="../media/image87.png"/><Relationship Id="rId5" Type="http://schemas.openxmlformats.org/officeDocument/2006/relationships/image" Target="../media/image5.png"/><Relationship Id="rId4" Type="http://schemas.microsoft.com/office/2007/relationships/hdphoto" Target="../media/image86.wdp"/><Relationship Id="rId3" Type="http://schemas.openxmlformats.org/officeDocument/2006/relationships/image" Target="../media/image85.png"/><Relationship Id="rId2" Type="http://schemas.openxmlformats.org/officeDocument/2006/relationships/image" Target="../media/image8.tiff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25816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319339" y="3173725"/>
            <a:ext cx="4872661" cy="31391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4342"/>
            <a:ext cx="12192000" cy="588180"/>
          </a:xfrm>
          <a:prstGeom prst="rect">
            <a:avLst/>
          </a:prstGeom>
        </p:spPr>
      </p:pic>
      <p:grpSp>
        <p:nvGrpSpPr>
          <p:cNvPr id="12" name="组合 22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7753900" y="2086248"/>
            <a:ext cx="379736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Alegreya Sans Black" panose="00000A00000000000000" pitchFamily="2" charset="0"/>
                <a:sym typeface="Helvetica Light"/>
              </a:rPr>
              <a:t>ORT-GKB</a:t>
            </a:r>
            <a:endParaRPr kumimoji="0" lang="en-US" altLang="zh-CN" sz="32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legreya Sans Black" panose="00000A00000000000000" pitchFamily="2" charset="0"/>
              <a:sym typeface="Helvetica Light"/>
            </a:endParaRP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Alegreya Sans Black" panose="00000A00000000000000" pitchFamily="2" charset="0"/>
              </a:rPr>
              <a:t>Lesson 29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legreya Sans Black" panose="00000A00000000000000" pitchFamily="2" charset="0"/>
              <a:sym typeface="Helvetica Ligh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272" y="1354010"/>
            <a:ext cx="2787161" cy="39267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750791" y="2995405"/>
            <a:ext cx="2317557" cy="3862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7763" y="630569"/>
            <a:ext cx="4712616" cy="288365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834130" y="-36193"/>
            <a:ext cx="6365553" cy="992424"/>
            <a:chOff x="8567" y="-23"/>
            <a:chExt cx="8445" cy="2007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600" y="179"/>
              <a:ext cx="8268" cy="167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Get to know their partners; get a basic idea about the topic of today’s lesson.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Say hello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introduce themselves and to greet each other.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Introduce the topic of the lesson.</a:t>
              </a:r>
              <a:endParaRPr lang="zh-CN" altLang="zh-CN" sz="1100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3" name="直角三角形 2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300398" y="188918"/>
            <a:ext cx="4671148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1"/>
          <p:cNvGrpSpPr/>
          <p:nvPr/>
        </p:nvGrpSpPr>
        <p:grpSpPr>
          <a:xfrm>
            <a:off x="7508632" y="2438504"/>
            <a:ext cx="4254680" cy="2288590"/>
            <a:chOff x="8396823" y="1043069"/>
            <a:chExt cx="3281856" cy="2288590"/>
          </a:xfrm>
        </p:grpSpPr>
        <p:sp>
          <p:nvSpPr>
            <p:cNvPr id="18" name="文本框 17"/>
            <p:cNvSpPr txBox="1"/>
            <p:nvPr/>
          </p:nvSpPr>
          <p:spPr>
            <a:xfrm>
              <a:off x="8396823" y="1490816"/>
              <a:ext cx="3279679" cy="184084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bIns="180000" rtlCol="0">
              <a:spAutoFit/>
            </a:bodyPr>
            <a:lstStyle/>
            <a:p>
              <a:pPr marL="97155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happened to the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hose?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2. What did Mum say?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Why did she say that?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98358" y="1043069"/>
              <a:ext cx="3280321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17145" y="6255317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480476" y="4492531"/>
            <a:ext cx="3354524" cy="137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Mum looked at the hose. The hose was leaking.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1109" y="4727094"/>
            <a:ext cx="3489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“Oh bother!” said Mum.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3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46099" y="1414725"/>
            <a:ext cx="6547872" cy="278013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934492" y="-107045"/>
            <a:ext cx="7248303" cy="1888902"/>
            <a:chOff x="7728" y="-161"/>
            <a:chExt cx="9284" cy="4583"/>
          </a:xfrm>
        </p:grpSpPr>
        <p:sp>
          <p:nvSpPr>
            <p:cNvPr id="25" name="矩形 24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846" y="1230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111976" y="188918"/>
            <a:ext cx="4859570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1"/>
          <p:cNvGrpSpPr/>
          <p:nvPr/>
        </p:nvGrpSpPr>
        <p:grpSpPr>
          <a:xfrm>
            <a:off x="7255878" y="2271930"/>
            <a:ext cx="4648135" cy="2167398"/>
            <a:chOff x="8388453" y="1062119"/>
            <a:chExt cx="3300132" cy="2167398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9" y="1566021"/>
              <a:ext cx="3279679" cy="16634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97155">
                <a:lnSpc>
                  <a:spcPct val="110000"/>
                </a:lnSpc>
                <a:spcBef>
                  <a:spcPts val="6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Dad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10000"/>
                </a:lnSpc>
                <a:spcBef>
                  <a:spcPts val="6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10000"/>
                </a:lnSpc>
                <a:spcBef>
                  <a:spcPts val="6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8453" y="1062119"/>
              <a:ext cx="3300132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26670" y="6255317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19917" y="4189090"/>
            <a:ext cx="318309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Dad mended the water butt. He put a patch on it.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831999" y="4320068"/>
            <a:ext cx="321015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“What a tricky job!” he said.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373385" y="3271674"/>
            <a:ext cx="4648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How did Dad mend the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water butt?</a:t>
            </a:r>
            <a:r>
              <a: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did Dad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think of this job?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7" name="组合 47"/>
          <p:cNvGrpSpPr/>
          <p:nvPr/>
        </p:nvGrpSpPr>
        <p:grpSpPr>
          <a:xfrm>
            <a:off x="8393996" y="5742210"/>
            <a:ext cx="1874051" cy="823896"/>
            <a:chOff x="7815474" y="4673495"/>
            <a:chExt cx="3873521" cy="1951765"/>
          </a:xfrm>
        </p:grpSpPr>
        <p:sp>
          <p:nvSpPr>
            <p:cNvPr id="51" name="圆角矩形 50"/>
            <p:cNvSpPr/>
            <p:nvPr/>
          </p:nvSpPr>
          <p:spPr>
            <a:xfrm>
              <a:off x="8509793" y="5349381"/>
              <a:ext cx="3179202" cy="1275879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patch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sp>
        <p:nvSpPr>
          <p:cNvPr id="60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66150" y="1421662"/>
            <a:ext cx="6154378" cy="264681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473673" y="1566219"/>
            <a:ext cx="3825234" cy="4318608"/>
            <a:chOff x="3983343" y="1125454"/>
            <a:chExt cx="3483312" cy="4138340"/>
          </a:xfrm>
        </p:grpSpPr>
        <p:grpSp>
          <p:nvGrpSpPr>
            <p:cNvPr id="29" name="组合 31"/>
            <p:cNvGrpSpPr/>
            <p:nvPr/>
          </p:nvGrpSpPr>
          <p:grpSpPr>
            <a:xfrm>
              <a:off x="3983343" y="1125454"/>
              <a:ext cx="3483312" cy="4138340"/>
              <a:chOff x="4893474" y="1576389"/>
              <a:chExt cx="3602184" cy="4253556"/>
            </a:xfrm>
          </p:grpSpPr>
          <p:grpSp>
            <p:nvGrpSpPr>
              <p:cNvPr id="31" name="组合 32"/>
              <p:cNvGrpSpPr/>
              <p:nvPr/>
            </p:nvGrpSpPr>
            <p:grpSpPr>
              <a:xfrm>
                <a:off x="4893474" y="1576389"/>
                <a:ext cx="3602184" cy="4253556"/>
                <a:chOff x="8435122" y="1367380"/>
                <a:chExt cx="3602184" cy="4253556"/>
              </a:xfrm>
            </p:grpSpPr>
            <p:grpSp>
              <p:nvGrpSpPr>
                <p:cNvPr id="40" name="组合 36"/>
                <p:cNvGrpSpPr/>
                <p:nvPr/>
              </p:nvGrpSpPr>
              <p:grpSpPr>
                <a:xfrm>
                  <a:off x="8435122" y="1503013"/>
                  <a:ext cx="3602184" cy="4117923"/>
                  <a:chOff x="6972097" y="1514969"/>
                  <a:chExt cx="4446528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972097" y="1514969"/>
                    <a:ext cx="4446528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 dirty="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240758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1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2" name="流程图: 过程 34"/>
              <p:cNvSpPr/>
              <p:nvPr/>
            </p:nvSpPr>
            <p:spPr>
              <a:xfrm>
                <a:off x="5191785" y="4488087"/>
                <a:ext cx="2917408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/>
                  <a:t>There is a </a:t>
                </a:r>
                <a:r>
                  <a:rPr lang="en-US" altLang="zh-CN" sz="2400" b="1" dirty="0">
                    <a:solidFill>
                      <a:srgbClr val="0070C0"/>
                    </a:solidFill>
                  </a:rPr>
                  <a:t>patch</a:t>
                </a:r>
                <a:r>
                  <a:rPr lang="en-US" altLang="zh-CN" sz="2400" b="1" dirty="0"/>
                  <a:t> on this pair of jeans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6089552" y="3728246"/>
                <a:ext cx="1139999" cy="645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patch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803" y="1751821"/>
              <a:ext cx="2086211" cy="1486623"/>
            </a:xfrm>
            <a:prstGeom prst="round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49" name="矩形 48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846" y="204"/>
              <a:ext cx="8268" cy="39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patch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Ss to find </a:t>
              </a:r>
              <a:r>
                <a:rPr lang="en-US" altLang="zh-CN" sz="1100" b="1" i="1" dirty="0"/>
                <a:t>patch </a:t>
              </a:r>
              <a:r>
                <a:rPr lang="en-US" altLang="zh-CN" sz="1100" b="1" dirty="0"/>
                <a:t>in the text and the illustration; explain the word and the example sentence to Ss by using the illustration and the pictures; have Ss read the word and have Ss make sentences with it.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one by one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one S to read the text; give feedback.</a:t>
              </a:r>
              <a:endParaRPr lang="zh-CN" altLang="zh-CN" sz="1100" dirty="0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4" name="直角三角形 6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346124" y="188918"/>
            <a:ext cx="4625422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1"/>
          <p:cNvGrpSpPr/>
          <p:nvPr/>
        </p:nvGrpSpPr>
        <p:grpSpPr>
          <a:xfrm>
            <a:off x="7513278" y="2178677"/>
            <a:ext cx="4295674" cy="2812226"/>
            <a:chOff x="8388452" y="1062119"/>
            <a:chExt cx="3300131" cy="2812226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7" y="1566021"/>
              <a:ext cx="3279679" cy="23083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554355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Dad mend the water butt well? What happened to it?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Dad? What would Dad do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8452" y="1062119"/>
              <a:ext cx="3300131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198095" y="630294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41615" y="4523403"/>
            <a:ext cx="3755121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water butt burst. All the water came out.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707705" y="4558671"/>
            <a:ext cx="217699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Dad got wet.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1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06695" y="1483142"/>
            <a:ext cx="6054645" cy="259333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22" name="矩形 21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846" y="1027"/>
              <a:ext cx="8268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one by one by using the illustration and the test.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text; give feedback.</a:t>
              </a:r>
              <a:endParaRPr lang="zh-CN" altLang="zh-CN" sz="1100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272226" y="188918"/>
            <a:ext cx="4699320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26670" y="626484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98951" y="4358259"/>
            <a:ext cx="2807582" cy="137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Mum mended the hose. She put a patch on it.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97587" y="4401459"/>
            <a:ext cx="3084255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“What a tricky job!” she said.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27" name="组合 51"/>
          <p:cNvGrpSpPr/>
          <p:nvPr/>
        </p:nvGrpSpPr>
        <p:grpSpPr>
          <a:xfrm>
            <a:off x="7448429" y="1168550"/>
            <a:ext cx="4351549" cy="3271752"/>
            <a:chOff x="8398675" y="1045791"/>
            <a:chExt cx="3347314" cy="3271752"/>
          </a:xfrm>
        </p:grpSpPr>
        <p:sp>
          <p:nvSpPr>
            <p:cNvPr id="28" name="文本框 27"/>
            <p:cNvSpPr txBox="1"/>
            <p:nvPr/>
          </p:nvSpPr>
          <p:spPr>
            <a:xfrm>
              <a:off x="8398675" y="1566021"/>
              <a:ext cx="3347313" cy="27515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Mum do? Who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helped Mum?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398676" y="1045791"/>
              <a:ext cx="3347313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31"/>
          <p:cNvGrpSpPr/>
          <p:nvPr/>
        </p:nvGrpSpPr>
        <p:grpSpPr>
          <a:xfrm>
            <a:off x="7581248" y="4728280"/>
            <a:ext cx="4085909" cy="1310886"/>
            <a:chOff x="8433865" y="944674"/>
            <a:chExt cx="3546478" cy="1649375"/>
          </a:xfrm>
        </p:grpSpPr>
        <p:sp>
          <p:nvSpPr>
            <p:cNvPr id="25" name="文本框 24"/>
            <p:cNvSpPr txBox="1"/>
            <p:nvPr/>
          </p:nvSpPr>
          <p:spPr>
            <a:xfrm>
              <a:off x="8433865" y="1548477"/>
              <a:ext cx="3546478" cy="1045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39989" y="944674"/>
              <a:ext cx="3540353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3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51500" y="1497968"/>
            <a:ext cx="6129835" cy="26078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30317" y="2528831"/>
            <a:ext cx="4269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How did Mum mend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the hose?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3. What did Dad do? Who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helped Dad?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35" name="矩形 34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846" y="1232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 and at an appropriate rate.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fluently and at an appropriate rate; give feedback.</a:t>
              </a:r>
              <a:endParaRPr lang="zh-CN" altLang="zh-CN" sz="11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7093448" y="188918"/>
            <a:ext cx="4878098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422540" y="1259353"/>
            <a:ext cx="4449343" cy="1829775"/>
            <a:chOff x="8427701" y="1044807"/>
            <a:chExt cx="3500529" cy="1829775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2" y="1548477"/>
              <a:ext cx="3494367" cy="13261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50165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happened to Mum?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07365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07365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7701" y="1044807"/>
              <a:ext cx="3500529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08553" y="4569791"/>
            <a:ext cx="3131672" cy="137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Mum put the hose on the tap. The top of the tap came off.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96023" y="4636403"/>
            <a:ext cx="3373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Mum got very wet.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55317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8241" y="1596966"/>
            <a:ext cx="6000196" cy="2559524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502772" y="2263696"/>
            <a:ext cx="426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How did Mum get wet?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组合 31"/>
          <p:cNvGrpSpPr/>
          <p:nvPr/>
        </p:nvGrpSpPr>
        <p:grpSpPr>
          <a:xfrm>
            <a:off x="7702825" y="4951556"/>
            <a:ext cx="4085909" cy="1310886"/>
            <a:chOff x="8433865" y="944674"/>
            <a:chExt cx="3546478" cy="1649375"/>
          </a:xfrm>
        </p:grpSpPr>
        <p:sp>
          <p:nvSpPr>
            <p:cNvPr id="31" name="文本框 30"/>
            <p:cNvSpPr txBox="1"/>
            <p:nvPr/>
          </p:nvSpPr>
          <p:spPr>
            <a:xfrm>
              <a:off x="8433865" y="1548477"/>
              <a:ext cx="3546478" cy="1045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8439989" y="944674"/>
              <a:ext cx="3540353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51"/>
          <p:cNvGrpSpPr/>
          <p:nvPr/>
        </p:nvGrpSpPr>
        <p:grpSpPr>
          <a:xfrm>
            <a:off x="7465869" y="3282412"/>
            <a:ext cx="4449343" cy="1460443"/>
            <a:chOff x="8427701" y="1044807"/>
            <a:chExt cx="3500529" cy="1460443"/>
          </a:xfrm>
        </p:grpSpPr>
        <p:sp>
          <p:nvSpPr>
            <p:cNvPr id="35" name="文本框 34"/>
            <p:cNvSpPr txBox="1"/>
            <p:nvPr/>
          </p:nvSpPr>
          <p:spPr>
            <a:xfrm>
              <a:off x="8430782" y="1548477"/>
              <a:ext cx="3494367" cy="9567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you do next if you got wet?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427701" y="1044807"/>
              <a:ext cx="3500529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934492" y="-107047"/>
            <a:ext cx="7248303" cy="1888902"/>
            <a:chOff x="7728" y="-161"/>
            <a:chExt cx="9284" cy="4583"/>
          </a:xfrm>
        </p:grpSpPr>
        <p:sp>
          <p:nvSpPr>
            <p:cNvPr id="37" name="矩形 36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846" y="822"/>
              <a:ext cx="8268" cy="271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make connections; read the text fluently and at an appropriate rate.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connection question;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more about themselves; give feedback.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fluently and at an appropriate rate; give feedback.</a:t>
              </a:r>
              <a:endParaRPr lang="zh-CN" altLang="zh-CN" sz="1100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0" name="直角三角形 3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7069103" y="188918"/>
            <a:ext cx="4902443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204073" y="2103100"/>
            <a:ext cx="4619536" cy="2233710"/>
            <a:chOff x="8430782" y="1082907"/>
            <a:chExt cx="3495223" cy="2233710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2" y="1548477"/>
              <a:ext cx="3495223" cy="17681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bIns="144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Dad get?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30782" y="1082907"/>
              <a:ext cx="3495223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03074" y="4334310"/>
            <a:ext cx="292135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Dad got a new water butt. He put it on the bricks.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85389" y="4336810"/>
            <a:ext cx="296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He got the hose. He filled up the water butt.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55317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8240" y="1565984"/>
            <a:ext cx="6120067" cy="2591524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275627" y="3078617"/>
            <a:ext cx="4570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What did Dad do next?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What did Mum do? Why?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组合 47"/>
          <p:cNvGrpSpPr/>
          <p:nvPr/>
        </p:nvGrpSpPr>
        <p:grpSpPr>
          <a:xfrm>
            <a:off x="7834893" y="5508110"/>
            <a:ext cx="2392232" cy="1015160"/>
            <a:chOff x="7815474" y="4673495"/>
            <a:chExt cx="4012968" cy="1951765"/>
          </a:xfrm>
        </p:grpSpPr>
        <p:sp>
          <p:nvSpPr>
            <p:cNvPr id="23" name="圆角矩形 22"/>
            <p:cNvSpPr/>
            <p:nvPr/>
          </p:nvSpPr>
          <p:spPr>
            <a:xfrm>
              <a:off x="8649240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bricks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grpSp>
        <p:nvGrpSpPr>
          <p:cNvPr id="31" name="组 2"/>
          <p:cNvGrpSpPr/>
          <p:nvPr/>
        </p:nvGrpSpPr>
        <p:grpSpPr>
          <a:xfrm>
            <a:off x="7584982" y="616611"/>
            <a:ext cx="3885558" cy="4787401"/>
            <a:chOff x="12482424" y="996535"/>
            <a:chExt cx="3906888" cy="4552744"/>
          </a:xfrm>
        </p:grpSpPr>
        <p:grpSp>
          <p:nvGrpSpPr>
            <p:cNvPr id="32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34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1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7240758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39" name="图片 38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5" name="流程图: 过程 34"/>
              <p:cNvSpPr/>
              <p:nvPr/>
            </p:nvSpPr>
            <p:spPr>
              <a:xfrm>
                <a:off x="519178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/>
                  <a:t>This wall was built with </a:t>
                </a:r>
                <a:r>
                  <a:rPr lang="en-US" altLang="zh-CN" sz="2400" b="1" dirty="0">
                    <a:solidFill>
                      <a:srgbClr val="0070C0"/>
                    </a:solidFill>
                  </a:rPr>
                  <a:t>bricks</a:t>
                </a:r>
                <a:r>
                  <a:rPr lang="en-US" altLang="zh-CN" sz="2400" b="1" dirty="0"/>
                  <a:t>.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6251462" y="3957740"/>
                <a:ext cx="1099675" cy="65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bricks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3214486" y="1800308"/>
              <a:ext cx="2600897" cy="1638629"/>
            </a:xfrm>
            <a:prstGeom prst="round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47" name="矩形 46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846" y="410"/>
              <a:ext cx="8268" cy="353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bricks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bricks </a:t>
              </a:r>
              <a:r>
                <a:rPr lang="en-US" altLang="zh-CN" sz="1100" b="1" dirty="0"/>
                <a:t>in the text and the illustration; explain the word and the example sentence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by using the illustration and the pictures;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sentences with it</a:t>
              </a:r>
              <a:endParaRPr lang="en-US" altLang="zh-CN" sz="1100" b="1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0" name="直角三角形 4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6950361" y="188918"/>
            <a:ext cx="5021185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112347" y="1571353"/>
            <a:ext cx="4697212" cy="2456472"/>
            <a:chOff x="8430781" y="1082907"/>
            <a:chExt cx="3613993" cy="2456472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1" y="1548477"/>
              <a:ext cx="3613993" cy="19909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08000" bIns="108000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AutoNum type="arabicPeriod"/>
                <a:defRPr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the new water butt?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  <a:defRPr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Dad? Why was Dad wet again?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30782" y="1082907"/>
              <a:ext cx="3613992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70786" y="4621738"/>
            <a:ext cx="3253560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The water butt fell over.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65138" y="4513365"/>
            <a:ext cx="2691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The water poured out. Dad got wet again.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52463" y="1612416"/>
            <a:ext cx="5816314" cy="2493433"/>
          </a:xfrm>
          <a:prstGeom prst="rect">
            <a:avLst/>
          </a:prstGeom>
        </p:spPr>
      </p:pic>
      <p:grpSp>
        <p:nvGrpSpPr>
          <p:cNvPr id="22" name="组合 49"/>
          <p:cNvGrpSpPr/>
          <p:nvPr/>
        </p:nvGrpSpPr>
        <p:grpSpPr>
          <a:xfrm>
            <a:off x="7602136" y="4732915"/>
            <a:ext cx="3326009" cy="1015420"/>
            <a:chOff x="8425475" y="944674"/>
            <a:chExt cx="3233851" cy="1277616"/>
          </a:xfrm>
        </p:grpSpPr>
        <p:sp>
          <p:nvSpPr>
            <p:cNvPr id="23" name="文本框 22"/>
            <p:cNvSpPr txBox="1"/>
            <p:nvPr/>
          </p:nvSpPr>
          <p:spPr>
            <a:xfrm>
              <a:off x="8433864" y="1548477"/>
              <a:ext cx="3193720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over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8425475" y="944674"/>
              <a:ext cx="3233851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34" name="矩形 33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846" y="1028"/>
              <a:ext cx="8268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decode the sight word; read the text fluently.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the sight phrase </a:t>
              </a:r>
              <a:r>
                <a:rPr lang="en-US" altLang="zh-CN" sz="1100" b="1" i="1" dirty="0"/>
                <a:t>get married</a:t>
              </a:r>
              <a:r>
                <a:rPr lang="en-US" altLang="zh-CN" sz="1100" b="1" dirty="0"/>
                <a:t> in the text and guide them to read it accurately.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</a:t>
              </a:r>
              <a:r>
                <a:rPr lang="en-US" altLang="zh-CN" sz="1100" b="1" i="1" dirty="0"/>
                <a:t>.</a:t>
              </a:r>
              <a:endParaRPr lang="zh-CN" altLang="zh-CN" sz="1100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7001301" y="188918"/>
            <a:ext cx="4970245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166485" y="1553843"/>
            <a:ext cx="4661505" cy="3027192"/>
            <a:chOff x="8429087" y="1082907"/>
            <a:chExt cx="3494676" cy="3027192"/>
          </a:xfrm>
        </p:grpSpPr>
        <p:sp>
          <p:nvSpPr>
            <p:cNvPr id="25" name="文本框 24"/>
            <p:cNvSpPr txBox="1"/>
            <p:nvPr/>
          </p:nvSpPr>
          <p:spPr>
            <a:xfrm>
              <a:off x="8429243" y="1548477"/>
              <a:ext cx="3494367" cy="25616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180000" rIns="180000" bIns="144000" rtlCol="0">
              <a:spAutoFit/>
            </a:bodyPr>
            <a:lstStyle/>
            <a:p>
              <a:pPr marL="97155">
                <a:lnSpc>
                  <a:spcPct val="120000"/>
                </a:lnSpc>
                <a:spcBef>
                  <a:spcPts val="12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Mum get?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9087" y="1082907"/>
              <a:ext cx="3494676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56880" y="4743194"/>
            <a:ext cx="3001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Mum got a new hose. She joined it to the old hose.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7704" y="1715891"/>
            <a:ext cx="6310288" cy="270598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938649" y="4743193"/>
            <a:ext cx="3001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She wanted to water the roses.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239162" y="2660237"/>
            <a:ext cx="5048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What did Mum do with the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new hose?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Why?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245202" y="3394091"/>
            <a:ext cx="5048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3. What did Dad do? How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many times did Dad get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wet?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组合 47"/>
          <p:cNvGrpSpPr/>
          <p:nvPr/>
        </p:nvGrpSpPr>
        <p:grpSpPr>
          <a:xfrm>
            <a:off x="7850456" y="5615203"/>
            <a:ext cx="2392232" cy="1015160"/>
            <a:chOff x="7815474" y="4673495"/>
            <a:chExt cx="4012968" cy="1951765"/>
          </a:xfrm>
        </p:grpSpPr>
        <p:sp>
          <p:nvSpPr>
            <p:cNvPr id="32" name="圆角矩形 31"/>
            <p:cNvSpPr/>
            <p:nvPr/>
          </p:nvSpPr>
          <p:spPr>
            <a:xfrm>
              <a:off x="8649240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roses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grpSp>
        <p:nvGrpSpPr>
          <p:cNvPr id="36" name="组 2"/>
          <p:cNvGrpSpPr/>
          <p:nvPr/>
        </p:nvGrpSpPr>
        <p:grpSpPr>
          <a:xfrm>
            <a:off x="7436335" y="801798"/>
            <a:ext cx="3906888" cy="4552744"/>
            <a:chOff x="12482424" y="996535"/>
            <a:chExt cx="3906888" cy="4552744"/>
          </a:xfrm>
        </p:grpSpPr>
        <p:grpSp>
          <p:nvGrpSpPr>
            <p:cNvPr id="37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39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5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9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7240758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0" name="流程图: 过程 34"/>
              <p:cNvSpPr/>
              <p:nvPr/>
            </p:nvSpPr>
            <p:spPr>
              <a:xfrm>
                <a:off x="519178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/>
                  <a:t>How beautiful these </a:t>
                </a:r>
                <a:r>
                  <a:rPr lang="en-US" altLang="zh-CN" sz="2400" b="1" dirty="0">
                    <a:solidFill>
                      <a:srgbClr val="0070C0"/>
                    </a:solidFill>
                  </a:rPr>
                  <a:t>roses </a:t>
                </a:r>
                <a:r>
                  <a:rPr lang="en-US" altLang="zh-CN" sz="2400" b="1" dirty="0"/>
                  <a:t>are!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6177369" y="4001700"/>
                <a:ext cx="964363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roses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3166031" y="1830800"/>
              <a:ext cx="2697806" cy="1797101"/>
            </a:xfrm>
            <a:prstGeom prst="round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52" name="矩形 51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846" y="413"/>
              <a:ext cx="8268" cy="353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roses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roses </a:t>
              </a:r>
              <a:r>
                <a:rPr lang="en-US" altLang="zh-CN" sz="1100" b="1" dirty="0"/>
                <a:t>in the text and the illustration; explain the word and the example sentence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by using the illustration and the pictures;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sentences with it.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</a:t>
              </a:r>
              <a:r>
                <a:rPr lang="en-US" altLang="zh-CN" sz="1100" b="1" i="1" dirty="0"/>
                <a:t>.</a:t>
              </a:r>
              <a:endParaRPr lang="zh-CN" altLang="zh-CN" sz="1100" dirty="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5" name="直角三角形 5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7001301" y="188918"/>
            <a:ext cx="4970245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124131" y="1728292"/>
            <a:ext cx="4661505" cy="3316502"/>
            <a:chOff x="8429087" y="1082907"/>
            <a:chExt cx="3494676" cy="3316502"/>
          </a:xfrm>
        </p:grpSpPr>
        <p:sp>
          <p:nvSpPr>
            <p:cNvPr id="25" name="文本框 24"/>
            <p:cNvSpPr txBox="1"/>
            <p:nvPr/>
          </p:nvSpPr>
          <p:spPr>
            <a:xfrm>
              <a:off x="8429243" y="1548477"/>
              <a:ext cx="3494367" cy="28509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180000" rIns="180000" bIns="144000" rtlCol="0">
              <a:spAutoFit/>
            </a:bodyPr>
            <a:lstStyle/>
            <a:p>
              <a:pPr marL="554355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Kipper want to do? How did he help?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Mum?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do you think Mum felt when she got wet again?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9087" y="1082907"/>
              <a:ext cx="3494676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56880" y="4177353"/>
            <a:ext cx="3001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Kipper wanted to help. He turned the tap on.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43223" y="6559266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3938649" y="4177353"/>
            <a:ext cx="3001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Mum got wet again. “Oh no!” said Mum.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96860" y="1282276"/>
            <a:ext cx="6037463" cy="2573172"/>
          </a:xfrm>
          <a:prstGeom prst="rect">
            <a:avLst/>
          </a:prstGeom>
        </p:spPr>
      </p:pic>
      <p:grpSp>
        <p:nvGrpSpPr>
          <p:cNvPr id="34" name="组合 47"/>
          <p:cNvGrpSpPr/>
          <p:nvPr/>
        </p:nvGrpSpPr>
        <p:grpSpPr>
          <a:xfrm>
            <a:off x="7978596" y="5527699"/>
            <a:ext cx="2392232" cy="1015160"/>
            <a:chOff x="7815474" y="4673495"/>
            <a:chExt cx="4012968" cy="1951765"/>
          </a:xfrm>
        </p:grpSpPr>
        <p:sp>
          <p:nvSpPr>
            <p:cNvPr id="35" name="圆角矩形 34"/>
            <p:cNvSpPr/>
            <p:nvPr/>
          </p:nvSpPr>
          <p:spPr>
            <a:xfrm>
              <a:off x="8649240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tap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grpSp>
        <p:nvGrpSpPr>
          <p:cNvPr id="37" name="组 2"/>
          <p:cNvGrpSpPr/>
          <p:nvPr/>
        </p:nvGrpSpPr>
        <p:grpSpPr>
          <a:xfrm>
            <a:off x="7320418" y="935197"/>
            <a:ext cx="3908612" cy="4787401"/>
            <a:chOff x="12482424" y="996535"/>
            <a:chExt cx="3906888" cy="4552744"/>
          </a:xfrm>
        </p:grpSpPr>
        <p:grpSp>
          <p:nvGrpSpPr>
            <p:cNvPr id="38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40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6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50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7243833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7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8" name="图片 47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1" name="流程图: 过程 34"/>
              <p:cNvSpPr/>
              <p:nvPr/>
            </p:nvSpPr>
            <p:spPr>
              <a:xfrm>
                <a:off x="5191784" y="4549095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/>
                  <a:t>Please turn off the </a:t>
                </a:r>
                <a:r>
                  <a:rPr lang="en-US" altLang="zh-CN" sz="2400" b="1" dirty="0">
                    <a:solidFill>
                      <a:srgbClr val="0070C0"/>
                    </a:solidFill>
                  </a:rPr>
                  <a:t>tap</a:t>
                </a:r>
                <a:r>
                  <a:rPr lang="en-US" altLang="zh-CN" sz="2400" b="1" dirty="0"/>
                  <a:t> after washing your hands!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6457765" y="3645383"/>
                <a:ext cx="687065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tap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3258855" y="1655484"/>
              <a:ext cx="2510414" cy="1676283"/>
            </a:xfrm>
            <a:prstGeom prst="roundRect">
              <a:avLst/>
            </a:prstGeom>
          </p:spPr>
        </p:pic>
      </p:grpSp>
      <p:grpSp>
        <p:nvGrpSpPr>
          <p:cNvPr id="52" name="组合 51"/>
          <p:cNvGrpSpPr/>
          <p:nvPr/>
        </p:nvGrpSpPr>
        <p:grpSpPr>
          <a:xfrm>
            <a:off x="4934492" y="-107045"/>
            <a:ext cx="7248303" cy="1888902"/>
            <a:chOff x="7728" y="-161"/>
            <a:chExt cx="9284" cy="4583"/>
          </a:xfrm>
        </p:grpSpPr>
        <p:sp>
          <p:nvSpPr>
            <p:cNvPr id="53" name="矩形 52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846" y="208"/>
              <a:ext cx="8268" cy="39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tap</a:t>
              </a:r>
              <a:r>
                <a:rPr lang="en-US" altLang="zh-CN" sz="1100" b="1" dirty="0"/>
                <a:t>, and make sentences with it; understand the text; make connections; read the text fluently.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tap </a:t>
              </a:r>
              <a:r>
                <a:rPr lang="en-US" altLang="zh-CN" sz="1100" b="1" dirty="0"/>
                <a:t>in the text and the illustration; explain the word and the example sentence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by using the illustration and the pictures;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sentences with it.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connections questions; give feedback.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</a:t>
              </a:r>
              <a:r>
                <a:rPr lang="en-US" altLang="zh-CN" sz="1100" b="1" i="1" dirty="0"/>
                <a:t>.</a:t>
              </a:r>
              <a:endParaRPr lang="zh-CN" altLang="zh-CN" sz="1100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2" name="直角三角形 6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7001301" y="188918"/>
            <a:ext cx="4970245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111715" y="2247263"/>
            <a:ext cx="4661505" cy="2115532"/>
            <a:chOff x="8429087" y="1082907"/>
            <a:chExt cx="3494676" cy="2115532"/>
          </a:xfrm>
        </p:grpSpPr>
        <p:sp>
          <p:nvSpPr>
            <p:cNvPr id="25" name="文本框 24"/>
            <p:cNvSpPr txBox="1"/>
            <p:nvPr/>
          </p:nvSpPr>
          <p:spPr>
            <a:xfrm>
              <a:off x="8429243" y="1548477"/>
              <a:ext cx="3494367" cy="164996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180000" rIns="180000" bIns="144000" rtlCol="0">
              <a:spAutoFit/>
            </a:bodyPr>
            <a:lstStyle/>
            <a:p>
              <a:pPr marL="97155">
                <a:lnSpc>
                  <a:spcPts val="2400"/>
                </a:lnSpc>
                <a:spcBef>
                  <a:spcPts val="12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the children get?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>
                <a:lnSpc>
                  <a:spcPts val="2400"/>
                </a:lnSpc>
                <a:spcBef>
                  <a:spcPts val="1200"/>
                </a:spcBef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Where did they put it?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9087" y="1082907"/>
              <a:ext cx="3494676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15937" y="4551486"/>
            <a:ext cx="3136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The children got the paddling pool. They put it on the grass.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3878476" y="4557245"/>
            <a:ext cx="3001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Dad got the new hose. Biff turned on the tap.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9412" y="1615110"/>
            <a:ext cx="6149302" cy="2630026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214997" y="3580223"/>
            <a:ext cx="464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What did Dad and Biff do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next?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组合 47"/>
          <p:cNvGrpSpPr/>
          <p:nvPr/>
        </p:nvGrpSpPr>
        <p:grpSpPr>
          <a:xfrm>
            <a:off x="8166564" y="5488066"/>
            <a:ext cx="2392232" cy="1015160"/>
            <a:chOff x="7815474" y="4673495"/>
            <a:chExt cx="4012968" cy="1951765"/>
          </a:xfrm>
        </p:grpSpPr>
        <p:sp>
          <p:nvSpPr>
            <p:cNvPr id="31" name="圆角矩形 30"/>
            <p:cNvSpPr/>
            <p:nvPr/>
          </p:nvSpPr>
          <p:spPr>
            <a:xfrm>
              <a:off x="8649240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grass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grpSp>
        <p:nvGrpSpPr>
          <p:cNvPr id="33" name="组 2"/>
          <p:cNvGrpSpPr/>
          <p:nvPr/>
        </p:nvGrpSpPr>
        <p:grpSpPr>
          <a:xfrm>
            <a:off x="7543644" y="679190"/>
            <a:ext cx="3885558" cy="4787401"/>
            <a:chOff x="12482424" y="996535"/>
            <a:chExt cx="3906888" cy="4552744"/>
          </a:xfrm>
        </p:grpSpPr>
        <p:grpSp>
          <p:nvGrpSpPr>
            <p:cNvPr id="35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37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0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7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>
                    <a:off x="7240758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1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5" name="图片 44"/>
                  <p:cNvPicPr>
                    <a:picLocks noChangeAspect="1"/>
                  </p:cNvPicPr>
                  <p:nvPr/>
                </p:nvPicPr>
                <p:blipFill>
                  <a:blip r:embed="rId1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8" name="流程图: 过程 34"/>
              <p:cNvSpPr/>
              <p:nvPr/>
            </p:nvSpPr>
            <p:spPr>
              <a:xfrm>
                <a:off x="519178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/>
                  <a:t>There is a ball on </a:t>
                </a:r>
                <a:endParaRPr lang="en-US" altLang="zh-CN" sz="2400" b="1" dirty="0"/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/>
                  <a:t>the </a:t>
                </a:r>
                <a:r>
                  <a:rPr lang="en-US" altLang="zh-CN" sz="2400" b="1" dirty="0">
                    <a:solidFill>
                      <a:srgbClr val="0070C0"/>
                    </a:solidFill>
                  </a:rPr>
                  <a:t>grass</a:t>
                </a:r>
                <a:r>
                  <a:rPr lang="en-US" altLang="zh-CN" sz="2400" b="1" dirty="0"/>
                  <a:t>.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6352638" y="3957740"/>
                <a:ext cx="897323" cy="650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grass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3214486" y="1721072"/>
              <a:ext cx="2600897" cy="1797101"/>
            </a:xfrm>
            <a:prstGeom prst="round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50" name="矩形 49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846" y="414"/>
              <a:ext cx="8268" cy="353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bricks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bricks </a:t>
              </a:r>
              <a:r>
                <a:rPr lang="en-US" altLang="zh-CN" sz="1100" b="1" dirty="0"/>
                <a:t>in the text and the illustration; explain the word and the example sentence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by using the illustration and the pictures;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sentences with it.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3" name="直角三角形 5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1242857"/>
            <a:ext cx="9167384" cy="556434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58509" y="1976686"/>
            <a:ext cx="7366532" cy="3980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charset="0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+mn-ea"/>
              </a:rPr>
              <a:t>Read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+mn-ea"/>
              </a:rPr>
              <a:t>common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+mn-ea"/>
              </a:rPr>
              <a:t>,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+mn-ea"/>
              </a:rPr>
              <a:t>high-frequency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+mn-ea"/>
              </a:rPr>
              <a:t>words fluently.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+mn-ea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key words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butt, patch, roses, tap, bricks,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grass,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make sentences with them.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Everyone Got Wet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compare and contrast what happened to the characters.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 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80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 mended ________. 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22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246979" y="827276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. . .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55188" y="786762"/>
            <a:ext cx="1378092" cy="91872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181854" y="-36193"/>
            <a:ext cx="6017829" cy="730173"/>
            <a:chOff x="8567" y="-23"/>
            <a:chExt cx="8445" cy="2007"/>
          </a:xfrm>
        </p:grpSpPr>
        <p:sp>
          <p:nvSpPr>
            <p:cNvPr id="31" name="矩形 3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600" y="471"/>
              <a:ext cx="8268" cy="109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 Get to know and understand what will be learned in this lesson. </a:t>
              </a:r>
              <a:endParaRPr lang="zh-CN" altLang="zh-CN" sz="1100" dirty="0"/>
            </a:p>
            <a:p>
              <a:r>
                <a:rPr lang="en-US" altLang="zh-CN" sz="1100" b="1" dirty="0"/>
                <a:t>       Go through the learning goals with Ss.</a:t>
              </a:r>
              <a:endParaRPr lang="zh-CN" altLang="zh-CN" sz="11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74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8000" y="4236377"/>
            <a:ext cx="1221419" cy="1720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7001301" y="188918"/>
            <a:ext cx="4970245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166004" y="2040595"/>
            <a:ext cx="4661505" cy="2639393"/>
            <a:chOff x="8429087" y="1082907"/>
            <a:chExt cx="3494676" cy="2639393"/>
          </a:xfrm>
        </p:grpSpPr>
        <p:sp>
          <p:nvSpPr>
            <p:cNvPr id="25" name="文本框 24"/>
            <p:cNvSpPr txBox="1"/>
            <p:nvPr/>
          </p:nvSpPr>
          <p:spPr>
            <a:xfrm>
              <a:off x="8429243" y="1548477"/>
              <a:ext cx="3494367" cy="21738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180000" rIns="180000" bIns="144000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should come out of the hose?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9087" y="1082907"/>
              <a:ext cx="3494676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15937" y="4551486"/>
            <a:ext cx="3136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No water came out of the hose. “Funny!” said Dad.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3878476" y="4557245"/>
            <a:ext cx="3001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He looked down the hose.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8241" y="1528456"/>
            <a:ext cx="6053879" cy="26058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50238" y="3383242"/>
            <a:ext cx="4333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What did Dad say and do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next when no water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came out of the hose?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31" name="矩形 30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925" y="1030"/>
              <a:ext cx="8268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one by one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text; give feedback.</a:t>
              </a:r>
              <a:endParaRPr lang="zh-CN" altLang="zh-CN" sz="11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6714699" y="95107"/>
            <a:ext cx="5379677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275235" y="2019548"/>
            <a:ext cx="4538764" cy="2947170"/>
            <a:chOff x="8429087" y="1082907"/>
            <a:chExt cx="3494676" cy="2947170"/>
          </a:xfrm>
        </p:grpSpPr>
        <p:sp>
          <p:nvSpPr>
            <p:cNvPr id="25" name="文本框 24"/>
            <p:cNvSpPr txBox="1"/>
            <p:nvPr/>
          </p:nvSpPr>
          <p:spPr>
            <a:xfrm>
              <a:off x="8429243" y="1548477"/>
              <a:ext cx="3494367" cy="2481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180000" rIns="180000" bIns="144000" rtlCol="0">
              <a:spAutoFit/>
            </a:bodyPr>
            <a:lstStyle/>
            <a:p>
              <a:pPr marL="554355" indent="-4572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the     children at the end of the story?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554355" indent="-457200">
                <a:spcBef>
                  <a:spcPts val="1200"/>
                </a:spcBef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97155">
                <a:spcBef>
                  <a:spcPts val="1200"/>
                </a:spcBef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9087" y="1082907"/>
              <a:ext cx="3494676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391257" y="5477413"/>
            <a:ext cx="4405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Oh no!  The children got wet.</a:t>
            </a:r>
            <a:endParaRPr lang="en-US" altLang="zh-CN" sz="2400" b="1" dirty="0">
              <a:solidFill>
                <a:prstClr val="black"/>
              </a:solidFill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70024" y="1078671"/>
            <a:ext cx="4762892" cy="4072979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7352990" y="3725525"/>
            <a:ext cx="4460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 Why did the children get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wet? How did they feel 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after they got wet?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22" name="矩形 21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925" y="1029"/>
              <a:ext cx="8268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one by one by using the illustration and the text.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text; give feedback.</a:t>
              </a:r>
              <a:endParaRPr lang="zh-CN" altLang="zh-CN" sz="11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4404" y="508394"/>
            <a:ext cx="1115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Compare and contrast what happens to the characters.</a:t>
            </a:r>
            <a:endParaRPr lang="zh-CN" altLang="en-US" sz="32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705396" y="3455972"/>
            <a:ext cx="8195256" cy="1899114"/>
            <a:chOff x="2705396" y="3455972"/>
            <a:chExt cx="8195256" cy="1899114"/>
          </a:xfrm>
        </p:grpSpPr>
        <p:grpSp>
          <p:nvGrpSpPr>
            <p:cNvPr id="47" name="组合 46"/>
            <p:cNvGrpSpPr/>
            <p:nvPr/>
          </p:nvGrpSpPr>
          <p:grpSpPr>
            <a:xfrm>
              <a:off x="2705396" y="3455972"/>
              <a:ext cx="8195256" cy="1899114"/>
              <a:chOff x="2705396" y="1404809"/>
              <a:chExt cx="8195256" cy="1899114"/>
            </a:xfrm>
          </p:grpSpPr>
          <p:sp>
            <p:nvSpPr>
              <p:cNvPr id="48" name="流程图: 可选过程 47"/>
              <p:cNvSpPr/>
              <p:nvPr/>
            </p:nvSpPr>
            <p:spPr>
              <a:xfrm>
                <a:off x="2705396" y="1827411"/>
                <a:ext cx="8118783" cy="1476512"/>
              </a:xfrm>
              <a:prstGeom prst="flowChartAlternateProcess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9" name="图片 48"/>
              <p:cNvPicPr>
                <a:picLocks noChangeAspect="1"/>
              </p:cNvPicPr>
              <p:nvPr/>
            </p:nvPicPr>
            <p:blipFill rotWithShape="1">
              <a:blip r:embed="rId1" cstate="email"/>
              <a:srcRect r="-3524"/>
              <a:stretch>
                <a:fillRect/>
              </a:stretch>
            </p:blipFill>
            <p:spPr>
              <a:xfrm>
                <a:off x="10152252" y="1404809"/>
                <a:ext cx="748400" cy="742628"/>
              </a:xfrm>
              <a:prstGeom prst="rect">
                <a:avLst/>
              </a:prstGeom>
            </p:spPr>
          </p:pic>
        </p:grpSp>
        <p:sp>
          <p:nvSpPr>
            <p:cNvPr id="43" name="矩形 25"/>
            <p:cNvSpPr>
              <a:spLocks noChangeArrowheads="1"/>
            </p:cNvSpPr>
            <p:nvPr/>
          </p:nvSpPr>
          <p:spPr bwMode="auto">
            <a:xfrm>
              <a:off x="3064663" y="3995013"/>
              <a:ext cx="7034810" cy="112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tIns="360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800" b="1" dirty="0">
                  <a:latin typeface="Century Gothic" panose="020B0502020202020204" pitchFamily="34" charset="0"/>
                </a:rPr>
                <a:t>To 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contrast</a:t>
              </a:r>
              <a:r>
                <a:rPr lang="en-US" altLang="zh-CN" sz="2800" b="1" dirty="0">
                  <a:latin typeface="Century Gothic" panose="020B0502020202020204" pitchFamily="34" charset="0"/>
                </a:rPr>
                <a:t> is to see how two or more things are different.</a:t>
              </a:r>
              <a:endParaRPr lang="en-US" altLang="zh-CN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90570" y="1404809"/>
            <a:ext cx="8210082" cy="1899114"/>
            <a:chOff x="2690570" y="1404809"/>
            <a:chExt cx="8210082" cy="1899114"/>
          </a:xfrm>
        </p:grpSpPr>
        <p:grpSp>
          <p:nvGrpSpPr>
            <p:cNvPr id="5" name="组合 4"/>
            <p:cNvGrpSpPr/>
            <p:nvPr/>
          </p:nvGrpSpPr>
          <p:grpSpPr>
            <a:xfrm>
              <a:off x="2690570" y="1404809"/>
              <a:ext cx="8210082" cy="1899114"/>
              <a:chOff x="2690570" y="1404809"/>
              <a:chExt cx="8210082" cy="1899114"/>
            </a:xfrm>
          </p:grpSpPr>
          <p:sp>
            <p:nvSpPr>
              <p:cNvPr id="39" name="流程图: 可选过程 38"/>
              <p:cNvSpPr/>
              <p:nvPr/>
            </p:nvSpPr>
            <p:spPr>
              <a:xfrm>
                <a:off x="2690570" y="1827411"/>
                <a:ext cx="8133609" cy="1476512"/>
              </a:xfrm>
              <a:prstGeom prst="flowChartAlternateProcess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1" cstate="email"/>
              <a:srcRect r="-3524"/>
              <a:stretch>
                <a:fillRect/>
              </a:stretch>
            </p:blipFill>
            <p:spPr>
              <a:xfrm>
                <a:off x="10152252" y="1404809"/>
                <a:ext cx="748400" cy="742628"/>
              </a:xfrm>
              <a:prstGeom prst="rect">
                <a:avLst/>
              </a:prstGeom>
            </p:spPr>
          </p:pic>
        </p:grpSp>
        <p:sp>
          <p:nvSpPr>
            <p:cNvPr id="45" name="矩形 25"/>
            <p:cNvSpPr>
              <a:spLocks noChangeArrowheads="1"/>
            </p:cNvSpPr>
            <p:nvPr/>
          </p:nvSpPr>
          <p:spPr bwMode="auto">
            <a:xfrm>
              <a:off x="2830373" y="2164638"/>
              <a:ext cx="703481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800" b="1" dirty="0">
                  <a:latin typeface="Century Gothic" panose="020B0502020202020204" pitchFamily="34" charset="0"/>
                </a:rPr>
                <a:t>To </a:t>
              </a:r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compare</a:t>
              </a:r>
              <a:r>
                <a:rPr lang="en-US" altLang="zh-CN" sz="2800" b="1" dirty="0">
                  <a:latin typeface="Century Gothic" panose="020B0502020202020204" pitchFamily="34" charset="0"/>
                </a:rPr>
                <a:t> is to see how two or more things are the same or similar.</a:t>
              </a:r>
              <a:endParaRPr lang="zh-CN" altLang="zh-CN" sz="28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1" name="矩形 50"/>
          <p:cNvSpPr/>
          <p:nvPr/>
        </p:nvSpPr>
        <p:spPr bwMode="auto">
          <a:xfrm>
            <a:off x="-98105" y="-85316"/>
            <a:ext cx="12280900" cy="6903085"/>
          </a:xfrm>
          <a:prstGeom prst="rect">
            <a:avLst/>
          </a:prstGeom>
          <a:solidFill>
            <a:srgbClr val="FFE389">
              <a:alpha val="84000"/>
            </a:srgbClr>
          </a:solidFill>
          <a:ln>
            <a:solidFill>
              <a:srgbClr val="CAC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69849" y="415964"/>
            <a:ext cx="5332631" cy="228408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48316" y="474802"/>
            <a:ext cx="5245955" cy="2237785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935620" y="3507748"/>
            <a:ext cx="10481948" cy="1268095"/>
            <a:chOff x="1329878" y="2418294"/>
            <a:chExt cx="10481948" cy="1268095"/>
          </a:xfrm>
        </p:grpSpPr>
        <p:sp>
          <p:nvSpPr>
            <p:cNvPr id="58" name="矩形 25"/>
            <p:cNvSpPr>
              <a:spLocks noChangeArrowheads="1"/>
            </p:cNvSpPr>
            <p:nvPr/>
          </p:nvSpPr>
          <p:spPr bwMode="auto">
            <a:xfrm>
              <a:off x="1922225" y="2751821"/>
              <a:ext cx="9289040" cy="60939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sz="2800" b="1" dirty="0">
                  <a:latin typeface="Century Gothic" panose="020B0502020202020204" pitchFamily="34" charset="0"/>
                </a:rPr>
                <a:t>What </a:t>
              </a:r>
              <a:r>
                <a:rPr lang="en-US" altLang="zh-CN" sz="2800" b="1" dirty="0">
                  <a:latin typeface="Century Gothic" panose="020B0502020202020204" pitchFamily="34" charset="0"/>
                </a:rPr>
                <a:t>same</a:t>
              </a:r>
              <a:r>
                <a:rPr lang="en-US" sz="2800" b="1" dirty="0">
                  <a:latin typeface="Century Gothic" panose="020B0502020202020204" pitchFamily="34" charset="0"/>
                </a:rPr>
                <a:t> things happened to both Dad and Mum?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9" name="圆角矩形 58"/>
            <p:cNvSpPr/>
            <p:nvPr/>
          </p:nvSpPr>
          <p:spPr bwMode="auto">
            <a:xfrm>
              <a:off x="1329878" y="2418294"/>
              <a:ext cx="10481948" cy="126809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258864" y="4963439"/>
            <a:ext cx="7199876" cy="1268095"/>
            <a:chOff x="16249128" y="1398754"/>
            <a:chExt cx="7199876" cy="1268095"/>
          </a:xfrm>
        </p:grpSpPr>
        <p:sp>
          <p:nvSpPr>
            <p:cNvPr id="61" name="圆角矩形 60"/>
            <p:cNvSpPr/>
            <p:nvPr/>
          </p:nvSpPr>
          <p:spPr bwMode="auto">
            <a:xfrm>
              <a:off x="16249128" y="1398754"/>
              <a:ext cx="6663055" cy="1268095"/>
            </a:xfrm>
            <a:prstGeom prst="roundRect">
              <a:avLst/>
            </a:prstGeom>
            <a:noFill/>
            <a:ln w="38100">
              <a:solidFill>
                <a:srgbClr val="FA860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2" name="矩形 25"/>
            <p:cNvSpPr>
              <a:spLocks noChangeArrowheads="1"/>
            </p:cNvSpPr>
            <p:nvPr/>
          </p:nvSpPr>
          <p:spPr bwMode="auto">
            <a:xfrm>
              <a:off x="17610814" y="1668826"/>
              <a:ext cx="5838190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sz="2800" b="1" dirty="0">
                  <a:latin typeface="Century Gothic" panose="020B0502020202020204" pitchFamily="34" charset="0"/>
                  <a:sym typeface="+mn-ea"/>
                </a:rPr>
                <a:t>Both of them got wet.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31513" y="3518890"/>
            <a:ext cx="10481948" cy="1268095"/>
            <a:chOff x="1329878" y="2418294"/>
            <a:chExt cx="10481948" cy="1268095"/>
          </a:xfrm>
        </p:grpSpPr>
        <p:sp>
          <p:nvSpPr>
            <p:cNvPr id="64" name="矩形 25"/>
            <p:cNvSpPr>
              <a:spLocks noChangeArrowheads="1"/>
            </p:cNvSpPr>
            <p:nvPr/>
          </p:nvSpPr>
          <p:spPr bwMode="auto">
            <a:xfrm>
              <a:off x="1878175" y="2779297"/>
              <a:ext cx="9385353" cy="60939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altLang="zh-CN" sz="2800" b="1" dirty="0">
                  <a:latin typeface="Century Gothic" panose="020B0502020202020204" pitchFamily="34" charset="0"/>
                </a:rPr>
                <a:t>What are the reasons for Mom and Dad getting wet?</a:t>
              </a:r>
              <a:endParaRPr lang="en-US" sz="2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5" name="圆角矩形 64"/>
            <p:cNvSpPr/>
            <p:nvPr/>
          </p:nvSpPr>
          <p:spPr bwMode="auto">
            <a:xfrm>
              <a:off x="1329878" y="2418294"/>
              <a:ext cx="10481948" cy="126809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421033" y="5009559"/>
            <a:ext cx="6504615" cy="1636650"/>
            <a:chOff x="16648254" y="8704266"/>
            <a:chExt cx="5980398" cy="1636650"/>
          </a:xfrm>
        </p:grpSpPr>
        <p:sp>
          <p:nvSpPr>
            <p:cNvPr id="67" name="圆角矩形 66"/>
            <p:cNvSpPr/>
            <p:nvPr/>
          </p:nvSpPr>
          <p:spPr bwMode="auto">
            <a:xfrm>
              <a:off x="16710111" y="8704266"/>
              <a:ext cx="5787879" cy="1268095"/>
            </a:xfrm>
            <a:prstGeom prst="roundRect">
              <a:avLst/>
            </a:prstGeom>
            <a:noFill/>
            <a:ln w="38100">
              <a:solidFill>
                <a:srgbClr val="FA860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8" name="矩形 25"/>
            <p:cNvSpPr>
              <a:spLocks noChangeArrowheads="1"/>
            </p:cNvSpPr>
            <p:nvPr/>
          </p:nvSpPr>
          <p:spPr bwMode="auto">
            <a:xfrm>
              <a:off x="16648254" y="8783567"/>
              <a:ext cx="5980398" cy="1557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sz="2800" b="1" dirty="0">
                  <a:latin typeface="+mn-lt"/>
                  <a:sym typeface="+mn-ea"/>
                </a:rPr>
                <a:t>Mum: 1. </a:t>
              </a:r>
              <a:r>
                <a:rPr lang="en-US" altLang="zh-CN" sz="2800" b="1" dirty="0">
                  <a:latin typeface="+mn-lt"/>
                </a:rPr>
                <a:t>Put the hose on the tap.</a:t>
              </a:r>
              <a:endParaRPr lang="en-US" altLang="zh-CN" sz="2800" b="1" dirty="0">
                <a:latin typeface="+mn-lt"/>
              </a:endParaRPr>
            </a:p>
            <a:p>
              <a:pPr>
                <a:buNone/>
              </a:pPr>
              <a:r>
                <a:rPr lang="en-US" sz="2800" b="1" dirty="0">
                  <a:latin typeface="+mn-lt"/>
                  <a:sym typeface="+mn-ea"/>
                </a:rPr>
                <a:t>           2. </a:t>
              </a:r>
              <a:r>
                <a:rPr lang="en-US" altLang="zh-CN" sz="2800" b="1" dirty="0">
                  <a:latin typeface="+mn-lt"/>
                </a:rPr>
                <a:t>The top of </a:t>
              </a:r>
              <a:r>
                <a:rPr lang="en-US" altLang="zh-CN" sz="2800" b="1" dirty="0" smtClean="0">
                  <a:latin typeface="+mn-lt"/>
                </a:rPr>
                <a:t>the tap </a:t>
              </a:r>
              <a:r>
                <a:rPr lang="en-US" altLang="zh-CN" sz="2800" b="1" dirty="0">
                  <a:latin typeface="+mn-lt"/>
                </a:rPr>
                <a:t>came off.</a:t>
              </a:r>
              <a:endParaRPr lang="en-US" altLang="zh-CN" sz="2800" b="1" dirty="0">
                <a:latin typeface="+mn-lt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92766" y="5013008"/>
            <a:ext cx="5279567" cy="1268095"/>
            <a:chOff x="20990741" y="3785537"/>
            <a:chExt cx="5279567" cy="1268095"/>
          </a:xfrm>
        </p:grpSpPr>
        <p:sp>
          <p:nvSpPr>
            <p:cNvPr id="70" name="圆角矩形 69"/>
            <p:cNvSpPr/>
            <p:nvPr/>
          </p:nvSpPr>
          <p:spPr bwMode="auto">
            <a:xfrm>
              <a:off x="20990741" y="3785537"/>
              <a:ext cx="5279567" cy="1268095"/>
            </a:xfrm>
            <a:prstGeom prst="roundRect">
              <a:avLst/>
            </a:prstGeom>
            <a:noFill/>
            <a:ln w="38100">
              <a:solidFill>
                <a:srgbClr val="FA860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1" name="矩形 25"/>
            <p:cNvSpPr>
              <a:spLocks noChangeArrowheads="1"/>
            </p:cNvSpPr>
            <p:nvPr/>
          </p:nvSpPr>
          <p:spPr bwMode="auto">
            <a:xfrm>
              <a:off x="21025126" y="3916288"/>
              <a:ext cx="5210795" cy="104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buNone/>
              </a:pPr>
              <a:r>
                <a:rPr lang="en-US" altLang="zh-CN" sz="2800" b="1" dirty="0">
                  <a:latin typeface="Century Gothic" panose="020B0502020202020204" pitchFamily="34" charset="0"/>
                  <a:sym typeface="+mn-ea"/>
                </a:rPr>
                <a:t>Dad: </a:t>
              </a:r>
              <a:r>
                <a:rPr lang="en-US" altLang="zh-CN" sz="2800" b="1" dirty="0"/>
                <a:t>1. The water butt burst.</a:t>
              </a:r>
              <a:endParaRPr lang="en-US" altLang="zh-CN" sz="2800" b="1" dirty="0"/>
            </a:p>
            <a:p>
              <a:pPr>
                <a:buNone/>
              </a:pPr>
              <a:r>
                <a:rPr lang="en-US" altLang="zh-CN" sz="2800" b="1" dirty="0"/>
                <a:t>         2. The water came down</a:t>
              </a:r>
              <a:endParaRPr lang="zh-CN" altLang="en-US" sz="2800" b="1" dirty="0"/>
            </a:p>
          </p:txBody>
        </p:sp>
      </p:grpSp>
      <p:sp>
        <p:nvSpPr>
          <p:cNvPr id="83" name="椭圆 82"/>
          <p:cNvSpPr/>
          <p:nvPr/>
        </p:nvSpPr>
        <p:spPr>
          <a:xfrm>
            <a:off x="1461752" y="3366227"/>
            <a:ext cx="5753100" cy="3024505"/>
          </a:xfrm>
          <a:prstGeom prst="ellipse">
            <a:avLst/>
          </a:prstGeom>
          <a:noFill/>
          <a:ln>
            <a:solidFill>
              <a:srgbClr val="FFA9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5033409" y="3301488"/>
            <a:ext cx="5624830" cy="3025140"/>
          </a:xfrm>
          <a:prstGeom prst="ellipse">
            <a:avLst/>
          </a:prstGeom>
          <a:noFill/>
          <a:ln>
            <a:solidFill>
              <a:srgbClr val="FFA9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1173363" y="3215787"/>
            <a:ext cx="1235075" cy="1151890"/>
          </a:xfrm>
          <a:prstGeom prst="ellipse">
            <a:avLst/>
          </a:prstGeom>
          <a:solidFill>
            <a:srgbClr val="FFE389"/>
          </a:solidFill>
          <a:ln>
            <a:solidFill>
              <a:srgbClr val="FFA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Dad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9773350" y="3241777"/>
            <a:ext cx="1334892" cy="1151890"/>
          </a:xfrm>
          <a:prstGeom prst="ellipse">
            <a:avLst/>
          </a:prstGeom>
          <a:solidFill>
            <a:srgbClr val="FFE389"/>
          </a:solidFill>
          <a:ln>
            <a:solidFill>
              <a:srgbClr val="FFA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Mum</a:t>
            </a:r>
            <a:endParaRPr lang="en-US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2683058" y="4094055"/>
            <a:ext cx="3016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The water    </a:t>
            </a:r>
            <a:endParaRPr lang="en-US" altLang="zh-CN" sz="2400" b="1" dirty="0"/>
          </a:p>
          <a:p>
            <a:r>
              <a:rPr lang="en-US" altLang="zh-CN" sz="2400" b="1" dirty="0"/>
              <a:t>    butt burst.</a:t>
            </a:r>
            <a:endParaRPr lang="en-US" altLang="zh-CN" sz="2400" b="1" dirty="0"/>
          </a:p>
          <a:p>
            <a:r>
              <a:rPr lang="en-US" altLang="zh-CN" sz="2400" b="1" dirty="0"/>
              <a:t>2. The water    </a:t>
            </a:r>
            <a:endParaRPr lang="en-US" altLang="zh-CN" sz="2400" b="1" dirty="0"/>
          </a:p>
          <a:p>
            <a:r>
              <a:rPr lang="en-US" altLang="zh-CN" sz="2400" b="1" dirty="0"/>
              <a:t>    came down.</a:t>
            </a:r>
            <a:endParaRPr lang="en-US" altLang="zh-CN" sz="2400" b="1" dirty="0"/>
          </a:p>
        </p:txBody>
      </p:sp>
      <p:sp>
        <p:nvSpPr>
          <p:cNvPr id="88" name="文本框 87"/>
          <p:cNvSpPr txBox="1"/>
          <p:nvPr/>
        </p:nvSpPr>
        <p:spPr>
          <a:xfrm>
            <a:off x="7290569" y="4037133"/>
            <a:ext cx="3392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Put the hose </a:t>
            </a:r>
            <a:endParaRPr lang="en-US" altLang="zh-CN" sz="2400" b="1" dirty="0"/>
          </a:p>
          <a:p>
            <a:r>
              <a:rPr lang="en-US" altLang="zh-CN" sz="2400" b="1" dirty="0"/>
              <a:t>    on the tap.</a:t>
            </a:r>
            <a:endParaRPr lang="en-US" altLang="zh-CN" sz="2400" b="1" dirty="0"/>
          </a:p>
          <a:p>
            <a:r>
              <a:rPr lang="en-US" altLang="zh-CN" sz="2400" b="1" dirty="0"/>
              <a:t>2. The top of   </a:t>
            </a:r>
            <a:endParaRPr lang="en-US" altLang="zh-CN" sz="2400" b="1" dirty="0"/>
          </a:p>
          <a:p>
            <a:r>
              <a:rPr lang="en-US" altLang="zh-CN" sz="2400" b="1" dirty="0"/>
              <a:t>    </a:t>
            </a:r>
            <a:r>
              <a:rPr lang="en-US" altLang="zh-CN" sz="2400" b="1" dirty="0" smtClean="0"/>
              <a:t>the tap </a:t>
            </a:r>
            <a:r>
              <a:rPr lang="en-US" altLang="zh-CN" sz="2400" b="1" dirty="0"/>
              <a:t>came off.</a:t>
            </a:r>
            <a:endParaRPr lang="en-US" altLang="zh-CN" sz="2400" b="1" dirty="0"/>
          </a:p>
        </p:txBody>
      </p:sp>
      <p:sp>
        <p:nvSpPr>
          <p:cNvPr id="89" name="文本框 88"/>
          <p:cNvSpPr txBox="1"/>
          <p:nvPr/>
        </p:nvSpPr>
        <p:spPr>
          <a:xfrm>
            <a:off x="5293390" y="4580638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Got wet.</a:t>
            </a:r>
            <a:endParaRPr lang="en-US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5053165" y="3037204"/>
            <a:ext cx="2246858" cy="79184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compare</a:t>
            </a:r>
            <a:endParaRPr lang="en-US" altLang="zh-CN" sz="2400" b="1" dirty="0">
              <a:solidFill>
                <a:schemeClr val="tx2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7547864" y="2780353"/>
            <a:ext cx="2017896" cy="79184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contrast</a:t>
            </a:r>
            <a:endParaRPr lang="en-US" altLang="zh-CN" sz="2400" b="1" dirty="0">
              <a:solidFill>
                <a:schemeClr val="tx2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2690571" y="2780353"/>
            <a:ext cx="1995394" cy="79184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contrast</a:t>
            </a:r>
            <a:endParaRPr lang="en-US" altLang="zh-CN" sz="2400" b="1" dirty="0">
              <a:solidFill>
                <a:schemeClr val="tx2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42" name="矩形 41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925" y="1234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following reading strategy: </a:t>
              </a:r>
              <a:r>
                <a:rPr lang="en-US" altLang="zh-CN" sz="1100" b="1" i="1" dirty="0"/>
                <a:t>Compare and Contrast.</a:t>
              </a:r>
              <a:r>
                <a:rPr lang="en-US" altLang="zh-CN" sz="1100" b="1" dirty="0"/>
                <a:t> Understand how to use this reading strategy in the story.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Understand what it means to identify key details.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understand it more clearly by doing the exercise.</a:t>
              </a:r>
              <a:endParaRPr lang="zh-CN" altLang="zh-CN" sz="1100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0" name="直角三角形 4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2" name="文本框 71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1" grpId="0" bldLvl="0" animBg="1"/>
      <p:bldP spid="51" grpId="1" animBg="1"/>
      <p:bldP spid="83" grpId="0" animBg="1"/>
      <p:bldP spid="83" grpId="1" bldLvl="0" animBg="1"/>
      <p:bldP spid="84" grpId="0" animBg="1"/>
      <p:bldP spid="84" grpId="1" bldLvl="0" animBg="1"/>
      <p:bldP spid="85" grpId="0" animBg="1"/>
      <p:bldP spid="85" grpId="1" bldLvl="0" animBg="1"/>
      <p:bldP spid="86" grpId="0" animBg="1"/>
      <p:bldP spid="86" grpId="1" bldLvl="0" animBg="1"/>
      <p:bldP spid="87" grpId="0"/>
      <p:bldP spid="87" grpId="1"/>
      <p:bldP spid="88" grpId="0"/>
      <p:bldP spid="88" grpId="1"/>
      <p:bldP spid="89" grpId="0"/>
      <p:bldP spid="89" grpId="1"/>
      <p:bldP spid="90" grpId="0" bldLvl="0" animBg="1"/>
      <p:bldP spid="91" grpId="0" bldLvl="0" animBg="1"/>
      <p:bldP spid="9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99343" y="509653"/>
            <a:ext cx="1123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Compare and contrast what happens to the characters.</a:t>
            </a:r>
            <a:endParaRPr lang="zh-CN" altLang="en-US" sz="32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0" y="0"/>
            <a:ext cx="12280900" cy="6903085"/>
          </a:xfrm>
          <a:prstGeom prst="rect">
            <a:avLst/>
          </a:prstGeom>
          <a:solidFill>
            <a:srgbClr val="FFE389">
              <a:alpha val="84000"/>
            </a:srgbClr>
          </a:solidFill>
          <a:ln>
            <a:solidFill>
              <a:srgbClr val="CAC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461752" y="3366227"/>
            <a:ext cx="5753100" cy="3024505"/>
          </a:xfrm>
          <a:prstGeom prst="ellipse">
            <a:avLst/>
          </a:prstGeom>
          <a:noFill/>
          <a:ln>
            <a:solidFill>
              <a:srgbClr val="FFA9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5033409" y="3301488"/>
            <a:ext cx="5624830" cy="3025140"/>
          </a:xfrm>
          <a:prstGeom prst="ellipse">
            <a:avLst/>
          </a:prstGeom>
          <a:noFill/>
          <a:ln>
            <a:solidFill>
              <a:srgbClr val="FFA9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173363" y="3215787"/>
            <a:ext cx="1235075" cy="1151890"/>
          </a:xfrm>
          <a:prstGeom prst="ellipse">
            <a:avLst/>
          </a:prstGeom>
          <a:solidFill>
            <a:srgbClr val="FFE389"/>
          </a:solidFill>
          <a:ln>
            <a:solidFill>
              <a:srgbClr val="FFA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Dad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9773350" y="3241777"/>
            <a:ext cx="1334892" cy="1151890"/>
          </a:xfrm>
          <a:prstGeom prst="ellipse">
            <a:avLst/>
          </a:prstGeom>
          <a:solidFill>
            <a:srgbClr val="FFE389"/>
          </a:solidFill>
          <a:ln>
            <a:solidFill>
              <a:srgbClr val="FFA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Mum</a:t>
            </a:r>
            <a:endParaRPr lang="en-US" altLang="zh-CN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053165" y="3037204"/>
            <a:ext cx="2246858" cy="79184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compare</a:t>
            </a:r>
            <a:endParaRPr lang="en-US" altLang="zh-CN" sz="2400" b="1" dirty="0">
              <a:solidFill>
                <a:schemeClr val="tx2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547864" y="2780353"/>
            <a:ext cx="2017896" cy="79184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contrast</a:t>
            </a:r>
            <a:endParaRPr lang="en-US" altLang="zh-CN" sz="2400" b="1" dirty="0">
              <a:solidFill>
                <a:schemeClr val="tx2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690571" y="2780353"/>
            <a:ext cx="1995394" cy="79184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contrast</a:t>
            </a:r>
            <a:endParaRPr lang="en-US" altLang="zh-CN" sz="2400" b="1" dirty="0">
              <a:solidFill>
                <a:schemeClr val="tx2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350803" y="540174"/>
            <a:ext cx="4521154" cy="19382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489175" y="549012"/>
            <a:ext cx="4685687" cy="199704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426905" y="4326997"/>
            <a:ext cx="1756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Got wet again.</a:t>
            </a:r>
            <a:endParaRPr lang="zh-CN" altLang="en-US" sz="28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2418334" y="4007016"/>
            <a:ext cx="251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The water    </a:t>
            </a:r>
            <a:endParaRPr lang="en-US" altLang="zh-CN" sz="2400" b="1" dirty="0"/>
          </a:p>
          <a:p>
            <a:r>
              <a:rPr lang="en-US" altLang="zh-CN" sz="2400" b="1" dirty="0"/>
              <a:t>    butt fell over</a:t>
            </a:r>
            <a:r>
              <a:rPr lang="en-US" altLang="zh-CN" sz="2000" b="1" dirty="0"/>
              <a:t>.</a:t>
            </a:r>
            <a:endParaRPr lang="zh-CN" altLang="en-US" sz="20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2388951" y="4766685"/>
            <a:ext cx="2526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2. The water    </a:t>
            </a:r>
            <a:endParaRPr lang="en-US" altLang="zh-CN" sz="2400" b="1" dirty="0"/>
          </a:p>
          <a:p>
            <a:r>
              <a:rPr lang="en-US" altLang="zh-CN" sz="2400" b="1" dirty="0"/>
              <a:t>    poured out.</a:t>
            </a:r>
            <a:endParaRPr lang="zh-CN" altLang="en-US" sz="24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7454673" y="4114830"/>
            <a:ext cx="2549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Kipper turned    </a:t>
            </a:r>
            <a:endParaRPr lang="en-US" altLang="zh-CN" sz="2400" b="1" dirty="0"/>
          </a:p>
          <a:p>
            <a:r>
              <a:rPr lang="en-US" altLang="zh-CN" sz="2400" b="1" dirty="0"/>
              <a:t>    the tap on.</a:t>
            </a:r>
            <a:endParaRPr lang="en-US" altLang="zh-CN" sz="24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7447373" y="4914802"/>
            <a:ext cx="2209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2. Mum didn’t     </a:t>
            </a:r>
            <a:endParaRPr lang="en-US" altLang="zh-CN" sz="2400" b="1" dirty="0"/>
          </a:p>
          <a:p>
            <a:r>
              <a:rPr lang="en-US" altLang="zh-CN" sz="2400" b="1" dirty="0"/>
              <a:t>    prepare.</a:t>
            </a:r>
            <a:endParaRPr lang="en-US" altLang="zh-CN" sz="2400" b="1" dirty="0"/>
          </a:p>
        </p:txBody>
      </p:sp>
      <p:grpSp>
        <p:nvGrpSpPr>
          <p:cNvPr id="22" name="组合 21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23" name="矩形 22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925" y="1439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Check their understanding on how to use the </a:t>
              </a:r>
              <a:r>
                <a:rPr lang="en-US" altLang="zh-CN" sz="1100" b="1" i="1" dirty="0"/>
                <a:t>Compare and Contrast </a:t>
              </a:r>
              <a:r>
                <a:rPr lang="en-US" altLang="zh-CN" sz="1100" b="1" dirty="0"/>
                <a:t>reading strategy.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first illustration;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first question.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Click and show the right answer; give feedback.</a:t>
              </a:r>
              <a:endParaRPr lang="zh-CN" altLang="zh-CN" sz="11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25" grpId="0" animBg="1"/>
      <p:bldP spid="25" grpId="1" bldLvl="0" animBg="1"/>
      <p:bldP spid="26" grpId="0" animBg="1"/>
      <p:bldP spid="26" grpId="1" bldLvl="0" animBg="1"/>
      <p:bldP spid="27" grpId="0" animBg="1"/>
      <p:bldP spid="27" grpId="1" bldLvl="0" animBg="1"/>
      <p:bldP spid="28" grpId="0" animBg="1"/>
      <p:bldP spid="28" grpId="1" bldLvl="0" animBg="1"/>
      <p:bldP spid="29" grpId="0" bldLvl="0" animBg="1"/>
      <p:bldP spid="30" grpId="0" bldLvl="0" animBg="1"/>
      <p:bldP spid="31" grpId="0" bldLvl="0" animBg="1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400004" y="1210062"/>
            <a:ext cx="618057" cy="656590"/>
            <a:chOff x="6766090" y="1210062"/>
            <a:chExt cx="618057" cy="656590"/>
          </a:xfrm>
        </p:grpSpPr>
        <p:sp>
          <p:nvSpPr>
            <p:cNvPr id="62" name="椭圆 61"/>
            <p:cNvSpPr/>
            <p:nvPr/>
          </p:nvSpPr>
          <p:spPr>
            <a:xfrm>
              <a:off x="6801989" y="1289785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66090" y="1210062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ED7D31"/>
                  </a:solidFill>
                  <a:latin typeface="Arial Rounded MT Bold" panose="020F0704030504030204" pitchFamily="34" charset="0"/>
                  <a:sym typeface="Helvetica Light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70372" y="3914613"/>
            <a:ext cx="557766" cy="656590"/>
            <a:chOff x="1165908" y="3914613"/>
            <a:chExt cx="557766" cy="656590"/>
          </a:xfrm>
        </p:grpSpPr>
        <p:sp>
          <p:nvSpPr>
            <p:cNvPr id="55" name="椭圆 54"/>
            <p:cNvSpPr/>
            <p:nvPr/>
          </p:nvSpPr>
          <p:spPr>
            <a:xfrm>
              <a:off x="1165908" y="3966903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294163" y="3914613"/>
              <a:ext cx="29830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ED7D31"/>
                  </a:solidFill>
                  <a:latin typeface="Arial Rounded MT Bold" panose="020F0704030504030204" pitchFamily="34" charset="0"/>
                  <a:sym typeface="Helvetica Light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44793" y="3989416"/>
            <a:ext cx="618057" cy="656590"/>
            <a:chOff x="6810879" y="3989416"/>
            <a:chExt cx="618057" cy="656590"/>
          </a:xfrm>
        </p:grpSpPr>
        <p:sp>
          <p:nvSpPr>
            <p:cNvPr id="63" name="椭圆 62"/>
            <p:cNvSpPr/>
            <p:nvPr/>
          </p:nvSpPr>
          <p:spPr>
            <a:xfrm>
              <a:off x="6851781" y="4061469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810879" y="3989416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ED7D31"/>
                  </a:solidFill>
                  <a:latin typeface="Arial Rounded MT Bold" panose="020F0704030504030204" pitchFamily="34" charset="0"/>
                  <a:sym typeface="Helvetica Light"/>
                </a:rPr>
                <a:t>4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36989" y="2430519"/>
            <a:ext cx="465115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happened to the water butt?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happened to Dad? </a:t>
            </a:r>
            <a:endParaRPr lang="en-US" altLang="zh-CN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33951" y="2390912"/>
            <a:ext cx="4911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Why did Mum get wet?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the children get wet on this page?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happened to Mum?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3997" y="5346442"/>
            <a:ext cx="6025389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the water come out of the hose?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Biff turned the tap on, but where did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the water go?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586318" y="5531858"/>
            <a:ext cx="560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happened to the children?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all the family members get wet in the story?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022562" y="397"/>
            <a:ext cx="2374889" cy="773220"/>
            <a:chOff x="9453849" y="106830"/>
            <a:chExt cx="2374889" cy="77322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2"/>
          <p:cNvGrpSpPr/>
          <p:nvPr/>
        </p:nvGrpSpPr>
        <p:grpSpPr>
          <a:xfrm>
            <a:off x="-130552" y="6522181"/>
            <a:ext cx="942691" cy="294424"/>
            <a:chOff x="11008048" y="6528234"/>
            <a:chExt cx="942691" cy="29442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36989" y="1197057"/>
            <a:ext cx="557766" cy="656590"/>
            <a:chOff x="1136989" y="1197057"/>
            <a:chExt cx="557766" cy="656590"/>
          </a:xfrm>
        </p:grpSpPr>
        <p:sp>
          <p:nvSpPr>
            <p:cNvPr id="45" name="椭圆 44"/>
            <p:cNvSpPr/>
            <p:nvPr/>
          </p:nvSpPr>
          <p:spPr>
            <a:xfrm>
              <a:off x="1136989" y="1245263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92570" y="1197057"/>
              <a:ext cx="44660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rgbClr val="ED7D31"/>
                  </a:solidFill>
                  <a:effectLst/>
                  <a:uFillTx/>
                  <a:latin typeface="Arial Rounded MT Bold" panose="020F0704030504030204" pitchFamily="34" charset="0"/>
                  <a:sym typeface="Helvetica Light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6330" y="183447"/>
            <a:ext cx="1327344" cy="884896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847980" y="353793"/>
            <a:ext cx="5473570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retell!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847980" y="1079815"/>
            <a:ext cx="3061009" cy="1311097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74973" y="910705"/>
            <a:ext cx="3177203" cy="135531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796478" y="3807144"/>
            <a:ext cx="3112511" cy="133976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446512" y="3994437"/>
            <a:ext cx="1851643" cy="15834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49" name="矩形 48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925" y="1233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Retell the story with the visual support and assistance.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work in pairs and to talk about the given questions; have them work in pairs to recall details from the story in the correct sequential order; model first.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take turns retelling the story by using the visual aids.</a:t>
              </a:r>
              <a:endParaRPr lang="zh-CN" altLang="zh-CN" sz="1100" dirty="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2" name="直角三角形 5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4261556"/>
            <a:ext cx="12192000" cy="2596444"/>
          </a:xfrm>
          <a:prstGeom prst="rect">
            <a:avLst/>
          </a:prstGeom>
        </p:spPr>
      </p:pic>
      <p:grpSp>
        <p:nvGrpSpPr>
          <p:cNvPr id="19" name="组合 29"/>
          <p:cNvGrpSpPr/>
          <p:nvPr/>
        </p:nvGrpSpPr>
        <p:grpSpPr>
          <a:xfrm>
            <a:off x="8911574" y="980"/>
            <a:ext cx="2549675" cy="773220"/>
            <a:chOff x="9514965" y="230021"/>
            <a:chExt cx="2549675" cy="77322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2" name="标题 18"/>
          <p:cNvSpPr>
            <a:spLocks noGrp="1"/>
          </p:cNvSpPr>
          <p:nvPr>
            <p:ph type="title"/>
          </p:nvPr>
        </p:nvSpPr>
        <p:spPr>
          <a:xfrm>
            <a:off x="1717172" y="208506"/>
            <a:ext cx="9947875" cy="718689"/>
          </a:xfrm>
        </p:spPr>
        <p:txBody>
          <a:bodyPr numCol="2">
            <a:norm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  <a:sym typeface="Helvetica Light"/>
              </a:rPr>
              <a:t>Let’s review the words!</a:t>
            </a:r>
            <a:br>
              <a:rPr lang="zh-CN" altLang="en-US" sz="3600" b="1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  <a:sym typeface="Helvetica Light"/>
              </a:rPr>
            </a:br>
            <a:endParaRPr lang="zh-CN" altLang="en-US" sz="3600" b="1" dirty="0">
              <a:solidFill>
                <a:srgbClr val="FFA904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35282" y="206125"/>
            <a:ext cx="1378092" cy="9187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1" y="1317874"/>
            <a:ext cx="2676267" cy="312231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2134" y="4303622"/>
            <a:ext cx="7635029" cy="209528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331202" y="3023101"/>
            <a:ext cx="1626511" cy="28360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9714837" flipH="1">
            <a:off x="3182473" y="4194838"/>
            <a:ext cx="1056330" cy="6073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2935701" y="4282760"/>
            <a:ext cx="1736403" cy="65317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474180" y="3753084"/>
            <a:ext cx="659447" cy="687101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8430769" y="3140894"/>
            <a:ext cx="1499616" cy="729983"/>
          </a:xfrm>
          <a:prstGeom prst="roundRect">
            <a:avLst/>
          </a:prstGeom>
          <a:solidFill>
            <a:srgbClr val="FFC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butt</a:t>
            </a:r>
            <a:endParaRPr lang="zh-CN" altLang="en-US" sz="2800" b="1" dirty="0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87" y="3619740"/>
            <a:ext cx="1209226" cy="818846"/>
          </a:xfrm>
          <a:prstGeom prst="roundRect">
            <a:avLst/>
          </a:prstGeom>
        </p:spPr>
      </p:pic>
      <p:sp>
        <p:nvSpPr>
          <p:cNvPr id="38" name="圆角矩形 37"/>
          <p:cNvSpPr/>
          <p:nvPr/>
        </p:nvSpPr>
        <p:spPr>
          <a:xfrm>
            <a:off x="8439965" y="3214046"/>
            <a:ext cx="1499616" cy="729983"/>
          </a:xfrm>
          <a:prstGeom prst="roundRect">
            <a:avLst/>
          </a:prstGeom>
          <a:solidFill>
            <a:srgbClr val="FFC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patch</a:t>
            </a:r>
            <a:endParaRPr lang="zh-CN" altLang="en-US" sz="2800" b="1" dirty="0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235925" y="3556176"/>
            <a:ext cx="1205804" cy="803227"/>
          </a:xfrm>
          <a:prstGeom prst="roundRect">
            <a:avLst/>
          </a:prstGeom>
        </p:spPr>
      </p:pic>
      <p:sp>
        <p:nvSpPr>
          <p:cNvPr id="40" name="圆角矩形 39"/>
          <p:cNvSpPr/>
          <p:nvPr/>
        </p:nvSpPr>
        <p:spPr>
          <a:xfrm>
            <a:off x="8421573" y="3140893"/>
            <a:ext cx="1499616" cy="729983"/>
          </a:xfrm>
          <a:prstGeom prst="roundRect">
            <a:avLst/>
          </a:prstGeom>
          <a:solidFill>
            <a:srgbClr val="FFC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bricks</a:t>
            </a:r>
            <a:endParaRPr lang="zh-CN" altLang="en-US" sz="2800" b="1" dirty="0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228942" y="3542016"/>
            <a:ext cx="1224890" cy="788518"/>
          </a:xfrm>
          <a:prstGeom prst="round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8449161" y="3145275"/>
            <a:ext cx="1499616" cy="729983"/>
          </a:xfrm>
          <a:prstGeom prst="roundRect">
            <a:avLst/>
          </a:prstGeom>
          <a:solidFill>
            <a:srgbClr val="FFC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tap</a:t>
            </a:r>
            <a:endParaRPr lang="zh-CN" altLang="en-US" sz="2800" b="1" dirty="0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3211270" y="3545362"/>
            <a:ext cx="1245043" cy="829366"/>
          </a:xfrm>
          <a:prstGeom prst="round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8434917" y="3159983"/>
            <a:ext cx="1499616" cy="729983"/>
          </a:xfrm>
          <a:prstGeom prst="roundRect">
            <a:avLst/>
          </a:prstGeom>
          <a:solidFill>
            <a:srgbClr val="FFC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roses</a:t>
            </a:r>
            <a:endParaRPr lang="zh-CN" altLang="en-US" sz="2800" b="1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231288" y="3546961"/>
            <a:ext cx="1212097" cy="885505"/>
          </a:xfrm>
          <a:prstGeom prst="roundRect">
            <a:avLst/>
          </a:prstGeom>
        </p:spPr>
      </p:pic>
      <p:sp>
        <p:nvSpPr>
          <p:cNvPr id="46" name="圆角矩形 45"/>
          <p:cNvSpPr/>
          <p:nvPr/>
        </p:nvSpPr>
        <p:spPr>
          <a:xfrm>
            <a:off x="8466615" y="3194956"/>
            <a:ext cx="1499616" cy="729983"/>
          </a:xfrm>
          <a:prstGeom prst="roundRect">
            <a:avLst/>
          </a:prstGeom>
          <a:solidFill>
            <a:srgbClr val="FFC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grass</a:t>
            </a:r>
            <a:endParaRPr lang="zh-CN" altLang="en-US" sz="2800" b="1" dirty="0"/>
          </a:p>
        </p:txBody>
      </p:sp>
      <p:grpSp>
        <p:nvGrpSpPr>
          <p:cNvPr id="25" name="组合 24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26" name="矩形 25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925" y="1028"/>
              <a:ext cx="8268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Check their understanding of the words in this lesson.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Invite students to guess the pictures by identifying the pictures and vocabulary words.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identify the word that matches the picture; click to show the answer.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Repeat this practice for the rest of the words.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Note: There are six words on this slide.</a:t>
              </a:r>
              <a:endParaRPr lang="zh-CN" altLang="zh-CN" sz="1100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9" name="直角三角形 2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2"/>
          <p:cNvGrpSpPr/>
          <p:nvPr/>
        </p:nvGrpSpPr>
        <p:grpSpPr>
          <a:xfrm>
            <a:off x="-130552" y="6522181"/>
            <a:ext cx="942691" cy="294424"/>
            <a:chOff x="11008048" y="6528234"/>
            <a:chExt cx="942691" cy="294424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4.44444E-6 C 0.00195 -0.0081 0.00351 -0.01667 0.00599 -0.02408 C 0.00703 -0.02732 0.00911 -0.02917 0.01042 -0.03218 C 0.01471 -0.04097 0.01953 -0.05718 0.02539 -0.06134 L 0.03294 -0.0669 C 0.0457 -0.08959 0.02799 -0.0588 0.04349 -0.08287 C 0.04557 -0.08611 0.04726 -0.09005 0.04948 -0.09352 C 0.05378 -0.10023 0.0556 -0.10116 0.0599 -0.10672 C 0.06784 -0.1169 0.06315 -0.1132 0.07044 -0.11736 C 0.07448 -0.12269 0.07891 -0.12709 0.08242 -0.13357 C 0.08763 -0.14259 0.08646 -0.14144 0.09297 -0.14954 C 0.09583 -0.15324 0.09909 -0.15625 0.10195 -0.16019 C 0.10391 -0.16273 0.10586 -0.16574 0.10794 -0.16806 C 0.11029 -0.17107 0.11315 -0.17292 0.11536 -0.17616 C 0.11706 -0.17847 0.11823 -0.18172 0.11992 -0.18403 C 0.12279 -0.18797 0.12604 -0.19097 0.12891 -0.19491 C 0.13086 -0.19746 0.13268 -0.20093 0.1349 -0.20278 C 0.13724 -0.20463 0.13997 -0.20463 0.14245 -0.20556 C 0.14518 -0.21042 0.14896 -0.21852 0.15286 -0.22153 C 0.15482 -0.22292 0.1569 -0.22315 0.15898 -0.22408 C 0.17109 -0.24584 0.15534 -0.22037 0.1694 -0.23472 C 0.17122 -0.23658 0.17213 -0.24074 0.17396 -0.24283 C 0.17526 -0.24445 0.17695 -0.24445 0.17838 -0.24537 C 0.18151 -0.24792 0.18437 -0.25116 0.18737 -0.25347 C 0.19036 -0.25556 0.19362 -0.25625 0.19635 -0.2588 C 0.21628 -0.27639 0.19141 -0.25509 0.2069 -0.2669 C 0.20898 -0.26829 0.21081 -0.27084 0.21289 -0.27222 C 0.21484 -0.27338 0.21693 -0.27384 0.21888 -0.27477 C 0.222 -0.27639 0.225 -0.27801 0.22786 -0.28009 C 0.22995 -0.28172 0.23177 -0.28403 0.23385 -0.28542 C 0.23633 -0.28704 0.24531 -0.29005 0.2474 -0.29074 C 0.26055 -0.30648 0.24049 -0.28403 0.27435 -0.30417 C 0.27591 -0.30509 0.27747 -0.30579 0.27891 -0.30672 C 0.28099 -0.30834 0.28268 -0.31204 0.2849 -0.31204 C 0.33086 -0.31459 0.37695 -0.31389 0.42292 -0.31482 L 0.43646 -0.31736 " pathEditMode="relative" ptsTypes="AAAAAAAAAAAAAAAAAAAAAAAAAAAAAAAAAAAAA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1.875E-6 0.00023 C 0.00196 -0.0081 0.00352 -0.01667 0.00599 -0.02407 C 0.00703 -0.02731 0.00912 -0.02917 0.01042 -0.03218 C 0.01472 -0.04097 0.01953 -0.05718 0.02539 -0.06134 L 0.03294 -0.0669 C 0.04571 -0.08958 0.028 -0.0588 0.04349 -0.08287 C 0.04557 -0.08611 0.04727 -0.09005 0.04948 -0.09352 C 0.05378 -0.10023 0.0556 -0.10116 0.0599 -0.10671 C 0.06784 -0.1169 0.06315 -0.11319 0.07044 -0.11736 C 0.07448 -0.12269 0.07891 -0.12708 0.08242 -0.13356 C 0.08763 -0.14259 0.08646 -0.14144 0.09297 -0.14954 C 0.09584 -0.15324 0.09909 -0.15625 0.10196 -0.16019 C 0.10391 -0.16273 0.10586 -0.16574 0.10794 -0.16806 C 0.11029 -0.17106 0.11315 -0.17292 0.11537 -0.17616 C 0.11706 -0.17847 0.11823 -0.18171 0.11992 -0.18403 C 0.12279 -0.18796 0.12604 -0.19097 0.12891 -0.19491 C 0.13086 -0.19745 0.13268 -0.20093 0.1349 -0.20278 C 0.13724 -0.20463 0.13998 -0.20463 0.14245 -0.20556 C 0.14518 -0.21042 0.14896 -0.21852 0.15287 -0.22153 C 0.15482 -0.22292 0.1569 -0.22315 0.15899 -0.22407 C 0.1711 -0.24583 0.15534 -0.22037 0.1694 -0.23472 C 0.17123 -0.23657 0.17214 -0.24074 0.17396 -0.24282 C 0.17526 -0.24444 0.17696 -0.24444 0.17839 -0.24537 C 0.18151 -0.24792 0.18438 -0.25116 0.18737 -0.25347 C 0.19037 -0.25556 0.19362 -0.25625 0.19636 -0.2588 C 0.21628 -0.27639 0.19141 -0.25509 0.2069 -0.2669 C 0.20899 -0.26829 0.21081 -0.27083 0.21289 -0.27222 C 0.21485 -0.27338 0.21693 -0.27384 0.21888 -0.27477 C 0.22201 -0.27639 0.225 -0.27801 0.22787 -0.28009 C 0.22995 -0.28171 0.23177 -0.28403 0.23386 -0.28542 C 0.23633 -0.28704 0.24531 -0.29005 0.2474 -0.29074 C 0.26055 -0.30648 0.2405 -0.28403 0.27435 -0.30417 C 0.27591 -0.30509 0.27748 -0.30579 0.27891 -0.30671 C 0.28099 -0.30833 0.28268 -0.31204 0.2849 -0.31204 C 0.33086 -0.31458 0.37696 -0.31389 0.42292 -0.31481 L 0.43646 -0.31736 " pathEditMode="relative" rAng="0" ptsTypes="AAAAAAAAAAAAAAAAAAAAAAAAAAAAAAAAAAAAA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-1585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0023 C 0.00196 -0.0081 0.00352 -0.01666 0.00599 -0.02407 C 0.00704 -0.02731 0.00912 -0.02916 0.01042 -0.03217 C 0.01472 -0.04097 0.01954 -0.05717 0.02539 -0.06134 L 0.03295 -0.06689 C 0.04571 -0.08958 0.028 -0.05879 0.04349 -0.08287 C 0.04558 -0.08611 0.04727 -0.09004 0.04948 -0.09352 C 0.05378 -0.10023 0.0556 -0.10115 0.0599 -0.10671 C 0.06784 -0.11689 0.06315 -0.11319 0.07045 -0.11736 C 0.07448 -0.12268 0.07891 -0.12708 0.08243 -0.13356 C 0.08763 -0.14259 0.08646 -0.14143 0.09297 -0.14953 C 0.09584 -0.15324 0.09909 -0.15625 0.10196 -0.16018 C 0.10391 -0.16273 0.10586 -0.16574 0.10795 -0.16805 C 0.11029 -0.17106 0.11315 -0.17291 0.11537 -0.17615 C 0.11706 -0.17847 0.11823 -0.18171 0.11993 -0.18402 C 0.12279 -0.18796 0.12605 -0.19097 0.12891 -0.1949 C 0.13086 -0.19745 0.13269 -0.20092 0.1349 -0.20277 C 0.13724 -0.20463 0.13998 -0.20463 0.14245 -0.20555 C 0.14519 -0.21041 0.14896 -0.21852 0.15287 -0.22152 C 0.15482 -0.22291 0.1569 -0.22314 0.15899 -0.22407 C 0.1711 -0.24583 0.15534 -0.22037 0.1694 -0.23472 C 0.17123 -0.23657 0.17214 -0.24074 0.17396 -0.24282 C 0.17526 -0.24444 0.17696 -0.24444 0.17839 -0.24537 C 0.18151 -0.24791 0.18438 -0.25115 0.18737 -0.25347 C 0.19037 -0.25555 0.19362 -0.25625 0.19636 -0.25879 C 0.21628 -0.27639 0.19141 -0.25509 0.2069 -0.26689 C 0.20899 -0.26828 0.21081 -0.27083 0.21289 -0.27222 C 0.21485 -0.27338 0.21693 -0.27384 0.21888 -0.27477 C 0.22201 -0.27639 0.225 -0.27801 0.22787 -0.28009 C 0.22995 -0.28171 0.23177 -0.28402 0.23386 -0.28541 C 0.23633 -0.28703 0.24532 -0.29004 0.2474 -0.29074 C 0.26055 -0.30648 0.2405 -0.28402 0.27435 -0.30416 C 0.27592 -0.30509 0.27748 -0.30578 0.27891 -0.30671 C 0.28099 -0.30833 0.28269 -0.31203 0.2849 -0.31203 C 0.33086 -0.31458 0.37696 -0.31389 0.42292 -0.31481 L 0.43646 -0.31736 " pathEditMode="relative" rAng="0" ptsTypes="AAAAAAAAAAAAAAAAAAAAAAAAAAAAAAAAAAAAA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-1585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75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4.16667E-6 0.00023 C 0.00196 -0.0081 0.00352 -0.01666 0.00599 -0.02407 C 0.00704 -0.02731 0.00912 -0.02916 0.01042 -0.03217 C 0.01472 -0.04097 0.01954 -0.05717 0.02539 -0.06134 L 0.03295 -0.0669 C 0.04571 -0.08958 0.028 -0.05879 0.04349 -0.08287 C 0.04558 -0.08611 0.04727 -0.09004 0.04948 -0.09352 C 0.05378 -0.10023 0.0556 -0.10115 0.0599 -0.10671 C 0.06784 -0.1169 0.06316 -0.11319 0.07045 -0.11736 C 0.07448 -0.12268 0.07891 -0.12708 0.08243 -0.13356 C 0.08763 -0.14259 0.08646 -0.14143 0.09297 -0.14953 C 0.09584 -0.15324 0.09909 -0.15625 0.10196 -0.16018 C 0.10391 -0.16273 0.10586 -0.16574 0.10795 -0.16805 C 0.11029 -0.17106 0.11316 -0.17291 0.11537 -0.17615 C 0.11706 -0.17847 0.11823 -0.18171 0.11993 -0.18403 C 0.12279 -0.18796 0.12605 -0.19097 0.12891 -0.1949 C 0.13086 -0.19745 0.13269 -0.20092 0.1349 -0.20278 C 0.13724 -0.20463 0.13998 -0.20463 0.14245 -0.20555 C 0.14519 -0.21041 0.14896 -0.21852 0.15287 -0.22153 C 0.15482 -0.22291 0.15691 -0.22315 0.15899 -0.22407 C 0.1711 -0.24583 0.15534 -0.22037 0.16941 -0.23472 C 0.17123 -0.23657 0.17214 -0.24074 0.17396 -0.24282 C 0.17526 -0.24444 0.17696 -0.24444 0.17839 -0.24537 C 0.18151 -0.24791 0.18438 -0.25115 0.18737 -0.25347 C 0.19037 -0.25555 0.19362 -0.25625 0.19636 -0.25879 C 0.21628 -0.27639 0.19141 -0.25509 0.20691 -0.2669 C 0.20899 -0.26828 0.21081 -0.27083 0.21289 -0.27222 C 0.21485 -0.27338 0.21693 -0.27384 0.21888 -0.27477 C 0.22201 -0.27639 0.225 -0.27801 0.22787 -0.28009 C 0.22995 -0.28171 0.23178 -0.28403 0.23386 -0.28541 C 0.23633 -0.28703 0.24532 -0.29004 0.2474 -0.29074 C 0.26055 -0.30648 0.2405 -0.28403 0.27435 -0.30416 C 0.27592 -0.30509 0.27748 -0.30578 0.27891 -0.30671 C 0.28099 -0.30833 0.28269 -0.31203 0.2849 -0.31203 C 0.33086 -0.31458 0.37696 -0.31389 0.42292 -0.31481 L 0.43646 -0.31736 " pathEditMode="relative" rAng="0" ptsTypes="AAAAAAAAAAAAAAAAAAAAAAAAAAAAAAAAAAAAA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-1585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7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00024 C 0.00196 -0.0081 0.00352 -0.01666 0.00599 -0.02407 C 0.00703 -0.02731 0.00912 -0.02916 0.01042 -0.03217 C 0.01472 -0.04097 0.01953 -0.05717 0.02539 -0.06134 L 0.03295 -0.06689 C 0.04571 -0.08958 0.028 -0.05879 0.04349 -0.08287 C 0.04558 -0.08611 0.04727 -0.09004 0.04948 -0.09351 C 0.05378 -0.10023 0.0556 -0.10115 0.0599 -0.10671 C 0.06784 -0.11689 0.06315 -0.11319 0.07045 -0.11736 C 0.07448 -0.12268 0.07891 -0.12708 0.08243 -0.13356 C 0.08763 -0.14259 0.08646 -0.14143 0.09297 -0.14953 C 0.09584 -0.15324 0.09909 -0.15625 0.10196 -0.16018 C 0.10391 -0.16273 0.10586 -0.16574 0.10795 -0.16805 C 0.11029 -0.17106 0.11315 -0.17291 0.11537 -0.17615 C 0.11706 -0.17847 0.11823 -0.18171 0.11993 -0.18402 C 0.12279 -0.18796 0.12604 -0.19097 0.12891 -0.1949 C 0.13086 -0.19745 0.13269 -0.20092 0.1349 -0.20277 C 0.13724 -0.20462 0.13998 -0.20462 0.14245 -0.20555 C 0.14519 -0.21041 0.14896 -0.21851 0.15287 -0.22152 C 0.15482 -0.22291 0.1569 -0.22314 0.15899 -0.22407 C 0.1711 -0.24583 0.15534 -0.22037 0.1694 -0.23472 C 0.17123 -0.23657 0.17214 -0.24074 0.17396 -0.24282 C 0.17526 -0.24444 0.17696 -0.24444 0.17839 -0.24537 C 0.18151 -0.24791 0.18438 -0.25115 0.18737 -0.25347 C 0.19037 -0.25555 0.19362 -0.25625 0.19636 -0.25879 C 0.21628 -0.27638 0.19141 -0.25509 0.2069 -0.26689 C 0.20899 -0.26828 0.21081 -0.27083 0.21289 -0.27222 C 0.21485 -0.27337 0.21693 -0.27384 0.21888 -0.27476 C 0.22201 -0.27638 0.225 -0.278 0.22787 -0.28009 C 0.22995 -0.28171 0.23177 -0.28402 0.23386 -0.28541 C 0.23633 -0.28703 0.24532 -0.29004 0.2474 -0.29074 C 0.26055 -0.30648 0.2405 -0.28402 0.27435 -0.30416 C 0.27591 -0.30509 0.27748 -0.30578 0.27891 -0.30671 C 0.28099 -0.30833 0.28269 -0.31203 0.2849 -0.31203 C 0.33086 -0.31458 0.37696 -0.31388 0.42292 -0.31481 L 0.43646 -0.31736 " pathEditMode="relative" rAng="0" ptsTypes="AAAAAAAAAAAAAAAAAAAAAAAAAAAAAAAAAAAAA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-1585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75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0.00023 C 0.00196 -0.0081 0.00352 -0.01666 0.00599 -0.02407 C 0.00703 -0.02731 0.00912 -0.02916 0.01042 -0.03217 C 0.01472 -0.04097 0.01953 -0.05717 0.02539 -0.06134 L 0.03295 -0.0669 C 0.04571 -0.08958 0.028 -0.05879 0.04349 -0.08287 C 0.04558 -0.08611 0.04727 -0.09004 0.04948 -0.09352 C 0.05378 -0.10023 0.0556 -0.10115 0.0599 -0.10671 C 0.06784 -0.1169 0.06315 -0.11319 0.07045 -0.11736 C 0.07448 -0.12268 0.07891 -0.12708 0.08243 -0.13356 C 0.08763 -0.14259 0.08646 -0.14143 0.09297 -0.14953 C 0.09584 -0.15324 0.09909 -0.15625 0.10196 -0.16018 C 0.10391 -0.16273 0.10586 -0.16574 0.10795 -0.16805 C 0.11029 -0.17106 0.11315 -0.17291 0.11537 -0.17615 C 0.11706 -0.17847 0.11823 -0.18171 0.11993 -0.18402 C 0.12279 -0.18796 0.12605 -0.19097 0.12891 -0.1949 C 0.13086 -0.19745 0.13269 -0.20092 0.1349 -0.20277 C 0.13724 -0.20463 0.13998 -0.20463 0.14245 -0.20555 C 0.14519 -0.21041 0.14896 -0.21852 0.15287 -0.22152 C 0.15482 -0.22291 0.1569 -0.22315 0.15899 -0.22407 C 0.1711 -0.24583 0.15534 -0.22037 0.1694 -0.23472 C 0.17123 -0.23657 0.17214 -0.24074 0.17396 -0.24282 C 0.17526 -0.24444 0.17696 -0.24444 0.17839 -0.24537 C 0.18151 -0.24791 0.18438 -0.25115 0.18737 -0.25347 C 0.19037 -0.25555 0.19362 -0.25625 0.19636 -0.25879 C 0.21628 -0.27639 0.19141 -0.25509 0.2069 -0.2669 C 0.20899 -0.26828 0.21081 -0.27083 0.21289 -0.27222 C 0.21485 -0.27338 0.21693 -0.27384 0.21888 -0.27477 C 0.22201 -0.27639 0.225 -0.27801 0.22787 -0.28009 C 0.22995 -0.28171 0.23177 -0.28402 0.23386 -0.28541 C 0.23633 -0.28703 0.24532 -0.29004 0.2474 -0.29074 C 0.26055 -0.30648 0.2405 -0.28402 0.27435 -0.30416 C 0.27592 -0.30509 0.27748 -0.30578 0.27891 -0.30671 C 0.28099 -0.30833 0.28269 -0.31203 0.2849 -0.31203 C 0.33086 -0.31458 0.37696 -0.31389 0.42292 -0.31481 L 0.43646 -0.31736 " pathEditMode="relative" rAng="0" ptsTypes="AAAAAAAAAAAAAAAAAAAAAAAAAAAAAAAAAAAAA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-15856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75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8" grpId="0" animBg="1"/>
      <p:bldP spid="38" grpId="1" animBg="1"/>
      <p:bldP spid="40" grpId="0" animBg="1"/>
      <p:bldP spid="40" grpId="1" animBg="1"/>
      <p:bldP spid="42" grpId="0" animBg="1"/>
      <p:bldP spid="42" grpId="1" animBg="1"/>
      <p:bldP spid="44" grpId="0" animBg="1"/>
      <p:bldP spid="44" grpId="1" animBg="1"/>
      <p:bldP spid="46" grpId="0" animBg="1"/>
      <p:bldP spid="4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/>
          <p:cNvGrpSpPr/>
          <p:nvPr/>
        </p:nvGrpSpPr>
        <p:grpSpPr>
          <a:xfrm>
            <a:off x="7374834" y="33318"/>
            <a:ext cx="4552122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1052360" y="3072979"/>
            <a:ext cx="4288588" cy="343420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04047" y="4093004"/>
            <a:ext cx="4423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0045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water butt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360045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hose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360045">
              <a:buFont typeface="Arial" panose="020B0604020202020204" pitchFamily="34" charset="0"/>
              <a:buChar char="•"/>
            </a:pP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97155"/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0415" y="1987645"/>
            <a:ext cx="9707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—What did ______ mend?</a:t>
            </a:r>
            <a:endParaRPr kumimoji="1" lang="en-US" altLang="zh-CN" sz="2800" b="1" dirty="0">
              <a:latin typeface="Century Gothic" panose="020B0502020202020204" pitchFamily="34" charset="0"/>
            </a:endParaRPr>
          </a:p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—____ mended ______.   </a:t>
            </a:r>
            <a:endParaRPr kumimoji="1"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8118" y="3616537"/>
            <a:ext cx="2685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Helping Words</a:t>
            </a:r>
            <a:endParaRPr lang="en-US" altLang="zh-CN" sz="28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组合 2"/>
          <p:cNvGrpSpPr/>
          <p:nvPr/>
        </p:nvGrpSpPr>
        <p:grpSpPr>
          <a:xfrm>
            <a:off x="218846" y="6265617"/>
            <a:ext cx="942691" cy="294424"/>
            <a:chOff x="11008048" y="6528234"/>
            <a:chExt cx="942691" cy="29442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talk!</a:t>
            </a:r>
            <a:endParaRPr lang="zh-CN" altLang="en-US" dirty="0"/>
          </a:p>
        </p:txBody>
      </p:sp>
      <p:sp>
        <p:nvSpPr>
          <p:cNvPr id="22" name="矩形: 圆角 8"/>
          <p:cNvSpPr/>
          <p:nvPr/>
        </p:nvSpPr>
        <p:spPr>
          <a:xfrm>
            <a:off x="3713269" y="1163794"/>
            <a:ext cx="4765463" cy="644398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Dad, Mum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504337" y="2694009"/>
            <a:ext cx="4290128" cy="184505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04337" y="4639613"/>
            <a:ext cx="4290128" cy="1825186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4934492" y="-107044"/>
            <a:ext cx="7248303" cy="1888902"/>
            <a:chOff x="7728" y="-161"/>
            <a:chExt cx="9284" cy="4583"/>
          </a:xfrm>
        </p:grpSpPr>
        <p:sp>
          <p:nvSpPr>
            <p:cNvPr id="35" name="矩形 34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925" y="1233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what the people mend in the story.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work in pairs to talk about the given illustration by using the sentence structure and the helping words; model first.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</a:t>
              </a:r>
              <a:endParaRPr lang="zh-CN" altLang="zh-CN" sz="1100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email"/>
          <a:srcRect l="1" t="30380" r="-182"/>
          <a:stretch>
            <a:fillRect/>
          </a:stretch>
        </p:blipFill>
        <p:spPr>
          <a:xfrm>
            <a:off x="0" y="814704"/>
            <a:ext cx="12238828" cy="6043295"/>
          </a:xfrm>
          <a:prstGeom prst="rect">
            <a:avLst/>
          </a:prstGeom>
        </p:spPr>
      </p:pic>
      <p:grpSp>
        <p:nvGrpSpPr>
          <p:cNvPr id="6" name="组合 29"/>
          <p:cNvGrpSpPr/>
          <p:nvPr/>
        </p:nvGrpSpPr>
        <p:grpSpPr>
          <a:xfrm>
            <a:off x="7374834" y="10458"/>
            <a:ext cx="4552122" cy="773220"/>
            <a:chOff x="9514965" y="230021"/>
            <a:chExt cx="2549675" cy="7732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-688224" y="-1574931"/>
            <a:ext cx="7197528" cy="4580245"/>
            <a:chOff x="-1870451" y="-1466684"/>
            <a:chExt cx="8387337" cy="533739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-1870451" y="-1466684"/>
              <a:ext cx="8387337" cy="533739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75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5327077" y="1286048"/>
              <a:ext cx="802568" cy="1867252"/>
            </a:xfrm>
            <a:prstGeom prst="rect">
              <a:avLst/>
            </a:prstGeom>
          </p:spPr>
        </p:pic>
      </p:grpSp>
      <p:sp>
        <p:nvSpPr>
          <p:cNvPr id="5" name="标题 1"/>
          <p:cNvSpPr txBox="1"/>
          <p:nvPr/>
        </p:nvSpPr>
        <p:spPr>
          <a:xfrm>
            <a:off x="4929067" y="110204"/>
            <a:ext cx="2601796" cy="578839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37801" y="5013933"/>
            <a:ext cx="1511812" cy="133655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73643" y="3433633"/>
            <a:ext cx="1985889" cy="2589132"/>
            <a:chOff x="1075283" y="1893711"/>
            <a:chExt cx="1985889" cy="258913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 cstate="email"/>
            <a:srcRect/>
            <a:stretch>
              <a:fillRect/>
            </a:stretch>
          </p:blipFill>
          <p:spPr>
            <a:xfrm>
              <a:off x="1246818" y="1893711"/>
              <a:ext cx="1814354" cy="258913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1075283" y="3384546"/>
              <a:ext cx="951415" cy="1093293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6197667" y="1506301"/>
            <a:ext cx="5932750" cy="1576788"/>
            <a:chOff x="6197667" y="1506301"/>
            <a:chExt cx="5932750" cy="157678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9" cstate="email"/>
            <a:srcRect l="-610" r="-1"/>
            <a:stretch>
              <a:fillRect/>
            </a:stretch>
          </p:blipFill>
          <p:spPr>
            <a:xfrm rot="467588">
              <a:off x="8612828" y="1794407"/>
              <a:ext cx="2706624" cy="1054051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9" cstate="email"/>
            <a:srcRect l="-610" r="-1"/>
            <a:stretch>
              <a:fillRect/>
            </a:stretch>
          </p:blipFill>
          <p:spPr>
            <a:xfrm rot="467588">
              <a:off x="6197667" y="1506301"/>
              <a:ext cx="2706624" cy="105405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0" cstate="email"/>
            <a:srcRect r="-2"/>
            <a:stretch>
              <a:fillRect/>
            </a:stretch>
          </p:blipFill>
          <p:spPr>
            <a:xfrm rot="467588">
              <a:off x="11010422" y="1896825"/>
              <a:ext cx="1119995" cy="1186264"/>
            </a:xfrm>
            <a:prstGeom prst="rect">
              <a:avLst/>
            </a:prstGeom>
          </p:spPr>
        </p:pic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913941" y="2695044"/>
            <a:ext cx="4050595" cy="220243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937476" y="2864652"/>
            <a:ext cx="2561924" cy="137204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74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33914" y="2998358"/>
            <a:ext cx="837546" cy="118003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200" b="94400" l="10000" r="90000">
                        <a14:foregroundMark x1="28200" y1="78600" x2="28200" y2="78600"/>
                        <a14:foregroundMark x1="31600" y1="68200" x2="31400" y2="86600"/>
                        <a14:foregroundMark x1="35800" y1="76200" x2="34800" y2="87200"/>
                        <a14:foregroundMark x1="28200" y1="75800" x2="25400" y2="83400"/>
                      </a14:backgroundRemoval>
                    </a14:imgEffect>
                  </a14:imgLayer>
                </a14:imgProps>
              </a:ext>
            </a:extLst>
          </a:blip>
          <a:srcRect l="18904" t="7926" r="18683" b="4832"/>
          <a:stretch>
            <a:fillRect/>
          </a:stretch>
        </p:blipFill>
        <p:spPr>
          <a:xfrm flipH="1">
            <a:off x="263084" y="2049516"/>
            <a:ext cx="970615" cy="135671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13" b="100000" l="200" r="100000"/>
                    </a14:imgEffect>
                  </a14:imgLayer>
                </a14:imgProps>
              </a:ext>
            </a:extLst>
          </a:blip>
          <a:srcRect l="-538"/>
          <a:stretch>
            <a:fillRect/>
          </a:stretch>
        </p:blipFill>
        <p:spPr>
          <a:xfrm>
            <a:off x="1896583" y="2757571"/>
            <a:ext cx="1189436" cy="58566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>
            <a:off x="4244282" y="4565424"/>
            <a:ext cx="8011885" cy="222385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rot="8413827">
            <a:off x="4054084" y="5470307"/>
            <a:ext cx="594530" cy="65319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rot="8413827">
            <a:off x="4631802" y="5181516"/>
            <a:ext cx="594530" cy="65319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rot="8413827">
            <a:off x="5259242" y="4940998"/>
            <a:ext cx="594530" cy="65319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6351938" y="2283435"/>
            <a:ext cx="497440" cy="54657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2170533" y="689871"/>
            <a:ext cx="8175840" cy="2837458"/>
            <a:chOff x="2346845" y="804109"/>
            <a:chExt cx="8175840" cy="2837458"/>
          </a:xfrm>
        </p:grpSpPr>
        <p:grpSp>
          <p:nvGrpSpPr>
            <p:cNvPr id="20" name="组合 88"/>
            <p:cNvGrpSpPr/>
            <p:nvPr/>
          </p:nvGrpSpPr>
          <p:grpSpPr>
            <a:xfrm>
              <a:off x="2346845" y="804109"/>
              <a:ext cx="8175840" cy="2837458"/>
              <a:chOff x="3052935" y="1039199"/>
              <a:chExt cx="5001635" cy="1427168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3052935" y="1039199"/>
                <a:ext cx="5001635" cy="142716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3213812" y="1081315"/>
                <a:ext cx="4840758" cy="696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CN" sz="28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—What </a:t>
                </a:r>
                <a:r>
                  <a:rPr lang="en-US" altLang="zh-CN" sz="2800" b="1" dirty="0"/>
                  <a:t>are all the children doing with </a:t>
                </a:r>
                <a:endParaRPr lang="en-US" altLang="zh-CN" sz="2800" b="1" dirty="0"/>
              </a:p>
              <a:p>
                <a:pPr lvl="0"/>
                <a:r>
                  <a:rPr lang="en-US" altLang="zh-CN" sz="2800" b="1" dirty="0"/>
                  <a:t>    water in the picture?</a:t>
                </a:r>
                <a:endParaRPr lang="en-US" altLang="zh-CN" sz="2800" b="1" dirty="0"/>
              </a:p>
              <a:p>
                <a:pPr lvl="0"/>
                <a:r>
                  <a:rPr kumimoji="1" lang="en-US" altLang="zh-CN" sz="28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—The children are _______.</a:t>
                </a:r>
                <a:endParaRPr kumimoji="1" lang="zh-CN" altLang="en-US" sz="28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3262689" y="2267602"/>
              <a:ext cx="61171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watering the flowers / playing with water guns / paddling in the pool</a:t>
              </a:r>
              <a:endParaRPr lang="zh-CN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…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951381" y="-24447"/>
            <a:ext cx="7248303" cy="1888902"/>
            <a:chOff x="7728" y="-161"/>
            <a:chExt cx="9284" cy="4583"/>
          </a:xfrm>
        </p:grpSpPr>
        <p:sp>
          <p:nvSpPr>
            <p:cNvPr id="34" name="矩形 33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925" y="205"/>
              <a:ext cx="8268" cy="39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Use the sentence structure to discuss the following question: </a:t>
              </a:r>
              <a:r>
                <a:rPr lang="en-US" altLang="zh-CN" sz="1100" b="1" i="1" dirty="0"/>
                <a:t>What are all the children doing with the water in the picture?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Ask Ss to observe the picture carefully; have Ss talk about what problems they can see in the picture; encourage them to speak more.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work in pairs and to talk about the given picture by using the given sentence structure; each S will have at least three chances to talk; model first.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Assist Ss if necessary.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Notes: T can click </a:t>
              </a:r>
              <a:r>
                <a:rPr lang="en-US" altLang="zh-CN" sz="1100" b="1" i="1" dirty="0"/>
                <a:t>Let’s Talk</a:t>
              </a:r>
              <a:r>
                <a:rPr lang="en-US" altLang="zh-CN" sz="1100" b="1" dirty="0"/>
                <a:t> to present the sentence structure, and T can click again to make it disappear.</a:t>
              </a:r>
              <a:endParaRPr lang="zh-CN" altLang="zh-CN" sz="1100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27/32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8991" y="43389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1452879" y="440507"/>
            <a:ext cx="9890344" cy="2525331"/>
            <a:chOff x="1424771" y="291352"/>
            <a:chExt cx="9890344" cy="252533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424771" y="291352"/>
              <a:ext cx="9890344" cy="252533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 flipH="1">
              <a:off x="2378784" y="877481"/>
              <a:ext cx="72319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should you pay attention to when playing with water?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143667" y="4490926"/>
            <a:ext cx="4075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change clothes quickly after getting wet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18" name="组合 2"/>
          <p:cNvGrpSpPr/>
          <p:nvPr/>
        </p:nvGrpSpPr>
        <p:grpSpPr>
          <a:xfrm>
            <a:off x="407988" y="6260591"/>
            <a:ext cx="942691" cy="294424"/>
            <a:chOff x="11008048" y="6528234"/>
            <a:chExt cx="942691" cy="29442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28/32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6633833" y="4459550"/>
            <a:ext cx="4075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don't spray water on people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001594" y="2261647"/>
            <a:ext cx="2942506" cy="1941289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3" b="96667" l="200" r="99000"/>
                    </a14:imgEffect>
                  </a14:imgLayer>
                </a14:imgProps>
              </a:ext>
            </a:extLst>
          </a:blip>
          <a:srcRect l="-1000"/>
          <a:stretch>
            <a:fillRect/>
          </a:stretch>
        </p:blipFill>
        <p:spPr>
          <a:xfrm>
            <a:off x="2683659" y="5493377"/>
            <a:ext cx="697656" cy="6624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20140" y="5598163"/>
            <a:ext cx="742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kern="0" dirty="0">
                <a:solidFill>
                  <a:srgbClr val="FF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Don't go to the river to play without your parents!</a:t>
            </a:r>
            <a:endParaRPr lang="zh-CN" altLang="en-US" sz="2400" b="1" kern="0" dirty="0">
              <a:solidFill>
                <a:srgbClr val="FF000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077181" y="2419350"/>
            <a:ext cx="2809769" cy="1543050"/>
          </a:xfrm>
          <a:prstGeom prst="line">
            <a:avLst/>
          </a:prstGeom>
          <a:ln w="38100">
            <a:solidFill>
              <a:srgbClr val="FF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1787" y="2245233"/>
            <a:ext cx="2948790" cy="1957703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grpSp>
        <p:nvGrpSpPr>
          <p:cNvPr id="23" name="组合 22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26" name="矩形 25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925" y="618"/>
              <a:ext cx="8268" cy="312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the following question: </a:t>
              </a:r>
              <a:r>
                <a:rPr lang="en-US" altLang="zh-CN" sz="1100" b="1" i="1" dirty="0"/>
                <a:t>What should you pay attention to when playing with water?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the given question; model first.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question with the help of the given pictures.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topic.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Help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understand that they should not play near water without their parents nearby. Help them understand that large bodies of water can be dangerous.</a:t>
              </a:r>
              <a:endParaRPr lang="zh-CN" altLang="zh-CN" sz="1100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0" name="直角三角形 2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3244767" y="979648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59928" y="96772"/>
            <a:ext cx="2374889" cy="773220"/>
            <a:chOff x="9336223" y="63814"/>
            <a:chExt cx="2374889" cy="773220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0486" y="1319677"/>
            <a:ext cx="656781" cy="78181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78066" y="1649831"/>
            <a:ext cx="95811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Talk about how everyone got wet in the story. </a:t>
            </a:r>
            <a:endParaRPr lang="en-US" altLang="zh-CN" sz="2400" b="1" dirty="0"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68672" y="6264352"/>
            <a:ext cx="945219" cy="294424"/>
            <a:chOff x="10881144" y="6156713"/>
            <a:chExt cx="945219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881144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29/32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64447" y="4626873"/>
            <a:ext cx="2247469" cy="1497388"/>
            <a:chOff x="1253594" y="2873400"/>
            <a:chExt cx="2821322" cy="1879722"/>
          </a:xfrm>
        </p:grpSpPr>
        <p:grpSp>
          <p:nvGrpSpPr>
            <p:cNvPr id="42" name="组合 41"/>
            <p:cNvGrpSpPr/>
            <p:nvPr/>
          </p:nvGrpSpPr>
          <p:grpSpPr>
            <a:xfrm>
              <a:off x="1272947" y="3941761"/>
              <a:ext cx="2801969" cy="811361"/>
              <a:chOff x="1169154" y="5342477"/>
              <a:chExt cx="2206614" cy="412852"/>
            </a:xfrm>
          </p:grpSpPr>
          <p:sp>
            <p:nvSpPr>
              <p:cNvPr id="43" name="流程图: 可选过程 42"/>
              <p:cNvSpPr/>
              <p:nvPr/>
            </p:nvSpPr>
            <p:spPr>
              <a:xfrm>
                <a:off x="1169154" y="5362542"/>
                <a:ext cx="2027975" cy="366633"/>
              </a:xfrm>
              <a:prstGeom prst="flowChartAlternateProcess">
                <a:avLst/>
              </a:prstGeom>
              <a:no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240011" y="5342477"/>
                <a:ext cx="2135757" cy="412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first time</a:t>
                </a:r>
                <a:endParaRPr lang="en-US" altLang="zh-CN" b="1" dirty="0"/>
              </a:p>
              <a:p>
                <a:r>
                  <a:rPr lang="en-US" altLang="zh-CN" b="1" dirty="0"/>
                  <a:t>water butt burst</a:t>
                </a:r>
                <a:endParaRPr lang="en-US" altLang="zh-CN" b="1" dirty="0"/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1253594" y="2873400"/>
              <a:ext cx="2594488" cy="111127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2669701" y="4600417"/>
            <a:ext cx="2242652" cy="1575985"/>
            <a:chOff x="3629498" y="3054270"/>
            <a:chExt cx="2762244" cy="184221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3696739" y="3054270"/>
              <a:ext cx="2594487" cy="1112247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3629498" y="4119141"/>
              <a:ext cx="2762244" cy="777346"/>
              <a:chOff x="3629498" y="4119141"/>
              <a:chExt cx="2762244" cy="777346"/>
            </a:xfrm>
          </p:grpSpPr>
          <p:sp>
            <p:nvSpPr>
              <p:cNvPr id="47" name="流程图: 可选过程 46"/>
              <p:cNvSpPr/>
              <p:nvPr/>
            </p:nvSpPr>
            <p:spPr>
              <a:xfrm>
                <a:off x="3691383" y="4136663"/>
                <a:ext cx="2595467" cy="759824"/>
              </a:xfrm>
              <a:prstGeom prst="flowChartAlternateProcess">
                <a:avLst/>
              </a:prstGeom>
              <a:no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629498" y="4119141"/>
                <a:ext cx="2762244" cy="755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second time</a:t>
                </a:r>
                <a:endParaRPr lang="en-US" altLang="zh-CN" b="1" dirty="0"/>
              </a:p>
              <a:p>
                <a:r>
                  <a:rPr lang="en-US" altLang="zh-CN" b="1" dirty="0"/>
                  <a:t>water butt fell over</a:t>
                </a:r>
                <a:endParaRPr lang="en-US" altLang="zh-CN" b="1" dirty="0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2135283" y="2459779"/>
            <a:ext cx="1552223" cy="1164338"/>
            <a:chOff x="2135283" y="2546581"/>
            <a:chExt cx="1552223" cy="1164338"/>
          </a:xfrm>
        </p:grpSpPr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2135283" y="2546581"/>
              <a:ext cx="1552223" cy="116433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510486" y="2922350"/>
              <a:ext cx="801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Dad</a:t>
              </a:r>
              <a:endParaRPr lang="zh-CN" altLang="en-US" sz="2400" b="1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302347" y="2543314"/>
            <a:ext cx="1552223" cy="1164338"/>
            <a:chOff x="2135283" y="2546581"/>
            <a:chExt cx="1552223" cy="116433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2135283" y="2546581"/>
              <a:ext cx="1552223" cy="1164338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510486" y="2922350"/>
              <a:ext cx="971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Mum</a:t>
              </a:r>
              <a:endParaRPr lang="zh-CN" altLang="en-US" sz="2400" b="1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585103" y="2543314"/>
            <a:ext cx="2202760" cy="1164338"/>
            <a:chOff x="1750339" y="2546581"/>
            <a:chExt cx="2202760" cy="1164338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1750339" y="2546581"/>
              <a:ext cx="2149714" cy="1164338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1869691" y="2868525"/>
              <a:ext cx="2083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the children</a:t>
              </a:r>
              <a:endParaRPr lang="zh-CN" altLang="en-US" sz="24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183061" y="4556341"/>
            <a:ext cx="2201243" cy="1579883"/>
            <a:chOff x="5937492" y="4411796"/>
            <a:chExt cx="2417323" cy="1734969"/>
          </a:xfrm>
        </p:grpSpPr>
        <p:grpSp>
          <p:nvGrpSpPr>
            <p:cNvPr id="55" name="组合 54"/>
            <p:cNvGrpSpPr/>
            <p:nvPr/>
          </p:nvGrpSpPr>
          <p:grpSpPr>
            <a:xfrm>
              <a:off x="5937492" y="5423476"/>
              <a:ext cx="2417323" cy="723289"/>
              <a:chOff x="3691383" y="4136663"/>
              <a:chExt cx="2711994" cy="770114"/>
            </a:xfrm>
          </p:grpSpPr>
          <p:sp>
            <p:nvSpPr>
              <p:cNvPr id="56" name="流程图: 可选过程 55"/>
              <p:cNvSpPr/>
              <p:nvPr/>
            </p:nvSpPr>
            <p:spPr>
              <a:xfrm>
                <a:off x="3691383" y="4136663"/>
                <a:ext cx="2595467" cy="759824"/>
              </a:xfrm>
              <a:prstGeom prst="flowChartAlternateProcess">
                <a:avLst/>
              </a:prstGeom>
              <a:no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3696739" y="4151050"/>
                <a:ext cx="2706638" cy="75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first time</a:t>
                </a:r>
                <a:endParaRPr lang="en-US" altLang="zh-CN" b="1" dirty="0"/>
              </a:p>
              <a:p>
                <a:r>
                  <a:rPr lang="en-US" altLang="zh-CN" b="1" dirty="0"/>
                  <a:t>the tap came off</a:t>
                </a:r>
                <a:endParaRPr lang="en-US" altLang="zh-CN" b="1" dirty="0"/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5951303" y="4411796"/>
              <a:ext cx="2312583" cy="98648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7424007" y="4522626"/>
            <a:ext cx="2206724" cy="1590357"/>
            <a:chOff x="8584626" y="4381322"/>
            <a:chExt cx="2417323" cy="1742133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8639382" y="4381322"/>
              <a:ext cx="2312583" cy="985625"/>
            </a:xfrm>
            <a:prstGeom prst="rect">
              <a:avLst/>
            </a:prstGeom>
          </p:spPr>
        </p:pic>
        <p:grpSp>
          <p:nvGrpSpPr>
            <p:cNvPr id="64" name="组合 63"/>
            <p:cNvGrpSpPr/>
            <p:nvPr/>
          </p:nvGrpSpPr>
          <p:grpSpPr>
            <a:xfrm>
              <a:off x="8584626" y="5409830"/>
              <a:ext cx="2417323" cy="713625"/>
              <a:chOff x="3691383" y="4136663"/>
              <a:chExt cx="2711994" cy="759824"/>
            </a:xfrm>
          </p:grpSpPr>
          <p:sp>
            <p:nvSpPr>
              <p:cNvPr id="65" name="流程图: 可选过程 64"/>
              <p:cNvSpPr/>
              <p:nvPr/>
            </p:nvSpPr>
            <p:spPr>
              <a:xfrm>
                <a:off x="3691383" y="4136663"/>
                <a:ext cx="2595467" cy="759824"/>
              </a:xfrm>
              <a:prstGeom prst="flowChartAlternateProcess">
                <a:avLst/>
              </a:prstGeom>
              <a:no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3696739" y="4151049"/>
                <a:ext cx="2706638" cy="68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second time</a:t>
                </a:r>
                <a:endParaRPr lang="en-US" altLang="zh-CN" b="1" dirty="0"/>
              </a:p>
              <a:p>
                <a:r>
                  <a:rPr lang="en-US" altLang="zh-CN" b="1" dirty="0"/>
                  <a:t>     Kipper helped</a:t>
                </a:r>
                <a:endParaRPr lang="en-US" altLang="zh-CN" b="1" dirty="0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9827515" y="4252076"/>
            <a:ext cx="2116170" cy="1929547"/>
            <a:chOff x="9723748" y="4586482"/>
            <a:chExt cx="2116170" cy="1929547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10045203" y="4586482"/>
              <a:ext cx="1477067" cy="1263111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9723748" y="5864576"/>
              <a:ext cx="2116170" cy="651453"/>
              <a:chOff x="9723748" y="5864576"/>
              <a:chExt cx="2116170" cy="651453"/>
            </a:xfrm>
          </p:grpSpPr>
          <p:sp>
            <p:nvSpPr>
              <p:cNvPr id="68" name="流程图: 可选过程 67"/>
              <p:cNvSpPr/>
              <p:nvPr/>
            </p:nvSpPr>
            <p:spPr>
              <a:xfrm>
                <a:off x="10045203" y="5864576"/>
                <a:ext cx="1453702" cy="651453"/>
              </a:xfrm>
              <a:prstGeom prst="flowChartAlternateProcess">
                <a:avLst/>
              </a:prstGeom>
              <a:no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9723748" y="5864576"/>
                <a:ext cx="21161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/>
                  <a:t>The hose </a:t>
                </a:r>
                <a:endParaRPr lang="en-US" altLang="zh-CN" b="1" dirty="0"/>
              </a:p>
              <a:p>
                <a:pPr algn="ctr"/>
                <a:r>
                  <a:rPr lang="en-US" altLang="zh-CN" b="1" dirty="0"/>
                  <a:t>leaked. </a:t>
                </a:r>
                <a:endParaRPr lang="en-US" altLang="zh-CN" b="1" dirty="0"/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1597834" y="3624117"/>
            <a:ext cx="2179686" cy="1002756"/>
            <a:chOff x="1597834" y="3624117"/>
            <a:chExt cx="2179686" cy="1002756"/>
          </a:xfrm>
        </p:grpSpPr>
        <p:cxnSp>
          <p:nvCxnSpPr>
            <p:cNvPr id="16" name="直接连接符 15"/>
            <p:cNvCxnSpPr>
              <a:stCxn id="80" idx="2"/>
              <a:endCxn id="31" idx="0"/>
            </p:cNvCxnSpPr>
            <p:nvPr/>
          </p:nvCxnSpPr>
          <p:spPr>
            <a:xfrm flipH="1">
              <a:off x="1597834" y="3624117"/>
              <a:ext cx="1313561" cy="1002756"/>
            </a:xfrm>
            <a:prstGeom prst="line">
              <a:avLst/>
            </a:prstGeom>
            <a:ln w="28575">
              <a:solidFill>
                <a:srgbClr val="FFA90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80" idx="2"/>
              <a:endCxn id="32" idx="0"/>
            </p:cNvCxnSpPr>
            <p:nvPr/>
          </p:nvCxnSpPr>
          <p:spPr>
            <a:xfrm>
              <a:off x="2911395" y="3624117"/>
              <a:ext cx="866125" cy="976300"/>
            </a:xfrm>
            <a:prstGeom prst="line">
              <a:avLst/>
            </a:prstGeom>
            <a:ln w="28575">
              <a:solidFill>
                <a:srgbClr val="FFA90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组合 69"/>
          <p:cNvGrpSpPr/>
          <p:nvPr/>
        </p:nvGrpSpPr>
        <p:grpSpPr>
          <a:xfrm>
            <a:off x="6248570" y="3694344"/>
            <a:ext cx="2280978" cy="861998"/>
            <a:chOff x="1995146" y="3624117"/>
            <a:chExt cx="2280978" cy="861998"/>
          </a:xfrm>
        </p:grpSpPr>
        <p:cxnSp>
          <p:nvCxnSpPr>
            <p:cNvPr id="71" name="直接连接符 70"/>
            <p:cNvCxnSpPr>
              <a:endCxn id="33" idx="0"/>
            </p:cNvCxnSpPr>
            <p:nvPr/>
          </p:nvCxnSpPr>
          <p:spPr>
            <a:xfrm flipH="1">
              <a:off x="1995146" y="3624117"/>
              <a:ext cx="790301" cy="861998"/>
            </a:xfrm>
            <a:prstGeom prst="line">
              <a:avLst/>
            </a:prstGeom>
            <a:ln w="28575">
              <a:solidFill>
                <a:srgbClr val="FFA90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>
              <a:endCxn id="34" idx="0"/>
            </p:cNvCxnSpPr>
            <p:nvPr/>
          </p:nvCxnSpPr>
          <p:spPr>
            <a:xfrm>
              <a:off x="2785446" y="3624117"/>
              <a:ext cx="1490678" cy="828282"/>
            </a:xfrm>
            <a:prstGeom prst="line">
              <a:avLst/>
            </a:prstGeom>
            <a:ln w="28575">
              <a:solidFill>
                <a:srgbClr val="FFA90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直接连接符 72"/>
          <p:cNvCxnSpPr>
            <a:stCxn id="46" idx="2"/>
          </p:cNvCxnSpPr>
          <p:nvPr/>
        </p:nvCxnSpPr>
        <p:spPr>
          <a:xfrm>
            <a:off x="10659960" y="3707652"/>
            <a:ext cx="86199" cy="461665"/>
          </a:xfrm>
          <a:prstGeom prst="line">
            <a:avLst/>
          </a:prstGeom>
          <a:ln w="28575">
            <a:solidFill>
              <a:srgbClr val="FFA90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62" name="矩形 61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7925" y="1234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how everyone got wet in the story.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they’ve learned from the story.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the given questions; help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organize their ideas with the given visual support; model the first question, and then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complete the task in turns.</a:t>
              </a:r>
              <a:endParaRPr lang="zh-CN" altLang="zh-CN" sz="1100" dirty="0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76" name="直角三角形 7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-13662"/>
            <a:ext cx="12189984" cy="68560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27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53196"/>
            <a:ext cx="2634233" cy="773220"/>
            <a:chOff x="9514965" y="230021"/>
            <a:chExt cx="2634233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459447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461106"/>
            <a:ext cx="942691" cy="296305"/>
            <a:chOff x="11008048" y="6526353"/>
            <a:chExt cx="942691" cy="29630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131376" y="2133600"/>
            <a:ext cx="1360831" cy="25701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675075" y="2287889"/>
            <a:ext cx="6456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Share your writing from last lesson with your partner!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94761" y="3022330"/>
            <a:ext cx="678536" cy="19386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52056" y="97275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FFA904"/>
                </a:solidFill>
                <a:latin typeface="Century Gothic" panose="020B0502020202020204" pitchFamily="34" charset="0"/>
              </a:rPr>
              <a:t>Let’s show!</a:t>
            </a:r>
            <a:endParaRPr lang="en-US" altLang="zh-CN" sz="3600" b="1" dirty="0">
              <a:ln w="3175" cmpd="sng">
                <a:solidFill>
                  <a:schemeClr val="bg1"/>
                </a:solidFill>
                <a:prstDash val="solid"/>
              </a:ln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36823" y="824226"/>
            <a:ext cx="1378092" cy="91872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86700" y="-36193"/>
            <a:ext cx="4312984" cy="827193"/>
            <a:chOff x="8567" y="-23"/>
            <a:chExt cx="8445" cy="2007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600" y="276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 Present the writing assigned last lesson.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Let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present in turns.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Give feedback. </a:t>
              </a:r>
              <a:endParaRPr lang="zh-CN" altLang="zh-CN" sz="1100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114733" y="750094"/>
            <a:ext cx="4760776" cy="1267706"/>
            <a:chOff x="5526753" y="1081014"/>
            <a:chExt cx="4760776" cy="1267706"/>
          </a:xfrm>
        </p:grpSpPr>
        <p:sp>
          <p:nvSpPr>
            <p:cNvPr id="12" name="矩形 11"/>
            <p:cNvSpPr/>
            <p:nvPr/>
          </p:nvSpPr>
          <p:spPr>
            <a:xfrm>
              <a:off x="5526753" y="1555475"/>
              <a:ext cx="47607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472C1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Let’s write!</a:t>
              </a:r>
              <a:endParaRPr lang="zh-CN" altLang="en-US" sz="3600" b="1" dirty="0">
                <a:solidFill>
                  <a:srgbClr val="0472C1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 cstate="email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526753" y="1081014"/>
              <a:ext cx="1123476" cy="1267706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147965" y="92115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5504685" y="1918350"/>
            <a:ext cx="6287042" cy="3822119"/>
            <a:chOff x="8117170" y="2460843"/>
            <a:chExt cx="6287042" cy="3822119"/>
          </a:xfrm>
        </p:grpSpPr>
        <p:sp>
          <p:nvSpPr>
            <p:cNvPr id="32" name="文本框 31"/>
            <p:cNvSpPr txBox="1"/>
            <p:nvPr/>
          </p:nvSpPr>
          <p:spPr>
            <a:xfrm>
              <a:off x="8131025" y="3002064"/>
              <a:ext cx="6273187" cy="32808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000000"/>
                  </a:solidFill>
                </a:rPr>
                <a:t>Let’s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write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a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journal entry!</a:t>
              </a:r>
              <a:endParaRPr lang="en-US" altLang="zh-CN" sz="2400" b="1" dirty="0">
                <a:solidFill>
                  <a:srgbClr val="00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BF00"/>
                  </a:solidFill>
                  <a:latin typeface="Century Gothic" panose="020B0502020202020204" pitchFamily="34" charset="0"/>
                </a:rPr>
                <a:t>Directions: </a:t>
              </a:r>
              <a:endPara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dirty="0">
                  <a:latin typeface="+mj-lt"/>
                </a:rPr>
                <a:t>Write a journal to describe one of your friends who helped you before. </a:t>
              </a:r>
              <a:endParaRPr lang="en-US" altLang="zh-CN" sz="2400" dirty="0">
                <a:latin typeface="+mj-lt"/>
              </a:endParaRP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dirty="0">
                  <a:latin typeface="+mj-lt"/>
                </a:rPr>
                <a:t>Write three sentences to describe your friends.  </a:t>
              </a:r>
              <a:endParaRPr lang="en-US" altLang="zh-CN" sz="2400" dirty="0">
                <a:latin typeface="+mj-lt"/>
              </a:endParaRPr>
            </a:p>
          </p:txBody>
        </p:sp>
        <p:sp>
          <p:nvSpPr>
            <p:cNvPr id="33" name="圆角矩形 18"/>
            <p:cNvSpPr/>
            <p:nvPr/>
          </p:nvSpPr>
          <p:spPr>
            <a:xfrm>
              <a:off x="8117170" y="2460843"/>
              <a:ext cx="3229740" cy="522129"/>
            </a:xfrm>
            <a:prstGeom prst="round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Journal Writing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62456" y="302632"/>
            <a:ext cx="6025962" cy="568445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8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30/32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606414" y="-36195"/>
            <a:ext cx="6593270" cy="1151467"/>
            <a:chOff x="8567" y="-23"/>
            <a:chExt cx="8445" cy="2007"/>
          </a:xfrm>
        </p:grpSpPr>
        <p:sp>
          <p:nvSpPr>
            <p:cNvPr id="27" name="矩形 2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00" y="189"/>
              <a:ext cx="8268" cy="165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what the homework is.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Explain the writing task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and check their understanding.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Tell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that they should finish their writing before next class; make sure they know they can</a:t>
              </a:r>
              <a:endParaRPr lang="en-US" altLang="zh-CN" sz="1100" b="1" dirty="0"/>
            </a:p>
            <a:p>
              <a:pPr lvl="0" fontAlgn="base"/>
              <a:r>
                <a:rPr lang="en-US" altLang="zh-CN" sz="1100" b="1" dirty="0"/>
                <a:t>    upload their homework to the platform; they will present their homework next class. 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Remind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watch the post-class video and finish the writing task.</a:t>
              </a:r>
              <a:endParaRPr lang="zh-CN" altLang="zh-CN" sz="11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931" y="1918350"/>
            <a:ext cx="2635011" cy="339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8158" y="3542939"/>
            <a:ext cx="4689735" cy="318198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343" y="1412321"/>
            <a:ext cx="4266832" cy="30794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2" y="1203890"/>
            <a:ext cx="4347690" cy="2671065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3540277" y="250965"/>
            <a:ext cx="5184559" cy="1109708"/>
            <a:chOff x="3319860" y="479713"/>
            <a:chExt cx="5184559" cy="110970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3" cstate="email"/>
            <a:srcRect l="3322" t="37846" r="4578" b="42441"/>
            <a:stretch>
              <a:fillRect/>
            </a:stretch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845" hangingPunct="0"/>
              <a:r>
                <a:rPr lang="en-US" altLang="zh-CN" sz="3240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  <a:endParaRPr lang="en-US" altLang="zh-CN" sz="3240" b="1" kern="0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87299" y="1713853"/>
            <a:ext cx="3827126" cy="168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endParaRPr lang="en-US" altLang="zh-CN" sz="2880" b="1" kern="0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last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that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fast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played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teddy/liked</a:t>
            </a:r>
            <a:endParaRPr lang="zh-CN" altLang="en-US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0277" y="4130966"/>
            <a:ext cx="4637271" cy="168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endParaRPr lang="en-US" altLang="zh-CN" sz="2880" b="1" kern="0" dirty="0">
              <a:solidFill>
                <a:srgbClr val="5AD892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butt/patch/roses/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tap/bricks/grass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520" kern="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31661" y="2281329"/>
            <a:ext cx="3943550" cy="110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_____ mended _____. 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6202" y="6179971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241625" y="6387655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31/32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9737503" y="4262722"/>
            <a:ext cx="1359258" cy="226543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4934492" y="-107046"/>
            <a:ext cx="7248303" cy="1888902"/>
            <a:chOff x="7728" y="-161"/>
            <a:chExt cx="9284" cy="4583"/>
          </a:xfrm>
        </p:grpSpPr>
        <p:sp>
          <p:nvSpPr>
            <p:cNvPr id="34" name="矩形 33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925" y="1234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Review today’s lesson.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phonics by asking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words aloud.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words by inviting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and explain some of the words.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sentence structures by asking each S to make sentences with them.</a:t>
              </a:r>
              <a:endParaRPr lang="zh-CN" altLang="zh-CN" sz="1100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478072" y="-36192"/>
            <a:ext cx="5721611" cy="907445"/>
            <a:chOff x="8567" y="-23"/>
            <a:chExt cx="8445" cy="2007"/>
          </a:xfrm>
        </p:grpSpPr>
        <p:sp>
          <p:nvSpPr>
            <p:cNvPr id="9" name="矩形 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600" y="152"/>
              <a:ext cx="8268" cy="172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End the lesson and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perform better in the next class.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Briefly comment on Ss.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Say goodbye to students.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preview the next lesson.</a:t>
              </a:r>
              <a:endParaRPr lang="zh-CN" altLang="zh-CN" sz="11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32588" y="6310776"/>
            <a:ext cx="996019" cy="294424"/>
            <a:chOff x="10856740" y="6277239"/>
            <a:chExt cx="996019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6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969682" y="2980907"/>
            <a:ext cx="3158610" cy="26926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386433">
            <a:off x="6729847" y="2853555"/>
            <a:ext cx="3636320" cy="310694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241625" y="6531665"/>
            <a:ext cx="998007" cy="312687"/>
            <a:chOff x="7707356" y="6408789"/>
            <a:chExt cx="998007" cy="31268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32/32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329478" y="6193084"/>
            <a:ext cx="942691" cy="296305"/>
            <a:chOff x="11008048" y="6526353"/>
            <a:chExt cx="942691" cy="296305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grpSp>
        <p:nvGrpSpPr>
          <p:cNvPr id="121" name="组合 12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23" name="文本框 1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29"/>
          <p:cNvGrpSpPr/>
          <p:nvPr/>
        </p:nvGrpSpPr>
        <p:grpSpPr>
          <a:xfrm>
            <a:off x="9100910" y="-142024"/>
            <a:ext cx="2549675" cy="773220"/>
            <a:chOff x="9514965" y="230021"/>
            <a:chExt cx="2549675" cy="77322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319875" y="1343486"/>
            <a:ext cx="1085410" cy="461665"/>
            <a:chOff x="2878578" y="1377349"/>
            <a:chExt cx="811914" cy="461665"/>
          </a:xfrm>
        </p:grpSpPr>
        <p:sp>
          <p:nvSpPr>
            <p:cNvPr id="69" name="矩形 68"/>
            <p:cNvSpPr/>
            <p:nvPr/>
          </p:nvSpPr>
          <p:spPr>
            <a:xfrm>
              <a:off x="2878578" y="1379605"/>
              <a:ext cx="752936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2991383" y="1377349"/>
              <a:ext cx="699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last</a:t>
              </a:r>
              <a:endParaRPr lang="zh-CN" altLang="en-US" sz="2400" b="1" dirty="0"/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798993" y="1343486"/>
            <a:ext cx="1085410" cy="461665"/>
            <a:chOff x="2878578" y="1377349"/>
            <a:chExt cx="811914" cy="461665"/>
          </a:xfrm>
        </p:grpSpPr>
        <p:sp>
          <p:nvSpPr>
            <p:cNvPr id="72" name="矩形 71"/>
            <p:cNvSpPr/>
            <p:nvPr/>
          </p:nvSpPr>
          <p:spPr>
            <a:xfrm>
              <a:off x="2878578" y="1379605"/>
              <a:ext cx="752936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2991383" y="1377349"/>
              <a:ext cx="699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that</a:t>
              </a:r>
              <a:endParaRPr lang="zh-CN" altLang="en-US" sz="2400" b="1" dirty="0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264836" y="1343486"/>
            <a:ext cx="1085410" cy="461665"/>
            <a:chOff x="2878578" y="1377349"/>
            <a:chExt cx="811914" cy="461665"/>
          </a:xfrm>
        </p:grpSpPr>
        <p:sp>
          <p:nvSpPr>
            <p:cNvPr id="75" name="矩形 74"/>
            <p:cNvSpPr/>
            <p:nvPr/>
          </p:nvSpPr>
          <p:spPr>
            <a:xfrm>
              <a:off x="2878578" y="1379605"/>
              <a:ext cx="752936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991383" y="1377349"/>
              <a:ext cx="699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fast</a:t>
              </a:r>
              <a:endParaRPr lang="zh-CN" altLang="en-US" sz="2400" b="1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email"/>
          <a:srcRect t="31113" r="271"/>
          <a:stretch>
            <a:fillRect/>
          </a:stretch>
        </p:blipFill>
        <p:spPr>
          <a:xfrm>
            <a:off x="0" y="2388733"/>
            <a:ext cx="12239632" cy="44692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-16503" y="1336272"/>
            <a:ext cx="3942670" cy="2546907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920810" y="2878503"/>
            <a:ext cx="3284890" cy="1899556"/>
            <a:chOff x="2125651" y="2884030"/>
            <a:chExt cx="3971499" cy="2296601"/>
          </a:xfrm>
        </p:grpSpPr>
        <p:grpSp>
          <p:nvGrpSpPr>
            <p:cNvPr id="15" name="组合 14"/>
            <p:cNvGrpSpPr/>
            <p:nvPr/>
          </p:nvGrpSpPr>
          <p:grpSpPr>
            <a:xfrm>
              <a:off x="2125651" y="2884030"/>
              <a:ext cx="3971499" cy="1746195"/>
              <a:chOff x="588720" y="3754544"/>
              <a:chExt cx="3971499" cy="1746195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7308" r="95385">
                            <a14:foregroundMark x1="15769" y1="50192" x2="15769" y2="50192"/>
                          </a14:backgroundRemoval>
                        </a14:imgEffect>
                      </a14:imgLayer>
                    </a14:imgProps>
                  </a:ext>
                </a:extLst>
              </a:blip>
              <a:srcRect l="9633" t="40739" r="5923" b="28761"/>
              <a:stretch>
                <a:fillRect/>
              </a:stretch>
            </p:blipFill>
            <p:spPr>
              <a:xfrm>
                <a:off x="588865" y="4763441"/>
                <a:ext cx="3470717" cy="73729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4000" b="90000" l="4676" r="95626">
                            <a14:foregroundMark x1="12821" y1="17667" x2="12821" y2="17667"/>
                            <a14:foregroundMark x1="20965" y1="22000" x2="20965" y2="22000"/>
                            <a14:foregroundMark x1="69231" y1="16000" x2="69231" y2="16000"/>
                            <a14:foregroundMark x1="75415" y1="23667" x2="75415" y2="23667"/>
                            <a14:foregroundMark x1="52489" y1="20000" x2="52489" y2="20000"/>
                            <a14:backgroundMark x1="32730" y1="31333" x2="32730" y2="31333"/>
                            <a14:backgroundMark x1="27149" y1="40333" x2="27149" y2="40333"/>
                            <a14:backgroundMark x1="12821" y1="44000" x2="12821" y2="44000"/>
                            <a14:backgroundMark x1="41026" y1="51000" x2="41026" y2="51000"/>
                            <a14:backgroundMark x1="44796" y1="47333" x2="44796" y2="47333"/>
                            <a14:backgroundMark x1="49321" y1="72333" x2="49321" y2="72333"/>
                            <a14:backgroundMark x1="55053" y1="53667" x2="55053" y2="53667"/>
                            <a14:backgroundMark x1="53846" y1="74000" x2="53846" y2="74000"/>
                            <a14:backgroundMark x1="86576" y1="36333" x2="86576" y2="36333"/>
                            <a14:backgroundMark x1="80090" y1="43000" x2="80090" y2="43000"/>
                            <a14:backgroundMark x1="83710" y1="51667" x2="83710" y2="51667"/>
                            <a14:backgroundMark x1="87179" y1="57000" x2="87179" y2="57000"/>
                            <a14:backgroundMark x1="66817" y1="43000" x2="66817" y2="43000"/>
                            <a14:backgroundMark x1="73605" y1="38333" x2="73605" y2="38333"/>
                            <a14:backgroundMark x1="60030" y1="34333" x2="60030" y2="34333"/>
                            <a14:backgroundMark x1="60633" y1="55667" x2="60633" y2="55667"/>
                            <a14:backgroundMark x1="58522" y1="54000" x2="58522" y2="54000"/>
                            <a14:backgroundMark x1="31222" y1="48667" x2="31222" y2="48667"/>
                            <a14:backgroundMark x1="34540" y1="54000" x2="34540" y2="54000"/>
                            <a14:backgroundMark x1="32127" y1="55000" x2="32127" y2="55000"/>
                            <a14:backgroundMark x1="19759" y1="39000" x2="19759" y2="39000"/>
                            <a14:backgroundMark x1="13273" y1="61667" x2="13273" y2="61667"/>
                            <a14:backgroundMark x1="20362" y1="73000" x2="20362" y2="73000"/>
                            <a14:backgroundMark x1="14027" y1="64667" x2="14027" y2="64667"/>
                            <a14:backgroundMark x1="38612" y1="70667" x2="38612" y2="70667"/>
                            <a14:backgroundMark x1="50377" y1="40667" x2="50377" y2="40667"/>
                            <a14:backgroundMark x1="51885" y1="55000" x2="51885" y2="55000"/>
                          </a14:backgroundRemoval>
                        </a14:imgEffect>
                      </a14:imgLayer>
                    </a14:imgProps>
                  </a:ext>
                </a:extLst>
              </a:blip>
              <a:srcRect l="4882" t="11418" r="5685" b="11297"/>
              <a:stretch>
                <a:fillRect/>
              </a:stretch>
            </p:blipFill>
            <p:spPr>
              <a:xfrm>
                <a:off x="588720" y="3754544"/>
                <a:ext cx="3971499" cy="1552959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1229" t="36533" r="9392" b="38586"/>
            <a:stretch>
              <a:fillRect/>
            </a:stretch>
          </p:blipFill>
          <p:spPr>
            <a:xfrm>
              <a:off x="2167959" y="3993277"/>
              <a:ext cx="3780428" cy="118735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r="-7610"/>
          <a:stretch>
            <a:fillRect/>
          </a:stretch>
        </p:blipFill>
        <p:spPr>
          <a:xfrm rot="4458627" flipH="1">
            <a:off x="5651704" y="3147779"/>
            <a:ext cx="764273" cy="790626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78000">
                        <a14:foregroundMark x1="3400" y1="55200" x2="3400" y2="81400"/>
                        <a14:foregroundMark x1="7400" y1="40600" x2="14400" y2="40400"/>
                        <a14:foregroundMark x1="10600" y1="41000" x2="11200" y2="45000"/>
                        <a14:backgroundMark x1="73600" y1="18800" x2="73600" y2="18800"/>
                        <a14:backgroundMark x1="46600" y1="39800" x2="44600" y2="61200"/>
                      </a14:backgroundRemoval>
                    </a14:imgEffect>
                  </a14:imgLayer>
                </a14:imgProps>
              </a:ext>
            </a:extLst>
          </a:blip>
          <a:srcRect l="19" t="38220" r="28548" b="14924"/>
          <a:stretch>
            <a:fillRect/>
          </a:stretch>
        </p:blipFill>
        <p:spPr>
          <a:xfrm flipH="1">
            <a:off x="8939284" y="4632756"/>
            <a:ext cx="2077650" cy="12831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887" l="210" r="976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578450" y="3248574"/>
            <a:ext cx="1453739" cy="269109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 flipH="1">
            <a:off x="606403" y="3400715"/>
            <a:ext cx="1226431" cy="2140346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691689" y="3309709"/>
            <a:ext cx="978986" cy="2450986"/>
            <a:chOff x="2560052" y="1546837"/>
            <a:chExt cx="1955410" cy="4895558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20" cstate="email"/>
            <a:srcRect/>
            <a:stretch>
              <a:fillRect/>
            </a:stretch>
          </p:blipFill>
          <p:spPr>
            <a:xfrm>
              <a:off x="2560052" y="1546837"/>
              <a:ext cx="1955410" cy="4895558"/>
            </a:xfrm>
            <a:prstGeom prst="rect">
              <a:avLst/>
            </a:prstGeom>
          </p:spPr>
        </p:pic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21" cstate="email"/>
            <a:stretch>
              <a:fillRect/>
            </a:stretch>
          </p:blipFill>
          <p:spPr>
            <a:xfrm flipH="1">
              <a:off x="4003955" y="1999433"/>
              <a:ext cx="194467" cy="229471"/>
            </a:xfrm>
            <a:prstGeom prst="rect">
              <a:avLst/>
            </a:prstGeom>
          </p:spPr>
        </p:pic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21" cstate="email"/>
            <a:stretch>
              <a:fillRect/>
            </a:stretch>
          </p:blipFill>
          <p:spPr>
            <a:xfrm flipH="1">
              <a:off x="3574610" y="2026563"/>
              <a:ext cx="194467" cy="229471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8681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895161" y="3223390"/>
              <a:ext cx="412984" cy="506239"/>
            </a:xfrm>
            <a:prstGeom prst="rect">
              <a:avLst/>
            </a:prstGeom>
          </p:spPr>
        </p:pic>
        <p:pic>
          <p:nvPicPr>
            <p:cNvPr id="113" name="图片 112"/>
            <p:cNvPicPr>
              <a:picLocks noChangeAspect="1"/>
            </p:cNvPicPr>
            <p:nvPr/>
          </p:nvPicPr>
          <p:blipFill rotWithShape="1">
            <a:blip r:embed="rId24" cstate="email"/>
            <a:srcRect/>
            <a:stretch>
              <a:fillRect/>
            </a:stretch>
          </p:blipFill>
          <p:spPr>
            <a:xfrm>
              <a:off x="3456273" y="3501359"/>
              <a:ext cx="412984" cy="506239"/>
            </a:xfrm>
            <a:prstGeom prst="rect">
              <a:avLst/>
            </a:prstGeom>
          </p:spPr>
        </p:pic>
        <p:pic>
          <p:nvPicPr>
            <p:cNvPr id="114" name="图片 113"/>
            <p:cNvPicPr>
              <a:picLocks noChangeAspect="1"/>
            </p:cNvPicPr>
            <p:nvPr/>
          </p:nvPicPr>
          <p:blipFill rotWithShape="1">
            <a:blip r:embed="rId24" cstate="email"/>
            <a:srcRect/>
            <a:stretch>
              <a:fillRect/>
            </a:stretch>
          </p:blipFill>
          <p:spPr>
            <a:xfrm>
              <a:off x="3629281" y="4105616"/>
              <a:ext cx="412984" cy="506239"/>
            </a:xfrm>
            <a:prstGeom prst="rect">
              <a:avLst/>
            </a:prstGeom>
          </p:spPr>
        </p:pic>
        <p:pic>
          <p:nvPicPr>
            <p:cNvPr id="115" name="图片 114"/>
            <p:cNvPicPr>
              <a:picLocks noChangeAspect="1"/>
            </p:cNvPicPr>
            <p:nvPr/>
          </p:nvPicPr>
          <p:blipFill rotWithShape="1">
            <a:blip r:embed="rId24" cstate="email"/>
            <a:srcRect/>
            <a:stretch>
              <a:fillRect/>
            </a:stretch>
          </p:blipFill>
          <p:spPr>
            <a:xfrm>
              <a:off x="3126054" y="4862674"/>
              <a:ext cx="412984" cy="506239"/>
            </a:xfrm>
            <a:prstGeom prst="rect">
              <a:avLst/>
            </a:prstGeom>
          </p:spPr>
        </p:pic>
        <p:pic>
          <p:nvPicPr>
            <p:cNvPr id="116" name="图片 115"/>
            <p:cNvPicPr>
              <a:picLocks noChangeAspect="1"/>
            </p:cNvPicPr>
            <p:nvPr/>
          </p:nvPicPr>
          <p:blipFill rotWithShape="1">
            <a:blip r:embed="rId24" cstate="email"/>
            <a:srcRect/>
            <a:stretch>
              <a:fillRect/>
            </a:stretch>
          </p:blipFill>
          <p:spPr>
            <a:xfrm>
              <a:off x="3830432" y="5113716"/>
              <a:ext cx="412984" cy="506239"/>
            </a:xfrm>
            <a:prstGeom prst="rect">
              <a:avLst/>
            </a:prstGeom>
          </p:spPr>
        </p:pic>
        <p:pic>
          <p:nvPicPr>
            <p:cNvPr id="118" name="图片 117"/>
            <p:cNvPicPr>
              <a:picLocks noChangeAspect="1"/>
            </p:cNvPicPr>
            <p:nvPr/>
          </p:nvPicPr>
          <p:blipFill rotWithShape="1">
            <a:blip r:embed="rId24" cstate="email"/>
            <a:srcRect/>
            <a:stretch>
              <a:fillRect/>
            </a:stretch>
          </p:blipFill>
          <p:spPr>
            <a:xfrm>
              <a:off x="3320398" y="5791644"/>
              <a:ext cx="412984" cy="506239"/>
            </a:xfrm>
            <a:prstGeom prst="rect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273" b="98377" l="400" r="99600">
                        <a14:foregroundMark x1="29800" y1="6169" x2="29800" y2="6169"/>
                        <a14:foregroundMark x1="59000" y1="35390" x2="59000" y2="35390"/>
                        <a14:foregroundMark x1="14200" y1="58766" x2="14200" y2="58766"/>
                        <a14:foregroundMark x1="5800" y1="77922" x2="5800" y2="77922"/>
                      </a14:backgroundRemoval>
                    </a14:imgEffect>
                  </a14:imgLayer>
                </a14:imgProps>
              </a:ext>
            </a:extLst>
          </a:blip>
          <a:srcRect l="302" t="1539" b="3157"/>
          <a:stretch>
            <a:fillRect/>
          </a:stretch>
        </p:blipFill>
        <p:spPr>
          <a:xfrm rot="21286962">
            <a:off x="2954646" y="2995092"/>
            <a:ext cx="3222874" cy="888368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 rotWithShape="1"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52" l="0" r="99573"/>
                    </a14:imgEffect>
                  </a14:imgLayer>
                </a14:imgProps>
              </a:ext>
            </a:extLst>
          </a:blip>
          <a:srcRect b="-576"/>
          <a:stretch>
            <a:fillRect/>
          </a:stretch>
        </p:blipFill>
        <p:spPr>
          <a:xfrm flipH="1">
            <a:off x="1792671" y="1991207"/>
            <a:ext cx="1685644" cy="2423768"/>
          </a:xfrm>
          <a:prstGeom prst="rect">
            <a:avLst/>
          </a:prstGeom>
        </p:spPr>
      </p:pic>
      <p:grpSp>
        <p:nvGrpSpPr>
          <p:cNvPr id="119" name="组合 118"/>
          <p:cNvGrpSpPr/>
          <p:nvPr/>
        </p:nvGrpSpPr>
        <p:grpSpPr>
          <a:xfrm>
            <a:off x="6377731" y="2797945"/>
            <a:ext cx="2657349" cy="2889704"/>
            <a:chOff x="6222544" y="2583663"/>
            <a:chExt cx="2820181" cy="306677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24" b="98507" l="10000" r="99800"/>
                      </a14:imgEffect>
                    </a14:imgLayer>
                  </a14:imgProps>
                </a:ext>
              </a:extLst>
            </a:blip>
            <a:srcRect l="19559" t="4367"/>
            <a:stretch>
              <a:fillRect/>
            </a:stretch>
          </p:blipFill>
          <p:spPr>
            <a:xfrm>
              <a:off x="6222544" y="2850398"/>
              <a:ext cx="2820181" cy="2800039"/>
            </a:xfrm>
            <a:prstGeom prst="rect">
              <a:avLst/>
            </a:prstGeom>
          </p:spPr>
        </p:pic>
        <p:pic>
          <p:nvPicPr>
            <p:cNvPr id="112" name="图片 111"/>
            <p:cNvPicPr>
              <a:picLocks noChangeAspect="1"/>
            </p:cNvPicPr>
            <p:nvPr/>
          </p:nvPicPr>
          <p:blipFill rotWithShape="1">
            <a:blip r:embed="rId31" cstate="email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0" b="99545" l="0" r="100000">
                          <a14:foregroundMark x1="38931" y1="68864" x2="38931" y2="68864"/>
                          <a14:foregroundMark x1="50636" y1="68409" x2="50636" y2="68409"/>
                          <a14:foregroundMark x1="43766" y1="61136" x2="43766" y2="61136"/>
                          <a14:foregroundMark x1="31552" y1="57955" x2="57506" y2="63636"/>
                          <a14:foregroundMark x1="31552" y1="70000" x2="56997" y2="75682"/>
                        </a14:backgroundRemoval>
                      </a14:imgEffect>
                    </a14:imgLayer>
                  </a14:imgProps>
                </a:ext>
              </a:extLst>
            </a:blip>
            <a:srcRect r="-1166"/>
            <a:stretch>
              <a:fillRect/>
            </a:stretch>
          </p:blipFill>
          <p:spPr>
            <a:xfrm>
              <a:off x="6817061" y="2583663"/>
              <a:ext cx="1386599" cy="1467708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349462" y="2006358"/>
            <a:ext cx="2272751" cy="1019882"/>
            <a:chOff x="5416877" y="1949232"/>
            <a:chExt cx="2128819" cy="1126655"/>
          </a:xfrm>
        </p:grpSpPr>
        <p:sp>
          <p:nvSpPr>
            <p:cNvPr id="66" name="圆角矩形标注 65"/>
            <p:cNvSpPr/>
            <p:nvPr/>
          </p:nvSpPr>
          <p:spPr>
            <a:xfrm>
              <a:off x="5416877" y="1949232"/>
              <a:ext cx="2051093" cy="1126655"/>
            </a:xfrm>
            <a:prstGeom prst="wedgeRoundRectCallout">
              <a:avLst>
                <a:gd name="adj1" fmla="val -11954"/>
                <a:gd name="adj2" fmla="val 84599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5416877" y="2049462"/>
              <a:ext cx="2128819" cy="91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Can you read </a:t>
              </a:r>
              <a:endParaRPr lang="en-US" altLang="zh-CN" sz="2400" b="1" dirty="0"/>
            </a:p>
            <a:p>
              <a:r>
                <a:rPr lang="en-US" altLang="zh-CN" sz="2400" b="1" dirty="0"/>
                <a:t>these words?</a:t>
              </a:r>
              <a:endParaRPr lang="zh-CN" altLang="en-US" sz="2400" b="1" dirty="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664619" y="2366339"/>
            <a:ext cx="3495548" cy="586837"/>
            <a:chOff x="4969071" y="2211469"/>
            <a:chExt cx="3274177" cy="648274"/>
          </a:xfrm>
        </p:grpSpPr>
        <p:sp>
          <p:nvSpPr>
            <p:cNvPr id="63" name="圆角矩形标注 62"/>
            <p:cNvSpPr/>
            <p:nvPr/>
          </p:nvSpPr>
          <p:spPr>
            <a:xfrm>
              <a:off x="5004069" y="2211469"/>
              <a:ext cx="3239179" cy="648274"/>
            </a:xfrm>
            <a:prstGeom prst="wedgeRoundRectCallout">
              <a:avLst>
                <a:gd name="adj1" fmla="val 20013"/>
                <a:gd name="adj2" fmla="val 9855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969071" y="2211469"/>
              <a:ext cx="3261735" cy="50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Let’s water the flowers!</a:t>
              </a:r>
              <a:endParaRPr lang="zh-CN" altLang="en-US" sz="2400" b="1" dirty="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934492" y="-50168"/>
            <a:ext cx="7248303" cy="1888901"/>
            <a:chOff x="7728" y="-23"/>
            <a:chExt cx="9284" cy="4583"/>
          </a:xfrm>
        </p:grpSpPr>
        <p:sp>
          <p:nvSpPr>
            <p:cNvPr id="55" name="矩形 54"/>
            <p:cNvSpPr/>
            <p:nvPr/>
          </p:nvSpPr>
          <p:spPr>
            <a:xfrm>
              <a:off x="7728" y="-23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846" y="-6"/>
              <a:ext cx="8268" cy="435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Read common high-frequency words fluently and accurately.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 can see in the picture;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help the children in the picture water the flowers.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Click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high-frequency words.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The process is as follows:</a:t>
              </a:r>
              <a:endParaRPr lang="zh-CN" altLang="zh-CN" sz="11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100" b="1" dirty="0"/>
                <a:t>Click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high-frequency words on this slide; click and the children in the picture will water the flowers.</a:t>
              </a:r>
              <a:endParaRPr lang="zh-CN" altLang="zh-CN" sz="1100" dirty="0"/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en-US" altLang="zh-CN" sz="1100" b="1" dirty="0"/>
                <a:t>Repeat this practice for the rest of the words; there are three words on this slide.</a:t>
              </a:r>
              <a:endParaRPr lang="zh-CN" altLang="zh-CN" sz="1100" dirty="0"/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en-US" altLang="zh-CN" sz="1100" b="1" dirty="0"/>
                <a:t>Last time the boys splashed water on the girl, then click and Dad will come out and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know that we shouldn’t splash water on others.</a:t>
              </a:r>
              <a:endParaRPr lang="zh-CN" altLang="zh-CN" sz="1100" dirty="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8" name="直角三角形 5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2794" y="6193084"/>
            <a:ext cx="942691" cy="296305"/>
            <a:chOff x="11008048" y="6526353"/>
            <a:chExt cx="942691" cy="296305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1219514" y="6308814"/>
            <a:ext cx="998007" cy="312687"/>
            <a:chOff x="7707356" y="6408789"/>
            <a:chExt cx="998007" cy="312687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80" name="文本框 7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1" cstate="email"/>
          <a:srcRect t="31113" r="271"/>
          <a:stretch>
            <a:fillRect/>
          </a:stretch>
        </p:blipFill>
        <p:spPr>
          <a:xfrm>
            <a:off x="114300" y="2388732"/>
            <a:ext cx="12034004" cy="446926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46073" y="1382472"/>
            <a:ext cx="4085810" cy="2639373"/>
          </a:xfrm>
          <a:prstGeom prst="rect">
            <a:avLst/>
          </a:prstGeom>
        </p:spPr>
      </p:pic>
      <p:grpSp>
        <p:nvGrpSpPr>
          <p:cNvPr id="104" name="组合 103"/>
          <p:cNvGrpSpPr/>
          <p:nvPr/>
        </p:nvGrpSpPr>
        <p:grpSpPr>
          <a:xfrm>
            <a:off x="3894692" y="2845699"/>
            <a:ext cx="1692419" cy="978677"/>
            <a:chOff x="2125651" y="2884030"/>
            <a:chExt cx="3971499" cy="2296601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125651" y="2884030"/>
              <a:ext cx="3971499" cy="1746195"/>
              <a:chOff x="588720" y="3754544"/>
              <a:chExt cx="3971499" cy="1746195"/>
            </a:xfrm>
          </p:grpSpPr>
          <p:pic>
            <p:nvPicPr>
              <p:cNvPr id="107" name="图片 106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962" b="89272" l="7308" r="95385">
                            <a14:foregroundMark x1="15769" y1="50192" x2="15769" y2="50192"/>
                          </a14:backgroundRemoval>
                        </a14:imgEffect>
                      </a14:imgLayer>
                    </a14:imgProps>
                  </a:ext>
                </a:extLst>
              </a:blip>
              <a:srcRect l="9633" t="40739" r="5923" b="28761"/>
              <a:stretch>
                <a:fillRect/>
              </a:stretch>
            </p:blipFill>
            <p:spPr>
              <a:xfrm>
                <a:off x="588865" y="4763441"/>
                <a:ext cx="3470717" cy="737298"/>
              </a:xfrm>
              <a:prstGeom prst="rect">
                <a:avLst/>
              </a:prstGeom>
            </p:spPr>
          </p:pic>
          <p:pic>
            <p:nvPicPr>
              <p:cNvPr id="108" name="图片 107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48" b="100000" l="0" r="100000">
                            <a14:foregroundMark x1="8938" y1="8190" x2="8938" y2="8190"/>
                            <a14:foregroundMark x1="18044" y1="13793" x2="18044" y2="13793"/>
                            <a14:foregroundMark x1="72007" y1="6034" x2="72007" y2="6034"/>
                            <a14:foregroundMark x1="78921" y1="15948" x2="78921" y2="15948"/>
                            <a14:foregroundMark x1="53288" y1="11207" x2="53288" y2="11207"/>
                            <a14:backgroundMark x1="31197" y1="25862" x2="31197" y2="25862"/>
                            <a14:backgroundMark x1="24958" y1="37500" x2="24958" y2="37500"/>
                            <a14:backgroundMark x1="8938" y1="42241" x2="8938" y2="42241"/>
                            <a14:backgroundMark x1="40472" y1="51293" x2="40472" y2="51293"/>
                            <a14:backgroundMark x1="44688" y1="46552" x2="44688" y2="46552"/>
                            <a14:backgroundMark x1="49747" y1="78879" x2="49747" y2="78879"/>
                            <a14:backgroundMark x1="56155" y1="54741" x2="56155" y2="54741"/>
                            <a14:backgroundMark x1="54806" y1="81034" x2="54806" y2="81034"/>
                            <a14:backgroundMark x1="91400" y1="32328" x2="91400" y2="32328"/>
                            <a14:backgroundMark x1="84148" y1="40948" x2="84148" y2="40948"/>
                            <a14:backgroundMark x1="88196" y1="52155" x2="88196" y2="52155"/>
                            <a14:backgroundMark x1="92074" y1="59052" x2="92074" y2="59052"/>
                            <a14:backgroundMark x1="69309" y1="40948" x2="69309" y2="40948"/>
                            <a14:backgroundMark x1="76897" y1="34914" x2="76897" y2="34914"/>
                            <a14:backgroundMark x1="61720" y1="29741" x2="61720" y2="29741"/>
                            <a14:backgroundMark x1="62395" y1="57328" x2="62395" y2="57328"/>
                            <a14:backgroundMark x1="60034" y1="55172" x2="60034" y2="55172"/>
                            <a14:backgroundMark x1="29511" y1="48276" x2="29511" y2="48276"/>
                            <a14:backgroundMark x1="33221" y1="55172" x2="33221" y2="55172"/>
                            <a14:backgroundMark x1="30523" y1="56466" x2="30523" y2="56466"/>
                            <a14:backgroundMark x1="16695" y1="35776" x2="16695" y2="35776"/>
                            <a14:backgroundMark x1="9444" y1="65086" x2="9444" y2="65086"/>
                            <a14:backgroundMark x1="17369" y1="79741" x2="17369" y2="79741"/>
                            <a14:backgroundMark x1="10287" y1="68966" x2="10287" y2="68966"/>
                            <a14:backgroundMark x1="37774" y1="76724" x2="37774" y2="76724"/>
                            <a14:backgroundMark x1="50927" y1="37931" x2="50927" y2="37931"/>
                            <a14:backgroundMark x1="52614" y1="56466" x2="52614" y2="56466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88720" y="3754544"/>
                <a:ext cx="3971499" cy="1552959"/>
              </a:xfrm>
              <a:prstGeom prst="rect">
                <a:avLst/>
              </a:prstGeom>
            </p:spPr>
          </p:pic>
        </p:grpSp>
        <p:pic>
          <p:nvPicPr>
            <p:cNvPr id="106" name="图片 10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1229" t="36533" r="9392" b="38586"/>
            <a:stretch>
              <a:fillRect/>
            </a:stretch>
          </p:blipFill>
          <p:spPr>
            <a:xfrm>
              <a:off x="2167959" y="3993277"/>
              <a:ext cx="3780428" cy="1187354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9443196" y="2358318"/>
            <a:ext cx="2070153" cy="2671386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4979785" y="1382324"/>
            <a:ext cx="1406183" cy="456753"/>
            <a:chOff x="2878578" y="1331093"/>
            <a:chExt cx="752936" cy="505131"/>
          </a:xfrm>
        </p:grpSpPr>
        <p:sp>
          <p:nvSpPr>
            <p:cNvPr id="43" name="矩形 42"/>
            <p:cNvSpPr/>
            <p:nvPr/>
          </p:nvSpPr>
          <p:spPr>
            <a:xfrm>
              <a:off x="2878578" y="1379605"/>
              <a:ext cx="752936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932405" y="1331093"/>
              <a:ext cx="699109" cy="37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played</a:t>
              </a:r>
              <a:endParaRPr lang="en-US" altLang="zh-CN" sz="2400" b="1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827960" y="1410769"/>
            <a:ext cx="1085410" cy="428312"/>
            <a:chOff x="2878578" y="1362547"/>
            <a:chExt cx="811914" cy="473677"/>
          </a:xfrm>
        </p:grpSpPr>
        <p:sp>
          <p:nvSpPr>
            <p:cNvPr id="46" name="矩形 45"/>
            <p:cNvSpPr/>
            <p:nvPr/>
          </p:nvSpPr>
          <p:spPr>
            <a:xfrm>
              <a:off x="2878578" y="1379605"/>
              <a:ext cx="752936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878578" y="1362547"/>
              <a:ext cx="811914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teddy</a:t>
              </a:r>
              <a:endParaRPr lang="zh-CN" altLang="en-US" sz="2400" b="1" dirty="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57786" y="1382473"/>
            <a:ext cx="1085410" cy="445748"/>
            <a:chOff x="2878578" y="1377349"/>
            <a:chExt cx="811914" cy="461665"/>
          </a:xfrm>
        </p:grpSpPr>
        <p:sp>
          <p:nvSpPr>
            <p:cNvPr id="49" name="矩形 48"/>
            <p:cNvSpPr/>
            <p:nvPr/>
          </p:nvSpPr>
          <p:spPr>
            <a:xfrm>
              <a:off x="2878578" y="1379605"/>
              <a:ext cx="752936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991383" y="1377349"/>
              <a:ext cx="699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liked</a:t>
              </a:r>
              <a:endParaRPr lang="zh-CN" altLang="en-US" sz="2400" b="1" dirty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145363" y="5294535"/>
            <a:ext cx="1178469" cy="1005075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4783" y1="36052" x2="14783" y2="92275"/>
                        <a14:foregroundMark x1="32174" y1="4721" x2="62609" y2="4292"/>
                        <a14:foregroundMark x1="46087" y1="5579" x2="48696" y2="14163"/>
                        <a14:backgroundMark x1="56522" y1="69528" x2="99130" y2="71245"/>
                        <a14:backgroundMark x1="80870" y1="42060" x2="80870" y2="42060"/>
                        <a14:backgroundMark x1="76522" y1="30043" x2="59130" y2="75107"/>
                        <a14:backgroundMark x1="56522" y1="78112" x2="99130" y2="90129"/>
                        <a14:backgroundMark x1="59130" y1="88841" x2="99130" y2="897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9125202" y="3973238"/>
            <a:ext cx="764276" cy="15450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4456091" y="3996410"/>
            <a:ext cx="1561174" cy="16334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5682877" y="2197156"/>
            <a:ext cx="1288866" cy="194505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6" cstate="email"/>
          <a:srcRect/>
          <a:stretch>
            <a:fillRect/>
          </a:stretch>
        </p:blipFill>
        <p:spPr>
          <a:xfrm flipH="1">
            <a:off x="2873585" y="3322290"/>
            <a:ext cx="1024503" cy="2117632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719920" y="3316587"/>
            <a:ext cx="640072" cy="981843"/>
          </a:xfrm>
          <a:prstGeom prst="rect">
            <a:avLst/>
          </a:prstGeom>
        </p:spPr>
      </p:pic>
      <p:sp>
        <p:nvSpPr>
          <p:cNvPr id="67" name="椭圆 66"/>
          <p:cNvSpPr/>
          <p:nvPr/>
        </p:nvSpPr>
        <p:spPr>
          <a:xfrm>
            <a:off x="6798324" y="3642445"/>
            <a:ext cx="462744" cy="138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4" name="图片 113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3060436" y="4372755"/>
            <a:ext cx="681916" cy="938592"/>
          </a:xfrm>
          <a:prstGeom prst="rect">
            <a:avLst/>
          </a:prstGeom>
        </p:spPr>
      </p:pic>
      <p:sp>
        <p:nvSpPr>
          <p:cNvPr id="115" name="椭圆 114"/>
          <p:cNvSpPr/>
          <p:nvPr/>
        </p:nvSpPr>
        <p:spPr>
          <a:xfrm>
            <a:off x="3104776" y="4520750"/>
            <a:ext cx="598690" cy="282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4433886" y="3918588"/>
            <a:ext cx="1561174" cy="1633450"/>
            <a:chOff x="3350992" y="3586967"/>
            <a:chExt cx="1561174" cy="1633450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 rotWithShape="1">
            <a:blip r:embed="rId14" cstate="email"/>
            <a:srcRect/>
            <a:stretch>
              <a:fillRect/>
            </a:stretch>
          </p:blipFill>
          <p:spPr>
            <a:xfrm>
              <a:off x="3350992" y="3586967"/>
              <a:ext cx="1561174" cy="1633450"/>
            </a:xfrm>
            <a:prstGeom prst="rect">
              <a:avLst/>
            </a:prstGeom>
          </p:spPr>
        </p:pic>
        <p:sp>
          <p:nvSpPr>
            <p:cNvPr id="71" name="椭圆 70"/>
            <p:cNvSpPr/>
            <p:nvPr/>
          </p:nvSpPr>
          <p:spPr>
            <a:xfrm>
              <a:off x="3619879" y="3743893"/>
              <a:ext cx="1010633" cy="1699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2376563" y="4973409"/>
            <a:ext cx="681916" cy="93859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>
            <a:off x="6208175" y="4334465"/>
            <a:ext cx="1255099" cy="231521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 rotWithShape="1">
          <a:blip r:embed="rId20" cstate="email"/>
          <a:srcRect/>
          <a:stretch>
            <a:fillRect/>
          </a:stretch>
        </p:blipFill>
        <p:spPr>
          <a:xfrm>
            <a:off x="5768289" y="5271004"/>
            <a:ext cx="775951" cy="1052136"/>
          </a:xfrm>
          <a:prstGeom prst="rect">
            <a:avLst/>
          </a:prstGeom>
        </p:spPr>
      </p:pic>
      <p:sp>
        <p:nvSpPr>
          <p:cNvPr id="113" name="椭圆 112"/>
          <p:cNvSpPr/>
          <p:nvPr/>
        </p:nvSpPr>
        <p:spPr>
          <a:xfrm>
            <a:off x="5860866" y="5459588"/>
            <a:ext cx="590796" cy="278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>
            <a:off x="867726" y="2098150"/>
            <a:ext cx="3482265" cy="720000"/>
            <a:chOff x="5004069" y="2246544"/>
            <a:chExt cx="3261735" cy="795378"/>
          </a:xfrm>
        </p:grpSpPr>
        <p:sp>
          <p:nvSpPr>
            <p:cNvPr id="63" name="圆角矩形标注 62"/>
            <p:cNvSpPr/>
            <p:nvPr/>
          </p:nvSpPr>
          <p:spPr>
            <a:xfrm>
              <a:off x="5004069" y="2246544"/>
              <a:ext cx="3239179" cy="795378"/>
            </a:xfrm>
            <a:prstGeom prst="wedgeRoundRectCallout">
              <a:avLst>
                <a:gd name="adj1" fmla="val 20013"/>
                <a:gd name="adj2" fmla="val 9855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004069" y="2406163"/>
              <a:ext cx="3261735" cy="50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Let’s store some water.  </a:t>
              </a:r>
              <a:endParaRPr lang="zh-CN" altLang="en-US" sz="2400" b="1" dirty="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080500" y="1069188"/>
            <a:ext cx="2273935" cy="831000"/>
            <a:chOff x="5004069" y="2204137"/>
            <a:chExt cx="3261735" cy="917996"/>
          </a:xfrm>
        </p:grpSpPr>
        <p:sp>
          <p:nvSpPr>
            <p:cNvPr id="72" name="圆角矩形标注 71"/>
            <p:cNvSpPr/>
            <p:nvPr/>
          </p:nvSpPr>
          <p:spPr>
            <a:xfrm>
              <a:off x="5004069" y="2211469"/>
              <a:ext cx="3239179" cy="899387"/>
            </a:xfrm>
            <a:prstGeom prst="wedgeRoundRectCallout">
              <a:avLst>
                <a:gd name="adj1" fmla="val 20013"/>
                <a:gd name="adj2" fmla="val 9855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5004069" y="2204137"/>
              <a:ext cx="3261735" cy="91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Can you read these words?</a:t>
              </a:r>
              <a:endParaRPr lang="zh-CN" altLang="en-US" sz="2400" b="1" dirty="0"/>
            </a:p>
          </p:txBody>
        </p:sp>
      </p:grpSp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r="-7610"/>
          <a:stretch>
            <a:fillRect/>
          </a:stretch>
        </p:blipFill>
        <p:spPr>
          <a:xfrm rot="15241633" flipH="1">
            <a:off x="5094208" y="3838161"/>
            <a:ext cx="542662" cy="561374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r="-7610"/>
          <a:stretch>
            <a:fillRect/>
          </a:stretch>
        </p:blipFill>
        <p:spPr>
          <a:xfrm rot="1882976" flipH="1">
            <a:off x="4800674" y="3637762"/>
            <a:ext cx="579325" cy="599301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664533" y="3263154"/>
            <a:ext cx="640072" cy="981843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20" cstate="email"/>
          <a:srcRect/>
          <a:stretch>
            <a:fillRect/>
          </a:stretch>
        </p:blipFill>
        <p:spPr>
          <a:xfrm>
            <a:off x="5750926" y="5267061"/>
            <a:ext cx="775951" cy="10521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25" cstate="email"/>
          <a:srcRect/>
          <a:stretch>
            <a:fillRect/>
          </a:stretch>
        </p:blipFill>
        <p:spPr>
          <a:xfrm>
            <a:off x="4048204" y="5174233"/>
            <a:ext cx="1511812" cy="13365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r="-7610"/>
          <a:stretch>
            <a:fillRect/>
          </a:stretch>
        </p:blipFill>
        <p:spPr>
          <a:xfrm rot="1882976" flipH="1">
            <a:off x="4698399" y="3684336"/>
            <a:ext cx="579325" cy="599301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9418923" y="1574327"/>
            <a:ext cx="2113453" cy="479078"/>
            <a:chOff x="5004069" y="2211469"/>
            <a:chExt cx="3364188" cy="899387"/>
          </a:xfrm>
        </p:grpSpPr>
        <p:sp>
          <p:nvSpPr>
            <p:cNvPr id="86" name="圆角矩形标注 85"/>
            <p:cNvSpPr/>
            <p:nvPr/>
          </p:nvSpPr>
          <p:spPr>
            <a:xfrm>
              <a:off x="5004069" y="2211469"/>
              <a:ext cx="3239179" cy="899387"/>
            </a:xfrm>
            <a:prstGeom prst="wedgeRoundRectCallout">
              <a:avLst>
                <a:gd name="adj1" fmla="val 20013"/>
                <a:gd name="adj2" fmla="val 9855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5106521" y="2260762"/>
              <a:ext cx="3261736" cy="509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Good job!</a:t>
              </a:r>
              <a:endParaRPr lang="zh-CN" altLang="en-US" sz="2400" b="1" dirty="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930800" y="-7789"/>
            <a:ext cx="7248303" cy="1888901"/>
            <a:chOff x="7728" y="-23"/>
            <a:chExt cx="9284" cy="4583"/>
          </a:xfrm>
        </p:grpSpPr>
        <p:sp>
          <p:nvSpPr>
            <p:cNvPr id="53" name="矩形 52"/>
            <p:cNvSpPr/>
            <p:nvPr/>
          </p:nvSpPr>
          <p:spPr>
            <a:xfrm>
              <a:off x="7728" y="-23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846" y="405"/>
              <a:ext cx="8268" cy="353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Read common high-frequency words fluently and accurately.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 can see in the picture;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help the children in the picture put water in the bucket.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blend different letter sounds into one word. 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The process is as follows:</a:t>
              </a:r>
              <a:endParaRPr lang="zh-CN" altLang="zh-CN" sz="11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100" b="1" dirty="0"/>
                <a:t>Click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common high-frequency words fluently and accurately on this slide; click and help the children in the picture put water in the bucket.</a:t>
              </a:r>
              <a:endParaRPr lang="zh-CN" altLang="zh-CN" sz="1100" dirty="0"/>
            </a:p>
            <a:p>
              <a:pPr marL="171450" lvl="0" indent="-171450" fontAlgn="base">
                <a:buFont typeface="Arial" panose="020B0604020202020204" pitchFamily="34" charset="0"/>
                <a:buChar char="•"/>
              </a:pPr>
              <a:r>
                <a:rPr lang="en-US" altLang="zh-CN" sz="1100" b="1" dirty="0"/>
                <a:t>Repeat this practice for the rest of the words; there are three words on this slide.</a:t>
              </a:r>
              <a:endParaRPr lang="zh-CN" altLang="zh-CN" sz="1100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6" name="直角三角形 5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8575" y="6465157"/>
            <a:ext cx="942691" cy="296305"/>
            <a:chOff x="11008048" y="6526353"/>
            <a:chExt cx="942691" cy="296305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66" name="文本框 65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1219514" y="6308814"/>
            <a:ext cx="998007" cy="312687"/>
            <a:chOff x="7707356" y="6408789"/>
            <a:chExt cx="998007" cy="312687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27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01042 -0.02685 C 0.01146 -0.0294 0.01289 -0.03171 0.01341 -0.03472 C 0.01393 -0.0375 0.01406 -0.04051 0.01498 -0.04282 C 0.01615 -0.04606 0.0181 -0.04791 0.0194 -0.05092 C 0.02162 -0.05602 0.02344 -0.06157 0.02539 -0.0669 C 0.02643 -0.06944 0.02721 -0.07268 0.02839 -0.07477 C 0.02995 -0.07754 0.03151 -0.08009 0.03294 -0.08287 C 0.03412 -0.08541 0.03477 -0.08842 0.03594 -0.09097 C 0.04649 -0.11203 0.04115 -0.10231 0.05091 -0.11227 C 0.05912 -0.1206 0.05169 -0.11527 0.0599 -0.12014 C 0.07943 -0.11921 0.09896 -0.11759 0.11849 -0.11759 " pathEditMode="relative" ptsTypes="AAAAAAAAAAAAA">
                                      <p:cBhvr>
                                        <p:cTn id="3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01042 -0.02685 C 0.01146 -0.0294 0.01289 -0.03171 0.01341 -0.03472 C 0.01393 -0.0375 0.01406 -0.04051 0.01498 -0.04282 C 0.01615 -0.04606 0.0181 -0.04791 0.0194 -0.05092 C 0.02162 -0.05602 0.02344 -0.06157 0.02539 -0.0669 C 0.02643 -0.06944 0.02721 -0.07268 0.02839 -0.07477 C 0.02995 -0.07754 0.03151 -0.08009 0.03294 -0.08287 C 0.03412 -0.08541 0.03477 -0.08842 0.03594 -0.09097 C 0.04649 -0.11203 0.04115 -0.10231 0.05091 -0.11227 C 0.05912 -0.1206 0.05169 -0.11527 0.0599 -0.12014 C 0.07943 -0.11921 0.09896 -0.11759 0.11849 -0.11759 " pathEditMode="relative" ptsTypes="AAAAAAAAAAAAA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600000">
                                      <p:cBhvr>
                                        <p:cTn id="36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03 -0.00625 -0.00781 -0.01319 -0.01211 -0.01875 C -0.01328 -0.02037 -0.01497 -0.0213 -0.01653 -0.0213 C -0.03606 -0.02384 -0.05547 -0.025 -0.075 -0.02662 C -0.09127 -0.02546 -0.10169 -0.02755 -0.11549 -0.0213 C -0.11705 -0.02083 -0.11849 -0.01968 -0.11992 -0.01875 C -0.12096 -0.01597 -0.12187 -0.01319 -0.12291 -0.01065 C -0.12435 -0.00787 -0.12591 -0.00532 -0.12747 -0.00278 L -0.1289 0 " pathEditMode="relative" ptsTypes="AAAAAAAAAA">
                                      <p:cBhvr>
                                        <p:cTn id="7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03 -0.00625 -0.00781 -0.01319 -0.01211 -0.01875 C -0.01328 -0.02037 -0.01497 -0.0213 -0.01653 -0.0213 C -0.03606 -0.02384 -0.05547 -0.025 -0.075 -0.02662 C -0.09127 -0.02546 -0.10169 -0.02755 -0.11549 -0.0213 C -0.11705 -0.02083 -0.11849 -0.01968 -0.11992 -0.01875 C -0.12096 -0.01597 -0.12187 -0.01319 -0.12291 -0.01065 C -0.12435 -0.00787 -0.12591 -0.00532 -0.12747 -0.00278 L -0.1289 0 " pathEditMode="relative" ptsTypes="AAAAAAAAAA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7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600000">
                                      <p:cBhvr>
                                        <p:cTn id="7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53 -0.025 -0.00026 -0.05 -0.00157 -0.07477 C -0.00183 -0.07963 -0.00378 -0.08356 -0.00456 -0.08819 C -0.00534 -0.09259 -0.00534 -0.09699 -0.00612 -0.10139 C -0.00691 -0.10694 -0.00834 -0.11203 -0.00912 -0.11759 C -0.01263 -0.14305 -0.00964 -0.13287 -0.01654 -0.14953 C -0.02032 -0.16967 -0.01524 -0.1449 -0.0211 -0.16551 C -0.02722 -0.1875 -0.01615 -0.15648 -0.02553 -0.18426 C -0.02748 -0.18958 -0.02956 -0.1949 -0.03151 -0.20023 C -0.03256 -0.20278 -0.03399 -0.20509 -0.03451 -0.2081 C -0.03607 -0.2162 -0.03581 -0.21736 -0.03907 -0.22407 C -0.04037 -0.22708 -0.04219 -0.2294 -0.04362 -0.23217 C -0.04922 -0.24421 -0.04467 -0.24328 -0.0556 -0.25625 C -0.05704 -0.25787 -0.05834 -0.26111 -0.06003 -0.26157 C -0.06602 -0.26296 -0.07201 -0.26157 -0.078 -0.26157 " pathEditMode="relative" ptsTypes="AAAAAAAAAAAAAAAA">
                                      <p:cBhvr>
                                        <p:cTn id="11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53 -0.025 -0.00026 -0.05 -0.00157 -0.07477 C -0.00183 -0.07963 -0.00378 -0.08356 -0.00456 -0.08819 C -0.00534 -0.09259 -0.00534 -0.09699 -0.00612 -0.10139 C -0.00691 -0.10694 -0.00834 -0.11203 -0.00912 -0.11759 C -0.01263 -0.14305 -0.00964 -0.13287 -0.01654 -0.14953 C -0.02032 -0.16967 -0.01524 -0.1449 -0.0211 -0.16551 C -0.02722 -0.1875 -0.01615 -0.15648 -0.02553 -0.18426 C -0.02748 -0.18958 -0.02956 -0.1949 -0.03151 -0.20023 C -0.03256 -0.20278 -0.03399 -0.20509 -0.03451 -0.2081 C -0.03607 -0.2162 -0.03581 -0.21736 -0.03907 -0.22407 C -0.04037 -0.22708 -0.04219 -0.2294 -0.04362 -0.23217 C -0.04922 -0.24421 -0.04467 -0.24328 -0.0556 -0.25625 C -0.05704 -0.25787 -0.05834 -0.26111 -0.06003 -0.26157 C -0.06602 -0.26296 -0.07201 -0.26157 -0.078 -0.26157 " pathEditMode="relative" ptsTypes="AAAAAAAAAAAAAAAA">
                                      <p:cBhvr>
                                        <p:cTn id="1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15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3600000">
                                      <p:cBhvr>
                                        <p:cTn id="117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7" grpId="2" animBg="1"/>
      <p:bldP spid="115" grpId="0" animBg="1"/>
      <p:bldP spid="115" grpId="1" animBg="1"/>
      <p:bldP spid="115" grpId="2" animBg="1"/>
      <p:bldP spid="113" grpId="0" animBg="1"/>
      <p:bldP spid="113" grpId="1" animBg="1"/>
      <p:bldP spid="11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22111" y="4332386"/>
            <a:ext cx="12045699" cy="250722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11" y="228845"/>
            <a:ext cx="12125866" cy="658975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12794" y="6193084"/>
            <a:ext cx="942691" cy="296305"/>
            <a:chOff x="11008048" y="6526353"/>
            <a:chExt cx="942691" cy="29630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119842" y="228845"/>
            <a:ext cx="2587680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tabLst>
                <a:tab pos="2603500" algn="l"/>
              </a:tabLst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8439" y="262494"/>
            <a:ext cx="1071403" cy="714269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864671" y="706284"/>
            <a:ext cx="86763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This was a match to skate.</a:t>
            </a:r>
            <a:endParaRPr lang="zh-CN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The boy came in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last.</a:t>
            </a:r>
            <a:endParaRPr lang="zh-CN" altLang="zh-CN" sz="2400" b="1" dirty="0">
              <a:solidFill>
                <a:srgbClr val="FFBF00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He was sad about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that</a:t>
            </a:r>
            <a:r>
              <a:rPr lang="en-US" altLang="zh-CN" sz="2400" b="1" dirty="0">
                <a:latin typeface="Century Gothic" panose="020B0502020202020204" pitchFamily="34" charset="0"/>
              </a:rPr>
              <a:t>.</a:t>
            </a:r>
            <a:endParaRPr lang="zh-CN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The girl skated very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fast</a:t>
            </a:r>
            <a:r>
              <a:rPr lang="en-US" altLang="zh-CN" sz="2400" b="1" dirty="0">
                <a:latin typeface="Century Gothic" panose="020B0502020202020204" pitchFamily="34" charset="0"/>
              </a:rPr>
              <a:t>.</a:t>
            </a:r>
            <a:endParaRPr lang="zh-CN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She came in first.</a:t>
            </a:r>
            <a:endParaRPr lang="zh-CN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She got a teddy as a prize.</a:t>
            </a:r>
            <a:endParaRPr lang="zh-CN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Then she 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and the boy shared </a:t>
            </a:r>
            <a:r>
              <a:rPr lang="en-US" altLang="zh-CN" sz="2400" b="1" dirty="0">
                <a:latin typeface="Century Gothic" panose="020B0502020202020204" pitchFamily="34" charset="0"/>
              </a:rPr>
              <a:t>and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played</a:t>
            </a:r>
            <a:r>
              <a:rPr lang="en-US" altLang="zh-CN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with the </a:t>
            </a: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teddy.</a:t>
            </a:r>
            <a:r>
              <a:rPr lang="en-US" altLang="zh-CN" sz="2400" b="1" dirty="0" smtClean="0">
                <a:latin typeface="Century Gothic" panose="020B0502020202020204" pitchFamily="34" charset="0"/>
              </a:rPr>
              <a:t>.</a:t>
            </a:r>
            <a:endParaRPr lang="zh-CN" altLang="zh-CN" sz="2400" b="1" dirty="0"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latin typeface="Century Gothic" panose="020B0502020202020204" pitchFamily="34" charset="0"/>
              </a:rPr>
              <a:t>They all </a:t>
            </a: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liked</a:t>
            </a:r>
            <a:r>
              <a:rPr lang="en-US" altLang="zh-CN" sz="2400" b="1" dirty="0">
                <a:latin typeface="Century Gothic" panose="020B0502020202020204" pitchFamily="34" charset="0"/>
              </a:rPr>
              <a:t> it very much.</a:t>
            </a:r>
            <a:endParaRPr lang="zh-CN" altLang="zh-CN" sz="2400" b="1" dirty="0">
              <a:latin typeface="Century Gothic" panose="020B0502020202020204" pitchFamily="34" charset="0"/>
            </a:endParaRPr>
          </a:p>
        </p:txBody>
      </p:sp>
      <p:grpSp>
        <p:nvGrpSpPr>
          <p:cNvPr id="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219514" y="6308814"/>
            <a:ext cx="998007" cy="312687"/>
            <a:chOff x="7707356" y="6408789"/>
            <a:chExt cx="998007" cy="312687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785258" y="4006127"/>
            <a:ext cx="1199638" cy="1879796"/>
            <a:chOff x="3493298" y="247336"/>
            <a:chExt cx="1765454" cy="278038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3610166" y="247336"/>
              <a:ext cx="1648586" cy="275981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68" l="40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385270" flipH="1">
              <a:off x="3539437" y="2233625"/>
              <a:ext cx="452349" cy="54462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68" l="40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386976" flipH="1">
              <a:off x="4679161" y="2529237"/>
              <a:ext cx="452349" cy="544628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 flipH="1">
            <a:off x="8646039" y="3602960"/>
            <a:ext cx="1136488" cy="1529359"/>
            <a:chOff x="8612368" y="2960002"/>
            <a:chExt cx="1867446" cy="2565257"/>
          </a:xfrm>
        </p:grpSpPr>
        <p:grpSp>
          <p:nvGrpSpPr>
            <p:cNvPr id="24" name="组合 23"/>
            <p:cNvGrpSpPr/>
            <p:nvPr/>
          </p:nvGrpSpPr>
          <p:grpSpPr>
            <a:xfrm>
              <a:off x="8612368" y="3303657"/>
              <a:ext cx="1867446" cy="2221602"/>
              <a:chOff x="8612368" y="3303657"/>
              <a:chExt cx="1867446" cy="2221602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10" cstate="email"/>
              <a:stretch>
                <a:fillRect/>
              </a:stretch>
            </p:blipFill>
            <p:spPr>
              <a:xfrm flipH="1">
                <a:off x="8612368" y="3303657"/>
                <a:ext cx="1612903" cy="2012028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99668" l="40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34470">
                <a:off x="8988366" y="5016173"/>
                <a:ext cx="422829" cy="509086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9668" l="40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8775266">
                <a:off x="10013856" y="4731112"/>
                <a:ext cx="422829" cy="509086"/>
              </a:xfrm>
              <a:prstGeom prst="rect">
                <a:avLst/>
              </a:prstGeom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5" cstate="email"/>
            <a:srcRect/>
            <a:stretch>
              <a:fillRect/>
            </a:stretch>
          </p:blipFill>
          <p:spPr>
            <a:xfrm flipH="1">
              <a:off x="9014635" y="2960002"/>
              <a:ext cx="1272545" cy="134966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408396" y="3640034"/>
            <a:ext cx="1285557" cy="1765933"/>
            <a:chOff x="1765658" y="3662696"/>
            <a:chExt cx="1285557" cy="1765933"/>
          </a:xfrm>
        </p:grpSpPr>
        <p:grpSp>
          <p:nvGrpSpPr>
            <p:cNvPr id="30" name="组合 29"/>
            <p:cNvGrpSpPr/>
            <p:nvPr/>
          </p:nvGrpSpPr>
          <p:grpSpPr>
            <a:xfrm flipH="1">
              <a:off x="1765658" y="3899270"/>
              <a:ext cx="1285557" cy="1529359"/>
              <a:chOff x="8612368" y="3303657"/>
              <a:chExt cx="1867446" cy="2221602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16" cstate="email"/>
              <a:stretch>
                <a:fillRect/>
              </a:stretch>
            </p:blipFill>
            <p:spPr>
              <a:xfrm flipH="1">
                <a:off x="8612368" y="3303657"/>
                <a:ext cx="1612903" cy="2012028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99668" l="40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34470">
                <a:off x="8988366" y="5016173"/>
                <a:ext cx="422829" cy="509086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99668" l="40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8775266">
                <a:off x="10013856" y="4731112"/>
                <a:ext cx="422829" cy="509086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backgroundMark x1="75889" y1="87332" x2="99802" y2="95202"/>
                          <a14:backgroundMark x1="79051" y1="95969" x2="72134" y2="99808"/>
                          <a14:backgroundMark x1="75494" y1="80038" x2="99802" y2="89635"/>
                          <a14:backgroundMark x1="78458" y1="75240" x2="99802" y2="78503"/>
                        </a14:backgroundRemoval>
                      </a14:imgEffect>
                    </a14:imgLayer>
                  </a14:imgProps>
                </a:ext>
              </a:extLst>
            </a:blip>
            <a:srcRect t="-933"/>
            <a:stretch>
              <a:fillRect/>
            </a:stretch>
          </p:blipFill>
          <p:spPr>
            <a:xfrm rot="20701416" flipH="1">
              <a:off x="2019486" y="3825381"/>
              <a:ext cx="711403" cy="73819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21" cstate="email"/>
            <a:srcRect/>
            <a:stretch>
              <a:fillRect/>
            </a:stretch>
          </p:blipFill>
          <p:spPr>
            <a:xfrm>
              <a:off x="1909576" y="3662696"/>
              <a:ext cx="876025" cy="929117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036012" y="4677313"/>
            <a:ext cx="1704616" cy="100306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H="1">
            <a:off x="10176425" y="3367816"/>
            <a:ext cx="1065200" cy="1429575"/>
            <a:chOff x="5934351" y="3769919"/>
            <a:chExt cx="1502126" cy="20159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4" cstate="email"/>
            <a:stretch>
              <a:fillRect/>
            </a:stretch>
          </p:blipFill>
          <p:spPr>
            <a:xfrm flipH="1">
              <a:off x="5934351" y="3769919"/>
              <a:ext cx="1225204" cy="201596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5" cstate="email"/>
            <a:stretch>
              <a:fillRect/>
            </a:stretch>
          </p:blipFill>
          <p:spPr>
            <a:xfrm>
              <a:off x="6664885" y="4356305"/>
              <a:ext cx="771592" cy="771592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4934492" y="-50168"/>
            <a:ext cx="7248303" cy="1888901"/>
            <a:chOff x="7728" y="-23"/>
            <a:chExt cx="9284" cy="4583"/>
          </a:xfrm>
        </p:grpSpPr>
        <p:sp>
          <p:nvSpPr>
            <p:cNvPr id="40" name="矩形 39"/>
            <p:cNvSpPr/>
            <p:nvPr/>
          </p:nvSpPr>
          <p:spPr>
            <a:xfrm>
              <a:off x="7728" y="-23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846" y="1227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Read the chant fluently; decode the words learned in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chant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with rhythm;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picture and the highlighted words.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repeat after you; ask them to take turns reading each sentence.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Give feedback.</a:t>
              </a:r>
              <a:endParaRPr lang="zh-CN" altLang="zh-CN" sz="1100" dirty="0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3" name="直角三角形 4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2.59259E-6 L -6.25E-7 -0.07222 " pathEditMode="relative" rAng="0" ptsTypes="AA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3.33333E-6 L -3.75E-6 -0.07222 " pathEditMode="relative" rAng="0" ptsTypes="AA">
                                      <p:cBhvr>
                                        <p:cTn id="1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4.44444E-6 L 5.55112E-17 -0.07223 " pathEditMode="relative" rAng="0" ptsTypes="AA">
                                      <p:cBhvr>
                                        <p:cTn id="22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3.7037E-6 L 6.25E-7 -0.07223 " pathEditMode="relative" rAng="0" ptsTypes="AA">
                                      <p:cBhvr>
                                        <p:cTn id="30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2084 L -4.16667E-6 -0.02061 C 0.00039 -0.01875 0.00131 -0.01366 0.00235 -0.01158 C 0.003 -0.01019 0.00404 -0.00903 0.00482 -0.00764 C 0.00808 0.00439 0.00391 -0.01274 0.00743 0.00879 C 0.00769 0.00995 0.00834 0.01111 0.00873 0.0125 C 0.01133 0.02245 0.00756 0.01551 0.0125 0.02106 C 0.01303 0.02176 0.01342 0.02222 0.01368 0.02291 C 0.01459 0.02453 0.01381 0.02662 0.01628 0.02801 L 0.01875 0.02916 L 0.02136 0.03287 C 0.02175 0.03333 0.02162 0.03402 0.02253 0.03472 L 0.025 0.03588 C 0.02539 0.03657 0.02553 0.03726 0.02644 0.03773 C 0.02852 0.03912 0.03386 0.04143 0.03386 0.04143 C 0.03477 0.04282 0.03516 0.04421 0.03646 0.0456 C 0.03724 0.04652 0.04167 0.04768 0.04271 0.04814 C 0.0517 0.05486 0.03776 0.0449 0.04909 0.05185 C 0.05235 0.05393 0.05365 0.05601 0.05795 0.0574 C 0.06055 0.05833 0.06368 0.05879 0.06667 0.05926 C 0.06758 0.05949 0.06823 0.06018 0.06928 0.06041 C 0.0711 0.06088 0.07344 0.06134 0.07553 0.06157 C 0.07813 0.06226 0.08073 0.06226 0.08295 0.06296 C 0.08516 0.06342 0.08711 0.06435 0.08946 0.06481 C 0.09141 0.06504 0.09362 0.06527 0.09571 0.06551 C 0.09909 0.06574 0.10235 0.06574 0.10573 0.06597 C 0.10821 0.0662 0.11081 0.06643 0.11329 0.06689 C 0.11758 0.06643 0.12201 0.06689 0.12592 0.06597 C 0.12813 0.06574 0.12891 0.06412 0.13099 0.06342 C 0.1323 0.06319 0.1336 0.06273 0.13477 0.06226 C 0.13659 0.06157 0.13776 0.06041 0.13972 0.05995 C 0.14454 0.05833 0.14258 0.05902 0.1461 0.0574 C 0.14662 0.05671 0.14675 0.05601 0.1474 0.05555 C 0.14792 0.05509 0.14909 0.05486 0.14987 0.05439 C 0.15092 0.0537 0.15157 0.05324 0.15248 0.05231 C 0.15274 0.05185 0.15378 0.04838 0.15495 0.04768 C 0.15547 0.04699 0.15678 0.04676 0.15743 0.04629 C 0.15847 0.0456 0.15899 0.04467 0.1599 0.04398 C 0.16068 0.04328 0.16172 0.04259 0.1625 0.04213 C 0.16289 0.0412 0.16329 0.04027 0.16381 0.03958 C 0.16446 0.03842 0.16563 0.03726 0.16628 0.03588 C 0.1668 0.03495 0.16706 0.03426 0.16758 0.03333 C 0.16836 0.03217 0.16928 0.03101 0.17006 0.02963 C 0.17045 0.02916 0.17097 0.02847 0.17123 0.02801 C 0.17292 0.02407 0.17175 0.02569 0.17513 0.02245 C 0.17553 0.02129 0.17592 0.02037 0.17631 0.01921 C 0.17683 0.01851 0.17735 0.01759 0.17761 0.01689 C 0.17813 0.01551 0.17813 0.01435 0.17891 0.01296 C 0.17943 0.01226 0.18047 0.01157 0.18138 0.01064 C 0.18243 0.00856 0.18334 0.00694 0.18399 0.00509 C 0.18438 0.00347 0.18451 0.00185 0.18516 0.00023 C 0.18581 -0.00139 0.18685 -0.00301 0.18776 -0.00486 C 0.18855 -0.00949 0.18816 -0.01181 0.19024 -0.01574 C 0.1905 -0.01644 0.19102 -0.01713 0.19141 -0.0176 C 0.1918 -0.01922 0.1918 -0.02107 0.19284 -0.02246 C 0.19323 -0.02315 0.1948 -0.02361 0.19532 -0.02431 C 0.1961 -0.0257 0.19597 -0.02686 0.19649 -0.02801 C 0.19753 -0.0301 0.19805 -0.03033 0.20026 -0.03195 C 0.20157 -0.0338 0.2017 -0.03426 0.20417 -0.03611 C 0.20847 -0.03959 0.2086 -0.03936 0.21303 -0.04236 C 0.21537 -0.04399 0.21628 -0.04491 0.21928 -0.04653 C 0.22123 -0.04769 0.22344 -0.04861 0.22553 -0.04954 L 0.23178 -0.05278 C 0.23816 -0.05348 0.23529 -0.05301 0.24063 -0.05371 C 0.2474 -0.05371 0.25404 -0.05371 0.26081 -0.05348 C 0.26211 -0.05324 0.26355 -0.05301 0.26459 -0.05278 C 0.26589 -0.05232 0.26615 -0.05139 0.26719 -0.05093 C 0.26823 -0.05024 0.26967 -0.05024 0.27097 -0.04954 C 0.27904 -0.04352 0.26628 -0.05301 0.27722 -0.04537 C 0.27891 -0.04422 0.28138 -0.04306 0.2823 -0.04167 C 0.2836 -0.03959 0.28399 -0.03889 0.28607 -0.03681 C 0.29011 -0.03218 0.28724 -0.03611 0.28985 -0.03241 C 0.28998 -0.03172 0.29154 -0.02616 0.29232 -0.025 C 0.29284 -0.02431 0.29401 -0.02385 0.2948 -0.02315 C 0.29571 -0.0213 0.29688 -0.01922 0.2974 -0.01713 C 0.29922 -0.00973 0.29805 -0.01366 0.30131 -0.00486 C 0.3 0.0118 0.2987 0.02801 0.2987 0.04444 " pathEditMode="relative" rAng="0" ptsTypes="AAAAAAAAAAAAAAAAAAAAAAAAAAAAAAAAAAAAAAAAAAAAAAAAAAAAAAAAAAAAAAAAAAAAAAAAAAAAA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40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7.40741E-7 L -3.54167E-6 -0.07222 " pathEditMode="relative" rAng="0" ptsTypes="AA">
                                      <p:cBhvr>
                                        <p:cTn id="48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5.55112E-17 L -1.25E-6 -0.07222 " pathEditMode="relative" rAng="0" ptsTypes="AA">
                                      <p:cBhvr>
                                        <p:cTn id="5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22222E-6 L -2.91667E-6 -0.07222 " pathEditMode="relative" rAng="0" ptsTypes="AA">
                                      <p:cBhvr>
                                        <p:cTn id="64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"/>
          <p:cNvGrpSpPr/>
          <p:nvPr/>
        </p:nvGrpSpPr>
        <p:grpSpPr>
          <a:xfrm>
            <a:off x="9171158" y="3735"/>
            <a:ext cx="2374889" cy="773220"/>
            <a:chOff x="9620858" y="53035"/>
            <a:chExt cx="2374889" cy="77322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45171" y="5513917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30" name="组合 2"/>
          <p:cNvGrpSpPr/>
          <p:nvPr/>
        </p:nvGrpSpPr>
        <p:grpSpPr>
          <a:xfrm>
            <a:off x="219612" y="6269021"/>
            <a:ext cx="950311" cy="294424"/>
            <a:chOff x="11000428" y="6528234"/>
            <a:chExt cx="950311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1000428" y="653702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2"/>
          <p:cNvGrpSpPr/>
          <p:nvPr/>
        </p:nvGrpSpPr>
        <p:grpSpPr>
          <a:xfrm>
            <a:off x="5144133" y="2112268"/>
            <a:ext cx="6492902" cy="2785052"/>
            <a:chOff x="6186120" y="4833598"/>
            <a:chExt cx="5648097" cy="2986018"/>
          </a:xfrm>
        </p:grpSpPr>
        <p:grpSp>
          <p:nvGrpSpPr>
            <p:cNvPr id="27" name="组合 23"/>
            <p:cNvGrpSpPr/>
            <p:nvPr/>
          </p:nvGrpSpPr>
          <p:grpSpPr>
            <a:xfrm>
              <a:off x="6186120" y="4833598"/>
              <a:ext cx="5648097" cy="2986018"/>
              <a:chOff x="6917578" y="2794883"/>
              <a:chExt cx="5458076" cy="2002503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6917578" y="3170303"/>
                <a:ext cx="5458076" cy="162708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917578" y="2794883"/>
                <a:ext cx="2385558" cy="375420"/>
              </a:xfrm>
              <a:prstGeom prst="roundRect">
                <a:avLst/>
              </a:prstGeom>
              <a:solidFill>
                <a:srgbClr val="0C77C3"/>
              </a:solidFill>
              <a:ln w="28575" cap="flat">
                <a:solidFill>
                  <a:srgbClr val="0C77C3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Before Reading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6206089" y="5561393"/>
              <a:ext cx="5441796" cy="2078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What things are in front of the family?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 What can the family do with these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 things?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 startAt="2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How do you think everyone will get  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  wet in the story?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606414" y="-36192"/>
            <a:ext cx="6593270" cy="827192"/>
            <a:chOff x="8567" y="-23"/>
            <a:chExt cx="8445" cy="2007"/>
          </a:xfrm>
        </p:grpSpPr>
        <p:sp>
          <p:nvSpPr>
            <p:cNvPr id="38" name="矩形 3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600" y="276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Use the book cover to identify details and make predictions.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look at the book cover closely and talk about the given questions.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68421" y="844232"/>
            <a:ext cx="3874184" cy="4461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8320974" y="188918"/>
            <a:ext cx="3650572" cy="6484993"/>
            <a:chOff x="4651145" y="188918"/>
            <a:chExt cx="4893475" cy="6484993"/>
          </a:xfrm>
        </p:grpSpPr>
        <p:sp>
          <p:nvSpPr>
            <p:cNvPr id="29" name="同侧圆角矩形 28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2562" y="1789626"/>
            <a:ext cx="3430994" cy="2442818"/>
            <a:chOff x="8371884" y="1717518"/>
            <a:chExt cx="3250197" cy="2442818"/>
          </a:xfrm>
        </p:grpSpPr>
        <p:sp>
          <p:nvSpPr>
            <p:cNvPr id="9" name="文本框 8"/>
            <p:cNvSpPr txBox="1"/>
            <p:nvPr/>
          </p:nvSpPr>
          <p:spPr>
            <a:xfrm>
              <a:off x="8382105" y="2221344"/>
              <a:ext cx="3239976" cy="19389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will come out of the hose?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will happen to the children next? Why?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71884" y="1717518"/>
              <a:ext cx="3233851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"/>
          <p:cNvGrpSpPr/>
          <p:nvPr/>
        </p:nvGrpSpPr>
        <p:grpSpPr>
          <a:xfrm>
            <a:off x="224891" y="6257180"/>
            <a:ext cx="942691" cy="294424"/>
            <a:chOff x="11008048" y="6528234"/>
            <a:chExt cx="942691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predict!</a:t>
            </a:r>
            <a:endParaRPr lang="zh-CN" altLang="en-US" dirty="0"/>
          </a:p>
        </p:txBody>
      </p:sp>
      <p:grpSp>
        <p:nvGrpSpPr>
          <p:cNvPr id="24" name="组合 23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0073" y="1489826"/>
            <a:ext cx="7396292" cy="318370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934492" y="-107045"/>
            <a:ext cx="7248303" cy="1888901"/>
            <a:chOff x="7728" y="-161"/>
            <a:chExt cx="9284" cy="4583"/>
          </a:xfrm>
        </p:grpSpPr>
        <p:sp>
          <p:nvSpPr>
            <p:cNvPr id="23" name="矩形 22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846" y="1022"/>
              <a:ext cx="8268" cy="230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Make predictions about the story by using the illustration; motivate Ss’ interest in reading the story.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recall what it means to predict and ask them to make guesses prior to reading the story by looking at the pictures.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given questions.</a:t>
              </a:r>
              <a:endParaRPr lang="zh-CN" altLang="zh-CN" sz="1100" dirty="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8" name="直角三角形 3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234418" y="188918"/>
            <a:ext cx="4737128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1171301" y="5259556"/>
            <a:ext cx="5331673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Dad looked at the water butt. The water butt was leaking.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17" name="组合 51"/>
          <p:cNvGrpSpPr/>
          <p:nvPr/>
        </p:nvGrpSpPr>
        <p:grpSpPr>
          <a:xfrm>
            <a:off x="7405839" y="1858222"/>
            <a:ext cx="4440725" cy="2938003"/>
            <a:chOff x="8388452" y="1062119"/>
            <a:chExt cx="3289905" cy="2938003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8" y="1566021"/>
              <a:ext cx="3279679" cy="24341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did Dad look at?  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What happened to it?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8452" y="1062119"/>
              <a:ext cx="3280478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26670" y="6255317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7" y="444501"/>
            <a:ext cx="4323349" cy="672553"/>
          </a:xfrm>
        </p:spPr>
        <p:txBody>
          <a:bodyPr/>
          <a:lstStyle/>
          <a:p>
            <a:r>
              <a:rPr lang="en-US" altLang="zh-CN" dirty="0"/>
              <a:t>Everyone Got Wet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8231955" y="5435514"/>
            <a:ext cx="2173015" cy="1126727"/>
            <a:chOff x="7927589" y="5355483"/>
            <a:chExt cx="2173015" cy="1126727"/>
          </a:xfrm>
        </p:grpSpPr>
        <p:sp>
          <p:nvSpPr>
            <p:cNvPr id="28" name="圆角矩形 27"/>
            <p:cNvSpPr/>
            <p:nvPr/>
          </p:nvSpPr>
          <p:spPr>
            <a:xfrm>
              <a:off x="8445294" y="5818595"/>
              <a:ext cx="1655310" cy="663615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butt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927589" y="5355483"/>
              <a:ext cx="854939" cy="906713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9/32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474548" y="1549774"/>
            <a:ext cx="4328082" cy="364902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05839" y="3432596"/>
            <a:ext cx="4465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What happened to the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water butt? What do you  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think Dad would do next?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135344" y="956207"/>
            <a:ext cx="3542306" cy="4166536"/>
            <a:chOff x="3143762" y="1032259"/>
            <a:chExt cx="3542306" cy="4166536"/>
          </a:xfrm>
        </p:grpSpPr>
        <p:grpSp>
          <p:nvGrpSpPr>
            <p:cNvPr id="41" name="组合 31"/>
            <p:cNvGrpSpPr/>
            <p:nvPr/>
          </p:nvGrpSpPr>
          <p:grpSpPr>
            <a:xfrm>
              <a:off x="3143762" y="1032259"/>
              <a:ext cx="3542306" cy="4166536"/>
              <a:chOff x="4893474" y="1576389"/>
              <a:chExt cx="3602184" cy="4253556"/>
            </a:xfrm>
          </p:grpSpPr>
          <p:grpSp>
            <p:nvGrpSpPr>
              <p:cNvPr id="43" name="组合 32"/>
              <p:cNvGrpSpPr/>
              <p:nvPr/>
            </p:nvGrpSpPr>
            <p:grpSpPr>
              <a:xfrm>
                <a:off x="4893474" y="1576389"/>
                <a:ext cx="3602184" cy="4253556"/>
                <a:chOff x="8435122" y="1367380"/>
                <a:chExt cx="3602184" cy="4253556"/>
              </a:xfrm>
            </p:grpSpPr>
            <p:grpSp>
              <p:nvGrpSpPr>
                <p:cNvPr id="46" name="组合 36"/>
                <p:cNvGrpSpPr/>
                <p:nvPr/>
              </p:nvGrpSpPr>
              <p:grpSpPr>
                <a:xfrm>
                  <a:off x="8435122" y="1503013"/>
                  <a:ext cx="3602184" cy="4117923"/>
                  <a:chOff x="6972097" y="1514969"/>
                  <a:chExt cx="4446528" cy="5117980"/>
                </a:xfrm>
              </p:grpSpPr>
              <p:sp>
                <p:nvSpPr>
                  <p:cNvPr id="50" name="图文框 25"/>
                  <p:cNvSpPr/>
                  <p:nvPr/>
                </p:nvSpPr>
                <p:spPr>
                  <a:xfrm>
                    <a:off x="6972097" y="1514969"/>
                    <a:ext cx="4446528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 dirty="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7240758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7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8" name="图片 47"/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4" name="流程图: 过程 34"/>
              <p:cNvSpPr/>
              <p:nvPr/>
            </p:nvSpPr>
            <p:spPr>
              <a:xfrm>
                <a:off x="5158954" y="4592716"/>
                <a:ext cx="2917408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is a wood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butt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6250903" y="3911602"/>
                <a:ext cx="768413" cy="669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butt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4036743" y="1616674"/>
              <a:ext cx="1661358" cy="1731028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6677891" y="5435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51" name="组合 50"/>
          <p:cNvGrpSpPr/>
          <p:nvPr/>
        </p:nvGrpSpPr>
        <p:grpSpPr>
          <a:xfrm>
            <a:off x="4934492" y="-107045"/>
            <a:ext cx="7248303" cy="1888902"/>
            <a:chOff x="7728" y="-161"/>
            <a:chExt cx="9284" cy="4583"/>
          </a:xfrm>
        </p:grpSpPr>
        <p:sp>
          <p:nvSpPr>
            <p:cNvPr id="52" name="矩形 51"/>
            <p:cNvSpPr/>
            <p:nvPr/>
          </p:nvSpPr>
          <p:spPr>
            <a:xfrm>
              <a:off x="7728" y="-161"/>
              <a:ext cx="9284" cy="458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7846" y="407"/>
              <a:ext cx="8268" cy="353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vocabulary word </a:t>
              </a:r>
              <a:r>
                <a:rPr lang="en-US" altLang="zh-CN" sz="1100" b="1" i="1" dirty="0"/>
                <a:t>butt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Ss.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the vocabulary word </a:t>
              </a:r>
              <a:r>
                <a:rPr lang="en-US" altLang="zh-CN" sz="1100" b="1" i="1" dirty="0"/>
                <a:t>butt </a:t>
              </a:r>
              <a:r>
                <a:rPr lang="en-US" altLang="zh-CN" sz="1100" b="1" dirty="0"/>
                <a:t>in the text and the illustration; explain it and the example sentence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by using the illustration and the picture;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sentences with it.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3" name="直角三角形 6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17512</Words>
  <Application>WPS Presentation</Application>
  <PresentationFormat>宽屏</PresentationFormat>
  <Paragraphs>938</Paragraphs>
  <Slides>32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SimSun</vt:lpstr>
      <vt:lpstr>Wingdings</vt:lpstr>
      <vt:lpstr>Arial</vt:lpstr>
      <vt:lpstr>Century Gothic</vt:lpstr>
      <vt:lpstr>Helvetica Light</vt:lpstr>
      <vt:lpstr>Alegreya Sans Black</vt:lpstr>
      <vt:lpstr>Wingdings</vt:lpstr>
      <vt:lpstr>Arial Unicode MS</vt:lpstr>
      <vt:lpstr>Segoe Print</vt:lpstr>
      <vt:lpstr>Microsoft YaHei</vt:lpstr>
      <vt:lpstr>DengXian</vt:lpstr>
      <vt:lpstr>Arial Rounded MT Bold</vt:lpstr>
      <vt:lpstr>Futura Std Book</vt:lpstr>
      <vt:lpstr>Futura Medium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Everyone Got Wet</vt:lpstr>
      <vt:lpstr>PowerPoint 演示文稿</vt:lpstr>
      <vt:lpstr>PowerPoint 演示文稿</vt:lpstr>
      <vt:lpstr>PowerPoint 演示文稿</vt:lpstr>
      <vt:lpstr>Let’s review the words! </vt:lpstr>
      <vt:lpstr>Let’s talk!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Shaw Leona</dc:creator>
  <cp:lastModifiedBy>Rossana Ruggiero</cp:lastModifiedBy>
  <cp:revision>1100</cp:revision>
  <cp:lastPrinted>2019-11-16T12:46:00Z</cp:lastPrinted>
  <dcterms:created xsi:type="dcterms:W3CDTF">2019-10-08T07:43:00Z</dcterms:created>
  <dcterms:modified xsi:type="dcterms:W3CDTF">2022-04-19T14:33:22Z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2959FA3554DC48DE9CF64006AD530A16</vt:lpwstr>
  </property>
</Properties>
</file>