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22"/>
  </p:notesMasterIdLst>
  <p:sldIdLst>
    <p:sldId id="458" r:id="rId2"/>
    <p:sldId id="388" r:id="rId3"/>
    <p:sldId id="443" r:id="rId4"/>
    <p:sldId id="444" r:id="rId5"/>
    <p:sldId id="470" r:id="rId6"/>
    <p:sldId id="403" r:id="rId7"/>
    <p:sldId id="425" r:id="rId8"/>
    <p:sldId id="478" r:id="rId9"/>
    <p:sldId id="479" r:id="rId10"/>
    <p:sldId id="480" r:id="rId11"/>
    <p:sldId id="481" r:id="rId12"/>
    <p:sldId id="482" r:id="rId13"/>
    <p:sldId id="483" r:id="rId14"/>
    <p:sldId id="484" r:id="rId15"/>
    <p:sldId id="442" r:id="rId16"/>
    <p:sldId id="485" r:id="rId17"/>
    <p:sldId id="454" r:id="rId18"/>
    <p:sldId id="455" r:id="rId19"/>
    <p:sldId id="456" r:id="rId20"/>
    <p:sldId id="457" r:id="rId21"/>
  </p:sldIdLst>
  <p:sldSz cx="13549313" cy="7621588"/>
  <p:notesSz cx="6858000" cy="9144000"/>
  <p:defaultTextStyle>
    <a:defPPr marL="0" marR="0" indent="0" algn="l" defTabSz="714329" rtl="0" fontAlgn="auto" latinLnBrk="1" hangingPunct="0">
      <a:lnSpc>
        <a:spcPct val="100000"/>
      </a:lnSpc>
      <a:spcBef>
        <a:spcPts val="0"/>
      </a:spcBef>
      <a:spcAft>
        <a:spcPts val="0"/>
      </a:spcAft>
      <a:buClrTx/>
      <a:buSzTx/>
      <a:buFontTx/>
      <a:buNone/>
      <a:tabLst/>
      <a:defRPr kumimoji="0" sz="1406" b="0" i="0" u="none" strike="noStrike" cap="none" spc="0" normalizeH="0" baseline="0">
        <a:ln>
          <a:noFill/>
        </a:ln>
        <a:solidFill>
          <a:srgbClr val="000000"/>
        </a:solidFill>
        <a:effectLst/>
        <a:uFillTx/>
      </a:defRPr>
    </a:defPPr>
    <a:lvl1pPr marL="0" marR="0" indent="0"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1pPr>
    <a:lvl2pPr marL="0" marR="0" indent="178582"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2pPr>
    <a:lvl3pPr marL="0" marR="0" indent="357165"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3pPr>
    <a:lvl4pPr marL="0" marR="0" indent="535747"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4pPr>
    <a:lvl5pPr marL="0" marR="0" indent="714329"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5pPr>
    <a:lvl6pPr marL="0" marR="0" indent="892912"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6pPr>
    <a:lvl7pPr marL="0" marR="0" indent="1071494"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7pPr>
    <a:lvl8pPr marL="0" marR="0" indent="1250076"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8pPr>
    <a:lvl9pPr marL="0" marR="0" indent="1428659"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9" clrIdx="0">
    <p:extLst>
      <p:ext uri="{19B8F6BF-5375-455C-9EA6-DF929625EA0E}">
        <p15:presenceInfo xmlns:p15="http://schemas.microsoft.com/office/powerpoint/2012/main" userId="Microsoft Office User" providerId="None"/>
      </p:ext>
    </p:extLst>
  </p:cmAuthor>
  <p:cmAuthor id="2" name="EDZ" initials="E" lastIdx="1" clrIdx="1">
    <p:extLst>
      <p:ext uri="{19B8F6BF-5375-455C-9EA6-DF929625EA0E}">
        <p15:presenceInfo xmlns:p15="http://schemas.microsoft.com/office/powerpoint/2012/main" userId="ED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CCFF99"/>
    <a:srgbClr val="5EC25B"/>
    <a:srgbClr val="02B151"/>
    <a:srgbClr val="03C258"/>
    <a:srgbClr val="0083D1"/>
    <a:srgbClr val="00882B"/>
    <a:srgbClr val="C00000"/>
    <a:srgbClr val="FF9900"/>
    <a:srgbClr val="FFFFFF"/>
    <a:srgbClr val="02C2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16" autoAdjust="0"/>
    <p:restoredTop sz="93380" autoAdjust="0"/>
  </p:normalViewPr>
  <p:slideViewPr>
    <p:cSldViewPr snapToGrid="0" snapToObjects="1" showGuides="1">
      <p:cViewPr varScale="1">
        <p:scale>
          <a:sx n="93" d="100"/>
          <a:sy n="93" d="100"/>
        </p:scale>
        <p:origin x="1008" y="78"/>
      </p:cViewPr>
      <p:guideLst/>
    </p:cSldViewPr>
  </p:slideViewPr>
  <p:outlineViewPr>
    <p:cViewPr>
      <p:scale>
        <a:sx n="33" d="100"/>
        <a:sy n="33" d="100"/>
      </p:scale>
      <p:origin x="0" y="-744"/>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3649F4-9EEF-4608-BB5B-F31BDA97A1D0}"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zh-CN" altLang="en-US"/>
        </a:p>
      </dgm:t>
    </dgm:pt>
    <dgm:pt modelId="{ABD9C765-D492-4E1A-B629-1B9AAD196D98}">
      <dgm:prSet phldrT="[文本]" custT="1"/>
      <dgm:spPr/>
      <dgm:t>
        <a:bodyPr/>
        <a:lstStyle/>
        <a:p>
          <a:r>
            <a:rPr lang="en-US" altLang="zh-CN" sz="2400" b="1" dirty="0"/>
            <a:t>What kind deed did Kipper and Lee do? </a:t>
          </a:r>
          <a:endParaRPr lang="zh-CN" altLang="en-US" sz="2400" b="1" dirty="0"/>
        </a:p>
      </dgm:t>
    </dgm:pt>
    <dgm:pt modelId="{F93A7120-1C93-4AEE-9C13-7C0F19FD9585}" type="parTrans" cxnId="{D954D77B-96C1-4D9A-9EA3-66ADBE8F4029}">
      <dgm:prSet/>
      <dgm:spPr/>
      <dgm:t>
        <a:bodyPr/>
        <a:lstStyle/>
        <a:p>
          <a:endParaRPr lang="zh-CN" altLang="en-US"/>
        </a:p>
      </dgm:t>
    </dgm:pt>
    <dgm:pt modelId="{9B94906A-07C4-4A10-8E26-72CA9138B953}" type="sibTrans" cxnId="{D954D77B-96C1-4D9A-9EA3-66ADBE8F4029}">
      <dgm:prSet/>
      <dgm:spPr/>
      <dgm:t>
        <a:bodyPr/>
        <a:lstStyle/>
        <a:p>
          <a:endParaRPr lang="zh-CN" altLang="en-US"/>
        </a:p>
      </dgm:t>
    </dgm:pt>
    <dgm:pt modelId="{9BCB775D-E1A1-4CDA-9CDA-A2D7BD8A7BD5}">
      <dgm:prSet phldrT="[文本]" custT="1"/>
      <dgm:spPr/>
      <dgm:t>
        <a:bodyPr/>
        <a:lstStyle/>
        <a:p>
          <a:r>
            <a:rPr lang="en-US" altLang="zh-CN" sz="2400" b="1" dirty="0"/>
            <a:t>What did the children and Grandpa find?</a:t>
          </a:r>
          <a:endParaRPr lang="zh-CN" altLang="en-US" sz="2400" b="1" dirty="0"/>
        </a:p>
      </dgm:t>
    </dgm:pt>
    <dgm:pt modelId="{8EE20834-D289-446E-A8B7-6CD2889DB555}" type="parTrans" cxnId="{A29DC5A8-9630-43BF-8187-E412558A2E06}">
      <dgm:prSet/>
      <dgm:spPr/>
      <dgm:t>
        <a:bodyPr/>
        <a:lstStyle/>
        <a:p>
          <a:endParaRPr lang="zh-CN" altLang="en-US"/>
        </a:p>
      </dgm:t>
    </dgm:pt>
    <dgm:pt modelId="{FB6B5C01-B709-4F30-BA3B-C13B7761EB9F}" type="sibTrans" cxnId="{A29DC5A8-9630-43BF-8187-E412558A2E06}">
      <dgm:prSet/>
      <dgm:spPr/>
      <dgm:t>
        <a:bodyPr/>
        <a:lstStyle/>
        <a:p>
          <a:endParaRPr lang="zh-CN" altLang="en-US"/>
        </a:p>
      </dgm:t>
    </dgm:pt>
    <dgm:pt modelId="{CE8165C4-113A-4A40-87AD-C637A7B6E994}">
      <dgm:prSet phldrT="[文本]" custT="1"/>
      <dgm:spPr/>
      <dgm:t>
        <a:bodyPr/>
        <a:lstStyle/>
        <a:p>
          <a:r>
            <a:rPr lang="en-US" altLang="zh-CN" sz="2400" b="1" dirty="0"/>
            <a:t>What did the police find?</a:t>
          </a:r>
          <a:endParaRPr lang="zh-CN" altLang="en-US" sz="2400" b="1" dirty="0"/>
        </a:p>
      </dgm:t>
    </dgm:pt>
    <dgm:pt modelId="{B3B27402-1A16-41E0-85D9-EA2890DD01BC}" type="parTrans" cxnId="{EB09900F-5FA9-43F3-87DB-A9D560511857}">
      <dgm:prSet/>
      <dgm:spPr/>
      <dgm:t>
        <a:bodyPr/>
        <a:lstStyle/>
        <a:p>
          <a:endParaRPr lang="zh-CN" altLang="en-US"/>
        </a:p>
      </dgm:t>
    </dgm:pt>
    <dgm:pt modelId="{18ACCE2A-A1C6-4D05-8E4F-99FFF0796DEF}" type="sibTrans" cxnId="{EB09900F-5FA9-43F3-87DB-A9D560511857}">
      <dgm:prSet/>
      <dgm:spPr/>
      <dgm:t>
        <a:bodyPr/>
        <a:lstStyle/>
        <a:p>
          <a:endParaRPr lang="zh-CN" altLang="en-US"/>
        </a:p>
      </dgm:t>
    </dgm:pt>
    <dgm:pt modelId="{C72AA499-1692-4A98-94DF-55FC9AA44B5C}">
      <dgm:prSet phldrT="[文本]" custT="1"/>
      <dgm:spPr/>
      <dgm:t>
        <a:bodyPr/>
        <a:lstStyle/>
        <a:p>
          <a:r>
            <a:rPr lang="en-US" altLang="zh-CN" sz="2400" b="1" dirty="0"/>
            <a:t>What did the history expert find? </a:t>
          </a:r>
          <a:endParaRPr lang="zh-CN" altLang="en-US" sz="2400" b="1" dirty="0"/>
        </a:p>
      </dgm:t>
    </dgm:pt>
    <dgm:pt modelId="{0CA2D91D-963A-4705-8AD1-6D5260CBD7F9}" type="parTrans" cxnId="{3281DE93-14D5-49DD-B1DB-123629FB32D7}">
      <dgm:prSet/>
      <dgm:spPr/>
      <dgm:t>
        <a:bodyPr/>
        <a:lstStyle/>
        <a:p>
          <a:endParaRPr lang="zh-CN" altLang="en-US"/>
        </a:p>
      </dgm:t>
    </dgm:pt>
    <dgm:pt modelId="{A2AF79F0-9CA0-4903-893B-8C788E5082F5}" type="sibTrans" cxnId="{3281DE93-14D5-49DD-B1DB-123629FB32D7}">
      <dgm:prSet/>
      <dgm:spPr/>
      <dgm:t>
        <a:bodyPr/>
        <a:lstStyle/>
        <a:p>
          <a:endParaRPr lang="zh-CN" altLang="en-US"/>
        </a:p>
      </dgm:t>
    </dgm:pt>
    <dgm:pt modelId="{36347D90-AE79-4033-8FE8-62B3789C9A05}" type="pres">
      <dgm:prSet presAssocID="{553649F4-9EEF-4608-BB5B-F31BDA97A1D0}" presName="rootnode" presStyleCnt="0">
        <dgm:presLayoutVars>
          <dgm:chMax/>
          <dgm:chPref/>
          <dgm:dir/>
          <dgm:animLvl val="lvl"/>
        </dgm:presLayoutVars>
      </dgm:prSet>
      <dgm:spPr/>
    </dgm:pt>
    <dgm:pt modelId="{B4337F98-DD75-4593-BF30-45863F7F87BA}" type="pres">
      <dgm:prSet presAssocID="{ABD9C765-D492-4E1A-B629-1B9AAD196D98}" presName="composite" presStyleCnt="0"/>
      <dgm:spPr/>
    </dgm:pt>
    <dgm:pt modelId="{0498ACDA-9EA5-40DA-B7ED-F5983565F362}" type="pres">
      <dgm:prSet presAssocID="{ABD9C765-D492-4E1A-B629-1B9AAD196D98}" presName="LShape" presStyleLbl="alignNode1" presStyleIdx="0" presStyleCnt="7" custScaleX="135186" custLinFactNeighborX="-4932" custLinFactNeighborY="-93"/>
      <dgm:spPr/>
    </dgm:pt>
    <dgm:pt modelId="{757C6E13-5786-416F-84A0-31567C7F0EEB}" type="pres">
      <dgm:prSet presAssocID="{ABD9C765-D492-4E1A-B629-1B9AAD196D98}" presName="ParentText" presStyleLbl="revTx" presStyleIdx="0" presStyleCnt="4" custScaleX="145543">
        <dgm:presLayoutVars>
          <dgm:chMax val="0"/>
          <dgm:chPref val="0"/>
          <dgm:bulletEnabled val="1"/>
        </dgm:presLayoutVars>
      </dgm:prSet>
      <dgm:spPr/>
    </dgm:pt>
    <dgm:pt modelId="{CBF23E60-5A9A-481C-91EB-9F5DDC09E31B}" type="pres">
      <dgm:prSet presAssocID="{ABD9C765-D492-4E1A-B629-1B9AAD196D98}" presName="Triangle" presStyleLbl="alignNode1" presStyleIdx="1" presStyleCnt="7" custLinFactNeighborX="67182" custLinFactNeighborY="968"/>
      <dgm:spPr/>
    </dgm:pt>
    <dgm:pt modelId="{763399A5-F6FE-4738-9D75-29AFEF767532}" type="pres">
      <dgm:prSet presAssocID="{9B94906A-07C4-4A10-8E26-72CA9138B953}" presName="sibTrans" presStyleCnt="0"/>
      <dgm:spPr/>
    </dgm:pt>
    <dgm:pt modelId="{AE6841E9-1EEE-49E0-8C3C-D04F70A71BE4}" type="pres">
      <dgm:prSet presAssocID="{9B94906A-07C4-4A10-8E26-72CA9138B953}" presName="space" presStyleCnt="0"/>
      <dgm:spPr/>
    </dgm:pt>
    <dgm:pt modelId="{9E48D36B-FEF3-41CD-ABFF-CDA3B05B3228}" type="pres">
      <dgm:prSet presAssocID="{9BCB775D-E1A1-4CDA-9CDA-A2D7BD8A7BD5}" presName="composite" presStyleCnt="0"/>
      <dgm:spPr/>
    </dgm:pt>
    <dgm:pt modelId="{D07DE2B5-D82B-44AC-8804-EF5DEDF8A38E}" type="pres">
      <dgm:prSet presAssocID="{9BCB775D-E1A1-4CDA-9CDA-A2D7BD8A7BD5}" presName="LShape" presStyleLbl="alignNode1" presStyleIdx="2" presStyleCnt="7" custScaleX="135186" custLinFactNeighborX="-4932" custLinFactNeighborY="9266"/>
      <dgm:spPr/>
    </dgm:pt>
    <dgm:pt modelId="{CD72AA8D-A190-451D-B2CA-B6BB8195A2B3}" type="pres">
      <dgm:prSet presAssocID="{9BCB775D-E1A1-4CDA-9CDA-A2D7BD8A7BD5}" presName="ParentText" presStyleLbl="revTx" presStyleIdx="1" presStyleCnt="4" custScaleX="139589" custLinFactNeighborY="7108">
        <dgm:presLayoutVars>
          <dgm:chMax val="0"/>
          <dgm:chPref val="0"/>
          <dgm:bulletEnabled val="1"/>
        </dgm:presLayoutVars>
      </dgm:prSet>
      <dgm:spPr/>
    </dgm:pt>
    <dgm:pt modelId="{D0A70E70-0DE1-4E1E-904F-22289CCFC867}" type="pres">
      <dgm:prSet presAssocID="{9BCB775D-E1A1-4CDA-9CDA-A2D7BD8A7BD5}" presName="Triangle" presStyleLbl="alignNode1" presStyleIdx="3" presStyleCnt="7" custLinFactNeighborX="67182" custLinFactNeighborY="33987"/>
      <dgm:spPr/>
    </dgm:pt>
    <dgm:pt modelId="{6AD47507-B6E6-42D9-869A-F9633063860C}" type="pres">
      <dgm:prSet presAssocID="{FB6B5C01-B709-4F30-BA3B-C13B7761EB9F}" presName="sibTrans" presStyleCnt="0"/>
      <dgm:spPr/>
    </dgm:pt>
    <dgm:pt modelId="{B2BBA535-36BC-4239-92C2-29CA53DAE438}" type="pres">
      <dgm:prSet presAssocID="{FB6B5C01-B709-4F30-BA3B-C13B7761EB9F}" presName="space" presStyleCnt="0"/>
      <dgm:spPr/>
    </dgm:pt>
    <dgm:pt modelId="{101A1DC4-D602-401C-BA30-3B0B7B07013A}" type="pres">
      <dgm:prSet presAssocID="{CE8165C4-113A-4A40-87AD-C637A7B6E994}" presName="composite" presStyleCnt="0"/>
      <dgm:spPr/>
    </dgm:pt>
    <dgm:pt modelId="{B3EE244A-9A4A-4B65-8521-1EEA59531642}" type="pres">
      <dgm:prSet presAssocID="{CE8165C4-113A-4A40-87AD-C637A7B6E994}" presName="LShape" presStyleLbl="alignNode1" presStyleIdx="4" presStyleCnt="7" custScaleX="135186" custLinFactNeighborX="-4932" custLinFactNeighborY="19962"/>
      <dgm:spPr/>
    </dgm:pt>
    <dgm:pt modelId="{3D2133C7-BADF-4388-B64D-041D324A3F27}" type="pres">
      <dgm:prSet presAssocID="{CE8165C4-113A-4A40-87AD-C637A7B6E994}" presName="ParentText" presStyleLbl="revTx" presStyleIdx="2" presStyleCnt="4" custScaleX="145543" custLinFactNeighborY="15228">
        <dgm:presLayoutVars>
          <dgm:chMax val="0"/>
          <dgm:chPref val="0"/>
          <dgm:bulletEnabled val="1"/>
        </dgm:presLayoutVars>
      </dgm:prSet>
      <dgm:spPr/>
    </dgm:pt>
    <dgm:pt modelId="{24CDDE21-7CD8-4F0C-AC32-45BFD461F507}" type="pres">
      <dgm:prSet presAssocID="{CE8165C4-113A-4A40-87AD-C637A7B6E994}" presName="Triangle" presStyleLbl="alignNode1" presStyleIdx="5" presStyleCnt="7" custLinFactNeighborX="67182" custLinFactNeighborY="71723"/>
      <dgm:spPr/>
    </dgm:pt>
    <dgm:pt modelId="{C32F404B-9362-4562-A70D-6450231FFE55}" type="pres">
      <dgm:prSet presAssocID="{18ACCE2A-A1C6-4D05-8E4F-99FFF0796DEF}" presName="sibTrans" presStyleCnt="0"/>
      <dgm:spPr/>
    </dgm:pt>
    <dgm:pt modelId="{21E6FA5B-26A7-40CC-8E90-093462D11126}" type="pres">
      <dgm:prSet presAssocID="{18ACCE2A-A1C6-4D05-8E4F-99FFF0796DEF}" presName="space" presStyleCnt="0"/>
      <dgm:spPr/>
    </dgm:pt>
    <dgm:pt modelId="{FAE85561-05B4-4A86-B44C-88DCCA5546E1}" type="pres">
      <dgm:prSet presAssocID="{C72AA499-1692-4A98-94DF-55FC9AA44B5C}" presName="composite" presStyleCnt="0"/>
      <dgm:spPr/>
    </dgm:pt>
    <dgm:pt modelId="{163BE0A1-9922-4DCD-A8AB-29F025F779F6}" type="pres">
      <dgm:prSet presAssocID="{C72AA499-1692-4A98-94DF-55FC9AA44B5C}" presName="LShape" presStyleLbl="alignNode1" presStyleIdx="6" presStyleCnt="7" custScaleX="135186" custLinFactNeighborX="-4932" custLinFactNeighborY="29321"/>
      <dgm:spPr/>
    </dgm:pt>
    <dgm:pt modelId="{39175036-DA50-492C-B3C9-F9336EA5264B}" type="pres">
      <dgm:prSet presAssocID="{C72AA499-1692-4A98-94DF-55FC9AA44B5C}" presName="ParentText" presStyleLbl="revTx" presStyleIdx="3" presStyleCnt="4" custScaleX="134029" custLinFactNeighborX="-2481" custLinFactNeighborY="24463">
        <dgm:presLayoutVars>
          <dgm:chMax val="0"/>
          <dgm:chPref val="0"/>
          <dgm:bulletEnabled val="1"/>
        </dgm:presLayoutVars>
      </dgm:prSet>
      <dgm:spPr/>
    </dgm:pt>
  </dgm:ptLst>
  <dgm:cxnLst>
    <dgm:cxn modelId="{EB09900F-5FA9-43F3-87DB-A9D560511857}" srcId="{553649F4-9EEF-4608-BB5B-F31BDA97A1D0}" destId="{CE8165C4-113A-4A40-87AD-C637A7B6E994}" srcOrd="2" destOrd="0" parTransId="{B3B27402-1A16-41E0-85D9-EA2890DD01BC}" sibTransId="{18ACCE2A-A1C6-4D05-8E4F-99FFF0796DEF}"/>
    <dgm:cxn modelId="{5BABE141-2300-4E63-AB29-7DB3414902FB}" type="presOf" srcId="{553649F4-9EEF-4608-BB5B-F31BDA97A1D0}" destId="{36347D90-AE79-4033-8FE8-62B3789C9A05}" srcOrd="0" destOrd="0" presId="urn:microsoft.com/office/officeart/2009/3/layout/StepUpProcess"/>
    <dgm:cxn modelId="{9533596D-8DE5-45EC-88F7-3DFF9BA9EF69}" type="presOf" srcId="{C72AA499-1692-4A98-94DF-55FC9AA44B5C}" destId="{39175036-DA50-492C-B3C9-F9336EA5264B}" srcOrd="0" destOrd="0" presId="urn:microsoft.com/office/officeart/2009/3/layout/StepUpProcess"/>
    <dgm:cxn modelId="{D954D77B-96C1-4D9A-9EA3-66ADBE8F4029}" srcId="{553649F4-9EEF-4608-BB5B-F31BDA97A1D0}" destId="{ABD9C765-D492-4E1A-B629-1B9AAD196D98}" srcOrd="0" destOrd="0" parTransId="{F93A7120-1C93-4AEE-9C13-7C0F19FD9585}" sibTransId="{9B94906A-07C4-4A10-8E26-72CA9138B953}"/>
    <dgm:cxn modelId="{2AF8E586-3EE1-4448-8F32-F5C944F8AC9A}" type="presOf" srcId="{CE8165C4-113A-4A40-87AD-C637A7B6E994}" destId="{3D2133C7-BADF-4388-B64D-041D324A3F27}" srcOrd="0" destOrd="0" presId="urn:microsoft.com/office/officeart/2009/3/layout/StepUpProcess"/>
    <dgm:cxn modelId="{3281DE93-14D5-49DD-B1DB-123629FB32D7}" srcId="{553649F4-9EEF-4608-BB5B-F31BDA97A1D0}" destId="{C72AA499-1692-4A98-94DF-55FC9AA44B5C}" srcOrd="3" destOrd="0" parTransId="{0CA2D91D-963A-4705-8AD1-6D5260CBD7F9}" sibTransId="{A2AF79F0-9CA0-4903-893B-8C788E5082F5}"/>
    <dgm:cxn modelId="{A29DC5A8-9630-43BF-8187-E412558A2E06}" srcId="{553649F4-9EEF-4608-BB5B-F31BDA97A1D0}" destId="{9BCB775D-E1A1-4CDA-9CDA-A2D7BD8A7BD5}" srcOrd="1" destOrd="0" parTransId="{8EE20834-D289-446E-A8B7-6CD2889DB555}" sibTransId="{FB6B5C01-B709-4F30-BA3B-C13B7761EB9F}"/>
    <dgm:cxn modelId="{8C652FAD-0F65-4406-9D32-9710633EDFC2}" type="presOf" srcId="{ABD9C765-D492-4E1A-B629-1B9AAD196D98}" destId="{757C6E13-5786-416F-84A0-31567C7F0EEB}" srcOrd="0" destOrd="0" presId="urn:microsoft.com/office/officeart/2009/3/layout/StepUpProcess"/>
    <dgm:cxn modelId="{281B06E7-F075-48A1-8E40-E328A460CDA7}" type="presOf" srcId="{9BCB775D-E1A1-4CDA-9CDA-A2D7BD8A7BD5}" destId="{CD72AA8D-A190-451D-B2CA-B6BB8195A2B3}" srcOrd="0" destOrd="0" presId="urn:microsoft.com/office/officeart/2009/3/layout/StepUpProcess"/>
    <dgm:cxn modelId="{D03FECCB-9A29-4BE3-94AF-E1EF72A722DE}" type="presParOf" srcId="{36347D90-AE79-4033-8FE8-62B3789C9A05}" destId="{B4337F98-DD75-4593-BF30-45863F7F87BA}" srcOrd="0" destOrd="0" presId="urn:microsoft.com/office/officeart/2009/3/layout/StepUpProcess"/>
    <dgm:cxn modelId="{C8044036-A0DA-4473-87A0-085FD910FCF8}" type="presParOf" srcId="{B4337F98-DD75-4593-BF30-45863F7F87BA}" destId="{0498ACDA-9EA5-40DA-B7ED-F5983565F362}" srcOrd="0" destOrd="0" presId="urn:microsoft.com/office/officeart/2009/3/layout/StepUpProcess"/>
    <dgm:cxn modelId="{5D78E242-596A-4F0F-AEE7-A65B49D5F007}" type="presParOf" srcId="{B4337F98-DD75-4593-BF30-45863F7F87BA}" destId="{757C6E13-5786-416F-84A0-31567C7F0EEB}" srcOrd="1" destOrd="0" presId="urn:microsoft.com/office/officeart/2009/3/layout/StepUpProcess"/>
    <dgm:cxn modelId="{C7D6F6A4-EF65-47F0-97AA-4652683D7D9B}" type="presParOf" srcId="{B4337F98-DD75-4593-BF30-45863F7F87BA}" destId="{CBF23E60-5A9A-481C-91EB-9F5DDC09E31B}" srcOrd="2" destOrd="0" presId="urn:microsoft.com/office/officeart/2009/3/layout/StepUpProcess"/>
    <dgm:cxn modelId="{85AB768A-6C7F-4D9B-8F76-0BB649E520F5}" type="presParOf" srcId="{36347D90-AE79-4033-8FE8-62B3789C9A05}" destId="{763399A5-F6FE-4738-9D75-29AFEF767532}" srcOrd="1" destOrd="0" presId="urn:microsoft.com/office/officeart/2009/3/layout/StepUpProcess"/>
    <dgm:cxn modelId="{42372824-1513-4ED9-8350-F36F401BDEE8}" type="presParOf" srcId="{763399A5-F6FE-4738-9D75-29AFEF767532}" destId="{AE6841E9-1EEE-49E0-8C3C-D04F70A71BE4}" srcOrd="0" destOrd="0" presId="urn:microsoft.com/office/officeart/2009/3/layout/StepUpProcess"/>
    <dgm:cxn modelId="{FBEF1F03-15C1-48BF-870D-1284E7B8C5CC}" type="presParOf" srcId="{36347D90-AE79-4033-8FE8-62B3789C9A05}" destId="{9E48D36B-FEF3-41CD-ABFF-CDA3B05B3228}" srcOrd="2" destOrd="0" presId="urn:microsoft.com/office/officeart/2009/3/layout/StepUpProcess"/>
    <dgm:cxn modelId="{450D5370-FE82-4852-A2A8-DF9CA05CCC17}" type="presParOf" srcId="{9E48D36B-FEF3-41CD-ABFF-CDA3B05B3228}" destId="{D07DE2B5-D82B-44AC-8804-EF5DEDF8A38E}" srcOrd="0" destOrd="0" presId="urn:microsoft.com/office/officeart/2009/3/layout/StepUpProcess"/>
    <dgm:cxn modelId="{34A05141-9008-4D42-A931-8C9A90E0AF1E}" type="presParOf" srcId="{9E48D36B-FEF3-41CD-ABFF-CDA3B05B3228}" destId="{CD72AA8D-A190-451D-B2CA-B6BB8195A2B3}" srcOrd="1" destOrd="0" presId="urn:microsoft.com/office/officeart/2009/3/layout/StepUpProcess"/>
    <dgm:cxn modelId="{054AC683-696B-42C3-9E08-B87784BF3F6D}" type="presParOf" srcId="{9E48D36B-FEF3-41CD-ABFF-CDA3B05B3228}" destId="{D0A70E70-0DE1-4E1E-904F-22289CCFC867}" srcOrd="2" destOrd="0" presId="urn:microsoft.com/office/officeart/2009/3/layout/StepUpProcess"/>
    <dgm:cxn modelId="{C58283C3-FBEC-425B-A49D-56B41F10CCE8}" type="presParOf" srcId="{36347D90-AE79-4033-8FE8-62B3789C9A05}" destId="{6AD47507-B6E6-42D9-869A-F9633063860C}" srcOrd="3" destOrd="0" presId="urn:microsoft.com/office/officeart/2009/3/layout/StepUpProcess"/>
    <dgm:cxn modelId="{A0C0255F-116B-41C4-8117-2798235A46F7}" type="presParOf" srcId="{6AD47507-B6E6-42D9-869A-F9633063860C}" destId="{B2BBA535-36BC-4239-92C2-29CA53DAE438}" srcOrd="0" destOrd="0" presId="urn:microsoft.com/office/officeart/2009/3/layout/StepUpProcess"/>
    <dgm:cxn modelId="{B8C3A87C-4E19-46B9-BDDB-7E57292C9245}" type="presParOf" srcId="{36347D90-AE79-4033-8FE8-62B3789C9A05}" destId="{101A1DC4-D602-401C-BA30-3B0B7B07013A}" srcOrd="4" destOrd="0" presId="urn:microsoft.com/office/officeart/2009/3/layout/StepUpProcess"/>
    <dgm:cxn modelId="{43ECA6AF-A1CC-4734-8549-4D9170D98DDE}" type="presParOf" srcId="{101A1DC4-D602-401C-BA30-3B0B7B07013A}" destId="{B3EE244A-9A4A-4B65-8521-1EEA59531642}" srcOrd="0" destOrd="0" presId="urn:microsoft.com/office/officeart/2009/3/layout/StepUpProcess"/>
    <dgm:cxn modelId="{724C293C-7739-46FE-87B2-72D36A9AA346}" type="presParOf" srcId="{101A1DC4-D602-401C-BA30-3B0B7B07013A}" destId="{3D2133C7-BADF-4388-B64D-041D324A3F27}" srcOrd="1" destOrd="0" presId="urn:microsoft.com/office/officeart/2009/3/layout/StepUpProcess"/>
    <dgm:cxn modelId="{F8B8FF55-E6C7-4A25-9F71-22F4935BCA93}" type="presParOf" srcId="{101A1DC4-D602-401C-BA30-3B0B7B07013A}" destId="{24CDDE21-7CD8-4F0C-AC32-45BFD461F507}" srcOrd="2" destOrd="0" presId="urn:microsoft.com/office/officeart/2009/3/layout/StepUpProcess"/>
    <dgm:cxn modelId="{CFD80137-31FE-47D3-A84C-FF0327543893}" type="presParOf" srcId="{36347D90-AE79-4033-8FE8-62B3789C9A05}" destId="{C32F404B-9362-4562-A70D-6450231FFE55}" srcOrd="5" destOrd="0" presId="urn:microsoft.com/office/officeart/2009/3/layout/StepUpProcess"/>
    <dgm:cxn modelId="{5B1AC98D-2F91-474D-842B-B00CFF8EB814}" type="presParOf" srcId="{C32F404B-9362-4562-A70D-6450231FFE55}" destId="{21E6FA5B-26A7-40CC-8E90-093462D11126}" srcOrd="0" destOrd="0" presId="urn:microsoft.com/office/officeart/2009/3/layout/StepUpProcess"/>
    <dgm:cxn modelId="{A4F32996-EE8C-4CF3-8EF2-29B62E4D3E43}" type="presParOf" srcId="{36347D90-AE79-4033-8FE8-62B3789C9A05}" destId="{FAE85561-05B4-4A86-B44C-88DCCA5546E1}" srcOrd="6" destOrd="0" presId="urn:microsoft.com/office/officeart/2009/3/layout/StepUpProcess"/>
    <dgm:cxn modelId="{B36D9BF1-6186-4C71-89D7-C97A4D1C4841}" type="presParOf" srcId="{FAE85561-05B4-4A86-B44C-88DCCA5546E1}" destId="{163BE0A1-9922-4DCD-A8AB-29F025F779F6}" srcOrd="0" destOrd="0" presId="urn:microsoft.com/office/officeart/2009/3/layout/StepUpProcess"/>
    <dgm:cxn modelId="{62B673A6-F215-41AA-BDF5-FF0D2CC73BD9}" type="presParOf" srcId="{FAE85561-05B4-4A86-B44C-88DCCA5546E1}" destId="{39175036-DA50-492C-B3C9-F9336EA5264B}" srcOrd="1" destOrd="0" presId="urn:microsoft.com/office/officeart/2009/3/layout/StepUp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98ACDA-9EA5-40DA-B7ED-F5983565F362}">
      <dsp:nvSpPr>
        <dsp:cNvPr id="0" name=""/>
        <dsp:cNvSpPr/>
      </dsp:nvSpPr>
      <dsp:spPr>
        <a:xfrm rot="5400000">
          <a:off x="1257916" y="858372"/>
          <a:ext cx="1159191" cy="2607561"/>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7C6E13-5786-416F-84A0-31567C7F0EEB}">
      <dsp:nvSpPr>
        <dsp:cNvPr id="0" name=""/>
        <dsp:cNvSpPr/>
      </dsp:nvSpPr>
      <dsp:spPr>
        <a:xfrm>
          <a:off x="763008" y="1775112"/>
          <a:ext cx="2534476" cy="152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altLang="zh-CN" sz="2400" b="1" kern="1200" dirty="0"/>
            <a:t>What kind deed did Kipper and Lee do? </a:t>
          </a:r>
          <a:endParaRPr lang="zh-CN" altLang="en-US" sz="2400" b="1" kern="1200" dirty="0"/>
        </a:p>
      </dsp:txBody>
      <dsp:txXfrm>
        <a:off x="763008" y="1775112"/>
        <a:ext cx="2534476" cy="1526433"/>
      </dsp:txXfrm>
    </dsp:sp>
    <dsp:sp modelId="{CBF23E60-5A9A-481C-91EB-9F5DDC09E31B}">
      <dsp:nvSpPr>
        <dsp:cNvPr id="0" name=""/>
        <dsp:cNvSpPr/>
      </dsp:nvSpPr>
      <dsp:spPr>
        <a:xfrm>
          <a:off x="2793115" y="1059971"/>
          <a:ext cx="328564" cy="328564"/>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7DE2B5-D82B-44AC-8804-EF5DEDF8A38E}">
      <dsp:nvSpPr>
        <dsp:cNvPr id="0" name=""/>
        <dsp:cNvSpPr/>
      </dsp:nvSpPr>
      <dsp:spPr>
        <a:xfrm rot="5400000">
          <a:off x="4125609" y="439343"/>
          <a:ext cx="1159191" cy="2607561"/>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72AA8D-A190-451D-B2CA-B6BB8195A2B3}">
      <dsp:nvSpPr>
        <dsp:cNvPr id="0" name=""/>
        <dsp:cNvSpPr/>
      </dsp:nvSpPr>
      <dsp:spPr>
        <a:xfrm>
          <a:off x="3682543" y="1356094"/>
          <a:ext cx="2430794" cy="152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altLang="zh-CN" sz="2400" b="1" kern="1200" dirty="0"/>
            <a:t>What did the children and Grandpa find?</a:t>
          </a:r>
          <a:endParaRPr lang="zh-CN" altLang="en-US" sz="2400" b="1" kern="1200" dirty="0"/>
        </a:p>
      </dsp:txBody>
      <dsp:txXfrm>
        <a:off x="3682543" y="1356094"/>
        <a:ext cx="2430794" cy="1526433"/>
      </dsp:txXfrm>
    </dsp:sp>
    <dsp:sp modelId="{D0A70E70-0DE1-4E1E-904F-22289CCFC867}">
      <dsp:nvSpPr>
        <dsp:cNvPr id="0" name=""/>
        <dsp:cNvSpPr/>
      </dsp:nvSpPr>
      <dsp:spPr>
        <a:xfrm>
          <a:off x="5660809" y="640942"/>
          <a:ext cx="328564" cy="328564"/>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EE244A-9A4A-4B65-8521-1EEA59531642}">
      <dsp:nvSpPr>
        <dsp:cNvPr id="0" name=""/>
        <dsp:cNvSpPr/>
      </dsp:nvSpPr>
      <dsp:spPr>
        <a:xfrm rot="5400000">
          <a:off x="6993303" y="35813"/>
          <a:ext cx="1159191" cy="2607561"/>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2133C7-BADF-4388-B64D-041D324A3F27}">
      <dsp:nvSpPr>
        <dsp:cNvPr id="0" name=""/>
        <dsp:cNvSpPr/>
      </dsp:nvSpPr>
      <dsp:spPr>
        <a:xfrm>
          <a:off x="6498396" y="952522"/>
          <a:ext cx="2534476" cy="152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altLang="zh-CN" sz="2400" b="1" kern="1200" dirty="0"/>
            <a:t>What did the police find?</a:t>
          </a:r>
          <a:endParaRPr lang="zh-CN" altLang="en-US" sz="2400" b="1" kern="1200" dirty="0"/>
        </a:p>
      </dsp:txBody>
      <dsp:txXfrm>
        <a:off x="6498396" y="952522"/>
        <a:ext cx="2534476" cy="1526433"/>
      </dsp:txXfrm>
    </dsp:sp>
    <dsp:sp modelId="{24CDDE21-7CD8-4F0C-AC32-45BFD461F507}">
      <dsp:nvSpPr>
        <dsp:cNvPr id="0" name=""/>
        <dsp:cNvSpPr/>
      </dsp:nvSpPr>
      <dsp:spPr>
        <a:xfrm>
          <a:off x="8528502" y="237412"/>
          <a:ext cx="328564" cy="328564"/>
        </a:xfrm>
        <a:prstGeom prst="triangle">
          <a:avLst>
            <a:gd name="adj" fmla="val 100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3BE0A1-9922-4DCD-A8AB-29F025F779F6}">
      <dsp:nvSpPr>
        <dsp:cNvPr id="0" name=""/>
        <dsp:cNvSpPr/>
      </dsp:nvSpPr>
      <dsp:spPr>
        <a:xfrm rot="5400000">
          <a:off x="9860997" y="-383215"/>
          <a:ext cx="1159191" cy="2607561"/>
        </a:xfrm>
        <a:prstGeom prst="corner">
          <a:avLst>
            <a:gd name="adj1" fmla="val 16120"/>
            <a:gd name="adj2" fmla="val 1611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175036-DA50-492C-B3C9-F9336EA5264B}">
      <dsp:nvSpPr>
        <dsp:cNvPr id="0" name=""/>
        <dsp:cNvSpPr/>
      </dsp:nvSpPr>
      <dsp:spPr>
        <a:xfrm>
          <a:off x="9423137" y="565971"/>
          <a:ext cx="2333972" cy="152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altLang="zh-CN" sz="2400" b="1" kern="1200" dirty="0"/>
            <a:t>What did the history expert find? </a:t>
          </a:r>
          <a:endParaRPr lang="zh-CN" altLang="en-US" sz="2400" b="1" kern="1200" dirty="0"/>
        </a:p>
      </dsp:txBody>
      <dsp:txXfrm>
        <a:off x="9423137" y="565971"/>
        <a:ext cx="2333972" cy="1526433"/>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382588" y="685800"/>
            <a:ext cx="6092825" cy="3429000"/>
          </a:xfrm>
          <a:prstGeom prst="rect">
            <a:avLst/>
          </a:prstGeom>
        </p:spPr>
        <p:txBody>
          <a:bodyPr/>
          <a:lstStyle/>
          <a:p>
            <a:endParaRPr dirty="0"/>
          </a:p>
        </p:txBody>
      </p:sp>
      <p:sp>
        <p:nvSpPr>
          <p:cNvPr id="144" name="Shape 14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380166118"/>
      </p:ext>
    </p:extLst>
  </p:cSld>
  <p:clrMap bg1="lt1" tx1="dk1" bg2="lt2" tx2="dk2" accent1="accent1" accent2="accent2" accent3="accent3" accent4="accent4" accent5="accent5" accent6="accent6" hlink="hlink" folHlink="folHlink"/>
  <p:notesStyle>
    <a:lvl1pPr defTabSz="357165" latinLnBrk="0">
      <a:lnSpc>
        <a:spcPct val="117999"/>
      </a:lnSpc>
      <a:defRPr sz="1719">
        <a:latin typeface="Helvetica Neue"/>
        <a:ea typeface="Helvetica Neue"/>
        <a:cs typeface="Helvetica Neue"/>
        <a:sym typeface="Helvetica Neue"/>
      </a:defRPr>
    </a:lvl1pPr>
    <a:lvl2pPr indent="178582" defTabSz="357165" latinLnBrk="0">
      <a:lnSpc>
        <a:spcPct val="117999"/>
      </a:lnSpc>
      <a:defRPr sz="1719">
        <a:latin typeface="Helvetica Neue"/>
        <a:ea typeface="Helvetica Neue"/>
        <a:cs typeface="Helvetica Neue"/>
        <a:sym typeface="Helvetica Neue"/>
      </a:defRPr>
    </a:lvl2pPr>
    <a:lvl3pPr indent="357165" defTabSz="357165" latinLnBrk="0">
      <a:lnSpc>
        <a:spcPct val="117999"/>
      </a:lnSpc>
      <a:defRPr sz="1719">
        <a:latin typeface="Helvetica Neue"/>
        <a:ea typeface="Helvetica Neue"/>
        <a:cs typeface="Helvetica Neue"/>
        <a:sym typeface="Helvetica Neue"/>
      </a:defRPr>
    </a:lvl3pPr>
    <a:lvl4pPr indent="535747" defTabSz="357165" latinLnBrk="0">
      <a:lnSpc>
        <a:spcPct val="117999"/>
      </a:lnSpc>
      <a:defRPr sz="1719">
        <a:latin typeface="Helvetica Neue"/>
        <a:ea typeface="Helvetica Neue"/>
        <a:cs typeface="Helvetica Neue"/>
        <a:sym typeface="Helvetica Neue"/>
      </a:defRPr>
    </a:lvl4pPr>
    <a:lvl5pPr indent="714329" defTabSz="357165" latinLnBrk="0">
      <a:lnSpc>
        <a:spcPct val="117999"/>
      </a:lnSpc>
      <a:defRPr sz="1719">
        <a:latin typeface="Helvetica Neue"/>
        <a:ea typeface="Helvetica Neue"/>
        <a:cs typeface="Helvetica Neue"/>
        <a:sym typeface="Helvetica Neue"/>
      </a:defRPr>
    </a:lvl5pPr>
    <a:lvl6pPr indent="892912" defTabSz="357165" latinLnBrk="0">
      <a:lnSpc>
        <a:spcPct val="117999"/>
      </a:lnSpc>
      <a:defRPr sz="1719">
        <a:latin typeface="Helvetica Neue"/>
        <a:ea typeface="Helvetica Neue"/>
        <a:cs typeface="Helvetica Neue"/>
        <a:sym typeface="Helvetica Neue"/>
      </a:defRPr>
    </a:lvl6pPr>
    <a:lvl7pPr indent="1071494" defTabSz="357165" latinLnBrk="0">
      <a:lnSpc>
        <a:spcPct val="117999"/>
      </a:lnSpc>
      <a:defRPr sz="1719">
        <a:latin typeface="Helvetica Neue"/>
        <a:ea typeface="Helvetica Neue"/>
        <a:cs typeface="Helvetica Neue"/>
        <a:sym typeface="Helvetica Neue"/>
      </a:defRPr>
    </a:lvl7pPr>
    <a:lvl8pPr indent="1250076" defTabSz="357165" latinLnBrk="0">
      <a:lnSpc>
        <a:spcPct val="117999"/>
      </a:lnSpc>
      <a:defRPr sz="1719">
        <a:latin typeface="Helvetica Neue"/>
        <a:ea typeface="Helvetica Neue"/>
        <a:cs typeface="Helvetica Neue"/>
        <a:sym typeface="Helvetica Neue"/>
      </a:defRPr>
    </a:lvl8pPr>
    <a:lvl9pPr indent="1428659" defTabSz="357165" latinLnBrk="0">
      <a:lnSpc>
        <a:spcPct val="117999"/>
      </a:lnSpc>
      <a:defRPr sz="1719">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52821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7165" eaLnBrk="1" fontAlgn="auto" latinLnBrk="0" hangingPunct="1">
              <a:lnSpc>
                <a:spcPct val="117999"/>
              </a:lnSpc>
              <a:spcBef>
                <a:spcPts val="0"/>
              </a:spcBef>
              <a:spcAft>
                <a:spcPts val="0"/>
              </a:spcAft>
              <a:buClrTx/>
              <a:buSzTx/>
              <a:buFontTx/>
              <a:buNone/>
              <a:tabLst/>
              <a:defRPr/>
            </a:pPr>
            <a:endParaRPr lang="en-US" altLang="zh-CN" baseline="0" dirty="0">
              <a:solidFill>
                <a:schemeClr val="tx1"/>
              </a:solidFill>
            </a:endParaRPr>
          </a:p>
        </p:txBody>
      </p:sp>
    </p:spTree>
    <p:extLst>
      <p:ext uri="{BB962C8B-B14F-4D97-AF65-F5344CB8AC3E}">
        <p14:creationId xmlns:p14="http://schemas.microsoft.com/office/powerpoint/2010/main" val="2125525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7165" eaLnBrk="1" fontAlgn="auto" latinLnBrk="0" hangingPunct="1">
              <a:lnSpc>
                <a:spcPct val="117999"/>
              </a:lnSpc>
              <a:spcBef>
                <a:spcPts val="0"/>
              </a:spcBef>
              <a:spcAft>
                <a:spcPts val="0"/>
              </a:spcAft>
              <a:buClrTx/>
              <a:buSzTx/>
              <a:buFontTx/>
              <a:buNone/>
              <a:tabLst/>
              <a:defRPr/>
            </a:pPr>
            <a:endParaRPr lang="en-US" altLang="zh-CN" baseline="0" dirty="0">
              <a:solidFill>
                <a:schemeClr val="tx1"/>
              </a:solidFill>
            </a:endParaRPr>
          </a:p>
        </p:txBody>
      </p:sp>
    </p:spTree>
    <p:extLst>
      <p:ext uri="{BB962C8B-B14F-4D97-AF65-F5344CB8AC3E}">
        <p14:creationId xmlns:p14="http://schemas.microsoft.com/office/powerpoint/2010/main" val="1849682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7165" eaLnBrk="1" fontAlgn="auto" latinLnBrk="0" hangingPunct="1">
              <a:lnSpc>
                <a:spcPct val="117999"/>
              </a:lnSpc>
              <a:spcBef>
                <a:spcPts val="0"/>
              </a:spcBef>
              <a:spcAft>
                <a:spcPts val="0"/>
              </a:spcAft>
              <a:buClrTx/>
              <a:buSzTx/>
              <a:buFontTx/>
              <a:buNone/>
              <a:tabLst/>
              <a:defRPr/>
            </a:pPr>
            <a:endParaRPr lang="en-US" altLang="zh-CN" baseline="0" dirty="0">
              <a:solidFill>
                <a:schemeClr val="tx1"/>
              </a:solidFill>
            </a:endParaRPr>
          </a:p>
        </p:txBody>
      </p:sp>
    </p:spTree>
    <p:extLst>
      <p:ext uri="{BB962C8B-B14F-4D97-AF65-F5344CB8AC3E}">
        <p14:creationId xmlns:p14="http://schemas.microsoft.com/office/powerpoint/2010/main" val="4139023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7165" eaLnBrk="1" fontAlgn="auto" latinLnBrk="0" hangingPunct="1">
              <a:lnSpc>
                <a:spcPct val="117999"/>
              </a:lnSpc>
              <a:spcBef>
                <a:spcPts val="0"/>
              </a:spcBef>
              <a:spcAft>
                <a:spcPts val="0"/>
              </a:spcAft>
              <a:buClrTx/>
              <a:buSzTx/>
              <a:buFontTx/>
              <a:buNone/>
              <a:tabLst/>
              <a:defRPr/>
            </a:pPr>
            <a:endParaRPr lang="en-US" altLang="zh-CN" baseline="0" dirty="0">
              <a:solidFill>
                <a:schemeClr val="tx1"/>
              </a:solidFill>
            </a:endParaRPr>
          </a:p>
        </p:txBody>
      </p:sp>
    </p:spTree>
    <p:extLst>
      <p:ext uri="{BB962C8B-B14F-4D97-AF65-F5344CB8AC3E}">
        <p14:creationId xmlns:p14="http://schemas.microsoft.com/office/powerpoint/2010/main" val="3989153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7165" eaLnBrk="1" fontAlgn="auto" latinLnBrk="0" hangingPunct="1">
              <a:lnSpc>
                <a:spcPct val="117999"/>
              </a:lnSpc>
              <a:spcBef>
                <a:spcPts val="0"/>
              </a:spcBef>
              <a:spcAft>
                <a:spcPts val="0"/>
              </a:spcAft>
              <a:buClrTx/>
              <a:buSzTx/>
              <a:buFontTx/>
              <a:buNone/>
              <a:tabLst/>
              <a:defRPr/>
            </a:pPr>
            <a:endParaRPr lang="en-US" altLang="zh-CN" baseline="0" dirty="0">
              <a:solidFill>
                <a:schemeClr val="tx1"/>
              </a:solidFill>
            </a:endParaRPr>
          </a:p>
        </p:txBody>
      </p:sp>
    </p:spTree>
    <p:extLst>
      <p:ext uri="{BB962C8B-B14F-4D97-AF65-F5344CB8AC3E}">
        <p14:creationId xmlns:p14="http://schemas.microsoft.com/office/powerpoint/2010/main" val="362916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089986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00537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404390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609366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9713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707661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292084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120459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7165" eaLnBrk="1" fontAlgn="auto" latinLnBrk="0" hangingPunct="1">
              <a:lnSpc>
                <a:spcPct val="117999"/>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1795106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7165" eaLnBrk="1" fontAlgn="auto" latinLnBrk="0" hangingPunct="1">
              <a:lnSpc>
                <a:spcPct val="117999"/>
              </a:lnSpc>
              <a:spcBef>
                <a:spcPts val="0"/>
              </a:spcBef>
              <a:spcAft>
                <a:spcPts val="0"/>
              </a:spcAft>
              <a:buClrTx/>
              <a:buSzTx/>
              <a:buFontTx/>
              <a:buNone/>
              <a:tabLst/>
              <a:defRPr/>
            </a:pPr>
            <a:endParaRPr lang="en-US" altLang="zh-CN" baseline="0" dirty="0"/>
          </a:p>
        </p:txBody>
      </p:sp>
    </p:spTree>
    <p:extLst>
      <p:ext uri="{BB962C8B-B14F-4D97-AF65-F5344CB8AC3E}">
        <p14:creationId xmlns:p14="http://schemas.microsoft.com/office/powerpoint/2010/main" val="1535400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7165" eaLnBrk="1" fontAlgn="auto" latinLnBrk="0" hangingPunct="1">
              <a:lnSpc>
                <a:spcPct val="117999"/>
              </a:lnSpc>
              <a:spcBef>
                <a:spcPts val="0"/>
              </a:spcBef>
              <a:spcAft>
                <a:spcPts val="0"/>
              </a:spcAft>
              <a:buClrTx/>
              <a:buSzTx/>
              <a:buFontTx/>
              <a:buNone/>
              <a:tabLst/>
              <a:defRPr/>
            </a:pPr>
            <a:endParaRPr lang="en-US" altLang="zh-CN" baseline="0" dirty="0">
              <a:solidFill>
                <a:schemeClr val="tx1"/>
              </a:solidFill>
            </a:endParaRPr>
          </a:p>
        </p:txBody>
      </p:sp>
    </p:spTree>
    <p:extLst>
      <p:ext uri="{BB962C8B-B14F-4D97-AF65-F5344CB8AC3E}">
        <p14:creationId xmlns:p14="http://schemas.microsoft.com/office/powerpoint/2010/main" val="614774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7165" eaLnBrk="1" fontAlgn="auto" latinLnBrk="0" hangingPunct="1">
              <a:lnSpc>
                <a:spcPct val="117999"/>
              </a:lnSpc>
              <a:spcBef>
                <a:spcPts val="0"/>
              </a:spcBef>
              <a:spcAft>
                <a:spcPts val="0"/>
              </a:spcAft>
              <a:buClrTx/>
              <a:buSzTx/>
              <a:buFontTx/>
              <a:buNone/>
              <a:tabLst/>
              <a:defRPr/>
            </a:pPr>
            <a:endParaRPr lang="en-US" altLang="zh-CN" baseline="0" dirty="0">
              <a:solidFill>
                <a:schemeClr val="tx1"/>
              </a:solidFill>
            </a:endParaRPr>
          </a:p>
        </p:txBody>
      </p:sp>
    </p:spTree>
    <p:extLst>
      <p:ext uri="{BB962C8B-B14F-4D97-AF65-F5344CB8AC3E}">
        <p14:creationId xmlns:p14="http://schemas.microsoft.com/office/powerpoint/2010/main" val="346890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7165" eaLnBrk="1" fontAlgn="auto" latinLnBrk="0" hangingPunct="1">
              <a:lnSpc>
                <a:spcPct val="117999"/>
              </a:lnSpc>
              <a:spcBef>
                <a:spcPts val="0"/>
              </a:spcBef>
              <a:spcAft>
                <a:spcPts val="0"/>
              </a:spcAft>
              <a:buClrTx/>
              <a:buSzTx/>
              <a:buFontTx/>
              <a:buNone/>
              <a:tabLst/>
              <a:defRPr/>
            </a:pPr>
            <a:endParaRPr lang="en-US" altLang="zh-CN" baseline="0" dirty="0">
              <a:solidFill>
                <a:schemeClr val="tx1"/>
              </a:solidFill>
            </a:endParaRPr>
          </a:p>
        </p:txBody>
      </p:sp>
    </p:spTree>
    <p:extLst>
      <p:ext uri="{BB962C8B-B14F-4D97-AF65-F5344CB8AC3E}">
        <p14:creationId xmlns:p14="http://schemas.microsoft.com/office/powerpoint/2010/main" val="22539424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2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9" y="0"/>
            <a:ext cx="13547013" cy="7622882"/>
          </a:xfrm>
          <a:prstGeom prst="rect">
            <a:avLst/>
          </a:prstGeom>
        </p:spPr>
      </p:pic>
    </p:spTree>
    <p:extLst>
      <p:ext uri="{BB962C8B-B14F-4D97-AF65-F5344CB8AC3E}">
        <p14:creationId xmlns:p14="http://schemas.microsoft.com/office/powerpoint/2010/main" val="153576974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6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3544711" cy="7621587"/>
          </a:xfrm>
          <a:prstGeom prst="rect">
            <a:avLst/>
          </a:prstGeom>
        </p:spPr>
      </p:pic>
    </p:spTree>
    <p:extLst>
      <p:ext uri="{BB962C8B-B14F-4D97-AF65-F5344CB8AC3E}">
        <p14:creationId xmlns:p14="http://schemas.microsoft.com/office/powerpoint/2010/main" val="408065736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5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3544712" cy="7621587"/>
          </a:xfrm>
          <a:prstGeom prst="rect">
            <a:avLst/>
          </a:prstGeom>
        </p:spPr>
      </p:pic>
    </p:spTree>
    <p:extLst>
      <p:ext uri="{BB962C8B-B14F-4D97-AF65-F5344CB8AC3E}">
        <p14:creationId xmlns:p14="http://schemas.microsoft.com/office/powerpoint/2010/main" val="85937533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4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3549313" cy="7621587"/>
          </a:xfrm>
          <a:prstGeom prst="rect">
            <a:avLst/>
          </a:prstGeom>
        </p:spPr>
      </p:pic>
    </p:spTree>
    <p:extLst>
      <p:ext uri="{BB962C8B-B14F-4D97-AF65-F5344CB8AC3E}">
        <p14:creationId xmlns:p14="http://schemas.microsoft.com/office/powerpoint/2010/main" val="181335638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3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3544712" cy="7621587"/>
          </a:xfrm>
          <a:prstGeom prst="rect">
            <a:avLst/>
          </a:prstGeom>
        </p:spPr>
      </p:pic>
    </p:spTree>
    <p:extLst>
      <p:ext uri="{BB962C8B-B14F-4D97-AF65-F5344CB8AC3E}">
        <p14:creationId xmlns:p14="http://schemas.microsoft.com/office/powerpoint/2010/main" val="204784979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1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9" y="-1"/>
            <a:ext cx="13547013" cy="7622883"/>
          </a:xfrm>
          <a:prstGeom prst="rect">
            <a:avLst/>
          </a:prstGeom>
        </p:spPr>
      </p:pic>
    </p:spTree>
    <p:extLst>
      <p:ext uri="{BB962C8B-B14F-4D97-AF65-F5344CB8AC3E}">
        <p14:creationId xmlns:p14="http://schemas.microsoft.com/office/powerpoint/2010/main" val="349396224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37" name="Shape 13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50105899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92382" y="347338"/>
            <a:ext cx="11564550" cy="168707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标题文本</a:t>
            </a:r>
          </a:p>
        </p:txBody>
      </p:sp>
      <p:sp>
        <p:nvSpPr>
          <p:cNvPr id="3" name="Shape 3"/>
          <p:cNvSpPr>
            <a:spLocks noGrp="1"/>
          </p:cNvSpPr>
          <p:nvPr>
            <p:ph type="body" idx="1"/>
          </p:nvPr>
        </p:nvSpPr>
        <p:spPr>
          <a:xfrm>
            <a:off x="992382" y="2034408"/>
            <a:ext cx="11564550" cy="491235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Shape 4"/>
          <p:cNvSpPr>
            <a:spLocks noGrp="1"/>
          </p:cNvSpPr>
          <p:nvPr>
            <p:ph type="sldNum" sz="quarter" idx="2"/>
          </p:nvPr>
        </p:nvSpPr>
        <p:spPr>
          <a:xfrm>
            <a:off x="6536408" y="7229594"/>
            <a:ext cx="463268" cy="391133"/>
          </a:xfrm>
          <a:prstGeom prst="rect">
            <a:avLst/>
          </a:prstGeom>
          <a:ln w="12700">
            <a:miter lim="400000"/>
          </a:ln>
        </p:spPr>
        <p:txBody>
          <a:bodyPr wrap="none" lIns="50800" tIns="50800" rIns="50800" bIns="50800">
            <a:spAutoFit/>
          </a:bodyPr>
          <a:lstStyle>
            <a:lvl1pPr>
              <a:defRPr sz="1875"/>
            </a:lvl1pPr>
          </a:lstStyle>
          <a:p>
            <a:pPr defTabSz="608473"/>
            <a:fld id="{86CB4B4D-7CA3-9044-876B-883B54F8677D}" type="slidenum">
              <a:rPr lang="uk-UA" smtClean="0"/>
              <a:pPr defTabSz="608473"/>
              <a:t>‹#›</a:t>
            </a:fld>
            <a:endParaRPr lang="uk-UA"/>
          </a:p>
        </p:txBody>
      </p:sp>
    </p:spTree>
    <p:extLst>
      <p:ext uri="{BB962C8B-B14F-4D97-AF65-F5344CB8AC3E}">
        <p14:creationId xmlns:p14="http://schemas.microsoft.com/office/powerpoint/2010/main" val="42258801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69" r:id="rId7"/>
  </p:sldLayoutIdLst>
  <p:transition spd="med"/>
  <p:txStyles>
    <p:titleStyle>
      <a:lvl1pPr marL="0" marR="0" indent="0"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1pPr>
      <a:lvl2pPr marL="0" marR="0" indent="238066"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2pPr>
      <a:lvl3pPr marL="0" marR="0" indent="476136"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3pPr>
      <a:lvl4pPr marL="0" marR="0" indent="714202"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4pPr>
      <a:lvl5pPr marL="0" marR="0" indent="952269"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5pPr>
      <a:lvl6pPr marL="0" marR="0" indent="1190335"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6pPr>
      <a:lvl7pPr marL="0" marR="0" indent="1428405"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7pPr>
      <a:lvl8pPr marL="0" marR="0" indent="1666471"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8pPr>
      <a:lvl9pPr marL="0" marR="0" indent="1904538"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9pPr>
    </p:titleStyle>
    <p:bodyStyle>
      <a:lvl1pPr marL="462910"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1pPr>
      <a:lvl2pPr marL="925817"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2pPr>
      <a:lvl3pPr marL="1388727"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3pPr>
      <a:lvl4pPr marL="1851635"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4pPr>
      <a:lvl5pPr marL="2314544"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5pPr>
      <a:lvl6pPr marL="2777452"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6pPr>
      <a:lvl7pPr marL="3240362"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7pPr>
      <a:lvl8pPr marL="3703270"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8pPr>
      <a:lvl9pPr marL="4166179"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1pPr>
      <a:lvl2pPr marL="0" marR="0" indent="238066"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2pPr>
      <a:lvl3pPr marL="0" marR="0" indent="476136"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3pPr>
      <a:lvl4pPr marL="0" marR="0" indent="714202"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4pPr>
      <a:lvl5pPr marL="0" marR="0" indent="952269"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5pPr>
      <a:lvl6pPr marL="0" marR="0" indent="1190335"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6pPr>
      <a:lvl7pPr marL="0" marR="0" indent="1428405"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7pPr>
      <a:lvl8pPr marL="0" marR="0" indent="1666471"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8pPr>
      <a:lvl9pPr marL="0" marR="0" indent="1904538"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tif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20.tif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4.tiff"/><Relationship Id="rId5" Type="http://schemas.openxmlformats.org/officeDocument/2006/relationships/image" Target="../media/image13.png"/><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25.tif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0.tiff"/><Relationship Id="rId5" Type="http://schemas.openxmlformats.org/officeDocument/2006/relationships/image" Target="../media/image13.png"/><Relationship Id="rId4" Type="http://schemas.openxmlformats.org/officeDocument/2006/relationships/image" Target="../media/image11.tiff"/></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26.tiff"/><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0.tiff"/><Relationship Id="rId5" Type="http://schemas.openxmlformats.org/officeDocument/2006/relationships/image" Target="../media/image13.png"/><Relationship Id="rId4" Type="http://schemas.openxmlformats.org/officeDocument/2006/relationships/image" Target="../media/image11.tiff"/></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27.tif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0.tiff"/><Relationship Id="rId5" Type="http://schemas.openxmlformats.org/officeDocument/2006/relationships/image" Target="../media/image13.png"/><Relationship Id="rId4" Type="http://schemas.openxmlformats.org/officeDocument/2006/relationships/image" Target="../media/image11.tiff"/></Relationships>
</file>

<file path=ppt/slides/_rels/slide14.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14.tiff"/><Relationship Id="rId7" Type="http://schemas.openxmlformats.org/officeDocument/2006/relationships/image" Target="../media/image20.tiff"/><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6.tiff"/><Relationship Id="rId4" Type="http://schemas.openxmlformats.org/officeDocument/2006/relationships/image" Target="../media/image11.tiff"/></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4.tiff"/><Relationship Id="rId1" Type="http://schemas.openxmlformats.org/officeDocument/2006/relationships/slideLayout" Target="../slideLayouts/slideLayout4.xml"/><Relationship Id="rId5" Type="http://schemas.openxmlformats.org/officeDocument/2006/relationships/image" Target="../media/image16.tiff"/><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4.tiff"/><Relationship Id="rId13" Type="http://schemas.openxmlformats.org/officeDocument/2006/relationships/image" Target="../media/image35.png"/><Relationship Id="rId3" Type="http://schemas.openxmlformats.org/officeDocument/2006/relationships/image" Target="../media/image29.tiff"/><Relationship Id="rId7" Type="http://schemas.openxmlformats.org/officeDocument/2006/relationships/image" Target="../media/image33.png"/><Relationship Id="rId12" Type="http://schemas.openxmlformats.org/officeDocument/2006/relationships/image" Target="../media/image34.tif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2.tiff"/><Relationship Id="rId11" Type="http://schemas.openxmlformats.org/officeDocument/2006/relationships/image" Target="../media/image13.png"/><Relationship Id="rId5" Type="http://schemas.openxmlformats.org/officeDocument/2006/relationships/image" Target="../media/image31.png"/><Relationship Id="rId15" Type="http://schemas.openxmlformats.org/officeDocument/2006/relationships/image" Target="../media/image37.jpg"/><Relationship Id="rId10" Type="http://schemas.openxmlformats.org/officeDocument/2006/relationships/image" Target="../media/image16.tiff"/><Relationship Id="rId4" Type="http://schemas.openxmlformats.org/officeDocument/2006/relationships/image" Target="../media/image30.png"/><Relationship Id="rId9" Type="http://schemas.openxmlformats.org/officeDocument/2006/relationships/image" Target="../media/image11.tiff"/><Relationship Id="rId14" Type="http://schemas.openxmlformats.org/officeDocument/2006/relationships/image" Target="../media/image36.jpe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diagramDrawing" Target="../diagrams/drawing1.xml"/><Relationship Id="rId3" Type="http://schemas.openxmlformats.org/officeDocument/2006/relationships/image" Target="../media/image14.tiff"/><Relationship Id="rId7" Type="http://schemas.openxmlformats.org/officeDocument/2006/relationships/image" Target="../media/image11.tiff"/><Relationship Id="rId12"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9.png"/><Relationship Id="rId11" Type="http://schemas.openxmlformats.org/officeDocument/2006/relationships/diagramQuickStyle" Target="../diagrams/quickStyle1.xml"/><Relationship Id="rId5" Type="http://schemas.microsoft.com/office/2007/relationships/hdphoto" Target="../media/hdphoto1.wdp"/><Relationship Id="rId10" Type="http://schemas.openxmlformats.org/officeDocument/2006/relationships/diagramLayout" Target="../diagrams/layout1.xml"/><Relationship Id="rId4" Type="http://schemas.openxmlformats.org/officeDocument/2006/relationships/image" Target="../media/image38.png"/><Relationship Id="rId9" Type="http://schemas.openxmlformats.org/officeDocument/2006/relationships/diagramData" Target="../diagrams/data1.xml"/><Relationship Id="rId14" Type="http://schemas.openxmlformats.org/officeDocument/2006/relationships/image" Target="../media/image16.tiff"/></Relationships>
</file>

<file path=ppt/slides/_rels/slide18.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1.tiff"/><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tiff"/></Relationships>
</file>

<file path=ppt/slides/_rels/slide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1.tiff"/></Relationships>
</file>

<file path=ppt/slides/_rels/slide20.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1.tiff"/></Relationships>
</file>

<file path=ppt/slides/_rels/slide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1.tiff"/></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6.tiff"/><Relationship Id="rId4" Type="http://schemas.openxmlformats.org/officeDocument/2006/relationships/image" Target="../media/image11.tiff"/></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tiff"/><Relationship Id="rId5" Type="http://schemas.openxmlformats.org/officeDocument/2006/relationships/image" Target="../media/image13.png"/><Relationship Id="rId4" Type="http://schemas.openxmlformats.org/officeDocument/2006/relationships/image" Target="../media/image11.tiff"/></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1.tiff"/><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21.tif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tiff"/><Relationship Id="rId5" Type="http://schemas.openxmlformats.org/officeDocument/2006/relationships/image" Target="../media/image13.png"/><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0.tiff"/><Relationship Id="rId5" Type="http://schemas.openxmlformats.org/officeDocument/2006/relationships/image" Target="../media/image13.png"/><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23.tif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0.tiff"/><Relationship Id="rId5" Type="http://schemas.openxmlformats.org/officeDocument/2006/relationships/image" Target="../media/image13.png"/><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t="32206" b="11558"/>
          <a:stretch/>
        </p:blipFill>
        <p:spPr>
          <a:xfrm>
            <a:off x="0" y="-29497"/>
            <a:ext cx="13554250" cy="7639665"/>
          </a:xfrm>
          <a:prstGeom prst="rect">
            <a:avLst/>
          </a:prstGeom>
        </p:spPr>
      </p:pic>
      <p:sp>
        <p:nvSpPr>
          <p:cNvPr id="6" name="矩形 5"/>
          <p:cNvSpPr/>
          <p:nvPr/>
        </p:nvSpPr>
        <p:spPr>
          <a:xfrm>
            <a:off x="5540342" y="6586327"/>
            <a:ext cx="2468625" cy="1039002"/>
          </a:xfrm>
          <a:prstGeom prst="rect">
            <a:avLst/>
          </a:prstGeom>
        </p:spPr>
        <p:txBody>
          <a:bodyPr wrap="none">
            <a:spAutoFit/>
          </a:bodyPr>
          <a:lstStyle/>
          <a:p>
            <a:pPr>
              <a:lnSpc>
                <a:spcPts val="7735"/>
              </a:lnSpc>
            </a:pPr>
            <a:r>
              <a:rPr lang="en-US" altLang="zh-CN" sz="6401" b="1" spc="-133" dirty="0">
                <a:ln w="38100">
                  <a:noFill/>
                </a:ln>
                <a:solidFill>
                  <a:schemeClr val="bg1"/>
                </a:solidFill>
                <a:latin typeface="Comic Sans MS" panose="030F0702030302020204" pitchFamily="66" charset="0"/>
                <a:ea typeface="Berlin" charset="0"/>
                <a:cs typeface="Berlin" charset="0"/>
              </a:rPr>
              <a:t>G2 L1</a:t>
            </a:r>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9530"/>
          <a:stretch/>
        </p:blipFill>
        <p:spPr>
          <a:xfrm>
            <a:off x="-28975" y="-12070"/>
            <a:ext cx="13629173" cy="7607882"/>
          </a:xfrm>
          <a:prstGeom prst="rect">
            <a:avLst/>
          </a:prstGeom>
        </p:spPr>
      </p:pic>
      <p:pic>
        <p:nvPicPr>
          <p:cNvPr id="20" name="图片 19">
            <a:extLst>
              <a:ext uri="{FF2B5EF4-FFF2-40B4-BE49-F238E27FC236}">
                <a16:creationId xmlns:a16="http://schemas.microsoft.com/office/drawing/2014/main" id="{95DD931F-3D52-4544-9CDE-058562329664}"/>
              </a:ext>
            </a:extLst>
          </p:cNvPr>
          <p:cNvPicPr>
            <a:picLocks noChangeAspect="1"/>
          </p:cNvPicPr>
          <p:nvPr/>
        </p:nvPicPr>
        <p:blipFill>
          <a:blip r:embed="rId5"/>
          <a:stretch>
            <a:fillRect/>
          </a:stretch>
        </p:blipFill>
        <p:spPr>
          <a:xfrm>
            <a:off x="1866900" y="5016679"/>
            <a:ext cx="11687350" cy="2630063"/>
          </a:xfrm>
          <a:prstGeom prst="rect">
            <a:avLst/>
          </a:prstGeom>
        </p:spPr>
      </p:pic>
      <p:grpSp>
        <p:nvGrpSpPr>
          <p:cNvPr id="23" name="组合 22"/>
          <p:cNvGrpSpPr/>
          <p:nvPr/>
        </p:nvGrpSpPr>
        <p:grpSpPr>
          <a:xfrm>
            <a:off x="-223253" y="7332448"/>
            <a:ext cx="943722" cy="294424"/>
            <a:chOff x="-36290" y="6501016"/>
            <a:chExt cx="943722" cy="294424"/>
          </a:xfrm>
        </p:grpSpPr>
        <p:pic>
          <p:nvPicPr>
            <p:cNvPr id="24" name="图片 23">
              <a:extLst>
                <a:ext uri="{FF2B5EF4-FFF2-40B4-BE49-F238E27FC236}">
                  <a16:creationId xmlns:a16="http://schemas.microsoft.com/office/drawing/2014/main" id="{AD5EA7F3-ABAB-2E48-AE5C-40EA9ED125BF}"/>
                </a:ext>
              </a:extLst>
            </p:cNvPr>
            <p:cNvPicPr>
              <a:picLocks noChangeAspect="1"/>
            </p:cNvPicPr>
            <p:nvPr/>
          </p:nvPicPr>
          <p:blipFill>
            <a:blip r:embed="rId6"/>
            <a:stretch>
              <a:fillRect/>
            </a:stretch>
          </p:blipFill>
          <p:spPr>
            <a:xfrm>
              <a:off x="157988" y="6501016"/>
              <a:ext cx="749444" cy="294424"/>
            </a:xfrm>
            <a:prstGeom prst="rect">
              <a:avLst/>
            </a:prstGeom>
            <a:noFill/>
          </p:spPr>
        </p:pic>
        <p:sp>
          <p:nvSpPr>
            <p:cNvPr id="25" name="文本框 24">
              <a:extLst>
                <a:ext uri="{FF2B5EF4-FFF2-40B4-BE49-F238E27FC236}">
                  <a16:creationId xmlns:a16="http://schemas.microsoft.com/office/drawing/2014/main" id="{68BCB880-31DC-7346-B6D5-01DAA156375E}"/>
                </a:ext>
              </a:extLst>
            </p:cNvPr>
            <p:cNvSpPr txBox="1"/>
            <p:nvPr/>
          </p:nvSpPr>
          <p:spPr>
            <a:xfrm>
              <a:off x="-36290" y="6512235"/>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1:30</a:t>
              </a:r>
              <a:endParaRPr lang="zh-CN" altLang="en-US" sz="1100" b="1" dirty="0">
                <a:latin typeface="Century Gothic" panose="020B0502020202020204" pitchFamily="34" charset="0"/>
              </a:endParaRPr>
            </a:p>
          </p:txBody>
        </p:sp>
      </p:grpSp>
      <p:grpSp>
        <p:nvGrpSpPr>
          <p:cNvPr id="34" name="组合 33"/>
          <p:cNvGrpSpPr/>
          <p:nvPr/>
        </p:nvGrpSpPr>
        <p:grpSpPr>
          <a:xfrm>
            <a:off x="12674867" y="7328555"/>
            <a:ext cx="718618" cy="261611"/>
            <a:chOff x="10988399" y="5994034"/>
            <a:chExt cx="718618" cy="165310"/>
          </a:xfrm>
        </p:grpSpPr>
        <p:sp>
          <p:nvSpPr>
            <p:cNvPr id="35" name="流程图: 终止 34"/>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6" name="文本框 35">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1/20</a:t>
              </a:r>
              <a:endParaRPr lang="zh-CN" altLang="en-US" sz="1100" b="1" dirty="0">
                <a:latin typeface="Century Gothic" panose="020B0502020202020204" pitchFamily="34" charset="0"/>
              </a:endParaRPr>
            </a:p>
          </p:txBody>
        </p:sp>
      </p:grpSp>
      <p:sp>
        <p:nvSpPr>
          <p:cNvPr id="5" name="文本框 4"/>
          <p:cNvSpPr txBox="1"/>
          <p:nvPr/>
        </p:nvSpPr>
        <p:spPr>
          <a:xfrm>
            <a:off x="11868652" y="6767808"/>
            <a:ext cx="143629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3200" b="0" i="0" u="none" strike="noStrike" cap="none" spc="0" normalizeH="0" baseline="0" dirty="0">
                <a:ln>
                  <a:noFill/>
                </a:ln>
                <a:solidFill>
                  <a:srgbClr val="FFFF00"/>
                </a:solidFill>
                <a:effectLst/>
                <a:uFillTx/>
                <a:latin typeface="+mj-ea"/>
                <a:ea typeface="+mj-ea"/>
                <a:cs typeface="+mn-cs"/>
                <a:sym typeface="Helvetica Light"/>
              </a:rPr>
              <a:t>G2A L30</a:t>
            </a:r>
            <a:endParaRPr kumimoji="0" lang="zh-CN" altLang="en-US" sz="3200" b="0" i="0" u="none" strike="noStrike" cap="none" spc="0" normalizeH="0" baseline="0" dirty="0">
              <a:ln>
                <a:noFill/>
              </a:ln>
              <a:solidFill>
                <a:srgbClr val="FFFF00"/>
              </a:solidFill>
              <a:effectLst/>
              <a:uFillTx/>
              <a:latin typeface="+mj-ea"/>
              <a:ea typeface="+mj-ea"/>
              <a:cs typeface="+mn-cs"/>
              <a:sym typeface="Helvetica Light"/>
            </a:endParaRPr>
          </a:p>
        </p:txBody>
      </p:sp>
      <p:sp>
        <p:nvSpPr>
          <p:cNvPr id="3" name="文本框 2">
            <a:extLst>
              <a:ext uri="{FF2B5EF4-FFF2-40B4-BE49-F238E27FC236}">
                <a16:creationId xmlns:a16="http://schemas.microsoft.com/office/drawing/2014/main" id="{E79FE83F-4922-4F74-BFEF-43668A3A610D}"/>
              </a:ext>
            </a:extLst>
          </p:cNvPr>
          <p:cNvSpPr txBox="1"/>
          <p:nvPr/>
        </p:nvSpPr>
        <p:spPr>
          <a:xfrm>
            <a:off x="2952358" y="5227201"/>
            <a:ext cx="1044503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r" defTabSz="584200"/>
            <a:r>
              <a:rPr lang="en-US" altLang="zh-CN" sz="3200" b="1" dirty="0">
                <a:solidFill>
                  <a:schemeClr val="bg1"/>
                </a:solidFill>
              </a:rPr>
              <a:t>What special things may be buried underground?</a:t>
            </a:r>
          </a:p>
        </p:txBody>
      </p:sp>
      <p:pic>
        <p:nvPicPr>
          <p:cNvPr id="26" name="图片 25">
            <a:extLst>
              <a:ext uri="{FF2B5EF4-FFF2-40B4-BE49-F238E27FC236}">
                <a16:creationId xmlns:a16="http://schemas.microsoft.com/office/drawing/2014/main" id="{30B7C06F-BC77-2C46-A374-EA0966767F51}"/>
              </a:ext>
            </a:extLst>
          </p:cNvPr>
          <p:cNvPicPr>
            <a:picLocks noChangeAspect="1"/>
          </p:cNvPicPr>
          <p:nvPr/>
        </p:nvPicPr>
        <p:blipFill>
          <a:blip r:embed="rId7"/>
          <a:stretch>
            <a:fillRect/>
          </a:stretch>
        </p:blipFill>
        <p:spPr>
          <a:xfrm>
            <a:off x="865231" y="155374"/>
            <a:ext cx="1180877" cy="856136"/>
          </a:xfrm>
          <a:prstGeom prst="rect">
            <a:avLst/>
          </a:prstGeom>
        </p:spPr>
      </p:pic>
      <p:sp>
        <p:nvSpPr>
          <p:cNvPr id="27" name="文本框 26"/>
          <p:cNvSpPr txBox="1"/>
          <p:nvPr/>
        </p:nvSpPr>
        <p:spPr>
          <a:xfrm>
            <a:off x="9611252" y="5630638"/>
            <a:ext cx="3731791" cy="12721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584200" rtl="0" fontAlgn="auto" latinLnBrk="0" hangingPunct="0">
              <a:lnSpc>
                <a:spcPct val="100000"/>
              </a:lnSpc>
              <a:spcBef>
                <a:spcPts val="0"/>
              </a:spcBef>
              <a:spcAft>
                <a:spcPts val="0"/>
              </a:spcAft>
              <a:buClrTx/>
              <a:buSzTx/>
              <a:buFontTx/>
              <a:buNone/>
              <a:tabLst/>
            </a:pPr>
            <a:r>
              <a:rPr kumimoji="0" lang="en-US" altLang="zh-CN" sz="4400" i="0" u="none" strike="noStrike" cap="none" spc="0" normalizeH="0" baseline="0" dirty="0">
                <a:ln>
                  <a:noFill/>
                </a:ln>
                <a:solidFill>
                  <a:srgbClr val="FFFF00"/>
                </a:solidFill>
                <a:effectLst/>
                <a:uFillTx/>
                <a:latin typeface="+mj-ea"/>
                <a:ea typeface="+mj-ea"/>
                <a:sym typeface="Helvetica Light"/>
              </a:rPr>
              <a:t>A Lucky Find</a:t>
            </a:r>
            <a:endParaRPr lang="en-US" altLang="zh-CN" sz="4400" dirty="0">
              <a:solidFill>
                <a:srgbClr val="FFFF00"/>
              </a:solidFill>
              <a:latin typeface="+mj-ea"/>
              <a:ea typeface="+mj-ea"/>
            </a:endParaRPr>
          </a:p>
          <a:p>
            <a:pPr marL="0" marR="0" indent="0" algn="r" defTabSz="584200" rtl="0" fontAlgn="auto" latinLnBrk="0" hangingPunct="0">
              <a:lnSpc>
                <a:spcPct val="100000"/>
              </a:lnSpc>
              <a:spcBef>
                <a:spcPts val="0"/>
              </a:spcBef>
              <a:spcAft>
                <a:spcPts val="0"/>
              </a:spcAft>
              <a:buClrTx/>
              <a:buSzTx/>
              <a:buFontTx/>
              <a:buNone/>
              <a:tabLst/>
            </a:pPr>
            <a:r>
              <a:rPr kumimoji="0" lang="en-US" altLang="zh-CN" sz="3200" i="0" u="none" strike="noStrike" cap="none" spc="0" normalizeH="0" baseline="0" dirty="0">
                <a:ln>
                  <a:noFill/>
                </a:ln>
                <a:solidFill>
                  <a:srgbClr val="FFFF00"/>
                </a:solidFill>
                <a:effectLst/>
                <a:uFillTx/>
                <a:latin typeface="+mj-ea"/>
                <a:ea typeface="+mj-ea"/>
                <a:sym typeface="Helvetica Light"/>
              </a:rPr>
              <a:t>Review</a:t>
            </a:r>
            <a:r>
              <a:rPr kumimoji="0" lang="zh-CN" altLang="en-US" sz="3200" i="0" u="none" strike="noStrike" cap="none" spc="0" normalizeH="0" baseline="0" dirty="0">
                <a:ln>
                  <a:noFill/>
                </a:ln>
                <a:solidFill>
                  <a:srgbClr val="FFFF00"/>
                </a:solidFill>
                <a:effectLst/>
                <a:uFillTx/>
                <a:latin typeface="+mj-ea"/>
                <a:ea typeface="+mj-ea"/>
                <a:sym typeface="Helvetica Light"/>
              </a:rPr>
              <a:t> </a:t>
            </a:r>
            <a:r>
              <a:rPr lang="en-US" altLang="zh-CN" sz="3200" dirty="0">
                <a:solidFill>
                  <a:srgbClr val="FFFF00"/>
                </a:solidFill>
                <a:latin typeface="+mj-ea"/>
                <a:ea typeface="+mj-ea"/>
              </a:rPr>
              <a:t>and</a:t>
            </a:r>
            <a:r>
              <a:rPr kumimoji="0" lang="zh-CN" altLang="en-US" sz="3200" i="0" u="none" strike="noStrike" cap="none" spc="0" normalizeH="0" baseline="0" dirty="0">
                <a:ln>
                  <a:noFill/>
                </a:ln>
                <a:solidFill>
                  <a:srgbClr val="FFFF00"/>
                </a:solidFill>
                <a:effectLst/>
                <a:uFillTx/>
                <a:latin typeface="+mj-ea"/>
                <a:ea typeface="+mj-ea"/>
                <a:sym typeface="Helvetica Light"/>
              </a:rPr>
              <a:t> </a:t>
            </a:r>
            <a:r>
              <a:rPr kumimoji="0" lang="en-US" altLang="zh-CN" sz="3200" i="0" u="none" strike="noStrike" cap="none" spc="0" normalizeH="0" baseline="0" dirty="0">
                <a:ln>
                  <a:noFill/>
                </a:ln>
                <a:solidFill>
                  <a:srgbClr val="FFFF00"/>
                </a:solidFill>
                <a:effectLst/>
                <a:uFillTx/>
                <a:latin typeface="+mj-ea"/>
                <a:ea typeface="+mj-ea"/>
                <a:sym typeface="Helvetica Light"/>
              </a:rPr>
              <a:t>Stage</a:t>
            </a:r>
            <a:r>
              <a:rPr kumimoji="0" lang="zh-CN" altLang="en-US" sz="3200" i="0" u="none" strike="noStrike" cap="none" spc="0" normalizeH="0" baseline="0" dirty="0">
                <a:ln>
                  <a:noFill/>
                </a:ln>
                <a:solidFill>
                  <a:srgbClr val="FFFF00"/>
                </a:solidFill>
                <a:effectLst/>
                <a:uFillTx/>
                <a:latin typeface="+mj-ea"/>
                <a:ea typeface="+mj-ea"/>
                <a:sym typeface="Helvetica Light"/>
              </a:rPr>
              <a:t> </a:t>
            </a:r>
            <a:r>
              <a:rPr kumimoji="0" lang="en-US" altLang="zh-CN" sz="3200" i="0" u="none" strike="noStrike" cap="none" spc="0" normalizeH="0" baseline="0" dirty="0">
                <a:ln>
                  <a:noFill/>
                </a:ln>
                <a:solidFill>
                  <a:srgbClr val="FFFF00"/>
                </a:solidFill>
                <a:effectLst/>
                <a:uFillTx/>
                <a:latin typeface="+mj-ea"/>
                <a:ea typeface="+mj-ea"/>
                <a:sym typeface="Helvetica Light"/>
              </a:rPr>
              <a:t>Test</a:t>
            </a:r>
            <a:endParaRPr kumimoji="0" lang="zh-CN" altLang="en-US" sz="3200" i="0" u="none" strike="noStrike" cap="none" spc="0" normalizeH="0" baseline="0" dirty="0">
              <a:ln>
                <a:noFill/>
              </a:ln>
              <a:solidFill>
                <a:srgbClr val="FFFF00"/>
              </a:solidFill>
              <a:effectLst/>
              <a:uFillTx/>
              <a:latin typeface="+mj-ea"/>
              <a:ea typeface="+mj-ea"/>
              <a:sym typeface="Helvetica Light"/>
            </a:endParaRPr>
          </a:p>
        </p:txBody>
      </p:sp>
      <p:sp>
        <p:nvSpPr>
          <p:cNvPr id="16" name="矩形 15">
            <a:extLst>
              <a:ext uri="{FF2B5EF4-FFF2-40B4-BE49-F238E27FC236}">
                <a16:creationId xmlns:a16="http://schemas.microsoft.com/office/drawing/2014/main" id="{68939BC1-8866-0D4D-874F-CE44CC871099}"/>
              </a:ext>
            </a:extLst>
          </p:cNvPr>
          <p:cNvSpPr/>
          <p:nvPr/>
        </p:nvSpPr>
        <p:spPr>
          <a:xfrm>
            <a:off x="9019279" y="7469"/>
            <a:ext cx="4536861" cy="1144078"/>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Introduce the topic and get to know each other.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Say hello to Ss and ask Ss to introduce themselves to each other.</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Introduce the topic and ask Ss to discuss the given question.</a:t>
            </a:r>
          </a:p>
        </p:txBody>
      </p:sp>
      <p:pic>
        <p:nvPicPr>
          <p:cNvPr id="17" name="图片 16"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8"/>
          <a:stretch>
            <a:fillRect/>
          </a:stretch>
        </p:blipFill>
        <p:spPr>
          <a:xfrm>
            <a:off x="12736990" y="-119531"/>
            <a:ext cx="1130300" cy="762000"/>
          </a:xfrm>
          <a:prstGeom prst="rect">
            <a:avLst/>
          </a:prstGeom>
        </p:spPr>
      </p:pic>
    </p:spTree>
    <p:extLst>
      <p:ext uri="{BB962C8B-B14F-4D97-AF65-F5344CB8AC3E}">
        <p14:creationId xmlns:p14="http://schemas.microsoft.com/office/powerpoint/2010/main" val="4010604277"/>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6" grpId="0" animBg="1"/>
      <p:bldP spid="16"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11013855" y="317407"/>
            <a:ext cx="2537602" cy="889186"/>
            <a:chOff x="11381362" y="-138057"/>
            <a:chExt cx="2176463" cy="889186"/>
          </a:xfrm>
        </p:grpSpPr>
        <p:pic>
          <p:nvPicPr>
            <p:cNvPr id="40" name="图片 39">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41" name="文本框 40">
              <a:extLst>
                <a:ext uri="{FF2B5EF4-FFF2-40B4-BE49-F238E27FC236}">
                  <a16:creationId xmlns:a16="http://schemas.microsoft.com/office/drawing/2014/main" id="{3CD32240-6825-FB45-9097-77E5813F59C1}"/>
                </a:ext>
              </a:extLst>
            </p:cNvPr>
            <p:cNvSpPr txBox="1"/>
            <p:nvPr/>
          </p:nvSpPr>
          <p:spPr>
            <a:xfrm>
              <a:off x="11389875" y="0"/>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2800" b="1" dirty="0">
                  <a:solidFill>
                    <a:srgbClr val="FFFFFF"/>
                  </a:solidFill>
                  <a:latin typeface="Century Gothic" panose="020B0502020202020204" pitchFamily="34" charset="0"/>
                </a:rPr>
                <a:t>Reading</a:t>
              </a:r>
              <a:endParaRPr lang="zh-CN" altLang="en-US" sz="2800" b="1" dirty="0">
                <a:solidFill>
                  <a:srgbClr val="FFFFFF"/>
                </a:solidFill>
                <a:latin typeface="Century Gothic" panose="020B0502020202020204" pitchFamily="34" charset="0"/>
              </a:endParaRPr>
            </a:p>
          </p:txBody>
        </p:sp>
      </p:grpSp>
      <p:sp>
        <p:nvSpPr>
          <p:cNvPr id="9" name="文本框 8">
            <a:extLst>
              <a:ext uri="{FF2B5EF4-FFF2-40B4-BE49-F238E27FC236}">
                <a16:creationId xmlns:a16="http://schemas.microsoft.com/office/drawing/2014/main" id="{D82B8BF8-8CD3-4871-9194-5EB7887DF205}"/>
              </a:ext>
            </a:extLst>
          </p:cNvPr>
          <p:cNvSpPr txBox="1"/>
          <p:nvPr/>
        </p:nvSpPr>
        <p:spPr>
          <a:xfrm>
            <a:off x="3895169" y="128334"/>
            <a:ext cx="575897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A Lucky Find</a:t>
            </a:r>
            <a:endParaRPr lang="zh-CN" altLang="en-US" sz="4000" b="1" dirty="0">
              <a:solidFill>
                <a:srgbClr val="0083D1"/>
              </a:solidFill>
              <a:latin typeface="Century Gothic" panose="020B0502020202020204" pitchFamily="34" charset="0"/>
            </a:endParaRPr>
          </a:p>
        </p:txBody>
      </p:sp>
      <p:grpSp>
        <p:nvGrpSpPr>
          <p:cNvPr id="15" name="组合 14"/>
          <p:cNvGrpSpPr/>
          <p:nvPr/>
        </p:nvGrpSpPr>
        <p:grpSpPr>
          <a:xfrm>
            <a:off x="123770" y="7350150"/>
            <a:ext cx="904024" cy="271438"/>
            <a:chOff x="-38208" y="6490129"/>
            <a:chExt cx="945640" cy="305311"/>
          </a:xfrm>
        </p:grpSpPr>
        <p:pic>
          <p:nvPicPr>
            <p:cNvPr id="16" name="图片 15">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17" name="文本框 16">
              <a:extLst>
                <a:ext uri="{FF2B5EF4-FFF2-40B4-BE49-F238E27FC236}">
                  <a16:creationId xmlns:a16="http://schemas.microsoft.com/office/drawing/2014/main" id="{68BCB880-31DC-7346-B6D5-01DAA156375E}"/>
                </a:ext>
              </a:extLst>
            </p:cNvPr>
            <p:cNvSpPr txBox="1"/>
            <p:nvPr/>
          </p:nvSpPr>
          <p:spPr>
            <a:xfrm>
              <a:off x="-38208" y="6490129"/>
              <a:ext cx="806292" cy="266883"/>
            </a:xfrm>
            <a:prstGeom prst="rect">
              <a:avLst/>
            </a:prstGeom>
            <a:noFill/>
          </p:spPr>
          <p:txBody>
            <a:bodyPr wrap="square" rtlCol="0">
              <a:spAutoFit/>
            </a:bodyPr>
            <a:lstStyle/>
            <a:p>
              <a:pPr algn="ctr"/>
              <a:r>
                <a:rPr lang="en-US" altLang="zh-CN" sz="1100" b="1" dirty="0">
                  <a:latin typeface="Century Gothic" panose="020B0502020202020204" pitchFamily="34" charset="0"/>
                </a:rPr>
                <a:t>0:30</a:t>
              </a:r>
              <a:endParaRPr lang="zh-CN" altLang="en-US" sz="1100" b="1" dirty="0">
                <a:latin typeface="Century Gothic" panose="020B0502020202020204" pitchFamily="34" charset="0"/>
              </a:endParaRPr>
            </a:p>
          </p:txBody>
        </p:sp>
      </p:grpSp>
      <p:grpSp>
        <p:nvGrpSpPr>
          <p:cNvPr id="24" name="组合 23"/>
          <p:cNvGrpSpPr/>
          <p:nvPr/>
        </p:nvGrpSpPr>
        <p:grpSpPr>
          <a:xfrm>
            <a:off x="12698646" y="7300171"/>
            <a:ext cx="718618" cy="261611"/>
            <a:chOff x="10988399" y="5994034"/>
            <a:chExt cx="718618" cy="165310"/>
          </a:xfrm>
        </p:grpSpPr>
        <p:sp>
          <p:nvSpPr>
            <p:cNvPr id="25" name="流程图: 终止 24"/>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0" name="文本框 29">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10/20</a:t>
              </a:r>
              <a:endParaRPr lang="zh-CN" altLang="en-US" sz="1100" b="1" dirty="0">
                <a:latin typeface="Century Gothic" panose="020B0502020202020204" pitchFamily="34" charset="0"/>
              </a:endParaRPr>
            </a:p>
          </p:txBody>
        </p:sp>
      </p:grpSp>
      <p:sp>
        <p:nvSpPr>
          <p:cNvPr id="33" name="箭头: 燕尾形 2">
            <a:extLst>
              <a:ext uri="{FF2B5EF4-FFF2-40B4-BE49-F238E27FC236}">
                <a16:creationId xmlns:a16="http://schemas.microsoft.com/office/drawing/2014/main" id="{2E9A3618-7AC8-4BE6-B443-7B5C55134E83}"/>
              </a:ext>
            </a:extLst>
          </p:cNvPr>
          <p:cNvSpPr/>
          <p:nvPr/>
        </p:nvSpPr>
        <p:spPr>
          <a:xfrm>
            <a:off x="1519510" y="6204475"/>
            <a:ext cx="2994338"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Pages 9-13</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sp>
        <p:nvSpPr>
          <p:cNvPr id="26" name="矩形 25"/>
          <p:cNvSpPr/>
          <p:nvPr/>
        </p:nvSpPr>
        <p:spPr>
          <a:xfrm>
            <a:off x="6681015" y="1724498"/>
            <a:ext cx="5946256" cy="3133505"/>
          </a:xfrm>
          <a:prstGeom prst="rect">
            <a:avLst/>
          </a:prstGeom>
          <a:solidFill>
            <a:schemeClr val="bg1"/>
          </a:solidFill>
          <a:ln w="28575">
            <a:solidFill>
              <a:srgbClr val="02C258"/>
            </a:solidFill>
            <a:prstDash val="lgDash"/>
          </a:ln>
        </p:spPr>
        <p:txBody>
          <a:bodyPr wrap="square" lIns="216000" tIns="180000" bIns="180000">
            <a:spAutoFit/>
          </a:bodyPr>
          <a:lstStyle/>
          <a:p>
            <a:pPr marL="457200" indent="-457200" algn="l" defTabSz="584200">
              <a:lnSpc>
                <a:spcPct val="150000"/>
              </a:lnSpc>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Where did Grandpa Chen take the boys? What was the place like?</a:t>
            </a:r>
          </a:p>
          <a:p>
            <a:pPr marL="457200" indent="-457200" algn="l" defTabSz="584200">
              <a:lnSpc>
                <a:spcPct val="150000"/>
              </a:lnSpc>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happened that made the boys fall? What did they notice? Why was Grandpa Chen worried?</a:t>
            </a:r>
          </a:p>
        </p:txBody>
      </p:sp>
      <p:sp>
        <p:nvSpPr>
          <p:cNvPr id="27" name="矩形: 圆角 11">
            <a:extLst>
              <a:ext uri="{FF2B5EF4-FFF2-40B4-BE49-F238E27FC236}">
                <a16:creationId xmlns:a16="http://schemas.microsoft.com/office/drawing/2014/main" id="{4A4C4882-178D-4ECE-8C70-C175E2149EC2}"/>
              </a:ext>
            </a:extLst>
          </p:cNvPr>
          <p:cNvSpPr/>
          <p:nvPr/>
        </p:nvSpPr>
        <p:spPr>
          <a:xfrm>
            <a:off x="6623866" y="1256311"/>
            <a:ext cx="3138505"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2800" b="1" dirty="0">
                <a:solidFill>
                  <a:srgbClr val="FFFFFF"/>
                </a:solidFill>
                <a:latin typeface="Century Gothic" panose="020B0502020202020204" pitchFamily="34" charset="0"/>
              </a:rPr>
              <a:t>Comprehension</a:t>
            </a:r>
          </a:p>
        </p:txBody>
      </p:sp>
      <p:sp>
        <p:nvSpPr>
          <p:cNvPr id="18" name="矩形 17">
            <a:extLst>
              <a:ext uri="{FF2B5EF4-FFF2-40B4-BE49-F238E27FC236}">
                <a16:creationId xmlns:a16="http://schemas.microsoft.com/office/drawing/2014/main" id="{68939BC1-8866-0D4D-874F-CE44CC871099}"/>
              </a:ext>
            </a:extLst>
          </p:cNvPr>
          <p:cNvSpPr/>
          <p:nvPr/>
        </p:nvSpPr>
        <p:spPr>
          <a:xfrm>
            <a:off x="8995222" y="0"/>
            <a:ext cx="4536861" cy="944343"/>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Apply the reading strategies and skills for reading comprehension.</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Ask Ss to discuss the comprehension questions; give feedback.</a:t>
            </a:r>
          </a:p>
        </p:txBody>
      </p:sp>
      <p:pic>
        <p:nvPicPr>
          <p:cNvPr id="19" name="图片 18"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5"/>
          <a:stretch>
            <a:fillRect/>
          </a:stretch>
        </p:blipFill>
        <p:spPr>
          <a:xfrm>
            <a:off x="12712933" y="-127000"/>
            <a:ext cx="1130300" cy="762000"/>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011" y="2487772"/>
            <a:ext cx="5829939" cy="2409199"/>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3694" y="5926333"/>
            <a:ext cx="878665" cy="1154408"/>
          </a:xfrm>
          <a:prstGeom prst="rect">
            <a:avLst/>
          </a:prstGeom>
        </p:spPr>
      </p:pic>
      <p:sp>
        <p:nvSpPr>
          <p:cNvPr id="22" name="矩形 21">
            <a:extLst>
              <a:ext uri="{FF2B5EF4-FFF2-40B4-BE49-F238E27FC236}">
                <a16:creationId xmlns:a16="http://schemas.microsoft.com/office/drawing/2014/main" id="{D1009E1C-2967-441C-969D-882903965E93}"/>
              </a:ext>
            </a:extLst>
          </p:cNvPr>
          <p:cNvSpPr/>
          <p:nvPr/>
        </p:nvSpPr>
        <p:spPr>
          <a:xfrm>
            <a:off x="6662838" y="5610087"/>
            <a:ext cx="6050095" cy="1213561"/>
          </a:xfrm>
          <a:prstGeom prst="rect">
            <a:avLst/>
          </a:prstGeom>
          <a:solidFill>
            <a:schemeClr val="bg1"/>
          </a:solidFill>
          <a:ln w="28575">
            <a:solidFill>
              <a:schemeClr val="accent1"/>
            </a:solidFill>
            <a:prstDash val="lgDash"/>
          </a:ln>
        </p:spPr>
        <p:txBody>
          <a:bodyPr wrap="square" lIns="252000" tIns="180000" bIns="144000">
            <a:spAutoFit/>
          </a:bodyPr>
          <a:lstStyle/>
          <a:p>
            <a:pPr algn="l" defTabSz="584200">
              <a:lnSpc>
                <a:spcPct val="120000"/>
              </a:lnSpc>
            </a:pPr>
            <a:r>
              <a:rPr lang="en-US" altLang="zh-CN" sz="2400" b="1" dirty="0">
                <a:solidFill>
                  <a:schemeClr val="tx1"/>
                </a:solidFill>
                <a:latin typeface="Century Gothic" panose="020B0502020202020204" pitchFamily="34" charset="0"/>
                <a:cs typeface="Calibri" panose="020F0502020204030204" pitchFamily="34" charset="0"/>
              </a:rPr>
              <a:t>Where do you like to go for a walk most? </a:t>
            </a:r>
          </a:p>
        </p:txBody>
      </p:sp>
      <p:sp>
        <p:nvSpPr>
          <p:cNvPr id="23" name="矩形: 圆角 13">
            <a:extLst>
              <a:ext uri="{FF2B5EF4-FFF2-40B4-BE49-F238E27FC236}">
                <a16:creationId xmlns:a16="http://schemas.microsoft.com/office/drawing/2014/main" id="{D2D256BD-0811-424F-9C25-E8C83E55145E}"/>
              </a:ext>
            </a:extLst>
          </p:cNvPr>
          <p:cNvSpPr/>
          <p:nvPr/>
        </p:nvSpPr>
        <p:spPr>
          <a:xfrm>
            <a:off x="6649891" y="5080791"/>
            <a:ext cx="3112480" cy="590233"/>
          </a:xfrm>
          <a:prstGeom prst="roundRect">
            <a:avLst/>
          </a:prstGeom>
          <a:solidFill>
            <a:srgbClr val="0083D1"/>
          </a:solidFill>
          <a:ln w="12700" cap="flat">
            <a:solidFill>
              <a:schemeClr val="accent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Connections</a:t>
            </a:r>
          </a:p>
        </p:txBody>
      </p:sp>
    </p:spTree>
    <p:extLst>
      <p:ext uri="{BB962C8B-B14F-4D97-AF65-F5344CB8AC3E}">
        <p14:creationId xmlns:p14="http://schemas.microsoft.com/office/powerpoint/2010/main" val="3926719286"/>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8" grpId="0" animBg="1"/>
      <p:bldP spid="1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11049801" y="427456"/>
            <a:ext cx="2537602" cy="889186"/>
            <a:chOff x="11381362" y="-138057"/>
            <a:chExt cx="2176463" cy="889186"/>
          </a:xfrm>
        </p:grpSpPr>
        <p:pic>
          <p:nvPicPr>
            <p:cNvPr id="40" name="图片 39">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41" name="文本框 40">
              <a:extLst>
                <a:ext uri="{FF2B5EF4-FFF2-40B4-BE49-F238E27FC236}">
                  <a16:creationId xmlns:a16="http://schemas.microsoft.com/office/drawing/2014/main" id="{3CD32240-6825-FB45-9097-77E5813F59C1}"/>
                </a:ext>
              </a:extLst>
            </p:cNvPr>
            <p:cNvSpPr txBox="1"/>
            <p:nvPr/>
          </p:nvSpPr>
          <p:spPr>
            <a:xfrm>
              <a:off x="11389875" y="0"/>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2800" b="1" dirty="0">
                  <a:solidFill>
                    <a:srgbClr val="FFFFFF"/>
                  </a:solidFill>
                  <a:latin typeface="Century Gothic" panose="020B0502020202020204" pitchFamily="34" charset="0"/>
                </a:rPr>
                <a:t>Reading</a:t>
              </a:r>
              <a:endParaRPr lang="zh-CN" altLang="en-US" sz="2800" b="1" dirty="0">
                <a:solidFill>
                  <a:srgbClr val="FFFFFF"/>
                </a:solidFill>
                <a:latin typeface="Century Gothic" panose="020B0502020202020204" pitchFamily="34" charset="0"/>
              </a:endParaRPr>
            </a:p>
          </p:txBody>
        </p:sp>
      </p:grpSp>
      <p:sp>
        <p:nvSpPr>
          <p:cNvPr id="9" name="文本框 8">
            <a:extLst>
              <a:ext uri="{FF2B5EF4-FFF2-40B4-BE49-F238E27FC236}">
                <a16:creationId xmlns:a16="http://schemas.microsoft.com/office/drawing/2014/main" id="{D82B8BF8-8CD3-4871-9194-5EB7887DF205}"/>
              </a:ext>
            </a:extLst>
          </p:cNvPr>
          <p:cNvSpPr txBox="1"/>
          <p:nvPr/>
        </p:nvSpPr>
        <p:spPr>
          <a:xfrm>
            <a:off x="3895169" y="128334"/>
            <a:ext cx="575897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A Lucky Find</a:t>
            </a:r>
            <a:endParaRPr lang="zh-CN" altLang="en-US" sz="4000" b="1" dirty="0">
              <a:solidFill>
                <a:srgbClr val="0083D1"/>
              </a:solidFill>
              <a:latin typeface="Century Gothic" panose="020B0502020202020204" pitchFamily="34" charset="0"/>
            </a:endParaRPr>
          </a:p>
        </p:txBody>
      </p:sp>
      <p:sp>
        <p:nvSpPr>
          <p:cNvPr id="3" name="箭头: 燕尾形 2">
            <a:extLst>
              <a:ext uri="{FF2B5EF4-FFF2-40B4-BE49-F238E27FC236}">
                <a16:creationId xmlns:a16="http://schemas.microsoft.com/office/drawing/2014/main" id="{2E9A3618-7AC8-4BE6-B443-7B5C55134E83}"/>
              </a:ext>
            </a:extLst>
          </p:cNvPr>
          <p:cNvSpPr/>
          <p:nvPr/>
        </p:nvSpPr>
        <p:spPr>
          <a:xfrm>
            <a:off x="1519510" y="6204475"/>
            <a:ext cx="2994338"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Pages 14-18</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grpSp>
        <p:nvGrpSpPr>
          <p:cNvPr id="15" name="组合 14"/>
          <p:cNvGrpSpPr/>
          <p:nvPr/>
        </p:nvGrpSpPr>
        <p:grpSpPr>
          <a:xfrm>
            <a:off x="123770" y="7350150"/>
            <a:ext cx="904024" cy="271438"/>
            <a:chOff x="-38208" y="6490129"/>
            <a:chExt cx="945640" cy="305311"/>
          </a:xfrm>
        </p:grpSpPr>
        <p:pic>
          <p:nvPicPr>
            <p:cNvPr id="16" name="图片 15">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17" name="文本框 16">
              <a:extLst>
                <a:ext uri="{FF2B5EF4-FFF2-40B4-BE49-F238E27FC236}">
                  <a16:creationId xmlns:a16="http://schemas.microsoft.com/office/drawing/2014/main" id="{68BCB880-31DC-7346-B6D5-01DAA156375E}"/>
                </a:ext>
              </a:extLst>
            </p:cNvPr>
            <p:cNvSpPr txBox="1"/>
            <p:nvPr/>
          </p:nvSpPr>
          <p:spPr>
            <a:xfrm>
              <a:off x="-38208" y="6490129"/>
              <a:ext cx="806292" cy="266883"/>
            </a:xfrm>
            <a:prstGeom prst="rect">
              <a:avLst/>
            </a:prstGeom>
            <a:noFill/>
          </p:spPr>
          <p:txBody>
            <a:bodyPr wrap="square" rtlCol="0">
              <a:spAutoFit/>
            </a:bodyPr>
            <a:lstStyle/>
            <a:p>
              <a:pPr algn="ctr"/>
              <a:r>
                <a:rPr lang="en-US" altLang="zh-CN" sz="1100" b="1" dirty="0">
                  <a:latin typeface="Century Gothic" panose="020B0502020202020204" pitchFamily="34" charset="0"/>
                </a:rPr>
                <a:t>0:30</a:t>
              </a:r>
              <a:endParaRPr lang="zh-CN" altLang="en-US" sz="1100" b="1" dirty="0">
                <a:latin typeface="Century Gothic" panose="020B0502020202020204" pitchFamily="34" charset="0"/>
              </a:endParaRPr>
            </a:p>
          </p:txBody>
        </p:sp>
      </p:grpSp>
      <p:grpSp>
        <p:nvGrpSpPr>
          <p:cNvPr id="24" name="组合 23"/>
          <p:cNvGrpSpPr/>
          <p:nvPr/>
        </p:nvGrpSpPr>
        <p:grpSpPr>
          <a:xfrm>
            <a:off x="12789167" y="7350150"/>
            <a:ext cx="718618" cy="261611"/>
            <a:chOff x="10988399" y="5994034"/>
            <a:chExt cx="718618" cy="165310"/>
          </a:xfrm>
        </p:grpSpPr>
        <p:sp>
          <p:nvSpPr>
            <p:cNvPr id="25" name="流程图: 终止 24"/>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0" name="文本框 29">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11/20</a:t>
              </a:r>
              <a:endParaRPr lang="zh-CN" altLang="en-US" sz="1100" b="1" dirty="0">
                <a:latin typeface="Century Gothic" panose="020B0502020202020204" pitchFamily="34" charset="0"/>
              </a:endParaRPr>
            </a:p>
          </p:txBody>
        </p:sp>
      </p:grpSp>
      <p:sp>
        <p:nvSpPr>
          <p:cNvPr id="33" name="矩形 32"/>
          <p:cNvSpPr/>
          <p:nvPr/>
        </p:nvSpPr>
        <p:spPr>
          <a:xfrm>
            <a:off x="6607733" y="2190214"/>
            <a:ext cx="6105195" cy="3687503"/>
          </a:xfrm>
          <a:prstGeom prst="rect">
            <a:avLst/>
          </a:prstGeom>
          <a:solidFill>
            <a:schemeClr val="bg1"/>
          </a:solidFill>
          <a:ln w="28575">
            <a:solidFill>
              <a:srgbClr val="02C258"/>
            </a:solidFill>
            <a:prstDash val="lgDash"/>
          </a:ln>
        </p:spPr>
        <p:txBody>
          <a:bodyPr wrap="square" lIns="216000" tIns="180000" bIns="180000">
            <a:spAutoFit/>
          </a:bodyPr>
          <a:lstStyle/>
          <a:p>
            <a:pPr marL="457200" indent="-457200" algn="l" defTabSz="584200">
              <a:lnSpc>
                <a:spcPct val="150000"/>
              </a:lnSpc>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Who did Grandpa Chen call? What did those people do when they arrived?</a:t>
            </a:r>
          </a:p>
          <a:p>
            <a:pPr marL="457200" indent="-457200" algn="l" defTabSz="584200">
              <a:lnSpc>
                <a:spcPct val="150000"/>
              </a:lnSpc>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did the disposal unit do when they arrived? Why did one of them say, “It isn’t a job for us after all”?</a:t>
            </a:r>
          </a:p>
        </p:txBody>
      </p:sp>
      <p:sp>
        <p:nvSpPr>
          <p:cNvPr id="42" name="矩形: 圆角 11">
            <a:extLst>
              <a:ext uri="{FF2B5EF4-FFF2-40B4-BE49-F238E27FC236}">
                <a16:creationId xmlns:a16="http://schemas.microsoft.com/office/drawing/2014/main" id="{4A4C4882-178D-4ECE-8C70-C175E2149EC2}"/>
              </a:ext>
            </a:extLst>
          </p:cNvPr>
          <p:cNvSpPr/>
          <p:nvPr/>
        </p:nvSpPr>
        <p:spPr>
          <a:xfrm>
            <a:off x="6550584" y="1722027"/>
            <a:ext cx="4026334"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2800" b="1" dirty="0">
                <a:solidFill>
                  <a:srgbClr val="FFFFFF"/>
                </a:solidFill>
                <a:latin typeface="Century Gothic" panose="020B0502020202020204" pitchFamily="34" charset="0"/>
              </a:rPr>
              <a:t>Comprehension</a:t>
            </a:r>
          </a:p>
        </p:txBody>
      </p:sp>
      <p:sp>
        <p:nvSpPr>
          <p:cNvPr id="18" name="矩形 17">
            <a:extLst>
              <a:ext uri="{FF2B5EF4-FFF2-40B4-BE49-F238E27FC236}">
                <a16:creationId xmlns:a16="http://schemas.microsoft.com/office/drawing/2014/main" id="{68939BC1-8866-0D4D-874F-CE44CC871099}"/>
              </a:ext>
            </a:extLst>
          </p:cNvPr>
          <p:cNvSpPr/>
          <p:nvPr/>
        </p:nvSpPr>
        <p:spPr>
          <a:xfrm>
            <a:off x="8995217" y="0"/>
            <a:ext cx="4536861" cy="944343"/>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Apply the reading strategies and skills for reading comprehension.</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Ask Ss to discuss the comprehension questions; give feedback.</a:t>
            </a:r>
          </a:p>
        </p:txBody>
      </p:sp>
      <p:pic>
        <p:nvPicPr>
          <p:cNvPr id="19" name="图片 18"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5"/>
          <a:stretch>
            <a:fillRect/>
          </a:stretch>
        </p:blipFill>
        <p:spPr>
          <a:xfrm>
            <a:off x="12712928" y="-127000"/>
            <a:ext cx="1130300" cy="762000"/>
          </a:xfrm>
          <a:prstGeom prst="rect">
            <a:avLst/>
          </a:prstGeom>
        </p:spPr>
      </p:pic>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7537" y="6000750"/>
            <a:ext cx="878665" cy="1154408"/>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5860" y="1722027"/>
            <a:ext cx="4288361" cy="3848068"/>
          </a:xfrm>
          <a:prstGeom prst="rect">
            <a:avLst/>
          </a:prstGeom>
        </p:spPr>
      </p:pic>
    </p:spTree>
    <p:extLst>
      <p:ext uri="{BB962C8B-B14F-4D97-AF65-F5344CB8AC3E}">
        <p14:creationId xmlns:p14="http://schemas.microsoft.com/office/powerpoint/2010/main" val="907821175"/>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8" grpId="0" animBg="1"/>
      <p:bldP spid="1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11049801" y="427456"/>
            <a:ext cx="2537602" cy="889186"/>
            <a:chOff x="11381362" y="-138057"/>
            <a:chExt cx="2176463" cy="889186"/>
          </a:xfrm>
        </p:grpSpPr>
        <p:pic>
          <p:nvPicPr>
            <p:cNvPr id="40" name="图片 39">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41" name="文本框 40">
              <a:extLst>
                <a:ext uri="{FF2B5EF4-FFF2-40B4-BE49-F238E27FC236}">
                  <a16:creationId xmlns:a16="http://schemas.microsoft.com/office/drawing/2014/main" id="{3CD32240-6825-FB45-9097-77E5813F59C1}"/>
                </a:ext>
              </a:extLst>
            </p:cNvPr>
            <p:cNvSpPr txBox="1"/>
            <p:nvPr/>
          </p:nvSpPr>
          <p:spPr>
            <a:xfrm>
              <a:off x="11389875" y="0"/>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2800" b="1" dirty="0">
                  <a:solidFill>
                    <a:srgbClr val="FFFFFF"/>
                  </a:solidFill>
                  <a:latin typeface="Century Gothic" panose="020B0502020202020204" pitchFamily="34" charset="0"/>
                </a:rPr>
                <a:t>Reading</a:t>
              </a:r>
              <a:endParaRPr lang="zh-CN" altLang="en-US" sz="2800" b="1" dirty="0">
                <a:solidFill>
                  <a:srgbClr val="FFFFFF"/>
                </a:solidFill>
                <a:latin typeface="Century Gothic" panose="020B0502020202020204" pitchFamily="34" charset="0"/>
              </a:endParaRPr>
            </a:p>
          </p:txBody>
        </p:sp>
      </p:grpSp>
      <p:sp>
        <p:nvSpPr>
          <p:cNvPr id="9" name="文本框 8">
            <a:extLst>
              <a:ext uri="{FF2B5EF4-FFF2-40B4-BE49-F238E27FC236}">
                <a16:creationId xmlns:a16="http://schemas.microsoft.com/office/drawing/2014/main" id="{D82B8BF8-8CD3-4871-9194-5EB7887DF205}"/>
              </a:ext>
            </a:extLst>
          </p:cNvPr>
          <p:cNvSpPr txBox="1"/>
          <p:nvPr/>
        </p:nvSpPr>
        <p:spPr>
          <a:xfrm>
            <a:off x="3895169" y="128334"/>
            <a:ext cx="575897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A Lucky Find</a:t>
            </a:r>
            <a:endParaRPr lang="zh-CN" altLang="en-US" sz="4000" b="1" dirty="0">
              <a:solidFill>
                <a:srgbClr val="0083D1"/>
              </a:solidFill>
              <a:latin typeface="Century Gothic" panose="020B0502020202020204" pitchFamily="34" charset="0"/>
            </a:endParaRPr>
          </a:p>
        </p:txBody>
      </p:sp>
      <p:grpSp>
        <p:nvGrpSpPr>
          <p:cNvPr id="15" name="组合 14"/>
          <p:cNvGrpSpPr/>
          <p:nvPr/>
        </p:nvGrpSpPr>
        <p:grpSpPr>
          <a:xfrm>
            <a:off x="123770" y="7350150"/>
            <a:ext cx="904024" cy="271438"/>
            <a:chOff x="-38208" y="6490129"/>
            <a:chExt cx="945640" cy="305311"/>
          </a:xfrm>
        </p:grpSpPr>
        <p:pic>
          <p:nvPicPr>
            <p:cNvPr id="16" name="图片 15">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17" name="文本框 16">
              <a:extLst>
                <a:ext uri="{FF2B5EF4-FFF2-40B4-BE49-F238E27FC236}">
                  <a16:creationId xmlns:a16="http://schemas.microsoft.com/office/drawing/2014/main" id="{68BCB880-31DC-7346-B6D5-01DAA156375E}"/>
                </a:ext>
              </a:extLst>
            </p:cNvPr>
            <p:cNvSpPr txBox="1"/>
            <p:nvPr/>
          </p:nvSpPr>
          <p:spPr>
            <a:xfrm>
              <a:off x="-38208" y="6490129"/>
              <a:ext cx="806292" cy="266883"/>
            </a:xfrm>
            <a:prstGeom prst="rect">
              <a:avLst/>
            </a:prstGeom>
            <a:noFill/>
          </p:spPr>
          <p:txBody>
            <a:bodyPr wrap="square" rtlCol="0">
              <a:spAutoFit/>
            </a:bodyPr>
            <a:lstStyle/>
            <a:p>
              <a:pPr algn="ctr"/>
              <a:r>
                <a:rPr lang="en-US" altLang="zh-CN" sz="1100" b="1" dirty="0">
                  <a:latin typeface="Century Gothic" panose="020B0502020202020204" pitchFamily="34" charset="0"/>
                </a:rPr>
                <a:t>0:30</a:t>
              </a:r>
              <a:endParaRPr lang="zh-CN" altLang="en-US" sz="1100" b="1" dirty="0">
                <a:latin typeface="Century Gothic" panose="020B0502020202020204" pitchFamily="34" charset="0"/>
              </a:endParaRPr>
            </a:p>
          </p:txBody>
        </p:sp>
      </p:grpSp>
      <p:sp>
        <p:nvSpPr>
          <p:cNvPr id="34" name="箭头: 燕尾形 2">
            <a:extLst>
              <a:ext uri="{FF2B5EF4-FFF2-40B4-BE49-F238E27FC236}">
                <a16:creationId xmlns:a16="http://schemas.microsoft.com/office/drawing/2014/main" id="{2E9A3618-7AC8-4BE6-B443-7B5C55134E83}"/>
              </a:ext>
            </a:extLst>
          </p:cNvPr>
          <p:cNvSpPr/>
          <p:nvPr/>
        </p:nvSpPr>
        <p:spPr>
          <a:xfrm>
            <a:off x="1399116" y="5949594"/>
            <a:ext cx="2994338"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Pages 19-23</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grpSp>
        <p:nvGrpSpPr>
          <p:cNvPr id="48" name="组合 47"/>
          <p:cNvGrpSpPr/>
          <p:nvPr/>
        </p:nvGrpSpPr>
        <p:grpSpPr>
          <a:xfrm>
            <a:off x="12789167" y="7350150"/>
            <a:ext cx="718618" cy="261611"/>
            <a:chOff x="10988399" y="5994034"/>
            <a:chExt cx="718618" cy="165310"/>
          </a:xfrm>
        </p:grpSpPr>
        <p:sp>
          <p:nvSpPr>
            <p:cNvPr id="49" name="流程图: 终止 48"/>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0" name="文本框 49">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12/20</a:t>
              </a:r>
              <a:endParaRPr lang="zh-CN" altLang="en-US" sz="1100" b="1" dirty="0">
                <a:latin typeface="Century Gothic" panose="020B0502020202020204" pitchFamily="34" charset="0"/>
              </a:endParaRPr>
            </a:p>
          </p:txBody>
        </p:sp>
      </p:grpSp>
      <p:sp>
        <p:nvSpPr>
          <p:cNvPr id="24" name="矩形 23"/>
          <p:cNvSpPr/>
          <p:nvPr/>
        </p:nvSpPr>
        <p:spPr>
          <a:xfrm>
            <a:off x="6244469" y="2310972"/>
            <a:ext cx="6544698" cy="4204567"/>
          </a:xfrm>
          <a:prstGeom prst="rect">
            <a:avLst/>
          </a:prstGeom>
          <a:solidFill>
            <a:schemeClr val="bg1"/>
          </a:solidFill>
          <a:ln w="28575">
            <a:solidFill>
              <a:srgbClr val="02C258"/>
            </a:solidFill>
            <a:prstDash val="lgDash"/>
          </a:ln>
        </p:spPr>
        <p:txBody>
          <a:bodyPr wrap="square" lIns="216000" tIns="180000" bIns="180000">
            <a:spAutoFit/>
          </a:bodyPr>
          <a:lstStyle/>
          <a:p>
            <a:pPr marL="457200" indent="-457200" algn="l" defTabSz="584200">
              <a:lnSpc>
                <a:spcPct val="130000"/>
              </a:lnSpc>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Who was Anne? What did she do when she arrived? What did she find inside the pot?</a:t>
            </a:r>
          </a:p>
          <a:p>
            <a:pPr marL="457200" indent="-457200" algn="l" defTabSz="584200">
              <a:lnSpc>
                <a:spcPct val="130000"/>
              </a:lnSpc>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Who came to the site next? Why did they come?</a:t>
            </a:r>
          </a:p>
          <a:p>
            <a:pPr marL="457200" indent="-457200" algn="l" defTabSz="584200">
              <a:lnSpc>
                <a:spcPct val="130000"/>
              </a:lnSpc>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Imagine you are Kipper or Lee. Tell the man how you found the pot and the coins.</a:t>
            </a:r>
          </a:p>
        </p:txBody>
      </p:sp>
      <p:sp>
        <p:nvSpPr>
          <p:cNvPr id="25" name="矩形: 圆角 11">
            <a:extLst>
              <a:ext uri="{FF2B5EF4-FFF2-40B4-BE49-F238E27FC236}">
                <a16:creationId xmlns:a16="http://schemas.microsoft.com/office/drawing/2014/main" id="{4A4C4882-178D-4ECE-8C70-C175E2149EC2}"/>
              </a:ext>
            </a:extLst>
          </p:cNvPr>
          <p:cNvSpPr/>
          <p:nvPr/>
        </p:nvSpPr>
        <p:spPr>
          <a:xfrm>
            <a:off x="6244469" y="1728486"/>
            <a:ext cx="311248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2800" b="1" dirty="0">
                <a:solidFill>
                  <a:srgbClr val="FFFFFF"/>
                </a:solidFill>
                <a:latin typeface="Century Gothic" panose="020B0502020202020204" pitchFamily="34" charset="0"/>
              </a:rPr>
              <a:t>Comprehension</a:t>
            </a:r>
          </a:p>
        </p:txBody>
      </p:sp>
      <p:sp>
        <p:nvSpPr>
          <p:cNvPr id="19" name="矩形 18">
            <a:extLst>
              <a:ext uri="{FF2B5EF4-FFF2-40B4-BE49-F238E27FC236}">
                <a16:creationId xmlns:a16="http://schemas.microsoft.com/office/drawing/2014/main" id="{68939BC1-8866-0D4D-874F-CE44CC871099}"/>
              </a:ext>
            </a:extLst>
          </p:cNvPr>
          <p:cNvSpPr/>
          <p:nvPr/>
        </p:nvSpPr>
        <p:spPr>
          <a:xfrm>
            <a:off x="8995219" y="0"/>
            <a:ext cx="4536861" cy="1343811"/>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Apply the reading strategies and skills for reading comprehension and connections.</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Ss to take turns discussing the comprehension questions; give feedback.</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Have Ss talk about the questions in the connection section.</a:t>
            </a:r>
          </a:p>
        </p:txBody>
      </p:sp>
      <p:pic>
        <p:nvPicPr>
          <p:cNvPr id="20" name="图片 19"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5"/>
          <a:stretch>
            <a:fillRect/>
          </a:stretch>
        </p:blipFill>
        <p:spPr>
          <a:xfrm>
            <a:off x="12712930" y="-127000"/>
            <a:ext cx="1130300" cy="762000"/>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4975" y="5949594"/>
            <a:ext cx="878665" cy="1154408"/>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7478" y="1756355"/>
            <a:ext cx="4140457" cy="3714348"/>
          </a:xfrm>
          <a:prstGeom prst="rect">
            <a:avLst/>
          </a:prstGeom>
        </p:spPr>
      </p:pic>
    </p:spTree>
    <p:extLst>
      <p:ext uri="{BB962C8B-B14F-4D97-AF65-F5344CB8AC3E}">
        <p14:creationId xmlns:p14="http://schemas.microsoft.com/office/powerpoint/2010/main" val="2870395005"/>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9" grpId="0" animBg="1"/>
      <p:bldP spid="1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11049801" y="427456"/>
            <a:ext cx="2537602" cy="889186"/>
            <a:chOff x="11381362" y="-138057"/>
            <a:chExt cx="2176463" cy="889186"/>
          </a:xfrm>
        </p:grpSpPr>
        <p:pic>
          <p:nvPicPr>
            <p:cNvPr id="40" name="图片 39">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41" name="文本框 40">
              <a:extLst>
                <a:ext uri="{FF2B5EF4-FFF2-40B4-BE49-F238E27FC236}">
                  <a16:creationId xmlns:a16="http://schemas.microsoft.com/office/drawing/2014/main" id="{3CD32240-6825-FB45-9097-77E5813F59C1}"/>
                </a:ext>
              </a:extLst>
            </p:cNvPr>
            <p:cNvSpPr txBox="1"/>
            <p:nvPr/>
          </p:nvSpPr>
          <p:spPr>
            <a:xfrm>
              <a:off x="11389875" y="0"/>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2800" b="1" dirty="0">
                  <a:solidFill>
                    <a:srgbClr val="FFFFFF"/>
                  </a:solidFill>
                  <a:latin typeface="Century Gothic" panose="020B0502020202020204" pitchFamily="34" charset="0"/>
                </a:rPr>
                <a:t>Reading</a:t>
              </a:r>
              <a:endParaRPr lang="zh-CN" altLang="en-US" sz="2800" b="1" dirty="0">
                <a:solidFill>
                  <a:srgbClr val="FFFFFF"/>
                </a:solidFill>
                <a:latin typeface="Century Gothic" panose="020B0502020202020204" pitchFamily="34" charset="0"/>
              </a:endParaRPr>
            </a:p>
          </p:txBody>
        </p:sp>
      </p:grpSp>
      <p:sp>
        <p:nvSpPr>
          <p:cNvPr id="9" name="文本框 8">
            <a:extLst>
              <a:ext uri="{FF2B5EF4-FFF2-40B4-BE49-F238E27FC236}">
                <a16:creationId xmlns:a16="http://schemas.microsoft.com/office/drawing/2014/main" id="{D82B8BF8-8CD3-4871-9194-5EB7887DF205}"/>
              </a:ext>
            </a:extLst>
          </p:cNvPr>
          <p:cNvSpPr txBox="1"/>
          <p:nvPr/>
        </p:nvSpPr>
        <p:spPr>
          <a:xfrm>
            <a:off x="3895169" y="128334"/>
            <a:ext cx="575897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A Lucky Find</a:t>
            </a:r>
            <a:endParaRPr lang="zh-CN" altLang="en-US" sz="4000" b="1" dirty="0">
              <a:solidFill>
                <a:srgbClr val="0083D1"/>
              </a:solidFill>
              <a:latin typeface="Century Gothic" panose="020B0502020202020204" pitchFamily="34" charset="0"/>
            </a:endParaRPr>
          </a:p>
        </p:txBody>
      </p:sp>
      <p:grpSp>
        <p:nvGrpSpPr>
          <p:cNvPr id="15" name="组合 14"/>
          <p:cNvGrpSpPr/>
          <p:nvPr/>
        </p:nvGrpSpPr>
        <p:grpSpPr>
          <a:xfrm>
            <a:off x="123770" y="7350150"/>
            <a:ext cx="904024" cy="271438"/>
            <a:chOff x="-38208" y="6490129"/>
            <a:chExt cx="945640" cy="305311"/>
          </a:xfrm>
        </p:grpSpPr>
        <p:pic>
          <p:nvPicPr>
            <p:cNvPr id="16" name="图片 15">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17" name="文本框 16">
              <a:extLst>
                <a:ext uri="{FF2B5EF4-FFF2-40B4-BE49-F238E27FC236}">
                  <a16:creationId xmlns:a16="http://schemas.microsoft.com/office/drawing/2014/main" id="{68BCB880-31DC-7346-B6D5-01DAA156375E}"/>
                </a:ext>
              </a:extLst>
            </p:cNvPr>
            <p:cNvSpPr txBox="1"/>
            <p:nvPr/>
          </p:nvSpPr>
          <p:spPr>
            <a:xfrm>
              <a:off x="-38208" y="6490129"/>
              <a:ext cx="806292" cy="266883"/>
            </a:xfrm>
            <a:prstGeom prst="rect">
              <a:avLst/>
            </a:prstGeom>
            <a:noFill/>
          </p:spPr>
          <p:txBody>
            <a:bodyPr wrap="square" rtlCol="0">
              <a:spAutoFit/>
            </a:bodyPr>
            <a:lstStyle/>
            <a:p>
              <a:pPr algn="ctr"/>
              <a:r>
                <a:rPr lang="en-US" altLang="zh-CN" sz="1100" b="1" dirty="0">
                  <a:latin typeface="Century Gothic" panose="020B0502020202020204" pitchFamily="34" charset="0"/>
                </a:rPr>
                <a:t>0:30</a:t>
              </a:r>
              <a:endParaRPr lang="zh-CN" altLang="en-US" sz="1100" b="1" dirty="0">
                <a:latin typeface="Century Gothic" panose="020B0502020202020204" pitchFamily="34" charset="0"/>
              </a:endParaRPr>
            </a:p>
          </p:txBody>
        </p:sp>
      </p:grpSp>
      <p:grpSp>
        <p:nvGrpSpPr>
          <p:cNvPr id="24" name="组合 23"/>
          <p:cNvGrpSpPr/>
          <p:nvPr/>
        </p:nvGrpSpPr>
        <p:grpSpPr>
          <a:xfrm>
            <a:off x="12789167" y="7350150"/>
            <a:ext cx="718618" cy="261611"/>
            <a:chOff x="10988399" y="5994034"/>
            <a:chExt cx="718618" cy="165310"/>
          </a:xfrm>
        </p:grpSpPr>
        <p:sp>
          <p:nvSpPr>
            <p:cNvPr id="25" name="流程图: 终止 24"/>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0" name="文本框 29">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13/20</a:t>
              </a:r>
              <a:endParaRPr lang="zh-CN" altLang="en-US" sz="1100" b="1" dirty="0">
                <a:latin typeface="Century Gothic" panose="020B0502020202020204" pitchFamily="34" charset="0"/>
              </a:endParaRPr>
            </a:p>
          </p:txBody>
        </p:sp>
      </p:grpSp>
      <p:sp>
        <p:nvSpPr>
          <p:cNvPr id="33" name="箭头: 燕尾形 2">
            <a:extLst>
              <a:ext uri="{FF2B5EF4-FFF2-40B4-BE49-F238E27FC236}">
                <a16:creationId xmlns:a16="http://schemas.microsoft.com/office/drawing/2014/main" id="{2E9A3618-7AC8-4BE6-B443-7B5C55134E83}"/>
              </a:ext>
            </a:extLst>
          </p:cNvPr>
          <p:cNvSpPr/>
          <p:nvPr/>
        </p:nvSpPr>
        <p:spPr>
          <a:xfrm>
            <a:off x="1519510" y="6204475"/>
            <a:ext cx="2994338"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Pages 24-27</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sp>
        <p:nvSpPr>
          <p:cNvPr id="21" name="矩形 20"/>
          <p:cNvSpPr/>
          <p:nvPr/>
        </p:nvSpPr>
        <p:spPr>
          <a:xfrm>
            <a:off x="6459155" y="2488986"/>
            <a:ext cx="5961445" cy="4241500"/>
          </a:xfrm>
          <a:prstGeom prst="rect">
            <a:avLst/>
          </a:prstGeom>
          <a:solidFill>
            <a:schemeClr val="bg1"/>
          </a:solidFill>
          <a:ln w="28575">
            <a:solidFill>
              <a:srgbClr val="02C258"/>
            </a:solidFill>
            <a:prstDash val="lgDash"/>
          </a:ln>
        </p:spPr>
        <p:txBody>
          <a:bodyPr wrap="square" lIns="216000" tIns="180000" bIns="180000">
            <a:spAutoFit/>
          </a:bodyPr>
          <a:lstStyle/>
          <a:p>
            <a:pPr marL="457200" indent="-457200" algn="l" defTabSz="584200">
              <a:lnSpc>
                <a:spcPct val="150000"/>
              </a:lnSpc>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did Kipper say to Chip? Why? Why do you think Kipper didn’t tell Mum and Dad or Biff and Chip his news?</a:t>
            </a:r>
          </a:p>
          <a:p>
            <a:pPr marL="457200" indent="-457200" algn="l" defTabSz="584200">
              <a:lnSpc>
                <a:spcPct val="150000"/>
              </a:lnSpc>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How did the family find out about what Kipper had done? How did they feel?</a:t>
            </a:r>
          </a:p>
        </p:txBody>
      </p:sp>
      <p:sp>
        <p:nvSpPr>
          <p:cNvPr id="23" name="矩形: 圆角 11">
            <a:extLst>
              <a:ext uri="{FF2B5EF4-FFF2-40B4-BE49-F238E27FC236}">
                <a16:creationId xmlns:a16="http://schemas.microsoft.com/office/drawing/2014/main" id="{4A4C4882-178D-4ECE-8C70-C175E2149EC2}"/>
              </a:ext>
            </a:extLst>
          </p:cNvPr>
          <p:cNvSpPr/>
          <p:nvPr/>
        </p:nvSpPr>
        <p:spPr>
          <a:xfrm>
            <a:off x="6436295" y="1917929"/>
            <a:ext cx="3509099"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2800" b="1" dirty="0">
                <a:solidFill>
                  <a:srgbClr val="FFFFFF"/>
                </a:solidFill>
                <a:latin typeface="Century Gothic" panose="020B0502020202020204" pitchFamily="34" charset="0"/>
              </a:rPr>
              <a:t>Comprehension</a:t>
            </a:r>
          </a:p>
        </p:txBody>
      </p:sp>
      <p:sp>
        <p:nvSpPr>
          <p:cNvPr id="18" name="矩形 17">
            <a:extLst>
              <a:ext uri="{FF2B5EF4-FFF2-40B4-BE49-F238E27FC236}">
                <a16:creationId xmlns:a16="http://schemas.microsoft.com/office/drawing/2014/main" id="{68939BC1-8866-0D4D-874F-CE44CC871099}"/>
              </a:ext>
            </a:extLst>
          </p:cNvPr>
          <p:cNvSpPr/>
          <p:nvPr/>
        </p:nvSpPr>
        <p:spPr>
          <a:xfrm>
            <a:off x="8995220" y="0"/>
            <a:ext cx="4536861" cy="944343"/>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Apply the reading strategies and skills for reading comprehension.</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Ask Ss to discuss the comprehension questions; give feedback.</a:t>
            </a:r>
          </a:p>
        </p:txBody>
      </p:sp>
      <p:pic>
        <p:nvPicPr>
          <p:cNvPr id="19" name="图片 18"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5"/>
          <a:stretch>
            <a:fillRect/>
          </a:stretch>
        </p:blipFill>
        <p:spPr>
          <a:xfrm>
            <a:off x="12712931" y="-127000"/>
            <a:ext cx="1130300" cy="762000"/>
          </a:xfrm>
          <a:prstGeom prst="rect">
            <a:avLst/>
          </a:prstGeom>
        </p:spPr>
      </p:pic>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7537" y="6000750"/>
            <a:ext cx="878665" cy="1154408"/>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916" y="3003178"/>
            <a:ext cx="5099634" cy="2104468"/>
          </a:xfrm>
          <a:prstGeom prst="rect">
            <a:avLst/>
          </a:prstGeom>
        </p:spPr>
      </p:pic>
    </p:spTree>
    <p:extLst>
      <p:ext uri="{BB962C8B-B14F-4D97-AF65-F5344CB8AC3E}">
        <p14:creationId xmlns:p14="http://schemas.microsoft.com/office/powerpoint/2010/main" val="2477002404"/>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8" grpId="0" animBg="1"/>
      <p:bldP spid="1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11049801" y="427456"/>
            <a:ext cx="2537602" cy="889186"/>
            <a:chOff x="11381362" y="-138057"/>
            <a:chExt cx="2176463" cy="889186"/>
          </a:xfrm>
        </p:grpSpPr>
        <p:pic>
          <p:nvPicPr>
            <p:cNvPr id="40" name="图片 39">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41" name="文本框 40">
              <a:extLst>
                <a:ext uri="{FF2B5EF4-FFF2-40B4-BE49-F238E27FC236}">
                  <a16:creationId xmlns:a16="http://schemas.microsoft.com/office/drawing/2014/main" id="{3CD32240-6825-FB45-9097-77E5813F59C1}"/>
                </a:ext>
              </a:extLst>
            </p:cNvPr>
            <p:cNvSpPr txBox="1"/>
            <p:nvPr/>
          </p:nvSpPr>
          <p:spPr>
            <a:xfrm>
              <a:off x="11389875" y="0"/>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2800" b="1" dirty="0">
                  <a:solidFill>
                    <a:srgbClr val="FFFFFF"/>
                  </a:solidFill>
                  <a:latin typeface="Century Gothic" panose="020B0502020202020204" pitchFamily="34" charset="0"/>
                </a:rPr>
                <a:t>Reading</a:t>
              </a:r>
              <a:endParaRPr lang="zh-CN" altLang="en-US" sz="2800" b="1" dirty="0">
                <a:solidFill>
                  <a:srgbClr val="FFFFFF"/>
                </a:solidFill>
                <a:latin typeface="Century Gothic" panose="020B0502020202020204" pitchFamily="34" charset="0"/>
              </a:endParaRPr>
            </a:p>
          </p:txBody>
        </p:sp>
      </p:grpSp>
      <p:sp>
        <p:nvSpPr>
          <p:cNvPr id="9" name="文本框 8">
            <a:extLst>
              <a:ext uri="{FF2B5EF4-FFF2-40B4-BE49-F238E27FC236}">
                <a16:creationId xmlns:a16="http://schemas.microsoft.com/office/drawing/2014/main" id="{D82B8BF8-8CD3-4871-9194-5EB7887DF205}"/>
              </a:ext>
            </a:extLst>
          </p:cNvPr>
          <p:cNvSpPr txBox="1"/>
          <p:nvPr/>
        </p:nvSpPr>
        <p:spPr>
          <a:xfrm>
            <a:off x="3895169" y="128334"/>
            <a:ext cx="575897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A Lucky Find</a:t>
            </a:r>
            <a:endParaRPr lang="zh-CN" altLang="en-US" sz="4000" b="1" dirty="0">
              <a:solidFill>
                <a:srgbClr val="0083D1"/>
              </a:solidFill>
              <a:latin typeface="Century Gothic" panose="020B0502020202020204" pitchFamily="34" charset="0"/>
            </a:endParaRPr>
          </a:p>
        </p:txBody>
      </p:sp>
      <p:grpSp>
        <p:nvGrpSpPr>
          <p:cNvPr id="15" name="组合 14"/>
          <p:cNvGrpSpPr/>
          <p:nvPr/>
        </p:nvGrpSpPr>
        <p:grpSpPr>
          <a:xfrm>
            <a:off x="123770" y="7350150"/>
            <a:ext cx="904024" cy="271438"/>
            <a:chOff x="-38208" y="6490129"/>
            <a:chExt cx="945640" cy="305311"/>
          </a:xfrm>
        </p:grpSpPr>
        <p:pic>
          <p:nvPicPr>
            <p:cNvPr id="16" name="图片 15">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17" name="文本框 16">
              <a:extLst>
                <a:ext uri="{FF2B5EF4-FFF2-40B4-BE49-F238E27FC236}">
                  <a16:creationId xmlns:a16="http://schemas.microsoft.com/office/drawing/2014/main" id="{68BCB880-31DC-7346-B6D5-01DAA156375E}"/>
                </a:ext>
              </a:extLst>
            </p:cNvPr>
            <p:cNvSpPr txBox="1"/>
            <p:nvPr/>
          </p:nvSpPr>
          <p:spPr>
            <a:xfrm>
              <a:off x="-38208" y="6490129"/>
              <a:ext cx="806292" cy="266883"/>
            </a:xfrm>
            <a:prstGeom prst="rect">
              <a:avLst/>
            </a:prstGeom>
            <a:noFill/>
          </p:spPr>
          <p:txBody>
            <a:bodyPr wrap="square" rtlCol="0">
              <a:spAutoFit/>
            </a:bodyPr>
            <a:lstStyle/>
            <a:p>
              <a:pPr algn="ctr"/>
              <a:r>
                <a:rPr lang="en-US" altLang="zh-CN" sz="1100" b="1" dirty="0">
                  <a:latin typeface="Century Gothic" panose="020B0502020202020204" pitchFamily="34" charset="0"/>
                </a:rPr>
                <a:t>0:30</a:t>
              </a:r>
              <a:endParaRPr lang="zh-CN" altLang="en-US" sz="1100" b="1" dirty="0">
                <a:latin typeface="Century Gothic" panose="020B0502020202020204" pitchFamily="34" charset="0"/>
              </a:endParaRPr>
            </a:p>
          </p:txBody>
        </p:sp>
      </p:grpSp>
      <p:grpSp>
        <p:nvGrpSpPr>
          <p:cNvPr id="24" name="组合 23"/>
          <p:cNvGrpSpPr/>
          <p:nvPr/>
        </p:nvGrpSpPr>
        <p:grpSpPr>
          <a:xfrm>
            <a:off x="12789167" y="7350150"/>
            <a:ext cx="718618" cy="261611"/>
            <a:chOff x="10988399" y="5994034"/>
            <a:chExt cx="718618" cy="165310"/>
          </a:xfrm>
        </p:grpSpPr>
        <p:sp>
          <p:nvSpPr>
            <p:cNvPr id="25" name="流程图: 终止 24"/>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0" name="文本框 29">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14/20</a:t>
              </a:r>
              <a:endParaRPr lang="zh-CN" altLang="en-US" sz="1100" b="1" dirty="0">
                <a:latin typeface="Century Gothic" panose="020B0502020202020204" pitchFamily="34" charset="0"/>
              </a:endParaRPr>
            </a:p>
          </p:txBody>
        </p:sp>
      </p:grpSp>
      <p:sp>
        <p:nvSpPr>
          <p:cNvPr id="33" name="箭头: 燕尾形 2">
            <a:extLst>
              <a:ext uri="{FF2B5EF4-FFF2-40B4-BE49-F238E27FC236}">
                <a16:creationId xmlns:a16="http://schemas.microsoft.com/office/drawing/2014/main" id="{2E9A3618-7AC8-4BE6-B443-7B5C55134E83}"/>
              </a:ext>
            </a:extLst>
          </p:cNvPr>
          <p:cNvSpPr/>
          <p:nvPr/>
        </p:nvSpPr>
        <p:spPr>
          <a:xfrm>
            <a:off x="1519510" y="6204475"/>
            <a:ext cx="2994338"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Pages </a:t>
            </a:r>
            <a:r>
              <a:rPr lang="en-US" altLang="zh-CN" sz="2400" b="1" dirty="0">
                <a:solidFill>
                  <a:srgbClr val="FFFFFF"/>
                </a:solidFill>
                <a:latin typeface="Century Gothic" panose="020B0502020202020204" pitchFamily="34" charset="0"/>
              </a:rPr>
              <a:t>28-32</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sp>
        <p:nvSpPr>
          <p:cNvPr id="34" name="矩形 33"/>
          <p:cNvSpPr/>
          <p:nvPr/>
        </p:nvSpPr>
        <p:spPr>
          <a:xfrm>
            <a:off x="6337806" y="2165716"/>
            <a:ext cx="6451398" cy="4241500"/>
          </a:xfrm>
          <a:prstGeom prst="rect">
            <a:avLst/>
          </a:prstGeom>
          <a:solidFill>
            <a:schemeClr val="bg1"/>
          </a:solidFill>
          <a:ln w="28575">
            <a:solidFill>
              <a:srgbClr val="02C258"/>
            </a:solidFill>
            <a:prstDash val="lgDash"/>
          </a:ln>
        </p:spPr>
        <p:txBody>
          <a:bodyPr wrap="square" lIns="216000" tIns="180000" bIns="180000">
            <a:spAutoFit/>
          </a:bodyPr>
          <a:lstStyle/>
          <a:p>
            <a:pPr marL="457200" indent="-457200" algn="l" defTabSz="584200">
              <a:lnSpc>
                <a:spcPct val="150000"/>
              </a:lnSpc>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happened? Why wasn't there much left of it?</a:t>
            </a:r>
          </a:p>
          <a:p>
            <a:pPr marL="457200" indent="-457200" algn="l" defTabSz="584200">
              <a:lnSpc>
                <a:spcPct val="150000"/>
              </a:lnSpc>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did Anne show the children in her hand? What did it look like?</a:t>
            </a:r>
          </a:p>
          <a:p>
            <a:pPr marL="457200" indent="-457200" algn="l" defTabSz="584200">
              <a:lnSpc>
                <a:spcPct val="150000"/>
              </a:lnSpc>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Why do you think Kipper said, “The fortune cookie was right”? Do you agree? Why or why not?</a:t>
            </a:r>
          </a:p>
        </p:txBody>
      </p:sp>
      <p:sp>
        <p:nvSpPr>
          <p:cNvPr id="37" name="矩形: 圆角 11">
            <a:extLst>
              <a:ext uri="{FF2B5EF4-FFF2-40B4-BE49-F238E27FC236}">
                <a16:creationId xmlns:a16="http://schemas.microsoft.com/office/drawing/2014/main" id="{4A4C4882-178D-4ECE-8C70-C175E2149EC2}"/>
              </a:ext>
            </a:extLst>
          </p:cNvPr>
          <p:cNvSpPr/>
          <p:nvPr/>
        </p:nvSpPr>
        <p:spPr>
          <a:xfrm>
            <a:off x="6312069" y="1605327"/>
            <a:ext cx="311248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2800" b="1" dirty="0">
                <a:solidFill>
                  <a:srgbClr val="FFFFFF"/>
                </a:solidFill>
                <a:latin typeface="Century Gothic" panose="020B0502020202020204" pitchFamily="34" charset="0"/>
              </a:rPr>
              <a:t>Comprehension</a:t>
            </a:r>
          </a:p>
        </p:txBody>
      </p:sp>
      <p:pic>
        <p:nvPicPr>
          <p:cNvPr id="38" name="图片 37">
            <a:extLst>
              <a:ext uri="{FF2B5EF4-FFF2-40B4-BE49-F238E27FC236}">
                <a16:creationId xmlns:a16="http://schemas.microsoft.com/office/drawing/2014/main" id="{172F96F9-AA6E-9742-970A-B8E964D0FB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827899" y="6182510"/>
            <a:ext cx="961267" cy="403732"/>
          </a:xfrm>
          <a:prstGeom prst="rect">
            <a:avLst/>
          </a:prstGeom>
        </p:spPr>
      </p:pic>
      <p:sp>
        <p:nvSpPr>
          <p:cNvPr id="18" name="矩形 17">
            <a:extLst>
              <a:ext uri="{FF2B5EF4-FFF2-40B4-BE49-F238E27FC236}">
                <a16:creationId xmlns:a16="http://schemas.microsoft.com/office/drawing/2014/main" id="{68939BC1-8866-0D4D-874F-CE44CC871099}"/>
              </a:ext>
            </a:extLst>
          </p:cNvPr>
          <p:cNvSpPr/>
          <p:nvPr/>
        </p:nvSpPr>
        <p:spPr>
          <a:xfrm>
            <a:off x="8995219" y="0"/>
            <a:ext cx="4536861" cy="1543546"/>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On this slide, test Ss’ classroom engagement; each S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should be tested; give each S a mark according to the assessment rubrics.</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Apply the reading strategies and skills for reading comprehension.</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Ask Ss to discuss the comprehension questions; give feedback.</a:t>
            </a:r>
          </a:p>
        </p:txBody>
      </p:sp>
      <p:pic>
        <p:nvPicPr>
          <p:cNvPr id="19" name="图片 18"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6"/>
          <a:stretch>
            <a:fillRect/>
          </a:stretch>
        </p:blipFill>
        <p:spPr>
          <a:xfrm>
            <a:off x="12712930" y="-127000"/>
            <a:ext cx="1130300" cy="762000"/>
          </a:xfrm>
          <a:prstGeom prst="rect">
            <a:avLst/>
          </a:prstGeom>
        </p:spPr>
      </p:pic>
      <p:pic>
        <p:nvPicPr>
          <p:cNvPr id="20" name="图片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7537" y="6000750"/>
            <a:ext cx="878665" cy="1154408"/>
          </a:xfrm>
          <a:prstGeom prst="rect">
            <a:avLst/>
          </a:prstGeom>
        </p:spPr>
      </p:pic>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9595" y="3040819"/>
            <a:ext cx="5351217" cy="2214837"/>
          </a:xfrm>
          <a:prstGeom prst="rect">
            <a:avLst/>
          </a:prstGeom>
        </p:spPr>
      </p:pic>
    </p:spTree>
    <p:extLst>
      <p:ext uri="{BB962C8B-B14F-4D97-AF65-F5344CB8AC3E}">
        <p14:creationId xmlns:p14="http://schemas.microsoft.com/office/powerpoint/2010/main" val="1803525745"/>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8" grpId="0" animBg="1"/>
      <p:bldP spid="1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0262569" y="253668"/>
            <a:ext cx="3373234" cy="889186"/>
            <a:chOff x="11211050" y="-138057"/>
            <a:chExt cx="2398073" cy="889186"/>
          </a:xfrm>
        </p:grpSpPr>
        <p:pic>
          <p:nvPicPr>
            <p:cNvPr id="8" name="图片 7">
              <a:extLst>
                <a:ext uri="{FF2B5EF4-FFF2-40B4-BE49-F238E27FC236}">
                  <a16:creationId xmlns:a16="http://schemas.microsoft.com/office/drawing/2014/main" id="{62A7F468-91F1-7743-B244-69A10CCEF6FD}"/>
                </a:ext>
              </a:extLst>
            </p:cNvPr>
            <p:cNvPicPr>
              <a:picLocks noChangeAspect="1"/>
            </p:cNvPicPr>
            <p:nvPr/>
          </p:nvPicPr>
          <p:blipFill>
            <a:blip r:embed="rId2"/>
            <a:stretch>
              <a:fillRect/>
            </a:stretch>
          </p:blipFill>
          <p:spPr>
            <a:xfrm>
              <a:off x="11211050" y="-138057"/>
              <a:ext cx="2338262" cy="889186"/>
            </a:xfrm>
            <a:prstGeom prst="rect">
              <a:avLst/>
            </a:prstGeom>
          </p:spPr>
        </p:pic>
        <p:sp>
          <p:nvSpPr>
            <p:cNvPr id="9" name="文本框 8">
              <a:extLst>
                <a:ext uri="{FF2B5EF4-FFF2-40B4-BE49-F238E27FC236}">
                  <a16:creationId xmlns:a16="http://schemas.microsoft.com/office/drawing/2014/main" id="{3CD32240-6825-FB45-9097-77E5813F59C1}"/>
                </a:ext>
              </a:extLst>
            </p:cNvPr>
            <p:cNvSpPr txBox="1"/>
            <p:nvPr/>
          </p:nvSpPr>
          <p:spPr>
            <a:xfrm>
              <a:off x="11300205" y="26728"/>
              <a:ext cx="230891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Reading Strategy</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15" name="组合 14"/>
          <p:cNvGrpSpPr/>
          <p:nvPr/>
        </p:nvGrpSpPr>
        <p:grpSpPr>
          <a:xfrm>
            <a:off x="-188767" y="7129230"/>
            <a:ext cx="943722" cy="294424"/>
            <a:chOff x="-36290" y="6501016"/>
            <a:chExt cx="943722" cy="294424"/>
          </a:xfrm>
        </p:grpSpPr>
        <p:pic>
          <p:nvPicPr>
            <p:cNvPr id="16" name="图片 15">
              <a:extLst>
                <a:ext uri="{FF2B5EF4-FFF2-40B4-BE49-F238E27FC236}">
                  <a16:creationId xmlns:a16="http://schemas.microsoft.com/office/drawing/2014/main" id="{AD5EA7F3-ABAB-2E48-AE5C-40EA9ED125BF}"/>
                </a:ext>
              </a:extLst>
            </p:cNvPr>
            <p:cNvPicPr>
              <a:picLocks noChangeAspect="1"/>
            </p:cNvPicPr>
            <p:nvPr/>
          </p:nvPicPr>
          <p:blipFill>
            <a:blip r:embed="rId3"/>
            <a:stretch>
              <a:fillRect/>
            </a:stretch>
          </p:blipFill>
          <p:spPr>
            <a:xfrm>
              <a:off x="157988" y="6501016"/>
              <a:ext cx="749444" cy="294424"/>
            </a:xfrm>
            <a:prstGeom prst="rect">
              <a:avLst/>
            </a:prstGeom>
            <a:noFill/>
          </p:spPr>
        </p:pic>
        <p:sp>
          <p:nvSpPr>
            <p:cNvPr id="17" name="文本框 16">
              <a:extLst>
                <a:ext uri="{FF2B5EF4-FFF2-40B4-BE49-F238E27FC236}">
                  <a16:creationId xmlns:a16="http://schemas.microsoft.com/office/drawing/2014/main" id="{68BCB880-31DC-7346-B6D5-01DAA156375E}"/>
                </a:ext>
              </a:extLst>
            </p:cNvPr>
            <p:cNvSpPr txBox="1"/>
            <p:nvPr/>
          </p:nvSpPr>
          <p:spPr>
            <a:xfrm>
              <a:off x="-36290" y="6501016"/>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3:00</a:t>
              </a:r>
              <a:endParaRPr lang="zh-CN" altLang="en-US" sz="1100" b="1" dirty="0">
                <a:latin typeface="Century Gothic" panose="020B0502020202020204" pitchFamily="34" charset="0"/>
              </a:endParaRPr>
            </a:p>
          </p:txBody>
        </p:sp>
      </p:grpSp>
      <p:sp>
        <p:nvSpPr>
          <p:cNvPr id="27" name="文本框 26">
            <a:extLst>
              <a:ext uri="{FF2B5EF4-FFF2-40B4-BE49-F238E27FC236}">
                <a16:creationId xmlns:a16="http://schemas.microsoft.com/office/drawing/2014/main" id="{D601BABE-9909-4EDB-B32B-C45A89FC650C}"/>
              </a:ext>
            </a:extLst>
          </p:cNvPr>
          <p:cNvSpPr txBox="1"/>
          <p:nvPr/>
        </p:nvSpPr>
        <p:spPr>
          <a:xfrm>
            <a:off x="2891989" y="393151"/>
            <a:ext cx="749598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3600" b="1" dirty="0">
                <a:solidFill>
                  <a:srgbClr val="0083D1"/>
                </a:solidFill>
                <a:latin typeface="Century Gothic" panose="020B0502020202020204" pitchFamily="34" charset="0"/>
              </a:rPr>
              <a:t>Analyze Characters</a:t>
            </a:r>
          </a:p>
        </p:txBody>
      </p:sp>
      <p:grpSp>
        <p:nvGrpSpPr>
          <p:cNvPr id="32" name="组合 31"/>
          <p:cNvGrpSpPr/>
          <p:nvPr/>
        </p:nvGrpSpPr>
        <p:grpSpPr>
          <a:xfrm>
            <a:off x="12789167" y="7350150"/>
            <a:ext cx="718618" cy="261611"/>
            <a:chOff x="10988399" y="5994034"/>
            <a:chExt cx="718618" cy="165310"/>
          </a:xfrm>
        </p:grpSpPr>
        <p:sp>
          <p:nvSpPr>
            <p:cNvPr id="34" name="流程图: 终止 33"/>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5" name="文本框 34">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15/20</a:t>
              </a:r>
              <a:endParaRPr lang="zh-CN" altLang="en-US" sz="1100" b="1" dirty="0">
                <a:latin typeface="Century Gothic" panose="020B0502020202020204" pitchFamily="34" charset="0"/>
              </a:endParaRPr>
            </a:p>
          </p:txBody>
        </p:sp>
      </p:grpSp>
      <p:sp>
        <p:nvSpPr>
          <p:cNvPr id="36" name="矩形 35">
            <a:extLst>
              <a:ext uri="{FF2B5EF4-FFF2-40B4-BE49-F238E27FC236}">
                <a16:creationId xmlns:a16="http://schemas.microsoft.com/office/drawing/2014/main" id="{68939BC1-8866-0D4D-874F-CE44CC871099}"/>
              </a:ext>
            </a:extLst>
          </p:cNvPr>
          <p:cNvSpPr/>
          <p:nvPr/>
        </p:nvSpPr>
        <p:spPr>
          <a:xfrm>
            <a:off x="8169272" y="-446321"/>
            <a:ext cx="4653297" cy="1743280"/>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On this slide, test Ss’ reading skills; each S should be tested; give each S a mark according to the assessment rubrics.</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Review the structure of a summary; make a summary about a character with the given guide.</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Review the structure of a summary.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Have Ss choose one character from the story and have them make a summary by using the given guide.</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Give feedback.</a:t>
            </a:r>
          </a:p>
        </p:txBody>
      </p:sp>
      <p:pic>
        <p:nvPicPr>
          <p:cNvPr id="41" name="图片 40"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4"/>
          <a:stretch>
            <a:fillRect/>
          </a:stretch>
        </p:blipFill>
        <p:spPr>
          <a:xfrm>
            <a:off x="12697160" y="-127000"/>
            <a:ext cx="1130300" cy="762000"/>
          </a:xfrm>
          <a:prstGeom prst="rect">
            <a:avLst/>
          </a:prstGeom>
        </p:spPr>
      </p:pic>
      <p:sp>
        <p:nvSpPr>
          <p:cNvPr id="42" name="矩形 41"/>
          <p:cNvSpPr/>
          <p:nvPr/>
        </p:nvSpPr>
        <p:spPr>
          <a:xfrm>
            <a:off x="770453" y="1069678"/>
            <a:ext cx="11942205" cy="209288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a:spAutoFit/>
          </a:bodyPr>
          <a:lstStyle/>
          <a:p>
            <a:pPr marL="457200" indent="-457200" algn="l" defTabSz="584200">
              <a:buFont typeface="+mj-lt"/>
              <a:buAutoNum type="arabicPeriod"/>
            </a:pPr>
            <a:r>
              <a:rPr lang="en-US" altLang="zh-CN" sz="2600" b="1" dirty="0">
                <a:solidFill>
                  <a:schemeClr val="tx1"/>
                </a:solidFill>
                <a:latin typeface="Century Gothic" panose="020B0502020202020204" pitchFamily="34" charset="0"/>
                <a:cs typeface="Calibri" panose="020F0502020204030204" pitchFamily="34" charset="0"/>
              </a:rPr>
              <a:t>Identify what different people did to the black object and figure out their different traits.</a:t>
            </a:r>
          </a:p>
          <a:p>
            <a:pPr marL="457200" indent="-457200" algn="l" defTabSz="584200">
              <a:buFont typeface="+mj-lt"/>
              <a:buAutoNum type="arabicPeriod"/>
            </a:pPr>
            <a:r>
              <a:rPr lang="en-US" altLang="zh-CN" sz="2600" b="1" dirty="0">
                <a:solidFill>
                  <a:schemeClr val="tx1"/>
                </a:solidFill>
                <a:latin typeface="Century Gothic" panose="020B0502020202020204" pitchFamily="34" charset="0"/>
                <a:cs typeface="Calibri" panose="020F0502020204030204" pitchFamily="34" charset="0"/>
              </a:rPr>
              <a:t>Analyze the actions of all the different characters. Choose one of the characters you agree or disagree with and state your opinion of the character.</a:t>
            </a:r>
          </a:p>
        </p:txBody>
      </p:sp>
      <p:pic>
        <p:nvPicPr>
          <p:cNvPr id="43" name="图片 42">
            <a:extLst>
              <a:ext uri="{FF2B5EF4-FFF2-40B4-BE49-F238E27FC236}">
                <a16:creationId xmlns:a16="http://schemas.microsoft.com/office/drawing/2014/main" id="{889E5E96-5F59-AE45-A39E-B5CC4FC8AF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762841" y="2808056"/>
            <a:ext cx="961267" cy="403732"/>
          </a:xfrm>
          <a:prstGeom prst="rect">
            <a:avLst/>
          </a:prstGeom>
        </p:spPr>
      </p:pic>
      <p:graphicFrame>
        <p:nvGraphicFramePr>
          <p:cNvPr id="44" name="表格 43"/>
          <p:cNvGraphicFramePr>
            <a:graphicFrameLocks noGrp="1"/>
          </p:cNvGraphicFramePr>
          <p:nvPr>
            <p:extLst>
              <p:ext uri="{D42A27DB-BD31-4B8C-83A1-F6EECF244321}">
                <p14:modId xmlns:p14="http://schemas.microsoft.com/office/powerpoint/2010/main" val="4100547469"/>
              </p:ext>
            </p:extLst>
          </p:nvPr>
        </p:nvGraphicFramePr>
        <p:xfrm>
          <a:off x="1032094" y="3589178"/>
          <a:ext cx="11216442" cy="2882686"/>
        </p:xfrm>
        <a:graphic>
          <a:graphicData uri="http://schemas.openxmlformats.org/drawingml/2006/table">
            <a:tbl>
              <a:tblPr firstRow="1">
                <a:tableStyleId>{21E4AEA4-8DFA-4A89-87EB-49C32662AFE0}</a:tableStyleId>
              </a:tblPr>
              <a:tblGrid>
                <a:gridCol w="3738814">
                  <a:extLst>
                    <a:ext uri="{9D8B030D-6E8A-4147-A177-3AD203B41FA5}">
                      <a16:colId xmlns:a16="http://schemas.microsoft.com/office/drawing/2014/main" val="20000"/>
                    </a:ext>
                  </a:extLst>
                </a:gridCol>
                <a:gridCol w="3738814">
                  <a:extLst>
                    <a:ext uri="{9D8B030D-6E8A-4147-A177-3AD203B41FA5}">
                      <a16:colId xmlns:a16="http://schemas.microsoft.com/office/drawing/2014/main" val="20001"/>
                    </a:ext>
                  </a:extLst>
                </a:gridCol>
                <a:gridCol w="3738814">
                  <a:extLst>
                    <a:ext uri="{9D8B030D-6E8A-4147-A177-3AD203B41FA5}">
                      <a16:colId xmlns:a16="http://schemas.microsoft.com/office/drawing/2014/main" val="20002"/>
                    </a:ext>
                  </a:extLst>
                </a:gridCol>
              </a:tblGrid>
              <a:tr h="685402">
                <a:tc>
                  <a:txBody>
                    <a:bodyPr/>
                    <a:lstStyle/>
                    <a:p>
                      <a:r>
                        <a:rPr lang="en-US" altLang="zh-CN" sz="2800" dirty="0"/>
                        <a:t>Character</a:t>
                      </a:r>
                      <a:endParaRPr lang="zh-CN" altLang="en-US" sz="2400" dirty="0"/>
                    </a:p>
                  </a:txBody>
                  <a:tcPr anchor="ctr"/>
                </a:tc>
                <a:tc>
                  <a:txBody>
                    <a:bodyPr/>
                    <a:lstStyle/>
                    <a:p>
                      <a:r>
                        <a:rPr lang="en-US" altLang="zh-CN" sz="2800" dirty="0"/>
                        <a:t>Character’s Actions</a:t>
                      </a:r>
                      <a:endParaRPr lang="zh-CN" altLang="en-US" sz="2800" dirty="0"/>
                    </a:p>
                  </a:txBody>
                  <a:tcPr anchor="ctr"/>
                </a:tc>
                <a:tc>
                  <a:txBody>
                    <a:bodyPr/>
                    <a:lstStyle/>
                    <a:p>
                      <a:r>
                        <a:rPr lang="en-US" altLang="zh-CN" sz="2800" dirty="0"/>
                        <a:t>Character’s Traits</a:t>
                      </a:r>
                      <a:endParaRPr lang="zh-CN" altLang="en-US" sz="2800" dirty="0"/>
                    </a:p>
                  </a:txBody>
                  <a:tcPr anchor="ctr"/>
                </a:tc>
                <a:extLst>
                  <a:ext uri="{0D108BD9-81ED-4DB2-BD59-A6C34878D82A}">
                    <a16:rowId xmlns:a16="http://schemas.microsoft.com/office/drawing/2014/main" val="10000"/>
                  </a:ext>
                </a:extLst>
              </a:tr>
              <a:tr h="1029305">
                <a:tc>
                  <a:txBody>
                    <a:bodyPr/>
                    <a:lstStyle/>
                    <a:p>
                      <a:endParaRPr lang="zh-CN" altLang="en-US" sz="2400" b="1" dirty="0"/>
                    </a:p>
                  </a:txBody>
                  <a:tcP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10001"/>
                  </a:ext>
                </a:extLst>
              </a:tr>
              <a:tr h="1167979">
                <a:tc>
                  <a:txBody>
                    <a:bodyPr/>
                    <a:lstStyle/>
                    <a:p>
                      <a:endParaRPr lang="zh-CN" altLang="en-US" sz="2400" b="1" dirty="0"/>
                    </a:p>
                  </a:txBody>
                  <a:tcP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10002"/>
                  </a:ext>
                </a:extLst>
              </a:tr>
            </a:tbl>
          </a:graphicData>
        </a:graphic>
      </p:graphicFrame>
      <p:graphicFrame>
        <p:nvGraphicFramePr>
          <p:cNvPr id="46" name="表格 45"/>
          <p:cNvGraphicFramePr>
            <a:graphicFrameLocks noGrp="1"/>
          </p:cNvGraphicFramePr>
          <p:nvPr>
            <p:extLst>
              <p:ext uri="{D42A27DB-BD31-4B8C-83A1-F6EECF244321}">
                <p14:modId xmlns:p14="http://schemas.microsoft.com/office/powerpoint/2010/main" val="1606126116"/>
              </p:ext>
            </p:extLst>
          </p:nvPr>
        </p:nvGraphicFramePr>
        <p:xfrm>
          <a:off x="835512" y="3282493"/>
          <a:ext cx="11953655" cy="4013116"/>
        </p:xfrm>
        <a:graphic>
          <a:graphicData uri="http://schemas.openxmlformats.org/drawingml/2006/table">
            <a:tbl>
              <a:tblPr firstRow="1" bandRow="1">
                <a:tableStyleId>{21E4AEA4-8DFA-4A89-87EB-49C32662AFE0}</a:tableStyleId>
              </a:tblPr>
              <a:tblGrid>
                <a:gridCol w="2985550">
                  <a:extLst>
                    <a:ext uri="{9D8B030D-6E8A-4147-A177-3AD203B41FA5}">
                      <a16:colId xmlns:a16="http://schemas.microsoft.com/office/drawing/2014/main" val="20000"/>
                    </a:ext>
                  </a:extLst>
                </a:gridCol>
                <a:gridCol w="2665638">
                  <a:extLst>
                    <a:ext uri="{9D8B030D-6E8A-4147-A177-3AD203B41FA5}">
                      <a16:colId xmlns:a16="http://schemas.microsoft.com/office/drawing/2014/main" val="20001"/>
                    </a:ext>
                  </a:extLst>
                </a:gridCol>
                <a:gridCol w="2954833">
                  <a:extLst>
                    <a:ext uri="{9D8B030D-6E8A-4147-A177-3AD203B41FA5}">
                      <a16:colId xmlns:a16="http://schemas.microsoft.com/office/drawing/2014/main" val="20002"/>
                    </a:ext>
                  </a:extLst>
                </a:gridCol>
                <a:gridCol w="3347634">
                  <a:extLst>
                    <a:ext uri="{9D8B030D-6E8A-4147-A177-3AD203B41FA5}">
                      <a16:colId xmlns:a16="http://schemas.microsoft.com/office/drawing/2014/main" val="20003"/>
                    </a:ext>
                  </a:extLst>
                </a:gridCol>
              </a:tblGrid>
              <a:tr h="904156">
                <a:tc>
                  <a:txBody>
                    <a:bodyPr/>
                    <a:lstStyle/>
                    <a:p>
                      <a:pPr marL="0" indent="0">
                        <a:buFont typeface="+mj-lt"/>
                        <a:buNone/>
                      </a:pPr>
                      <a:r>
                        <a:rPr lang="en-US" altLang="zh-CN" sz="2400" dirty="0"/>
                        <a:t>Characters</a:t>
                      </a:r>
                      <a:endParaRPr lang="zh-CN" altLang="en-US" sz="2000" dirty="0"/>
                    </a:p>
                  </a:txBody>
                  <a:tcPr anchor="ctr"/>
                </a:tc>
                <a:tc>
                  <a:txBody>
                    <a:bodyPr/>
                    <a:lstStyle/>
                    <a:p>
                      <a:r>
                        <a:rPr lang="en-US" altLang="zh-CN" sz="2400" dirty="0"/>
                        <a:t>What</a:t>
                      </a:r>
                      <a:r>
                        <a:rPr lang="en-US" altLang="zh-CN" sz="2400" baseline="0" dirty="0"/>
                        <a:t> did the character do?</a:t>
                      </a:r>
                      <a:endParaRPr lang="zh-CN" altLang="en-US" sz="2400" dirty="0"/>
                    </a:p>
                  </a:txBody>
                  <a:tcPr anchor="ctr"/>
                </a:tc>
                <a:tc>
                  <a:txBody>
                    <a:bodyPr/>
                    <a:lstStyle/>
                    <a:p>
                      <a:r>
                        <a:rPr lang="en-US" altLang="zh-CN" sz="2400" dirty="0"/>
                        <a:t>Why did</a:t>
                      </a:r>
                      <a:r>
                        <a:rPr lang="en-US" altLang="zh-CN" sz="2400" baseline="0" dirty="0"/>
                        <a:t> the character do that?</a:t>
                      </a:r>
                      <a:endParaRPr lang="zh-CN" altLang="en-US" sz="2400" dirty="0"/>
                    </a:p>
                  </a:txBody>
                  <a:tcPr anchor="ctr"/>
                </a:tc>
                <a:tc>
                  <a:txBody>
                    <a:bodyPr/>
                    <a:lstStyle/>
                    <a:p>
                      <a:r>
                        <a:rPr lang="en-US" altLang="zh-CN" sz="2400" dirty="0"/>
                        <a:t>What’s your opinion of the character?</a:t>
                      </a:r>
                      <a:endParaRPr lang="zh-CN" altLang="en-US" sz="2400" dirty="0"/>
                    </a:p>
                  </a:txBody>
                  <a:tcPr anchor="ctr"/>
                </a:tc>
                <a:extLst>
                  <a:ext uri="{0D108BD9-81ED-4DB2-BD59-A6C34878D82A}">
                    <a16:rowId xmlns:a16="http://schemas.microsoft.com/office/drawing/2014/main" val="10000"/>
                  </a:ext>
                </a:extLst>
              </a:tr>
              <a:tr h="446970">
                <a:tc>
                  <a:txBody>
                    <a:bodyPr/>
                    <a:lstStyle/>
                    <a:p>
                      <a:r>
                        <a:rPr lang="en-US" altLang="zh-CN" sz="2400" b="1" dirty="0"/>
                        <a:t>Kipper/Lee</a:t>
                      </a:r>
                      <a:endParaRPr lang="zh-CN" altLang="en-US" sz="2400" b="1" dirty="0"/>
                    </a:p>
                  </a:txBody>
                  <a:tcPr/>
                </a:tc>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10001"/>
                  </a:ext>
                </a:extLst>
              </a:tr>
              <a:tr h="437495">
                <a:tc>
                  <a:txBody>
                    <a:bodyPr/>
                    <a:lstStyle/>
                    <a:p>
                      <a:r>
                        <a:rPr lang="en-US" altLang="zh-CN" sz="2400" b="1" dirty="0"/>
                        <a:t>Grandpa Chen</a:t>
                      </a:r>
                      <a:endParaRPr lang="zh-CN" altLang="en-US" sz="2400" b="1" dirty="0"/>
                    </a:p>
                  </a:txBody>
                  <a:tcPr/>
                </a:tc>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10002"/>
                  </a:ext>
                </a:extLst>
              </a:tr>
              <a:tr h="437495">
                <a:tc>
                  <a:txBody>
                    <a:bodyPr/>
                    <a:lstStyle/>
                    <a:p>
                      <a:r>
                        <a:rPr lang="en-US" altLang="zh-CN" sz="2400" b="1" dirty="0"/>
                        <a:t>the police officer</a:t>
                      </a:r>
                      <a:endParaRPr lang="zh-CN" altLang="en-US" sz="2400" b="1" dirty="0"/>
                    </a:p>
                  </a:txBody>
                  <a:tcPr/>
                </a:tc>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10003"/>
                  </a:ext>
                </a:extLst>
              </a:tr>
              <a:tr h="437495">
                <a:tc>
                  <a:txBody>
                    <a:bodyPr/>
                    <a:lstStyle/>
                    <a:p>
                      <a:r>
                        <a:rPr lang="en-US" altLang="zh-CN" sz="2400" b="1" dirty="0"/>
                        <a:t>the</a:t>
                      </a:r>
                      <a:r>
                        <a:rPr lang="en-US" altLang="zh-CN" sz="2400" b="1" baseline="0" dirty="0"/>
                        <a:t> disposal expert</a:t>
                      </a:r>
                      <a:endParaRPr lang="zh-CN" altLang="en-US" sz="2400" b="1" dirty="0"/>
                    </a:p>
                  </a:txBody>
                  <a:tcPr/>
                </a:tc>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10004"/>
                  </a:ext>
                </a:extLst>
              </a:tr>
              <a:tr h="437495">
                <a:tc>
                  <a:txBody>
                    <a:bodyPr/>
                    <a:lstStyle/>
                    <a:p>
                      <a:r>
                        <a:rPr lang="en-US" altLang="zh-CN" sz="2400" b="1" dirty="0"/>
                        <a:t>Anne</a:t>
                      </a:r>
                      <a:endParaRPr lang="zh-CN" altLang="en-US" sz="2400" b="1" dirty="0"/>
                    </a:p>
                  </a:txBody>
                  <a:tcPr/>
                </a:tc>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10005"/>
                  </a:ext>
                </a:extLst>
              </a:tr>
              <a:tr h="437495">
                <a:tc>
                  <a:txBody>
                    <a:bodyPr/>
                    <a:lstStyle/>
                    <a:p>
                      <a:r>
                        <a:rPr lang="en-US" altLang="zh-CN" sz="2400" b="1" dirty="0"/>
                        <a:t>the television crew</a:t>
                      </a:r>
                      <a:endParaRPr lang="zh-CN" altLang="en-US" sz="2400" b="1" dirty="0"/>
                    </a:p>
                  </a:txBody>
                  <a:tcPr/>
                </a:tc>
                <a:tc>
                  <a:txBody>
                    <a:bodyPr/>
                    <a:lstStyle/>
                    <a:p>
                      <a:endParaRPr lang="zh-CN" altLang="en-US" dirty="0"/>
                    </a:p>
                  </a:txBody>
                  <a:tcP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38943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outVertical)">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anim calcmode="lin" valueType="num">
                                      <p:cBhvr>
                                        <p:cTn id="16" dur="500" fill="hold"/>
                                        <p:tgtEl>
                                          <p:spTgt spid="44"/>
                                        </p:tgtEl>
                                        <p:attrNameLst>
                                          <p:attrName>ppt_w</p:attrName>
                                        </p:attrNameLst>
                                      </p:cBhvr>
                                      <p:tavLst>
                                        <p:tav tm="0">
                                          <p:val>
                                            <p:fltVal val="0"/>
                                          </p:val>
                                        </p:tav>
                                        <p:tav tm="100000">
                                          <p:val>
                                            <p:strVal val="#ppt_w"/>
                                          </p:val>
                                        </p:tav>
                                      </p:tavLst>
                                    </p:anim>
                                    <p:anim calcmode="lin" valueType="num">
                                      <p:cBhvr>
                                        <p:cTn id="17" dur="500" fill="hold"/>
                                        <p:tgtEl>
                                          <p:spTgt spid="44"/>
                                        </p:tgtEl>
                                        <p:attrNameLst>
                                          <p:attrName>ppt_h</p:attrName>
                                        </p:attrNameLst>
                                      </p:cBhvr>
                                      <p:tavLst>
                                        <p:tav tm="0">
                                          <p:val>
                                            <p:fltVal val="0"/>
                                          </p:val>
                                        </p:tav>
                                        <p:tav tm="100000">
                                          <p:val>
                                            <p:strVal val="#ppt_h"/>
                                          </p:val>
                                        </p:tav>
                                      </p:tavLst>
                                    </p:anim>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44"/>
                                        </p:tgtEl>
                                        <p:attrNameLst>
                                          <p:attrName>ppt_w</p:attrName>
                                        </p:attrNameLst>
                                      </p:cBhvr>
                                      <p:tavLst>
                                        <p:tav tm="0">
                                          <p:val>
                                            <p:strVal val="ppt_w"/>
                                          </p:val>
                                        </p:tav>
                                        <p:tav tm="100000">
                                          <p:val>
                                            <p:fltVal val="0"/>
                                          </p:val>
                                        </p:tav>
                                      </p:tavLst>
                                    </p:anim>
                                    <p:anim calcmode="lin" valueType="num">
                                      <p:cBhvr>
                                        <p:cTn id="23" dur="500"/>
                                        <p:tgtEl>
                                          <p:spTgt spid="44"/>
                                        </p:tgtEl>
                                        <p:attrNameLst>
                                          <p:attrName>ppt_h</p:attrName>
                                        </p:attrNameLst>
                                      </p:cBhvr>
                                      <p:tavLst>
                                        <p:tav tm="0">
                                          <p:val>
                                            <p:strVal val="ppt_h"/>
                                          </p:val>
                                        </p:tav>
                                        <p:tav tm="100000">
                                          <p:val>
                                            <p:fltVal val="0"/>
                                          </p:val>
                                        </p:tav>
                                      </p:tavLst>
                                    </p:anim>
                                    <p:animEffect transition="out" filter="fade">
                                      <p:cBhvr>
                                        <p:cTn id="24" dur="500"/>
                                        <p:tgtEl>
                                          <p:spTgt spid="44"/>
                                        </p:tgtEl>
                                      </p:cBhvr>
                                    </p:animEffect>
                                    <p:set>
                                      <p:cBhvr>
                                        <p:cTn id="25" dur="1" fill="hold">
                                          <p:stCondLst>
                                            <p:cond delay="499"/>
                                          </p:stCondLst>
                                        </p:cTn>
                                        <p:tgtEl>
                                          <p:spTgt spid="44"/>
                                        </p:tgtEl>
                                        <p:attrNameLst>
                                          <p:attrName>style.visibility</p:attrName>
                                        </p:attrNameLst>
                                      </p:cBhvr>
                                      <p:to>
                                        <p:strVal val="hidden"/>
                                      </p:to>
                                    </p:se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p:cTn id="29" dur="500" fill="hold"/>
                                        <p:tgtEl>
                                          <p:spTgt spid="46"/>
                                        </p:tgtEl>
                                        <p:attrNameLst>
                                          <p:attrName>ppt_w</p:attrName>
                                        </p:attrNameLst>
                                      </p:cBhvr>
                                      <p:tavLst>
                                        <p:tav tm="0">
                                          <p:val>
                                            <p:fltVal val="0"/>
                                          </p:val>
                                        </p:tav>
                                        <p:tav tm="100000">
                                          <p:val>
                                            <p:strVal val="#ppt_w"/>
                                          </p:val>
                                        </p:tav>
                                      </p:tavLst>
                                    </p:anim>
                                    <p:anim calcmode="lin" valueType="num">
                                      <p:cBhvr>
                                        <p:cTn id="30" dur="500" fill="hold"/>
                                        <p:tgtEl>
                                          <p:spTgt spid="46"/>
                                        </p:tgtEl>
                                        <p:attrNameLst>
                                          <p:attrName>ppt_h</p:attrName>
                                        </p:attrNameLst>
                                      </p:cBhvr>
                                      <p:tavLst>
                                        <p:tav tm="0">
                                          <p:val>
                                            <p:fltVal val="0"/>
                                          </p:val>
                                        </p:tav>
                                        <p:tav tm="100000">
                                          <p:val>
                                            <p:strVal val="#ppt_h"/>
                                          </p:val>
                                        </p:tav>
                                      </p:tavLst>
                                    </p:anim>
                                    <p:animEffect transition="in" filter="fade">
                                      <p:cBhvr>
                                        <p:cTn id="3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36" grpId="0" animBg="1"/>
      <p:bldP spid="36" grpId="1"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30C0F0A2-97DF-B74A-86C0-501F478B7564}"/>
              </a:ext>
            </a:extLst>
          </p:cNvPr>
          <p:cNvPicPr>
            <a:picLocks noChangeAspect="1"/>
          </p:cNvPicPr>
          <p:nvPr/>
        </p:nvPicPr>
        <p:blipFill>
          <a:blip r:embed="rId3"/>
          <a:stretch>
            <a:fillRect/>
          </a:stretch>
        </p:blipFill>
        <p:spPr>
          <a:xfrm>
            <a:off x="-17984" y="-26972"/>
            <a:ext cx="3811152" cy="7609775"/>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4" y="-383281"/>
            <a:ext cx="13579824" cy="8015120"/>
          </a:xfrm>
          <a:prstGeom prst="rect">
            <a:avLst/>
          </a:prstGeom>
        </p:spPr>
      </p:pic>
      <p:pic>
        <p:nvPicPr>
          <p:cNvPr id="5" name="图片 4">
            <a:extLst>
              <a:ext uri="{FF2B5EF4-FFF2-40B4-BE49-F238E27FC236}">
                <a16:creationId xmlns:a16="http://schemas.microsoft.com/office/drawing/2014/main" id="{5FFEE87C-9E2A-7B4F-9274-B5292A449E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6225" y="626784"/>
            <a:ext cx="3317491" cy="1415463"/>
          </a:xfrm>
          <a:prstGeom prst="rect">
            <a:avLst/>
          </a:prstGeom>
        </p:spPr>
      </p:pic>
      <p:pic>
        <p:nvPicPr>
          <p:cNvPr id="27" name="图片 26">
            <a:extLst>
              <a:ext uri="{FF2B5EF4-FFF2-40B4-BE49-F238E27FC236}">
                <a16:creationId xmlns:a16="http://schemas.microsoft.com/office/drawing/2014/main" id="{ADEB6905-2DF4-4247-9197-7530F60DD5BE}"/>
              </a:ext>
            </a:extLst>
          </p:cNvPr>
          <p:cNvPicPr>
            <a:picLocks noChangeAspect="1"/>
          </p:cNvPicPr>
          <p:nvPr/>
        </p:nvPicPr>
        <p:blipFill>
          <a:blip r:embed="rId6"/>
          <a:stretch>
            <a:fillRect/>
          </a:stretch>
        </p:blipFill>
        <p:spPr>
          <a:xfrm>
            <a:off x="3833" y="5037020"/>
            <a:ext cx="3809007" cy="2594819"/>
          </a:xfrm>
          <a:prstGeom prst="rect">
            <a:avLst/>
          </a:prstGeom>
        </p:spPr>
      </p:pic>
      <p:pic>
        <p:nvPicPr>
          <p:cNvPr id="9" name="图片 8">
            <a:extLst>
              <a:ext uri="{FF2B5EF4-FFF2-40B4-BE49-F238E27FC236}">
                <a16:creationId xmlns:a16="http://schemas.microsoft.com/office/drawing/2014/main" id="{9AE53898-C63F-2D4E-8AB3-A8AEE73C01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232" y="6150950"/>
            <a:ext cx="3316519" cy="1415048"/>
          </a:xfrm>
          <a:prstGeom prst="rect">
            <a:avLst/>
          </a:prstGeom>
        </p:spPr>
      </p:pic>
      <p:grpSp>
        <p:nvGrpSpPr>
          <p:cNvPr id="35" name="组合 34"/>
          <p:cNvGrpSpPr/>
          <p:nvPr/>
        </p:nvGrpSpPr>
        <p:grpSpPr>
          <a:xfrm>
            <a:off x="9605903" y="456868"/>
            <a:ext cx="4090827" cy="964367"/>
            <a:chOff x="11381362" y="-188716"/>
            <a:chExt cx="2239798" cy="964367"/>
          </a:xfrm>
        </p:grpSpPr>
        <p:pic>
          <p:nvPicPr>
            <p:cNvPr id="36" name="图片 35">
              <a:extLst>
                <a:ext uri="{FF2B5EF4-FFF2-40B4-BE49-F238E27FC236}">
                  <a16:creationId xmlns:a16="http://schemas.microsoft.com/office/drawing/2014/main" id="{62A7F468-91F1-7743-B244-69A10CCEF6FD}"/>
                </a:ext>
              </a:extLst>
            </p:cNvPr>
            <p:cNvPicPr>
              <a:picLocks noChangeAspect="1"/>
            </p:cNvPicPr>
            <p:nvPr/>
          </p:nvPicPr>
          <p:blipFill>
            <a:blip r:embed="rId8"/>
            <a:stretch>
              <a:fillRect/>
            </a:stretch>
          </p:blipFill>
          <p:spPr>
            <a:xfrm>
              <a:off x="11381362" y="-138057"/>
              <a:ext cx="2167950" cy="889186"/>
            </a:xfrm>
            <a:prstGeom prst="rect">
              <a:avLst/>
            </a:prstGeom>
          </p:spPr>
        </p:pic>
        <p:sp>
          <p:nvSpPr>
            <p:cNvPr id="37" name="文本框 36">
              <a:extLst>
                <a:ext uri="{FF2B5EF4-FFF2-40B4-BE49-F238E27FC236}">
                  <a16:creationId xmlns:a16="http://schemas.microsoft.com/office/drawing/2014/main" id="{3CD32240-6825-FB45-9097-77E5813F59C1}"/>
                </a:ext>
              </a:extLst>
            </p:cNvPr>
            <p:cNvSpPr txBox="1"/>
            <p:nvPr/>
          </p:nvSpPr>
          <p:spPr>
            <a:xfrm>
              <a:off x="11453210" y="-188716"/>
              <a:ext cx="216795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Listening &amp; Speaking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28" name="object 15"/>
          <p:cNvSpPr/>
          <p:nvPr/>
        </p:nvSpPr>
        <p:spPr>
          <a:xfrm>
            <a:off x="4123852" y="6582094"/>
            <a:ext cx="8862073" cy="1039494"/>
          </a:xfrm>
          <a:prstGeom prst="notchedRightArrow">
            <a:avLst>
              <a:gd name="adj1" fmla="val 57330"/>
              <a:gd name="adj2" fmla="val 34118"/>
            </a:avLst>
          </a:prstGeom>
          <a:solidFill>
            <a:srgbClr val="F3D217"/>
          </a:solidFill>
        </p:spPr>
        <p:txBody>
          <a:bodyPr wrap="square" lIns="0" tIns="0" rIns="0" bIns="0" rtlCol="0"/>
          <a:lstStyle/>
          <a:p>
            <a:endParaRPr dirty="0"/>
          </a:p>
        </p:txBody>
      </p:sp>
      <p:sp>
        <p:nvSpPr>
          <p:cNvPr id="29" name="object 16"/>
          <p:cNvSpPr txBox="1"/>
          <p:nvPr/>
        </p:nvSpPr>
        <p:spPr>
          <a:xfrm>
            <a:off x="4463087" y="6869401"/>
            <a:ext cx="8098155" cy="381000"/>
          </a:xfrm>
          <a:prstGeom prst="rect">
            <a:avLst/>
          </a:prstGeom>
        </p:spPr>
        <p:txBody>
          <a:bodyPr vert="horz" wrap="square" lIns="0" tIns="0" rIns="0" bIns="0" rtlCol="0">
            <a:spAutoFit/>
          </a:bodyPr>
          <a:lstStyle/>
          <a:p>
            <a:pPr marL="12700">
              <a:lnSpc>
                <a:spcPct val="100000"/>
              </a:lnSpc>
            </a:pPr>
            <a:r>
              <a:rPr sz="2800" b="1" spc="-15" dirty="0">
                <a:latin typeface="Century Gothic"/>
                <a:cs typeface="Century Gothic"/>
              </a:rPr>
              <a:t>Tip:</a:t>
            </a:r>
            <a:r>
              <a:rPr sz="2800" b="1" spc="15" dirty="0">
                <a:latin typeface="Century Gothic"/>
                <a:cs typeface="Century Gothic"/>
              </a:rPr>
              <a:t> </a:t>
            </a:r>
            <a:r>
              <a:rPr sz="2800" b="1" spc="-25" dirty="0">
                <a:latin typeface="Century Gothic"/>
                <a:cs typeface="Century Gothic"/>
              </a:rPr>
              <a:t>U</a:t>
            </a:r>
            <a:r>
              <a:rPr sz="2800" b="1" spc="-10" dirty="0">
                <a:latin typeface="Century Gothic"/>
                <a:cs typeface="Century Gothic"/>
              </a:rPr>
              <a:t>s</a:t>
            </a:r>
            <a:r>
              <a:rPr sz="2800" b="1" spc="-20" dirty="0">
                <a:latin typeface="Century Gothic"/>
                <a:cs typeface="Century Gothic"/>
              </a:rPr>
              <a:t>e</a:t>
            </a:r>
            <a:r>
              <a:rPr sz="2800" b="1" spc="-10" dirty="0">
                <a:latin typeface="Century Gothic"/>
                <a:cs typeface="Century Gothic"/>
              </a:rPr>
              <a:t> </a:t>
            </a:r>
            <a:r>
              <a:rPr sz="2800" b="1" spc="-15" dirty="0">
                <a:latin typeface="Century Gothic"/>
                <a:cs typeface="Century Gothic"/>
              </a:rPr>
              <a:t>the</a:t>
            </a:r>
            <a:r>
              <a:rPr sz="2800" b="1" spc="-10" dirty="0">
                <a:latin typeface="Century Gothic"/>
                <a:cs typeface="Century Gothic"/>
              </a:rPr>
              <a:t> </a:t>
            </a:r>
            <a:r>
              <a:rPr sz="2800" b="1" spc="-15" dirty="0">
                <a:latin typeface="Century Gothic"/>
                <a:cs typeface="Century Gothic"/>
              </a:rPr>
              <a:t>gi</a:t>
            </a:r>
            <a:r>
              <a:rPr sz="2800" b="1" spc="-30" dirty="0">
                <a:latin typeface="Century Gothic"/>
                <a:cs typeface="Century Gothic"/>
              </a:rPr>
              <a:t>v</a:t>
            </a:r>
            <a:r>
              <a:rPr sz="2800" b="1" spc="-25" dirty="0">
                <a:latin typeface="Century Gothic"/>
                <a:cs typeface="Century Gothic"/>
              </a:rPr>
              <a:t>e</a:t>
            </a:r>
            <a:r>
              <a:rPr sz="2800" b="1" spc="-20" dirty="0">
                <a:latin typeface="Century Gothic"/>
                <a:cs typeface="Century Gothic"/>
              </a:rPr>
              <a:t>n</a:t>
            </a:r>
            <a:r>
              <a:rPr sz="2800" b="1" spc="10" dirty="0">
                <a:latin typeface="Century Gothic"/>
                <a:cs typeface="Century Gothic"/>
              </a:rPr>
              <a:t> </a:t>
            </a:r>
            <a:r>
              <a:rPr sz="2800" b="1" spc="-25" dirty="0">
                <a:latin typeface="Century Gothic"/>
                <a:cs typeface="Century Gothic"/>
              </a:rPr>
              <a:t>c</a:t>
            </a:r>
            <a:r>
              <a:rPr sz="2800" b="1" spc="-15" dirty="0">
                <a:latin typeface="Century Gothic"/>
                <a:cs typeface="Century Gothic"/>
              </a:rPr>
              <a:t>lu</a:t>
            </a:r>
            <a:r>
              <a:rPr sz="2800" b="1" spc="-25" dirty="0">
                <a:latin typeface="Century Gothic"/>
                <a:cs typeface="Century Gothic"/>
              </a:rPr>
              <a:t>e</a:t>
            </a:r>
            <a:r>
              <a:rPr sz="2800" b="1" spc="-15" dirty="0">
                <a:latin typeface="Century Gothic"/>
                <a:cs typeface="Century Gothic"/>
              </a:rPr>
              <a:t>s</a:t>
            </a:r>
            <a:r>
              <a:rPr sz="2800" b="1" spc="10" dirty="0">
                <a:latin typeface="Century Gothic"/>
                <a:cs typeface="Century Gothic"/>
              </a:rPr>
              <a:t> </a:t>
            </a:r>
            <a:r>
              <a:rPr sz="2800" b="1" spc="-15" dirty="0">
                <a:latin typeface="Century Gothic"/>
                <a:cs typeface="Century Gothic"/>
              </a:rPr>
              <a:t>to</a:t>
            </a:r>
            <a:r>
              <a:rPr sz="2800" b="1" spc="-10" dirty="0">
                <a:latin typeface="Century Gothic"/>
                <a:cs typeface="Century Gothic"/>
              </a:rPr>
              <a:t> </a:t>
            </a:r>
            <a:r>
              <a:rPr sz="2800" b="1" spc="-15" dirty="0">
                <a:latin typeface="Century Gothic"/>
                <a:cs typeface="Century Gothic"/>
              </a:rPr>
              <a:t>di</a:t>
            </a:r>
            <a:r>
              <a:rPr sz="2800" b="1" spc="-10" dirty="0">
                <a:latin typeface="Century Gothic"/>
                <a:cs typeface="Century Gothic"/>
              </a:rPr>
              <a:t>s</a:t>
            </a:r>
            <a:r>
              <a:rPr sz="2800" b="1" spc="-25" dirty="0">
                <a:latin typeface="Century Gothic"/>
                <a:cs typeface="Century Gothic"/>
              </a:rPr>
              <a:t>c</a:t>
            </a:r>
            <a:r>
              <a:rPr sz="2800" b="1" spc="-20" dirty="0">
                <a:latin typeface="Century Gothic"/>
                <a:cs typeface="Century Gothic"/>
              </a:rPr>
              <a:t>u</a:t>
            </a:r>
            <a:r>
              <a:rPr sz="2800" b="1" spc="-10" dirty="0">
                <a:latin typeface="Century Gothic"/>
                <a:cs typeface="Century Gothic"/>
              </a:rPr>
              <a:t>s</a:t>
            </a:r>
            <a:r>
              <a:rPr sz="2800" b="1" spc="-15" dirty="0">
                <a:latin typeface="Century Gothic"/>
                <a:cs typeface="Century Gothic"/>
              </a:rPr>
              <a:t>s</a:t>
            </a:r>
            <a:r>
              <a:rPr sz="2800" b="1" spc="10" dirty="0">
                <a:latin typeface="Century Gothic"/>
                <a:cs typeface="Century Gothic"/>
              </a:rPr>
              <a:t> </a:t>
            </a:r>
            <a:r>
              <a:rPr sz="2800" b="1" spc="-15" dirty="0">
                <a:latin typeface="Century Gothic"/>
                <a:cs typeface="Century Gothic"/>
              </a:rPr>
              <a:t>the</a:t>
            </a:r>
            <a:r>
              <a:rPr sz="2800" b="1" spc="-10" dirty="0">
                <a:latin typeface="Century Gothic"/>
                <a:cs typeface="Century Gothic"/>
              </a:rPr>
              <a:t> </a:t>
            </a:r>
            <a:r>
              <a:rPr sz="2800" b="1" spc="-20" dirty="0">
                <a:latin typeface="Century Gothic"/>
                <a:cs typeface="Century Gothic"/>
              </a:rPr>
              <a:t>qu</a:t>
            </a:r>
            <a:r>
              <a:rPr sz="2800" b="1" spc="-25" dirty="0">
                <a:latin typeface="Century Gothic"/>
                <a:cs typeface="Century Gothic"/>
              </a:rPr>
              <a:t>e</a:t>
            </a:r>
            <a:r>
              <a:rPr sz="2800" b="1" spc="-10" dirty="0">
                <a:latin typeface="Century Gothic"/>
                <a:cs typeface="Century Gothic"/>
              </a:rPr>
              <a:t>sti</a:t>
            </a:r>
            <a:r>
              <a:rPr sz="2800" b="1" spc="-25" dirty="0">
                <a:latin typeface="Century Gothic"/>
                <a:cs typeface="Century Gothic"/>
              </a:rPr>
              <a:t>o</a:t>
            </a:r>
            <a:r>
              <a:rPr sz="2800" b="1" spc="-15" dirty="0">
                <a:latin typeface="Century Gothic"/>
                <a:cs typeface="Century Gothic"/>
              </a:rPr>
              <a:t>n.</a:t>
            </a:r>
            <a:endParaRPr sz="2800" dirty="0">
              <a:latin typeface="Century Gothic"/>
              <a:cs typeface="Century Gothic"/>
            </a:endParaRPr>
          </a:p>
        </p:txBody>
      </p:sp>
      <p:sp>
        <p:nvSpPr>
          <p:cNvPr id="4" name="文本框 3"/>
          <p:cNvSpPr txBox="1"/>
          <p:nvPr/>
        </p:nvSpPr>
        <p:spPr>
          <a:xfrm>
            <a:off x="4448970" y="2666941"/>
            <a:ext cx="8010998"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lgn="l" defTabSz="584200">
              <a:lnSpc>
                <a:spcPct val="150000"/>
              </a:lnSpc>
              <a:buFont typeface="Wingdings" panose="05000000000000000000" pitchFamily="2" charset="2"/>
              <a:buChar char="u"/>
            </a:pPr>
            <a:r>
              <a:rPr lang="en-US" altLang="zh-CN" sz="2400" b="1" dirty="0">
                <a:solidFill>
                  <a:schemeClr val="accent2">
                    <a:lumMod val="75000"/>
                  </a:schemeClr>
                </a:solidFill>
                <a:latin typeface="Century Gothic" panose="020B0502020202020204" pitchFamily="34" charset="0"/>
              </a:rPr>
              <a:t>the old gold coins</a:t>
            </a:r>
          </a:p>
          <a:p>
            <a:pPr marL="457200" indent="-457200" algn="l" defTabSz="584200">
              <a:lnSpc>
                <a:spcPct val="150000"/>
              </a:lnSpc>
              <a:buFont typeface="Wingdings" panose="05000000000000000000" pitchFamily="2" charset="2"/>
              <a:buChar char="u"/>
            </a:pPr>
            <a:r>
              <a:rPr lang="en-US" altLang="zh-CN" sz="2400" b="1" dirty="0">
                <a:solidFill>
                  <a:schemeClr val="accent2">
                    <a:lumMod val="75000"/>
                  </a:schemeClr>
                </a:solidFill>
                <a:latin typeface="Century Gothic" panose="020B0502020202020204" pitchFamily="34" charset="0"/>
              </a:rPr>
              <a:t>A Saxon king called Eadbald</a:t>
            </a:r>
          </a:p>
          <a:p>
            <a:pPr marL="457200" indent="-457200" algn="l" defTabSz="584200">
              <a:lnSpc>
                <a:spcPct val="150000"/>
              </a:lnSpc>
              <a:buFont typeface="Wingdings" panose="05000000000000000000" pitchFamily="2" charset="2"/>
              <a:buChar char="u"/>
            </a:pPr>
            <a:r>
              <a:rPr lang="en-US" altLang="zh-CN" sz="2400" b="1" dirty="0">
                <a:solidFill>
                  <a:schemeClr val="accent2">
                    <a:lumMod val="75000"/>
                  </a:schemeClr>
                </a:solidFill>
                <a:latin typeface="Century Gothic" panose="020B0502020202020204" pitchFamily="34" charset="0"/>
              </a:rPr>
              <a:t>. . .  </a:t>
            </a:r>
          </a:p>
        </p:txBody>
      </p:sp>
      <p:grpSp>
        <p:nvGrpSpPr>
          <p:cNvPr id="30" name="组合 29"/>
          <p:cNvGrpSpPr/>
          <p:nvPr/>
        </p:nvGrpSpPr>
        <p:grpSpPr>
          <a:xfrm>
            <a:off x="12789167" y="7350150"/>
            <a:ext cx="718618" cy="261611"/>
            <a:chOff x="10988399" y="5994034"/>
            <a:chExt cx="718618" cy="165310"/>
          </a:xfrm>
        </p:grpSpPr>
        <p:sp>
          <p:nvSpPr>
            <p:cNvPr id="31" name="流程图: 终止 30"/>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2" name="文本框 31">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16/20</a:t>
              </a:r>
              <a:endParaRPr lang="zh-CN" altLang="en-US" sz="1100" b="1" dirty="0">
                <a:latin typeface="Century Gothic" panose="020B0502020202020204" pitchFamily="34" charset="0"/>
              </a:endParaRPr>
            </a:p>
          </p:txBody>
        </p:sp>
      </p:grpSp>
      <p:grpSp>
        <p:nvGrpSpPr>
          <p:cNvPr id="38" name="组合 37"/>
          <p:cNvGrpSpPr/>
          <p:nvPr/>
        </p:nvGrpSpPr>
        <p:grpSpPr>
          <a:xfrm>
            <a:off x="-140680" y="7350150"/>
            <a:ext cx="904024" cy="271438"/>
            <a:chOff x="-38208" y="6490129"/>
            <a:chExt cx="945640" cy="305311"/>
          </a:xfrm>
        </p:grpSpPr>
        <p:pic>
          <p:nvPicPr>
            <p:cNvPr id="39" name="图片 38">
              <a:extLst>
                <a:ext uri="{FF2B5EF4-FFF2-40B4-BE49-F238E27FC236}">
                  <a16:creationId xmlns:a16="http://schemas.microsoft.com/office/drawing/2014/main" id="{AD5EA7F3-ABAB-2E48-AE5C-40EA9ED125BF}"/>
                </a:ext>
              </a:extLst>
            </p:cNvPr>
            <p:cNvPicPr>
              <a:picLocks noChangeAspect="1"/>
            </p:cNvPicPr>
            <p:nvPr/>
          </p:nvPicPr>
          <p:blipFill>
            <a:blip r:embed="rId9"/>
            <a:stretch>
              <a:fillRect/>
            </a:stretch>
          </p:blipFill>
          <p:spPr>
            <a:xfrm>
              <a:off x="157988" y="6501016"/>
              <a:ext cx="749444" cy="294424"/>
            </a:xfrm>
            <a:prstGeom prst="rect">
              <a:avLst/>
            </a:prstGeom>
            <a:noFill/>
          </p:spPr>
        </p:pic>
        <p:sp>
          <p:nvSpPr>
            <p:cNvPr id="40" name="文本框 39">
              <a:extLst>
                <a:ext uri="{FF2B5EF4-FFF2-40B4-BE49-F238E27FC236}">
                  <a16:creationId xmlns:a16="http://schemas.microsoft.com/office/drawing/2014/main" id="{68BCB880-31DC-7346-B6D5-01DAA156375E}"/>
                </a:ext>
              </a:extLst>
            </p:cNvPr>
            <p:cNvSpPr txBox="1"/>
            <p:nvPr/>
          </p:nvSpPr>
          <p:spPr>
            <a:xfrm>
              <a:off x="-38208" y="6490129"/>
              <a:ext cx="806292" cy="294257"/>
            </a:xfrm>
            <a:prstGeom prst="rect">
              <a:avLst/>
            </a:prstGeom>
            <a:noFill/>
          </p:spPr>
          <p:txBody>
            <a:bodyPr wrap="square" rtlCol="0">
              <a:spAutoFit/>
            </a:bodyPr>
            <a:lstStyle/>
            <a:p>
              <a:pPr algn="ctr"/>
              <a:r>
                <a:rPr lang="en-US" altLang="zh-CN" sz="1100" b="1" dirty="0">
                  <a:latin typeface="Century Gothic" panose="020B0502020202020204" pitchFamily="34" charset="0"/>
                </a:rPr>
                <a:t>1:30</a:t>
              </a:r>
              <a:endParaRPr lang="zh-CN" altLang="en-US" sz="1100" b="1" dirty="0">
                <a:latin typeface="Century Gothic" panose="020B0502020202020204" pitchFamily="34" charset="0"/>
              </a:endParaRPr>
            </a:p>
          </p:txBody>
        </p:sp>
      </p:grpSp>
      <p:pic>
        <p:nvPicPr>
          <p:cNvPr id="33" name="图片 32">
            <a:extLst>
              <a:ext uri="{FF2B5EF4-FFF2-40B4-BE49-F238E27FC236}">
                <a16:creationId xmlns:a16="http://schemas.microsoft.com/office/drawing/2014/main" id="{889E5E96-5F59-AE45-A39E-B5CC4FC8AFC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728069" y="4570574"/>
            <a:ext cx="961267" cy="403732"/>
          </a:xfrm>
          <a:prstGeom prst="rect">
            <a:avLst/>
          </a:prstGeom>
        </p:spPr>
      </p:pic>
      <p:sp>
        <p:nvSpPr>
          <p:cNvPr id="34" name="矩形 33">
            <a:extLst>
              <a:ext uri="{FF2B5EF4-FFF2-40B4-BE49-F238E27FC236}">
                <a16:creationId xmlns:a16="http://schemas.microsoft.com/office/drawing/2014/main" id="{4326E675-E8F3-7549-B0CE-AB891C32AD15}"/>
              </a:ext>
            </a:extLst>
          </p:cNvPr>
          <p:cNvSpPr/>
          <p:nvPr/>
        </p:nvSpPr>
        <p:spPr>
          <a:xfrm>
            <a:off x="75764" y="1978313"/>
            <a:ext cx="3737077" cy="2657138"/>
          </a:xfrm>
          <a:prstGeom prst="rect">
            <a:avLst/>
          </a:prstGeom>
        </p:spPr>
        <p:txBody>
          <a:bodyPr wrap="square">
            <a:spAutoFit/>
          </a:bodyPr>
          <a:lstStyle/>
          <a:p>
            <a:pPr>
              <a:lnSpc>
                <a:spcPts val="4000"/>
              </a:lnSpc>
            </a:pPr>
            <a:r>
              <a:rPr lang="en-US" altLang="zh-CN" sz="2800" b="1" dirty="0">
                <a:ln w="38100">
                  <a:noFill/>
                </a:ln>
                <a:solidFill>
                  <a:schemeClr val="tx1"/>
                </a:solidFill>
                <a:latin typeface="Century Gothic" panose="020B0502020202020204" pitchFamily="34" charset="0"/>
                <a:ea typeface="Ayuthaya" pitchFamily="2" charset="-34"/>
                <a:cs typeface="Ayuthaya" pitchFamily="2" charset="-34"/>
              </a:rPr>
              <a:t>What did the children know about the Saxon village? How did they learn about it?</a:t>
            </a:r>
          </a:p>
        </p:txBody>
      </p:sp>
      <p:sp>
        <p:nvSpPr>
          <p:cNvPr id="41" name="矩形 40">
            <a:extLst>
              <a:ext uri="{FF2B5EF4-FFF2-40B4-BE49-F238E27FC236}">
                <a16:creationId xmlns:a16="http://schemas.microsoft.com/office/drawing/2014/main" id="{68939BC1-8866-0D4D-874F-CE44CC871099}"/>
              </a:ext>
            </a:extLst>
          </p:cNvPr>
          <p:cNvSpPr/>
          <p:nvPr/>
        </p:nvSpPr>
        <p:spPr>
          <a:xfrm>
            <a:off x="8995222" y="0"/>
            <a:ext cx="4536861" cy="3341153"/>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On this slide, test Ss’ listening and speaking skills; each S should be tested; give each S a mark according to the assessment rubrics.</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Have Ss talk about what important roles A Lucky Find played in the story with the help of given details; have Ss talk about what their favorite means of transportation is and what important roles transportation plays in their lives with the help of given pictures.</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Ss to talk about what important roles A Lucky Find played in the story with the help of given details.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Click and ask Ss to talk about what their favorite means of transportation is and what important roles transportation plays in their lives with the help of given pictures.</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Encourage Ss to answer the question in complete sentences with the given clues; assist Ss if necessary.</a:t>
            </a:r>
          </a:p>
        </p:txBody>
      </p:sp>
      <p:pic>
        <p:nvPicPr>
          <p:cNvPr id="42" name="图片 41"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11"/>
          <a:stretch>
            <a:fillRect/>
          </a:stretch>
        </p:blipFill>
        <p:spPr>
          <a:xfrm>
            <a:off x="12712933" y="-127000"/>
            <a:ext cx="1130300" cy="762000"/>
          </a:xfrm>
          <a:prstGeom prst="rect">
            <a:avLst/>
          </a:prstGeom>
        </p:spPr>
      </p:pic>
      <p:pic>
        <p:nvPicPr>
          <p:cNvPr id="6" name="图片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63378" y="4474050"/>
            <a:ext cx="4116226" cy="1698760"/>
          </a:xfrm>
          <a:prstGeom prst="rect">
            <a:avLst/>
          </a:prstGeom>
        </p:spPr>
      </p:pic>
      <p:pic>
        <p:nvPicPr>
          <p:cNvPr id="24" name="图片 23">
            <a:extLst>
              <a:ext uri="{FF2B5EF4-FFF2-40B4-BE49-F238E27FC236}">
                <a16:creationId xmlns:a16="http://schemas.microsoft.com/office/drawing/2014/main" id="{889E5E96-5F59-AE45-A39E-B5CC4FC8AFC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780962" y="4835154"/>
            <a:ext cx="961267" cy="403732"/>
          </a:xfrm>
          <a:prstGeom prst="rect">
            <a:avLst/>
          </a:prstGeom>
        </p:spPr>
      </p:pic>
      <p:sp>
        <p:nvSpPr>
          <p:cNvPr id="25" name="矩形 24">
            <a:extLst>
              <a:ext uri="{FF2B5EF4-FFF2-40B4-BE49-F238E27FC236}">
                <a16:creationId xmlns:a16="http://schemas.microsoft.com/office/drawing/2014/main" id="{4326E675-E8F3-7549-B0CE-AB891C32AD15}"/>
              </a:ext>
            </a:extLst>
          </p:cNvPr>
          <p:cNvSpPr/>
          <p:nvPr/>
        </p:nvSpPr>
        <p:spPr>
          <a:xfrm>
            <a:off x="-128795" y="1949356"/>
            <a:ext cx="4004882" cy="2657138"/>
          </a:xfrm>
          <a:prstGeom prst="rect">
            <a:avLst/>
          </a:prstGeom>
        </p:spPr>
        <p:txBody>
          <a:bodyPr wrap="square">
            <a:spAutoFit/>
          </a:bodyPr>
          <a:lstStyle/>
          <a:p>
            <a:pPr>
              <a:lnSpc>
                <a:spcPts val="4000"/>
              </a:lnSpc>
            </a:pPr>
            <a:r>
              <a:rPr lang="en-US" altLang="zh-CN" sz="2800" b="1" dirty="0">
                <a:ln w="38100">
                  <a:noFill/>
                </a:ln>
                <a:solidFill>
                  <a:schemeClr val="tx1"/>
                </a:solidFill>
                <a:latin typeface="Century Gothic" panose="020B0502020202020204" pitchFamily="34" charset="0"/>
                <a:ea typeface="Ayuthaya" pitchFamily="2" charset="-34"/>
                <a:cs typeface="Ayuthaya" pitchFamily="2" charset="-34"/>
              </a:rPr>
              <a:t>What other ancient places do you know about? What are they like? How can you learn about them?</a:t>
            </a:r>
          </a:p>
        </p:txBody>
      </p:sp>
      <p:pic>
        <p:nvPicPr>
          <p:cNvPr id="43" name="图片 4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312030">
            <a:off x="9332926" y="3698684"/>
            <a:ext cx="2236847" cy="3348574"/>
          </a:xfrm>
          <a:prstGeom prst="rect">
            <a:avLst/>
          </a:prstGeom>
          <a:ln>
            <a:noFill/>
          </a:ln>
          <a:effectLst>
            <a:outerShdw blurRad="190500" algn="tl" rotWithShape="0">
              <a:srgbClr val="000000">
                <a:alpha val="70000"/>
              </a:srgbClr>
            </a:outerShdw>
          </a:effectLst>
        </p:spPr>
      </p:pic>
      <p:pic>
        <p:nvPicPr>
          <p:cNvPr id="44" name="图片 4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3263">
            <a:off x="5639033" y="2710940"/>
            <a:ext cx="2816897" cy="1582526"/>
          </a:xfrm>
          <a:prstGeom prst="rect">
            <a:avLst/>
          </a:prstGeom>
          <a:ln>
            <a:noFill/>
          </a:ln>
          <a:effectLst>
            <a:outerShdw blurRad="190500" algn="tl" rotWithShape="0">
              <a:srgbClr val="000000">
                <a:alpha val="70000"/>
              </a:srgbClr>
            </a:outerShdw>
          </a:effectLst>
        </p:spPr>
      </p:pic>
      <p:pic>
        <p:nvPicPr>
          <p:cNvPr id="45" name="图片 4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008879">
            <a:off x="5310592" y="4961422"/>
            <a:ext cx="3138115" cy="17649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668429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8"/>
                                        </p:tgtEl>
                                      </p:cBhvr>
                                    </p:animEffect>
                                    <p:set>
                                      <p:cBhvr>
                                        <p:cTn id="10" dur="1" fill="hold">
                                          <p:stCondLst>
                                            <p:cond delay="499"/>
                                          </p:stCondLst>
                                        </p:cTn>
                                        <p:tgtEl>
                                          <p:spTgt spid="2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3"/>
                                        </p:tgtEl>
                                      </p:cBhvr>
                                    </p:animEffect>
                                    <p:set>
                                      <p:cBhvr>
                                        <p:cTn id="16" dur="1" fill="hold">
                                          <p:stCondLst>
                                            <p:cond delay="499"/>
                                          </p:stCondLst>
                                        </p:cTn>
                                        <p:tgtEl>
                                          <p:spTgt spid="3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p:cTn id="34" dur="500" fill="hold"/>
                                        <p:tgtEl>
                                          <p:spTgt spid="44"/>
                                        </p:tgtEl>
                                        <p:attrNameLst>
                                          <p:attrName>ppt_w</p:attrName>
                                        </p:attrNameLst>
                                      </p:cBhvr>
                                      <p:tavLst>
                                        <p:tav tm="0">
                                          <p:val>
                                            <p:fltVal val="0"/>
                                          </p:val>
                                        </p:tav>
                                        <p:tav tm="100000">
                                          <p:val>
                                            <p:strVal val="#ppt_w"/>
                                          </p:val>
                                        </p:tav>
                                      </p:tavLst>
                                    </p:anim>
                                    <p:anim calcmode="lin" valueType="num">
                                      <p:cBhvr>
                                        <p:cTn id="35" dur="500" fill="hold"/>
                                        <p:tgtEl>
                                          <p:spTgt spid="44"/>
                                        </p:tgtEl>
                                        <p:attrNameLst>
                                          <p:attrName>ppt_h</p:attrName>
                                        </p:attrNameLst>
                                      </p:cBhvr>
                                      <p:tavLst>
                                        <p:tav tm="0">
                                          <p:val>
                                            <p:fltVal val="0"/>
                                          </p:val>
                                        </p:tav>
                                        <p:tav tm="100000">
                                          <p:val>
                                            <p:strVal val="#ppt_h"/>
                                          </p:val>
                                        </p:tav>
                                      </p:tavLst>
                                    </p:anim>
                                    <p:anim calcmode="lin" valueType="num">
                                      <p:cBhvr>
                                        <p:cTn id="36" dur="500" fill="hold"/>
                                        <p:tgtEl>
                                          <p:spTgt spid="44"/>
                                        </p:tgtEl>
                                        <p:attrNameLst>
                                          <p:attrName>style.rotation</p:attrName>
                                        </p:attrNameLst>
                                      </p:cBhvr>
                                      <p:tavLst>
                                        <p:tav tm="0">
                                          <p:val>
                                            <p:fltVal val="90"/>
                                          </p:val>
                                        </p:tav>
                                        <p:tav tm="100000">
                                          <p:val>
                                            <p:fltVal val="0"/>
                                          </p:val>
                                        </p:tav>
                                      </p:tavLst>
                                    </p:anim>
                                    <p:animEffect transition="in" filter="fade">
                                      <p:cBhvr>
                                        <p:cTn id="37" dur="500"/>
                                        <p:tgtEl>
                                          <p:spTgt spid="44"/>
                                        </p:tgtEl>
                                      </p:cBhvr>
                                    </p:animEffect>
                                  </p:childTnLst>
                                </p:cTn>
                              </p:par>
                            </p:childTnLst>
                          </p:cTn>
                        </p:par>
                        <p:par>
                          <p:cTn id="38" fill="hold">
                            <p:stCondLst>
                              <p:cond delay="500"/>
                            </p:stCondLst>
                            <p:childTnLst>
                              <p:par>
                                <p:cTn id="39" presetID="31" presetClass="entr" presetSubtype="0" fill="hold" nodeType="after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p:cTn id="41" dur="500" fill="hold"/>
                                        <p:tgtEl>
                                          <p:spTgt spid="45"/>
                                        </p:tgtEl>
                                        <p:attrNameLst>
                                          <p:attrName>ppt_w</p:attrName>
                                        </p:attrNameLst>
                                      </p:cBhvr>
                                      <p:tavLst>
                                        <p:tav tm="0">
                                          <p:val>
                                            <p:fltVal val="0"/>
                                          </p:val>
                                        </p:tav>
                                        <p:tav tm="100000">
                                          <p:val>
                                            <p:strVal val="#ppt_w"/>
                                          </p:val>
                                        </p:tav>
                                      </p:tavLst>
                                    </p:anim>
                                    <p:anim calcmode="lin" valueType="num">
                                      <p:cBhvr>
                                        <p:cTn id="42" dur="500" fill="hold"/>
                                        <p:tgtEl>
                                          <p:spTgt spid="45"/>
                                        </p:tgtEl>
                                        <p:attrNameLst>
                                          <p:attrName>ppt_h</p:attrName>
                                        </p:attrNameLst>
                                      </p:cBhvr>
                                      <p:tavLst>
                                        <p:tav tm="0">
                                          <p:val>
                                            <p:fltVal val="0"/>
                                          </p:val>
                                        </p:tav>
                                        <p:tav tm="100000">
                                          <p:val>
                                            <p:strVal val="#ppt_h"/>
                                          </p:val>
                                        </p:tav>
                                      </p:tavLst>
                                    </p:anim>
                                    <p:anim calcmode="lin" valueType="num">
                                      <p:cBhvr>
                                        <p:cTn id="43" dur="500" fill="hold"/>
                                        <p:tgtEl>
                                          <p:spTgt spid="45"/>
                                        </p:tgtEl>
                                        <p:attrNameLst>
                                          <p:attrName>style.rotation</p:attrName>
                                        </p:attrNameLst>
                                      </p:cBhvr>
                                      <p:tavLst>
                                        <p:tav tm="0">
                                          <p:val>
                                            <p:fltVal val="90"/>
                                          </p:val>
                                        </p:tav>
                                        <p:tav tm="100000">
                                          <p:val>
                                            <p:fltVal val="0"/>
                                          </p:val>
                                        </p:tav>
                                      </p:tavLst>
                                    </p:anim>
                                    <p:animEffect transition="in" filter="fade">
                                      <p:cBhvr>
                                        <p:cTn id="44" dur="500"/>
                                        <p:tgtEl>
                                          <p:spTgt spid="45"/>
                                        </p:tgtEl>
                                      </p:cBhvr>
                                    </p:animEffect>
                                  </p:childTnLst>
                                </p:cTn>
                              </p:par>
                            </p:childTnLst>
                          </p:cTn>
                        </p:par>
                        <p:par>
                          <p:cTn id="45" fill="hold">
                            <p:stCondLst>
                              <p:cond delay="1000"/>
                            </p:stCondLst>
                            <p:childTnLst>
                              <p:par>
                                <p:cTn id="46" presetID="31" presetClass="entr" presetSubtype="0" fill="hold" nodeType="after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p:cTn id="48" dur="500" fill="hold"/>
                                        <p:tgtEl>
                                          <p:spTgt spid="43"/>
                                        </p:tgtEl>
                                        <p:attrNameLst>
                                          <p:attrName>ppt_w</p:attrName>
                                        </p:attrNameLst>
                                      </p:cBhvr>
                                      <p:tavLst>
                                        <p:tav tm="0">
                                          <p:val>
                                            <p:fltVal val="0"/>
                                          </p:val>
                                        </p:tav>
                                        <p:tav tm="100000">
                                          <p:val>
                                            <p:strVal val="#ppt_w"/>
                                          </p:val>
                                        </p:tav>
                                      </p:tavLst>
                                    </p:anim>
                                    <p:anim calcmode="lin" valueType="num">
                                      <p:cBhvr>
                                        <p:cTn id="49" dur="500" fill="hold"/>
                                        <p:tgtEl>
                                          <p:spTgt spid="43"/>
                                        </p:tgtEl>
                                        <p:attrNameLst>
                                          <p:attrName>ppt_h</p:attrName>
                                        </p:attrNameLst>
                                      </p:cBhvr>
                                      <p:tavLst>
                                        <p:tav tm="0">
                                          <p:val>
                                            <p:fltVal val="0"/>
                                          </p:val>
                                        </p:tav>
                                        <p:tav tm="100000">
                                          <p:val>
                                            <p:strVal val="#ppt_h"/>
                                          </p:val>
                                        </p:tav>
                                      </p:tavLst>
                                    </p:anim>
                                    <p:anim calcmode="lin" valueType="num">
                                      <p:cBhvr>
                                        <p:cTn id="50" dur="500" fill="hold"/>
                                        <p:tgtEl>
                                          <p:spTgt spid="43"/>
                                        </p:tgtEl>
                                        <p:attrNameLst>
                                          <p:attrName>style.rotation</p:attrName>
                                        </p:attrNameLst>
                                      </p:cBhvr>
                                      <p:tavLst>
                                        <p:tav tm="0">
                                          <p:val>
                                            <p:fltVal val="90"/>
                                          </p:val>
                                        </p:tav>
                                        <p:tav tm="100000">
                                          <p:val>
                                            <p:fltVal val="0"/>
                                          </p:val>
                                        </p:tav>
                                      </p:tavLst>
                                    </p:anim>
                                    <p:animEffect transition="in" filter="fade">
                                      <p:cBhvr>
                                        <p:cTn id="5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2"/>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28" grpId="0" animBg="1"/>
      <p:bldP spid="29" grpId="0"/>
      <p:bldP spid="4" grpId="0"/>
      <p:bldP spid="34" grpId="0"/>
      <p:bldP spid="41" grpId="0" animBg="1"/>
      <p:bldP spid="41" grpId="1" animBg="1"/>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同侧圆角矩形 45"/>
          <p:cNvSpPr/>
          <p:nvPr/>
        </p:nvSpPr>
        <p:spPr>
          <a:xfrm flipV="1">
            <a:off x="3985818" y="58766"/>
            <a:ext cx="5631517" cy="1141478"/>
          </a:xfrm>
          <a:prstGeom prst="round2SameRect">
            <a:avLst/>
          </a:prstGeom>
          <a:solidFill>
            <a:srgbClr val="02C258"/>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2" name="文本框 51"/>
          <p:cNvSpPr txBox="1"/>
          <p:nvPr/>
        </p:nvSpPr>
        <p:spPr>
          <a:xfrm>
            <a:off x="3442691" y="377822"/>
            <a:ext cx="673455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FFFFFF"/>
                </a:solidFill>
                <a:latin typeface="Century Gothic" panose="020B0502020202020204" pitchFamily="34" charset="0"/>
              </a:rPr>
              <a:t>Get Ready to Present</a:t>
            </a:r>
          </a:p>
        </p:txBody>
      </p:sp>
      <p:grpSp>
        <p:nvGrpSpPr>
          <p:cNvPr id="23" name="组合 22"/>
          <p:cNvGrpSpPr/>
          <p:nvPr/>
        </p:nvGrpSpPr>
        <p:grpSpPr>
          <a:xfrm>
            <a:off x="10981203" y="450957"/>
            <a:ext cx="2577957" cy="889186"/>
            <a:chOff x="11381362" y="-138057"/>
            <a:chExt cx="2227761" cy="889186"/>
          </a:xfrm>
        </p:grpSpPr>
        <p:pic>
          <p:nvPicPr>
            <p:cNvPr id="24" name="图片 23">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25" name="文本框 24">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Oral Writing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pic>
        <p:nvPicPr>
          <p:cNvPr id="26" name="图片 25">
            <a:extLst>
              <a:ext uri="{FF2B5EF4-FFF2-40B4-BE49-F238E27FC236}">
                <a16:creationId xmlns:a16="http://schemas.microsoft.com/office/drawing/2014/main" id="{ADEB6905-2DF4-4247-9197-7530F60DD5B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a:off x="0" y="6123354"/>
            <a:ext cx="2154264" cy="1481348"/>
          </a:xfrm>
          <a:prstGeom prst="rect">
            <a:avLst/>
          </a:prstGeom>
        </p:spPr>
      </p:pic>
      <p:pic>
        <p:nvPicPr>
          <p:cNvPr id="40" name="图片 39"/>
          <p:cNvPicPr>
            <a:picLocks noChangeAspect="1"/>
          </p:cNvPicPr>
          <p:nvPr/>
        </p:nvPicPr>
        <p:blipFill>
          <a:blip r:embed="rId6"/>
          <a:stretch>
            <a:fillRect/>
          </a:stretch>
        </p:blipFill>
        <p:spPr>
          <a:xfrm>
            <a:off x="-140680" y="6731082"/>
            <a:ext cx="2700762" cy="749873"/>
          </a:xfrm>
          <a:prstGeom prst="rect">
            <a:avLst/>
          </a:prstGeom>
        </p:spPr>
      </p:pic>
      <p:grpSp>
        <p:nvGrpSpPr>
          <p:cNvPr id="42" name="组合 41"/>
          <p:cNvGrpSpPr/>
          <p:nvPr/>
        </p:nvGrpSpPr>
        <p:grpSpPr>
          <a:xfrm>
            <a:off x="12789167" y="7350150"/>
            <a:ext cx="718618" cy="261611"/>
            <a:chOff x="10988399" y="5994034"/>
            <a:chExt cx="718618" cy="165310"/>
          </a:xfrm>
        </p:grpSpPr>
        <p:sp>
          <p:nvSpPr>
            <p:cNvPr id="43" name="流程图: 终止 42"/>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4" name="文本框 43">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17/20</a:t>
              </a:r>
              <a:endParaRPr lang="zh-CN" altLang="en-US" sz="1100" b="1" dirty="0">
                <a:latin typeface="Century Gothic" panose="020B0502020202020204" pitchFamily="34" charset="0"/>
              </a:endParaRPr>
            </a:p>
          </p:txBody>
        </p:sp>
      </p:grpSp>
      <p:grpSp>
        <p:nvGrpSpPr>
          <p:cNvPr id="79" name="组合 78"/>
          <p:cNvGrpSpPr/>
          <p:nvPr/>
        </p:nvGrpSpPr>
        <p:grpSpPr>
          <a:xfrm>
            <a:off x="-140680" y="7350150"/>
            <a:ext cx="904024" cy="271438"/>
            <a:chOff x="-38208" y="6490129"/>
            <a:chExt cx="945640" cy="305311"/>
          </a:xfrm>
        </p:grpSpPr>
        <p:pic>
          <p:nvPicPr>
            <p:cNvPr id="80" name="图片 79">
              <a:extLst>
                <a:ext uri="{FF2B5EF4-FFF2-40B4-BE49-F238E27FC236}">
                  <a16:creationId xmlns:a16="http://schemas.microsoft.com/office/drawing/2014/main" id="{AD5EA7F3-ABAB-2E48-AE5C-40EA9ED125BF}"/>
                </a:ext>
              </a:extLst>
            </p:cNvPr>
            <p:cNvPicPr>
              <a:picLocks noChangeAspect="1"/>
            </p:cNvPicPr>
            <p:nvPr/>
          </p:nvPicPr>
          <p:blipFill>
            <a:blip r:embed="rId7"/>
            <a:stretch>
              <a:fillRect/>
            </a:stretch>
          </p:blipFill>
          <p:spPr>
            <a:xfrm>
              <a:off x="157988" y="6501016"/>
              <a:ext cx="749444" cy="294424"/>
            </a:xfrm>
            <a:prstGeom prst="rect">
              <a:avLst/>
            </a:prstGeom>
            <a:noFill/>
          </p:spPr>
        </p:pic>
        <p:sp>
          <p:nvSpPr>
            <p:cNvPr id="81" name="文本框 80">
              <a:extLst>
                <a:ext uri="{FF2B5EF4-FFF2-40B4-BE49-F238E27FC236}">
                  <a16:creationId xmlns:a16="http://schemas.microsoft.com/office/drawing/2014/main" id="{68BCB880-31DC-7346-B6D5-01DAA156375E}"/>
                </a:ext>
              </a:extLst>
            </p:cNvPr>
            <p:cNvSpPr txBox="1"/>
            <p:nvPr/>
          </p:nvSpPr>
          <p:spPr>
            <a:xfrm>
              <a:off x="-38208" y="6490129"/>
              <a:ext cx="806292" cy="294257"/>
            </a:xfrm>
            <a:prstGeom prst="rect">
              <a:avLst/>
            </a:prstGeom>
            <a:noFill/>
          </p:spPr>
          <p:txBody>
            <a:bodyPr wrap="square" rtlCol="0">
              <a:spAutoFit/>
            </a:bodyPr>
            <a:lstStyle/>
            <a:p>
              <a:pPr algn="ctr"/>
              <a:r>
                <a:rPr lang="en-US" altLang="zh-CN" sz="1100" b="1" dirty="0">
                  <a:latin typeface="Century Gothic" panose="020B0502020202020204" pitchFamily="34" charset="0"/>
                </a:rPr>
                <a:t>2:30</a:t>
              </a:r>
              <a:endParaRPr lang="zh-CN" altLang="en-US" sz="1100" b="1" dirty="0">
                <a:latin typeface="Century Gothic" panose="020B0502020202020204" pitchFamily="34" charset="0"/>
              </a:endParaRPr>
            </a:p>
          </p:txBody>
        </p:sp>
      </p:grpSp>
      <p:sp>
        <p:nvSpPr>
          <p:cNvPr id="30" name="矩形 29">
            <a:extLst>
              <a:ext uri="{FF2B5EF4-FFF2-40B4-BE49-F238E27FC236}">
                <a16:creationId xmlns:a16="http://schemas.microsoft.com/office/drawing/2014/main" id="{68939BC1-8866-0D4D-874F-CE44CC871099}"/>
              </a:ext>
            </a:extLst>
          </p:cNvPr>
          <p:cNvSpPr/>
          <p:nvPr/>
        </p:nvSpPr>
        <p:spPr>
          <a:xfrm>
            <a:off x="8970924" y="0"/>
            <a:ext cx="4536861" cy="1943014"/>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On this slide, test Ss’ oral writing skills; each S should be tested; give each S a mark according to the assessment rubrics.</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Describe A Lucky Find in the adventure by using the visual aids and given guideline.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Explain the task to Ss.</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Have Ss describe A Lucky Find in the adventure by using the bubble map.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Give feedback.</a:t>
            </a:r>
          </a:p>
        </p:txBody>
      </p:sp>
      <p:pic>
        <p:nvPicPr>
          <p:cNvPr id="31" name="图片 30"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8"/>
          <a:stretch>
            <a:fillRect/>
          </a:stretch>
        </p:blipFill>
        <p:spPr>
          <a:xfrm>
            <a:off x="12712932" y="-127000"/>
            <a:ext cx="1130300" cy="762000"/>
          </a:xfrm>
          <a:prstGeom prst="rect">
            <a:avLst/>
          </a:prstGeom>
        </p:spPr>
      </p:pic>
      <p:graphicFrame>
        <p:nvGraphicFramePr>
          <p:cNvPr id="33" name="图示 32"/>
          <p:cNvGraphicFramePr/>
          <p:nvPr>
            <p:extLst>
              <p:ext uri="{D42A27DB-BD31-4B8C-83A1-F6EECF244321}">
                <p14:modId xmlns:p14="http://schemas.microsoft.com/office/powerpoint/2010/main" val="1861403890"/>
              </p:ext>
            </p:extLst>
          </p:nvPr>
        </p:nvGraphicFramePr>
        <p:xfrm>
          <a:off x="763344" y="3287503"/>
          <a:ext cx="12468369" cy="33026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4" name="矩形 33"/>
          <p:cNvSpPr/>
          <p:nvPr/>
        </p:nvSpPr>
        <p:spPr>
          <a:xfrm>
            <a:off x="1350381" y="1647368"/>
            <a:ext cx="10832513" cy="193899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a:spAutoFit/>
          </a:bodyPr>
          <a:lstStyle/>
          <a:p>
            <a:pPr marL="342900" indent="-342900" algn="l" defTabSz="584200">
              <a:buFont typeface="Wingdings" panose="05000000000000000000" pitchFamily="2" charset="2"/>
              <a:buChar char="u"/>
            </a:pPr>
            <a:r>
              <a:rPr lang="en-US" altLang="zh-CN" sz="2400" b="1" dirty="0">
                <a:solidFill>
                  <a:schemeClr val="tx1"/>
                </a:solidFill>
                <a:latin typeface="Century Gothic" panose="020B0502020202020204" pitchFamily="34" charset="0"/>
                <a:cs typeface="Calibri" panose="020F0502020204030204" pitchFamily="34" charset="0"/>
              </a:rPr>
              <a:t>Describe how the Saxon village was found with the help of the sequence chart below.</a:t>
            </a:r>
          </a:p>
          <a:p>
            <a:pPr marL="342900" indent="-342900" algn="l" defTabSz="584200">
              <a:buFont typeface="Wingdings" panose="05000000000000000000" pitchFamily="2" charset="2"/>
              <a:buChar char="u"/>
            </a:pPr>
            <a:r>
              <a:rPr lang="en-US" altLang="zh-CN" sz="2400" b="1" dirty="0">
                <a:solidFill>
                  <a:schemeClr val="tx1"/>
                </a:solidFill>
                <a:latin typeface="Century Gothic" panose="020B0502020202020204" pitchFamily="34" charset="0"/>
                <a:cs typeface="Calibri" panose="020F0502020204030204" pitchFamily="34" charset="0"/>
              </a:rPr>
              <a:t>Choose one of the events that you think is the most important and explain why you think it is the most important and how it helped people discover the Saxon village.</a:t>
            </a:r>
          </a:p>
        </p:txBody>
      </p:sp>
      <p:pic>
        <p:nvPicPr>
          <p:cNvPr id="35" name="图片 34">
            <a:extLst>
              <a:ext uri="{FF2B5EF4-FFF2-40B4-BE49-F238E27FC236}">
                <a16:creationId xmlns:a16="http://schemas.microsoft.com/office/drawing/2014/main" id="{889E5E96-5F59-AE45-A39E-B5CC4FC8AFC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265403" y="3179417"/>
            <a:ext cx="961267" cy="403732"/>
          </a:xfrm>
          <a:prstGeom prst="rect">
            <a:avLst/>
          </a:prstGeom>
        </p:spPr>
      </p:pic>
    </p:spTree>
    <p:extLst>
      <p:ext uri="{BB962C8B-B14F-4D97-AF65-F5344CB8AC3E}">
        <p14:creationId xmlns:p14="http://schemas.microsoft.com/office/powerpoint/2010/main" val="22401195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0" grpId="0" animBg="1"/>
      <p:bldP spid="30" grpId="1" animBg="1"/>
      <p:bldGraphic spid="33"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00650" y="3020100"/>
            <a:ext cx="7647794" cy="3344890"/>
          </a:xfrm>
          <a:prstGeom prst="rect">
            <a:avLst/>
          </a:prstGeom>
        </p:spPr>
        <p:txBody>
          <a:bodyPr wrap="square">
            <a:spAutoFit/>
          </a:bodyPr>
          <a:lstStyle/>
          <a:p>
            <a:pPr algn="l">
              <a:lnSpc>
                <a:spcPct val="150000"/>
              </a:lnSpc>
            </a:pPr>
            <a:r>
              <a:rPr lang="en-US" altLang="zh-CN" sz="2400" b="1" spc="-50" dirty="0">
                <a:ln w="38100">
                  <a:noFill/>
                </a:ln>
                <a:solidFill>
                  <a:schemeClr val="tx1"/>
                </a:solidFill>
                <a:latin typeface="Century Gothic" panose="020B0502020202020204" pitchFamily="34" charset="0"/>
                <a:ea typeface="Berlin" charset="0"/>
                <a:cs typeface="Calibri" panose="020F0502020204030204" pitchFamily="34" charset="0"/>
              </a:rPr>
              <a:t>Step 1. Brainstorm: Collect Ideas </a:t>
            </a:r>
          </a:p>
          <a:p>
            <a:pPr algn="l">
              <a:lnSpc>
                <a:spcPct val="150000"/>
              </a:lnSpc>
            </a:pPr>
            <a:r>
              <a:rPr lang="en-US" altLang="zh-CN" sz="2400" b="1" spc="-50" dirty="0">
                <a:ln w="38100">
                  <a:noFill/>
                </a:ln>
                <a:solidFill>
                  <a:schemeClr val="tx1"/>
                </a:solidFill>
                <a:latin typeface="Century Gothic" panose="020B0502020202020204" pitchFamily="34" charset="0"/>
                <a:ea typeface="Berlin" charset="0"/>
                <a:cs typeface="Calibri" panose="020F0502020204030204" pitchFamily="34" charset="0"/>
              </a:rPr>
              <a:t>Step 2. Prewrite: Make a Plan for Your Writing</a:t>
            </a:r>
          </a:p>
          <a:p>
            <a:pPr algn="l">
              <a:lnSpc>
                <a:spcPct val="150000"/>
              </a:lnSpc>
            </a:pPr>
            <a:r>
              <a:rPr lang="en-US" altLang="zh-CN" sz="2400" b="1" spc="-50" dirty="0">
                <a:ln w="38100">
                  <a:noFill/>
                </a:ln>
                <a:solidFill>
                  <a:schemeClr val="tx1"/>
                </a:solidFill>
                <a:latin typeface="Century Gothic" panose="020B0502020202020204" pitchFamily="34" charset="0"/>
                <a:ea typeface="Berlin" charset="0"/>
                <a:cs typeface="Calibri" panose="020F0502020204030204" pitchFamily="34" charset="0"/>
              </a:rPr>
              <a:t>Step 3. Draft: Write the First Version of Your Story</a:t>
            </a:r>
          </a:p>
          <a:p>
            <a:pPr algn="l">
              <a:lnSpc>
                <a:spcPct val="150000"/>
              </a:lnSpc>
            </a:pPr>
            <a:r>
              <a:rPr lang="en-US" altLang="zh-CN" sz="2400" b="1" spc="-50" dirty="0">
                <a:ln w="38100">
                  <a:noFill/>
                </a:ln>
                <a:solidFill>
                  <a:schemeClr val="tx1"/>
                </a:solidFill>
                <a:latin typeface="Century Gothic" panose="020B0502020202020204" pitchFamily="34" charset="0"/>
                <a:ea typeface="Berlin" charset="0"/>
                <a:cs typeface="Calibri" panose="020F0502020204030204" pitchFamily="34" charset="0"/>
              </a:rPr>
              <a:t>Step 4. Revise: Change Your Writing </a:t>
            </a:r>
          </a:p>
          <a:p>
            <a:pPr algn="l">
              <a:lnSpc>
                <a:spcPct val="150000"/>
              </a:lnSpc>
            </a:pPr>
            <a:r>
              <a:rPr lang="en-US" altLang="zh-CN" sz="2400" b="1" spc="-50" dirty="0">
                <a:ln w="38100">
                  <a:noFill/>
                </a:ln>
                <a:solidFill>
                  <a:schemeClr val="tx1"/>
                </a:solidFill>
                <a:latin typeface="Century Gothic" panose="020B0502020202020204" pitchFamily="34" charset="0"/>
                <a:ea typeface="Berlin" charset="0"/>
                <a:cs typeface="Calibri" panose="020F0502020204030204" pitchFamily="34" charset="0"/>
              </a:rPr>
              <a:t>Step 5. Edit: Check Your Writing </a:t>
            </a:r>
          </a:p>
          <a:p>
            <a:pPr algn="l">
              <a:lnSpc>
                <a:spcPct val="150000"/>
              </a:lnSpc>
            </a:pPr>
            <a:r>
              <a:rPr lang="en-US" altLang="zh-CN" sz="2400" b="1" spc="-50" dirty="0">
                <a:ln w="38100">
                  <a:noFill/>
                </a:ln>
                <a:solidFill>
                  <a:schemeClr val="tx1"/>
                </a:solidFill>
                <a:latin typeface="Century Gothic" panose="020B0502020202020204" pitchFamily="34" charset="0"/>
                <a:ea typeface="Berlin" charset="0"/>
                <a:cs typeface="Calibri" panose="020F0502020204030204" pitchFamily="34" charset="0"/>
              </a:rPr>
              <a:t>Step 6. Publish: Make Your Final Copy</a:t>
            </a:r>
          </a:p>
        </p:txBody>
      </p:sp>
      <p:sp>
        <p:nvSpPr>
          <p:cNvPr id="23" name="矩形 22"/>
          <p:cNvSpPr/>
          <p:nvPr/>
        </p:nvSpPr>
        <p:spPr>
          <a:xfrm>
            <a:off x="1400650" y="1490683"/>
            <a:ext cx="11296509" cy="1272143"/>
          </a:xfrm>
          <a:prstGeom prst="rect">
            <a:avLst/>
          </a:prstGeom>
        </p:spPr>
        <p:txBody>
          <a:bodyPr wrap="square">
            <a:spAutoFit/>
          </a:bodyPr>
          <a:lstStyle/>
          <a:p>
            <a:pPr algn="l">
              <a:lnSpc>
                <a:spcPts val="4600"/>
              </a:lnSpc>
            </a:pPr>
            <a:r>
              <a:rPr lang="en-US" altLang="zh-CN" sz="2800" b="1" kern="1200" dirty="0">
                <a:solidFill>
                  <a:schemeClr val="tx1"/>
                </a:solidFill>
                <a:latin typeface="Century Gothic" panose="020B0502020202020204" pitchFamily="34" charset="0"/>
                <a:cs typeface="Times New Roman" panose="02020603050405020304" pitchFamily="18" charset="0"/>
              </a:rPr>
              <a:t>Write a persuasive essay explaining why people should protect ancient things in three paragraphs.</a:t>
            </a:r>
          </a:p>
        </p:txBody>
      </p:sp>
      <p:grpSp>
        <p:nvGrpSpPr>
          <p:cNvPr id="10" name="组合 9"/>
          <p:cNvGrpSpPr/>
          <p:nvPr/>
        </p:nvGrpSpPr>
        <p:grpSpPr>
          <a:xfrm>
            <a:off x="11031166" y="359987"/>
            <a:ext cx="2508744" cy="889186"/>
            <a:chOff x="11381362" y="-138057"/>
            <a:chExt cx="2167950" cy="889186"/>
          </a:xfrm>
        </p:grpSpPr>
        <p:pic>
          <p:nvPicPr>
            <p:cNvPr id="11" name="图片 10">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12" name="文本框 11">
              <a:extLst>
                <a:ext uri="{FF2B5EF4-FFF2-40B4-BE49-F238E27FC236}">
                  <a16:creationId xmlns:a16="http://schemas.microsoft.com/office/drawing/2014/main" id="{3CD32240-6825-FB45-9097-77E5813F59C1}"/>
                </a:ext>
              </a:extLst>
            </p:cNvPr>
            <p:cNvSpPr txBox="1"/>
            <p:nvPr/>
          </p:nvSpPr>
          <p:spPr>
            <a:xfrm>
              <a:off x="11381362" y="33739"/>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Writing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13" name="文本框 12"/>
          <p:cNvSpPr txBox="1"/>
          <p:nvPr/>
        </p:nvSpPr>
        <p:spPr>
          <a:xfrm>
            <a:off x="703031" y="638374"/>
            <a:ext cx="1172888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3200" b="1" dirty="0">
                <a:solidFill>
                  <a:srgbClr val="0083D1"/>
                </a:solidFill>
                <a:latin typeface="思源黑体 CN Heavy" panose="020B0A00000000000000" pitchFamily="34" charset="-122"/>
                <a:ea typeface="思源黑体 CN Heavy" panose="020B0A00000000000000" pitchFamily="34" charset="-122"/>
              </a:rPr>
              <a:t>Homework: A Persuasive Essay</a:t>
            </a:r>
          </a:p>
        </p:txBody>
      </p:sp>
      <p:pic>
        <p:nvPicPr>
          <p:cNvPr id="3" name="图片 2"/>
          <p:cNvPicPr>
            <a:picLocks noChangeAspect="1"/>
          </p:cNvPicPr>
          <p:nvPr/>
        </p:nvPicPr>
        <p:blipFill>
          <a:blip r:embed="rId4"/>
          <a:stretch>
            <a:fillRect/>
          </a:stretch>
        </p:blipFill>
        <p:spPr>
          <a:xfrm>
            <a:off x="7686056" y="6015404"/>
            <a:ext cx="1463167" cy="1487553"/>
          </a:xfrm>
          <a:prstGeom prst="rect">
            <a:avLst/>
          </a:prstGeom>
        </p:spPr>
      </p:pic>
      <p:sp>
        <p:nvSpPr>
          <p:cNvPr id="14" name="矩形 13"/>
          <p:cNvSpPr/>
          <p:nvPr/>
        </p:nvSpPr>
        <p:spPr>
          <a:xfrm>
            <a:off x="9048444" y="6044064"/>
            <a:ext cx="3759097" cy="1128899"/>
          </a:xfrm>
          <a:prstGeom prst="rect">
            <a:avLst/>
          </a:prstGeom>
        </p:spPr>
        <p:txBody>
          <a:bodyPr wrap="square">
            <a:spAutoFit/>
          </a:bodyPr>
          <a:lstStyle/>
          <a:p>
            <a:pPr algn="l">
              <a:lnSpc>
                <a:spcPct val="150000"/>
              </a:lnSpc>
            </a:pPr>
            <a:r>
              <a:rPr lang="en-US" altLang="zh-CN" sz="2400" b="1" spc="-133" dirty="0">
                <a:ln w="38100">
                  <a:noFill/>
                </a:ln>
                <a:solidFill>
                  <a:schemeClr val="tx1"/>
                </a:solidFill>
                <a:latin typeface="Century Gothic" panose="020B0502020202020204" pitchFamily="34" charset="0"/>
                <a:ea typeface="Berlin" charset="0"/>
                <a:cs typeface="Calibri" panose="020F0502020204030204" pitchFamily="34" charset="0"/>
              </a:rPr>
              <a:t>Watch the post-class video before you start the task .</a:t>
            </a:r>
          </a:p>
        </p:txBody>
      </p:sp>
      <p:grpSp>
        <p:nvGrpSpPr>
          <p:cNvPr id="27" name="组合 26"/>
          <p:cNvGrpSpPr/>
          <p:nvPr/>
        </p:nvGrpSpPr>
        <p:grpSpPr>
          <a:xfrm>
            <a:off x="12789167" y="7350150"/>
            <a:ext cx="718618" cy="261611"/>
            <a:chOff x="10988399" y="5994034"/>
            <a:chExt cx="718618" cy="165310"/>
          </a:xfrm>
        </p:grpSpPr>
        <p:sp>
          <p:nvSpPr>
            <p:cNvPr id="28" name="流程图: 终止 27"/>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9" name="文本框 28">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18/20</a:t>
              </a:r>
              <a:endParaRPr lang="zh-CN" altLang="en-US" sz="1100" b="1" dirty="0">
                <a:latin typeface="Century Gothic" panose="020B0502020202020204" pitchFamily="34" charset="0"/>
              </a:endParaRPr>
            </a:p>
          </p:txBody>
        </p:sp>
      </p:grpSp>
      <p:grpSp>
        <p:nvGrpSpPr>
          <p:cNvPr id="33" name="组合 32"/>
          <p:cNvGrpSpPr/>
          <p:nvPr/>
        </p:nvGrpSpPr>
        <p:grpSpPr>
          <a:xfrm>
            <a:off x="-140680" y="7350150"/>
            <a:ext cx="904024" cy="271438"/>
            <a:chOff x="-38208" y="6490129"/>
            <a:chExt cx="945640" cy="305311"/>
          </a:xfrm>
        </p:grpSpPr>
        <p:pic>
          <p:nvPicPr>
            <p:cNvPr id="34" name="图片 33">
              <a:extLst>
                <a:ext uri="{FF2B5EF4-FFF2-40B4-BE49-F238E27FC236}">
                  <a16:creationId xmlns:a16="http://schemas.microsoft.com/office/drawing/2014/main" id="{AD5EA7F3-ABAB-2E48-AE5C-40EA9ED125BF}"/>
                </a:ext>
              </a:extLst>
            </p:cNvPr>
            <p:cNvPicPr>
              <a:picLocks noChangeAspect="1"/>
            </p:cNvPicPr>
            <p:nvPr/>
          </p:nvPicPr>
          <p:blipFill>
            <a:blip r:embed="rId5"/>
            <a:stretch>
              <a:fillRect/>
            </a:stretch>
          </p:blipFill>
          <p:spPr>
            <a:xfrm>
              <a:off x="157988" y="6501016"/>
              <a:ext cx="749444" cy="294424"/>
            </a:xfrm>
            <a:prstGeom prst="rect">
              <a:avLst/>
            </a:prstGeom>
            <a:noFill/>
          </p:spPr>
        </p:pic>
        <p:sp>
          <p:nvSpPr>
            <p:cNvPr id="35" name="文本框 34">
              <a:extLst>
                <a:ext uri="{FF2B5EF4-FFF2-40B4-BE49-F238E27FC236}">
                  <a16:creationId xmlns:a16="http://schemas.microsoft.com/office/drawing/2014/main" id="{68BCB880-31DC-7346-B6D5-01DAA156375E}"/>
                </a:ext>
              </a:extLst>
            </p:cNvPr>
            <p:cNvSpPr txBox="1"/>
            <p:nvPr/>
          </p:nvSpPr>
          <p:spPr>
            <a:xfrm>
              <a:off x="-38208" y="6490129"/>
              <a:ext cx="806292" cy="294257"/>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sp>
        <p:nvSpPr>
          <p:cNvPr id="17" name="矩形 16">
            <a:extLst>
              <a:ext uri="{FF2B5EF4-FFF2-40B4-BE49-F238E27FC236}">
                <a16:creationId xmlns:a16="http://schemas.microsoft.com/office/drawing/2014/main" id="{68939BC1-8866-0D4D-874F-CE44CC871099}"/>
              </a:ext>
            </a:extLst>
          </p:cNvPr>
          <p:cNvSpPr/>
          <p:nvPr/>
        </p:nvSpPr>
        <p:spPr>
          <a:xfrm>
            <a:off x="8979448" y="0"/>
            <a:ext cx="4536861" cy="1543546"/>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Understand what the writing task is; know to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complete the writing task with the help of the post-class instructional video.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Introduce and explain the writing task to Ss.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Ss to finish the task before the next class and to be ready to present.</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Remind Ss to watch the post-class video before writing. </a:t>
            </a:r>
          </a:p>
        </p:txBody>
      </p:sp>
      <p:pic>
        <p:nvPicPr>
          <p:cNvPr id="18" name="图片 17"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6"/>
          <a:stretch>
            <a:fillRect/>
          </a:stretch>
        </p:blipFill>
        <p:spPr>
          <a:xfrm>
            <a:off x="12697159" y="-127000"/>
            <a:ext cx="1130300" cy="762000"/>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8444" y="3605934"/>
            <a:ext cx="3002467" cy="2001644"/>
          </a:xfrm>
          <a:prstGeom prst="rect">
            <a:avLst/>
          </a:prstGeom>
        </p:spPr>
      </p:pic>
    </p:spTree>
    <p:extLst>
      <p:ext uri="{BB962C8B-B14F-4D97-AF65-F5344CB8AC3E}">
        <p14:creationId xmlns:p14="http://schemas.microsoft.com/office/powerpoint/2010/main" val="3404076799"/>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7" grpId="0" animBg="1"/>
      <p:bldP spid="1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2C2358C9-20A9-4B22-93A7-AEC1FA2D1A91}"/>
              </a:ext>
            </a:extLst>
          </p:cNvPr>
          <p:cNvSpPr txBox="1"/>
          <p:nvPr/>
        </p:nvSpPr>
        <p:spPr>
          <a:xfrm>
            <a:off x="2276697" y="2413530"/>
            <a:ext cx="8754469" cy="3970318"/>
          </a:xfrm>
          <a:prstGeom prst="rect">
            <a:avLst/>
          </a:prstGeom>
          <a:noFill/>
        </p:spPr>
        <p:txBody>
          <a:bodyPr wrap="square" rtlCol="0">
            <a:spAutoFit/>
          </a:bodyPr>
          <a:lstStyle/>
          <a:p>
            <a:pPr algn="l">
              <a:lnSpc>
                <a:spcPct val="150000"/>
              </a:lnSpc>
            </a:pPr>
            <a:r>
              <a:rPr lang="en-US" altLang="zh-CN" sz="3600" b="1" dirty="0">
                <a:solidFill>
                  <a:schemeClr val="accent2">
                    <a:lumMod val="75000"/>
                  </a:schemeClr>
                </a:solidFill>
                <a:latin typeface="Century Gothic" panose="020B0502020202020204" pitchFamily="34" charset="0"/>
              </a:rPr>
              <a:t>Story: A Lucky Find</a:t>
            </a:r>
            <a:endParaRPr lang="en-US" altLang="zh-CN" sz="3600" b="1" dirty="0">
              <a:solidFill>
                <a:srgbClr val="00B050"/>
              </a:solidFill>
              <a:latin typeface="Century Gothic" panose="020B0502020202020204" pitchFamily="34" charset="0"/>
            </a:endParaRPr>
          </a:p>
          <a:p>
            <a:pPr algn="l">
              <a:lnSpc>
                <a:spcPct val="150000"/>
              </a:lnSpc>
            </a:pPr>
            <a:r>
              <a:rPr lang="en-US" altLang="zh-CN" sz="3600" b="1" dirty="0">
                <a:solidFill>
                  <a:schemeClr val="accent2">
                    <a:lumMod val="75000"/>
                  </a:schemeClr>
                </a:solidFill>
                <a:latin typeface="Century Gothic" panose="020B0502020202020204" pitchFamily="34" charset="0"/>
              </a:rPr>
              <a:t>Key Questions: </a:t>
            </a:r>
          </a:p>
          <a:p>
            <a:pPr marL="457200" indent="-457200" algn="l">
              <a:lnSpc>
                <a:spcPct val="150000"/>
              </a:lnSpc>
              <a:buFont typeface="+mj-lt"/>
              <a:buAutoNum type="arabicPeriod"/>
            </a:pPr>
            <a:r>
              <a:rPr lang="en-US" altLang="zh-CN" sz="2400" b="1" dirty="0">
                <a:ln w="38100">
                  <a:noFill/>
                </a:ln>
                <a:solidFill>
                  <a:schemeClr val="tx1"/>
                </a:solidFill>
                <a:latin typeface="Century Gothic" panose="020B0502020202020204" pitchFamily="34" charset="0"/>
                <a:ea typeface="Ayuthaya" pitchFamily="2" charset="-34"/>
                <a:cs typeface="Ayuthaya" pitchFamily="2" charset="-34"/>
              </a:rPr>
              <a:t>What did the children know about the Saxon village? How did they learn about it?</a:t>
            </a:r>
          </a:p>
          <a:p>
            <a:pPr marL="457200" indent="-457200" algn="l">
              <a:lnSpc>
                <a:spcPct val="150000"/>
              </a:lnSpc>
              <a:buFont typeface="+mj-lt"/>
              <a:buAutoNum type="arabicPeriod"/>
            </a:pPr>
            <a:r>
              <a:rPr lang="en-US" altLang="zh-CN" sz="2400" b="1" dirty="0">
                <a:ln w="38100">
                  <a:noFill/>
                </a:ln>
                <a:solidFill>
                  <a:schemeClr val="tx1"/>
                </a:solidFill>
                <a:latin typeface="Century Gothic" panose="020B0502020202020204" pitchFamily="34" charset="0"/>
                <a:ea typeface="Ayuthaya" pitchFamily="2" charset="-34"/>
                <a:cs typeface="Ayuthaya" pitchFamily="2" charset="-34"/>
              </a:rPr>
              <a:t>What other ancient places do you know about? What are they like? How can you learn about them?</a:t>
            </a:r>
          </a:p>
        </p:txBody>
      </p:sp>
      <p:grpSp>
        <p:nvGrpSpPr>
          <p:cNvPr id="9" name="组合 8"/>
          <p:cNvGrpSpPr/>
          <p:nvPr/>
        </p:nvGrpSpPr>
        <p:grpSpPr>
          <a:xfrm>
            <a:off x="11031166" y="467317"/>
            <a:ext cx="2577957" cy="889186"/>
            <a:chOff x="11381362" y="-138057"/>
            <a:chExt cx="2227761" cy="889186"/>
          </a:xfrm>
        </p:grpSpPr>
        <p:pic>
          <p:nvPicPr>
            <p:cNvPr id="11" name="图片 10">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12" name="文本框 11">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Review</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13" name="文本框 12"/>
          <p:cNvSpPr txBox="1"/>
          <p:nvPr/>
        </p:nvSpPr>
        <p:spPr>
          <a:xfrm>
            <a:off x="2809045" y="1302230"/>
            <a:ext cx="673455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Let’s Review</a:t>
            </a:r>
          </a:p>
        </p:txBody>
      </p:sp>
      <p:grpSp>
        <p:nvGrpSpPr>
          <p:cNvPr id="19" name="组合 18"/>
          <p:cNvGrpSpPr/>
          <p:nvPr/>
        </p:nvGrpSpPr>
        <p:grpSpPr>
          <a:xfrm>
            <a:off x="12789167" y="7350150"/>
            <a:ext cx="718618" cy="261611"/>
            <a:chOff x="10988399" y="5994034"/>
            <a:chExt cx="718618" cy="165310"/>
          </a:xfrm>
        </p:grpSpPr>
        <p:sp>
          <p:nvSpPr>
            <p:cNvPr id="26" name="流程图: 终止 25"/>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7" name="文本框 26">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19/20</a:t>
              </a:r>
              <a:endParaRPr lang="zh-CN" altLang="en-US" sz="1100" b="1" dirty="0">
                <a:latin typeface="Century Gothic" panose="020B0502020202020204" pitchFamily="34" charset="0"/>
              </a:endParaRPr>
            </a:p>
          </p:txBody>
        </p:sp>
      </p:grpSp>
      <p:grpSp>
        <p:nvGrpSpPr>
          <p:cNvPr id="20" name="组合 19"/>
          <p:cNvGrpSpPr/>
          <p:nvPr/>
        </p:nvGrpSpPr>
        <p:grpSpPr>
          <a:xfrm>
            <a:off x="-140680" y="7350150"/>
            <a:ext cx="904024" cy="271438"/>
            <a:chOff x="-38208" y="6490129"/>
            <a:chExt cx="945640" cy="305311"/>
          </a:xfrm>
        </p:grpSpPr>
        <p:pic>
          <p:nvPicPr>
            <p:cNvPr id="21" name="图片 20">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28" name="文本框 27">
              <a:extLst>
                <a:ext uri="{FF2B5EF4-FFF2-40B4-BE49-F238E27FC236}">
                  <a16:creationId xmlns:a16="http://schemas.microsoft.com/office/drawing/2014/main" id="{68BCB880-31DC-7346-B6D5-01DAA156375E}"/>
                </a:ext>
              </a:extLst>
            </p:cNvPr>
            <p:cNvSpPr txBox="1"/>
            <p:nvPr/>
          </p:nvSpPr>
          <p:spPr>
            <a:xfrm>
              <a:off x="-38208" y="6490129"/>
              <a:ext cx="806292" cy="294257"/>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sp>
        <p:nvSpPr>
          <p:cNvPr id="14" name="矩形 13">
            <a:extLst>
              <a:ext uri="{FF2B5EF4-FFF2-40B4-BE49-F238E27FC236}">
                <a16:creationId xmlns:a16="http://schemas.microsoft.com/office/drawing/2014/main" id="{68939BC1-8866-0D4D-874F-CE44CC871099}"/>
              </a:ext>
            </a:extLst>
          </p:cNvPr>
          <p:cNvSpPr/>
          <p:nvPr/>
        </p:nvSpPr>
        <p:spPr>
          <a:xfrm>
            <a:off x="8995218" y="0"/>
            <a:ext cx="4536861" cy="525703"/>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Review the whole lesson.</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Review the story with Ss by asking the given questions. </a:t>
            </a:r>
          </a:p>
        </p:txBody>
      </p:sp>
      <p:pic>
        <p:nvPicPr>
          <p:cNvPr id="15" name="图片 14"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5"/>
          <a:stretch>
            <a:fillRect/>
          </a:stretch>
        </p:blipFill>
        <p:spPr>
          <a:xfrm>
            <a:off x="12712929" y="-127000"/>
            <a:ext cx="1130300" cy="762000"/>
          </a:xfrm>
          <a:prstGeom prst="rect">
            <a:avLst/>
          </a:prstGeom>
        </p:spPr>
      </p:pic>
    </p:spTree>
    <p:extLst>
      <p:ext uri="{BB962C8B-B14F-4D97-AF65-F5344CB8AC3E}">
        <p14:creationId xmlns:p14="http://schemas.microsoft.com/office/powerpoint/2010/main" val="4251308839"/>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4" grpId="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0251939" y="609685"/>
            <a:ext cx="3563252" cy="889186"/>
            <a:chOff x="11317043" y="627235"/>
            <a:chExt cx="2458824" cy="889186"/>
          </a:xfrm>
        </p:grpSpPr>
        <p:pic>
          <p:nvPicPr>
            <p:cNvPr id="15" name="图片 14">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17043" y="627235"/>
              <a:ext cx="2285637" cy="889186"/>
            </a:xfrm>
            <a:prstGeom prst="rect">
              <a:avLst/>
            </a:prstGeom>
          </p:spPr>
        </p:pic>
        <p:sp>
          <p:nvSpPr>
            <p:cNvPr id="16" name="文本框 15">
              <a:extLst>
                <a:ext uri="{FF2B5EF4-FFF2-40B4-BE49-F238E27FC236}">
                  <a16:creationId xmlns:a16="http://schemas.microsoft.com/office/drawing/2014/main" id="{3CD32240-6825-FB45-9097-77E5813F59C1}"/>
                </a:ext>
              </a:extLst>
            </p:cNvPr>
            <p:cNvSpPr txBox="1"/>
            <p:nvPr/>
          </p:nvSpPr>
          <p:spPr>
            <a:xfrm>
              <a:off x="11335674" y="805088"/>
              <a:ext cx="244019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Learning Goals</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10" name="矩形 9">
            <a:extLst>
              <a:ext uri="{FF2B5EF4-FFF2-40B4-BE49-F238E27FC236}">
                <a16:creationId xmlns:a16="http://schemas.microsoft.com/office/drawing/2014/main" id="{8E8060B7-9F6A-0C41-AC97-DF631D5CA205}"/>
              </a:ext>
            </a:extLst>
          </p:cNvPr>
          <p:cNvSpPr/>
          <p:nvPr/>
        </p:nvSpPr>
        <p:spPr>
          <a:xfrm>
            <a:off x="1701369" y="1812755"/>
            <a:ext cx="10643031" cy="5201424"/>
          </a:xfrm>
          <a:prstGeom prst="rect">
            <a:avLst/>
          </a:prstGeom>
        </p:spPr>
        <p:txBody>
          <a:bodyPr wrap="square">
            <a:spAutoFit/>
          </a:bodyPr>
          <a:lstStyle/>
          <a:p>
            <a:pPr marL="457200" indent="-457200" algn="l">
              <a:lnSpc>
                <a:spcPct val="130000"/>
              </a:lnSpc>
              <a:spcBef>
                <a:spcPts val="1200"/>
              </a:spcBef>
              <a:buFont typeface="+mj-lt"/>
              <a:buAutoNum type="arabicPeriod"/>
            </a:pP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Learn that vowel teams in two-syllable words usually have long vowel sounds: </a:t>
            </a:r>
            <a:r>
              <a:rPr lang="en-US" altLang="zh-CN" sz="2400" b="1" i="1" dirty="0">
                <a:ln w="38100">
                  <a:noFill/>
                </a:ln>
                <a:solidFill>
                  <a:schemeClr val="tx1"/>
                </a:solidFill>
                <a:latin typeface="Century Gothic" panose="020B0502020202020204" pitchFamily="34" charset="0"/>
                <a:ea typeface="Berlin" charset="0"/>
                <a:cs typeface="Calibri" panose="020F0502020204030204" pitchFamily="34" charset="0"/>
              </a:rPr>
              <a:t>ee</a:t>
            </a: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 and </a:t>
            </a:r>
            <a:r>
              <a:rPr lang="en-US" altLang="zh-CN" sz="2400" b="1" i="1" dirty="0">
                <a:ln w="38100">
                  <a:noFill/>
                </a:ln>
                <a:solidFill>
                  <a:schemeClr val="tx1"/>
                </a:solidFill>
                <a:latin typeface="Century Gothic" panose="020B0502020202020204" pitchFamily="34" charset="0"/>
                <a:ea typeface="Berlin" charset="0"/>
                <a:cs typeface="Calibri" panose="020F0502020204030204" pitchFamily="34" charset="0"/>
              </a:rPr>
              <a:t>ai</a:t>
            </a: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 Learn that in CVCe two-syllable words, the vowel letter usually has a long vowel sound: </a:t>
            </a:r>
            <a:r>
              <a:rPr lang="en-US" altLang="zh-CN" sz="2400" b="1" i="1" dirty="0">
                <a:ln w="38100">
                  <a:noFill/>
                </a:ln>
                <a:solidFill>
                  <a:schemeClr val="tx1"/>
                </a:solidFill>
                <a:latin typeface="Century Gothic" panose="020B0502020202020204" pitchFamily="34" charset="0"/>
                <a:ea typeface="Berlin" charset="0"/>
                <a:cs typeface="Calibri" panose="020F0502020204030204" pitchFamily="34" charset="0"/>
              </a:rPr>
              <a:t>i_e and a_e</a:t>
            </a: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 Recognize and read second-grade irregularly spelled words. Learn that some words can start with some common prefixes: </a:t>
            </a:r>
            <a:r>
              <a:rPr lang="en-US" altLang="zh-CN" sz="2400" b="1" i="1" dirty="0">
                <a:ln w="38100">
                  <a:noFill/>
                </a:ln>
                <a:solidFill>
                  <a:schemeClr val="tx1"/>
                </a:solidFill>
                <a:latin typeface="Century Gothic" panose="020B0502020202020204" pitchFamily="34" charset="0"/>
                <a:ea typeface="Berlin" charset="0"/>
                <a:cs typeface="Calibri" panose="020F0502020204030204" pitchFamily="34" charset="0"/>
              </a:rPr>
              <a:t>un-</a:t>
            </a: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 Learn that some words can end with some common suffixes: </a:t>
            </a:r>
            <a:r>
              <a:rPr lang="en-US" altLang="zh-CN" sz="2400" b="1" i="1" dirty="0">
                <a:ln w="38100">
                  <a:noFill/>
                </a:ln>
                <a:solidFill>
                  <a:schemeClr val="tx1"/>
                </a:solidFill>
                <a:latin typeface="Century Gothic" panose="020B0502020202020204" pitchFamily="34" charset="0"/>
                <a:ea typeface="Berlin" charset="0"/>
                <a:cs typeface="Calibri" panose="020F0502020204030204" pitchFamily="34" charset="0"/>
              </a:rPr>
              <a:t>-ment</a:t>
            </a: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 </a:t>
            </a:r>
          </a:p>
          <a:p>
            <a:pPr marL="457200" indent="-457200" algn="l">
              <a:lnSpc>
                <a:spcPct val="130000"/>
              </a:lnSpc>
              <a:spcBef>
                <a:spcPts val="1200"/>
              </a:spcBef>
              <a:buFont typeface="+mj-lt"/>
              <a:buAutoNum type="arabicPeriod"/>
            </a:pP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Read the story </a:t>
            </a:r>
            <a:r>
              <a:rPr lang="en-US" altLang="zh-CN" sz="2400" b="1" i="1" dirty="0">
                <a:ln w="38100">
                  <a:noFill/>
                </a:ln>
                <a:solidFill>
                  <a:schemeClr val="tx1"/>
                </a:solidFill>
                <a:latin typeface="Century Gothic" panose="020B0502020202020204" pitchFamily="34" charset="0"/>
                <a:ea typeface="Berlin" charset="0"/>
                <a:cs typeface="Calibri" panose="020F0502020204030204" pitchFamily="34" charset="0"/>
              </a:rPr>
              <a:t>A Lucky Find </a:t>
            </a: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and utilize some reading skills and strategies to help with story comprehension.</a:t>
            </a:r>
          </a:p>
          <a:p>
            <a:pPr marL="457200" indent="-457200" algn="l">
              <a:lnSpc>
                <a:spcPct val="130000"/>
              </a:lnSpc>
              <a:spcBef>
                <a:spcPts val="1200"/>
              </a:spcBef>
              <a:buFont typeface="+mj-lt"/>
              <a:buAutoNum type="arabicPeriod"/>
            </a:pP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Talk about the story and discuss the ancient places you know about and how you can learn about them.</a:t>
            </a:r>
          </a:p>
        </p:txBody>
      </p:sp>
      <p:grpSp>
        <p:nvGrpSpPr>
          <p:cNvPr id="19" name="组合 18"/>
          <p:cNvGrpSpPr/>
          <p:nvPr/>
        </p:nvGrpSpPr>
        <p:grpSpPr>
          <a:xfrm>
            <a:off x="-30511" y="7263280"/>
            <a:ext cx="943722" cy="294424"/>
            <a:chOff x="-36290" y="6501016"/>
            <a:chExt cx="943722" cy="294424"/>
          </a:xfrm>
        </p:grpSpPr>
        <p:pic>
          <p:nvPicPr>
            <p:cNvPr id="20" name="图片 19">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21" name="文本框 20">
              <a:extLst>
                <a:ext uri="{FF2B5EF4-FFF2-40B4-BE49-F238E27FC236}">
                  <a16:creationId xmlns:a16="http://schemas.microsoft.com/office/drawing/2014/main" id="{68BCB880-31DC-7346-B6D5-01DAA156375E}"/>
                </a:ext>
              </a:extLst>
            </p:cNvPr>
            <p:cNvSpPr txBox="1"/>
            <p:nvPr/>
          </p:nvSpPr>
          <p:spPr>
            <a:xfrm>
              <a:off x="-36290" y="6501016"/>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0:30</a:t>
              </a:r>
              <a:endParaRPr lang="zh-CN" altLang="en-US" sz="1100" b="1" dirty="0">
                <a:latin typeface="Century Gothic" panose="020B0502020202020204" pitchFamily="34" charset="0"/>
              </a:endParaRPr>
            </a:p>
          </p:txBody>
        </p:sp>
      </p:grpSp>
      <p:pic>
        <p:nvPicPr>
          <p:cNvPr id="18" name="图片 17">
            <a:extLst>
              <a:ext uri="{FF2B5EF4-FFF2-40B4-BE49-F238E27FC236}">
                <a16:creationId xmlns:a16="http://schemas.microsoft.com/office/drawing/2014/main" id="{1E62836A-5EA4-45F6-8582-696BDED72CB2}"/>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33064" b="31847"/>
          <a:stretch/>
        </p:blipFill>
        <p:spPr>
          <a:xfrm>
            <a:off x="339248" y="811451"/>
            <a:ext cx="6436202" cy="792480"/>
          </a:xfrm>
          <a:prstGeom prst="rect">
            <a:avLst/>
          </a:prstGeom>
        </p:spPr>
      </p:pic>
      <p:grpSp>
        <p:nvGrpSpPr>
          <p:cNvPr id="26" name="组合 25"/>
          <p:cNvGrpSpPr/>
          <p:nvPr/>
        </p:nvGrpSpPr>
        <p:grpSpPr>
          <a:xfrm>
            <a:off x="12789167" y="7350150"/>
            <a:ext cx="718618" cy="261611"/>
            <a:chOff x="10988399" y="5994034"/>
            <a:chExt cx="718618" cy="165310"/>
          </a:xfrm>
        </p:grpSpPr>
        <p:sp>
          <p:nvSpPr>
            <p:cNvPr id="27" name="流程图: 终止 26"/>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9" name="文本框 28">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2/20</a:t>
              </a:r>
              <a:endParaRPr lang="zh-CN" altLang="en-US" sz="1100" b="1" dirty="0">
                <a:latin typeface="Century Gothic" panose="020B0502020202020204" pitchFamily="34" charset="0"/>
              </a:endParaRPr>
            </a:p>
          </p:txBody>
        </p:sp>
      </p:grpSp>
      <p:sp>
        <p:nvSpPr>
          <p:cNvPr id="13" name="矩形 12">
            <a:extLst>
              <a:ext uri="{FF2B5EF4-FFF2-40B4-BE49-F238E27FC236}">
                <a16:creationId xmlns:a16="http://schemas.microsoft.com/office/drawing/2014/main" id="{68939BC1-8866-0D4D-874F-CE44CC871099}"/>
              </a:ext>
            </a:extLst>
          </p:cNvPr>
          <p:cNvSpPr/>
          <p:nvPr/>
        </p:nvSpPr>
        <p:spPr>
          <a:xfrm>
            <a:off x="9010982" y="15766"/>
            <a:ext cx="4536861" cy="925172"/>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Get to know the learning objectives.</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Go through the learning goals with the Ss. Make sure they know what they’re going to learn in the lesson.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Note: Don’t read the goals to the Ss.</a:t>
            </a:r>
          </a:p>
        </p:txBody>
      </p:sp>
      <p:pic>
        <p:nvPicPr>
          <p:cNvPr id="17" name="图片 16"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6"/>
          <a:stretch>
            <a:fillRect/>
          </a:stretch>
        </p:blipFill>
        <p:spPr>
          <a:xfrm>
            <a:off x="12728693" y="-111234"/>
            <a:ext cx="1130300" cy="762000"/>
          </a:xfrm>
          <a:prstGeom prst="rect">
            <a:avLst/>
          </a:prstGeom>
        </p:spPr>
      </p:pic>
    </p:spTree>
    <p:extLst>
      <p:ext uri="{BB962C8B-B14F-4D97-AF65-F5344CB8AC3E}">
        <p14:creationId xmlns:p14="http://schemas.microsoft.com/office/powerpoint/2010/main" val="4054985442"/>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3" grpId="0" animBg="1"/>
      <p:bldP spid="1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F1D90EF3-74FD-0B4E-9D88-D6A2901C0D78}"/>
              </a:ext>
            </a:extLst>
          </p:cNvPr>
          <p:cNvPicPr>
            <a:picLocks noChangeAspect="1"/>
          </p:cNvPicPr>
          <p:nvPr/>
        </p:nvPicPr>
        <p:blipFill>
          <a:blip r:embed="rId3"/>
          <a:stretch>
            <a:fillRect/>
          </a:stretch>
        </p:blipFill>
        <p:spPr>
          <a:xfrm>
            <a:off x="-15028" y="0"/>
            <a:ext cx="13547105" cy="7625854"/>
          </a:xfrm>
          <a:prstGeom prst="rect">
            <a:avLst/>
          </a:prstGeom>
        </p:spPr>
      </p:pic>
      <p:grpSp>
        <p:nvGrpSpPr>
          <p:cNvPr id="21" name="组合 20"/>
          <p:cNvGrpSpPr/>
          <p:nvPr/>
        </p:nvGrpSpPr>
        <p:grpSpPr>
          <a:xfrm>
            <a:off x="12789167" y="7350150"/>
            <a:ext cx="718618" cy="261611"/>
            <a:chOff x="10988399" y="5994034"/>
            <a:chExt cx="718618" cy="165310"/>
          </a:xfrm>
        </p:grpSpPr>
        <p:sp>
          <p:nvSpPr>
            <p:cNvPr id="22" name="流程图: 终止 21"/>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3" name="文本框 22">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20/20</a:t>
              </a:r>
              <a:endParaRPr lang="zh-CN" altLang="en-US" sz="1100" b="1" dirty="0">
                <a:latin typeface="Century Gothic" panose="020B0502020202020204" pitchFamily="34" charset="0"/>
              </a:endParaRPr>
            </a:p>
          </p:txBody>
        </p:sp>
      </p:grpSp>
      <p:grpSp>
        <p:nvGrpSpPr>
          <p:cNvPr id="26" name="组合 25"/>
          <p:cNvGrpSpPr/>
          <p:nvPr/>
        </p:nvGrpSpPr>
        <p:grpSpPr>
          <a:xfrm>
            <a:off x="-140680" y="7350150"/>
            <a:ext cx="904024" cy="271438"/>
            <a:chOff x="-38208" y="6490129"/>
            <a:chExt cx="945640" cy="305311"/>
          </a:xfrm>
        </p:grpSpPr>
        <p:pic>
          <p:nvPicPr>
            <p:cNvPr id="27" name="图片 26">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28" name="文本框 27">
              <a:extLst>
                <a:ext uri="{FF2B5EF4-FFF2-40B4-BE49-F238E27FC236}">
                  <a16:creationId xmlns:a16="http://schemas.microsoft.com/office/drawing/2014/main" id="{68BCB880-31DC-7346-B6D5-01DAA156375E}"/>
                </a:ext>
              </a:extLst>
            </p:cNvPr>
            <p:cNvSpPr txBox="1"/>
            <p:nvPr/>
          </p:nvSpPr>
          <p:spPr>
            <a:xfrm>
              <a:off x="-38208" y="6490129"/>
              <a:ext cx="806292" cy="294257"/>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sp>
        <p:nvSpPr>
          <p:cNvPr id="16" name="矩形 15">
            <a:extLst>
              <a:ext uri="{FF2B5EF4-FFF2-40B4-BE49-F238E27FC236}">
                <a16:creationId xmlns:a16="http://schemas.microsoft.com/office/drawing/2014/main" id="{68939BC1-8866-0D4D-874F-CE44CC871099}"/>
              </a:ext>
            </a:extLst>
          </p:cNvPr>
          <p:cNvSpPr/>
          <p:nvPr/>
        </p:nvSpPr>
        <p:spPr>
          <a:xfrm>
            <a:off x="8995216" y="0"/>
            <a:ext cx="4536861" cy="1144078"/>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End the lesson and encourage Ss to perform better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in the next class.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Briefly comment on Ss’ performance.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Say goodbye to Ss.</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Ss to preview the next lesson.</a:t>
            </a:r>
          </a:p>
        </p:txBody>
      </p:sp>
      <p:pic>
        <p:nvPicPr>
          <p:cNvPr id="19" name="图片 18"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5"/>
          <a:stretch>
            <a:fillRect/>
          </a:stretch>
        </p:blipFill>
        <p:spPr>
          <a:xfrm>
            <a:off x="12712927" y="-127000"/>
            <a:ext cx="1130300" cy="762000"/>
          </a:xfrm>
          <a:prstGeom prst="rect">
            <a:avLst/>
          </a:prstGeom>
        </p:spPr>
      </p:pic>
    </p:spTree>
    <p:extLst>
      <p:ext uri="{BB962C8B-B14F-4D97-AF65-F5344CB8AC3E}">
        <p14:creationId xmlns:p14="http://schemas.microsoft.com/office/powerpoint/2010/main" val="3888357813"/>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6" grpId="0" animBg="1"/>
      <p:bldP spid="1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11071125" y="682057"/>
            <a:ext cx="2577957" cy="889186"/>
            <a:chOff x="11381362" y="-138057"/>
            <a:chExt cx="2227761" cy="889186"/>
          </a:xfrm>
        </p:grpSpPr>
        <p:pic>
          <p:nvPicPr>
            <p:cNvPr id="56" name="图片 55">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59" name="文本框 58">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Phonics</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39" name="矩形 38">
            <a:extLst>
              <a:ext uri="{FF2B5EF4-FFF2-40B4-BE49-F238E27FC236}">
                <a16:creationId xmlns:a16="http://schemas.microsoft.com/office/drawing/2014/main" id="{50C491C2-F0B5-48E6-86E9-A63D109EDF04}"/>
              </a:ext>
            </a:extLst>
          </p:cNvPr>
          <p:cNvSpPr/>
          <p:nvPr/>
        </p:nvSpPr>
        <p:spPr>
          <a:xfrm>
            <a:off x="2718615" y="1829317"/>
            <a:ext cx="7858660" cy="1200329"/>
          </a:xfrm>
          <a:prstGeom prst="rect">
            <a:avLst/>
          </a:prstGeom>
        </p:spPr>
        <p:txBody>
          <a:bodyPr wrap="square">
            <a:spAutoFit/>
          </a:bodyPr>
          <a:lstStyle/>
          <a:p>
            <a:r>
              <a:rPr lang="en-US" altLang="zh-CN" sz="3600" b="1" dirty="0">
                <a:solidFill>
                  <a:schemeClr val="tx1"/>
                </a:solidFill>
                <a:latin typeface="Century Gothic" panose="020B0502020202020204" pitchFamily="34" charset="0"/>
              </a:rPr>
              <a:t>What sounds do the circled parts of the following words make? </a:t>
            </a:r>
            <a:endParaRPr lang="zh-CN" altLang="en-US" sz="3600" b="1" dirty="0">
              <a:solidFill>
                <a:schemeClr val="tx1"/>
              </a:solidFill>
              <a:latin typeface="Century Gothic" panose="020B0502020202020204" pitchFamily="34" charset="0"/>
            </a:endParaRPr>
          </a:p>
        </p:txBody>
      </p:sp>
      <p:grpSp>
        <p:nvGrpSpPr>
          <p:cNvPr id="40" name="组合 39"/>
          <p:cNvGrpSpPr/>
          <p:nvPr/>
        </p:nvGrpSpPr>
        <p:grpSpPr>
          <a:xfrm>
            <a:off x="-30511" y="7263280"/>
            <a:ext cx="943722" cy="294424"/>
            <a:chOff x="-36290" y="6501016"/>
            <a:chExt cx="943722" cy="294424"/>
          </a:xfrm>
        </p:grpSpPr>
        <p:pic>
          <p:nvPicPr>
            <p:cNvPr id="41" name="图片 40">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42" name="文本框 41">
              <a:extLst>
                <a:ext uri="{FF2B5EF4-FFF2-40B4-BE49-F238E27FC236}">
                  <a16:creationId xmlns:a16="http://schemas.microsoft.com/office/drawing/2014/main" id="{68BCB880-31DC-7346-B6D5-01DAA156375E}"/>
                </a:ext>
              </a:extLst>
            </p:cNvPr>
            <p:cNvSpPr txBox="1"/>
            <p:nvPr/>
          </p:nvSpPr>
          <p:spPr>
            <a:xfrm>
              <a:off x="-36290" y="6501016"/>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51" name="组合 50"/>
          <p:cNvGrpSpPr/>
          <p:nvPr/>
        </p:nvGrpSpPr>
        <p:grpSpPr>
          <a:xfrm>
            <a:off x="12789167" y="7350150"/>
            <a:ext cx="718618" cy="261611"/>
            <a:chOff x="10988399" y="5994034"/>
            <a:chExt cx="718618" cy="165310"/>
          </a:xfrm>
        </p:grpSpPr>
        <p:sp>
          <p:nvSpPr>
            <p:cNvPr id="52" name="流程图: 终止 51"/>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4" name="文本框 53">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3/20</a:t>
              </a:r>
              <a:endParaRPr lang="zh-CN" altLang="en-US" sz="1100" b="1" dirty="0">
                <a:latin typeface="Century Gothic" panose="020B0502020202020204" pitchFamily="34" charset="0"/>
              </a:endParaRPr>
            </a:p>
          </p:txBody>
        </p:sp>
      </p:grpSp>
      <p:grpSp>
        <p:nvGrpSpPr>
          <p:cNvPr id="43" name="组合 42"/>
          <p:cNvGrpSpPr/>
          <p:nvPr/>
        </p:nvGrpSpPr>
        <p:grpSpPr>
          <a:xfrm>
            <a:off x="1918743" y="3729220"/>
            <a:ext cx="2542475" cy="1183877"/>
            <a:chOff x="3438495" y="1797991"/>
            <a:chExt cx="2645649" cy="2165702"/>
          </a:xfrm>
        </p:grpSpPr>
        <p:sp>
          <p:nvSpPr>
            <p:cNvPr id="45" name="圆角矩形 44"/>
            <p:cNvSpPr/>
            <p:nvPr/>
          </p:nvSpPr>
          <p:spPr>
            <a:xfrm>
              <a:off x="3438495" y="1797991"/>
              <a:ext cx="2645649" cy="2165702"/>
            </a:xfrm>
            <a:prstGeom prst="roundRect">
              <a:avLst/>
            </a:prstGeom>
            <a:solidFill>
              <a:schemeClr val="bg1"/>
            </a:solidFill>
            <a:ln w="38100">
              <a:solidFill>
                <a:srgbClr val="13756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b="1" dirty="0">
                <a:solidFill>
                  <a:schemeClr val="tx1"/>
                </a:solidFill>
                <a:latin typeface="Century Gothic" panose="020B0502020202020204" pitchFamily="34" charset="0"/>
              </a:endParaRPr>
            </a:p>
          </p:txBody>
        </p:sp>
        <p:sp>
          <p:nvSpPr>
            <p:cNvPr id="46" name="文本框 45"/>
            <p:cNvSpPr txBox="1"/>
            <p:nvPr/>
          </p:nvSpPr>
          <p:spPr>
            <a:xfrm>
              <a:off x="3744098" y="2181364"/>
              <a:ext cx="2042946" cy="13137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latin typeface="Century Gothic" panose="020B0502020202020204" pitchFamily="34" charset="0"/>
                </a:rPr>
                <a:t>decide </a:t>
              </a:r>
              <a:endParaRPr kumimoji="0" lang="zh-CN" altLang="en-US" sz="4000" b="1" i="0" u="none" strike="noStrike" cap="none" spc="0" normalizeH="0" baseline="0" dirty="0">
                <a:ln>
                  <a:noFill/>
                </a:ln>
                <a:solidFill>
                  <a:srgbClr val="000000"/>
                </a:solidFill>
                <a:effectLst/>
                <a:uFillTx/>
                <a:latin typeface="Century Gothic" panose="020B0502020202020204" pitchFamily="34" charset="0"/>
                <a:sym typeface="Helvetica Light"/>
              </a:endParaRPr>
            </a:p>
          </p:txBody>
        </p:sp>
      </p:grpSp>
      <p:sp>
        <p:nvSpPr>
          <p:cNvPr id="47" name="圆角矩形 46"/>
          <p:cNvSpPr/>
          <p:nvPr/>
        </p:nvSpPr>
        <p:spPr>
          <a:xfrm>
            <a:off x="4937501" y="5609484"/>
            <a:ext cx="3687850" cy="1184400"/>
          </a:xfrm>
          <a:prstGeom prst="roundRect">
            <a:avLst/>
          </a:prstGeom>
          <a:solidFill>
            <a:schemeClr val="bg1"/>
          </a:solidFill>
          <a:ln w="38100">
            <a:solidFill>
              <a:srgbClr val="13756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b="1" dirty="0">
              <a:solidFill>
                <a:schemeClr val="tx1"/>
              </a:solidFill>
              <a:latin typeface="Century Gothic" panose="020B0502020202020204" pitchFamily="34" charset="0"/>
            </a:endParaRPr>
          </a:p>
        </p:txBody>
      </p:sp>
      <p:grpSp>
        <p:nvGrpSpPr>
          <p:cNvPr id="48" name="组合 47"/>
          <p:cNvGrpSpPr/>
          <p:nvPr/>
        </p:nvGrpSpPr>
        <p:grpSpPr>
          <a:xfrm>
            <a:off x="4937501" y="3748563"/>
            <a:ext cx="3687852" cy="1184400"/>
            <a:chOff x="3410307" y="1897653"/>
            <a:chExt cx="2814743" cy="2404273"/>
          </a:xfrm>
        </p:grpSpPr>
        <p:sp>
          <p:nvSpPr>
            <p:cNvPr id="49" name="圆角矩形 48"/>
            <p:cNvSpPr/>
            <p:nvPr/>
          </p:nvSpPr>
          <p:spPr>
            <a:xfrm>
              <a:off x="3410307" y="1897653"/>
              <a:ext cx="2814743" cy="2404273"/>
            </a:xfrm>
            <a:prstGeom prst="roundRect">
              <a:avLst/>
            </a:prstGeom>
            <a:solidFill>
              <a:schemeClr val="bg1"/>
            </a:solidFill>
            <a:ln w="38100">
              <a:solidFill>
                <a:srgbClr val="13756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b="1" dirty="0">
                <a:solidFill>
                  <a:schemeClr val="tx1"/>
                </a:solidFill>
                <a:latin typeface="Century Gothic" panose="020B0502020202020204" pitchFamily="34" charset="0"/>
              </a:endParaRPr>
            </a:p>
          </p:txBody>
        </p:sp>
        <p:sp>
          <p:nvSpPr>
            <p:cNvPr id="57" name="文本框 56"/>
            <p:cNvSpPr txBox="1"/>
            <p:nvPr/>
          </p:nvSpPr>
          <p:spPr>
            <a:xfrm>
              <a:off x="3609374" y="2370889"/>
              <a:ext cx="2479226" cy="1457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latin typeface="Century Gothic" panose="020B0502020202020204" pitchFamily="34" charset="0"/>
                </a:rPr>
                <a:t>treehouse</a:t>
              </a:r>
              <a:endParaRPr lang="zh-CN" altLang="en-US" sz="4000" b="1" dirty="0">
                <a:latin typeface="Century Gothic" panose="020B0502020202020204" pitchFamily="34" charset="0"/>
              </a:endParaRPr>
            </a:p>
          </p:txBody>
        </p:sp>
      </p:grpSp>
      <p:sp>
        <p:nvSpPr>
          <p:cNvPr id="58" name="文本框 57"/>
          <p:cNvSpPr txBox="1"/>
          <p:nvPr/>
        </p:nvSpPr>
        <p:spPr>
          <a:xfrm>
            <a:off x="5120326" y="5842874"/>
            <a:ext cx="321633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latin typeface="Century Gothic" panose="020B0502020202020204" pitchFamily="34" charset="0"/>
              </a:rPr>
              <a:t>environment</a:t>
            </a:r>
            <a:endParaRPr lang="zh-CN" altLang="en-US" sz="4000" b="1" dirty="0">
              <a:latin typeface="Century Gothic" panose="020B0502020202020204" pitchFamily="34" charset="0"/>
            </a:endParaRPr>
          </a:p>
        </p:txBody>
      </p:sp>
      <p:sp>
        <p:nvSpPr>
          <p:cNvPr id="62" name="椭圆 61"/>
          <p:cNvSpPr/>
          <p:nvPr/>
        </p:nvSpPr>
        <p:spPr>
          <a:xfrm>
            <a:off x="3206371" y="4028624"/>
            <a:ext cx="985724" cy="624275"/>
          </a:xfrm>
          <a:prstGeom prst="ellipse">
            <a:avLst/>
          </a:prstGeom>
          <a:noFill/>
          <a:ln w="28575" cap="flat">
            <a:solidFill>
              <a:schemeClr val="accent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64" name="组合 63"/>
          <p:cNvGrpSpPr/>
          <p:nvPr/>
        </p:nvGrpSpPr>
        <p:grpSpPr>
          <a:xfrm>
            <a:off x="9130442" y="5610007"/>
            <a:ext cx="2542475" cy="1183877"/>
            <a:chOff x="3438495" y="1797991"/>
            <a:chExt cx="2645649" cy="2165702"/>
          </a:xfrm>
        </p:grpSpPr>
        <p:sp>
          <p:nvSpPr>
            <p:cNvPr id="68" name="圆角矩形 67"/>
            <p:cNvSpPr/>
            <p:nvPr/>
          </p:nvSpPr>
          <p:spPr>
            <a:xfrm>
              <a:off x="3438495" y="1797991"/>
              <a:ext cx="2645649" cy="2165702"/>
            </a:xfrm>
            <a:prstGeom prst="roundRect">
              <a:avLst/>
            </a:prstGeom>
            <a:solidFill>
              <a:schemeClr val="bg1"/>
            </a:solidFill>
            <a:ln w="38100">
              <a:solidFill>
                <a:srgbClr val="13756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b="1" dirty="0">
                <a:solidFill>
                  <a:schemeClr val="tx1"/>
                </a:solidFill>
                <a:latin typeface="Century Gothic" panose="020B0502020202020204" pitchFamily="34" charset="0"/>
              </a:endParaRPr>
            </a:p>
          </p:txBody>
        </p:sp>
        <p:sp>
          <p:nvSpPr>
            <p:cNvPr id="70" name="文本框 69"/>
            <p:cNvSpPr txBox="1"/>
            <p:nvPr/>
          </p:nvSpPr>
          <p:spPr>
            <a:xfrm>
              <a:off x="3535798" y="2223980"/>
              <a:ext cx="2451043" cy="13137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latin typeface="Century Gothic" panose="020B0502020202020204" pitchFamily="34" charset="0"/>
                </a:rPr>
                <a:t>unusual</a:t>
              </a:r>
              <a:endParaRPr kumimoji="0" lang="zh-CN" altLang="en-US" sz="4000" b="1" i="0" u="none" strike="noStrike" cap="none" spc="0" normalizeH="0" baseline="0" dirty="0">
                <a:ln>
                  <a:noFill/>
                </a:ln>
                <a:solidFill>
                  <a:srgbClr val="000000"/>
                </a:solidFill>
                <a:effectLst/>
                <a:uFillTx/>
                <a:latin typeface="Century Gothic" panose="020B0502020202020204" pitchFamily="34" charset="0"/>
                <a:sym typeface="Helvetica Light"/>
              </a:endParaRPr>
            </a:p>
          </p:txBody>
        </p:sp>
      </p:grpSp>
      <p:grpSp>
        <p:nvGrpSpPr>
          <p:cNvPr id="71" name="组合 70"/>
          <p:cNvGrpSpPr/>
          <p:nvPr/>
        </p:nvGrpSpPr>
        <p:grpSpPr>
          <a:xfrm>
            <a:off x="9130442" y="3728697"/>
            <a:ext cx="2542474" cy="1184400"/>
            <a:chOff x="3438495" y="1797991"/>
            <a:chExt cx="2645649" cy="2095702"/>
          </a:xfrm>
        </p:grpSpPr>
        <p:sp>
          <p:nvSpPr>
            <p:cNvPr id="76" name="圆角矩形 75"/>
            <p:cNvSpPr/>
            <p:nvPr/>
          </p:nvSpPr>
          <p:spPr>
            <a:xfrm>
              <a:off x="3438495" y="1797991"/>
              <a:ext cx="2645649" cy="2095702"/>
            </a:xfrm>
            <a:prstGeom prst="roundRect">
              <a:avLst/>
            </a:prstGeom>
            <a:solidFill>
              <a:schemeClr val="bg1"/>
            </a:solidFill>
            <a:ln w="38100">
              <a:solidFill>
                <a:srgbClr val="13756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b="1" dirty="0">
                <a:solidFill>
                  <a:schemeClr val="tx1"/>
                </a:solidFill>
                <a:latin typeface="Century Gothic" panose="020B0502020202020204" pitchFamily="34" charset="0"/>
              </a:endParaRPr>
            </a:p>
          </p:txBody>
        </p:sp>
        <p:sp>
          <p:nvSpPr>
            <p:cNvPr id="79" name="文本框 78"/>
            <p:cNvSpPr txBox="1"/>
            <p:nvPr/>
          </p:nvSpPr>
          <p:spPr>
            <a:xfrm>
              <a:off x="3631952" y="2137789"/>
              <a:ext cx="2328836" cy="1270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latin typeface="Century Gothic" panose="020B0502020202020204" pitchFamily="34" charset="0"/>
                </a:rPr>
                <a:t>daisy</a:t>
              </a:r>
              <a:endParaRPr kumimoji="0" lang="zh-CN" altLang="en-US" sz="4000" b="1" i="0" u="none" strike="noStrike" cap="none" spc="0" normalizeH="0" baseline="0" dirty="0">
                <a:ln>
                  <a:noFill/>
                </a:ln>
                <a:solidFill>
                  <a:srgbClr val="000000"/>
                </a:solidFill>
                <a:effectLst/>
                <a:uFillTx/>
                <a:latin typeface="Century Gothic" panose="020B0502020202020204" pitchFamily="34" charset="0"/>
                <a:sym typeface="Helvetica Light"/>
              </a:endParaRPr>
            </a:p>
          </p:txBody>
        </p:sp>
      </p:grpSp>
      <p:grpSp>
        <p:nvGrpSpPr>
          <p:cNvPr id="80" name="组合 79"/>
          <p:cNvGrpSpPr/>
          <p:nvPr/>
        </p:nvGrpSpPr>
        <p:grpSpPr>
          <a:xfrm>
            <a:off x="1933243" y="5609484"/>
            <a:ext cx="2542475" cy="1184400"/>
            <a:chOff x="3451072" y="1797990"/>
            <a:chExt cx="2959109" cy="2390190"/>
          </a:xfrm>
        </p:grpSpPr>
        <p:sp>
          <p:nvSpPr>
            <p:cNvPr id="84" name="圆角矩形 83"/>
            <p:cNvSpPr/>
            <p:nvPr/>
          </p:nvSpPr>
          <p:spPr>
            <a:xfrm>
              <a:off x="3451072" y="1797990"/>
              <a:ext cx="2959109" cy="2390190"/>
            </a:xfrm>
            <a:prstGeom prst="roundRect">
              <a:avLst/>
            </a:prstGeom>
            <a:solidFill>
              <a:schemeClr val="bg1"/>
            </a:solidFill>
            <a:ln w="38100">
              <a:solidFill>
                <a:srgbClr val="13756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b="1" dirty="0">
                <a:solidFill>
                  <a:schemeClr val="tx1"/>
                </a:solidFill>
                <a:latin typeface="Century Gothic" panose="020B0502020202020204" pitchFamily="34" charset="0"/>
              </a:endParaRPr>
            </a:p>
          </p:txBody>
        </p:sp>
        <p:sp>
          <p:nvSpPr>
            <p:cNvPr id="85" name="文本框 84"/>
            <p:cNvSpPr txBox="1"/>
            <p:nvPr/>
          </p:nvSpPr>
          <p:spPr>
            <a:xfrm>
              <a:off x="3905367" y="2268456"/>
              <a:ext cx="2113063" cy="14492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latin typeface="Century Gothic" panose="020B0502020202020204" pitchFamily="34" charset="0"/>
                </a:rPr>
                <a:t>give</a:t>
              </a:r>
              <a:endParaRPr lang="zh-CN" altLang="en-US" sz="4000" b="1" dirty="0">
                <a:latin typeface="Century Gothic" panose="020B0502020202020204" pitchFamily="34" charset="0"/>
              </a:endParaRPr>
            </a:p>
          </p:txBody>
        </p:sp>
      </p:grpSp>
      <p:sp>
        <p:nvSpPr>
          <p:cNvPr id="86" name="椭圆 85"/>
          <p:cNvSpPr/>
          <p:nvPr/>
        </p:nvSpPr>
        <p:spPr>
          <a:xfrm>
            <a:off x="10063893" y="3981778"/>
            <a:ext cx="567080" cy="624275"/>
          </a:xfrm>
          <a:prstGeom prst="ellipse">
            <a:avLst/>
          </a:prstGeom>
          <a:noFill/>
          <a:ln w="28575" cap="flat">
            <a:solidFill>
              <a:schemeClr val="accent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88" name="椭圆 87"/>
          <p:cNvSpPr/>
          <p:nvPr/>
        </p:nvSpPr>
        <p:spPr>
          <a:xfrm>
            <a:off x="6991713" y="5908983"/>
            <a:ext cx="1524408" cy="698563"/>
          </a:xfrm>
          <a:prstGeom prst="ellipse">
            <a:avLst/>
          </a:prstGeom>
          <a:noFill/>
          <a:ln w="28575" cap="flat">
            <a:solidFill>
              <a:schemeClr val="accent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89" name="椭圆 88"/>
          <p:cNvSpPr/>
          <p:nvPr/>
        </p:nvSpPr>
        <p:spPr>
          <a:xfrm>
            <a:off x="9408668" y="5936743"/>
            <a:ext cx="645543" cy="624275"/>
          </a:xfrm>
          <a:prstGeom prst="ellipse">
            <a:avLst/>
          </a:prstGeom>
          <a:noFill/>
          <a:ln w="28575" cap="flat">
            <a:solidFill>
              <a:schemeClr val="accent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94" name="椭圆 93"/>
          <p:cNvSpPr/>
          <p:nvPr/>
        </p:nvSpPr>
        <p:spPr>
          <a:xfrm>
            <a:off x="2987139" y="5868870"/>
            <a:ext cx="912415" cy="665628"/>
          </a:xfrm>
          <a:prstGeom prst="ellipse">
            <a:avLst/>
          </a:prstGeom>
          <a:noFill/>
          <a:ln w="28575" cap="flat">
            <a:solidFill>
              <a:schemeClr val="accent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0" name="椭圆 49"/>
          <p:cNvSpPr/>
          <p:nvPr/>
        </p:nvSpPr>
        <p:spPr>
          <a:xfrm>
            <a:off x="5937217" y="4072978"/>
            <a:ext cx="649952" cy="624275"/>
          </a:xfrm>
          <a:prstGeom prst="ellipse">
            <a:avLst/>
          </a:prstGeom>
          <a:noFill/>
          <a:ln w="28575" cap="flat">
            <a:solidFill>
              <a:schemeClr val="accent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7" name="矩形 36">
            <a:extLst>
              <a:ext uri="{FF2B5EF4-FFF2-40B4-BE49-F238E27FC236}">
                <a16:creationId xmlns:a16="http://schemas.microsoft.com/office/drawing/2014/main" id="{68939BC1-8866-0D4D-874F-CE44CC871099}"/>
              </a:ext>
            </a:extLst>
          </p:cNvPr>
          <p:cNvSpPr/>
          <p:nvPr/>
        </p:nvSpPr>
        <p:spPr>
          <a:xfrm>
            <a:off x="8995217" y="0"/>
            <a:ext cx="4536861" cy="1144078"/>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Identify and pronounce the sounds of the vowel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teams </a:t>
            </a:r>
            <a:r>
              <a:rPr lang="en-US" altLang="zh-CN" sz="1100" b="1" i="1" dirty="0">
                <a:solidFill>
                  <a:schemeClr val="bg1"/>
                </a:solidFill>
                <a:latin typeface="Century Gothic" panose="020B0502020202020204" pitchFamily="34" charset="0"/>
                <a:sym typeface="Helvetica Neue"/>
              </a:rPr>
              <a:t>ai</a:t>
            </a:r>
            <a:r>
              <a:rPr lang="en-US" altLang="zh-CN" sz="1100" b="1" dirty="0">
                <a:solidFill>
                  <a:schemeClr val="bg1"/>
                </a:solidFill>
                <a:latin typeface="Century Gothic" panose="020B0502020202020204" pitchFamily="34" charset="0"/>
                <a:sym typeface="Helvetica Neue"/>
              </a:rPr>
              <a:t>, </a:t>
            </a:r>
            <a:r>
              <a:rPr lang="en-US" altLang="zh-CN" sz="1100" b="1" i="1" dirty="0">
                <a:solidFill>
                  <a:schemeClr val="bg1"/>
                </a:solidFill>
                <a:latin typeface="Century Gothic" panose="020B0502020202020204" pitchFamily="34" charset="0"/>
                <a:sym typeface="Helvetica Neue"/>
              </a:rPr>
              <a:t>o_e</a:t>
            </a:r>
            <a:r>
              <a:rPr lang="en-US" altLang="zh-CN" sz="1100" b="1" dirty="0">
                <a:solidFill>
                  <a:schemeClr val="bg1"/>
                </a:solidFill>
                <a:latin typeface="Century Gothic" panose="020B0502020202020204" pitchFamily="34" charset="0"/>
                <a:sym typeface="Helvetica Neue"/>
              </a:rPr>
              <a:t>, </a:t>
            </a:r>
            <a:r>
              <a:rPr lang="en-US" altLang="zh-CN" sz="1100" b="1" i="1" dirty="0">
                <a:solidFill>
                  <a:schemeClr val="bg1"/>
                </a:solidFill>
                <a:latin typeface="Century Gothic" panose="020B0502020202020204" pitchFamily="34" charset="0"/>
                <a:sym typeface="Helvetica Neue"/>
              </a:rPr>
              <a:t>all</a:t>
            </a:r>
            <a:r>
              <a:rPr lang="en-US" altLang="zh-CN" sz="1100" b="1" dirty="0">
                <a:solidFill>
                  <a:schemeClr val="bg1"/>
                </a:solidFill>
                <a:latin typeface="Century Gothic" panose="020B0502020202020204" pitchFamily="34" charset="0"/>
                <a:sym typeface="Helvetica Neue"/>
              </a:rPr>
              <a:t>, </a:t>
            </a:r>
            <a:r>
              <a:rPr lang="en-US" altLang="zh-CN" sz="1100" b="1" i="1" dirty="0">
                <a:solidFill>
                  <a:schemeClr val="bg1"/>
                </a:solidFill>
                <a:latin typeface="Century Gothic" panose="020B0502020202020204" pitchFamily="34" charset="0"/>
                <a:sym typeface="Helvetica Neue"/>
              </a:rPr>
              <a:t>igh</a:t>
            </a:r>
            <a:r>
              <a:rPr lang="en-US" altLang="zh-CN" sz="1100" b="1" dirty="0">
                <a:solidFill>
                  <a:schemeClr val="bg1"/>
                </a:solidFill>
                <a:latin typeface="Century Gothic" panose="020B0502020202020204" pitchFamily="34" charset="0"/>
                <a:sym typeface="Helvetica Neue"/>
              </a:rPr>
              <a:t>, and </a:t>
            </a:r>
            <a:r>
              <a:rPr lang="en-US" altLang="zh-CN" sz="1100" b="1" i="1" dirty="0">
                <a:solidFill>
                  <a:schemeClr val="bg1"/>
                </a:solidFill>
                <a:latin typeface="Century Gothic" panose="020B0502020202020204" pitchFamily="34" charset="0"/>
                <a:sym typeface="Helvetica Neue"/>
              </a:rPr>
              <a:t>ear</a:t>
            </a:r>
            <a:r>
              <a:rPr lang="en-US" altLang="zh-CN" sz="1100" b="1" dirty="0">
                <a:solidFill>
                  <a:schemeClr val="bg1"/>
                </a:solidFill>
                <a:latin typeface="Century Gothic" panose="020B0502020202020204" pitchFamily="34" charset="0"/>
                <a:sym typeface="Helvetica Neue"/>
              </a:rPr>
              <a:t>.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Click and read the words to Ss; have them identify what sounds the vowel teams </a:t>
            </a:r>
            <a:r>
              <a:rPr lang="en-US" altLang="zh-CN" sz="1100" b="1" i="1" dirty="0">
                <a:solidFill>
                  <a:schemeClr val="bg1"/>
                </a:solidFill>
                <a:latin typeface="Century Gothic" panose="020B0502020202020204" pitchFamily="34" charset="0"/>
                <a:sym typeface="Helvetica Neue"/>
              </a:rPr>
              <a:t>ai</a:t>
            </a:r>
            <a:r>
              <a:rPr lang="en-US" altLang="zh-CN" sz="1100" b="1" dirty="0">
                <a:solidFill>
                  <a:schemeClr val="bg1"/>
                </a:solidFill>
                <a:latin typeface="Century Gothic" panose="020B0502020202020204" pitchFamily="34" charset="0"/>
                <a:sym typeface="Helvetica Neue"/>
              </a:rPr>
              <a:t>, </a:t>
            </a:r>
            <a:r>
              <a:rPr lang="en-US" altLang="zh-CN" sz="1100" b="1" i="1" dirty="0">
                <a:solidFill>
                  <a:schemeClr val="bg1"/>
                </a:solidFill>
                <a:latin typeface="Century Gothic" panose="020B0502020202020204" pitchFamily="34" charset="0"/>
                <a:sym typeface="Helvetica Neue"/>
              </a:rPr>
              <a:t>o_e</a:t>
            </a:r>
            <a:r>
              <a:rPr lang="en-US" altLang="zh-CN" sz="1100" b="1" dirty="0">
                <a:solidFill>
                  <a:schemeClr val="bg1"/>
                </a:solidFill>
                <a:latin typeface="Century Gothic" panose="020B0502020202020204" pitchFamily="34" charset="0"/>
                <a:sym typeface="Helvetica Neue"/>
              </a:rPr>
              <a:t>, </a:t>
            </a:r>
            <a:r>
              <a:rPr lang="en-US" altLang="zh-CN" sz="1100" b="1" i="1" dirty="0">
                <a:solidFill>
                  <a:schemeClr val="bg1"/>
                </a:solidFill>
                <a:latin typeface="Century Gothic" panose="020B0502020202020204" pitchFamily="34" charset="0"/>
                <a:sym typeface="Helvetica Neue"/>
              </a:rPr>
              <a:t>all</a:t>
            </a:r>
            <a:r>
              <a:rPr lang="en-US" altLang="zh-CN" sz="1100" b="1" dirty="0">
                <a:solidFill>
                  <a:schemeClr val="bg1"/>
                </a:solidFill>
                <a:latin typeface="Century Gothic" panose="020B0502020202020204" pitchFamily="34" charset="0"/>
                <a:sym typeface="Helvetica Neue"/>
              </a:rPr>
              <a:t>, </a:t>
            </a:r>
            <a:r>
              <a:rPr lang="en-US" altLang="zh-CN" sz="1100" b="1" i="1" dirty="0">
                <a:solidFill>
                  <a:schemeClr val="bg1"/>
                </a:solidFill>
                <a:latin typeface="Century Gothic" panose="020B0502020202020204" pitchFamily="34" charset="0"/>
                <a:sym typeface="Helvetica Neue"/>
              </a:rPr>
              <a:t>igh</a:t>
            </a:r>
            <a:r>
              <a:rPr lang="en-US" altLang="zh-CN" sz="1100" b="1" dirty="0">
                <a:solidFill>
                  <a:schemeClr val="bg1"/>
                </a:solidFill>
                <a:latin typeface="Century Gothic" panose="020B0502020202020204" pitchFamily="34" charset="0"/>
                <a:sym typeface="Helvetica Neue"/>
              </a:rPr>
              <a:t>, and </a:t>
            </a:r>
            <a:r>
              <a:rPr lang="en-US" altLang="zh-CN" sz="1100" b="1" i="1" dirty="0">
                <a:solidFill>
                  <a:schemeClr val="bg1"/>
                </a:solidFill>
                <a:latin typeface="Century Gothic" panose="020B0502020202020204" pitchFamily="34" charset="0"/>
                <a:sym typeface="Helvetica Neue"/>
              </a:rPr>
              <a:t>ear</a:t>
            </a:r>
            <a:r>
              <a:rPr lang="en-US" altLang="zh-CN" sz="1100" b="1" dirty="0">
                <a:solidFill>
                  <a:schemeClr val="bg1"/>
                </a:solidFill>
                <a:latin typeface="Century Gothic" panose="020B0502020202020204" pitchFamily="34" charset="0"/>
                <a:sym typeface="Helvetica Neue"/>
              </a:rPr>
              <a:t> make.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Guide Ss to read the words together.</a:t>
            </a:r>
          </a:p>
        </p:txBody>
      </p:sp>
      <p:pic>
        <p:nvPicPr>
          <p:cNvPr id="38" name="图片 37"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5"/>
          <a:stretch>
            <a:fillRect/>
          </a:stretch>
        </p:blipFill>
        <p:spPr>
          <a:xfrm>
            <a:off x="12712928" y="-127000"/>
            <a:ext cx="1130300" cy="762000"/>
          </a:xfrm>
          <a:prstGeom prst="rect">
            <a:avLst/>
          </a:prstGeom>
        </p:spPr>
      </p:pic>
      <p:sp>
        <p:nvSpPr>
          <p:cNvPr id="60" name="同侧圆角矩形 2"/>
          <p:cNvSpPr/>
          <p:nvPr/>
        </p:nvSpPr>
        <p:spPr>
          <a:xfrm flipV="1">
            <a:off x="4392974" y="294725"/>
            <a:ext cx="4763364" cy="1141478"/>
          </a:xfrm>
          <a:prstGeom prst="round2SameRect">
            <a:avLst/>
          </a:prstGeom>
          <a:solidFill>
            <a:srgbClr val="5EC25B"/>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1" name="文本框 60"/>
          <p:cNvSpPr txBox="1"/>
          <p:nvPr/>
        </p:nvSpPr>
        <p:spPr>
          <a:xfrm>
            <a:off x="4484867" y="653042"/>
            <a:ext cx="457957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chemeClr val="bg1"/>
                </a:solidFill>
                <a:latin typeface="Century Gothic" panose="020B0502020202020204" pitchFamily="34" charset="0"/>
              </a:rPr>
              <a:t>Phonics Learning</a:t>
            </a:r>
          </a:p>
        </p:txBody>
      </p:sp>
    </p:spTree>
    <p:extLst>
      <p:ext uri="{BB962C8B-B14F-4D97-AF65-F5344CB8AC3E}">
        <p14:creationId xmlns:p14="http://schemas.microsoft.com/office/powerpoint/2010/main" val="40863984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par>
                                <p:cTn id="19" presetID="10"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500"/>
                                        <p:tgtEl>
                                          <p:spTgt spid="64"/>
                                        </p:tgtEl>
                                      </p:cBhvr>
                                    </p:animEffect>
                                  </p:childTnLst>
                                </p:cTn>
                              </p:par>
                              <p:par>
                                <p:cTn id="22" presetID="10" presetClass="entr" presetSubtype="0" fill="hold" nodeType="with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fade">
                                      <p:cBhvr>
                                        <p:cTn id="24" dur="500"/>
                                        <p:tgtEl>
                                          <p:spTgt spid="71"/>
                                        </p:tgtEl>
                                      </p:cBhvr>
                                    </p:animEffect>
                                  </p:childTnLst>
                                </p:cTn>
                              </p:par>
                              <p:par>
                                <p:cTn id="25" presetID="10"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500"/>
                                        <p:tgtEl>
                                          <p:spTgt spid="80"/>
                                        </p:tgtEl>
                                      </p:cBhvr>
                                    </p:animEffect>
                                  </p:childTnLst>
                                </p:cTn>
                              </p:par>
                              <p:par>
                                <p:cTn id="28" presetID="10" presetClass="entr" presetSubtype="0"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up)">
                                      <p:cBhvr>
                                        <p:cTn id="35" dur="500"/>
                                        <p:tgtEl>
                                          <p:spTgt spid="62"/>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wipe(up)">
                                      <p:cBhvr>
                                        <p:cTn id="38" dur="500"/>
                                        <p:tgtEl>
                                          <p:spTgt spid="86"/>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up)">
                                      <p:cBhvr>
                                        <p:cTn id="41" dur="500"/>
                                        <p:tgtEl>
                                          <p:spTgt spid="94"/>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88"/>
                                        </p:tgtEl>
                                        <p:attrNameLst>
                                          <p:attrName>style.visibility</p:attrName>
                                        </p:attrNameLst>
                                      </p:cBhvr>
                                      <p:to>
                                        <p:strVal val="visible"/>
                                      </p:to>
                                    </p:set>
                                    <p:animEffect transition="in" filter="wipe(up)">
                                      <p:cBhvr>
                                        <p:cTn id="44" dur="500"/>
                                        <p:tgtEl>
                                          <p:spTgt spid="88"/>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wipe(up)">
                                      <p:cBhvr>
                                        <p:cTn id="47" dur="500"/>
                                        <p:tgtEl>
                                          <p:spTgt spid="89"/>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wipe(up)">
                                      <p:cBhvr>
                                        <p:cTn id="5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8"/>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1" nodeType="click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0" nodeType="clickEffect">
                                  <p:stCondLst>
                                    <p:cond delay="0"/>
                                  </p:stCondLst>
                                  <p:childTnLst>
                                    <p:set>
                                      <p:cBhvr>
                                        <p:cTn id="59"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39" grpId="0"/>
      <p:bldP spid="47" grpId="0" animBg="1"/>
      <p:bldP spid="58" grpId="0"/>
      <p:bldP spid="62" grpId="0" animBg="1"/>
      <p:bldP spid="86" grpId="0" animBg="1"/>
      <p:bldP spid="88" grpId="0" animBg="1"/>
      <p:bldP spid="89" grpId="0" animBg="1"/>
      <p:bldP spid="94" grpId="0" animBg="1"/>
      <p:bldP spid="50" grpId="0" animBg="1"/>
      <p:bldP spid="37" grpId="0" animBg="1"/>
      <p:bldP spid="3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11071125" y="682057"/>
            <a:ext cx="2577957" cy="889186"/>
            <a:chOff x="11381362" y="-138057"/>
            <a:chExt cx="2227761" cy="889186"/>
          </a:xfrm>
        </p:grpSpPr>
        <p:pic>
          <p:nvPicPr>
            <p:cNvPr id="33" name="图片 32">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34" name="文本框 33">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Phonics</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3" name="流程图: 可选过程 2"/>
          <p:cNvSpPr/>
          <p:nvPr/>
        </p:nvSpPr>
        <p:spPr>
          <a:xfrm>
            <a:off x="1122760" y="2125776"/>
            <a:ext cx="11145439" cy="4404043"/>
          </a:xfrm>
          <a:prstGeom prst="flowChartAlternateProcess">
            <a:avLst/>
          </a:prstGeom>
          <a:solidFill>
            <a:srgbClr val="5EC25B"/>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16000" tIns="50800" rIns="50800" bIns="50800" numCol="1" spcCol="38100" rtlCol="0" anchor="ctr">
            <a:spAutoFit/>
          </a:bodyPr>
          <a:lstStyle/>
          <a:p>
            <a:pPr defTabSz="584200">
              <a:lnSpc>
                <a:spcPct val="150000"/>
              </a:lnSpc>
            </a:pPr>
            <a:r>
              <a:rPr lang="en-US" altLang="zh-CN" sz="2800" b="1" dirty="0">
                <a:solidFill>
                  <a:schemeClr val="tx1"/>
                </a:solidFill>
                <a:latin typeface="Century Gothic" panose="020B0502020202020204" pitchFamily="34" charset="0"/>
              </a:rPr>
              <a:t>Jack studies hard at school, but he thinks this is </a:t>
            </a:r>
            <a:r>
              <a:rPr lang="en-US" altLang="zh-CN" sz="2800" b="1" dirty="0">
                <a:solidFill>
                  <a:srgbClr val="FF0000"/>
                </a:solidFill>
                <a:latin typeface="Century Gothic" panose="020B0502020202020204" pitchFamily="34" charset="0"/>
              </a:rPr>
              <a:t>in</a:t>
            </a:r>
            <a:r>
              <a:rPr lang="en-US" altLang="zh-CN" sz="2800" b="1" dirty="0">
                <a:solidFill>
                  <a:schemeClr val="tx1"/>
                </a:solidFill>
                <a:latin typeface="Century Gothic" panose="020B0502020202020204" pitchFamily="34" charset="0"/>
              </a:rPr>
              <a:t>sufficient. Last weekend, he worked as a w</a:t>
            </a:r>
            <a:r>
              <a:rPr lang="en-US" altLang="zh-CN" sz="2800" b="1" dirty="0">
                <a:solidFill>
                  <a:srgbClr val="FF0000"/>
                </a:solidFill>
                <a:latin typeface="Century Gothic" panose="020B0502020202020204" pitchFamily="34" charset="0"/>
              </a:rPr>
              <a:t>ai</a:t>
            </a:r>
            <a:r>
              <a:rPr lang="en-US" altLang="zh-CN" sz="2800" b="1" dirty="0">
                <a:solidFill>
                  <a:schemeClr val="tx1"/>
                </a:solidFill>
                <a:latin typeface="Century Gothic" panose="020B0502020202020204" pitchFamily="34" charset="0"/>
              </a:rPr>
              <a:t>ter in a restaurant. He introduced the dishes to people, took their orders, and served them food and drink. When he made mist</a:t>
            </a:r>
            <a:r>
              <a:rPr lang="en-US" altLang="zh-CN" sz="2800" b="1" dirty="0">
                <a:solidFill>
                  <a:srgbClr val="FF0000"/>
                </a:solidFill>
                <a:latin typeface="Century Gothic" panose="020B0502020202020204" pitchFamily="34" charset="0"/>
              </a:rPr>
              <a:t>a</a:t>
            </a:r>
            <a:r>
              <a:rPr lang="en-US" altLang="zh-CN" sz="2800" b="1" dirty="0">
                <a:solidFill>
                  <a:schemeClr val="tx1"/>
                </a:solidFill>
                <a:latin typeface="Century Gothic" panose="020B0502020202020204" pitchFamily="34" charset="0"/>
              </a:rPr>
              <a:t>k</a:t>
            </a:r>
            <a:r>
              <a:rPr lang="en-US" altLang="zh-CN" sz="2800" b="1" dirty="0">
                <a:solidFill>
                  <a:srgbClr val="FF0000"/>
                </a:solidFill>
                <a:latin typeface="Century Gothic" panose="020B0502020202020204" pitchFamily="34" charset="0"/>
              </a:rPr>
              <a:t>e</a:t>
            </a:r>
            <a:r>
              <a:rPr lang="en-US" altLang="zh-CN" sz="2800" b="1" dirty="0">
                <a:solidFill>
                  <a:schemeClr val="tx1"/>
                </a:solidFill>
                <a:latin typeface="Century Gothic" panose="020B0502020202020204" pitchFamily="34" charset="0"/>
              </a:rPr>
              <a:t>s, he gave his sincerest apologies to people. Jack had a very b</a:t>
            </a:r>
            <a:r>
              <a:rPr lang="en-US" altLang="zh-CN" sz="2800" b="1" dirty="0">
                <a:solidFill>
                  <a:srgbClr val="FF0000"/>
                </a:solidFill>
                <a:latin typeface="Century Gothic" panose="020B0502020202020204" pitchFamily="34" charset="0"/>
              </a:rPr>
              <a:t>u</a:t>
            </a:r>
            <a:r>
              <a:rPr lang="en-US" altLang="zh-CN" sz="2800" b="1" dirty="0">
                <a:solidFill>
                  <a:schemeClr val="tx1"/>
                </a:solidFill>
                <a:latin typeface="Century Gothic" panose="020B0502020202020204" pitchFamily="34" charset="0"/>
              </a:rPr>
              <a:t>sy w</a:t>
            </a:r>
            <a:r>
              <a:rPr lang="en-US" altLang="zh-CN" sz="2800" b="1" dirty="0">
                <a:solidFill>
                  <a:srgbClr val="FF0000"/>
                </a:solidFill>
                <a:latin typeface="Century Gothic" panose="020B0502020202020204" pitchFamily="34" charset="0"/>
              </a:rPr>
              <a:t>ee</a:t>
            </a:r>
            <a:r>
              <a:rPr lang="en-US" altLang="zh-CN" sz="2800" b="1" dirty="0">
                <a:solidFill>
                  <a:schemeClr val="tx1"/>
                </a:solidFill>
                <a:latin typeface="Century Gothic" panose="020B0502020202020204" pitchFamily="34" charset="0"/>
              </a:rPr>
              <a:t>kend, but he thought it was very meaning</a:t>
            </a:r>
            <a:r>
              <a:rPr lang="en-US" altLang="zh-CN" sz="2800" b="1" dirty="0">
                <a:solidFill>
                  <a:srgbClr val="FF0000"/>
                </a:solidFill>
                <a:latin typeface="Century Gothic" panose="020B0502020202020204" pitchFamily="34" charset="0"/>
              </a:rPr>
              <a:t>ful</a:t>
            </a:r>
            <a:r>
              <a:rPr lang="en-US" altLang="zh-CN" sz="2800" b="1" dirty="0">
                <a:solidFill>
                  <a:schemeClr val="tx1"/>
                </a:solidFill>
                <a:latin typeface="Century Gothic" panose="020B0502020202020204" pitchFamily="34" charset="0"/>
              </a:rPr>
              <a:t>.</a:t>
            </a:r>
            <a:endParaRPr lang="zh-CN" altLang="en-US" sz="2800" b="1" dirty="0">
              <a:solidFill>
                <a:schemeClr val="tx1"/>
              </a:solidFill>
              <a:latin typeface="Century Gothic" panose="020B0502020202020204" pitchFamily="34" charset="0"/>
            </a:endParaRPr>
          </a:p>
        </p:txBody>
      </p:sp>
      <p:grpSp>
        <p:nvGrpSpPr>
          <p:cNvPr id="22" name="组合 21"/>
          <p:cNvGrpSpPr/>
          <p:nvPr/>
        </p:nvGrpSpPr>
        <p:grpSpPr>
          <a:xfrm>
            <a:off x="-30511" y="7263280"/>
            <a:ext cx="943722" cy="294424"/>
            <a:chOff x="-36290" y="6501016"/>
            <a:chExt cx="943722" cy="294424"/>
          </a:xfrm>
        </p:grpSpPr>
        <p:pic>
          <p:nvPicPr>
            <p:cNvPr id="23" name="图片 22">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24" name="文本框 23">
              <a:extLst>
                <a:ext uri="{FF2B5EF4-FFF2-40B4-BE49-F238E27FC236}">
                  <a16:creationId xmlns:a16="http://schemas.microsoft.com/office/drawing/2014/main" id="{68BCB880-31DC-7346-B6D5-01DAA156375E}"/>
                </a:ext>
              </a:extLst>
            </p:cNvPr>
            <p:cNvSpPr txBox="1"/>
            <p:nvPr/>
          </p:nvSpPr>
          <p:spPr>
            <a:xfrm>
              <a:off x="-36290" y="6501016"/>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1:30</a:t>
              </a:r>
              <a:endParaRPr lang="zh-CN" altLang="en-US" sz="1100" b="1" dirty="0">
                <a:latin typeface="Century Gothic" panose="020B0502020202020204" pitchFamily="34" charset="0"/>
              </a:endParaRPr>
            </a:p>
          </p:txBody>
        </p:sp>
      </p:grpSp>
      <p:grpSp>
        <p:nvGrpSpPr>
          <p:cNvPr id="28" name="组合 27"/>
          <p:cNvGrpSpPr/>
          <p:nvPr/>
        </p:nvGrpSpPr>
        <p:grpSpPr>
          <a:xfrm>
            <a:off x="12789167" y="7350150"/>
            <a:ext cx="718618" cy="261611"/>
            <a:chOff x="10988399" y="5994034"/>
            <a:chExt cx="718618" cy="165310"/>
          </a:xfrm>
        </p:grpSpPr>
        <p:sp>
          <p:nvSpPr>
            <p:cNvPr id="29" name="流程图: 终止 28"/>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2" name="文本框 31">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4/20</a:t>
              </a:r>
              <a:endParaRPr lang="zh-CN" altLang="en-US" sz="1100" b="1" dirty="0">
                <a:latin typeface="Century Gothic" panose="020B0502020202020204" pitchFamily="34" charset="0"/>
              </a:endParaRPr>
            </a:p>
          </p:txBody>
        </p:sp>
      </p:grpSp>
      <p:pic>
        <p:nvPicPr>
          <p:cNvPr id="18" name="图片 17">
            <a:extLst>
              <a:ext uri="{FF2B5EF4-FFF2-40B4-BE49-F238E27FC236}">
                <a16:creationId xmlns:a16="http://schemas.microsoft.com/office/drawing/2014/main" id="{889E5E96-5F59-AE45-A39E-B5CC4FC8AF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08325" y="6327953"/>
            <a:ext cx="961267" cy="403732"/>
          </a:xfrm>
          <a:prstGeom prst="rect">
            <a:avLst/>
          </a:prstGeom>
        </p:spPr>
      </p:pic>
      <p:sp>
        <p:nvSpPr>
          <p:cNvPr id="15" name="矩形 14">
            <a:extLst>
              <a:ext uri="{FF2B5EF4-FFF2-40B4-BE49-F238E27FC236}">
                <a16:creationId xmlns:a16="http://schemas.microsoft.com/office/drawing/2014/main" id="{68939BC1-8866-0D4D-874F-CE44CC871099}"/>
              </a:ext>
            </a:extLst>
          </p:cNvPr>
          <p:cNvSpPr/>
          <p:nvPr/>
        </p:nvSpPr>
        <p:spPr>
          <a:xfrm>
            <a:off x="9010979" y="0"/>
            <a:ext cx="4536861" cy="1543546"/>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On this slide, test Ss’ foundational skills; each S should be tested; give each S a mark according to the assessment rubrics.</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Decode the highlighted words accurately and fluently in the text; read the text fluently.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Have Ss read the highlighted words aloud.</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Have Ss read the story aloud and with rhythm. </a:t>
            </a:r>
          </a:p>
        </p:txBody>
      </p:sp>
      <p:pic>
        <p:nvPicPr>
          <p:cNvPr id="16" name="图片 15"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6"/>
          <a:stretch>
            <a:fillRect/>
          </a:stretch>
        </p:blipFill>
        <p:spPr>
          <a:xfrm>
            <a:off x="12728690" y="-127000"/>
            <a:ext cx="1130300" cy="762000"/>
          </a:xfrm>
          <a:prstGeom prst="rect">
            <a:avLst/>
          </a:prstGeom>
        </p:spPr>
      </p:pic>
      <p:sp>
        <p:nvSpPr>
          <p:cNvPr id="19" name="同侧圆角矩形 2"/>
          <p:cNvSpPr/>
          <p:nvPr/>
        </p:nvSpPr>
        <p:spPr>
          <a:xfrm flipV="1">
            <a:off x="4392974" y="294725"/>
            <a:ext cx="4763364" cy="1141478"/>
          </a:xfrm>
          <a:prstGeom prst="round2SameRect">
            <a:avLst/>
          </a:prstGeom>
          <a:solidFill>
            <a:srgbClr val="5EC25B"/>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0" name="文本框 19"/>
          <p:cNvSpPr txBox="1"/>
          <p:nvPr/>
        </p:nvSpPr>
        <p:spPr>
          <a:xfrm>
            <a:off x="3943908" y="688595"/>
            <a:ext cx="566149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chemeClr val="bg1"/>
                </a:solidFill>
                <a:latin typeface="Century Gothic" panose="020B0502020202020204" pitchFamily="34" charset="0"/>
              </a:rPr>
              <a:t>Read on Your Own</a:t>
            </a:r>
          </a:p>
        </p:txBody>
      </p:sp>
    </p:spTree>
    <p:extLst>
      <p:ext uri="{BB962C8B-B14F-4D97-AF65-F5344CB8AC3E}">
        <p14:creationId xmlns:p14="http://schemas.microsoft.com/office/powerpoint/2010/main" val="48555035"/>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5" grpId="0" animBg="1"/>
      <p:bldP spid="1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10971356" y="563661"/>
            <a:ext cx="2577957" cy="889186"/>
            <a:chOff x="11381362" y="-138057"/>
            <a:chExt cx="2227761" cy="889186"/>
          </a:xfrm>
        </p:grpSpPr>
        <p:pic>
          <p:nvPicPr>
            <p:cNvPr id="55" name="图片 54">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56" name="文本框 55">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Background</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34" name="组合 33"/>
          <p:cNvGrpSpPr/>
          <p:nvPr/>
        </p:nvGrpSpPr>
        <p:grpSpPr>
          <a:xfrm>
            <a:off x="12789167" y="7350150"/>
            <a:ext cx="718618" cy="261611"/>
            <a:chOff x="10988399" y="5994034"/>
            <a:chExt cx="718618" cy="165310"/>
          </a:xfrm>
        </p:grpSpPr>
        <p:sp>
          <p:nvSpPr>
            <p:cNvPr id="45" name="流程图: 终止 44"/>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6" name="文本框 45">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5/20</a:t>
              </a:r>
              <a:endParaRPr lang="zh-CN" altLang="en-US" sz="1100" b="1" dirty="0">
                <a:latin typeface="Century Gothic" panose="020B0502020202020204" pitchFamily="34" charset="0"/>
              </a:endParaRPr>
            </a:p>
          </p:txBody>
        </p:sp>
      </p:grpSp>
      <p:grpSp>
        <p:nvGrpSpPr>
          <p:cNvPr id="60" name="组合 59"/>
          <p:cNvGrpSpPr/>
          <p:nvPr/>
        </p:nvGrpSpPr>
        <p:grpSpPr>
          <a:xfrm>
            <a:off x="-140680" y="7350150"/>
            <a:ext cx="904024" cy="271438"/>
            <a:chOff x="-38208" y="6490129"/>
            <a:chExt cx="945640" cy="305311"/>
          </a:xfrm>
        </p:grpSpPr>
        <p:pic>
          <p:nvPicPr>
            <p:cNvPr id="61" name="图片 60">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62" name="文本框 61">
              <a:extLst>
                <a:ext uri="{FF2B5EF4-FFF2-40B4-BE49-F238E27FC236}">
                  <a16:creationId xmlns:a16="http://schemas.microsoft.com/office/drawing/2014/main" id="{68BCB880-31DC-7346-B6D5-01DAA156375E}"/>
                </a:ext>
              </a:extLst>
            </p:cNvPr>
            <p:cNvSpPr txBox="1"/>
            <p:nvPr/>
          </p:nvSpPr>
          <p:spPr>
            <a:xfrm>
              <a:off x="-38208" y="6490129"/>
              <a:ext cx="806292" cy="294257"/>
            </a:xfrm>
            <a:prstGeom prst="rect">
              <a:avLst/>
            </a:prstGeom>
            <a:noFill/>
          </p:spPr>
          <p:txBody>
            <a:bodyPr wrap="square" rtlCol="0">
              <a:spAutoFit/>
            </a:bodyPr>
            <a:lstStyle/>
            <a:p>
              <a:pPr algn="ctr"/>
              <a:r>
                <a:rPr lang="en-US" altLang="zh-CN" sz="1100" b="1" dirty="0">
                  <a:latin typeface="Century Gothic" panose="020B0502020202020204" pitchFamily="34" charset="0"/>
                </a:rPr>
                <a:t>1:30</a:t>
              </a:r>
              <a:endParaRPr lang="zh-CN" altLang="en-US" sz="1100" b="1" dirty="0">
                <a:latin typeface="Century Gothic" panose="020B0502020202020204" pitchFamily="34" charset="0"/>
              </a:endParaRPr>
            </a:p>
          </p:txBody>
        </p:sp>
      </p:grpSp>
      <p:sp>
        <p:nvSpPr>
          <p:cNvPr id="25" name="矩形 24">
            <a:extLst>
              <a:ext uri="{FF2B5EF4-FFF2-40B4-BE49-F238E27FC236}">
                <a16:creationId xmlns:a16="http://schemas.microsoft.com/office/drawing/2014/main" id="{DC3908B3-2F4C-9642-BB93-0FB220167452}"/>
              </a:ext>
            </a:extLst>
          </p:cNvPr>
          <p:cNvSpPr/>
          <p:nvPr/>
        </p:nvSpPr>
        <p:spPr>
          <a:xfrm>
            <a:off x="1459109" y="2042001"/>
            <a:ext cx="6089039" cy="1631216"/>
          </a:xfrm>
          <a:prstGeom prst="rect">
            <a:avLst/>
          </a:prstGeom>
          <a:noFill/>
        </p:spPr>
        <p:txBody>
          <a:bodyPr wrap="square">
            <a:spAutoFit/>
          </a:bodyPr>
          <a:lstStyle/>
          <a:p>
            <a:pPr marL="514350" indent="-514350" algn="l">
              <a:lnSpc>
                <a:spcPts val="4000"/>
              </a:lnSpc>
              <a:buFont typeface="+mj-lt"/>
              <a:buAutoNum type="arabicPeriod"/>
            </a:pP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Where might Kipper and Lee be?</a:t>
            </a:r>
          </a:p>
          <a:p>
            <a:pPr marL="514350" indent="-514350" algn="l">
              <a:lnSpc>
                <a:spcPts val="4000"/>
              </a:lnSpc>
              <a:buFont typeface="+mj-lt"/>
              <a:buAutoNum type="arabicPeriod"/>
            </a:pP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What do you think Kipper and Lee will find? Why might it be lucky? </a:t>
            </a:r>
          </a:p>
        </p:txBody>
      </p:sp>
      <p:sp>
        <p:nvSpPr>
          <p:cNvPr id="36" name="矩形: 圆角 13">
            <a:extLst>
              <a:ext uri="{FF2B5EF4-FFF2-40B4-BE49-F238E27FC236}">
                <a16:creationId xmlns:a16="http://schemas.microsoft.com/office/drawing/2014/main" id="{B5371E4D-6156-45CC-B63F-28802E032B8F}"/>
              </a:ext>
            </a:extLst>
          </p:cNvPr>
          <p:cNvSpPr/>
          <p:nvPr/>
        </p:nvSpPr>
        <p:spPr>
          <a:xfrm>
            <a:off x="1307962" y="1686621"/>
            <a:ext cx="6400365" cy="2380112"/>
          </a:xfrm>
          <a:prstGeom prst="roundRect">
            <a:avLst/>
          </a:prstGeom>
          <a:noFill/>
          <a:ln w="28575"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lnSpc>
                <a:spcPct val="120000"/>
              </a:lnSpc>
            </a:pPr>
            <a:endParaRPr lang="zh-CN" altLang="en-US" sz="2400" b="1" dirty="0">
              <a:ln w="38100">
                <a:noFill/>
              </a:ln>
              <a:solidFill>
                <a:schemeClr val="tx1"/>
              </a:solidFill>
              <a:latin typeface="Century Gothic" panose="020B0502020202020204" pitchFamily="34" charset="0"/>
              <a:cs typeface="Calibri" panose="020F0502020204030204" pitchFamily="34" charset="0"/>
            </a:endParaRPr>
          </a:p>
        </p:txBody>
      </p:sp>
      <p:sp>
        <p:nvSpPr>
          <p:cNvPr id="37" name="矩形: 圆角 12">
            <a:extLst>
              <a:ext uri="{FF2B5EF4-FFF2-40B4-BE49-F238E27FC236}">
                <a16:creationId xmlns:a16="http://schemas.microsoft.com/office/drawing/2014/main" id="{F690F8BA-18F3-46DB-9A38-F37F73B06C1A}"/>
              </a:ext>
            </a:extLst>
          </p:cNvPr>
          <p:cNvSpPr/>
          <p:nvPr/>
        </p:nvSpPr>
        <p:spPr>
          <a:xfrm>
            <a:off x="1369817" y="1207227"/>
            <a:ext cx="3038916"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Before</a:t>
            </a:r>
            <a:r>
              <a:rPr lang="en-US" altLang="zh-CN" sz="2800" b="1" dirty="0">
                <a:solidFill>
                  <a:srgbClr val="FFFFFF"/>
                </a:solidFill>
                <a:latin typeface="Century Gothic" panose="020B0502020202020204" pitchFamily="34" charset="0"/>
              </a:rPr>
              <a:t> Reading</a:t>
            </a:r>
            <a:endPar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sp>
        <p:nvSpPr>
          <p:cNvPr id="40" name="矩形 39">
            <a:extLst>
              <a:ext uri="{FF2B5EF4-FFF2-40B4-BE49-F238E27FC236}">
                <a16:creationId xmlns:a16="http://schemas.microsoft.com/office/drawing/2014/main" id="{6DDC3AA4-36A9-4665-8C9A-8C310BD27477}"/>
              </a:ext>
            </a:extLst>
          </p:cNvPr>
          <p:cNvSpPr/>
          <p:nvPr/>
        </p:nvSpPr>
        <p:spPr>
          <a:xfrm>
            <a:off x="1649860" y="5190239"/>
            <a:ext cx="5707535" cy="544123"/>
          </a:xfrm>
          <a:prstGeom prst="rect">
            <a:avLst/>
          </a:prstGeom>
          <a:noFill/>
        </p:spPr>
        <p:txBody>
          <a:bodyPr wrap="square">
            <a:spAutoFit/>
          </a:bodyPr>
          <a:lstStyle/>
          <a:p>
            <a:pPr algn="l">
              <a:lnSpc>
                <a:spcPts val="4000"/>
              </a:lnSpc>
            </a:pPr>
            <a:endParaRPr lang="zh-CN" altLang="zh-CN" sz="2400" b="1" dirty="0">
              <a:ln w="38100">
                <a:noFill/>
              </a:ln>
              <a:solidFill>
                <a:schemeClr val="tx1">
                  <a:lumMod val="95000"/>
                  <a:lumOff val="5000"/>
                </a:schemeClr>
              </a:solidFill>
              <a:latin typeface="Century Gothic" panose="020B0502020202020204" pitchFamily="34" charset="0"/>
              <a:ea typeface="Berlin" charset="0"/>
              <a:cs typeface="Calibri" panose="020F0502020204030204" pitchFamily="34" charset="0"/>
            </a:endParaRPr>
          </a:p>
        </p:txBody>
      </p:sp>
      <p:sp>
        <p:nvSpPr>
          <p:cNvPr id="41" name="矩形: 圆角 17">
            <a:extLst>
              <a:ext uri="{FF2B5EF4-FFF2-40B4-BE49-F238E27FC236}">
                <a16:creationId xmlns:a16="http://schemas.microsoft.com/office/drawing/2014/main" id="{DA34FD06-B8D0-470C-9092-07297392497C}"/>
              </a:ext>
            </a:extLst>
          </p:cNvPr>
          <p:cNvSpPr/>
          <p:nvPr/>
        </p:nvSpPr>
        <p:spPr>
          <a:xfrm>
            <a:off x="1298931" y="4838744"/>
            <a:ext cx="6409396" cy="1929649"/>
          </a:xfrm>
          <a:prstGeom prst="roundRect">
            <a:avLst/>
          </a:prstGeom>
          <a:noFill/>
          <a:ln w="28575" cap="flat">
            <a:solidFill>
              <a:schemeClr val="accent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lnSpc>
                <a:spcPct val="120000"/>
              </a:lnSpc>
            </a:pPr>
            <a:endParaRPr lang="zh-CN" altLang="en-US" sz="2400" b="1" dirty="0">
              <a:ln w="38100">
                <a:noFill/>
              </a:ln>
              <a:solidFill>
                <a:schemeClr val="tx1"/>
              </a:solidFill>
              <a:latin typeface="Century Gothic" panose="020B0502020202020204" pitchFamily="34" charset="0"/>
              <a:cs typeface="Calibri" panose="020F0502020204030204" pitchFamily="34" charset="0"/>
            </a:endParaRPr>
          </a:p>
        </p:txBody>
      </p:sp>
      <p:sp>
        <p:nvSpPr>
          <p:cNvPr id="42" name="矩形: 圆角 1">
            <a:extLst>
              <a:ext uri="{FF2B5EF4-FFF2-40B4-BE49-F238E27FC236}">
                <a16:creationId xmlns:a16="http://schemas.microsoft.com/office/drawing/2014/main" id="{C4DCBD9D-C176-4726-968E-6D6F0E71A420}"/>
              </a:ext>
            </a:extLst>
          </p:cNvPr>
          <p:cNvSpPr/>
          <p:nvPr/>
        </p:nvSpPr>
        <p:spPr>
          <a:xfrm>
            <a:off x="1369817" y="4387123"/>
            <a:ext cx="3163866" cy="590233"/>
          </a:xfrm>
          <a:prstGeom prst="roundRect">
            <a:avLst/>
          </a:prstGeom>
          <a:solidFill>
            <a:srgbClr val="0083D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Connections</a:t>
            </a:r>
            <a:endParaRPr kumimoji="0" lang="zh-CN" altLang="en-US" sz="28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sp>
        <p:nvSpPr>
          <p:cNvPr id="20" name="矩形 19">
            <a:extLst>
              <a:ext uri="{FF2B5EF4-FFF2-40B4-BE49-F238E27FC236}">
                <a16:creationId xmlns:a16="http://schemas.microsoft.com/office/drawing/2014/main" id="{68939BC1-8866-0D4D-874F-CE44CC871099}"/>
              </a:ext>
            </a:extLst>
          </p:cNvPr>
          <p:cNvSpPr/>
          <p:nvPr/>
        </p:nvSpPr>
        <p:spPr>
          <a:xfrm>
            <a:off x="8995215" y="0"/>
            <a:ext cx="4536861" cy="1343811"/>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Use the book cover to identify details and to make predictions.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Guide Ss to look at the book cover closely and to talk about the given questions.</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Encourage Ss to talk more about the connections question and give feedback.</a:t>
            </a:r>
          </a:p>
        </p:txBody>
      </p:sp>
      <p:pic>
        <p:nvPicPr>
          <p:cNvPr id="21" name="图片 20"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5"/>
          <a:stretch>
            <a:fillRect/>
          </a:stretch>
        </p:blipFill>
        <p:spPr>
          <a:xfrm>
            <a:off x="12712926" y="-127000"/>
            <a:ext cx="1130300" cy="762000"/>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58199" y="1661399"/>
            <a:ext cx="4033237" cy="5298951"/>
          </a:xfrm>
          <a:prstGeom prst="rect">
            <a:avLst/>
          </a:prstGeom>
        </p:spPr>
      </p:pic>
      <p:sp>
        <p:nvSpPr>
          <p:cNvPr id="22" name="矩形 21">
            <a:extLst>
              <a:ext uri="{FF2B5EF4-FFF2-40B4-BE49-F238E27FC236}">
                <a16:creationId xmlns:a16="http://schemas.microsoft.com/office/drawing/2014/main" id="{DC3908B3-2F4C-9642-BB93-0FB220167452}"/>
              </a:ext>
            </a:extLst>
          </p:cNvPr>
          <p:cNvSpPr/>
          <p:nvPr/>
        </p:nvSpPr>
        <p:spPr>
          <a:xfrm>
            <a:off x="1489163" y="5114469"/>
            <a:ext cx="6089039" cy="1378198"/>
          </a:xfrm>
          <a:prstGeom prst="rect">
            <a:avLst/>
          </a:prstGeom>
          <a:noFill/>
        </p:spPr>
        <p:txBody>
          <a:bodyPr wrap="square">
            <a:spAutoFit/>
          </a:bodyPr>
          <a:lstStyle/>
          <a:p>
            <a:pPr algn="l" defTabSz="584200">
              <a:lnSpc>
                <a:spcPct val="120000"/>
              </a:lnSpc>
            </a:pPr>
            <a:r>
              <a:rPr lang="en-US" altLang="zh-CN" sz="2400" b="1" dirty="0">
                <a:solidFill>
                  <a:schemeClr val="tx1"/>
                </a:solidFill>
                <a:latin typeface="Century Gothic" panose="020B0502020202020204" pitchFamily="34" charset="0"/>
                <a:cs typeface="Calibri" panose="020F0502020204030204" pitchFamily="34" charset="0"/>
              </a:rPr>
              <a:t>Have you ever found anything interesting or unusual on the ground? What was it? What did you do with it?</a:t>
            </a:r>
          </a:p>
        </p:txBody>
      </p:sp>
      <p:sp>
        <p:nvSpPr>
          <p:cNvPr id="27" name="文本框 26"/>
          <p:cNvSpPr txBox="1"/>
          <p:nvPr/>
        </p:nvSpPr>
        <p:spPr>
          <a:xfrm>
            <a:off x="5091810" y="623175"/>
            <a:ext cx="336728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4000" b="1" i="0" u="none" strike="noStrike" cap="none" spc="0" normalizeH="0" baseline="0" dirty="0">
                <a:ln>
                  <a:noFill/>
                </a:ln>
                <a:solidFill>
                  <a:srgbClr val="0083D1"/>
                </a:solidFill>
                <a:effectLst/>
                <a:uFillTx/>
                <a:latin typeface="Century Gothic" panose="020B0502020202020204" pitchFamily="34" charset="0"/>
                <a:sym typeface="Helvetica Light"/>
              </a:rPr>
              <a:t>Book Cover</a:t>
            </a:r>
            <a:endParaRPr kumimoji="0" lang="zh-CN" altLang="en-US" sz="4000" b="1" i="0" u="none" strike="noStrike" cap="none" spc="0" normalizeH="0" baseline="0" dirty="0">
              <a:ln>
                <a:noFill/>
              </a:ln>
              <a:solidFill>
                <a:srgbClr val="0083D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251569480"/>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0" grpId="0" animBg="1"/>
      <p:bldP spid="2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p:cNvGrpSpPr/>
          <p:nvPr/>
        </p:nvGrpSpPr>
        <p:grpSpPr>
          <a:xfrm>
            <a:off x="10971356" y="563661"/>
            <a:ext cx="2577957" cy="889186"/>
            <a:chOff x="11381362" y="-138057"/>
            <a:chExt cx="2227761" cy="889186"/>
          </a:xfrm>
        </p:grpSpPr>
        <p:pic>
          <p:nvPicPr>
            <p:cNvPr id="44" name="图片 43">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45" name="文本框 44">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2800" b="1" dirty="0">
                  <a:solidFill>
                    <a:schemeClr val="bg1"/>
                  </a:solidFill>
                  <a:latin typeface="Century Gothic" panose="020B0502020202020204" pitchFamily="34" charset="0"/>
                </a:rPr>
                <a:t>Lead-in</a:t>
              </a:r>
              <a:endParaRPr lang="zh-CN" altLang="en-US" sz="2800" b="1" dirty="0">
                <a:solidFill>
                  <a:schemeClr val="bg1"/>
                </a:solidFill>
                <a:latin typeface="Century Gothic" panose="020B0502020202020204" pitchFamily="34" charset="0"/>
              </a:endParaRPr>
            </a:p>
          </p:txBody>
        </p:sp>
      </p:grpSp>
      <p:sp>
        <p:nvSpPr>
          <p:cNvPr id="35" name="文本框 34"/>
          <p:cNvSpPr txBox="1"/>
          <p:nvPr/>
        </p:nvSpPr>
        <p:spPr>
          <a:xfrm>
            <a:off x="3407378" y="244541"/>
            <a:ext cx="673455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FFFFFF"/>
                </a:solidFill>
                <a:latin typeface="思源黑体 CN Heavy" panose="020B0A00000000000000" pitchFamily="34" charset="-122"/>
                <a:ea typeface="思源黑体 CN Heavy" panose="020B0A00000000000000" pitchFamily="34" charset="-122"/>
              </a:rPr>
              <a:t>Make Predictions</a:t>
            </a:r>
          </a:p>
        </p:txBody>
      </p:sp>
      <p:sp>
        <p:nvSpPr>
          <p:cNvPr id="15" name="圆角矩形 14"/>
          <p:cNvSpPr/>
          <p:nvPr/>
        </p:nvSpPr>
        <p:spPr>
          <a:xfrm>
            <a:off x="6774656" y="1802463"/>
            <a:ext cx="5724478" cy="1123712"/>
          </a:xfrm>
          <a:prstGeom prst="roundRect">
            <a:avLst/>
          </a:prstGeom>
          <a:solidFill>
            <a:srgbClr val="02C258"/>
          </a:solid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a:defRPr/>
            </a:pPr>
            <a:r>
              <a:rPr lang="en-US" altLang="zh-CN" sz="3000" b="1" dirty="0">
                <a:latin typeface="Futura Std Heavy" panose="020B0702020204020203"/>
              </a:rPr>
              <a:t> </a:t>
            </a:r>
            <a:r>
              <a:rPr lang="en-US" altLang="zh-CN" sz="3000" b="1" dirty="0">
                <a:latin typeface="Century Gothic" panose="020B0502020202020204" pitchFamily="34" charset="0"/>
              </a:rPr>
              <a:t>Use the text and the illustration to make guesses.</a:t>
            </a:r>
            <a:endParaRPr lang="zh-CN" altLang="en-US" sz="3000" b="1" dirty="0">
              <a:latin typeface="Century Gothic" panose="020B0502020202020204" pitchFamily="34" charset="0"/>
            </a:endParaRPr>
          </a:p>
        </p:txBody>
      </p:sp>
      <p:pic>
        <p:nvPicPr>
          <p:cNvPr id="16" name="图片 3"/>
          <p:cNvPicPr>
            <a:picLocks noChangeAspect="1"/>
          </p:cNvPicPr>
          <p:nvPr/>
        </p:nvPicPr>
        <p:blipFill>
          <a:blip r:embed="rId4">
            <a:extLst>
              <a:ext uri="{28A0092B-C50C-407E-A947-70E740481C1C}">
                <a14:useLocalDpi xmlns:a14="http://schemas.microsoft.com/office/drawing/2010/main" val="0"/>
              </a:ext>
            </a:extLst>
          </a:blip>
          <a:srcRect l="17450" t="11151" r="21651" b="5901"/>
          <a:stretch>
            <a:fillRect/>
          </a:stretch>
        </p:blipFill>
        <p:spPr bwMode="auto">
          <a:xfrm>
            <a:off x="6774656" y="1297990"/>
            <a:ext cx="6667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1"/>
          <p:cNvSpPr txBox="1">
            <a:spLocks noChangeArrowheads="1"/>
          </p:cNvSpPr>
          <p:nvPr/>
        </p:nvSpPr>
        <p:spPr bwMode="auto">
          <a:xfrm>
            <a:off x="6530113" y="3267317"/>
            <a:ext cx="6576287"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514350" indent="-514350" algn="l">
              <a:lnSpc>
                <a:spcPct val="150000"/>
              </a:lnSpc>
              <a:spcBef>
                <a:spcPts val="1200"/>
              </a:spcBef>
              <a:buFont typeface="+mj-lt"/>
              <a:buAutoNum type="arabicPeriod"/>
              <a:defRPr/>
            </a:pPr>
            <a:r>
              <a:rPr lang="en-US" altLang="zh-CN" sz="2400" b="1" dirty="0">
                <a:latin typeface="Century Gothic" panose="020B0502020202020204" pitchFamily="34" charset="0"/>
              </a:rPr>
              <a:t>Why do you think Kipper and Lee are on TV? Do you think that they found something good or something bad? Why?</a:t>
            </a:r>
          </a:p>
          <a:p>
            <a:pPr marL="514350" indent="-514350" algn="l">
              <a:lnSpc>
                <a:spcPct val="150000"/>
              </a:lnSpc>
              <a:spcBef>
                <a:spcPts val="1200"/>
              </a:spcBef>
              <a:buFont typeface="+mj-lt"/>
              <a:buAutoNum type="arabicPeriod"/>
              <a:defRPr/>
            </a:pPr>
            <a:r>
              <a:rPr lang="en-US" altLang="zh-CN" sz="2400" b="1" dirty="0">
                <a:latin typeface="Century Gothic" panose="020B0502020202020204" pitchFamily="34" charset="0"/>
              </a:rPr>
              <a:t>Make two predictions based on the given picture from the book. </a:t>
            </a:r>
            <a:endParaRPr lang="zh-CN" altLang="en-US" sz="2400" b="1" dirty="0">
              <a:latin typeface="Century Gothic" panose="020B0502020202020204" pitchFamily="34" charset="0"/>
            </a:endParaRPr>
          </a:p>
        </p:txBody>
      </p:sp>
      <p:grpSp>
        <p:nvGrpSpPr>
          <p:cNvPr id="24" name="组合 23"/>
          <p:cNvGrpSpPr/>
          <p:nvPr/>
        </p:nvGrpSpPr>
        <p:grpSpPr>
          <a:xfrm>
            <a:off x="12789167" y="7350150"/>
            <a:ext cx="718618" cy="261611"/>
            <a:chOff x="10988399" y="5994034"/>
            <a:chExt cx="718618" cy="165310"/>
          </a:xfrm>
        </p:grpSpPr>
        <p:sp>
          <p:nvSpPr>
            <p:cNvPr id="25" name="流程图: 终止 24"/>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6" name="文本框 25">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6/20</a:t>
              </a:r>
              <a:endParaRPr lang="zh-CN" altLang="en-US" sz="1100" b="1" dirty="0">
                <a:latin typeface="Century Gothic" panose="020B0502020202020204" pitchFamily="34" charset="0"/>
              </a:endParaRPr>
            </a:p>
          </p:txBody>
        </p:sp>
      </p:grpSp>
      <p:grpSp>
        <p:nvGrpSpPr>
          <p:cNvPr id="49" name="组合 48"/>
          <p:cNvGrpSpPr/>
          <p:nvPr/>
        </p:nvGrpSpPr>
        <p:grpSpPr>
          <a:xfrm>
            <a:off x="-140680" y="7350150"/>
            <a:ext cx="904024" cy="271438"/>
            <a:chOff x="-38208" y="6490129"/>
            <a:chExt cx="945640" cy="305311"/>
          </a:xfrm>
        </p:grpSpPr>
        <p:pic>
          <p:nvPicPr>
            <p:cNvPr id="50" name="图片 49">
              <a:extLst>
                <a:ext uri="{FF2B5EF4-FFF2-40B4-BE49-F238E27FC236}">
                  <a16:creationId xmlns:a16="http://schemas.microsoft.com/office/drawing/2014/main" id="{AD5EA7F3-ABAB-2E48-AE5C-40EA9ED125BF}"/>
                </a:ext>
              </a:extLst>
            </p:cNvPr>
            <p:cNvPicPr>
              <a:picLocks noChangeAspect="1"/>
            </p:cNvPicPr>
            <p:nvPr/>
          </p:nvPicPr>
          <p:blipFill>
            <a:blip r:embed="rId5"/>
            <a:stretch>
              <a:fillRect/>
            </a:stretch>
          </p:blipFill>
          <p:spPr>
            <a:xfrm>
              <a:off x="157988" y="6501016"/>
              <a:ext cx="749444" cy="294424"/>
            </a:xfrm>
            <a:prstGeom prst="rect">
              <a:avLst/>
            </a:prstGeom>
            <a:noFill/>
          </p:spPr>
        </p:pic>
        <p:sp>
          <p:nvSpPr>
            <p:cNvPr id="51" name="文本框 50">
              <a:extLst>
                <a:ext uri="{FF2B5EF4-FFF2-40B4-BE49-F238E27FC236}">
                  <a16:creationId xmlns:a16="http://schemas.microsoft.com/office/drawing/2014/main" id="{68BCB880-31DC-7346-B6D5-01DAA156375E}"/>
                </a:ext>
              </a:extLst>
            </p:cNvPr>
            <p:cNvSpPr txBox="1"/>
            <p:nvPr/>
          </p:nvSpPr>
          <p:spPr>
            <a:xfrm>
              <a:off x="-38208" y="6490129"/>
              <a:ext cx="806292" cy="294257"/>
            </a:xfrm>
            <a:prstGeom prst="rect">
              <a:avLst/>
            </a:prstGeom>
            <a:noFill/>
          </p:spPr>
          <p:txBody>
            <a:bodyPr wrap="square" rtlCol="0">
              <a:spAutoFit/>
            </a:bodyPr>
            <a:lstStyle/>
            <a:p>
              <a:pPr algn="ctr"/>
              <a:r>
                <a:rPr lang="en-US" altLang="zh-CN" sz="1100" b="1" dirty="0">
                  <a:latin typeface="Century Gothic" panose="020B0502020202020204" pitchFamily="34" charset="0"/>
                </a:rPr>
                <a:t>1:30</a:t>
              </a:r>
              <a:endParaRPr lang="zh-CN" altLang="en-US" sz="1100" b="1" dirty="0">
                <a:latin typeface="Century Gothic" panose="020B0502020202020204" pitchFamily="34" charset="0"/>
              </a:endParaRPr>
            </a:p>
          </p:txBody>
        </p:sp>
      </p:grpSp>
      <p:sp>
        <p:nvSpPr>
          <p:cNvPr id="18" name="矩形 17">
            <a:extLst>
              <a:ext uri="{FF2B5EF4-FFF2-40B4-BE49-F238E27FC236}">
                <a16:creationId xmlns:a16="http://schemas.microsoft.com/office/drawing/2014/main" id="{68939BC1-8866-0D4D-874F-CE44CC871099}"/>
              </a:ext>
            </a:extLst>
          </p:cNvPr>
          <p:cNvSpPr/>
          <p:nvPr/>
        </p:nvSpPr>
        <p:spPr>
          <a:xfrm>
            <a:off x="8995217" y="0"/>
            <a:ext cx="4536861" cy="1144078"/>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Use details from the picture to make predictions.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Guide Ss to make predictions using the provided questions.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them to make guesses prior to reading the story by looking at the pictures.</a:t>
            </a:r>
          </a:p>
        </p:txBody>
      </p:sp>
      <p:pic>
        <p:nvPicPr>
          <p:cNvPr id="19" name="图片 18"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6"/>
          <a:stretch>
            <a:fillRect/>
          </a:stretch>
        </p:blipFill>
        <p:spPr>
          <a:xfrm>
            <a:off x="12712928" y="-127000"/>
            <a:ext cx="1130300" cy="762000"/>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068" y="3273248"/>
            <a:ext cx="5347571" cy="2206784"/>
          </a:xfrm>
          <a:prstGeom prst="rect">
            <a:avLst/>
          </a:prstGeom>
        </p:spPr>
      </p:pic>
      <p:sp>
        <p:nvSpPr>
          <p:cNvPr id="20" name="文本框 19"/>
          <p:cNvSpPr txBox="1"/>
          <p:nvPr/>
        </p:nvSpPr>
        <p:spPr>
          <a:xfrm>
            <a:off x="3972436" y="538923"/>
            <a:ext cx="548885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Make Predictions</a:t>
            </a:r>
          </a:p>
        </p:txBody>
      </p:sp>
    </p:spTree>
    <p:extLst>
      <p:ext uri="{BB962C8B-B14F-4D97-AF65-F5344CB8AC3E}">
        <p14:creationId xmlns:p14="http://schemas.microsoft.com/office/powerpoint/2010/main" val="2511332767"/>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11049801" y="427456"/>
            <a:ext cx="2537602" cy="889186"/>
            <a:chOff x="11381362" y="-138057"/>
            <a:chExt cx="2176463" cy="889186"/>
          </a:xfrm>
        </p:grpSpPr>
        <p:pic>
          <p:nvPicPr>
            <p:cNvPr id="40" name="图片 39">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41" name="文本框 40">
              <a:extLst>
                <a:ext uri="{FF2B5EF4-FFF2-40B4-BE49-F238E27FC236}">
                  <a16:creationId xmlns:a16="http://schemas.microsoft.com/office/drawing/2014/main" id="{3CD32240-6825-FB45-9097-77E5813F59C1}"/>
                </a:ext>
              </a:extLst>
            </p:cNvPr>
            <p:cNvSpPr txBox="1"/>
            <p:nvPr/>
          </p:nvSpPr>
          <p:spPr>
            <a:xfrm>
              <a:off x="11389875" y="0"/>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2800" b="1" dirty="0">
                  <a:solidFill>
                    <a:srgbClr val="FFFFFF"/>
                  </a:solidFill>
                  <a:latin typeface="Century Gothic" panose="020B0502020202020204" pitchFamily="34" charset="0"/>
                </a:rPr>
                <a:t>Reading</a:t>
              </a:r>
              <a:endParaRPr lang="zh-CN" altLang="en-US" sz="2800" b="1" dirty="0">
                <a:solidFill>
                  <a:srgbClr val="FFFFFF"/>
                </a:solidFill>
                <a:latin typeface="Century Gothic" panose="020B0502020202020204" pitchFamily="34" charset="0"/>
              </a:endParaRPr>
            </a:p>
          </p:txBody>
        </p:sp>
      </p:grpSp>
      <p:sp>
        <p:nvSpPr>
          <p:cNvPr id="9" name="文本框 8">
            <a:extLst>
              <a:ext uri="{FF2B5EF4-FFF2-40B4-BE49-F238E27FC236}">
                <a16:creationId xmlns:a16="http://schemas.microsoft.com/office/drawing/2014/main" id="{D82B8BF8-8CD3-4871-9194-5EB7887DF205}"/>
              </a:ext>
            </a:extLst>
          </p:cNvPr>
          <p:cNvSpPr txBox="1"/>
          <p:nvPr/>
        </p:nvSpPr>
        <p:spPr>
          <a:xfrm>
            <a:off x="3895169" y="170340"/>
            <a:ext cx="575897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A Lucky Find</a:t>
            </a:r>
            <a:endParaRPr lang="zh-CN" altLang="en-US" sz="4000" b="1" dirty="0">
              <a:solidFill>
                <a:srgbClr val="0083D1"/>
              </a:solidFill>
              <a:latin typeface="Century Gothic" panose="020B0502020202020204" pitchFamily="34" charset="0"/>
            </a:endParaRPr>
          </a:p>
        </p:txBody>
      </p:sp>
      <p:grpSp>
        <p:nvGrpSpPr>
          <p:cNvPr id="15" name="组合 14"/>
          <p:cNvGrpSpPr/>
          <p:nvPr/>
        </p:nvGrpSpPr>
        <p:grpSpPr>
          <a:xfrm>
            <a:off x="123770" y="7350150"/>
            <a:ext cx="904024" cy="271438"/>
            <a:chOff x="-38208" y="6490129"/>
            <a:chExt cx="945640" cy="305311"/>
          </a:xfrm>
        </p:grpSpPr>
        <p:pic>
          <p:nvPicPr>
            <p:cNvPr id="16" name="图片 15">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17" name="文本框 16">
              <a:extLst>
                <a:ext uri="{FF2B5EF4-FFF2-40B4-BE49-F238E27FC236}">
                  <a16:creationId xmlns:a16="http://schemas.microsoft.com/office/drawing/2014/main" id="{68BCB880-31DC-7346-B6D5-01DAA156375E}"/>
                </a:ext>
              </a:extLst>
            </p:cNvPr>
            <p:cNvSpPr txBox="1"/>
            <p:nvPr/>
          </p:nvSpPr>
          <p:spPr>
            <a:xfrm>
              <a:off x="-38208" y="6490129"/>
              <a:ext cx="806292" cy="266883"/>
            </a:xfrm>
            <a:prstGeom prst="rect">
              <a:avLst/>
            </a:prstGeom>
            <a:noFill/>
          </p:spPr>
          <p:txBody>
            <a:bodyPr wrap="square" rtlCol="0">
              <a:spAutoFit/>
            </a:bodyPr>
            <a:lstStyle/>
            <a:p>
              <a:pPr algn="ctr"/>
              <a:r>
                <a:rPr lang="en-US" altLang="zh-CN" sz="1100" b="1" dirty="0">
                  <a:latin typeface="Century Gothic" panose="020B0502020202020204" pitchFamily="34" charset="0"/>
                </a:rPr>
                <a:t>0:30</a:t>
              </a:r>
              <a:endParaRPr lang="zh-CN" altLang="en-US" sz="1100" b="1" dirty="0">
                <a:latin typeface="Century Gothic" panose="020B0502020202020204" pitchFamily="34" charset="0"/>
              </a:endParaRPr>
            </a:p>
          </p:txBody>
        </p:sp>
      </p:grpSp>
      <p:grpSp>
        <p:nvGrpSpPr>
          <p:cNvPr id="24" name="组合 23"/>
          <p:cNvGrpSpPr/>
          <p:nvPr/>
        </p:nvGrpSpPr>
        <p:grpSpPr>
          <a:xfrm>
            <a:off x="12789167" y="7350150"/>
            <a:ext cx="718618" cy="261611"/>
            <a:chOff x="10988399" y="5994034"/>
            <a:chExt cx="718618" cy="165310"/>
          </a:xfrm>
        </p:grpSpPr>
        <p:sp>
          <p:nvSpPr>
            <p:cNvPr id="25" name="流程图: 终止 24"/>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0" name="文本框 29">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7/20</a:t>
              </a:r>
              <a:endParaRPr lang="zh-CN" altLang="en-US" sz="1100" b="1" dirty="0">
                <a:latin typeface="Century Gothic" panose="020B0502020202020204" pitchFamily="34" charset="0"/>
              </a:endParaRPr>
            </a:p>
          </p:txBody>
        </p:sp>
      </p:grpSp>
      <p:sp>
        <p:nvSpPr>
          <p:cNvPr id="33" name="箭头: 燕尾形 2">
            <a:extLst>
              <a:ext uri="{FF2B5EF4-FFF2-40B4-BE49-F238E27FC236}">
                <a16:creationId xmlns:a16="http://schemas.microsoft.com/office/drawing/2014/main" id="{2E9A3618-7AC8-4BE6-B443-7B5C55134E83}"/>
              </a:ext>
            </a:extLst>
          </p:cNvPr>
          <p:cNvSpPr/>
          <p:nvPr/>
        </p:nvSpPr>
        <p:spPr>
          <a:xfrm>
            <a:off x="1519510" y="6204475"/>
            <a:ext cx="2994338"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Pages 1-3</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sp>
        <p:nvSpPr>
          <p:cNvPr id="21" name="矩形 20"/>
          <p:cNvSpPr/>
          <p:nvPr/>
        </p:nvSpPr>
        <p:spPr>
          <a:xfrm>
            <a:off x="6366481" y="2509898"/>
            <a:ext cx="6422723" cy="3244304"/>
          </a:xfrm>
          <a:prstGeom prst="rect">
            <a:avLst/>
          </a:prstGeom>
          <a:solidFill>
            <a:schemeClr val="bg1"/>
          </a:solidFill>
          <a:ln w="28575">
            <a:solidFill>
              <a:srgbClr val="02C258"/>
            </a:solidFill>
            <a:prstDash val="lgDash"/>
          </a:ln>
        </p:spPr>
        <p:txBody>
          <a:bodyPr wrap="square" lIns="216000" tIns="180000" bIns="180000">
            <a:spAutoFit/>
          </a:bodyPr>
          <a:lstStyle/>
          <a:p>
            <a:pPr marL="457200" indent="-457200" algn="l" defTabSz="584200">
              <a:lnSpc>
                <a:spcPct val="130000"/>
              </a:lnSpc>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was the weather like before Saturday? Why did Floppy look miserable? </a:t>
            </a:r>
          </a:p>
          <a:p>
            <a:pPr marL="457200" indent="-457200" algn="l" defTabSz="584200">
              <a:lnSpc>
                <a:spcPct val="130000"/>
              </a:lnSpc>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How did the weather change later that day? What do you think Kipper would do next?</a:t>
            </a:r>
          </a:p>
        </p:txBody>
      </p:sp>
      <p:sp>
        <p:nvSpPr>
          <p:cNvPr id="27" name="矩形: 圆角 11">
            <a:extLst>
              <a:ext uri="{FF2B5EF4-FFF2-40B4-BE49-F238E27FC236}">
                <a16:creationId xmlns:a16="http://schemas.microsoft.com/office/drawing/2014/main" id="{4A4C4882-178D-4ECE-8C70-C175E2149EC2}"/>
              </a:ext>
            </a:extLst>
          </p:cNvPr>
          <p:cNvSpPr/>
          <p:nvPr/>
        </p:nvSpPr>
        <p:spPr>
          <a:xfrm>
            <a:off x="6332193" y="1968404"/>
            <a:ext cx="311248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2800" b="1" dirty="0">
                <a:solidFill>
                  <a:srgbClr val="FFFFFF"/>
                </a:solidFill>
                <a:latin typeface="Century Gothic" panose="020B0502020202020204" pitchFamily="34" charset="0"/>
              </a:rPr>
              <a:t>Comprehension</a:t>
            </a:r>
          </a:p>
        </p:txBody>
      </p:sp>
      <p:sp>
        <p:nvSpPr>
          <p:cNvPr id="18" name="矩形 17">
            <a:extLst>
              <a:ext uri="{FF2B5EF4-FFF2-40B4-BE49-F238E27FC236}">
                <a16:creationId xmlns:a16="http://schemas.microsoft.com/office/drawing/2014/main" id="{68939BC1-8866-0D4D-874F-CE44CC871099}"/>
              </a:ext>
            </a:extLst>
          </p:cNvPr>
          <p:cNvSpPr/>
          <p:nvPr/>
        </p:nvSpPr>
        <p:spPr>
          <a:xfrm>
            <a:off x="8995214" y="0"/>
            <a:ext cx="4536861" cy="944343"/>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Apply the reading strategies and skills for reading comprehension.</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Ask Ss to discuss the comprehension questions; give feedback.</a:t>
            </a:r>
          </a:p>
        </p:txBody>
      </p:sp>
      <p:pic>
        <p:nvPicPr>
          <p:cNvPr id="19" name="图片 18"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5"/>
          <a:stretch>
            <a:fillRect/>
          </a:stretch>
        </p:blipFill>
        <p:spPr>
          <a:xfrm>
            <a:off x="12712925" y="-127000"/>
            <a:ext cx="1130300" cy="762000"/>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95637" y="5886450"/>
            <a:ext cx="878665" cy="115440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2392" y="1494065"/>
            <a:ext cx="4381910" cy="3935235"/>
          </a:xfrm>
          <a:prstGeom prst="rect">
            <a:avLst/>
          </a:prstGeom>
        </p:spPr>
      </p:pic>
    </p:spTree>
    <p:extLst>
      <p:ext uri="{BB962C8B-B14F-4D97-AF65-F5344CB8AC3E}">
        <p14:creationId xmlns:p14="http://schemas.microsoft.com/office/powerpoint/2010/main" val="346666581"/>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11049801" y="427456"/>
            <a:ext cx="2537602" cy="889186"/>
            <a:chOff x="11381362" y="-138057"/>
            <a:chExt cx="2176463" cy="889186"/>
          </a:xfrm>
        </p:grpSpPr>
        <p:pic>
          <p:nvPicPr>
            <p:cNvPr id="40" name="图片 39">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41" name="文本框 40">
              <a:extLst>
                <a:ext uri="{FF2B5EF4-FFF2-40B4-BE49-F238E27FC236}">
                  <a16:creationId xmlns:a16="http://schemas.microsoft.com/office/drawing/2014/main" id="{3CD32240-6825-FB45-9097-77E5813F59C1}"/>
                </a:ext>
              </a:extLst>
            </p:cNvPr>
            <p:cNvSpPr txBox="1"/>
            <p:nvPr/>
          </p:nvSpPr>
          <p:spPr>
            <a:xfrm>
              <a:off x="11389875" y="0"/>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2800" b="1" dirty="0">
                  <a:solidFill>
                    <a:srgbClr val="FFFFFF"/>
                  </a:solidFill>
                  <a:latin typeface="Century Gothic" panose="020B0502020202020204" pitchFamily="34" charset="0"/>
                </a:rPr>
                <a:t>Reading</a:t>
              </a:r>
              <a:endParaRPr lang="zh-CN" altLang="en-US" sz="2800" b="1" dirty="0">
                <a:solidFill>
                  <a:srgbClr val="FFFFFF"/>
                </a:solidFill>
                <a:latin typeface="Century Gothic" panose="020B0502020202020204" pitchFamily="34" charset="0"/>
              </a:endParaRPr>
            </a:p>
          </p:txBody>
        </p:sp>
      </p:grpSp>
      <p:sp>
        <p:nvSpPr>
          <p:cNvPr id="9" name="文本框 8">
            <a:extLst>
              <a:ext uri="{FF2B5EF4-FFF2-40B4-BE49-F238E27FC236}">
                <a16:creationId xmlns:a16="http://schemas.microsoft.com/office/drawing/2014/main" id="{D82B8BF8-8CD3-4871-9194-5EB7887DF205}"/>
              </a:ext>
            </a:extLst>
          </p:cNvPr>
          <p:cNvSpPr txBox="1"/>
          <p:nvPr/>
        </p:nvSpPr>
        <p:spPr>
          <a:xfrm>
            <a:off x="3895169" y="128334"/>
            <a:ext cx="575897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A Lucky Find</a:t>
            </a:r>
            <a:endParaRPr lang="zh-CN" altLang="en-US" sz="4000" b="1" dirty="0">
              <a:solidFill>
                <a:srgbClr val="0083D1"/>
              </a:solidFill>
              <a:latin typeface="Century Gothic" panose="020B0502020202020204" pitchFamily="34" charset="0"/>
            </a:endParaRPr>
          </a:p>
        </p:txBody>
      </p:sp>
      <p:grpSp>
        <p:nvGrpSpPr>
          <p:cNvPr id="15" name="组合 14"/>
          <p:cNvGrpSpPr/>
          <p:nvPr/>
        </p:nvGrpSpPr>
        <p:grpSpPr>
          <a:xfrm>
            <a:off x="123770" y="7350150"/>
            <a:ext cx="904024" cy="271438"/>
            <a:chOff x="-38208" y="6490129"/>
            <a:chExt cx="945640" cy="305311"/>
          </a:xfrm>
        </p:grpSpPr>
        <p:pic>
          <p:nvPicPr>
            <p:cNvPr id="16" name="图片 15">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17" name="文本框 16">
              <a:extLst>
                <a:ext uri="{FF2B5EF4-FFF2-40B4-BE49-F238E27FC236}">
                  <a16:creationId xmlns:a16="http://schemas.microsoft.com/office/drawing/2014/main" id="{68BCB880-31DC-7346-B6D5-01DAA156375E}"/>
                </a:ext>
              </a:extLst>
            </p:cNvPr>
            <p:cNvSpPr txBox="1"/>
            <p:nvPr/>
          </p:nvSpPr>
          <p:spPr>
            <a:xfrm>
              <a:off x="-38208" y="6490129"/>
              <a:ext cx="806292" cy="266883"/>
            </a:xfrm>
            <a:prstGeom prst="rect">
              <a:avLst/>
            </a:prstGeom>
            <a:noFill/>
          </p:spPr>
          <p:txBody>
            <a:bodyPr wrap="square" rtlCol="0">
              <a:spAutoFit/>
            </a:bodyPr>
            <a:lstStyle/>
            <a:p>
              <a:pPr algn="ctr"/>
              <a:r>
                <a:rPr lang="en-US" altLang="zh-CN" sz="1100" b="1" dirty="0">
                  <a:latin typeface="Century Gothic" panose="020B0502020202020204" pitchFamily="34" charset="0"/>
                </a:rPr>
                <a:t>0:30</a:t>
              </a:r>
              <a:endParaRPr lang="zh-CN" altLang="en-US" sz="1100" b="1" dirty="0">
                <a:latin typeface="Century Gothic" panose="020B0502020202020204" pitchFamily="34" charset="0"/>
              </a:endParaRPr>
            </a:p>
          </p:txBody>
        </p:sp>
      </p:grpSp>
      <p:grpSp>
        <p:nvGrpSpPr>
          <p:cNvPr id="24" name="组合 23"/>
          <p:cNvGrpSpPr/>
          <p:nvPr/>
        </p:nvGrpSpPr>
        <p:grpSpPr>
          <a:xfrm>
            <a:off x="12789167" y="7350150"/>
            <a:ext cx="718618" cy="261611"/>
            <a:chOff x="10988399" y="5994034"/>
            <a:chExt cx="718618" cy="165310"/>
          </a:xfrm>
        </p:grpSpPr>
        <p:sp>
          <p:nvSpPr>
            <p:cNvPr id="25" name="流程图: 终止 24"/>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0" name="文本框 29">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8/20</a:t>
              </a:r>
              <a:endParaRPr lang="zh-CN" altLang="en-US" sz="1100" b="1" dirty="0">
                <a:latin typeface="Century Gothic" panose="020B0502020202020204" pitchFamily="34" charset="0"/>
              </a:endParaRPr>
            </a:p>
          </p:txBody>
        </p:sp>
      </p:grpSp>
      <p:sp>
        <p:nvSpPr>
          <p:cNvPr id="23" name="矩形 22"/>
          <p:cNvSpPr/>
          <p:nvPr/>
        </p:nvSpPr>
        <p:spPr>
          <a:xfrm>
            <a:off x="6684370" y="2254545"/>
            <a:ext cx="5621930" cy="3133505"/>
          </a:xfrm>
          <a:prstGeom prst="rect">
            <a:avLst/>
          </a:prstGeom>
          <a:solidFill>
            <a:schemeClr val="bg1"/>
          </a:solidFill>
          <a:ln w="28575">
            <a:solidFill>
              <a:srgbClr val="02C258"/>
            </a:solidFill>
            <a:prstDash val="lgDash"/>
          </a:ln>
        </p:spPr>
        <p:txBody>
          <a:bodyPr wrap="square" lIns="216000" tIns="180000" bIns="180000">
            <a:spAutoFit/>
          </a:bodyPr>
          <a:lstStyle/>
          <a:p>
            <a:pPr marL="457200" indent="-457200" algn="l" defTabSz="584200">
              <a:lnSpc>
                <a:spcPct val="150000"/>
              </a:lnSpc>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were Biff, Chip, and their parents doing? Why wouldn't they take Floppy for a walk?</a:t>
            </a:r>
          </a:p>
          <a:p>
            <a:pPr marL="457200" indent="-457200" algn="l" defTabSz="584200">
              <a:lnSpc>
                <a:spcPct val="150000"/>
              </a:lnSpc>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did Mum suggest that Kipper do instead?</a:t>
            </a:r>
          </a:p>
        </p:txBody>
      </p:sp>
      <p:sp>
        <p:nvSpPr>
          <p:cNvPr id="26" name="矩形: 圆角 11">
            <a:extLst>
              <a:ext uri="{FF2B5EF4-FFF2-40B4-BE49-F238E27FC236}">
                <a16:creationId xmlns:a16="http://schemas.microsoft.com/office/drawing/2014/main" id="{4A4C4882-178D-4ECE-8C70-C175E2149EC2}"/>
              </a:ext>
            </a:extLst>
          </p:cNvPr>
          <p:cNvSpPr/>
          <p:nvPr/>
        </p:nvSpPr>
        <p:spPr>
          <a:xfrm>
            <a:off x="6615789" y="1705580"/>
            <a:ext cx="3400623"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2800" b="1" dirty="0">
                <a:solidFill>
                  <a:srgbClr val="FFFFFF"/>
                </a:solidFill>
                <a:latin typeface="Century Gothic" panose="020B0502020202020204" pitchFamily="34" charset="0"/>
              </a:rPr>
              <a:t>Comprehension</a:t>
            </a:r>
          </a:p>
        </p:txBody>
      </p:sp>
      <p:sp>
        <p:nvSpPr>
          <p:cNvPr id="33" name="箭头: 燕尾形 2">
            <a:extLst>
              <a:ext uri="{FF2B5EF4-FFF2-40B4-BE49-F238E27FC236}">
                <a16:creationId xmlns:a16="http://schemas.microsoft.com/office/drawing/2014/main" id="{2E9A3618-7AC8-4BE6-B443-7B5C55134E83}"/>
              </a:ext>
            </a:extLst>
          </p:cNvPr>
          <p:cNvSpPr/>
          <p:nvPr/>
        </p:nvSpPr>
        <p:spPr>
          <a:xfrm>
            <a:off x="1519510" y="6204475"/>
            <a:ext cx="2994338"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Pages 4-6</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sp>
        <p:nvSpPr>
          <p:cNvPr id="18" name="矩形 17">
            <a:extLst>
              <a:ext uri="{FF2B5EF4-FFF2-40B4-BE49-F238E27FC236}">
                <a16:creationId xmlns:a16="http://schemas.microsoft.com/office/drawing/2014/main" id="{68939BC1-8866-0D4D-874F-CE44CC871099}"/>
              </a:ext>
            </a:extLst>
          </p:cNvPr>
          <p:cNvSpPr/>
          <p:nvPr/>
        </p:nvSpPr>
        <p:spPr>
          <a:xfrm>
            <a:off x="9026751" y="0"/>
            <a:ext cx="4536861" cy="944343"/>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Apply the reading strategies and skills for reading comprehension.</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Ask Ss to discuss the comprehension questions; give feedback.</a:t>
            </a:r>
          </a:p>
        </p:txBody>
      </p:sp>
      <p:pic>
        <p:nvPicPr>
          <p:cNvPr id="19" name="图片 18"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5"/>
          <a:stretch>
            <a:fillRect/>
          </a:stretch>
        </p:blipFill>
        <p:spPr>
          <a:xfrm>
            <a:off x="12744462" y="-127000"/>
            <a:ext cx="1130300" cy="762000"/>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7537" y="6000750"/>
            <a:ext cx="878665" cy="1154408"/>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7574" y="1316642"/>
            <a:ext cx="4688628" cy="4205526"/>
          </a:xfrm>
          <a:prstGeom prst="rect">
            <a:avLst/>
          </a:prstGeom>
        </p:spPr>
      </p:pic>
    </p:spTree>
    <p:extLst>
      <p:ext uri="{BB962C8B-B14F-4D97-AF65-F5344CB8AC3E}">
        <p14:creationId xmlns:p14="http://schemas.microsoft.com/office/powerpoint/2010/main" val="4060033390"/>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11049801" y="427456"/>
            <a:ext cx="2537602" cy="889186"/>
            <a:chOff x="11381362" y="-138057"/>
            <a:chExt cx="2176463" cy="889186"/>
          </a:xfrm>
        </p:grpSpPr>
        <p:pic>
          <p:nvPicPr>
            <p:cNvPr id="40" name="图片 39">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41" name="文本框 40">
              <a:extLst>
                <a:ext uri="{FF2B5EF4-FFF2-40B4-BE49-F238E27FC236}">
                  <a16:creationId xmlns:a16="http://schemas.microsoft.com/office/drawing/2014/main" id="{3CD32240-6825-FB45-9097-77E5813F59C1}"/>
                </a:ext>
              </a:extLst>
            </p:cNvPr>
            <p:cNvSpPr txBox="1"/>
            <p:nvPr/>
          </p:nvSpPr>
          <p:spPr>
            <a:xfrm>
              <a:off x="11389875" y="0"/>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2800" b="1" dirty="0">
                  <a:solidFill>
                    <a:srgbClr val="FFFFFF"/>
                  </a:solidFill>
                  <a:latin typeface="Century Gothic" panose="020B0502020202020204" pitchFamily="34" charset="0"/>
                </a:rPr>
                <a:t>Reading</a:t>
              </a:r>
              <a:endParaRPr lang="zh-CN" altLang="en-US" sz="2800" b="1" dirty="0">
                <a:solidFill>
                  <a:srgbClr val="FFFFFF"/>
                </a:solidFill>
                <a:latin typeface="Century Gothic" panose="020B0502020202020204" pitchFamily="34" charset="0"/>
              </a:endParaRPr>
            </a:p>
          </p:txBody>
        </p:sp>
      </p:grpSp>
      <p:sp>
        <p:nvSpPr>
          <p:cNvPr id="9" name="文本框 8">
            <a:extLst>
              <a:ext uri="{FF2B5EF4-FFF2-40B4-BE49-F238E27FC236}">
                <a16:creationId xmlns:a16="http://schemas.microsoft.com/office/drawing/2014/main" id="{D82B8BF8-8CD3-4871-9194-5EB7887DF205}"/>
              </a:ext>
            </a:extLst>
          </p:cNvPr>
          <p:cNvSpPr txBox="1"/>
          <p:nvPr/>
        </p:nvSpPr>
        <p:spPr>
          <a:xfrm>
            <a:off x="3895169" y="128334"/>
            <a:ext cx="575897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A Lucky Find</a:t>
            </a:r>
            <a:endParaRPr lang="zh-CN" altLang="en-US" sz="4000" b="1" dirty="0">
              <a:solidFill>
                <a:srgbClr val="0083D1"/>
              </a:solidFill>
              <a:latin typeface="Century Gothic" panose="020B0502020202020204" pitchFamily="34" charset="0"/>
            </a:endParaRPr>
          </a:p>
        </p:txBody>
      </p:sp>
      <p:grpSp>
        <p:nvGrpSpPr>
          <p:cNvPr id="15" name="组合 14"/>
          <p:cNvGrpSpPr/>
          <p:nvPr/>
        </p:nvGrpSpPr>
        <p:grpSpPr>
          <a:xfrm>
            <a:off x="123770" y="7350150"/>
            <a:ext cx="904024" cy="271438"/>
            <a:chOff x="-38208" y="6490129"/>
            <a:chExt cx="945640" cy="305311"/>
          </a:xfrm>
        </p:grpSpPr>
        <p:pic>
          <p:nvPicPr>
            <p:cNvPr id="16" name="图片 15">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17" name="文本框 16">
              <a:extLst>
                <a:ext uri="{FF2B5EF4-FFF2-40B4-BE49-F238E27FC236}">
                  <a16:creationId xmlns:a16="http://schemas.microsoft.com/office/drawing/2014/main" id="{68BCB880-31DC-7346-B6D5-01DAA156375E}"/>
                </a:ext>
              </a:extLst>
            </p:cNvPr>
            <p:cNvSpPr txBox="1"/>
            <p:nvPr/>
          </p:nvSpPr>
          <p:spPr>
            <a:xfrm>
              <a:off x="-38208" y="6490129"/>
              <a:ext cx="806292" cy="266883"/>
            </a:xfrm>
            <a:prstGeom prst="rect">
              <a:avLst/>
            </a:prstGeom>
            <a:noFill/>
          </p:spPr>
          <p:txBody>
            <a:bodyPr wrap="square" rtlCol="0">
              <a:spAutoFit/>
            </a:bodyPr>
            <a:lstStyle/>
            <a:p>
              <a:pPr algn="ctr"/>
              <a:r>
                <a:rPr lang="en-US" altLang="zh-CN" sz="1100" b="1" dirty="0">
                  <a:latin typeface="Century Gothic" panose="020B0502020202020204" pitchFamily="34" charset="0"/>
                </a:rPr>
                <a:t>0:30</a:t>
              </a:r>
              <a:endParaRPr lang="zh-CN" altLang="en-US" sz="1100" b="1" dirty="0">
                <a:latin typeface="Century Gothic" panose="020B0502020202020204" pitchFamily="34" charset="0"/>
              </a:endParaRPr>
            </a:p>
          </p:txBody>
        </p:sp>
      </p:grpSp>
      <p:grpSp>
        <p:nvGrpSpPr>
          <p:cNvPr id="24" name="组合 23"/>
          <p:cNvGrpSpPr/>
          <p:nvPr/>
        </p:nvGrpSpPr>
        <p:grpSpPr>
          <a:xfrm>
            <a:off x="12789167" y="7350150"/>
            <a:ext cx="718618" cy="261611"/>
            <a:chOff x="10988399" y="5994034"/>
            <a:chExt cx="718618" cy="165310"/>
          </a:xfrm>
        </p:grpSpPr>
        <p:sp>
          <p:nvSpPr>
            <p:cNvPr id="25" name="流程图: 终止 24"/>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0" name="文本框 29">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9/20</a:t>
              </a:r>
              <a:endParaRPr lang="zh-CN" altLang="en-US" sz="1100" b="1" dirty="0">
                <a:latin typeface="Century Gothic" panose="020B0502020202020204" pitchFamily="34" charset="0"/>
              </a:endParaRPr>
            </a:p>
          </p:txBody>
        </p:sp>
      </p:grpSp>
      <p:sp>
        <p:nvSpPr>
          <p:cNvPr id="33" name="箭头: 燕尾形 2">
            <a:extLst>
              <a:ext uri="{FF2B5EF4-FFF2-40B4-BE49-F238E27FC236}">
                <a16:creationId xmlns:a16="http://schemas.microsoft.com/office/drawing/2014/main" id="{2E9A3618-7AC8-4BE6-B443-7B5C55134E83}"/>
              </a:ext>
            </a:extLst>
          </p:cNvPr>
          <p:cNvSpPr/>
          <p:nvPr/>
        </p:nvSpPr>
        <p:spPr>
          <a:xfrm>
            <a:off x="1519510" y="6204475"/>
            <a:ext cx="2994338"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Pages </a:t>
            </a:r>
            <a:r>
              <a:rPr lang="en-US" altLang="zh-CN" sz="2400" b="1" dirty="0">
                <a:solidFill>
                  <a:srgbClr val="FFFFFF"/>
                </a:solidFill>
                <a:latin typeface="Century Gothic" panose="020B0502020202020204" pitchFamily="34" charset="0"/>
              </a:rPr>
              <a:t>6-8</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sp>
        <p:nvSpPr>
          <p:cNvPr id="27" name="矩形 26"/>
          <p:cNvSpPr/>
          <p:nvPr/>
        </p:nvSpPr>
        <p:spPr>
          <a:xfrm>
            <a:off x="6217813" y="2074573"/>
            <a:ext cx="6659987" cy="2579507"/>
          </a:xfrm>
          <a:prstGeom prst="rect">
            <a:avLst/>
          </a:prstGeom>
          <a:solidFill>
            <a:schemeClr val="bg1"/>
          </a:solidFill>
          <a:ln w="28575">
            <a:solidFill>
              <a:srgbClr val="02C258"/>
            </a:solidFill>
            <a:prstDash val="lgDash"/>
          </a:ln>
        </p:spPr>
        <p:txBody>
          <a:bodyPr wrap="square" lIns="216000" tIns="180000" bIns="180000">
            <a:spAutoFit/>
          </a:bodyPr>
          <a:lstStyle/>
          <a:p>
            <a:pPr marL="457200" indent="-457200" algn="l" defTabSz="584200">
              <a:lnSpc>
                <a:spcPct val="150000"/>
              </a:lnSpc>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did Lee want Kipper to do?</a:t>
            </a:r>
          </a:p>
          <a:p>
            <a:pPr marL="457200" indent="-457200" algn="l" defTabSz="584200">
              <a:lnSpc>
                <a:spcPct val="150000"/>
              </a:lnSpc>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did Kipper's fortune cookie say? What did Kipper and Lee want to do then? Why?</a:t>
            </a:r>
          </a:p>
        </p:txBody>
      </p:sp>
      <p:sp>
        <p:nvSpPr>
          <p:cNvPr id="32" name="矩形: 圆角 11">
            <a:extLst>
              <a:ext uri="{FF2B5EF4-FFF2-40B4-BE49-F238E27FC236}">
                <a16:creationId xmlns:a16="http://schemas.microsoft.com/office/drawing/2014/main" id="{4A4C4882-178D-4ECE-8C70-C175E2149EC2}"/>
              </a:ext>
            </a:extLst>
          </p:cNvPr>
          <p:cNvSpPr/>
          <p:nvPr/>
        </p:nvSpPr>
        <p:spPr>
          <a:xfrm>
            <a:off x="6179713" y="1611968"/>
            <a:ext cx="311248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2800" b="1" dirty="0">
                <a:solidFill>
                  <a:srgbClr val="FFFFFF"/>
                </a:solidFill>
                <a:latin typeface="Century Gothic" panose="020B0502020202020204" pitchFamily="34" charset="0"/>
              </a:rPr>
              <a:t>Comprehension</a:t>
            </a:r>
          </a:p>
        </p:txBody>
      </p:sp>
      <p:sp>
        <p:nvSpPr>
          <p:cNvPr id="19" name="矩形 18">
            <a:extLst>
              <a:ext uri="{FF2B5EF4-FFF2-40B4-BE49-F238E27FC236}">
                <a16:creationId xmlns:a16="http://schemas.microsoft.com/office/drawing/2014/main" id="{68939BC1-8866-0D4D-874F-CE44CC871099}"/>
              </a:ext>
            </a:extLst>
          </p:cNvPr>
          <p:cNvSpPr/>
          <p:nvPr/>
        </p:nvSpPr>
        <p:spPr>
          <a:xfrm>
            <a:off x="9010986" y="0"/>
            <a:ext cx="4536861" cy="1343811"/>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Apply the reading strategies and skills for reading comprehension and connections.</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Ss to take turns discussing the comprehension questions; give feedback.</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Have Ss talk about the questions in the connection section.</a:t>
            </a:r>
          </a:p>
        </p:txBody>
      </p:sp>
      <p:pic>
        <p:nvPicPr>
          <p:cNvPr id="20" name="图片 19"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5"/>
          <a:stretch>
            <a:fillRect/>
          </a:stretch>
        </p:blipFill>
        <p:spPr>
          <a:xfrm>
            <a:off x="12728697" y="-127000"/>
            <a:ext cx="1130300" cy="762000"/>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7537" y="6000750"/>
            <a:ext cx="878665" cy="1154408"/>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8680" y="1654844"/>
            <a:ext cx="4477522" cy="4016382"/>
          </a:xfrm>
          <a:prstGeom prst="rect">
            <a:avLst/>
          </a:prstGeom>
        </p:spPr>
      </p:pic>
      <p:sp>
        <p:nvSpPr>
          <p:cNvPr id="23" name="矩形 22">
            <a:extLst>
              <a:ext uri="{FF2B5EF4-FFF2-40B4-BE49-F238E27FC236}">
                <a16:creationId xmlns:a16="http://schemas.microsoft.com/office/drawing/2014/main" id="{D1009E1C-2967-441C-969D-882903965E93}"/>
              </a:ext>
            </a:extLst>
          </p:cNvPr>
          <p:cNvSpPr/>
          <p:nvPr/>
        </p:nvSpPr>
        <p:spPr>
          <a:xfrm>
            <a:off x="6219545" y="5405827"/>
            <a:ext cx="6658255" cy="1213561"/>
          </a:xfrm>
          <a:prstGeom prst="rect">
            <a:avLst/>
          </a:prstGeom>
          <a:solidFill>
            <a:schemeClr val="bg1"/>
          </a:solidFill>
          <a:ln w="28575">
            <a:solidFill>
              <a:schemeClr val="accent1"/>
            </a:solidFill>
            <a:prstDash val="lgDash"/>
          </a:ln>
        </p:spPr>
        <p:txBody>
          <a:bodyPr wrap="square" lIns="252000" tIns="180000" bIns="144000">
            <a:spAutoFit/>
          </a:bodyPr>
          <a:lstStyle/>
          <a:p>
            <a:pPr algn="l" defTabSz="584200">
              <a:lnSpc>
                <a:spcPct val="120000"/>
              </a:lnSpc>
            </a:pPr>
            <a:r>
              <a:rPr lang="en-US" altLang="zh-CN" sz="2400" b="1" dirty="0">
                <a:solidFill>
                  <a:schemeClr val="tx1"/>
                </a:solidFill>
                <a:latin typeface="Century Gothic" panose="020B0502020202020204" pitchFamily="34" charset="0"/>
                <a:cs typeface="Calibri" panose="020F0502020204030204" pitchFamily="34" charset="0"/>
              </a:rPr>
              <a:t>What kind deeds have you done recently? Have they brought you good luck? </a:t>
            </a:r>
          </a:p>
        </p:txBody>
      </p:sp>
      <p:sp>
        <p:nvSpPr>
          <p:cNvPr id="26" name="矩形: 圆角 13">
            <a:extLst>
              <a:ext uri="{FF2B5EF4-FFF2-40B4-BE49-F238E27FC236}">
                <a16:creationId xmlns:a16="http://schemas.microsoft.com/office/drawing/2014/main" id="{D2D256BD-0811-424F-9C25-E8C83E55145E}"/>
              </a:ext>
            </a:extLst>
          </p:cNvPr>
          <p:cNvSpPr/>
          <p:nvPr/>
        </p:nvSpPr>
        <p:spPr>
          <a:xfrm>
            <a:off x="6206598" y="4876531"/>
            <a:ext cx="3112480" cy="590233"/>
          </a:xfrm>
          <a:prstGeom prst="roundRect">
            <a:avLst/>
          </a:prstGeom>
          <a:solidFill>
            <a:srgbClr val="0083D1"/>
          </a:solidFill>
          <a:ln w="12700" cap="flat">
            <a:solidFill>
              <a:schemeClr val="accent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Connections</a:t>
            </a:r>
          </a:p>
        </p:txBody>
      </p:sp>
    </p:spTree>
    <p:extLst>
      <p:ext uri="{BB962C8B-B14F-4D97-AF65-F5344CB8AC3E}">
        <p14:creationId xmlns:p14="http://schemas.microsoft.com/office/powerpoint/2010/main" val="2611618007"/>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9" grpId="0" animBg="1"/>
      <p:bldP spid="19" grpId="1"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prek">
      <a:majorFont>
        <a:latin typeface="Century Gothic"/>
        <a:ea typeface="Alegreya Sans Black"/>
        <a:cs typeface=""/>
      </a:majorFont>
      <a:minorFont>
        <a:latin typeface="Century Gothic"/>
        <a:ea typeface="Alegreya Sans Black"/>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32856</TotalTime>
  <Words>2074</Words>
  <PresentationFormat>Custom</PresentationFormat>
  <Paragraphs>243</Paragraphs>
  <Slides>20</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Alegreya Sans Black</vt:lpstr>
      <vt:lpstr>Century Gothic</vt:lpstr>
      <vt:lpstr>Comic Sans MS</vt:lpstr>
      <vt:lpstr>Futura Std Heavy</vt:lpstr>
      <vt:lpstr>Helvetica Neue</vt:lpstr>
      <vt:lpstr>Wingdings</vt:lpstr>
      <vt:lpstr>思源黑体 CN Heavy</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modified xsi:type="dcterms:W3CDTF">2020-10-25T12:33:38Z</dcterms:modified>
</cp:coreProperties>
</file>