
<file path=[Content_Types].xml><?xml version="1.0" encoding="utf-8"?>
<Types xmlns="http://schemas.openxmlformats.org/package/2006/content-types">
  <Default Extension="png" ContentType="image/png"/>
  <Default Extension="tiff" ContentType="image/tiff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0">
  <p:sldMasterIdLst>
    <p:sldMasterId id="2147483648" r:id="rId1"/>
    <p:sldMasterId id="2147483660" r:id="rId3"/>
    <p:sldMasterId id="2147483673" r:id="rId4"/>
    <p:sldMasterId id="2147483697" r:id="rId5"/>
    <p:sldMasterId id="2147483720" r:id="rId6"/>
  </p:sldMasterIdLst>
  <p:notesMasterIdLst>
    <p:notesMasterId r:id="rId8"/>
  </p:notesMasterIdLst>
  <p:sldIdLst>
    <p:sldId id="428" r:id="rId7"/>
    <p:sldId id="429" r:id="rId9"/>
    <p:sldId id="418" r:id="rId10"/>
    <p:sldId id="436" r:id="rId11"/>
    <p:sldId id="432" r:id="rId12"/>
    <p:sldId id="445" r:id="rId13"/>
    <p:sldId id="342" r:id="rId14"/>
    <p:sldId id="382" r:id="rId15"/>
    <p:sldId id="401" r:id="rId16"/>
    <p:sldId id="383" r:id="rId17"/>
    <p:sldId id="375" r:id="rId18"/>
    <p:sldId id="384" r:id="rId19"/>
    <p:sldId id="385" r:id="rId20"/>
    <p:sldId id="387" r:id="rId21"/>
    <p:sldId id="438" r:id="rId22"/>
    <p:sldId id="435" r:id="rId23"/>
    <p:sldId id="386" r:id="rId24"/>
    <p:sldId id="390" r:id="rId25"/>
    <p:sldId id="439" r:id="rId26"/>
    <p:sldId id="443" r:id="rId27"/>
    <p:sldId id="409" r:id="rId28"/>
    <p:sldId id="444" r:id="rId29"/>
    <p:sldId id="419" r:id="rId30"/>
    <p:sldId id="434" r:id="rId31"/>
    <p:sldId id="36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5F"/>
    <a:srgbClr val="FFBF00"/>
    <a:srgbClr val="25A747"/>
    <a:srgbClr val="80387D"/>
    <a:srgbClr val="FFFFFF"/>
    <a:srgbClr val="ED207B"/>
    <a:srgbClr val="FFC700"/>
    <a:srgbClr val="FFC000"/>
    <a:srgbClr val="FFA904"/>
    <a:srgbClr val="FC3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92613" autoAdjust="0"/>
  </p:normalViewPr>
  <p:slideViewPr>
    <p:cSldViewPr snapToGrid="0">
      <p:cViewPr varScale="1">
        <p:scale>
          <a:sx n="65" d="100"/>
          <a:sy n="65" d="100"/>
        </p:scale>
        <p:origin x="690" y="84"/>
      </p:cViewPr>
      <p:guideLst>
        <p:guide orient="horz" pos="4088"/>
        <p:guide pos="3840"/>
        <p:guide orient="horz" pos="1979"/>
        <p:guide pos="257"/>
        <p:guide orient="horz" pos="2727"/>
        <p:guide orient="horz" pos="1752"/>
        <p:guide pos="7469"/>
        <p:guide orient="horz" pos="709"/>
        <p:guide pos="7401"/>
        <p:guide orient="horz" pos="2568"/>
        <p:guide orient="horz" pos="3612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600" baseline="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她们的</a:t>
            </a:r>
            <a:endParaRPr lang="en-US" altLang="zh-CN" sz="9600" baseline="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5855833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sz="16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sz="16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sz="168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sz="168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3" Type="http://schemas.openxmlformats.org/officeDocument/2006/relationships/theme" Target="../theme/theme4.xml"/><Relationship Id="rId22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marL="0" marR="0" lvl="0" indent="0" algn="ctr" defTabSz="5473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uk-UA" sz="168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cs typeface="+mn-cs"/>
                <a:sym typeface="Helvetica Light"/>
              </a:rPr>
            </a:fld>
            <a:endParaRPr kumimoji="0" lang="uk-UA" sz="16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cs typeface="+mn-cs"/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8.tiff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71.xml"/><Relationship Id="rId16" Type="http://schemas.openxmlformats.org/officeDocument/2006/relationships/image" Target="../media/image21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microsoft.com/office/2007/relationships/hdphoto" Target="../media/image18.wdp"/><Relationship Id="rId12" Type="http://schemas.openxmlformats.org/officeDocument/2006/relationships/image" Target="../media/image17.png"/><Relationship Id="rId11" Type="http://schemas.microsoft.com/office/2007/relationships/hdphoto" Target="../media/image16.wdp"/><Relationship Id="rId10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77.png"/><Relationship Id="rId3" Type="http://schemas.openxmlformats.org/officeDocument/2006/relationships/image" Target="../media/image8.tiff"/><Relationship Id="rId2" Type="http://schemas.openxmlformats.org/officeDocument/2006/relationships/image" Target="../media/image12.png"/><Relationship Id="rId1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12.png"/><Relationship Id="rId3" Type="http://schemas.openxmlformats.org/officeDocument/2006/relationships/image" Target="../media/image78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75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79.png"/><Relationship Id="rId3" Type="http://schemas.openxmlformats.org/officeDocument/2006/relationships/image" Target="../media/image12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5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82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83.png"/><Relationship Id="rId3" Type="http://schemas.openxmlformats.org/officeDocument/2006/relationships/image" Target="../media/image12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84.png"/><Relationship Id="rId3" Type="http://schemas.openxmlformats.org/officeDocument/2006/relationships/image" Target="../media/image12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57.xml"/><Relationship Id="rId5" Type="http://schemas.openxmlformats.org/officeDocument/2006/relationships/image" Target="../media/image85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12.png"/><Relationship Id="rId1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image" Target="../media/image88.png"/><Relationship Id="rId7" Type="http://schemas.openxmlformats.org/officeDocument/2006/relationships/image" Target="../media/image83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2.png"/><Relationship Id="rId3" Type="http://schemas.openxmlformats.org/officeDocument/2006/relationships/image" Target="../media/image1.png"/><Relationship Id="rId2" Type="http://schemas.openxmlformats.org/officeDocument/2006/relationships/image" Target="../media/image8.tiff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54.xml"/><Relationship Id="rId1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8.tiff"/><Relationship Id="rId5" Type="http://schemas.openxmlformats.org/officeDocument/2006/relationships/image" Target="../media/image1.png"/><Relationship Id="rId4" Type="http://schemas.openxmlformats.org/officeDocument/2006/relationships/image" Target="../media/image12.png"/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.tiff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jpeg"/><Relationship Id="rId7" Type="http://schemas.openxmlformats.org/officeDocument/2006/relationships/image" Target="../media/image94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0.tiff"/><Relationship Id="rId3" Type="http://schemas.openxmlformats.org/officeDocument/2006/relationships/image" Target="../media/image12.png"/><Relationship Id="rId2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8.tiff"/><Relationship Id="rId13" Type="http://schemas.openxmlformats.org/officeDocument/2006/relationships/image" Target="../media/image11.tiff"/><Relationship Id="rId12" Type="http://schemas.openxmlformats.org/officeDocument/2006/relationships/image" Target="../media/image99.png"/><Relationship Id="rId11" Type="http://schemas.openxmlformats.org/officeDocument/2006/relationships/image" Target="../media/image98.png"/><Relationship Id="rId10" Type="http://schemas.openxmlformats.org/officeDocument/2006/relationships/image" Target="../media/image97.png"/><Relationship Id="rId1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8.tiff"/><Relationship Id="rId3" Type="http://schemas.openxmlformats.org/officeDocument/2006/relationships/image" Target="../media/image100.png"/><Relationship Id="rId23" Type="http://schemas.openxmlformats.org/officeDocument/2006/relationships/notesSlide" Target="../notesSlides/notesSlide22.xml"/><Relationship Id="rId22" Type="http://schemas.openxmlformats.org/officeDocument/2006/relationships/slideLayout" Target="../slideLayouts/slideLayout46.xml"/><Relationship Id="rId21" Type="http://schemas.microsoft.com/office/2007/relationships/hdphoto" Target="../media/image113.wdp"/><Relationship Id="rId20" Type="http://schemas.openxmlformats.org/officeDocument/2006/relationships/image" Target="../media/image112.png"/><Relationship Id="rId2" Type="http://schemas.openxmlformats.org/officeDocument/2006/relationships/image" Target="../media/image10.tiff"/><Relationship Id="rId19" Type="http://schemas.openxmlformats.org/officeDocument/2006/relationships/image" Target="../media/image111.png"/><Relationship Id="rId18" Type="http://schemas.openxmlformats.org/officeDocument/2006/relationships/image" Target="../media/image13.png"/><Relationship Id="rId17" Type="http://schemas.microsoft.com/office/2007/relationships/hdphoto" Target="../media/image110.wdp"/><Relationship Id="rId16" Type="http://schemas.openxmlformats.org/officeDocument/2006/relationships/image" Target="../media/image109.png"/><Relationship Id="rId15" Type="http://schemas.microsoft.com/office/2007/relationships/hdphoto" Target="../media/image108.wdp"/><Relationship Id="rId14" Type="http://schemas.openxmlformats.org/officeDocument/2006/relationships/image" Target="../media/image107.png"/><Relationship Id="rId13" Type="http://schemas.openxmlformats.org/officeDocument/2006/relationships/image" Target="../media/image39.png"/><Relationship Id="rId12" Type="http://schemas.openxmlformats.org/officeDocument/2006/relationships/image" Target="../media/image106.png"/><Relationship Id="rId11" Type="http://schemas.openxmlformats.org/officeDocument/2006/relationships/image" Target="../media/image105.png"/><Relationship Id="rId10" Type="http://schemas.microsoft.com/office/2007/relationships/hdphoto" Target="../media/image104.wdp"/><Relationship Id="rId1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5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Relationship Id="rId3" Type="http://schemas.openxmlformats.org/officeDocument/2006/relationships/image" Target="../media/image12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png"/><Relationship Id="rId8" Type="http://schemas.openxmlformats.org/officeDocument/2006/relationships/image" Target="../media/image122.png"/><Relationship Id="rId7" Type="http://schemas.openxmlformats.org/officeDocument/2006/relationships/image" Target="../media/image8.tiff"/><Relationship Id="rId6" Type="http://schemas.openxmlformats.org/officeDocument/2006/relationships/image" Target="../media/image1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microsoft.com/office/2007/relationships/hdphoto" Target="../media/image119.wdp"/><Relationship Id="rId2" Type="http://schemas.openxmlformats.org/officeDocument/2006/relationships/image" Target="../media/image118.png"/><Relationship Id="rId17" Type="http://schemas.openxmlformats.org/officeDocument/2006/relationships/notesSlide" Target="../notesSlides/notesSlide24.xml"/><Relationship Id="rId16" Type="http://schemas.openxmlformats.org/officeDocument/2006/relationships/slideLayout" Target="../slideLayouts/slideLayout57.xml"/><Relationship Id="rId15" Type="http://schemas.openxmlformats.org/officeDocument/2006/relationships/image" Target="../media/image129.png"/><Relationship Id="rId14" Type="http://schemas.openxmlformats.org/officeDocument/2006/relationships/image" Target="../media/image128.png"/><Relationship Id="rId13" Type="http://schemas.openxmlformats.org/officeDocument/2006/relationships/image" Target="../media/image127.png"/><Relationship Id="rId12" Type="http://schemas.microsoft.com/office/2007/relationships/hdphoto" Target="../media/image126.wdp"/><Relationship Id="rId11" Type="http://schemas.openxmlformats.org/officeDocument/2006/relationships/image" Target="../media/image125.png"/><Relationship Id="rId10" Type="http://schemas.microsoft.com/office/2007/relationships/hdphoto" Target="../media/image124.wdp"/><Relationship Id="rId1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tiff"/><Relationship Id="rId2" Type="http://schemas.openxmlformats.org/officeDocument/2006/relationships/image" Target="../media/image12.png"/><Relationship Id="rId1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12.png"/><Relationship Id="rId5" Type="http://schemas.openxmlformats.org/officeDocument/2006/relationships/image" Target="../media/image10.tiff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41.xml"/><Relationship Id="rId16" Type="http://schemas.openxmlformats.org/officeDocument/2006/relationships/image" Target="../media/image8.tiff"/><Relationship Id="rId15" Type="http://schemas.openxmlformats.org/officeDocument/2006/relationships/image" Target="../media/image1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image" Target="../media/image8.tiff"/><Relationship Id="rId3" Type="http://schemas.microsoft.com/office/2007/relationships/hdphoto" Target="../media/image36.wdp"/><Relationship Id="rId25" Type="http://schemas.openxmlformats.org/officeDocument/2006/relationships/notesSlide" Target="../notesSlides/notesSlide4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2.png"/><Relationship Id="rId22" Type="http://schemas.microsoft.com/office/2007/relationships/hdphoto" Target="../media/image53.wdp"/><Relationship Id="rId21" Type="http://schemas.openxmlformats.org/officeDocument/2006/relationships/image" Target="../media/image52.png"/><Relationship Id="rId20" Type="http://schemas.openxmlformats.org/officeDocument/2006/relationships/image" Target="../media/image51.png"/><Relationship Id="rId2" Type="http://schemas.openxmlformats.org/officeDocument/2006/relationships/image" Target="../media/image35.png"/><Relationship Id="rId19" Type="http://schemas.openxmlformats.org/officeDocument/2006/relationships/image" Target="../media/image50.png"/><Relationship Id="rId18" Type="http://schemas.microsoft.com/office/2007/relationships/hdphoto" Target="../media/image49.wdp"/><Relationship Id="rId17" Type="http://schemas.openxmlformats.org/officeDocument/2006/relationships/image" Target="../media/image48.png"/><Relationship Id="rId16" Type="http://schemas.microsoft.com/office/2007/relationships/hdphoto" Target="../media/image47.wdp"/><Relationship Id="rId15" Type="http://schemas.openxmlformats.org/officeDocument/2006/relationships/image" Target="../media/image46.png"/><Relationship Id="rId14" Type="http://schemas.microsoft.com/office/2007/relationships/hdphoto" Target="../media/image45.wdp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1.png"/><Relationship Id="rId3" Type="http://schemas.microsoft.com/office/2007/relationships/hdphoto" Target="../media/image56.wdp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8.tiff"/><Relationship Id="rId2" Type="http://schemas.openxmlformats.org/officeDocument/2006/relationships/image" Target="../media/image55.png"/><Relationship Id="rId19" Type="http://schemas.openxmlformats.org/officeDocument/2006/relationships/image" Target="../media/image12.png"/><Relationship Id="rId18" Type="http://schemas.openxmlformats.org/officeDocument/2006/relationships/image" Target="../media/image23.png"/><Relationship Id="rId17" Type="http://schemas.openxmlformats.org/officeDocument/2006/relationships/image" Target="../media/image22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39.png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microsoft.com/office/2007/relationships/hdphoto" Target="../media/image45.wdp"/><Relationship Id="rId1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tiff"/><Relationship Id="rId8" Type="http://schemas.openxmlformats.org/officeDocument/2006/relationships/image" Target="../media/image12.png"/><Relationship Id="rId7" Type="http://schemas.openxmlformats.org/officeDocument/2006/relationships/image" Target="../media/image10.tiff"/><Relationship Id="rId6" Type="http://schemas.openxmlformats.org/officeDocument/2006/relationships/image" Target="../media/image65.png"/><Relationship Id="rId5" Type="http://schemas.openxmlformats.org/officeDocument/2006/relationships/hyperlink" Target="http://image.baidu.com/search/detail?ct=503316480&amp;z=undefined&amp;tn=baiduimagedetail&amp;ipn=d&amp;word=%E6%95%99%E5%AD%A6%E6%A5%BC%E5%8D%A1%E9%80%9A%E5%9B%BE%E7%89%87&amp;step_word=&amp;ie=utf-8&amp;in=&amp;cl=2&amp;lm=-1&amp;st=undefined&amp;hd=undefined&amp;latest=undefined&amp;copyright=undefined&amp;cs=2668188385,3473603258&amp;os=1013933404,2764026600&amp;simid=3353420051,127203917&amp;pn=1&amp;rn=1&amp;di=54560&amp;ln=1074&amp;fr=&amp;fmq=1576831030742_R&amp;fm=&amp;ic=undefined&amp;s=undefined&amp;se=&amp;sme=&amp;tab=0&amp;width=undefined&amp;height=undefined&amp;face=undefined&amp;is=0,0&amp;istype=0&amp;ist=&amp;jit=&amp;bdtype=0&amp;spn=0&amp;pi=0&amp;gsm=0&amp;hs=2&amp;objurl=http://dpic.tiankong.com/12/k5/QJ8791017326.jpg&amp;rpstart=0&amp;rpnum=0&amp;adpicid=0&amp;force=undefined" TargetMode="External"/><Relationship Id="rId4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3" Type="http://schemas.openxmlformats.org/officeDocument/2006/relationships/image" Target="../media/image64.png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9" Type="http://schemas.microsoft.com/office/2007/relationships/hdphoto" Target="../media/image73.wdp"/><Relationship Id="rId18" Type="http://schemas.openxmlformats.org/officeDocument/2006/relationships/image" Target="../media/image72.png"/><Relationship Id="rId17" Type="http://schemas.microsoft.com/office/2007/relationships/hdphoto" Target="../media/image71.wdp"/><Relationship Id="rId16" Type="http://schemas.openxmlformats.org/officeDocument/2006/relationships/image" Target="../media/image70.png"/><Relationship Id="rId15" Type="http://schemas.openxmlformats.org/officeDocument/2006/relationships/image" Target="../media/image69.png"/><Relationship Id="rId14" Type="http://schemas.openxmlformats.org/officeDocument/2006/relationships/image" Target="../media/image68.png"/><Relationship Id="rId13" Type="http://schemas.openxmlformats.org/officeDocument/2006/relationships/image" Target="../media/image67.png"/><Relationship Id="rId12" Type="http://schemas.openxmlformats.org/officeDocument/2006/relationships/image" Target="../media/image66.png"/><Relationship Id="rId11" Type="http://schemas.openxmlformats.org/officeDocument/2006/relationships/image" Target="../media/image11.tiff"/><Relationship Id="rId10" Type="http://schemas.openxmlformats.org/officeDocument/2006/relationships/image" Target="../media/image1.tiff"/><Relationship Id="rId1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12.png"/><Relationship Id="rId3" Type="http://schemas.openxmlformats.org/officeDocument/2006/relationships/image" Target="../media/image74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75.png"/><Relationship Id="rId3" Type="http://schemas.openxmlformats.org/officeDocument/2006/relationships/image" Target="../media/image8.tiff"/><Relationship Id="rId2" Type="http://schemas.openxmlformats.org/officeDocument/2006/relationships/image" Target="../media/image12.png"/><Relationship Id="rId1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76.png"/><Relationship Id="rId3" Type="http://schemas.openxmlformats.org/officeDocument/2006/relationships/image" Target="../media/image8.tiff"/><Relationship Id="rId2" Type="http://schemas.openxmlformats.org/officeDocument/2006/relationships/image" Target="../media/image12.png"/><Relationship Id="rId1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82" y="-1940"/>
            <a:ext cx="5992993" cy="62436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/>
          <a:srcRect r="-73"/>
          <a:stretch>
            <a:fillRect/>
          </a:stretch>
        </p:blipFill>
        <p:spPr>
          <a:xfrm>
            <a:off x="0" y="6329779"/>
            <a:ext cx="12192000" cy="542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302" y="3637488"/>
            <a:ext cx="4023509" cy="25921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1179527" y="6479577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 smtClean="0">
                  <a:solidFill>
                    <a:srgbClr val="000000"/>
                  </a:solidFill>
                  <a:sym typeface="Helvetica Light"/>
                </a:rPr>
                <a:t>1/25</a:t>
              </a:r>
              <a:endParaRPr lang="zh-CN" altLang="en-US" sz="1100" b="1" kern="0" dirty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 smtClean="0">
                  <a:solidFill>
                    <a:srgbClr val="000000"/>
                  </a:solidFill>
                </a:rPr>
                <a:t>0:30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AutoShape 2" descr="Image result for dog barked cartoon"/>
          <p:cNvSpPr>
            <a:spLocks noChangeAspect="1" noChangeArrowheads="1"/>
          </p:cNvSpPr>
          <p:nvPr/>
        </p:nvSpPr>
        <p:spPr bwMode="auto">
          <a:xfrm>
            <a:off x="63500" y="-136525"/>
            <a:ext cx="26193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8237" y="1925925"/>
            <a:ext cx="5446325" cy="4037109"/>
          </a:xfrm>
          <a:prstGeom prst="flowChartConnector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724146" y="2511843"/>
            <a:ext cx="1778923" cy="2865274"/>
            <a:chOff x="1629295" y="2894041"/>
            <a:chExt cx="1778923" cy="2865274"/>
          </a:xfrm>
        </p:grpSpPr>
        <p:grpSp>
          <p:nvGrpSpPr>
            <p:cNvPr id="8" name="组合 7"/>
            <p:cNvGrpSpPr/>
            <p:nvPr/>
          </p:nvGrpSpPr>
          <p:grpSpPr>
            <a:xfrm>
              <a:off x="1629295" y="3119890"/>
              <a:ext cx="1778923" cy="2639425"/>
              <a:chOff x="1629295" y="3119890"/>
              <a:chExt cx="1778923" cy="263942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9" cstate="screen"/>
              <a:srcRect/>
              <a:stretch>
                <a:fillRect/>
              </a:stretch>
            </p:blipFill>
            <p:spPr>
              <a:xfrm flipH="1">
                <a:off x="1629295" y="3119890"/>
                <a:ext cx="1778923" cy="2639425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105" b="100000" l="267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rot="4866823">
                <a:off x="1923615" y="3552396"/>
                <a:ext cx="1190282" cy="1152826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049" l="0" r="100000">
                          <a14:foregroundMark x1="97152" y1="13659" x2="66772" y2="9024"/>
                          <a14:foregroundMark x1="94304" y1="10244" x2="78797" y2="3171"/>
                          <a14:foregroundMark x1="24684" y1="34146" x2="11076" y2="42195"/>
                          <a14:foregroundMark x1="32595" y1="78293" x2="11392" y2="91951"/>
                          <a14:foregroundMark x1="30696" y1="78049" x2="19620" y2="77073"/>
                          <a14:foregroundMark x1="19304" y1="76585" x2="8861" y2="8512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2202872" y="2894041"/>
              <a:ext cx="631768" cy="820251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 flipH="1">
            <a:off x="9414467" y="4445779"/>
            <a:ext cx="1113565" cy="11135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4373" y="319651"/>
            <a:ext cx="6828112" cy="28836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4172" y="2277318"/>
            <a:ext cx="3999323" cy="184115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606414" y="-36192"/>
            <a:ext cx="6593270" cy="827192"/>
            <a:chOff x="8567" y="-23"/>
            <a:chExt cx="8445" cy="2007"/>
          </a:xfrm>
        </p:grpSpPr>
        <p:sp>
          <p:nvSpPr>
            <p:cNvPr id="23" name="矩形 2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Get to know their partners; get a basic idea about the topic of today’s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1. Say hello to Ss; ask Ss to introduce themselves and greet each other.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2. Introduce the topic of the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8199065" y="180977"/>
            <a:ext cx="3767714" cy="6505579"/>
            <a:chOff x="7741968" y="180977"/>
            <a:chExt cx="4224811" cy="6505579"/>
          </a:xfrm>
        </p:grpSpPr>
        <p:sp>
          <p:nvSpPr>
            <p:cNvPr id="30" name="同侧圆角矩形 29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313169" y="1205592"/>
            <a:ext cx="3503149" cy="3209289"/>
            <a:chOff x="8324977" y="1072582"/>
            <a:chExt cx="3711825" cy="3209289"/>
          </a:xfrm>
        </p:grpSpPr>
        <p:sp>
          <p:nvSpPr>
            <p:cNvPr id="9" name="文本框 8"/>
            <p:cNvSpPr txBox="1"/>
            <p:nvPr/>
          </p:nvSpPr>
          <p:spPr>
            <a:xfrm>
              <a:off x="8324977" y="1548476"/>
              <a:ext cx="3710517" cy="27333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80000" bIns="180000" rtlCol="0">
              <a:spAutoFit/>
            </a:bodyPr>
            <a:lstStyle/>
            <a:p>
              <a:pPr marL="457200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Butterfly ask Ant to do? Why did Butterfly ask Ant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to do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Ant play with Butterfly?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24978" y="1072582"/>
              <a:ext cx="371182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061165" y="6256863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流程图: 过程 46"/>
          <p:cNvSpPr/>
          <p:nvPr/>
        </p:nvSpPr>
        <p:spPr>
          <a:xfrm>
            <a:off x="413279" y="5223035"/>
            <a:ext cx="404258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“Come and play with me, Ant!” said Butterfly. “The flowers here are so sweet! Let’s enjoy them together!” 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流程图: 过程 47"/>
          <p:cNvSpPr/>
          <p:nvPr/>
        </p:nvSpPr>
        <p:spPr>
          <a:xfrm>
            <a:off x="4975567" y="5347011"/>
            <a:ext cx="329815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“I can’t, Butterfly, ” Said Ant. “I need to store a lot of food for the winter.”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1" y="1155401"/>
            <a:ext cx="7163418" cy="3581709"/>
          </a:xfrm>
          <a:prstGeom prst="rect">
            <a:avLst/>
          </a:prstGeom>
        </p:spPr>
      </p:pic>
      <p:sp>
        <p:nvSpPr>
          <p:cNvPr id="24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7556500" y="20360"/>
            <a:ext cx="4635500" cy="1564245"/>
            <a:chOff x="8567" y="-23"/>
            <a:chExt cx="8445" cy="2007"/>
          </a:xfrm>
        </p:grpSpPr>
        <p:sp>
          <p:nvSpPr>
            <p:cNvPr id="32" name="矩形 3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600" y="410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observe the illustration and the text, then talk about the comprehension questions.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794511" y="180977"/>
            <a:ext cx="4172268" cy="6505579"/>
            <a:chOff x="7741968" y="180977"/>
            <a:chExt cx="4224811" cy="6505579"/>
          </a:xfrm>
        </p:grpSpPr>
        <p:sp>
          <p:nvSpPr>
            <p:cNvPr id="24" name="同侧圆角矩形 23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41967" y="-110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891704" y="803793"/>
            <a:ext cx="4022604" cy="3228824"/>
            <a:chOff x="8555430" y="1145114"/>
            <a:chExt cx="3314958" cy="3228824"/>
          </a:xfrm>
        </p:grpSpPr>
        <p:sp>
          <p:nvSpPr>
            <p:cNvPr id="9" name="文本框 8"/>
            <p:cNvSpPr txBox="1"/>
            <p:nvPr/>
          </p:nvSpPr>
          <p:spPr>
            <a:xfrm>
              <a:off x="8575071" y="1640543"/>
              <a:ext cx="3275674" cy="27333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80000" rtlCol="0">
              <a:spAutoFit/>
            </a:bodyPr>
            <a:lstStyle/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Why did Butterfly think 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Century Gothic" panose="020B0502020202020204" pitchFamily="34" charset="0"/>
                </a:rPr>
                <a:t>Ant </a:t>
              </a: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could work tomorrow?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How did Ant answer Butterfly? Do you agree with Ant?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流程图: 过程 28"/>
          <p:cNvSpPr/>
          <p:nvPr/>
        </p:nvSpPr>
        <p:spPr>
          <a:xfrm>
            <a:off x="446006" y="4410771"/>
            <a:ext cx="3028190" cy="2095758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36000" rtlCol="0" anchor="t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“Don’t be stupid! The food here is enough,” said Butterfly. “You can do it tomorrow!”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流程图: 过程 29"/>
          <p:cNvSpPr/>
          <p:nvPr/>
        </p:nvSpPr>
        <p:spPr>
          <a:xfrm>
            <a:off x="3571390" y="4410771"/>
            <a:ext cx="4223120" cy="2436023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36000" rtlCol="0" anchor="t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“Never put off what you can do today till tomorrow,” said Ant. </a:t>
            </a:r>
            <a:r>
              <a:rPr lang="en-US" altLang="zh-CN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“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</a:t>
            </a:r>
            <a:r>
              <a:rPr lang="en-US" altLang="zh-CN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nter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will come soon. And you will be hungry if you don’t store food now.” 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-123490" y="6511409"/>
            <a:ext cx="944604" cy="294424"/>
            <a:chOff x="10989494" y="6342119"/>
            <a:chExt cx="944604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9" y="1116900"/>
            <a:ext cx="5856461" cy="329387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915538" y="4122582"/>
            <a:ext cx="4022604" cy="2336272"/>
            <a:chOff x="8555430" y="1145114"/>
            <a:chExt cx="3314958" cy="2336272"/>
          </a:xfrm>
        </p:grpSpPr>
        <p:sp>
          <p:nvSpPr>
            <p:cNvPr id="31" name="文本框 30"/>
            <p:cNvSpPr txBox="1"/>
            <p:nvPr/>
          </p:nvSpPr>
          <p:spPr>
            <a:xfrm>
              <a:off x="8575071" y="1640543"/>
              <a:ext cx="3275674" cy="18408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80000" rtlCol="0">
              <a:spAutoFit/>
            </a:bodyPr>
            <a:lstStyle/>
            <a:p>
              <a:pPr marL="97155">
                <a:spcBef>
                  <a:spcPts val="1200"/>
                </a:spcBef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Did you put off what you should do today till tomorrow before? What was that?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6997700" y="20360"/>
            <a:ext cx="5194299" cy="1564245"/>
            <a:chOff x="8567" y="-23"/>
            <a:chExt cx="8445" cy="2007"/>
          </a:xfrm>
        </p:grpSpPr>
        <p:sp>
          <p:nvSpPr>
            <p:cNvPr id="35" name="矩形 3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600" y="410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make connections;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observe the illustration and the text, then talk about the comprehension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Ss to talk about the connections questions;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Ss to read the text fluently;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105421" y="645885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7852615" y="109862"/>
            <a:ext cx="4123854" cy="6505579"/>
            <a:chOff x="7741968" y="180977"/>
            <a:chExt cx="4224811" cy="6505579"/>
          </a:xfrm>
        </p:grpSpPr>
        <p:sp>
          <p:nvSpPr>
            <p:cNvPr id="25" name="同侧圆角矩形 2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7953513" y="1367592"/>
            <a:ext cx="3785353" cy="3989739"/>
            <a:chOff x="8386587" y="823513"/>
            <a:chExt cx="3568957" cy="3949683"/>
          </a:xfrm>
        </p:grpSpPr>
        <p:sp>
          <p:nvSpPr>
            <p:cNvPr id="53" name="文本框 52"/>
            <p:cNvSpPr txBox="1"/>
            <p:nvPr/>
          </p:nvSpPr>
          <p:spPr>
            <a:xfrm>
              <a:off x="8404860" y="1338635"/>
              <a:ext cx="3550684" cy="3434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36000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 When day after day     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   passed by, what did  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   Butterfly do? What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   was his opinion?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2. What did Ant do?  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   How did he look?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3. What would happen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   to Butterfly and 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Century Gothic" panose="020B0502020202020204" pitchFamily="34" charset="0"/>
                </a:rPr>
                <a:t>to Ant    </a:t>
              </a:r>
              <a:endParaRPr lang="en-US" altLang="zh-CN" sz="2400" b="1" dirty="0" smtClean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Century Gothic" panose="020B0502020202020204" pitchFamily="34" charset="0"/>
                </a:rPr>
                <a:t>   in the </a:t>
              </a: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winter?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8386587" y="823513"/>
              <a:ext cx="3568957" cy="51675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1800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446861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流程图: 过程 31"/>
          <p:cNvSpPr/>
          <p:nvPr/>
        </p:nvSpPr>
        <p:spPr>
          <a:xfrm>
            <a:off x="418645" y="4692401"/>
            <a:ext cx="3754502" cy="98092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Day after day passed by. Butterfly played happily in the orchard. He still believed he could store his food tomorrow.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4269061" y="4542776"/>
            <a:ext cx="3573862" cy="98092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Ant always worked hard, and he continued to carry food to his home. When Butterfly laughed at him, he didn’t care.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178260" y="6612336"/>
            <a:ext cx="944604" cy="294424"/>
            <a:chOff x="10989494" y="6342119"/>
            <a:chExt cx="944604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0" y="961484"/>
            <a:ext cx="6141577" cy="3454231"/>
          </a:xfrm>
          <a:prstGeom prst="rect">
            <a:avLst/>
          </a:prstGeom>
        </p:spPr>
      </p:pic>
      <p:sp>
        <p:nvSpPr>
          <p:cNvPr id="29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6873936" y="20360"/>
            <a:ext cx="5318064" cy="1564245"/>
            <a:chOff x="8567" y="-23"/>
            <a:chExt cx="8445" cy="2007"/>
          </a:xfrm>
        </p:grpSpPr>
        <p:sp>
          <p:nvSpPr>
            <p:cNvPr id="30" name="矩形 2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600" y="410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observe the illustration and the text, then talk about the comprehension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8000465" y="180977"/>
            <a:ext cx="3966313" cy="6505579"/>
            <a:chOff x="7741968" y="180977"/>
            <a:chExt cx="4224811" cy="6505579"/>
          </a:xfrm>
        </p:grpSpPr>
        <p:sp>
          <p:nvSpPr>
            <p:cNvPr id="33" name="同侧圆角矩形 32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8201900" y="1281843"/>
            <a:ext cx="3591323" cy="3054044"/>
            <a:chOff x="8355952" y="970782"/>
            <a:chExt cx="3486582" cy="2996564"/>
          </a:xfrm>
        </p:grpSpPr>
        <p:sp>
          <p:nvSpPr>
            <p:cNvPr id="9" name="文本框 8"/>
            <p:cNvSpPr txBox="1"/>
            <p:nvPr/>
          </p:nvSpPr>
          <p:spPr>
            <a:xfrm>
              <a:off x="8371278" y="1400721"/>
              <a:ext cx="3455929" cy="25666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216000" rIns="180000" bIns="180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the orchard look like in the winter?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Butterfly want to do in the winter? Why?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55952" y="970782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538991" y="5196823"/>
            <a:ext cx="2877272" cy="961383"/>
            <a:chOff x="8486907" y="1035622"/>
            <a:chExt cx="3248365" cy="1209626"/>
          </a:xfrm>
        </p:grpSpPr>
        <p:sp>
          <p:nvSpPr>
            <p:cNvPr id="51" name="文本框 50"/>
            <p:cNvSpPr txBox="1"/>
            <p:nvPr/>
          </p:nvSpPr>
          <p:spPr>
            <a:xfrm>
              <a:off x="8486908" y="1626457"/>
              <a:ext cx="3247381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8486907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8" name="流程图: 过程 27"/>
          <p:cNvSpPr/>
          <p:nvPr/>
        </p:nvSpPr>
        <p:spPr>
          <a:xfrm>
            <a:off x="382108" y="5232644"/>
            <a:ext cx="3401906" cy="889745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Winter came. The orchard was covered with snow. And all plants died.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流程图: 过程 28"/>
          <p:cNvSpPr/>
          <p:nvPr/>
        </p:nvSpPr>
        <p:spPr>
          <a:xfrm>
            <a:off x="4220036" y="5289136"/>
            <a:ext cx="3941555" cy="776759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Butterfly didn’t store any food at home. He decided to find food outside.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-280248" y="6570034"/>
            <a:ext cx="944604" cy="294424"/>
            <a:chOff x="10989494" y="6342119"/>
            <a:chExt cx="944604" cy="29442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272268" y="6524502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06" y="1104901"/>
            <a:ext cx="6536860" cy="3676552"/>
          </a:xfrm>
          <a:prstGeom prst="rect">
            <a:avLst/>
          </a:prstGeom>
        </p:spPr>
      </p:pic>
      <p:sp>
        <p:nvSpPr>
          <p:cNvPr id="25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7099300" y="20360"/>
            <a:ext cx="5092700" cy="1564245"/>
            <a:chOff x="8567" y="-23"/>
            <a:chExt cx="8445" cy="2007"/>
          </a:xfrm>
        </p:grpSpPr>
        <p:sp>
          <p:nvSpPr>
            <p:cNvPr id="26" name="矩形 25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600" y="410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 and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observe the illustration and the text, then talk about the comprehension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read the text fluently and accurately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497173" y="114845"/>
            <a:ext cx="4464313" cy="6505579"/>
            <a:chOff x="7741968" y="180977"/>
            <a:chExt cx="4224811" cy="6505579"/>
          </a:xfrm>
        </p:grpSpPr>
        <p:sp>
          <p:nvSpPr>
            <p:cNvPr id="43" name="同侧圆角矩形 42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11347526" y="6645651"/>
            <a:ext cx="998007" cy="312687"/>
            <a:chOff x="7707356" y="6408789"/>
            <a:chExt cx="998007" cy="31268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245389" y="6622518"/>
            <a:ext cx="944604" cy="294424"/>
            <a:chOff x="10989494" y="6342119"/>
            <a:chExt cx="944604" cy="294424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2" name="流程图: 过程 71"/>
          <p:cNvSpPr/>
          <p:nvPr/>
        </p:nvSpPr>
        <p:spPr>
          <a:xfrm>
            <a:off x="515939" y="4912285"/>
            <a:ext cx="3936322" cy="902995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At the same time, Ant enjoyed his food at home. “Thanks to my hard work, I can live a happy life this winter!” said Ant.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流程图: 过程 72"/>
          <p:cNvSpPr/>
          <p:nvPr/>
        </p:nvSpPr>
        <p:spPr>
          <a:xfrm>
            <a:off x="4071606" y="4930096"/>
            <a:ext cx="3424614" cy="923646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All of the plants died that winter. Butterfly couldn’t find any food outside. He was hungry and cold in the snow. 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60" y="1074812"/>
            <a:ext cx="5584580" cy="314095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527910" y="448349"/>
            <a:ext cx="4484828" cy="1489685"/>
            <a:chOff x="7787754" y="767679"/>
            <a:chExt cx="3904328" cy="1489685"/>
          </a:xfrm>
        </p:grpSpPr>
        <p:grpSp>
          <p:nvGrpSpPr>
            <p:cNvPr id="40" name="组合 39"/>
            <p:cNvGrpSpPr/>
            <p:nvPr/>
          </p:nvGrpSpPr>
          <p:grpSpPr>
            <a:xfrm>
              <a:off x="7787754" y="767679"/>
              <a:ext cx="3855351" cy="1445355"/>
              <a:chOff x="8264681" y="1156498"/>
              <a:chExt cx="3544417" cy="1445355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8288909" y="1645080"/>
                <a:ext cx="3520189" cy="9567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44000" bIns="72000" rtlCol="0">
                <a:spAutoFit/>
              </a:bodyPr>
              <a:lstStyle/>
              <a:p>
                <a:pPr lvl="0"/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Where was Ant in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the winter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? Where was Butterfly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?</a:t>
                </a:r>
                <a:endPara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8264681" y="1156498"/>
                <a:ext cx="1056507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Setting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031915" y="1980094"/>
              <a:ext cx="660167" cy="27727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7533715" y="1960631"/>
            <a:ext cx="4479023" cy="1775562"/>
            <a:chOff x="7814106" y="2329003"/>
            <a:chExt cx="3886114" cy="1775562"/>
          </a:xfrm>
        </p:grpSpPr>
        <p:grpSp>
          <p:nvGrpSpPr>
            <p:cNvPr id="51" name="组合 50"/>
            <p:cNvGrpSpPr/>
            <p:nvPr/>
          </p:nvGrpSpPr>
          <p:grpSpPr>
            <a:xfrm>
              <a:off x="7814106" y="2329003"/>
              <a:ext cx="3848196" cy="1775562"/>
              <a:chOff x="8288909" y="1159271"/>
              <a:chExt cx="3537840" cy="1775562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8288909" y="1645080"/>
                <a:ext cx="3537840" cy="12897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08000" bIns="72000" rtlCol="0">
                <a:spAutoFit/>
              </a:bodyPr>
              <a:lstStyle/>
              <a:p>
                <a:pPr lvl="0"/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Would Butterfly die that winter? What do you think he would do next?</a:t>
                </a:r>
                <a:r>
                  <a:rPr lang="en-US" altLang="zh-CN" sz="2400" b="1" dirty="0">
                    <a:solidFill>
                      <a:srgbClr val="FFC000"/>
                    </a:solidFill>
                    <a:latin typeface="Century Gothic" panose="020B0502020202020204" pitchFamily="34" charset="0"/>
                  </a:rPr>
                  <a:t>    </a:t>
                </a:r>
                <a:endParaRPr lang="en-US" altLang="zh-CN" sz="2400" b="1" dirty="0">
                  <a:solidFill>
                    <a:srgbClr val="FFC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圆角矩形 53"/>
              <p:cNvSpPr/>
              <p:nvPr/>
            </p:nvSpPr>
            <p:spPr>
              <a:xfrm>
                <a:off x="8288909" y="1159271"/>
                <a:ext cx="1511298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Predictions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040053" y="3791214"/>
              <a:ext cx="660167" cy="277270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7547808" y="4202296"/>
            <a:ext cx="4464929" cy="1466893"/>
            <a:chOff x="7814106" y="2351582"/>
            <a:chExt cx="3920940" cy="1466893"/>
          </a:xfrm>
        </p:grpSpPr>
        <p:grpSp>
          <p:nvGrpSpPr>
            <p:cNvPr id="80" name="组合 79"/>
            <p:cNvGrpSpPr/>
            <p:nvPr/>
          </p:nvGrpSpPr>
          <p:grpSpPr>
            <a:xfrm>
              <a:off x="7814106" y="2351582"/>
              <a:ext cx="3876771" cy="1420003"/>
              <a:chOff x="8288908" y="1181850"/>
              <a:chExt cx="3564110" cy="1420003"/>
            </a:xfrm>
          </p:grpSpPr>
          <p:sp>
            <p:nvSpPr>
              <p:cNvPr id="82" name="文本框 81"/>
              <p:cNvSpPr txBox="1"/>
              <p:nvPr/>
            </p:nvSpPr>
            <p:spPr>
              <a:xfrm>
                <a:off x="8288908" y="1645080"/>
                <a:ext cx="3564110" cy="9567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08000" bIns="108000" rtlCol="0">
                <a:spAutoFit/>
              </a:bodyPr>
              <a:lstStyle/>
              <a:p>
                <a:pPr lvl="0"/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Did Ant look any different from spring to winter?</a:t>
                </a:r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8288909" y="1181850"/>
                <a:ext cx="3533629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Compare and Contrast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074879" y="3541205"/>
              <a:ext cx="660167" cy="277270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7547807" y="3993239"/>
            <a:ext cx="4422180" cy="2175654"/>
            <a:chOff x="7814106" y="2351580"/>
            <a:chExt cx="3915423" cy="2175654"/>
          </a:xfrm>
        </p:grpSpPr>
        <p:grpSp>
          <p:nvGrpSpPr>
            <p:cNvPr id="62" name="组合 61"/>
            <p:cNvGrpSpPr/>
            <p:nvPr/>
          </p:nvGrpSpPr>
          <p:grpSpPr>
            <a:xfrm>
              <a:off x="7814106" y="2351580"/>
              <a:ext cx="3876771" cy="2158669"/>
              <a:chOff x="8288908" y="1181848"/>
              <a:chExt cx="3564110" cy="2158669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8288908" y="1645080"/>
                <a:ext cx="3564110" cy="1695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tIns="108000" bIns="10800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Describe what happened to Butterfly from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spring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to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winter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from Butterfly’s point of view. </a:t>
                </a:r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8288908" y="1181848"/>
                <a:ext cx="2427572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Point of View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069362" y="4249964"/>
              <a:ext cx="660167" cy="277270"/>
            </a:xfrm>
            <a:prstGeom prst="rect">
              <a:avLst/>
            </a:prstGeom>
          </p:spPr>
        </p:pic>
      </p:grpSp>
      <p:sp>
        <p:nvSpPr>
          <p:cNvPr id="39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3803252" y="-16394"/>
            <a:ext cx="8384404" cy="2489385"/>
            <a:chOff x="8012" y="-23"/>
            <a:chExt cx="9000" cy="3194"/>
          </a:xfrm>
        </p:grpSpPr>
        <p:sp>
          <p:nvSpPr>
            <p:cNvPr id="52" name="矩形 51"/>
            <p:cNvSpPr/>
            <p:nvPr/>
          </p:nvSpPr>
          <p:spPr>
            <a:xfrm>
              <a:off x="8012" y="-23"/>
              <a:ext cx="9000" cy="319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085" y="138"/>
              <a:ext cx="8268" cy="273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Test Ss on this page; identify the setting of the story; identify the key details by using the pictures and the text; recognize the sequence of events; identify the main idea of the story by using the pictures 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Have Ss talk about the questions by using the reading strategies that they have learned.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Have Ss read the text fluently in turns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</a:t>
              </a:r>
              <a:r>
                <a:rPr lang="en-US" altLang="zh-CN" sz="11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Notes: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Setting and Details. (3 points) Sample Answer: Ant was at home. Butterfly was outside; Setting and     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Details. (4 points) Sample Answer: The ant stayed at home, and the butterfly stayed outside in the cold;     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Predictions. (4 points) Sample Answer: He won’t die. He will ask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ant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for help;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Compare and Contrast/Point of View. (5 points) Sample Answer: The butterfly was happy in spring, but then  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he became hungry and cold in winter; OR: Ant worked hard in the spring, and he was able to enjoy his  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food in winter.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58" name="直角三角形 5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7936613" y="180977"/>
            <a:ext cx="4030165" cy="6505579"/>
            <a:chOff x="7741968" y="180977"/>
            <a:chExt cx="4224811" cy="6505579"/>
          </a:xfrm>
        </p:grpSpPr>
        <p:sp>
          <p:nvSpPr>
            <p:cNvPr id="43" name="同侧圆角矩形 42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11347526" y="6645651"/>
            <a:ext cx="998007" cy="312687"/>
            <a:chOff x="7707356" y="6408789"/>
            <a:chExt cx="998007" cy="31268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-245389" y="6622518"/>
            <a:ext cx="944604" cy="294424"/>
            <a:chOff x="10989494" y="6342119"/>
            <a:chExt cx="944604" cy="294424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2" name="流程图: 过程 71"/>
          <p:cNvSpPr/>
          <p:nvPr/>
        </p:nvSpPr>
        <p:spPr>
          <a:xfrm>
            <a:off x="4059234" y="3892157"/>
            <a:ext cx="3955508" cy="2458656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Ant opened the door and felt surprised. “Please come in, Butterfly.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 have enough food, and I can share with you,” </a:t>
            </a:r>
            <a:r>
              <a:rPr lang="en-US" altLang="zh-CN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said 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Ant.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流程图: 过程 72"/>
          <p:cNvSpPr/>
          <p:nvPr/>
        </p:nvSpPr>
        <p:spPr>
          <a:xfrm>
            <a:off x="394129" y="3892157"/>
            <a:ext cx="3760102" cy="2873303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Butterfly came to Ant’s home and asked for help. “An…An…Ant! I am so cold and hungry. Could you give me some food, please?” asked Butterfly. </a:t>
            </a: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28" y="1102119"/>
            <a:ext cx="5108694" cy="2873303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8181680" y="1956292"/>
            <a:ext cx="3591323" cy="3423376"/>
            <a:chOff x="8355952" y="970782"/>
            <a:chExt cx="3486582" cy="3358946"/>
          </a:xfrm>
        </p:grpSpPr>
        <p:sp>
          <p:nvSpPr>
            <p:cNvPr id="57" name="文本框 56"/>
            <p:cNvSpPr txBox="1"/>
            <p:nvPr/>
          </p:nvSpPr>
          <p:spPr>
            <a:xfrm>
              <a:off x="8371278" y="1400721"/>
              <a:ext cx="3455929" cy="29290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216000" rIns="180000" bIns="180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Butterfly go?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Ant feel when he saw Butterfly? What did Ant want to do for Butterfly?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8355952" y="970782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2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5505449" y="20360"/>
            <a:ext cx="6686551" cy="1599317"/>
            <a:chOff x="8282" y="-23"/>
            <a:chExt cx="8730" cy="2052"/>
          </a:xfrm>
        </p:grpSpPr>
        <p:sp>
          <p:nvSpPr>
            <p:cNvPr id="23" name="矩形 22"/>
            <p:cNvSpPr/>
            <p:nvPr/>
          </p:nvSpPr>
          <p:spPr>
            <a:xfrm>
              <a:off x="8282" y="-23"/>
              <a:ext cx="8730" cy="205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417" y="474"/>
              <a:ext cx="8268" cy="100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r>
                <a:rPr lang="en-US" altLang="zh-CN" sz="1100" b="1" dirty="0"/>
                <a:t>1. Ask Ss to read through the chant.</a:t>
              </a:r>
              <a:endParaRPr lang="zh-CN" altLang="zh-CN" sz="1100" dirty="0"/>
            </a:p>
            <a:p>
              <a:r>
                <a:rPr lang="en-US" altLang="zh-CN" sz="1100" b="1" dirty="0"/>
                <a:t>2. Have Ss observe the illustration and the text, then talk about the comprehension questions.</a:t>
              </a:r>
              <a:endParaRPr lang="zh-CN" altLang="zh-CN" sz="1100" dirty="0"/>
            </a:p>
            <a:p>
              <a:r>
                <a:rPr lang="en-US" altLang="zh-CN" sz="1100" b="1" dirty="0"/>
                <a:t>3. Have Ss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26" name="直角三角形 2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897091" y="180977"/>
            <a:ext cx="4069688" cy="6505579"/>
            <a:chOff x="7741968" y="180977"/>
            <a:chExt cx="4224811" cy="6505579"/>
          </a:xfrm>
        </p:grpSpPr>
        <p:sp>
          <p:nvSpPr>
            <p:cNvPr id="35" name="同侧圆角矩形 3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8117454" y="1435322"/>
            <a:ext cx="3687184" cy="2779289"/>
            <a:chOff x="8227620" y="1147075"/>
            <a:chExt cx="3208112" cy="2180305"/>
          </a:xfrm>
        </p:grpSpPr>
        <p:sp>
          <p:nvSpPr>
            <p:cNvPr id="63" name="文本框 62"/>
            <p:cNvSpPr txBox="1"/>
            <p:nvPr/>
          </p:nvSpPr>
          <p:spPr>
            <a:xfrm>
              <a:off x="8227620" y="1492584"/>
              <a:ext cx="3208112" cy="18347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tIns="180000" bIns="216000" rtlCol="0">
              <a:spAutoFit/>
            </a:bodyPr>
            <a:lstStyle/>
            <a:p>
              <a:pPr marL="97155"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</a:rPr>
                <a:t>1. What did Ant do?</a:t>
              </a:r>
              <a:endParaRPr lang="en-US" altLang="zh-CN" sz="2400" b="1" dirty="0">
                <a:solidFill>
                  <a:srgbClr val="53585F"/>
                </a:solidFill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27927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647863" y="5132435"/>
            <a:ext cx="2768400" cy="961383"/>
            <a:chOff x="8517624" y="1035622"/>
            <a:chExt cx="3250422" cy="1209626"/>
          </a:xfrm>
        </p:grpSpPr>
        <p:sp>
          <p:nvSpPr>
            <p:cNvPr id="32" name="文本框 31"/>
            <p:cNvSpPr txBox="1"/>
            <p:nvPr/>
          </p:nvSpPr>
          <p:spPr>
            <a:xfrm>
              <a:off x="8517624" y="1626457"/>
              <a:ext cx="3250422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</a:rPr>
                <a:t>Fluency.</a:t>
              </a:r>
              <a:endParaRPr lang="en-US" altLang="zh-CN" sz="2400" b="1" dirty="0">
                <a:solidFill>
                  <a:srgbClr val="53585F"/>
                </a:solidFill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8518653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-242959" y="6682442"/>
            <a:ext cx="944604" cy="294424"/>
            <a:chOff x="10989494" y="6342119"/>
            <a:chExt cx="944604" cy="29442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prstClr val="black"/>
                  </a:solidFill>
                </a:rPr>
                <a:t>2:30</a:t>
              </a:r>
              <a:endParaRPr lang="zh-CN" altLang="en-US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294093" y="6569659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sym typeface="Helvetica Light"/>
                </a:rPr>
                <a:t>16/25</a:t>
              </a:r>
              <a:endParaRPr lang="zh-CN" altLang="en-US" sz="1100" b="1" kern="0" dirty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85666" y="5046847"/>
            <a:ext cx="3058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</a:rPr>
              <a:t>Ant shared a part of his food with Butterfly.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64563" y="5057018"/>
            <a:ext cx="37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</a:rPr>
              <a:t>Butterfly was moved, but he also felt ashamed of himself.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17453" y="2390490"/>
            <a:ext cx="36391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400" b="1" dirty="0">
                <a:solidFill>
                  <a:srgbClr val="53585F"/>
                </a:solidFill>
              </a:rPr>
              <a:t>    Why did Ant have     </a:t>
            </a:r>
            <a:endParaRPr lang="en-US" altLang="zh-CN" sz="2400" b="1" dirty="0">
              <a:solidFill>
                <a:srgbClr val="53585F"/>
              </a:solidFill>
            </a:endParaRPr>
          </a:p>
          <a:p>
            <a:pPr>
              <a:lnSpc>
                <a:spcPts val="2700"/>
              </a:lnSpc>
            </a:pPr>
            <a:r>
              <a:rPr lang="en-US" altLang="zh-CN" sz="2400" b="1" dirty="0">
                <a:solidFill>
                  <a:srgbClr val="53585F"/>
                </a:solidFill>
              </a:rPr>
              <a:t>    food in the winter?</a:t>
            </a:r>
            <a:endParaRPr lang="en-US" altLang="zh-CN" sz="2400" b="1" dirty="0">
              <a:solidFill>
                <a:srgbClr val="53585F"/>
              </a:solidFill>
            </a:endParaRPr>
          </a:p>
          <a:p>
            <a:pPr>
              <a:lnSpc>
                <a:spcPts val="2700"/>
              </a:lnSpc>
            </a:pPr>
            <a:r>
              <a:rPr lang="en-US" altLang="zh-CN" sz="2400" b="1" dirty="0">
                <a:solidFill>
                  <a:srgbClr val="53585F"/>
                </a:solidFill>
              </a:rPr>
              <a:t>2. How did Butterfly feel?</a:t>
            </a:r>
            <a:endParaRPr lang="en-US" altLang="zh-CN" sz="2400" b="1" dirty="0">
              <a:solidFill>
                <a:srgbClr val="53585F"/>
              </a:solidFill>
            </a:endParaRPr>
          </a:p>
          <a:p>
            <a:pPr>
              <a:lnSpc>
                <a:spcPts val="2700"/>
              </a:lnSpc>
            </a:pPr>
            <a:r>
              <a:rPr lang="en-US" altLang="zh-CN" sz="2400" b="1" dirty="0">
                <a:solidFill>
                  <a:srgbClr val="53585F"/>
                </a:solidFill>
              </a:rPr>
              <a:t>3. Why was Butterfly     </a:t>
            </a:r>
            <a:endParaRPr lang="en-US" altLang="zh-CN" sz="2400" b="1" dirty="0">
              <a:solidFill>
                <a:srgbClr val="53585F"/>
              </a:solidFill>
            </a:endParaRPr>
          </a:p>
          <a:p>
            <a:pPr>
              <a:lnSpc>
                <a:spcPts val="2700"/>
              </a:lnSpc>
            </a:pPr>
            <a:r>
              <a:rPr lang="en-US" altLang="zh-CN" sz="2400" b="1" dirty="0">
                <a:solidFill>
                  <a:srgbClr val="53585F"/>
                </a:solidFill>
              </a:rPr>
              <a:t>    ashamed of himself?</a:t>
            </a:r>
            <a:endParaRPr lang="en-US" altLang="zh-CN" sz="2400" b="1" dirty="0">
              <a:solidFill>
                <a:srgbClr val="53585F"/>
              </a:solidFill>
            </a:endParaRPr>
          </a:p>
          <a:p>
            <a:endParaRPr lang="zh-CN" altLang="en-US" sz="2400" b="1" dirty="0">
              <a:solidFill>
                <a:srgbClr val="53585F"/>
              </a:solidFill>
            </a:endParaRPr>
          </a:p>
        </p:txBody>
      </p:sp>
      <p:sp>
        <p:nvSpPr>
          <p:cNvPr id="26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17008" y="1141683"/>
            <a:ext cx="6288714" cy="3536986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435599" y="20360"/>
            <a:ext cx="6756401" cy="1599317"/>
            <a:chOff x="8282" y="-23"/>
            <a:chExt cx="8730" cy="2052"/>
          </a:xfrm>
        </p:grpSpPr>
        <p:sp>
          <p:nvSpPr>
            <p:cNvPr id="36" name="矩形 35"/>
            <p:cNvSpPr/>
            <p:nvPr/>
          </p:nvSpPr>
          <p:spPr>
            <a:xfrm>
              <a:off x="8282" y="-23"/>
              <a:ext cx="8730" cy="205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17" y="474"/>
              <a:ext cx="8268" cy="100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 and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Have Ss observe the illustration and the text, then talk about the comprehension questions.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Have Ss read the text fluently and accurately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46" name="直角三角形 4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8165557" y="151480"/>
            <a:ext cx="3801222" cy="6505579"/>
            <a:chOff x="7741968" y="180977"/>
            <a:chExt cx="4224811" cy="6505579"/>
          </a:xfrm>
        </p:grpSpPr>
        <p:sp>
          <p:nvSpPr>
            <p:cNvPr id="35" name="同侧圆角矩形 3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8321443" y="1268783"/>
            <a:ext cx="3483196" cy="4318171"/>
            <a:chOff x="8227620" y="1147075"/>
            <a:chExt cx="3208112" cy="3387535"/>
          </a:xfrm>
        </p:grpSpPr>
        <p:sp>
          <p:nvSpPr>
            <p:cNvPr id="63" name="文本框 62"/>
            <p:cNvSpPr txBox="1"/>
            <p:nvPr/>
          </p:nvSpPr>
          <p:spPr>
            <a:xfrm>
              <a:off x="8227620" y="1492584"/>
              <a:ext cx="3208112" cy="30420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tIns="180000" bIns="216000" rtlCol="0">
              <a:spAutoFit/>
            </a:bodyPr>
            <a:lstStyle/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</a:rPr>
                <a:t>Did Butterfly understand his mistake? What would he do the next year?</a:t>
              </a:r>
              <a:endParaRPr lang="en-US" altLang="zh-CN" sz="2400" b="1" dirty="0">
                <a:solidFill>
                  <a:srgbClr val="53585F"/>
                </a:solidFill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</a:rPr>
                <a:t>Would </a:t>
              </a:r>
              <a:r>
                <a:rPr lang="en-US" altLang="zh-CN" sz="2400" b="1" dirty="0">
                  <a:solidFill>
                    <a:srgbClr val="53585F"/>
                  </a:solidFill>
                </a:rPr>
                <a:t>Ant laugh at Butterfly? What would he do the next year?</a:t>
              </a:r>
              <a:endParaRPr lang="en-US" altLang="zh-CN" sz="2400" b="1" dirty="0">
                <a:solidFill>
                  <a:srgbClr val="53585F"/>
                </a:solidFill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27927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-133820" y="6570034"/>
            <a:ext cx="944604" cy="294424"/>
            <a:chOff x="10989494" y="6342119"/>
            <a:chExt cx="944604" cy="29442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59836" y="6257347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36062" y="4633815"/>
            <a:ext cx="4315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 “Ant, it was wrong of me to laugh at you,” Butterfly said. “I will work hard next year. Thank you very much, Ant, my brother and friend!” </a:t>
            </a:r>
            <a:endParaRPr lang="zh-CN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06701" y="4697388"/>
            <a:ext cx="34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“You’re welcome, Butterfly!” said Ant. “Let’s work hard together next year!”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2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69288" y="1084734"/>
            <a:ext cx="5927796" cy="3333993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429249" y="20360"/>
            <a:ext cx="6762751" cy="1599317"/>
            <a:chOff x="8282" y="-23"/>
            <a:chExt cx="8730" cy="2052"/>
          </a:xfrm>
        </p:grpSpPr>
        <p:sp>
          <p:nvSpPr>
            <p:cNvPr id="23" name="矩形 22"/>
            <p:cNvSpPr/>
            <p:nvPr/>
          </p:nvSpPr>
          <p:spPr>
            <a:xfrm>
              <a:off x="8282" y="-23"/>
              <a:ext cx="8730" cy="205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417" y="474"/>
              <a:ext cx="8268" cy="100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r>
                <a:rPr lang="en-US" altLang="zh-CN" sz="1100" b="1" dirty="0"/>
                <a:t>1. Ask Ss to read through the chant.</a:t>
              </a:r>
              <a:endParaRPr lang="zh-CN" altLang="zh-CN" sz="1100" dirty="0"/>
            </a:p>
            <a:p>
              <a:r>
                <a:rPr lang="en-US" altLang="zh-CN" sz="1100" b="1" dirty="0"/>
                <a:t>2. Have Ss observe the illustration and the text, then talk about the comprehension questions.</a:t>
              </a:r>
              <a:endParaRPr lang="zh-CN" altLang="zh-CN" sz="1100" dirty="0"/>
            </a:p>
            <a:p>
              <a:r>
                <a:rPr lang="en-US" altLang="zh-CN" sz="1100" b="1" dirty="0"/>
                <a:t>3. Have Ss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7099069" y="153665"/>
            <a:ext cx="4893615" cy="6505579"/>
            <a:chOff x="7741968" y="180977"/>
            <a:chExt cx="4224811" cy="6505579"/>
          </a:xfrm>
        </p:grpSpPr>
        <p:sp>
          <p:nvSpPr>
            <p:cNvPr id="34" name="同侧圆角矩形 33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7245656" y="2189545"/>
            <a:ext cx="4568806" cy="1403399"/>
            <a:chOff x="6781888" y="2909406"/>
            <a:chExt cx="5296657" cy="1403399"/>
          </a:xfrm>
        </p:grpSpPr>
        <p:grpSp>
          <p:nvGrpSpPr>
            <p:cNvPr id="52" name="组合 51"/>
            <p:cNvGrpSpPr/>
            <p:nvPr/>
          </p:nvGrpSpPr>
          <p:grpSpPr>
            <a:xfrm>
              <a:off x="6781888" y="2909406"/>
              <a:ext cx="5255921" cy="1361930"/>
              <a:chOff x="8381772" y="1098644"/>
              <a:chExt cx="3768679" cy="1361930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8381772" y="1629577"/>
                <a:ext cx="3768679" cy="8309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lIns="9000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did Ant and Butterfly do at the end of the story?</a:t>
                </a:r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8381772" y="1098644"/>
                <a:ext cx="1020282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Plot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1351793" y="4035535"/>
              <a:ext cx="726752" cy="27727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7245656" y="3757634"/>
            <a:ext cx="4568806" cy="2420320"/>
            <a:chOff x="6787826" y="4692287"/>
            <a:chExt cx="5116785" cy="2420320"/>
          </a:xfrm>
        </p:grpSpPr>
        <p:grpSp>
          <p:nvGrpSpPr>
            <p:cNvPr id="33" name="组合 32"/>
            <p:cNvGrpSpPr/>
            <p:nvPr/>
          </p:nvGrpSpPr>
          <p:grpSpPr>
            <a:xfrm>
              <a:off x="6787826" y="4692287"/>
              <a:ext cx="5072400" cy="2417363"/>
              <a:chOff x="8381771" y="1151206"/>
              <a:chExt cx="3703266" cy="2417363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8381771" y="1629577"/>
                <a:ext cx="3703266" cy="19389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do you think of Ant and Butterfly in this story? Why?</a:t>
                </a:r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altLang="zh-CN" sz="2400" b="1" dirty="0">
                    <a:solidFill>
                      <a:schemeClr val="accent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(Helping words: hard-working, playful, beautiful)</a:t>
                </a:r>
                <a:endParaRPr lang="en-US" altLang="zh-CN" sz="2400" b="1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>
                <a:off x="8381772" y="1151206"/>
                <a:ext cx="1468263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Discussion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1177859" y="6835337"/>
              <a:ext cx="726752" cy="27727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11077531" y="6387586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41374" y="-11003"/>
            <a:ext cx="2374889" cy="773220"/>
            <a:chOff x="9453849" y="106830"/>
            <a:chExt cx="2374889" cy="773220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407632" y="4063184"/>
            <a:ext cx="341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 next year came. The orchard was full of food again. Ant still worked hard and carried food to his home.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926994" y="4183888"/>
            <a:ext cx="3190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 Butterfly didn’t play this spring, but worked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hard.</a:t>
            </a:r>
            <a:r>
              <a:rPr lang="en-US" altLang="zh-CN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Would </a:t>
            </a:r>
            <a:r>
              <a:rPr lang="en-US" altLang="zh-CN" sz="2400" b="1" dirty="0">
                <a:latin typeface="Century Gothic" panose="020B0502020202020204" pitchFamily="34" charset="0"/>
              </a:rPr>
              <a:t>Butterfly feel cold and hungry again this winter?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8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29" name="组合 28"/>
          <p:cNvGrpSpPr/>
          <p:nvPr/>
        </p:nvGrpSpPr>
        <p:grpSpPr>
          <a:xfrm>
            <a:off x="7245656" y="705933"/>
            <a:ext cx="4518165" cy="1350837"/>
            <a:chOff x="6781888" y="2961968"/>
            <a:chExt cx="5296657" cy="1350837"/>
          </a:xfrm>
        </p:grpSpPr>
        <p:grpSp>
          <p:nvGrpSpPr>
            <p:cNvPr id="30" name="组合 29"/>
            <p:cNvGrpSpPr/>
            <p:nvPr/>
          </p:nvGrpSpPr>
          <p:grpSpPr>
            <a:xfrm>
              <a:off x="6781888" y="2961968"/>
              <a:ext cx="5255921" cy="1309368"/>
              <a:chOff x="8381772" y="1151206"/>
              <a:chExt cx="3768679" cy="1309368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8381772" y="1629577"/>
                <a:ext cx="3768679" cy="83099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lIns="90000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Who worked in the orchard next year?</a:t>
                </a:r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8381772" y="1151206"/>
                <a:ext cx="1539009" cy="522129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Characters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1351793" y="4035535"/>
              <a:ext cx="726752" cy="277270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98826" y="1104901"/>
            <a:ext cx="5254371" cy="2955236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4719485" y="20360"/>
            <a:ext cx="7472516" cy="1842040"/>
            <a:chOff x="8282" y="-23"/>
            <a:chExt cx="8730" cy="2052"/>
          </a:xfrm>
        </p:grpSpPr>
        <p:sp>
          <p:nvSpPr>
            <p:cNvPr id="53" name="矩形 52"/>
            <p:cNvSpPr/>
            <p:nvPr/>
          </p:nvSpPr>
          <p:spPr>
            <a:xfrm>
              <a:off x="8282" y="-23"/>
              <a:ext cx="8730" cy="205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417" y="365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Test Ss on this page; identify the characters in the story; understand the plot of the story; have a discussion;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Have Ss observe the illustration and the text; talk about the provided questions;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4. Have Ss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58" name="直角三角形 5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6113568" y="1070812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2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1768" y="3858574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3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06897" y="3748002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4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8728" y="2500741"/>
            <a:ext cx="6045814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were Ant and Butterfly live?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Ant and Butterfly do    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differently?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474543" y="2414566"/>
            <a:ext cx="4838604" cy="14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were Ant and Butterfly in winter?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happened </a:t>
            </a:r>
            <a:r>
              <a:rPr lang="en-US" altLang="zh-CN" sz="2400" b="1" spc="-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 Butterfly </a:t>
            </a: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 winter?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912467" y="5787462"/>
            <a:ext cx="39905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Did Butterfly get food?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022562" y="397"/>
            <a:ext cx="2374889" cy="773220"/>
            <a:chOff x="9453849" y="106830"/>
            <a:chExt cx="2374889" cy="77322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235481" y="6509209"/>
            <a:ext cx="942691" cy="294424"/>
            <a:chOff x="11008048" y="6528234"/>
            <a:chExt cx="942691" cy="29442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316587" y="1269399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rPr>
              <a:t>1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541366" y="287015"/>
            <a:ext cx="547357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retell!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1536" y="229758"/>
            <a:ext cx="1273847" cy="8492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449932" y="3737277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  <a:sym typeface="Helvetica Light"/>
              </a:rPr>
              <a:t>5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Arial Rounded MT Bold" panose="020F0704030504030204" pitchFamily="34" charset="0"/>
              <a:sym typeface="Helvetica Ligh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28728" y="5602027"/>
            <a:ext cx="4394291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1. What did Butterfly do?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2.  What did Ant do?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963220" y="5492998"/>
            <a:ext cx="313154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Did</a:t>
            </a:r>
            <a:r>
              <a:rPr lang="zh-CN" altLang="en-US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Butterfly work when the next spring came?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组合 12"/>
          <p:cNvGrpSpPr/>
          <p:nvPr/>
        </p:nvGrpSpPr>
        <p:grpSpPr>
          <a:xfrm>
            <a:off x="11241625" y="646648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74" y="961174"/>
            <a:ext cx="3036420" cy="151821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50" y="869529"/>
            <a:ext cx="2711440" cy="1525006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36" y="3901136"/>
            <a:ext cx="2969639" cy="1670226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6078433" y="20360"/>
            <a:ext cx="6113568" cy="1599317"/>
            <a:chOff x="8282" y="-23"/>
            <a:chExt cx="8730" cy="2052"/>
          </a:xfrm>
        </p:grpSpPr>
        <p:sp>
          <p:nvSpPr>
            <p:cNvPr id="56" name="矩形 55"/>
            <p:cNvSpPr/>
            <p:nvPr/>
          </p:nvSpPr>
          <p:spPr>
            <a:xfrm>
              <a:off x="8282" y="-23"/>
              <a:ext cx="8730" cy="205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417" y="366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LO: Retell the story with the helping words.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Guide Ss to recall some of the details from the story. 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Click and model first; have Ss work together to retell the story by using the given illustrations and helping words.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Give feedback.</a:t>
              </a:r>
              <a:endParaRPr lang="zh-CN" altLang="zh-CN" sz="1100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59" name="直角三角形 5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067989" y="3850621"/>
            <a:ext cx="2846526" cy="1600982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52" y="3772212"/>
            <a:ext cx="3066700" cy="1724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78" y="847373"/>
            <a:ext cx="9525024" cy="601062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632343" y="1740085"/>
            <a:ext cx="80461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Add and substitute individual sounds (phonemes) in simple, single-syllable words in order to make new words;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distinguish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similarly spelled words by identifying the sounds of the different letters; blend letter sounds in single-syllable words.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The Ant and the Butterfly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utilize the reading skills and strategies to assist in reading comprehension.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23850" indent="-39624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following sentence structure            _________ store ________. </a:t>
            </a:r>
            <a:b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3537"/>
            <a:ext cx="2796579" cy="863921"/>
            <a:chOff x="9238157" y="105647"/>
            <a:chExt cx="2796579" cy="86392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105647"/>
              <a:ext cx="2669770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720605" y="-43683"/>
            <a:ext cx="4456930" cy="78392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1381460" y="-12862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49055" y="-81478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TG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77765" y="90472"/>
            <a:ext cx="3779132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LO:  Get to know and understand what will be learned in this lesson. </a:t>
            </a:r>
            <a:endParaRPr lang="en-US" altLang="zh-CN" sz="11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US" altLang="zh-CN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Go through the learning goals with Ss.</a:t>
            </a:r>
            <a:endParaRPr lang="en-US" altLang="zh-CN" sz="11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179527" y="647957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359557" y="721123"/>
            <a:ext cx="5559857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spc="-150" dirty="0">
                <a:solidFill>
                  <a:srgbClr val="FFA904"/>
                </a:solidFill>
                <a:latin typeface="Century Gothic" panose="020B0502020202020204" pitchFamily="34" charset="0"/>
              </a:rPr>
              <a:t>We are </a:t>
            </a:r>
            <a:endParaRPr lang="en-US" altLang="zh-CN" sz="3600" b="1" spc="-150" dirty="0">
              <a:solidFill>
                <a:srgbClr val="FFA904"/>
              </a:solidFill>
              <a:latin typeface="Century Gothic" panose="020B0502020202020204" pitchFamily="34" charset="0"/>
            </a:endParaRPr>
          </a:p>
          <a:p>
            <a:r>
              <a:rPr lang="en-US" altLang="zh-CN" sz="3600" b="1" spc="-150" dirty="0">
                <a:solidFill>
                  <a:srgbClr val="FFA904"/>
                </a:solidFill>
                <a:latin typeface="Century Gothic" panose="020B0502020202020204" pitchFamily="34" charset="0"/>
              </a:rPr>
              <a:t>going to . . . </a:t>
            </a:r>
            <a:endParaRPr lang="en-US" altLang="zh-CN" sz="3600" b="1" spc="-150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8534" y="830419"/>
            <a:ext cx="1378092" cy="9187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0:30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7880" y="4502471"/>
            <a:ext cx="1096827" cy="1518684"/>
            <a:chOff x="965613" y="4348640"/>
            <a:chExt cx="1096827" cy="151868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65613" y="4348640"/>
              <a:ext cx="1096827" cy="1518684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 flipH="1">
              <a:off x="1243917" y="5009459"/>
              <a:ext cx="257009" cy="2570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46243" y="1237844"/>
            <a:ext cx="7053869" cy="107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did _____ do?</a:t>
            </a:r>
            <a:endParaRPr lang="en-US" altLang="zh-CN" sz="28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 ______ _______.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6680" y="3655643"/>
            <a:ext cx="208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Biff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Chip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Kipper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832833" y="6249033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011394" y="615669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37833" y="3639236"/>
            <a:ext cx="112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TV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696483" y="2386576"/>
          <a:ext cx="5430276" cy="38404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81493"/>
                <a:gridCol w="3648783"/>
              </a:tblGrid>
              <a:tr h="41126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tc hMerge="1">
                  <a:tcPr/>
                </a:tc>
              </a:tr>
              <a:tr h="3055621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Ant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Butterfly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played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found</a:t>
                      </a:r>
                      <a:r>
                        <a:rPr lang="en-US" altLang="zh-CN" sz="24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altLang="zh-CN" sz="2400" b="1" baseline="0" dirty="0">
                          <a:latin typeface="Century Gothic" panose="020B0502020202020204" pitchFamily="34" charset="0"/>
                        </a:rPr>
                        <a:t>food outside in winter</a:t>
                      </a: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 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worked hard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carried food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enjoyed his food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88955" y="2010078"/>
            <a:ext cx="3556026" cy="177801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88955" y="3919325"/>
            <a:ext cx="3556026" cy="180434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769099" y="20360"/>
            <a:ext cx="5422901" cy="1599318"/>
            <a:chOff x="8282" y="-23"/>
            <a:chExt cx="8730" cy="2052"/>
          </a:xfrm>
        </p:grpSpPr>
        <p:sp>
          <p:nvSpPr>
            <p:cNvPr id="32" name="矩形 31"/>
            <p:cNvSpPr/>
            <p:nvPr/>
          </p:nvSpPr>
          <p:spPr>
            <a:xfrm>
              <a:off x="8282" y="-23"/>
              <a:ext cx="8730" cy="2052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417" y="366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illustrations with the given sentence structure.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Ss to look at the illustrations and to identify the characters.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Ss to take turns answering the questions—one question for each 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Give feedback.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Note: Ss should use complete sentences.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9" name="直角三角形 3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241"/>
            <a:ext cx="12192000" cy="6847517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1103526" y="6246989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21/25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72" name="组合 29"/>
          <p:cNvGrpSpPr/>
          <p:nvPr/>
        </p:nvGrpSpPr>
        <p:grpSpPr>
          <a:xfrm>
            <a:off x="7050408" y="-73872"/>
            <a:ext cx="4552122" cy="773220"/>
            <a:chOff x="9514965" y="230021"/>
            <a:chExt cx="2549675" cy="773220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01" name="文本框 100"/>
          <p:cNvSpPr txBox="1"/>
          <p:nvPr/>
        </p:nvSpPr>
        <p:spPr>
          <a:xfrm>
            <a:off x="4943293" y="224129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872295" y="3428999"/>
            <a:ext cx="1778924" cy="326136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067981" y="1178751"/>
            <a:ext cx="1319121" cy="2172898"/>
            <a:chOff x="9181660" y="719981"/>
            <a:chExt cx="1319121" cy="217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181660" y="719981"/>
              <a:ext cx="1319121" cy="21728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366761" y="1181429"/>
              <a:ext cx="758140" cy="1262652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711748" y="750428"/>
            <a:ext cx="1991694" cy="2172898"/>
            <a:chOff x="8522860" y="758324"/>
            <a:chExt cx="1991694" cy="2172898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8522860" y="758324"/>
              <a:ext cx="1991694" cy="217289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 flipH="1">
              <a:off x="8864968" y="1187422"/>
              <a:ext cx="1354975" cy="1354975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7392627" y="2187515"/>
            <a:ext cx="1319121" cy="2328268"/>
            <a:chOff x="7233204" y="2011680"/>
            <a:chExt cx="1319121" cy="232826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7233204" y="2011680"/>
              <a:ext cx="1319121" cy="232826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7462438" y="2457178"/>
              <a:ext cx="975136" cy="148627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752532" y="2046281"/>
            <a:ext cx="2374893" cy="1822647"/>
            <a:chOff x="1394050" y="2627945"/>
            <a:chExt cx="2374893" cy="1822647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 flipH="1">
              <a:off x="1394050" y="2627945"/>
              <a:ext cx="2374893" cy="182264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2043383" y="2829610"/>
              <a:ext cx="904043" cy="1620982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3395409" y="1443953"/>
            <a:ext cx="2374893" cy="1822647"/>
            <a:chOff x="3907655" y="1624824"/>
            <a:chExt cx="2374893" cy="182264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 rot="20862757">
              <a:off x="3907655" y="1624824"/>
              <a:ext cx="2374893" cy="182264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>
              <a:off x="4664508" y="1816057"/>
              <a:ext cx="931323" cy="1492954"/>
            </a:xfrm>
            <a:prstGeom prst="rect">
              <a:avLst/>
            </a:prstGeom>
          </p:spPr>
        </p:pic>
      </p:grpSp>
      <p:grpSp>
        <p:nvGrpSpPr>
          <p:cNvPr id="103" name="组合 102"/>
          <p:cNvGrpSpPr/>
          <p:nvPr/>
        </p:nvGrpSpPr>
        <p:grpSpPr>
          <a:xfrm>
            <a:off x="2507510" y="849052"/>
            <a:ext cx="8440062" cy="3862096"/>
            <a:chOff x="2136206" y="-56805"/>
            <a:chExt cx="8440062" cy="3862096"/>
          </a:xfrm>
        </p:grpSpPr>
        <p:grpSp>
          <p:nvGrpSpPr>
            <p:cNvPr id="105" name="组合 88"/>
            <p:cNvGrpSpPr/>
            <p:nvPr/>
          </p:nvGrpSpPr>
          <p:grpSpPr>
            <a:xfrm>
              <a:off x="2136206" y="-56805"/>
              <a:ext cx="8440062" cy="3862096"/>
              <a:chOff x="3038544" y="-176944"/>
              <a:chExt cx="5712503" cy="3862096"/>
            </a:xfrm>
          </p:grpSpPr>
          <p:sp>
            <p:nvSpPr>
              <p:cNvPr id="107" name="圆角矩形 106"/>
              <p:cNvSpPr/>
              <p:nvPr/>
            </p:nvSpPr>
            <p:spPr>
              <a:xfrm>
                <a:off x="3038544" y="-176944"/>
                <a:ext cx="5646689" cy="3862096"/>
              </a:xfrm>
              <a:prstGeom prst="roundRect">
                <a:avLst>
                  <a:gd name="adj" fmla="val 8587"/>
                </a:avLst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矩形 107"/>
              <p:cNvSpPr/>
              <p:nvPr/>
            </p:nvSpPr>
            <p:spPr>
              <a:xfrm>
                <a:off x="3104357" y="111410"/>
                <a:ext cx="5646690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—Who do you think is a hard-working person     </a:t>
                </a:r>
                <a:endPara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      in your life?</a:t>
                </a:r>
                <a:endPara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  —I think _____ is a hard-working person.</a:t>
                </a:r>
                <a:endPara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2. Why do you think he/she is a hard-working     </a:t>
                </a:r>
                <a:endPara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   person?</a:t>
                </a:r>
                <a:endParaRPr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3250680" y="1595664"/>
                <a:ext cx="5277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4472C4"/>
                    </a:solidFill>
                    <a:latin typeface="Century Gothic" panose="020B0502020202020204" pitchFamily="34" charset="0"/>
                  </a:rPr>
                  <a:t>my dad, my mom, my English teacher, Lily</a:t>
                </a:r>
                <a:endPara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9244871" y="3396065"/>
              <a:ext cx="961267" cy="403732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3089638" y="-879883"/>
            <a:ext cx="9064446" cy="1938517"/>
            <a:chOff x="8541" y="-23"/>
            <a:chExt cx="8471" cy="1380"/>
          </a:xfrm>
        </p:grpSpPr>
        <p:sp>
          <p:nvSpPr>
            <p:cNvPr id="35" name="矩形 34"/>
            <p:cNvSpPr/>
            <p:nvPr/>
          </p:nvSpPr>
          <p:spPr>
            <a:xfrm>
              <a:off x="8541" y="-23"/>
              <a:ext cx="8471" cy="13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541" y="30"/>
              <a:ext cx="8268" cy="115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Test Ss on this page; ask Ss if they need any help using the given sentence structure.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Ask students who they think is the most diligent person they know; encourage them to speak more.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Ask Ss to work in pairs and to talk about the given picture by using the given sentence structure;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Assist Ss if necessary.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Notes: T can click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Let’s Talk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present the sentence structure, and T can click again to make it disappear.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(3 points) Sample Question: Who do you think is a hard-working person in your life?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(for support) Sentence Structure: I think _____ is a hard-working person.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(4 points) Sample Answer: Because my mom always cooks for us.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(5 points) Sample Answer: I think my mom is a hard-working person because she always cooks for us.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259630" y="-54946"/>
            <a:ext cx="1215142" cy="902416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-118160" y="6442590"/>
            <a:ext cx="996019" cy="294424"/>
            <a:chOff x="10830344" y="6156713"/>
            <a:chExt cx="996019" cy="29442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08303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702" y="2200344"/>
            <a:ext cx="2655534" cy="1897328"/>
          </a:xfrm>
          <a:prstGeom prst="rect">
            <a:avLst/>
          </a:prstGeom>
        </p:spPr>
      </p:pic>
      <p:sp>
        <p:nvSpPr>
          <p:cNvPr id="55" name="圆角矩形 54"/>
          <p:cNvSpPr/>
          <p:nvPr/>
        </p:nvSpPr>
        <p:spPr>
          <a:xfrm>
            <a:off x="6483220" y="4464384"/>
            <a:ext cx="5370575" cy="2122967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244767" y="97964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59928" y="96772"/>
            <a:ext cx="2374889" cy="773220"/>
            <a:chOff x="9336223" y="63814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7758" y="1135391"/>
            <a:ext cx="669761" cy="79726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22639" y="1593894"/>
            <a:ext cx="913179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what Ant and Butterfly did from spring to winter. </a:t>
            </a:r>
            <a:endParaRPr lang="en-US" altLang="zh-CN" sz="2400" b="1" dirty="0"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-118160" y="6442590"/>
            <a:ext cx="996019" cy="294424"/>
            <a:chOff x="10830344" y="6156713"/>
            <a:chExt cx="996019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8303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855430" y="6167828"/>
            <a:ext cx="961267" cy="403732"/>
          </a:xfrm>
          <a:prstGeom prst="rect">
            <a:avLst/>
          </a:prstGeom>
        </p:spPr>
      </p:pic>
      <p:grpSp>
        <p:nvGrpSpPr>
          <p:cNvPr id="50" name="组合 12"/>
          <p:cNvGrpSpPr/>
          <p:nvPr/>
        </p:nvGrpSpPr>
        <p:grpSpPr>
          <a:xfrm>
            <a:off x="11336064" y="6595631"/>
            <a:ext cx="998007" cy="312687"/>
            <a:chOff x="7707356" y="6408789"/>
            <a:chExt cx="998007" cy="312687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6769754" y="4702625"/>
            <a:ext cx="504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3. How did Ant and Butterfly feel   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    when winter came?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1196183" y="4033436"/>
            <a:ext cx="9846568" cy="453856"/>
          </a:xfrm>
          <a:prstGeom prst="rightArrow">
            <a:avLst/>
          </a:prstGeom>
          <a:solidFill>
            <a:srgbClr val="FFC85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文本框 78"/>
          <p:cNvSpPr txBox="1"/>
          <p:nvPr/>
        </p:nvSpPr>
        <p:spPr>
          <a:xfrm>
            <a:off x="6756465" y="5434896"/>
            <a:ext cx="5078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4. Would Butterfly feel cold and   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    hungry the next winter? Why?</a:t>
            </a:r>
            <a:endParaRPr lang="en-US" altLang="zh-CN" dirty="0"/>
          </a:p>
        </p:txBody>
      </p:sp>
      <p:grpSp>
        <p:nvGrpSpPr>
          <p:cNvPr id="30" name="组合 29"/>
          <p:cNvGrpSpPr/>
          <p:nvPr/>
        </p:nvGrpSpPr>
        <p:grpSpPr>
          <a:xfrm>
            <a:off x="1053611" y="2129425"/>
            <a:ext cx="2819341" cy="1994763"/>
            <a:chOff x="1078135" y="2523858"/>
            <a:chExt cx="2993113" cy="211771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78135" y="2523858"/>
              <a:ext cx="2993113" cy="2117711"/>
            </a:xfrm>
            <a:prstGeom prst="rect">
              <a:avLst/>
            </a:prstGeom>
          </p:spPr>
        </p:pic>
        <p:grpSp>
          <p:nvGrpSpPr>
            <p:cNvPr id="32" name="组合 31"/>
            <p:cNvGrpSpPr/>
            <p:nvPr/>
          </p:nvGrpSpPr>
          <p:grpSpPr>
            <a:xfrm>
              <a:off x="1364715" y="2533474"/>
              <a:ext cx="2361786" cy="1688729"/>
              <a:chOff x="1516169" y="2385861"/>
              <a:chExt cx="2361786" cy="1688729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560888" y="2385861"/>
                <a:ext cx="2317067" cy="1577867"/>
                <a:chOff x="1363795" y="2534175"/>
                <a:chExt cx="2317067" cy="1577867"/>
              </a:xfrm>
            </p:grpSpPr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7" cstate="screen"/>
                <a:stretch>
                  <a:fillRect/>
                </a:stretch>
              </p:blipFill>
              <p:spPr>
                <a:xfrm>
                  <a:off x="1715589" y="2943438"/>
                  <a:ext cx="1247132" cy="1135387"/>
                </a:xfrm>
                <a:prstGeom prst="rect">
                  <a:avLst/>
                </a:prstGeom>
              </p:spPr>
            </p:pic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8" cstate="screen"/>
                <a:stretch>
                  <a:fillRect/>
                </a:stretch>
              </p:blipFill>
              <p:spPr>
                <a:xfrm>
                  <a:off x="2167408" y="2534175"/>
                  <a:ext cx="1363844" cy="1577867"/>
                </a:xfrm>
                <a:prstGeom prst="rect">
                  <a:avLst/>
                </a:prstGeom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100000" l="200" r="93400">
                              <a14:foregroundMark x1="9000" y1="69088" x2="12400" y2="7001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527" t="2788"/>
                <a:stretch>
                  <a:fillRect/>
                </a:stretch>
              </p:blipFill>
              <p:spPr>
                <a:xfrm>
                  <a:off x="3147790" y="2599849"/>
                  <a:ext cx="533072" cy="601859"/>
                </a:xfrm>
                <a:prstGeom prst="rect">
                  <a:avLst/>
                </a:prstGeom>
              </p:spPr>
            </p:pic>
            <p:grpSp>
              <p:nvGrpSpPr>
                <p:cNvPr id="38" name="组合 37"/>
                <p:cNvGrpSpPr/>
                <p:nvPr/>
              </p:nvGrpSpPr>
              <p:grpSpPr>
                <a:xfrm>
                  <a:off x="1363795" y="3305848"/>
                  <a:ext cx="640480" cy="781453"/>
                  <a:chOff x="965613" y="4348640"/>
                  <a:chExt cx="1096827" cy="1518684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11" cstate="screen"/>
                  <a:stretch>
                    <a:fillRect/>
                  </a:stretch>
                </p:blipFill>
                <p:spPr>
                  <a:xfrm flipH="1">
                    <a:off x="965613" y="4348640"/>
                    <a:ext cx="1096827" cy="1518684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39"/>
                  <p:cNvPicPr>
                    <a:picLocks noChangeAspect="1"/>
                  </p:cNvPicPr>
                  <p:nvPr/>
                </p:nvPicPr>
                <p:blipFill>
                  <a:blip r:embed="rId12" cstate="screen"/>
                  <a:stretch>
                    <a:fillRect/>
                  </a:stretch>
                </p:blipFill>
                <p:spPr>
                  <a:xfrm flipH="1">
                    <a:off x="1243917" y="5009459"/>
                    <a:ext cx="257009" cy="257009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13" cstate="screen"/>
              <a:srcRect l="955" t="57213" r="590" b="358"/>
              <a:stretch>
                <a:fillRect/>
              </a:stretch>
            </p:blipFill>
            <p:spPr>
              <a:xfrm>
                <a:off x="1516169" y="3556854"/>
                <a:ext cx="2136030" cy="517736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>
            <a:off x="4796416" y="2265037"/>
            <a:ext cx="2668414" cy="1859151"/>
            <a:chOff x="4786656" y="2457142"/>
            <a:chExt cx="2947810" cy="205381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86656" y="2457142"/>
              <a:ext cx="2947810" cy="2053813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>
              <a:off x="5058416" y="2606923"/>
              <a:ext cx="2379642" cy="1549923"/>
              <a:chOff x="3116589" y="4225626"/>
              <a:chExt cx="2071611" cy="1349294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>
                            <a14:foregroundMark x1="44800" y1="19502" x2="49000" y2="18050"/>
                            <a14:foregroundMark x1="13800" y1="23444" x2="53600" y2="13071"/>
                            <a14:foregroundMark x1="10600" y1="4357" x2="31600" y2="14730"/>
                            <a14:foregroundMark x1="47600" y1="20954" x2="90200" y2="21369"/>
                            <a14:foregroundMark x1="85000" y1="2490" x2="90600" y2="88382"/>
                            <a14:foregroundMark x1="88600" y1="6432" x2="97200" y2="50622"/>
                            <a14:foregroundMark x1="88600" y1="48133" x2="99000" y2="64730"/>
                            <a14:foregroundMark x1="86000" y1="74274" x2="53000" y2="90456"/>
                            <a14:foregroundMark x1="91400" y1="91494" x2="73600" y2="92946"/>
                            <a14:foregroundMark x1="80800" y1="78423" x2="71400" y2="86515"/>
                            <a14:foregroundMark x1="25000" y1="17635" x2="11400" y2="21577"/>
                            <a14:foregroundMark x1="31600" y1="10373" x2="43800" y2="13693"/>
                            <a14:foregroundMark x1="40600" y1="33195" x2="37600" y2="44813"/>
                            <a14:foregroundMark x1="41400" y1="39834" x2="34800" y2="52905"/>
                            <a14:foregroundMark x1="27000" y1="34647" x2="16200" y2="39834"/>
                            <a14:foregroundMark x1="97200" y1="4357" x2="99000" y2="28631"/>
                            <a14:backgroundMark x1="1200" y1="41494" x2="78400" y2="54979"/>
                            <a14:backgroundMark x1="69600" y1="28838" x2="25600" y2="90871"/>
                            <a14:backgroundMark x1="5800" y1="48548" x2="41800" y2="99793"/>
                            <a14:backgroundMark x1="11000" y1="96888" x2="200" y2="0"/>
                            <a14:backgroundMark x1="50800" y1="25934" x2="80200" y2="81743"/>
                            <a14:backgroundMark x1="74600" y1="37137" x2="39600" y2="98755"/>
                            <a14:backgroundMark x1="9200" y1="2075" x2="80400" y2="7469"/>
                            <a14:backgroundMark x1="29600" y1="25726" x2="29600" y2="25726"/>
                            <a14:backgroundMark x1="17400" y1="14108" x2="17400" y2="14108"/>
                            <a14:backgroundMark x1="33000" y1="27178" x2="33000" y2="27178"/>
                            <a14:backgroundMark x1="36200" y1="23029" x2="36200" y2="23029"/>
                          </a14:backgroundRemoval>
                        </a14:imgEffect>
                      </a14:imgLayer>
                    </a14:imgProps>
                  </a:ext>
                </a:extLst>
              </a:blip>
              <a:srcRect l="1942" b="3014"/>
              <a:stretch>
                <a:fillRect/>
              </a:stretch>
            </p:blipFill>
            <p:spPr>
              <a:xfrm>
                <a:off x="3551420" y="4225626"/>
                <a:ext cx="1514423" cy="1349294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210" b="100000" l="0" r="100000">
                            <a14:backgroundMark x1="1002" y1="18919" x2="51102" y2="54655"/>
                            <a14:backgroundMark x1="38076" y1="39339" x2="1202" y2="69069"/>
                            <a14:backgroundMark x1="87575" y1="48048" x2="97796" y2="66066"/>
                          </a14:backgroundRemoval>
                        </a14:imgEffect>
                      </a14:imgLayer>
                    </a14:imgProps>
                  </a:ext>
                </a:extLst>
              </a:blip>
              <a:srcRect l="-1" t="34561" r="-189"/>
              <a:stretch>
                <a:fillRect/>
              </a:stretch>
            </p:blipFill>
            <p:spPr>
              <a:xfrm>
                <a:off x="3116589" y="4671964"/>
                <a:ext cx="2071611" cy="902956"/>
              </a:xfrm>
              <a:prstGeom prst="rect">
                <a:avLst/>
              </a:prstGeom>
            </p:spPr>
          </p:pic>
        </p:grpSp>
      </p:grpSp>
      <p:grpSp>
        <p:nvGrpSpPr>
          <p:cNvPr id="46" name="组合 45"/>
          <p:cNvGrpSpPr/>
          <p:nvPr/>
        </p:nvGrpSpPr>
        <p:grpSpPr>
          <a:xfrm>
            <a:off x="8677590" y="2323605"/>
            <a:ext cx="2306907" cy="1651263"/>
            <a:chOff x="9006133" y="2364328"/>
            <a:chExt cx="2637099" cy="1887611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8" cstate="screen"/>
            <a:stretch>
              <a:fillRect/>
            </a:stretch>
          </p:blipFill>
          <p:spPr>
            <a:xfrm>
              <a:off x="9006133" y="2364328"/>
              <a:ext cx="2546510" cy="1887611"/>
            </a:xfrm>
            <a:prstGeom prst="flowChartConnector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9" cstate="screen"/>
            <a:stretch>
              <a:fillRect/>
            </a:stretch>
          </p:blipFill>
          <p:spPr>
            <a:xfrm>
              <a:off x="10279388" y="2435933"/>
              <a:ext cx="1363844" cy="1577867"/>
            </a:xfrm>
            <a:prstGeom prst="rect">
              <a:avLst/>
            </a:prstGeom>
          </p:spPr>
        </p:pic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35" b="100000" l="0" r="99333">
                        <a14:foregroundMark x1="28000" y1="18382" x2="18000" y2="26471"/>
                        <a14:foregroundMark x1="38667" y1="8088" x2="47333" y2="1471"/>
                        <a14:foregroundMark x1="68000" y1="51471" x2="85333" y2="7941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5102655" y="3189742"/>
            <a:ext cx="627207" cy="56354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5396" y="4509690"/>
            <a:ext cx="5772278" cy="2163802"/>
            <a:chOff x="633539" y="4075669"/>
            <a:chExt cx="5772278" cy="2318107"/>
          </a:xfrm>
        </p:grpSpPr>
        <p:sp>
          <p:nvSpPr>
            <p:cNvPr id="70" name="圆角矩形 69"/>
            <p:cNvSpPr/>
            <p:nvPr/>
          </p:nvSpPr>
          <p:spPr>
            <a:xfrm>
              <a:off x="633539" y="4075669"/>
              <a:ext cx="5772278" cy="23156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5190798" y="5990044"/>
              <a:ext cx="961267" cy="403732"/>
            </a:xfrm>
            <a:prstGeom prst="rect">
              <a:avLst/>
            </a:prstGeom>
          </p:spPr>
        </p:pic>
      </p:grpSp>
      <p:sp>
        <p:nvSpPr>
          <p:cNvPr id="75" name="文本框 74"/>
          <p:cNvSpPr txBox="1"/>
          <p:nvPr/>
        </p:nvSpPr>
        <p:spPr>
          <a:xfrm>
            <a:off x="470832" y="4659158"/>
            <a:ext cx="621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1. What did Ant and Butterfly do at the     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    beginning of the story? </a:t>
            </a:r>
            <a:endParaRPr lang="en-US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    (store food, played)</a:t>
            </a:r>
            <a:endParaRPr lang="en-US" altLang="zh-CN" sz="2400" b="1" dirty="0">
              <a:latin typeface="Century Gothic" panose="020B0502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79314" y="5822757"/>
            <a:ext cx="6216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-50" dirty="0">
                <a:latin typeface="Century Gothic" panose="020B0502020202020204" pitchFamily="34" charset="0"/>
              </a:rPr>
              <a:t>2.  Why did Ant work hard in the spring?</a:t>
            </a:r>
            <a:endParaRPr lang="en-US" altLang="zh-CN" sz="2400" b="1" spc="-50" dirty="0">
              <a:latin typeface="Century Gothic" panose="020B0502020202020204" pitchFamily="34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557518" y="26763"/>
            <a:ext cx="9634481" cy="2265554"/>
            <a:chOff x="8541" y="-23"/>
            <a:chExt cx="8471" cy="1380"/>
          </a:xfrm>
        </p:grpSpPr>
        <p:sp>
          <p:nvSpPr>
            <p:cNvPr id="73" name="矩形 72"/>
            <p:cNvSpPr/>
            <p:nvPr/>
          </p:nvSpPr>
          <p:spPr>
            <a:xfrm>
              <a:off x="8541" y="-23"/>
              <a:ext cx="8471" cy="13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8541" y="8"/>
              <a:ext cx="8268" cy="119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Test Ss on this page; talk about who got wet in the story and why.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1.  Guide Ss to talk about what they’ve learned from the story.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 Ask Ss to think about the given questions; help Ss organize their ideas with the given visual support; model the first question, and then ask     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Ss to complete the task in turns.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Note: Each S should respond with at least three sentences.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       Example Question: What did Ant and Butterfly do from Spring to Winter?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      (3 points) Ss’ Answer: Ant worked and Butterfly played in spring;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      (4 points) Ss’ Answer: Ant worked hard because he wanted to store food for winter. OR: Ant enjoyed food, but Butterfly was hungry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      and cold in the winter.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        (5 points) Ss’ Answer: Butterfly will feel cold and hungry next winter because he played throughout the spring.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1259630" y="-54946"/>
            <a:ext cx="1215142" cy="902416"/>
            <a:chOff x="18031" y="-28"/>
            <a:chExt cx="1710" cy="1195"/>
          </a:xfrm>
        </p:grpSpPr>
        <p:sp>
          <p:nvSpPr>
            <p:cNvPr id="78" name="直角三角形 7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95056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23/25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6076" y="59303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042241" y="1746809"/>
            <a:ext cx="4395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Write a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thank-you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letter to one of your foreign teachers.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359054"/>
            <a:ext cx="5695416" cy="4364790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3659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-1" fmla="*/ 0 w 5202326"/>
              <a:gd name="connsiteY0-2" fmla="*/ 176436 h 1058596"/>
              <a:gd name="connsiteX1-3" fmla="*/ 176436 w 5202326"/>
              <a:gd name="connsiteY1-4" fmla="*/ 0 h 1058596"/>
              <a:gd name="connsiteX2-5" fmla="*/ 5025890 w 5202326"/>
              <a:gd name="connsiteY2-6" fmla="*/ 0 h 1058596"/>
              <a:gd name="connsiteX3-7" fmla="*/ 5202326 w 5202326"/>
              <a:gd name="connsiteY3-8" fmla="*/ 176436 h 1058596"/>
              <a:gd name="connsiteX4-9" fmla="*/ 5202326 w 5202326"/>
              <a:gd name="connsiteY4-10" fmla="*/ 882160 h 1058596"/>
              <a:gd name="connsiteX5-11" fmla="*/ 5025890 w 5202326"/>
              <a:gd name="connsiteY5-12" fmla="*/ 1058596 h 1058596"/>
              <a:gd name="connsiteX6-13" fmla="*/ 176436 w 5202326"/>
              <a:gd name="connsiteY6-14" fmla="*/ 1058596 h 1058596"/>
              <a:gd name="connsiteX7-15" fmla="*/ 0 w 5202326"/>
              <a:gd name="connsiteY7-16" fmla="*/ 882160 h 1058596"/>
              <a:gd name="connsiteX8-17" fmla="*/ 0 w 5202326"/>
              <a:gd name="connsiteY8-18" fmla="*/ 176436 h 10585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53066" y="7298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408255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090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Now, please follow the steps to finish your homework and present it in the next class: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C5461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  <a:p>
            <a:pPr marL="431800" marR="0" lvl="0" indent="-4318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Choose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 one of your foreign teachers who you want to write a thank-you letter to.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  <a:p>
            <a:pPr marL="431800" marR="0" lvl="0" indent="-4318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Write </a:t>
            </a:r>
            <a:r>
              <a:rPr lang="en-US" altLang="zh-CN" sz="2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 thank-you letter in three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complete</a:t>
            </a:r>
            <a:r>
              <a:rPr kumimoji="0" lang="en-US" altLang="zh-CN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 sentences.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786884" y="1346722"/>
            <a:ext cx="4891545" cy="4374297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4" name="同侧圆角矩形 43"/>
          <p:cNvSpPr/>
          <p:nvPr/>
        </p:nvSpPr>
        <p:spPr>
          <a:xfrm>
            <a:off x="813603" y="859573"/>
            <a:ext cx="3134034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Thank-You </a:t>
            </a:r>
            <a:r>
              <a:rPr lang="en-US" altLang="zh-CN" sz="2400" b="1" kern="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Letter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339" y="2680289"/>
            <a:ext cx="3098915" cy="290804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432550" y="26763"/>
            <a:ext cx="5759449" cy="1643846"/>
            <a:chOff x="8541" y="-23"/>
            <a:chExt cx="8471" cy="1380"/>
          </a:xfrm>
        </p:grpSpPr>
        <p:sp>
          <p:nvSpPr>
            <p:cNvPr id="29" name="矩形 28"/>
            <p:cNvSpPr/>
            <p:nvPr/>
          </p:nvSpPr>
          <p:spPr>
            <a:xfrm>
              <a:off x="8541" y="-23"/>
              <a:ext cx="8471" cy="13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541" y="421"/>
              <a:ext cx="8268" cy="37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what the homework is; know the post-class video will help them finish their homework.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Explain the writing task to Ss and remind them to watch the post-class video before doing their homework.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Remind Ss to get ready to present their homework next class.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259630" y="-54946"/>
            <a:ext cx="1215142" cy="902416"/>
            <a:chOff x="18031" y="-28"/>
            <a:chExt cx="1710" cy="119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82" y1="19010" x2="28836" y2="5112"/>
                        <a14:foregroundMark x1="21349" y1="13898" x2="48184" y2="31470"/>
                        <a14:foregroundMark x1="28466" y1="4313" x2="47146" y2="2236"/>
                        <a14:foregroundMark x1="47813" y1="799" x2="67161" y2="2875"/>
                        <a14:foregroundMark x1="65456" y1="1438" x2="92587" y2="17572"/>
                        <a14:foregroundMark x1="92587" y1="16773" x2="95923" y2="61342"/>
                        <a14:foregroundMark x1="94589" y1="24920" x2="94959" y2="32109"/>
                        <a14:foregroundMark x1="95256" y1="51917" x2="3410" y2="6869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272381" y="4064438"/>
            <a:ext cx="6496467" cy="20205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35082" y="2884809"/>
            <a:ext cx="960381" cy="18140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5974366" y="2725617"/>
            <a:ext cx="1183694" cy="204411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24/25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3821" y="6230873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616415" y="3020623"/>
            <a:ext cx="1609334" cy="36962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0" b="98775" l="67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744331" y="3613354"/>
            <a:ext cx="962835" cy="8849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0" b="89621" l="3200" r="91400"/>
                    </a14:imgEffect>
                  </a14:imgLayer>
                </a14:imgProps>
              </a:ext>
            </a:extLst>
          </a:blip>
          <a:srcRect l="2541" t="9087" r="8503" b="9321"/>
          <a:stretch>
            <a:fillRect/>
          </a:stretch>
        </p:blipFill>
        <p:spPr>
          <a:xfrm>
            <a:off x="2938893" y="3516473"/>
            <a:ext cx="962835" cy="88490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82837" y="509653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A904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6810" y="2762085"/>
            <a:ext cx="1080110" cy="20649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7218615" y="2884809"/>
            <a:ext cx="1323735" cy="198392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1297891"/>
            <a:ext cx="3506823" cy="1748473"/>
            <a:chOff x="826538" y="2418741"/>
            <a:chExt cx="3506823" cy="1748473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 flipH="1">
              <a:off x="826538" y="2418741"/>
              <a:ext cx="3506823" cy="1748473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065137" y="2836956"/>
              <a:ext cx="3058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Congratulations!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0" b="89621" l="3200" r="91400"/>
                    </a14:imgEffect>
                  </a14:imgLayer>
                </a14:imgProps>
              </a:ext>
            </a:extLst>
          </a:blip>
          <a:srcRect l="2541" t="9087" r="8503" b="9321"/>
          <a:stretch>
            <a:fillRect/>
          </a:stretch>
        </p:blipFill>
        <p:spPr>
          <a:xfrm>
            <a:off x="2804886" y="3587053"/>
            <a:ext cx="962835" cy="8849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0" b="89621" l="3200" r="91400"/>
                    </a14:imgEffect>
                  </a14:imgLayer>
                </a14:imgProps>
              </a:ext>
            </a:extLst>
          </a:blip>
          <a:srcRect l="2541" t="9087" r="8503" b="9321"/>
          <a:stretch>
            <a:fillRect/>
          </a:stretch>
        </p:blipFill>
        <p:spPr>
          <a:xfrm>
            <a:off x="2839035" y="3587052"/>
            <a:ext cx="962835" cy="88490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512050" y="26763"/>
            <a:ext cx="4679949" cy="1643846"/>
            <a:chOff x="8541" y="-23"/>
            <a:chExt cx="8471" cy="1380"/>
          </a:xfrm>
        </p:grpSpPr>
        <p:sp>
          <p:nvSpPr>
            <p:cNvPr id="24" name="矩形 23"/>
            <p:cNvSpPr/>
            <p:nvPr/>
          </p:nvSpPr>
          <p:spPr>
            <a:xfrm>
              <a:off x="8541" y="-23"/>
              <a:ext cx="8471" cy="13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541" y="278"/>
              <a:ext cx="8268" cy="65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Hold a staged graduation ceremony for students.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Congratulate the students for their victory in the ORT course.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give graduation caps to students.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Notes: There are four caps for four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59630" y="-54946"/>
            <a:ext cx="1215142" cy="902416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1.25E-6 0.00024 C 0.00247 -0.00439 0.00495 -0.00925 0.00794 -0.01319 C 0.01042 -0.0162 0.01341 -0.01805 0.01614 -0.0206 L 0.02031 -0.0243 C 0.02122 -0.02592 0.02187 -0.02824 0.02305 -0.02962 C 0.02461 -0.03194 0.02695 -0.03287 0.02838 -0.03518 C 0.03398 -0.04444 0.02461 -0.03865 0.03385 -0.04259 C 0.03724 -0.0493 0.03919 -0.05416 0.04466 -0.05949 C 0.04609 -0.06064 0.04752 -0.06157 0.04883 -0.06319 C 0.05169 -0.06643 0.05351 -0.07175 0.0569 -0.07407 C 0.06536 -0.07986 0.06068 -0.07638 0.07057 -0.08518 L 0.07877 -0.09259 C 0.08021 -0.09375 0.08125 -0.09583 0.08268 -0.09629 L 0.08815 -0.09814 C 0.10026 -0.10902 0.08112 -0.09236 0.10052 -0.10555 C 0.10234 -0.10671 0.10404 -0.1081 0.10599 -0.10925 C 0.10729 -0.11018 0.10872 -0.11018 0.11002 -0.11111 C 0.11146 -0.11203 0.11263 -0.11388 0.11406 -0.11481 C 0.11536 -0.11574 0.11693 -0.11574 0.11823 -0.11666 C 0.11966 -0.11759 0.12083 -0.11944 0.12226 -0.12037 C 0.12226 -0.12013 0.13242 -0.125 0.1345 -0.12592 C 0.13581 -0.12662 0.13737 -0.12662 0.13854 -0.12777 C 0.14492 -0.13356 0.14101 -0.13101 0.15078 -0.1331 C 0.15351 -0.13263 0.15625 -0.1324 0.15898 -0.13148 C 0.16042 -0.13101 0.16315 -0.12962 0.16315 -0.12939 " pathEditMode="relative" rAng="0" ptsTypes="AAAAAAAAAAAAAAAAAAAAAAAAAA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3.33333E-6 0.00023 C 0.00287 -0.00417 0.01511 -0.01875 0.01758 -0.02408 C 0.0224 -0.03473 0.01784 -0.02616 0.02565 -0.03612 C 0.03477 -0.04769 0.02487 -0.03727 0.03373 -0.04607 C 0.03464 -0.04815 0.03542 -0.05024 0.03646 -0.05209 C 0.0392 -0.05672 0.04532 -0.06436 0.04883 -0.06598 L 0.0569 -0.06991 C 0.06172 -0.08033 0.05703 -0.07292 0.06498 -0.07801 C 0.06875 -0.08033 0.07253 -0.08264 0.07591 -0.08588 C 0.07722 -0.08727 0.07852 -0.08889 0.07995 -0.09005 C 0.09922 -0.10394 0.07787 -0.08727 0.09089 -0.09584 C 0.09453 -0.09838 0.09779 -0.10186 0.1017 -0.10394 C 0.10443 -0.1051 0.1073 -0.10602 0.1099 -0.10788 C 0.11172 -0.10926 0.11341 -0.11088 0.11537 -0.11181 C 0.1194 -0.11413 0.1237 -0.11505 0.12748 -0.11806 C 0.1293 -0.11922 0.13112 -0.12061 0.13295 -0.122 C 0.13646 -0.12408 0.13868 -0.12431 0.14245 -0.12593 C 0.14245 -0.1257 0.15873 -0.1338 0.15873 -0.13357 C 0.17461 -0.13681 0.16602 -0.13519 0.18464 -0.13774 C 0.18737 -0.13913 0.18985 -0.14075 0.19271 -0.14167 C 0.19584 -0.14283 0.19922 -0.14237 0.20222 -0.14375 C 0.20469 -0.14491 0.20651 -0.14885 0.20899 -0.14977 C 0.21433 -0.15209 0.22006 -0.15116 0.22526 -0.15371 C 0.2267 -0.1544 0.228 -0.15533 0.22943 -0.15579 C 0.23295 -0.15718 0.24024 -0.15973 0.24024 -0.15973 C 0.24167 -0.16112 0.24284 -0.16274 0.2444 -0.16389 C 0.24766 -0.16621 0.2517 -0.16621 0.25521 -0.16783 C 0.25795 -0.16875 0.26328 -0.17153 0.26328 -0.17153 C 0.26563 -0.17107 0.2681 -0.17153 0.27019 -0.16968 C 0.27162 -0.16852 0.27162 -0.16528 0.27292 -0.16389 C 0.27396 -0.1625 0.27565 -0.1625 0.27696 -0.16181 L 0.28112 -0.15764 " pathEditMode="relative" rAng="0" ptsTypes="AAAAAAAAAAAAAAAAAAAAAAAAAAAAAAA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0.0013 -0.00625 0.00195 -0.01297 0.00404 -0.01829 C 0.00521 -0.02153 0.00755 -0.02292 0.00964 -0.02524 C 0.01224 -0.02824 0.01511 -0.03102 0.01784 -0.03426 C 0.01979 -0.03635 0.02136 -0.03889 0.02344 -0.04098 C 0.02461 -0.04213 0.02604 -0.04237 0.02748 -0.04329 C 0.02943 -0.04561 0.03112 -0.04792 0.03307 -0.05 C 0.03685 -0.05394 0.0388 -0.05463 0.04271 -0.05672 C 0.04453 -0.05903 0.04623 -0.06158 0.04831 -0.06366 C 0.04961 -0.06459 0.05104 -0.06482 0.05235 -0.06574 C 0.05469 -0.06713 0.05703 -0.06852 0.05938 -0.07014 C 0.0612 -0.07176 0.06289 -0.07338 0.06485 -0.07477 C 0.0694 -0.07778 0.07448 -0.07917 0.07865 -0.0838 C 0.08008 -0.08542 0.08125 -0.08704 0.08281 -0.0882 C 0.08724 -0.09144 0.09206 -0.09329 0.09662 -0.09514 C 0.10781 -0.10857 0.09662 -0.09676 0.10781 -0.10417 C 0.12331 -0.11412 0.10912 -0.10857 0.12292 -0.1132 C 0.12435 -0.11436 0.12591 -0.11598 0.12721 -0.1176 C 0.12904 -0.11968 0.13047 -0.12315 0.13268 -0.12431 C 0.13581 -0.12616 0.13919 -0.12593 0.14232 -0.12662 C 0.14362 -0.12894 0.14479 -0.13218 0.14649 -0.13334 C 0.14857 -0.13496 0.15104 -0.13473 0.15352 -0.13565 C 0.15482 -0.13635 0.15625 -0.13681 0.15755 -0.13774 C 0.16133 -0.14074 0.16471 -0.14468 0.16862 -0.14676 C 0.17839 -0.15232 0.16641 -0.14537 0.17826 -0.15371 C 0.17956 -0.15463 0.18099 -0.1551 0.18255 -0.15579 C 0.19662 -0.16574 0.17735 -0.15463 0.19623 -0.16482 C 0.19766 -0.16644 0.19883 -0.16875 0.20039 -0.16945 C 0.21771 -0.17662 0.20768 -0.16829 0.21849 -0.17385 C 0.23255 -0.18149 0.21784 -0.1757 0.23373 -0.18287 C 0.24063 -0.18635 0.24766 -0.18843 0.25443 -0.1919 C 0.25716 -0.19352 0.26003 -0.19514 0.26276 -0.19653 C 0.26667 -0.19862 0.27123 -0.2 0.27513 -0.20093 C 0.27695 -0.20255 0.27878 -0.20463 0.28073 -0.20556 C 0.28242 -0.20649 0.29766 -0.20973 0.2987 -0.20996 C 0.30104 -0.21158 0.30326 -0.21366 0.30573 -0.21459 C 0.30938 -0.21598 0.31302 -0.21598 0.3168 -0.2169 C 0.31914 -0.2176 0.32136 -0.21852 0.3237 -0.21875 C 0.33893 -0.21852 0.35404 -0.21875 0.36927 -0.2169 C 0.37096 -0.21667 0.3724 -0.21436 0.37344 -0.21227 C 0.37448 -0.21019 0.37409 -0.20764 0.37487 -0.20556 C 0.37643 -0.20209 0.37852 -0.19977 0.38034 -0.19653 C 0.38229 -0.18704 0.38307 -0.18172 0.38724 -0.17176 C 0.38906 -0.16737 0.39167 -0.16343 0.39271 -0.15834 C 0.39336 -0.15579 0.39349 -0.15324 0.39427 -0.15139 C 0.39531 -0.14885 0.39675 -0.1463 0.39831 -0.14468 C 0.39948 -0.14329 0.40274 -0.14237 0.40274 -0.14213 " pathEditMode="relative" rAng="0" ptsTypes="AAAAA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4.375E-6 0.00023 C 0.00338 -0.00301 0.00703 -0.00625 0.01054 -0.00903 C 0.01184 -0.01019 0.01354 -0.00995 0.01471 -0.01134 C 0.03046 -0.03194 0.01849 -0.01968 0.02955 -0.03727 C 0.03072 -0.03935 0.03229 -0.04028 0.03346 -0.0419 C 0.03437 -0.04491 0.03502 -0.04792 0.03619 -0.05069 C 0.03867 -0.05556 0.04218 -0.05856 0.04427 -0.06389 C 0.04661 -0.06944 0.04778 -0.07269 0.05117 -0.07708 C 0.05325 -0.07963 0.05559 -0.08125 0.05781 -0.08333 C 0.0595 -0.08704 0.06445 -0.09769 0.06718 -0.10116 C 0.06888 -0.10301 0.07122 -0.10347 0.07278 -0.10532 C 0.08567 -0.12245 0.07578 -0.11574 0.08476 -0.1206 C 0.09296 -0.13403 0.08398 -0.12014 0.09713 -0.13611 C 0.10403 -0.14444 0.10664 -0.14838 0.11575 -0.15579 C 0.11757 -0.15741 0.11953 -0.15903 0.12135 -0.16019 C 0.12265 -0.16111 0.12395 -0.16157 0.12539 -0.16227 C 0.13125 -0.16944 0.13086 -0.16944 0.1375 -0.17546 C 0.13932 -0.17708 0.14101 -0.17824 0.14296 -0.17986 C 0.1444 -0.18125 0.14557 -0.1831 0.147 -0.18426 C 0.14974 -0.18657 0.1552 -0.18773 0.15768 -0.18866 C 0.16679 -0.19977 0.15937 -0.19282 0.17265 -0.19745 C 0.18346 -0.20116 0.1789 -0.20046 0.18606 -0.20394 C 0.18789 -0.20486 0.18984 -0.20532 0.19153 -0.20625 C 0.19388 -0.20764 0.19596 -0.20926 0.19817 -0.21065 C 0.20455 -0.21389 0.21028 -0.21366 0.21718 -0.21505 C 0.22278 -0.21736 0.22695 -0.21898 0.23333 -0.21898 L 0.45612 -0.21713 C 0.46341 -0.21319 0.45729 -0.2169 0.46692 -0.20833 C 0.46862 -0.20694 0.47044 -0.20579 0.47226 -0.20394 C 0.47604 -0.2 0.48307 -0.19074 0.48307 -0.19051 C 0.48971 -0.17431 0.48112 -0.19468 0.48984 -0.17778 C 0.49088 -0.17569 0.49166 -0.17338 0.49257 -0.17106 L 0.49544 -0.15787 " pathEditMode="relative" rAng="0" ptsTypes="AAAAAAAAAAAAAAAAAAAAAAAAAAAAAAAAAA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6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25/25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73821" y="6230873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08800" y="26763"/>
            <a:ext cx="5283199" cy="1137019"/>
            <a:chOff x="8541" y="-23"/>
            <a:chExt cx="8471" cy="1380"/>
          </a:xfrm>
        </p:grpSpPr>
        <p:sp>
          <p:nvSpPr>
            <p:cNvPr id="17" name="矩形 16"/>
            <p:cNvSpPr/>
            <p:nvPr/>
          </p:nvSpPr>
          <p:spPr>
            <a:xfrm>
              <a:off x="8541" y="-23"/>
              <a:ext cx="8471" cy="138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541" y="420"/>
              <a:ext cx="8268" cy="37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Briefly comment on Ss' progress and praise them for doing a good job.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 fontAlgn="base"/>
              <a:r>
                <a:rPr lang="en-US" altLang="zh-CN" sz="1100" b="1" dirty="0">
                  <a:latin typeface="Century Gothic" panose="020B0502020202020204" pitchFamily="34" charset="0"/>
                </a:rPr>
                <a:t>Say goodbye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259630" y="-54946"/>
            <a:ext cx="1215142" cy="902416"/>
            <a:chOff x="18031" y="-28"/>
            <a:chExt cx="1710" cy="1195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451670" y="4105442"/>
            <a:ext cx="3459594" cy="2724483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91557" y="4105442"/>
            <a:ext cx="3307060" cy="2604361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916098" y="1039593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026962" y="1554928"/>
            <a:ext cx="5787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This is 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one of my friends who </a:t>
            </a:r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helped 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me before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3/25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510034" y="2733993"/>
            <a:ext cx="849508" cy="135562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370367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784073" y="5919138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>
            <a:off x="1825153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>
          <a:xfrm>
            <a:off x="1257664" y="5566512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>
          <a:xfrm>
            <a:off x="9300612" y="4713243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9975002" y="1642800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>
            <a:off x="10283707" y="4590035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>
          <a:xfrm>
            <a:off x="9705482" y="5566512"/>
            <a:ext cx="1010285" cy="712062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11454018" y="-87776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369502" y="745195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A904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8182" y="758778"/>
            <a:ext cx="1215197" cy="810131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 smtClean="0">
                  <a:solidFill>
                    <a:srgbClr val="000000"/>
                  </a:solidFill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222618" y="3067"/>
            <a:ext cx="6967366" cy="968795"/>
            <a:chOff x="8567" y="-23"/>
            <a:chExt cx="8445" cy="2007"/>
          </a:xfrm>
        </p:grpSpPr>
        <p:sp>
          <p:nvSpPr>
            <p:cNvPr id="43" name="矩形 4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600" y="657"/>
              <a:ext cx="8268" cy="72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Present homework; talk about what they have drawn.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Ask Ss to present their homework.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Encourage Ss to describe their homework.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Give feedback.</a:t>
              </a:r>
              <a:endParaRPr lang="zh-CN" altLang="zh-CN" sz="1100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355772" y="-38990"/>
            <a:ext cx="1116983" cy="845465"/>
            <a:chOff x="18031" y="-28"/>
            <a:chExt cx="1710" cy="1195"/>
          </a:xfrm>
        </p:grpSpPr>
        <p:sp>
          <p:nvSpPr>
            <p:cNvPr id="65" name="直角三角形 6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l="1" t="30535" r="-282"/>
          <a:stretch>
            <a:fillRect/>
          </a:stretch>
        </p:blipFill>
        <p:spPr>
          <a:xfrm>
            <a:off x="37885" y="1921536"/>
            <a:ext cx="12226413" cy="4969803"/>
          </a:xfrm>
          <a:prstGeom prst="rect">
            <a:avLst/>
          </a:prstGeom>
        </p:spPr>
      </p:pic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67" y1="56049" x2="16353" y2="64074"/>
                        <a14:foregroundMark x1="50695" y1="47284" x2="63369" y2="71235"/>
                        <a14:foregroundMark x1="50940" y1="57901" x2="59362" y2="69136"/>
                        <a14:foregroundMark x1="70973" y1="85679" x2="63123" y2="99753"/>
                        <a14:foregroundMark x1="90679" y1="83704" x2="94930" y2="98148"/>
                        <a14:backgroundMark x1="49305" y1="14815" x2="88307" y2="33086"/>
                        <a14:backgroundMark x1="11284" y1="13704" x2="245" y2="67037"/>
                        <a14:backgroundMark x1="11938" y1="45432" x2="4497" y2="51852"/>
                        <a14:backgroundMark x1="2535" y1="65926" x2="899" y2="75062"/>
                        <a14:backgroundMark x1="72118" y1="37654" x2="99918" y2="71728"/>
                        <a14:backgroundMark x1="68929" y1="40864" x2="95748" y2="79506"/>
                        <a14:backgroundMark x1="79967" y1="52840" x2="71055" y2="70864"/>
                        <a14:backgroundMark x1="56092" y1="32840" x2="56092" y2="45432"/>
                        <a14:backgroundMark x1="75961" y1="71481" x2="83156" y2="96914"/>
                        <a14:backgroundMark x1="99918" y1="92840" x2="97874" y2="9654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" y="4779147"/>
            <a:ext cx="3156155" cy="2090330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36" name="矩形 135"/>
          <p:cNvSpPr/>
          <p:nvPr/>
        </p:nvSpPr>
        <p:spPr>
          <a:xfrm>
            <a:off x="1669709" y="293536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7" name="图片 13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885" y="126560"/>
            <a:ext cx="1378092" cy="918728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36259" y="878311"/>
            <a:ext cx="1866900" cy="3525772"/>
            <a:chOff x="697435" y="1322082"/>
            <a:chExt cx="1866900" cy="35257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435" y="1322082"/>
              <a:ext cx="1866900" cy="31718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screen"/>
            <a:srcRect l="11377" t="7341" r="12243" b="11764"/>
            <a:stretch>
              <a:fillRect/>
            </a:stretch>
          </p:blipFill>
          <p:spPr>
            <a:xfrm>
              <a:off x="870286" y="3897536"/>
              <a:ext cx="1091381" cy="950318"/>
            </a:xfrm>
            <a:prstGeom prst="rect">
              <a:avLst/>
            </a:prstGeom>
          </p:spPr>
        </p:pic>
      </p:grpSp>
      <p:pic>
        <p:nvPicPr>
          <p:cNvPr id="138" name="图片 137"/>
          <p:cNvPicPr>
            <a:picLocks noChangeAspect="1"/>
          </p:cNvPicPr>
          <p:nvPr/>
        </p:nvPicPr>
        <p:blipFill rotWithShape="1">
          <a:blip r:embed="rId8" cstate="screen"/>
          <a:srcRect l="955" t="57213" r="590" b="358"/>
          <a:stretch>
            <a:fillRect/>
          </a:stretch>
        </p:blipFill>
        <p:spPr>
          <a:xfrm>
            <a:off x="359187" y="3874556"/>
            <a:ext cx="2811224" cy="6813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709405" y="3520389"/>
            <a:ext cx="1498892" cy="6777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5092119" y="2514127"/>
            <a:ext cx="3553975" cy="15057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806525" y="3416974"/>
            <a:ext cx="1651666" cy="63316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8357608" y="5193293"/>
            <a:ext cx="3834392" cy="16794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" b="99036" l="200" r="99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709" y="1533474"/>
            <a:ext cx="1049346" cy="87095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99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03571" y="2734071"/>
            <a:ext cx="219268" cy="619432"/>
          </a:xfrm>
          <a:prstGeom prst="rect">
            <a:avLst/>
          </a:prstGeom>
        </p:spPr>
      </p:pic>
      <p:sp>
        <p:nvSpPr>
          <p:cNvPr id="142" name="文本框 141"/>
          <p:cNvSpPr txBox="1"/>
          <p:nvPr/>
        </p:nvSpPr>
        <p:spPr>
          <a:xfrm>
            <a:off x="9012560" y="559404"/>
            <a:ext cx="675910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all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8493631" y="573256"/>
            <a:ext cx="1181924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call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445266" y="571442"/>
            <a:ext cx="431237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06546" y="559404"/>
            <a:ext cx="1181924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mall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68978" y="1111494"/>
            <a:ext cx="1166820" cy="1317386"/>
            <a:chOff x="3531088" y="929787"/>
            <a:chExt cx="1166820" cy="131738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200" r="93400">
                          <a14:foregroundMark x1="9000" y1="69088" x2="12400" y2="70019"/>
                        </a14:backgroundRemoval>
                      </a14:imgEffect>
                    </a14:imgLayer>
                  </a14:imgProps>
                </a:ext>
              </a:extLst>
            </a:blip>
            <a:srcRect l="7527" t="2788"/>
            <a:stretch>
              <a:fillRect/>
            </a:stretch>
          </p:blipFill>
          <p:spPr>
            <a:xfrm flipH="1">
              <a:off x="3531088" y="929787"/>
              <a:ext cx="1166820" cy="1317386"/>
            </a:xfrm>
            <a:prstGeom prst="rect">
              <a:avLst/>
            </a:prstGeom>
          </p:spPr>
        </p:pic>
        <p:sp>
          <p:nvSpPr>
            <p:cNvPr id="141" name="文本框 140"/>
            <p:cNvSpPr txBox="1"/>
            <p:nvPr/>
          </p:nvSpPr>
          <p:spPr>
            <a:xfrm>
              <a:off x="4013709" y="1379985"/>
              <a:ext cx="431237" cy="523220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</a:t>
              </a:r>
              <a:endParaRPr lang="zh-CN" alt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8413338" y="573256"/>
            <a:ext cx="431237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193077" y="1098500"/>
            <a:ext cx="1166820" cy="1317386"/>
            <a:chOff x="3531088" y="929787"/>
            <a:chExt cx="1166820" cy="131738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200" r="93400">
                          <a14:foregroundMark x1="9000" y1="69088" x2="12400" y2="70019"/>
                        </a14:backgroundRemoval>
                      </a14:imgEffect>
                    </a14:imgLayer>
                  </a14:imgProps>
                </a:ext>
              </a:extLst>
            </a:blip>
            <a:srcRect l="7527" t="2788"/>
            <a:stretch>
              <a:fillRect/>
            </a:stretch>
          </p:blipFill>
          <p:spPr>
            <a:xfrm flipH="1">
              <a:off x="3531088" y="929787"/>
              <a:ext cx="1166820" cy="1317386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4013709" y="1379985"/>
              <a:ext cx="431237" cy="523220"/>
            </a:xfrm>
            <a:prstGeom prst="rect">
              <a:avLst/>
            </a:prstGeom>
            <a:ln w="44450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</a:t>
              </a:r>
              <a:endParaRPr lang="zh-CN" alt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99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881680" y="5815889"/>
            <a:ext cx="219268" cy="61943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99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345166" y="5771413"/>
            <a:ext cx="219268" cy="61943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99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83785" y="3583023"/>
            <a:ext cx="219268" cy="619432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8568594" y="534766"/>
            <a:ext cx="1014154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air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659356" y="-277817"/>
            <a:ext cx="6061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p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b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l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v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 f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65406" y="1110328"/>
            <a:ext cx="800143" cy="1901849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8687659" y="547008"/>
            <a:ext cx="36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</a:t>
            </a:r>
            <a:endParaRPr lang="zh-CN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613149" y="516171"/>
            <a:ext cx="36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</a:t>
            </a:r>
            <a:endParaRPr lang="zh-CN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638508" y="2197408"/>
            <a:ext cx="1534730" cy="2139152"/>
            <a:chOff x="8812935" y="2189068"/>
            <a:chExt cx="1534730" cy="213915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8812935" y="2189068"/>
              <a:ext cx="1534730" cy="1646754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9407559" y="3440579"/>
              <a:ext cx="648860" cy="887641"/>
            </a:xfrm>
            <a:prstGeom prst="rect">
              <a:avLst/>
            </a:prstGeom>
          </p:spPr>
        </p:pic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8631987" y="-692838"/>
            <a:ext cx="516170" cy="190184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5133932" y="-5732"/>
            <a:ext cx="7046961" cy="2726676"/>
            <a:chOff x="11059" y="-23"/>
            <a:chExt cx="5953" cy="2007"/>
          </a:xfrm>
        </p:grpSpPr>
        <p:sp>
          <p:nvSpPr>
            <p:cNvPr id="48" name="矩形 47"/>
            <p:cNvSpPr/>
            <p:nvPr/>
          </p:nvSpPr>
          <p:spPr>
            <a:xfrm>
              <a:off x="11059" y="-23"/>
              <a:ext cx="5953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1148" y="108"/>
              <a:ext cx="5720" cy="182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the phonics rules from the past fourteen lessons, such as adding and substituting individual sounds in order to make new words.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help the bee in the picture get the honey by adding or substituting a single sound in order to make a new word. Read the words aloud.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the bee with the letter will fly to the corresponding rime in order to make a new word; guide Ss to read the word like this: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m-all, mall, mall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then click and honey from the flowers will enter the bucket of the bee.</a:t>
              </a:r>
              <a:r>
                <a:rPr lang="en-US" altLang="zh-CN" sz="1100" dirty="0">
                  <a:latin typeface="Century Gothic" panose="020B0502020202020204" pitchFamily="34" charset="0"/>
                </a:rPr>
                <a:t>                                                                                                                    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Notes: Guide Ss to practice the second word by following the same process.</a:t>
              </a:r>
              <a:endParaRPr lang="en-US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the letters will scroll up; click and one of the letters will be chosen in order to make a new word; guide Ss to read the word like this: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p-air, pair, pair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then click and the honey from the flowers will enter the bucket for the bee.</a:t>
              </a:r>
              <a:r>
                <a:rPr lang="en-US" altLang="zh-CN" sz="1100" dirty="0">
                  <a:latin typeface="Century Gothic" panose="020B0502020202020204" pitchFamily="34" charset="0"/>
                </a:rPr>
                <a:t>                                                                                            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Notes: Guide Ss to practice the second word by following the same process; the order of the words is as follows: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lair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,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pair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Click and the bee will go home.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292546" y="-38989"/>
            <a:ext cx="1180209" cy="908224"/>
            <a:chOff x="18031" y="-28"/>
            <a:chExt cx="1710" cy="1195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266291" y="6471626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SimSun" panose="02010600030101010101" pitchFamily="2" charset="-122"/>
                  <a:sym typeface="Helvetica Light"/>
                </a:rPr>
                <a:t>4</a:t>
              </a: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/25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5E-6 -2.22222E-6 L -7.5E-6 -2.22222E-6 C -0.00925 -0.03287 -0.00456 -0.0206 -0.01225 -0.03889 C -0.01381 -0.04699 -0.01368 -0.04745 -0.01641 -0.05579 C -0.01719 -0.05833 -0.0185 -0.06042 -0.01915 -0.06319 C -0.02032 -0.06782 -0.02097 -0.07292 -0.02188 -0.07755 C -0.02514 -0.12454 -0.02149 -0.07592 -0.02462 -0.10926 C -0.028 -0.14514 -0.0241 -0.10972 -0.02735 -0.13819 C -0.02683 -0.15347 -0.02696 -0.16898 -0.02592 -0.18426 C -0.02501 -0.19768 -0.02344 -0.19676 -0.02045 -0.20602 C -0.01355 -0.22755 -0.02162 -0.20532 -0.01498 -0.22292 C -0.01133 -0.22222 -0.00756 -0.22292 -0.00404 -0.2206 C -0.0004 -0.21829 0.00051 -0.21157 0.00143 -0.20602 C 0.00234 -0.2 0.00273 -0.19491 0.00416 -0.18912 C 0.00768 -0.17454 0.00559 -0.18426 0.00963 -0.17222 C 0.01054 -0.16898 0.01145 -0.16574 0.01236 -0.1625 C 0.01184 -0.12685 0.01262 -0.0912 0.01093 -0.05579 C 0.0108 -0.05255 0.00872 -0.04884 0.00689 -0.04861 C -7.5E-6 -0.04722 -0.00678 -0.05023 -0.01368 -0.05092 C -0.01498 -0.05255 -0.01667 -0.05347 -0.01772 -0.05579 C -0.01863 -0.05787 -0.01889 -0.06065 -0.01915 -0.06319 C -0.0198 -0.07268 -0.0198 -0.08264 -0.02045 -0.09213 C -0.0211 -0.10185 -0.02214 -0.11157 -0.02318 -0.1213 C -0.02683 -0.15602 -0.02201 -0.10162 -0.02592 -0.14305 C -0.02839 -0.16921 -0.02605 -0.15116 -0.02865 -0.16967 C -0.02826 -0.18264 -0.02969 -0.1963 -0.02735 -0.20856 C -0.02618 -0.21389 -0.01915 -0.21829 -0.01915 -0.21829 C -0.01589 -0.21736 -0.01277 -0.2169 -0.00951 -0.21574 C -0.00808 -0.21528 -0.00652 -0.21505 -0.00548 -0.21342 C -0.00417 -0.21157 -0.00365 -0.20856 -0.00274 -0.20602 C -0.00183 -0.19977 -0.0004 -0.19051 -7.5E-6 -0.18426 C 0.00038 -0.17917 0.00195 -0.14282 0.00273 -0.13588 C 0.00325 -0.13079 0.00494 -0.12639 0.00546 -0.1213 C 0.00715 -0.10671 0.00611 -0.11296 0.0082 -0.10185 C 0.0082 -0.10139 0.00807 -0.07546 0.00546 -0.06805 C 0.00481 -0.06597 0.00364 -0.06481 0.00273 -0.06319 " pathEditMode="relative" ptsTypes="AAAAAAAAAAAAAAAAAAAAAAAAAAAAAAAAAA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4.58333E-6 -4.07407E-6 C -0.00325 -0.00486 -0.00677 -0.00902 -0.00964 -0.01458 C -0.01094 -0.01736 -0.01133 -0.02129 -0.01237 -0.0243 C -0.01315 -0.02685 -0.01406 -0.0294 -0.0151 -0.03171 C -0.01953 -0.0412 -0.01901 -0.0375 -0.02461 -0.04606 C -0.02656 -0.04907 -0.02799 -0.05301 -0.03008 -0.05578 C -0.03164 -0.0581 -0.03385 -0.05856 -0.03555 -0.06065 C -0.04518 -0.07291 -0.03333 -0.06342 -0.04505 -0.07523 C -0.04635 -0.07662 -0.04779 -0.07662 -0.04922 -0.07777 C -0.06094 -0.08657 -0.04909 -0.07916 -0.05872 -0.08495 C -0.06003 -0.08727 -0.0612 -0.09027 -0.06276 -0.09213 C -0.06797 -0.09884 -0.06745 -0.0956 -0.0724 -0.09953 C -0.07604 -0.10254 -0.07969 -0.10602 -0.0832 -0.10926 C -0.08503 -0.11088 -0.08685 -0.11296 -0.08867 -0.11412 L -0.09284 -0.11643 C -0.09948 -0.12824 -0.09401 -0.12014 -0.10234 -0.12847 C -0.10911 -0.13541 -0.10404 -0.13194 -0.11185 -0.14074 C -0.11367 -0.14259 -0.11549 -0.14398 -0.11732 -0.1456 C -0.11875 -0.14791 -0.11992 -0.15069 -0.12148 -0.15277 C -0.12409 -0.15648 -0.12695 -0.15926 -0.12969 -0.1625 C -0.13099 -0.16412 -0.13255 -0.16527 -0.13372 -0.16736 C -0.1401 -0.1787 -0.13529 -0.17106 -0.14193 -0.1794 C -0.14375 -0.18171 -0.14544 -0.18449 -0.1474 -0.1868 C -0.14909 -0.18865 -0.15104 -0.18981 -0.15286 -0.19166 C -0.1556 -0.19467 -0.15833 -0.19815 -0.16107 -0.20139 L -0.1651 -0.20602 C -0.16641 -0.20764 -0.16758 -0.20995 -0.16914 -0.21088 C -0.17057 -0.2118 -0.172 -0.21227 -0.17331 -0.21342 C -0.18385 -0.22268 -0.17122 -0.21458 -0.18151 -0.2206 C -0.18555 -0.22546 -0.19036 -0.23194 -0.19505 -0.23518 C -0.19687 -0.23634 -0.19883 -0.23657 -0.20052 -0.23773 C -0.20325 -0.23912 -0.20872 -0.24236 -0.20872 -0.24236 C -0.22461 -0.24166 -0.24062 -0.24143 -0.25651 -0.24004 C -0.25885 -0.23981 -0.26107 -0.23865 -0.26328 -0.23773 C -0.26602 -0.23634 -0.27148 -0.23287 -0.27148 -0.23287 C -0.27422 -0.22963 -0.27786 -0.22801 -0.27969 -0.22315 L -0.28516 -0.20856 C -0.28607 -0.2037 -0.2875 -0.19907 -0.28789 -0.19398 C -0.28841 -0.18703 -0.28841 -0.17361 -0.29193 -0.16736 C -0.29297 -0.16551 -0.29466 -0.16597 -0.29609 -0.16481 C -0.297 -0.16435 -0.29792 -0.16319 -0.2987 -0.1625 " pathEditMode="relative" ptsTypes="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5E-6 -2.22222E-6 L -7.5E-6 -2.22222E-6 C -0.00925 -0.03287 -0.00456 -0.0206 -0.01225 -0.03889 C -0.01381 -0.04699 -0.01368 -0.04745 -0.01641 -0.05579 C -0.01719 -0.05833 -0.0185 -0.06042 -0.01915 -0.06319 C -0.02032 -0.06782 -0.02097 -0.07292 -0.02188 -0.07755 C -0.02514 -0.12454 -0.02149 -0.07592 -0.02462 -0.10926 C -0.028 -0.14514 -0.0241 -0.10972 -0.02735 -0.13819 C -0.02683 -0.15347 -0.02696 -0.16898 -0.02592 -0.18426 C -0.02501 -0.19768 -0.02344 -0.19676 -0.02045 -0.20602 C -0.01355 -0.22755 -0.02162 -0.20532 -0.01498 -0.22292 C -0.01133 -0.22222 -0.00756 -0.22292 -0.00404 -0.2206 C -0.0004 -0.21829 0.00051 -0.21157 0.00143 -0.20602 C 0.00234 -0.2 0.00273 -0.19491 0.00416 -0.18912 C 0.00768 -0.17454 0.00559 -0.18426 0.00963 -0.17222 C 0.01054 -0.16898 0.01145 -0.16574 0.01236 -0.1625 C 0.01184 -0.12685 0.01262 -0.0912 0.01093 -0.05579 C 0.0108 -0.05255 0.00872 -0.04884 0.00689 -0.04861 C -7.5E-6 -0.04722 -0.00678 -0.05023 -0.01368 -0.05092 C -0.01498 -0.05255 -0.01667 -0.05347 -0.01772 -0.05579 C -0.01863 -0.05787 -0.01889 -0.06065 -0.01915 -0.06319 C -0.0198 -0.07268 -0.0198 -0.08264 -0.02045 -0.09213 C -0.0211 -0.10185 -0.02214 -0.11157 -0.02318 -0.1213 C -0.02683 -0.15602 -0.02201 -0.10162 -0.02592 -0.14305 C -0.02839 -0.16921 -0.02605 -0.15116 -0.02865 -0.16967 C -0.02826 -0.18264 -0.02969 -0.1963 -0.02735 -0.20856 C -0.02618 -0.21389 -0.01915 -0.21829 -0.01915 -0.21829 C -0.01589 -0.21736 -0.01277 -0.2169 -0.00951 -0.21574 C -0.00808 -0.21528 -0.00652 -0.21505 -0.00548 -0.21342 C -0.00417 -0.21157 -0.00365 -0.20856 -0.00274 -0.20602 C -0.00183 -0.19977 -0.0004 -0.19051 -7.5E-6 -0.18426 C 0.00038 -0.17917 0.00195 -0.14282 0.00273 -0.13588 C 0.00325 -0.13079 0.00494 -0.12639 0.00546 -0.1213 C 0.00715 -0.10671 0.00611 -0.11296 0.0082 -0.10185 C 0.0082 -0.10139 0.00807 -0.07546 0.00546 -0.06805 C 0.00481 -0.06597 0.00364 -0.06481 0.00273 -0.06319 " pathEditMode="relative" ptsTypes="AAAAAAAAAAAAAAAAAAAAAAAAAAAAAAAAAAAA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6319 L 0.00273 -0.0625 L 0.02383 -0.08055 C 0.02656 -0.08287 0.0293 -0.08333 0.0319 -0.08611 C 0.03463 -0.08935 0.03698 -0.09467 0.03984 -0.09745 C 0.04232 -0.10023 0.04518 -0.10185 0.04765 -0.10347 C 0.05482 -0.10717 0.06211 -0.10949 0.06901 -0.11435 C 0.07591 -0.11921 0.08294 -0.12523 0.09036 -0.12569 C 0.13099 -0.12963 0.172 -0.12963 0.21263 -0.13171 C 0.21614 -0.13333 0.21979 -0.13564 0.22331 -0.13727 C 0.23607 -0.14328 0.25911 -0.15139 0.26862 -0.15463 C 0.27904 -0.1574 0.29726 -0.16018 0.30846 -0.16551 C 0.31966 -0.17152 0.32734 -0.18032 0.33776 -0.18842 C 0.34049 -0.19074 0.3431 -0.19328 0.34583 -0.19444 C 0.35195 -0.19722 0.35833 -0.19814 0.36445 -0.2 C 0.38372 -0.21412 0.37487 -0.20856 0.39114 -0.21666 C 0.40351 -0.21504 0.41601 -0.2162 0.42825 -0.21134 C 0.43099 -0.21018 0.42318 -0.20648 0.42031 -0.20578 C 0.4125 -0.20416 0.4043 -0.20578 0.39648 -0.20578 " pathEditMode="relative" rAng="0" ptsTypes="AAAAAAAAAAAAAAAAA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3.7037E-7 C 0.0056 -0.0456 -0.00143 -0.00718 0.00677 -0.02917 C 0.00755 -0.03125 0.00755 -0.03403 0.00807 -0.03634 C 0.00885 -0.03982 0.01185 -0.05046 0.01354 -0.05347 C 0.01471 -0.05556 0.01627 -0.05671 0.01771 -0.05833 C 0.01862 -0.06065 0.01914 -0.06366 0.02044 -0.06551 C 0.02148 -0.06713 0.02305 -0.06782 0.02448 -0.06782 C 0.03359 -0.06782 0.04258 -0.06644 0.05169 -0.06551 L 0.05989 -0.06065 C 0.06133 -0.05995 0.06263 -0.0588 0.06393 -0.05833 C 0.06745 -0.05671 0.07474 -0.05394 0.07904 -0.05093 C 0.07995 -0.05023 0.08086 -0.04931 0.08177 -0.04861 " pathEditMode="relative" ptsTypes="AAAAAAAAAAA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-1.11111E-6 C 0.00365 -0.00579 0.00873 -0.01481 0.01355 -0.01944 C 0.01628 -0.02222 0.01914 -0.02407 0.02175 -0.02685 C 0.03204 -0.03773 0.02266 -0.03148 0.03125 -0.03657 C 0.04584 -0.0537 0.03868 -0.04954 0.05183 -0.05347 C 0.06511 -0.06528 0.05456 -0.05671 0.0681 -0.06551 C 0.07045 -0.06713 0.07253 -0.06944 0.075 -0.07037 C 0.07813 -0.07176 0.08125 -0.07199 0.08451 -0.07292 C 0.08672 -0.07454 0.08894 -0.07639 0.09128 -0.07778 C 0.09349 -0.07893 0.09584 -0.0794 0.09818 -0.08009 C 0.1181 -0.08634 0.11133 -0.08449 0.13217 -0.08727 L 0.14727 -0.09213 C 0.16198 -0.09653 0.16302 -0.09653 0.17592 -0.09954 C 0.20118 -0.11296 0.17735 -0.10139 0.2073 -0.11157 C 0.21732 -0.11505 0.21732 -0.11643 0.22631 -0.1213 C 0.22943 -0.12292 0.23269 -0.12454 0.23594 -0.12616 C 0.23816 -0.12847 0.24037 -0.13125 0.24271 -0.13333 C 0.24753 -0.13773 0.24909 -0.13773 0.25365 -0.14074 L 0.27539 -0.15532 C 0.28633 -0.16991 0.27539 -0.15717 0.28633 -0.16481 C 0.29714 -0.17268 0.29167 -0.17083 0.30131 -0.1794 C 0.31641 -0.19282 0.30521 -0.18241 0.31771 -0.18912 C 0.32006 -0.19051 0.32227 -0.19236 0.32448 -0.19398 C 0.3349 -0.19236 0.33881 -0.19861 0.34219 -0.18426 C 0.34323 -0.18055 0.34454 -0.16574 0.34493 -0.1625 C 0.34571 -0.15764 0.34766 -0.14792 0.34766 -0.14792 C 0.37618 -0.14977 0.3793 -0.14236 0.39818 -0.15764 C 0.39961 -0.1588 0.40092 -0.16088 0.40222 -0.1625 C 0.40365 -0.16643 0.4043 -0.17153 0.40638 -0.17454 C 0.41042 -0.18079 0.41524 -0.18495 0.41993 -0.18912 C 0.42266 -0.19167 0.42513 -0.19537 0.42813 -0.19653 C 0.43581 -0.1993 0.44362 -0.19977 0.45131 -0.20116 C 0.45495 -0.20046 0.45899 -0.20162 0.46224 -0.19884 C 0.46433 -0.19722 0.46498 -0.19236 0.46641 -0.18912 C 0.46732 -0.1868 0.46836 -0.18449 0.46914 -0.18194 C 0.46967 -0.17963 0.46993 -0.17708 0.47045 -0.17454 C 0.47084 -0.17292 0.47136 -0.1713 0.47188 -0.16967 " pathEditMode="relative" ptsTypes="AAAAAAAAAAAAAAAAAAAAAAAAAAAAAAAAAAAAAA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871 -0.1625 L -0.29871 -0.1625 C -0.29975 -0.14468 -0.29975 -0.14213 -0.30144 -0.12616 C -0.30222 -0.11806 -0.30261 -0.10973 -0.30417 -0.10209 C -0.30509 -0.09723 -0.30626 -0.0926 -0.30691 -0.0875 C -0.30847 -0.07292 -0.30743 -0.07917 -0.30964 -0.06806 C -0.31003 -0.06158 -0.31042 -0.0551 -0.31095 -0.04861 C -0.31134 -0.04375 -0.31238 -0.03912 -0.31225 -0.03426 C -0.31186 0.00555 -0.31081 0.04514 -0.30964 0.08472 C -0.30912 0.09814 -0.30925 0.0956 -0.30417 0.10162 C -0.30365 0.10555 -0.30378 0.10995 -0.30274 0.11365 C -0.30196 0.11666 -0.29988 0.11828 -0.29871 0.12106 C -0.29662 0.12546 -0.29519 0.13078 -0.29324 0.13541 C -0.29115 0.14051 -0.28855 0.1449 -0.28647 0.15 C -0.27891 0.16852 -0.28529 0.15555 -0.27956 0.17199 C -0.27839 0.17523 -0.27683 0.17824 -0.27553 0.18148 C -0.27397 0.18981 -0.2741 0.19004 -0.27136 0.19861 C -0.27058 0.20115 -0.26954 0.20324 -0.26863 0.20578 C -0.26772 0.20902 -0.2672 0.2125 -0.26589 0.21551 C -0.26485 0.21828 -0.26316 0.22014 -0.26186 0.22268 C -0.2573 0.23217 -0.25873 0.23217 -0.25365 0.23981 C -0.25248 0.24166 -0.25079 0.24282 -0.24962 0.24467 C -0.24805 0.24676 -0.24701 0.24977 -0.24545 0.25185 C -0.24193 0.25717 -0.24141 0.25671 -0.23738 0.25902 C -0.22566 0.27291 -0.24037 0.25648 -0.22917 0.26643 C -0.22761 0.26782 -0.22657 0.27037 -0.22501 0.27129 C -0.22149 0.27361 -0.21772 0.27407 -0.2142 0.27615 C -0.21277 0.27685 -0.21147 0.27824 -0.21003 0.27847 C -0.20274 0.27986 -0.19545 0.28009 -0.18829 0.28102 C -0.17735 0.28009 -0.16641 0.27986 -0.15548 0.27847 C -0.15105 0.27801 -0.14506 0.275 -0.1405 0.27361 C -0.13686 0.27268 -0.13321 0.27199 -0.12956 0.27129 C -0.11837 0.26458 -0.13451 0.27361 -0.10912 0.26643 C -0.10587 0.26551 -0.10287 0.26296 -0.09962 0.26157 C -0.09688 0.26041 -0.09415 0.25995 -0.09141 0.25902 L -0.03139 0.26157 C -0.02917 0.2618 -0.02683 0.2625 -0.02462 0.26389 C -0.02305 0.26504 -0.02201 0.26759 -0.02058 0.26875 C -0.01876 0.27014 -0.0168 0.27037 -0.01511 0.27129 C -0.01368 0.27199 -0.01238 0.27291 -0.01095 0.27361 C -0.00964 0.27685 -0.00795 0.27986 -0.00691 0.28333 C -0.00561 0.28796 -0.00548 0.29328 -0.00416 0.29791 C 0.00494 0.33009 -0.00613 0.28981 -6.66667E-6 0.31481 C 0.00077 0.31828 0.00182 0.32129 0.00273 0.32453 C 0.00129 0.34236 0.00455 0.34143 -6.66667E-6 0.34143 " pathEditMode="relative" ptsTypes="AAAAAAAAAAAAAAAAAAAAAAAAAAAAAAAAAAAAAAAAAAAAA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4.16667E-6 0.00023 C 0.00313 0.01528 -0.00091 0.00231 0.00378 0.00972 C 0.00417 0.01041 0.00417 0.01134 0.00456 0.01227 C 0.00495 0.01342 0.00664 0.0169 0.00756 0.01805 C 0.00834 0.01875 0.00912 0.01898 0.01003 0.01967 C 0.01055 0.02037 0.01081 0.02129 0.01159 0.02199 C 0.01211 0.02245 0.01303 0.02291 0.01381 0.02291 C 0.01901 0.02291 0.02409 0.02222 0.0293 0.02199 L 0.03386 0.02037 C 0.03477 0.02014 0.03542 0.01967 0.0362 0.01967 C 0.03816 0.01898 0.04232 0.01805 0.0448 0.01713 C 0.04532 0.0169 0.04584 0.01666 0.04636 0.01643 " pathEditMode="relative" rAng="0" ptsTypes="AAAAAAAAAAAAA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accel="75000" decel="25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1.85185E-6 L 0.00364 0.1203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34143 L -1.04167E-6 0.34143 C -0.00365 0.33657 -0.00703 0.33101 -0.01094 0.32685 C -0.01537 0.32198 -0.02006 0.31874 -0.02461 0.31458 C -0.02644 0.31296 -0.02813 0.31111 -0.03008 0.30972 C -0.03229 0.3081 -0.03464 0.30694 -0.03685 0.30509 C -0.03828 0.3037 -0.03946 0.30115 -0.04102 0.30023 C -0.04493 0.29768 -0.04909 0.29675 -0.05326 0.29536 C -0.06368 0.29166 -0.06354 0.29305 -0.07644 0.2905 C -0.07956 0.28981 -0.08282 0.28911 -0.08594 0.28796 C -0.08959 0.28657 -0.09323 0.28472 -0.09688 0.2831 C -0.10456 0.27962 -0.10052 0.28148 -0.10912 0.27823 C -0.1237 0.27986 -0.13828 0.28101 -0.15274 0.2831 C -0.15417 0.28333 -0.1556 0.28425 -0.1569 0.28564 C -0.1625 0.29073 -0.16797 0.29629 -0.17318 0.30254 C -0.18321 0.31435 -0.17071 0.29999 -0.18282 0.31226 C -0.18425 0.31365 -0.18529 0.3162 -0.18685 0.31712 C -0.18907 0.31851 -0.19141 0.31874 -0.19375 0.31944 C -0.1987 0.32546 -0.20104 0.32847 -0.20729 0.33402 C -0.2086 0.33518 -0.21003 0.33564 -0.21146 0.33657 C -0.21368 0.33796 -0.21602 0.33958 -0.21823 0.34143 C -0.22735 0.34861 -0.21979 0.34444 -0.22917 0.34861 C -0.23373 0.35277 -0.23789 0.35786 -0.24271 0.36087 C -0.24688 0.36319 -0.25091 0.3662 -0.25508 0.36805 C -0.2711 0.37523 -0.24571 0.36388 -0.27006 0.37546 C -0.2737 0.37708 -0.27735 0.3787 -0.28099 0.38032 C -0.30782 0.37777 -0.33464 0.37661 -0.36146 0.37291 C -0.36368 0.37268 -0.37657 0.36481 -0.37917 0.36319 C -0.38099 0.36087 -0.38269 0.3581 -0.38464 0.35601 C -0.38633 0.35393 -0.38841 0.35347 -0.38998 0.35115 C -0.40469 0.32916 -0.39935 0.32962 -0.41459 0.30254 L -0.42006 0.29282 C -0.42045 0.28958 -0.42045 0.28587 -0.42136 0.2831 C -0.42279 0.27916 -0.42513 0.27685 -0.42683 0.27337 C -0.43998 0.24675 -0.42084 0.28171 -0.43633 0.25393 C -0.43685 0.25161 -0.43685 0.24861 -0.43776 0.24675 C -0.44024 0.24143 -0.44532 0.23773 -0.4487 0.23472 C -0.46003 0.23541 -0.47149 0.23448 -0.48282 0.23703 C -0.48581 0.23773 -0.48815 0.24212 -0.49089 0.24421 C -0.4931 0.24606 -0.49558 0.24745 -0.49779 0.24907 C -0.50052 0.25138 -0.50313 0.25416 -0.50599 0.25648 C -0.51224 0.26157 -0.51836 0.26805 -0.525 0.27106 C -0.52683 0.27175 -0.52878 0.27222 -0.53047 0.27337 C -0.55065 0.28726 -0.53581 0.28009 -0.54818 0.28564 C -0.55365 0.2912 -0.55925 0.29629 -0.56459 0.30254 C -0.57396 0.31365 -0.56966 0.31041 -0.57683 0.31458 C -0.57956 0.31782 -0.5819 0.32245 -0.58503 0.3243 L -0.59727 0.33171 C -0.60326 0.33078 -0.60925 0.33171 -0.61498 0.32916 C -0.61862 0.32777 -0.62123 0.32245 -0.62461 0.31944 C -0.6267 0.31759 -0.62917 0.3162 -0.63138 0.31458 C -0.63464 0.30902 -0.63685 0.30416 -0.64089 0.30023 C -0.64219 0.29884 -0.64362 0.29861 -0.64506 0.29768 C -0.64688 0.29536 -0.64818 0.29073 -0.65052 0.2905 C -0.67956 0.2868 -0.67487 0.2831 -0.68724 0.29768 C -0.68776 0.30254 -0.68659 0.30902 -0.68868 0.31226 C -0.69193 0.31759 -0.69792 0.31712 -0.70222 0.31712 " pathEditMode="relative" ptsTypes="AAAAAAAAAAAAAAAAAAAAAAAAAAAAAAAAAAAAAAAAAAAAAAAAAAAAAAAAA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5.18519E-6 L -2.08333E-7 -5.18519E-6 C 0.01042 -0.00834 0.01341 -0.01158 0.02448 -0.01714 C 0.02852 -0.01899 0.03268 -0.02038 0.03672 -0.02177 C 0.03998 -0.02038 0.04323 -0.01922 0.04636 -0.01714 C 0.04922 -0.01506 0.05456 -0.00973 0.05456 -0.00973 " pathEditMode="relative" ptsTypes="AAAAAA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1.85185E-6 L -0.00222 0.1046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22 0.31713 L -0.70222 0.31759 C -0.70534 0.31088 -0.70964 0.30648 -0.71172 0.29838 C -0.71394 0.28981 -0.70756 0.27963 -0.70625 0.27615 C -0.70521 0.27338 -0.70469 0.26944 -0.70352 0.2669 C -0.69675 0.24907 -0.69753 0.25139 -0.69128 0.24166 C -0.69037 0.23865 -0.69011 0.23356 -0.68855 0.2324 C -0.68334 0.22801 -0.67761 0.22824 -0.67214 0.22615 C -0.65769 0.22037 -0.6668 0.22338 -0.64493 0.2199 C -0.64193 0.2162 -0.63868 0.21203 -0.63529 0.21018 C -0.63217 0.20903 -0.62904 0.2081 -0.62579 0.20717 C -0.62019 0.20069 -0.61888 0.19861 -0.61211 0.19467 C -0.60847 0.19259 -0.60482 0.19097 -0.60131 0.18842 C -0.59896 0.1868 -0.59675 0.18379 -0.59441 0.18217 C -0.59089 0.17963 -0.58711 0.17801 -0.58347 0.17569 C -0.57422 0.1618 -0.58581 0.17824 -0.57123 0.16319 C -0.56459 0.15625 -0.56954 0.15764 -0.56303 0.14768 C -0.56185 0.14583 -0.56029 0.1456 -0.55899 0.14444 C -0.55756 0.14051 -0.55638 0.13588 -0.55482 0.13217 C -0.55365 0.12847 -0.55196 0.12615 -0.55079 0.12245 C -0.54961 0.11852 -0.54896 0.11412 -0.54805 0.10995 C -0.5461 0.0824 -0.5448 0.07268 -0.54805 0.03773 C -0.5487 0.03055 -0.55079 0.02338 -0.55352 0.01921 L -0.55756 0.01296 C -0.55977 -0.00741 -0.5573 0.00694 -0.56303 -0.00926 C -0.56407 -0.01204 -0.56446 -0.01644 -0.56576 -0.01852 C -0.56823 -0.02222 -0.57123 -0.02269 -0.57396 -0.02477 L -0.578 -0.02824 C -0.58451 -0.03797 -0.5806 -0.03287 -0.59037 -0.04051 L -0.59857 -0.04676 C -0.65183 -0.0426 -0.62435 -0.06019 -0.64076 -0.0375 C -0.64167 -0.03635 -0.64258 -0.03542 -0.64349 -0.03426 " pathEditMode="relative" rAng="0" ptsTypes="AAAAAAAAAAAAAAAAAAAAAAAAAAAAAAAA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7.40741E-6 L 6.45833E-6 7.40741E-6 C 0.0017 -0.00972 0.00196 -0.02106 0.00535 -0.02916 C 0.00964 -0.03912 0.01303 -0.04814 0.01902 -0.05578 C 0.02188 -0.05949 0.02553 -0.06041 0.02865 -0.06319 C 0.04037 -0.07361 0.03022 -0.06851 0.0422 -0.07268 C 0.04584 -0.07129 0.04988 -0.07129 0.05313 -0.06805 C 0.05717 -0.06365 0.05587 -0.04861 0.05587 -0.04374 " pathEditMode="relative" ptsTypes="AAAAAAAA">
                                      <p:cBhvr>
                                        <p:cTn id="1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349 -0.03426 L -0.64349 -0.03426 C -0.64714 -0.03102 -0.65078 -0.02755 -0.65443 -0.02477 C -0.65573 -0.02361 -0.65742 -0.02361 -0.65859 -0.02222 C -0.66875 -0.01018 -0.65703 -0.01829 -0.6668 -0.0125 C -0.6681 -0.01088 -0.66927 -0.0088 -0.67083 -0.00764 C -0.69115 0.00833 -0.71927 -0.0044 -0.73763 -0.00532 C -0.73906 -0.00764 -0.7401 -0.01065 -0.7418 -0.0125 C -0.74297 -0.01389 -0.74466 -0.01343 -0.74583 -0.01505 C -0.74714 -0.0169 -0.7474 -0.02014 -0.74857 -0.02222 C -0.74974 -0.0243 -0.75143 -0.02523 -0.7526 -0.02708 C -0.76315 -0.04259 -0.75065 -0.02708 -0.76081 -0.03912 C -0.76172 -0.04167 -0.76302 -0.04375 -0.76354 -0.04653 C -0.76484 -0.05278 -0.7651 -0.05949 -0.76628 -0.06574 L -0.76758 -0.07315 C -0.76719 -0.08356 -0.76771 -0.09444 -0.76628 -0.10463 C -0.76576 -0.10787 -0.76367 -0.10972 -0.76224 -0.1118 C -0.74674 -0.13333 -0.75977 -0.11528 -0.74987 -0.12407 C -0.74844 -0.12523 -0.74727 -0.12778 -0.74583 -0.12893 C -0.73932 -0.13403 -0.73633 -0.13403 -0.72943 -0.13611 C -0.72812 -0.13704 -0.72682 -0.13819 -0.72539 -0.13866 C -0.7013 -0.14375 -0.70404 -0.14329 -0.68997 -0.14329 " pathEditMode="relative" ptsTypes="AAAAAAAAAAAAAAAAAAAAAA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2" grpId="0" animBg="1"/>
      <p:bldP spid="142" grpId="1" animBg="1"/>
      <p:bldP spid="142" grpId="2" animBg="1"/>
      <p:bldP spid="146" grpId="0" animBg="1"/>
      <p:bldP spid="146" grpId="1" animBg="1"/>
      <p:bldP spid="29" grpId="0" animBg="1"/>
      <p:bldP spid="29" grpId="1" animBg="1"/>
      <p:bldP spid="30" grpId="0" animBg="1"/>
      <p:bldP spid="30" grpId="1" animBg="1"/>
      <p:bldP spid="33" grpId="0" animBg="1"/>
      <p:bldP spid="33" grpId="1" animBg="1"/>
      <p:bldP spid="39" grpId="0" animBg="1"/>
      <p:bldP spid="42" grpId="0"/>
      <p:bldP spid="42" grpId="1"/>
      <p:bldP spid="42" grpId="2"/>
      <p:bldP spid="42" grpId="3"/>
      <p:bldP spid="42" grpId="4"/>
      <p:bldP spid="42" grpId="5"/>
      <p:bldP spid="43" grpId="0"/>
      <p:bldP spid="43" grpId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图片 14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117864" y="572205"/>
            <a:ext cx="3908683" cy="4522059"/>
          </a:xfrm>
          <a:prstGeom prst="rect">
            <a:avLst/>
          </a:prstGeom>
        </p:spPr>
      </p:pic>
      <p:pic>
        <p:nvPicPr>
          <p:cNvPr id="175" name="图片 17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backgroundMark x1="66806" y1="11000" x2="79637" y2="36875"/>
                      </a14:backgroundRemoval>
                    </a14:imgEffect>
                  </a14:imgLayer>
                </a14:imgProps>
              </a:ext>
            </a:extLst>
          </a:blip>
          <a:srcRect l="-1" t="9720" r="-91"/>
          <a:stretch>
            <a:fillRect/>
          </a:stretch>
        </p:blipFill>
        <p:spPr>
          <a:xfrm>
            <a:off x="-2144685" y="1471250"/>
            <a:ext cx="15013997" cy="6839982"/>
          </a:xfrm>
          <a:prstGeom prst="rect">
            <a:avLst/>
          </a:prstGeom>
        </p:spPr>
      </p:pic>
      <p:sp>
        <p:nvSpPr>
          <p:cNvPr id="173" name="矩形 172"/>
          <p:cNvSpPr/>
          <p:nvPr/>
        </p:nvSpPr>
        <p:spPr>
          <a:xfrm>
            <a:off x="1669709" y="293536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4" name="图片 17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885" y="126560"/>
            <a:ext cx="1378092" cy="918728"/>
          </a:xfrm>
          <a:prstGeom prst="rect">
            <a:avLst/>
          </a:prstGeom>
        </p:spPr>
      </p:pic>
      <p:pic>
        <p:nvPicPr>
          <p:cNvPr id="176" name="图片 175"/>
          <p:cNvPicPr>
            <a:picLocks noChangeAspect="1"/>
          </p:cNvPicPr>
          <p:nvPr/>
        </p:nvPicPr>
        <p:blipFill rotWithShape="1">
          <a:blip r:embed="rId5" cstate="screen"/>
          <a:srcRect r="-1"/>
          <a:stretch>
            <a:fillRect/>
          </a:stretch>
        </p:blipFill>
        <p:spPr>
          <a:xfrm flipH="1">
            <a:off x="-1" y="5839889"/>
            <a:ext cx="12192000" cy="1619473"/>
          </a:xfrm>
          <a:prstGeom prst="rect">
            <a:avLst/>
          </a:prstGeom>
        </p:spPr>
      </p:pic>
      <p:pic>
        <p:nvPicPr>
          <p:cNvPr id="181" name="图片 18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711518" y="3458165"/>
            <a:ext cx="1498892" cy="677738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8059629" y="1196078"/>
            <a:ext cx="1866900" cy="3525772"/>
            <a:chOff x="8059629" y="1120154"/>
            <a:chExt cx="1866900" cy="3525772"/>
          </a:xfrm>
        </p:grpSpPr>
        <p:grpSp>
          <p:nvGrpSpPr>
            <p:cNvPr id="177" name="组合 176"/>
            <p:cNvGrpSpPr/>
            <p:nvPr/>
          </p:nvGrpSpPr>
          <p:grpSpPr>
            <a:xfrm>
              <a:off x="8059629" y="1120154"/>
              <a:ext cx="1866900" cy="3525772"/>
              <a:chOff x="697435" y="1322082"/>
              <a:chExt cx="1866900" cy="3525772"/>
            </a:xfrm>
          </p:grpSpPr>
          <p:pic>
            <p:nvPicPr>
              <p:cNvPr id="178" name="图片 17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7435" y="1322082"/>
                <a:ext cx="1866900" cy="3171825"/>
              </a:xfrm>
              <a:prstGeom prst="rect">
                <a:avLst/>
              </a:prstGeom>
            </p:spPr>
          </p:pic>
          <p:pic>
            <p:nvPicPr>
              <p:cNvPr id="179" name="图片 178"/>
              <p:cNvPicPr>
                <a:picLocks noChangeAspect="1"/>
              </p:cNvPicPr>
              <p:nvPr/>
            </p:nvPicPr>
            <p:blipFill rotWithShape="1">
              <a:blip r:embed="rId8" cstate="screen"/>
              <a:srcRect l="11377" t="7341" r="12243" b="11764"/>
              <a:stretch>
                <a:fillRect/>
              </a:stretch>
            </p:blipFill>
            <p:spPr>
              <a:xfrm>
                <a:off x="870286" y="3897536"/>
                <a:ext cx="1091381" cy="950318"/>
              </a:xfrm>
              <a:prstGeom prst="rect">
                <a:avLst/>
              </a:prstGeom>
            </p:spPr>
          </p:pic>
        </p:grpSp>
        <p:pic>
          <p:nvPicPr>
            <p:cNvPr id="182" name="图片 181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1" b="99036" l="200" r="996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95284" y="1737073"/>
              <a:ext cx="1049346" cy="870957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331876" y="5145390"/>
            <a:ext cx="732921" cy="34536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48684" y="4899134"/>
            <a:ext cx="839764" cy="623173"/>
          </a:xfrm>
          <a:prstGeom prst="rect">
            <a:avLst/>
          </a:prstGeom>
        </p:spPr>
      </p:pic>
      <p:pic>
        <p:nvPicPr>
          <p:cNvPr id="180" name="图片 179"/>
          <p:cNvPicPr>
            <a:picLocks noChangeAspect="1"/>
          </p:cNvPicPr>
          <p:nvPr/>
        </p:nvPicPr>
        <p:blipFill rotWithShape="1">
          <a:blip r:embed="rId13" cstate="screen"/>
          <a:srcRect l="955" t="57213" r="590" b="358"/>
          <a:stretch>
            <a:fillRect/>
          </a:stretch>
        </p:blipFill>
        <p:spPr>
          <a:xfrm>
            <a:off x="7587467" y="4282521"/>
            <a:ext cx="2811224" cy="6813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2405998" y="2660291"/>
            <a:ext cx="563881" cy="50901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46703" y="1467066"/>
            <a:ext cx="513379" cy="533124"/>
            <a:chOff x="2456500" y="1373127"/>
            <a:chExt cx="513379" cy="5331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2482690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71441" y="1935339"/>
            <a:ext cx="513379" cy="533124"/>
            <a:chOff x="2456500" y="1373127"/>
            <a:chExt cx="513379" cy="53312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2532565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685218" y="2102871"/>
            <a:ext cx="513379" cy="533124"/>
            <a:chOff x="2456500" y="1373127"/>
            <a:chExt cx="513379" cy="5331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2482690" y="1392231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92619" y="2941356"/>
            <a:ext cx="513379" cy="533124"/>
            <a:chOff x="2456500" y="1373127"/>
            <a:chExt cx="513379" cy="53312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2585058" y="1394843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443069" y="2603356"/>
            <a:ext cx="513379" cy="533124"/>
            <a:chOff x="2456500" y="1373127"/>
            <a:chExt cx="513379" cy="5331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2518558" y="1394843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00722" y="1962127"/>
            <a:ext cx="513379" cy="533124"/>
            <a:chOff x="2456500" y="1373127"/>
            <a:chExt cx="513379" cy="53312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2532565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30552" y="1441660"/>
            <a:ext cx="513379" cy="533124"/>
            <a:chOff x="2456500" y="1373127"/>
            <a:chExt cx="513379" cy="533124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2482690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00497" y="2088128"/>
            <a:ext cx="513379" cy="533124"/>
            <a:chOff x="2456500" y="1373127"/>
            <a:chExt cx="513379" cy="533124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2482690" y="1392231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3439491" y="1034264"/>
            <a:ext cx="1014154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ham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084053" y="1922681"/>
            <a:ext cx="513379" cy="533124"/>
            <a:chOff x="2456500" y="1373127"/>
            <a:chExt cx="513379" cy="533124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2532565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861325" y="2915286"/>
            <a:ext cx="513379" cy="533124"/>
            <a:chOff x="2456500" y="1373127"/>
            <a:chExt cx="513379" cy="5331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2585058" y="1394843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51715" y="1486352"/>
            <a:ext cx="513379" cy="533124"/>
            <a:chOff x="2456500" y="1373127"/>
            <a:chExt cx="513379" cy="5331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2482690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5376947" y="1053687"/>
            <a:ext cx="1014154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hat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2436003" y="2596932"/>
            <a:ext cx="513379" cy="533124"/>
            <a:chOff x="2456500" y="1373127"/>
            <a:chExt cx="513379" cy="53312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2518558" y="1394843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712274" y="2081155"/>
            <a:ext cx="513379" cy="533124"/>
            <a:chOff x="2456500" y="1373127"/>
            <a:chExt cx="513379" cy="533124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2482690" y="1392231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038019" y="1476047"/>
            <a:ext cx="513379" cy="533124"/>
            <a:chOff x="2456500" y="1373127"/>
            <a:chExt cx="513379" cy="533124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2456500" y="1373127"/>
              <a:ext cx="513379" cy="533124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2482690" y="1408856"/>
              <a:ext cx="23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7080390" y="1043720"/>
            <a:ext cx="1014154" cy="523220"/>
          </a:xfrm>
          <a:prstGeom prst="rect">
            <a:avLst/>
          </a:prstGeom>
          <a:ln w="444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gam</a:t>
            </a:r>
            <a:endParaRPr lang="zh-CN" alt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5102317" y="-33158"/>
            <a:ext cx="7083323" cy="1742146"/>
            <a:chOff x="8567" y="-23"/>
            <a:chExt cx="8445" cy="2007"/>
          </a:xfrm>
        </p:grpSpPr>
        <p:sp>
          <p:nvSpPr>
            <p:cNvPr id="71" name="矩形 7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8600" y="179"/>
              <a:ext cx="8268" cy="16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the phonics rules from the past fourteen lessons, such as blending different sounds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into new words.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Ss to talk about what they can see in the picture; ask Ss to help the ant in the picture go home.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Ask Ss to read the sounds on the apples one by one; click and three sounds will come together to make a new word; guide Ss to read the sounds in this way: h-a-m, ham, ham; click and the ant with the food will take one step beyond the obstacle.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Repeat this process for the rest of the words; there are three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1292546" y="-38989"/>
            <a:ext cx="1180209" cy="908224"/>
            <a:chOff x="18031" y="-28"/>
            <a:chExt cx="1710" cy="1195"/>
          </a:xfrm>
        </p:grpSpPr>
        <p:sp>
          <p:nvSpPr>
            <p:cNvPr id="74" name="直角三角形 7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267822" y="1222020"/>
            <a:ext cx="513379" cy="533124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 rot="1447653">
            <a:off x="-60502" y="1691824"/>
            <a:ext cx="513379" cy="53312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 rot="1447653">
            <a:off x="-24798" y="2178959"/>
            <a:ext cx="513379" cy="53312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 rot="1447653">
            <a:off x="98217" y="2981029"/>
            <a:ext cx="513379" cy="53312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 rot="1447653">
            <a:off x="1131641" y="2503714"/>
            <a:ext cx="513379" cy="533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6" cstate="screen"/>
          <a:srcRect/>
          <a:stretch>
            <a:fillRect/>
          </a:stretch>
        </p:blipFill>
        <p:spPr>
          <a:xfrm>
            <a:off x="9632149" y="3825860"/>
            <a:ext cx="2315496" cy="185829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5613" y="4348640"/>
            <a:ext cx="1096827" cy="1518684"/>
            <a:chOff x="965613" y="4348640"/>
            <a:chExt cx="1096827" cy="151868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965613" y="4348640"/>
              <a:ext cx="1096827" cy="1518684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8" cstate="screen"/>
            <a:stretch>
              <a:fillRect/>
            </a:stretch>
          </p:blipFill>
          <p:spPr>
            <a:xfrm flipH="1">
              <a:off x="1243917" y="5009459"/>
              <a:ext cx="257009" cy="257009"/>
            </a:xfrm>
            <a:prstGeom prst="rect">
              <a:avLst/>
            </a:prstGeom>
          </p:spPr>
        </p:pic>
      </p:grpSp>
      <p:grpSp>
        <p:nvGrpSpPr>
          <p:cNvPr id="81" name="组合 80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19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83" name="文本框 8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SimSun" panose="02010600030101010101" pitchFamily="2" charset="-122"/>
                  <a:sym typeface="Helvetica Light"/>
                </a:rPr>
                <a:t>5</a:t>
              </a: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/25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 smtClean="0">
                  <a:solidFill>
                    <a:srgbClr val="000000"/>
                  </a:solidFill>
                </a:rPr>
                <a:t>2:00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55112E-17 L 1.875E-6 0.00023 C 0.00443 -0.00579 0.00833 -0.01389 0.01354 -0.01713 C 0.01497 -0.01782 0.0164 -0.01829 0.01771 -0.01944 C 0.01901 -0.02083 0.02031 -0.02315 0.02174 -0.02431 C 0.02265 -0.02523 0.03047 -0.03079 0.03268 -0.03171 C 0.03528 -0.03264 0.03802 -0.0331 0.04088 -0.03403 C 0.04219 -0.03472 0.04336 -0.03611 0.04479 -0.03657 C 0.04857 -0.03773 0.05208 -0.03796 0.05586 -0.03889 C 0.05859 -0.03958 0.06133 -0.04051 0.06406 -0.04144 C 0.06979 -0.04051 0.07591 -0.04074 0.08177 -0.03889 C 0.0875 -0.03704 0.08685 -0.03241 0.09127 -0.02685 C 0.09297 -0.02477 0.09492 -0.02384 0.09661 -0.02199 C 0.09857 -0.01991 0.10026 -0.01667 0.10208 -0.01458 C 0.10351 -0.01319 0.11041 -0.01042 0.11159 -0.00972 C 0.12174 -0.01065 0.13177 -0.01088 0.14166 -0.01227 C 0.14362 -0.0125 0.14544 -0.01319 0.14713 -0.01458 C 0.14922 -0.01644 0.15078 -0.01944 0.15247 -0.02199 C 0.15351 -0.02431 0.15443 -0.02662 0.15521 -0.02917 C 0.15638 -0.03241 0.1569 -0.03588 0.15807 -0.03889 C 0.16028 -0.04444 0.16771 -0.0544 0.17018 -0.05602 C 0.17539 -0.0588 0.17318 -0.05718 0.17708 -0.06065 " pathEditMode="relative" rAng="0" ptsTypes="AAAAAAAAAAAAAAAAAAAAAA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439 C 0.00351 0.02292 0.00716 0.04653 0.01146 0.06436 C 0.01315 0.07153 0.0151 0.07153 0.01732 0.07662 C 0.04505 0.10371 0.01784 0.06436 0.0362 0.09167 L 0.16016 0.0845 C 0.16237 0.0845 0.16849 0.06158 0.17005 0.05718 C 0.17213 0.04931 0.17435 0.04213 0.17656 0.03426 C 0.17851 0.0301 0.18008 0.02292 0.18203 0.01922 C 0.19284 -0.01226 0.19297 -0.00439 0.20664 -0.00787 C 0.20859 -0.01226 0.21029 -0.0199 0.21198 -0.0199 C 0.22266 -0.0199 0.22148 -0.0199 0.22786 -4.44444E-6 " pathEditMode="relative" rAng="0" ptsTypes="AAAAAAAAAAAA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3.125E-6 0.00023 C 0.00898 -0.00903 0.01784 -0.01875 0.02721 -0.02685 C 0.03932 -0.03727 0.04557 -0.03843 0.05729 -0.0463 C 0.06041 -0.04838 0.06341 -0.05209 0.06679 -0.05348 C 0.07122 -0.05533 0.07591 -0.0551 0.08047 -0.05579 C 0.097 -0.06574 0.08359 -0.05857 0.12409 -0.06065 L 0.17317 -0.0632 C 0.175 -0.06551 0.17656 -0.06852 0.17864 -0.07037 C 0.18125 -0.07269 0.18411 -0.07361 0.18685 -0.07523 C 0.18919 -0.07685 0.1914 -0.07824 0.19362 -0.0801 C 0.19518 -0.08148 0.19622 -0.08357 0.19778 -0.08496 C 0.20195 -0.08866 0.20364 -0.0875 0.20872 -0.0875 " pathEditMode="relative" rAng="0" ptsTypes="AAAAAAAAAAAAA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25E-6 -1.85185E-6 L -5.625E-6 -1.85185E-6 C 0.02291 -0.01551 -0.00092 -0.00185 0.03945 -0.00972 C 0.04231 -0.01042 0.04479 -0.01389 0.04765 -0.01459 L 0.05585 -0.01713 C 0.05898 -0.01806 0.06223 -0.01829 0.06536 -0.01945 C 0.08163 -0.02523 0.07122 -0.02222 0.08046 -0.02685 C 0.08502 -0.02917 0.08971 -0.03033 0.094 -0.03403 C 0.09583 -0.03565 0.09752 -0.03797 0.09947 -0.03889 C 0.1039 -0.04121 0.10859 -0.04213 0.11315 -0.04375 C 0.11536 -0.04468 0.1177 -0.04491 0.11992 -0.0463 C 0.12135 -0.04699 0.12265 -0.04792 0.12408 -0.04861 C 0.12916 -0.05093 0.13059 -0.05023 0.13502 -0.05347 C 0.13684 -0.05486 0.13867 -0.05648 0.14036 -0.05834 C 0.14322 -0.06134 0.14544 -0.06621 0.14856 -0.06806 L 0.15273 -0.07037 C 0.15403 -0.07199 0.15533 -0.07408 0.15677 -0.07523 C 0.15898 -0.07709 0.16731 -0.08172 0.17044 -0.08264 C 0.17408 -0.08357 0.17773 -0.08426 0.18137 -0.08496 C 0.20025 -0.08426 0.22812 -0.0956 0.24817 -0.07778 C 0.2496 -0.07639 0.25104 -0.07477 0.25221 -0.07292 C 0.25377 -0.0706 0.25494 -0.06806 0.25637 -0.06551 C 0.25963 -0.04838 0.25755 -0.05533 0.26184 -0.04375 C 0.26223 -0.04144 0.26249 -0.03889 0.26315 -0.03658 C 0.26393 -0.0338 0.26471 -0.03125 0.26588 -0.02917 C 0.26927 -0.02315 0.27213 -0.02338 0.27682 -0.02199 C 0.27721 -0.02176 0.27773 -0.02199 0.27825 -0.02199 " pathEditMode="relative" ptsTypes="AAAAAAAAAAAAAAAAAAAAAAAAAAA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3 L 0.16875 -0.00277 C 0.17018 -0.00277 0.17135 -0.00486 0.17278 -0.00509 C 0.17682 -0.00671 0.18099 -0.00694 0.18515 -0.00787 C 0.18645 -0.00856 0.18776 -0.00926 0.18919 -0.01018 C 0.19283 -0.01342 0.19609 -0.01805 0.20013 -0.02037 C 0.20638 -0.0243 0.20273 -0.02268 0.21106 -0.02546 C 0.21237 -0.02708 0.21354 -0.02986 0.2151 -0.03055 C 0.22682 -0.03657 0.25494 -0.03102 0.26015 -0.03055 C 0.26328 -0.02986 0.26653 -0.02916 0.26966 -0.02824 C 0.272 -0.02731 0.27421 -0.02546 0.27656 -0.02546 C 0.28698 -0.02615 0.29739 -0.02893 0.30768 -0.03055 C 0.30846 -0.03565 0.31028 -0.05509 0.31198 -0.05833 C 0.31328 -0.06088 0.31419 -0.06527 0.31601 -0.06597 C 0.32083 -0.06805 0.32604 -0.06597 0.33112 -0.06597 " pathEditMode="relative" rAng="0" ptsTypes="AAAAAAAAAAAAAAAA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-0.00162 L 0.20794 -0.00417 C 0.21107 -0.00417 0.21537 -0.01343 0.21758 -0.01597 C 0.2211 -0.01852 0.225 -0.01852 0.22865 -0.01945 C 0.23086 -0.02199 0.2332 -0.02546 0.23555 -0.02639 C 0.24245 -0.03333 0.24024 -0.02894 0.24792 -0.03495 C 0.26914 -0.04977 0.25222 -0.0419 0.26875 -0.04884 C 0.27396 -0.05347 0.27735 -0.05695 0.28255 -0.06088 C 0.28529 -0.06204 0.28802 -0.06296 0.29076 -0.06435 C 0.30222 -0.07338 0.29623 -0.06991 0.30873 -0.075 C 0.31003 -0.07593 0.31172 -0.07685 0.31289 -0.07847 C 0.31432 -0.08102 0.3155 -0.08542 0.31693 -0.08634 C 0.3263 -0.09583 0.33334 -0.09491 0.34323 -0.09676 C 0.3487 -0.09583 0.3543 -0.09583 0.3599 -0.09329 C 0.36172 -0.09236 0.36354 -0.09236 0.36511 -0.08982 C 0.36823 -0.08542 0.37084 -0.0794 0.37357 -0.075 L 0.38177 -0.06088 L 0.38607 -0.05232 C 0.38685 -0.04792 0.38893 -0.04283 0.38893 -0.03843 C 0.38893 -0.03333 0.38724 -0.02894 0.38607 -0.02639 C 0.38294 -0.02199 0.37682 -0.02292 0.37357 -0.02292 " pathEditMode="relative" rAng="0" ptsTypes="AAAAAAAAAAAAAAAAAAAAAA"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0.0056 -0.00093 0.01133 -0.00139 0.01706 -0.00255 C 0.01953 -0.00278 0.02187 -0.00394 0.02435 -0.00463 C 0.02995 -0.00625 0.03568 -0.00787 0.0414 -0.00903 C 0.05208 -0.01088 0.06263 -0.01204 0.07318 -0.01343 C 0.07552 -0.01435 0.07773 -0.01528 0.08021 -0.01597 C 0.08502 -0.01667 0.08984 -0.01644 0.09466 -0.01806 C 0.09857 -0.01945 0.10221 -0.02315 0.10599 -0.02477 C 0.10781 -0.02546 0.12656 -0.02917 0.12773 -0.02917 C 0.13372 -0.0331 0.13984 -0.03773 0.14635 -0.04028 C 0.14909 -0.04144 0.15208 -0.0419 0.15495 -0.04259 C 0.1582 -0.04491 0.16159 -0.04745 0.16497 -0.04931 C 0.16849 -0.05116 0.17604 -0.05301 0.17929 -0.0537 C 0.20651 -0.07477 0.17448 -0.05116 0.19362 -0.06273 C 0.19804 -0.06528 0.20208 -0.06898 0.20664 -0.07153 C 0.20846 -0.07269 0.21041 -0.07269 0.21224 -0.07384 C 0.21562 -0.0757 0.21901 -0.07824 0.22239 -0.08033 C 0.22995 -0.08519 0.22357 -0.08009 0.23385 -0.08495 C 0.23633 -0.08611 0.23854 -0.0882 0.24101 -0.08935 C 0.24336 -0.09051 0.24583 -0.09074 0.24818 -0.09167 C 0.25013 -0.09236 0.25195 -0.09306 0.2539 -0.09375 C 0.25677 -0.09607 0.25963 -0.09838 0.2625 -0.10046 C 0.26393 -0.10139 0.26562 -0.10162 0.26679 -0.10278 C 0.2694 -0.10463 0.27135 -0.1081 0.27409 -0.10926 C 0.27773 -0.11134 0.28177 -0.11088 0.28554 -0.11181 C 0.28737 -0.11227 0.28945 -0.11296 0.29114 -0.11389 C 0.29857 -0.11713 0.29896 -0.11852 0.3056 -0.1206 C 0.31081 -0.12222 0.31614 -0.12338 0.32135 -0.125 C 0.32331 -0.12546 0.32513 -0.12685 0.32708 -0.12732 C 0.34726 -0.13264 0.33151 -0.12662 0.3444 -0.13171 C 0.3457 -0.1331 0.34713 -0.13495 0.34857 -0.13611 C 0.35 -0.13727 0.35182 -0.13681 0.35299 -0.13843 C 0.35443 -0.14005 0.35495 -0.14283 0.35586 -0.14514 C 0.3569 -0.14954 0.35846 -0.15394 0.35872 -0.15857 C 0.35911 -0.17176 0.3582 -0.18565 0.36015 -0.19861 C 0.36041 -0.2007 0.36302 -0.19861 0.36458 -0.19861 " pathEditMode="relative" rAng="0" ptsTypes="AAAAAAAAAAAAAAAAAAAAAAAAAAAAAAAAAAA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25 -0.02199 L 0.27825 -0.02107 C 0.28177 -0.02546 0.28529 -0.02963 0.28906 -0.03403 C 0.29036 -0.03495 0.29193 -0.03495 0.29323 -0.03657 C 0.30312 -0.04421 0.29401 -0.03912 0.30417 -0.04352 C 0.30547 -0.04514 0.30677 -0.04676 0.3082 -0.04861 C 0.31263 -0.05278 0.31562 -0.05532 0.32044 -0.0588 C 0.32956 -0.075 0.32174 -0.06319 0.33268 -0.07338 C 0.33424 -0.07431 0.33542 -0.07685 0.33685 -0.07778 C 0.33854 -0.08032 0.34049 -0.08102 0.34232 -0.08287 C 0.34375 -0.08449 0.34492 -0.08611 0.34635 -0.08796 C 0.34818 -0.08958 0.35013 -0.09144 0.35182 -0.09306 C 0.35325 -0.09468 0.35456 -0.09653 0.35586 -0.09745 C 0.35768 -0.1 0.35963 -0.10069 0.36133 -0.10255 C 0.36419 -0.10602 0.3664 -0.11111 0.36953 -0.11273 L 0.375 -0.11435 C 0.38724 -0.11435 0.39961 -0.11435 0.41185 -0.11273 C 0.41562 -0.11181 0.42279 -0.10764 0.42279 -0.10671 C 0.42409 -0.10602 0.42552 -0.10417 0.42682 -0.10255 C 0.4306 -0.09745 0.43203 -0.09306 0.43502 -0.08542 C 0.43763 -0.07176 0.4345 -0.08449 0.44049 -0.07083 C 0.44245 -0.06574 0.44362 -0.06065 0.44596 -0.05625 L 0.45417 -0.04097 C 0.45651 -0.02801 0.4539 -0.03912 0.4595 -0.02639 C 0.46523 -0.01435 0.45885 -0.02292 0.4664 -0.01435 C 0.47318 0.0044 0.46445 -0.01852 0.47318 0.00023 C 0.47422 0.00278 0.47461 0.00625 0.47591 0.00787 C 0.47708 0.00972 0.47877 0.00972 0.48008 0.01042 C 0.48594 0.01574 0.48203 0.01574 0.48555 0.01574 " pathEditMode="relative" rAng="0" ptsTypes="AAAAAAAAAAAAAAAAAAAAAAAAAAAAA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2.08333E-6 -1.48148E-6 C 0.05091 0.00764 0.05742 0.01482 0.11172 -0.00717 C 0.22331 -0.05231 0.12162 -0.03148 0.2086 -0.05555 C 0.23893 -0.06412 0.3 -0.07754 0.3 -0.07754 C 0.30938 -0.08379 0.33333 -0.09745 0.34362 -0.11134 C 0.34701 -0.11597 0.34909 -0.12268 0.35182 -0.12847 C 0.35886 -0.16296 0.35365 -0.14583 0.36133 -0.16481 C 0.36224 -0.16713 0.36263 -0.1706 0.36406 -0.17199 C 0.36524 -0.17314 0.3668 -0.17199 0.36823 -0.17199 " pathEditMode="relative" ptsTypes="AAAAAAAAAA">
                                      <p:cBhvr>
                                        <p:cTn id="1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C 0.00534 -0.00162 0.01081 -0.00509 0.01627 -0.00463 C 0.02252 -0.00417 0.04518 0.00764 0.05325 0.01412 C 0.05599 0.01667 0.05859 0.02176 0.06146 0.02338 C 0.06679 0.02639 0.07239 0.02639 0.07773 0.02847 C 0.08047 0.0294 0.08333 0.03056 0.08594 0.0331 C 0.08841 0.03495 0.09049 0.04074 0.09297 0.04213 C 0.10117 0.04722 0.13867 0.05139 0.13945 0.05139 L 0.30781 0.05648 L 0.39817 0.06111 C 0.41054 0.07176 0.39544 0.05949 0.41471 0.0706 C 0.41653 0.07176 0.41836 0.07384 0.42018 0.07523 C 0.42591 0.0794 0.42929 0.08148 0.43528 0.08449 C 0.43711 0.0875 0.4388 0.09167 0.44075 0.09421 C 0.44336 0.09815 0.44622 0.10023 0.44896 0.10324 L 0.45716 0.1125 C 0.45898 0.11458 0.46081 0.11597 0.46263 0.11759 C 0.46536 0.1206 0.4681 0.12407 0.47083 0.12732 L 0.48047 0.13704 C 0.48997 0.13333 0.49974 0.1338 0.50911 0.12732 C 0.51067 0.12569 0.51107 0.11806 0.51185 0.1125 C 0.51302 0.1037 0.51458 0.08449 0.51458 0.08495 C 0.51497 0.0662 0.5151 0.04676 0.51588 0.02847 C 0.51601 0.02338 0.51758 0.01412 0.51758 0.01458 " pathEditMode="relative" rAng="0" ptsTypes="AAAAAAAAAAAAAAAAAAAAAAAAA">
                                      <p:cBhvr>
                                        <p:cTn id="1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2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716 0.0007 0.01445 0.00185 0.02174 0.00232 C 0.06002 0.00509 0.0612 0.00232 0.08854 0.00718 C 0.09219 0.00787 0.09583 0.00857 0.09948 0.00972 C 0.10911 0.01273 0.1112 0.01528 0.11992 0.0169 C 0.12539 0.01806 0.13086 0.01829 0.13633 0.01945 C 0.14219 0.0206 0.14805 0.02292 0.15403 0.02431 C 0.17305 0.02824 0.20703 0.02847 0.22083 0.02917 C 0.27734 0.0375 0.24349 0.03333 0.36263 0.02917 C 0.36575 0.02894 0.36901 0.02755 0.37213 0.02662 C 0.37396 0.02593 0.37578 0.025 0.3776 0.02431 C 0.37982 0.02338 0.38216 0.02269 0.38437 0.02176 C 0.38581 0.02014 0.38698 0.01783 0.38854 0.0169 C 0.39114 0.01551 0.39401 0.01551 0.39674 0.01458 C 0.39857 0.01389 0.40039 0.01296 0.40208 0.01204 C 0.40911 0.0037 0.40364 0.00903 0.41445 0.00486 C 0.4181 0.00347 0.42161 0.00139 0.42526 -1.11111E-6 C 0.42982 -0.00162 0.4345 -0.00231 0.43893 -0.00486 C 0.44935 -0.01088 0.44427 -0.0088 0.4539 -0.01204 C 0.45625 -0.01366 0.45846 -0.01574 0.46081 -0.0169 C 0.46302 -0.01805 0.46536 -0.01829 0.46758 -0.01944 C 0.46901 -0.01991 0.47031 -0.02106 0.47161 -0.02176 C 0.48372 -0.02778 0.47135 -0.02083 0.48125 -0.02662 C 0.48216 -0.02917 0.48294 -0.03148 0.48398 -0.0338 C 0.48528 -0.03727 0.48685 -0.04005 0.48802 -0.04352 C 0.4888 -0.04583 0.48893 -0.04838 0.48945 -0.05092 C 0.48945 -0.05255 0.49167 -0.08426 0.49219 -0.08727 C 0.49271 -0.09074 0.49492 -0.09676 0.49492 -0.09653 " pathEditMode="relative" rAng="0" ptsTypes="AAAAAAAAAAAAAAAAAAAAAAAAAAAAA">
                                      <p:cBhvr>
                                        <p:cTn id="1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55 -0.01181 L 0.48555 -0.01181 C 0.48958 -0.01343 0.49375 -0.01482 0.49779 -0.01667 C 0.50052 -0.01806 0.50312 -0.02061 0.50599 -0.02153 C 0.5082 -0.02223 0.51055 -0.02292 0.51276 -0.02385 C 0.51549 -0.02524 0.5181 -0.02778 0.52096 -0.02871 C 0.52448 -0.0301 0.52825 -0.03033 0.5319 -0.03125 C 0.54049 -0.03635 0.53555 -0.03449 0.55091 -0.03125 C 0.55378 -0.03056 0.55651 -0.02986 0.55911 -0.02871 C 0.56198 -0.02755 0.56797 -0.02269 0.57005 -0.02153 C 0.57266 -0.01991 0.57695 -0.01899 0.57969 -0.01667 C 0.58112 -0.01528 0.58216 -0.01297 0.58372 -0.01181 C 0.58685 -0.00949 0.59023 -0.00996 0.59323 -0.00695 C 0.60729 0.00694 0.59622 -0.00024 0.6056 0.00509 C 0.61745 0.02639 0.60234 0.00046 0.61367 0.01736 C 0.62656 0.03634 0.60534 0.00972 0.62604 0.03426 C 0.62734 0.03588 0.62852 0.03819 0.63008 0.03912 L 0.63828 0.04398 L 0.64245 0.04652 C 0.65052 0.0456 0.65872 0.04514 0.66693 0.04398 C 0.67656 0.04259 0.67109 0.04282 0.67786 0.0368 C 0.68242 0.03264 0.6819 0.03726 0.6819 0.03194 " pathEditMode="relative" ptsTypes="AAAAAAAAAAAAAAAAAAAAAA">
                                      <p:cBhvr>
                                        <p:cTn id="1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49" grpId="0" animBg="1"/>
      <p:bldP spid="59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" cstate="screen"/>
          <a:srcRect r="-612"/>
          <a:stretch>
            <a:fillRect/>
          </a:stretch>
        </p:blipFill>
        <p:spPr>
          <a:xfrm>
            <a:off x="0" y="3773889"/>
            <a:ext cx="12258528" cy="3084111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316269" y="3786912"/>
            <a:ext cx="3813715" cy="2044931"/>
          </a:xfrm>
          <a:prstGeom prst="ellipse">
            <a:avLst/>
          </a:prstGeom>
          <a:solidFill>
            <a:schemeClr val="bg1"/>
          </a:solidFill>
          <a:ln>
            <a:solidFill>
              <a:srgbClr val="FFC85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/>
          <a:srcRect l="-279" t="28608"/>
          <a:stretch>
            <a:fillRect/>
          </a:stretch>
        </p:blipFill>
        <p:spPr>
          <a:xfrm>
            <a:off x="4405746" y="4026239"/>
            <a:ext cx="3690988" cy="1773335"/>
          </a:xfrm>
          <a:prstGeom prst="ellipse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052524" y="-18580"/>
            <a:ext cx="3157317" cy="2699093"/>
          </a:xfrm>
          <a:prstGeom prst="rect">
            <a:avLst/>
          </a:prstGeom>
        </p:spPr>
      </p:pic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AutoShape 2" descr="data:image/jpeg;base64,/9j/4AAQSkZJRgABAQECvAK8AAD/2wBDAAgGBgcGBQgHBwcJCQgKDBQNDAsLDBkSEw8UHRofHh0aHBwgJC4nICIsIxwcKDcpLDAxNDQ0Hyc5PTgyPC4zNDL/2wBDAQkJCQwLDBgNDRgyIRwhMjIyMjIyMjIyMjIyMjIyMjIyMjIyMjIyMjIyMjIyMjIyMjIyMjIyMjIyMjIyMjIyMjL/wAARCAEsArsDAREAAhEBAxEB/8QAHAABAAIDAQEBAAAAAAAAAAAAAAMEAgUGAQcI/8QAWBAAAQMCAQQIEAoHBwMFAQEAAQACAwQRBQYSITETFBU0QVGU0RciM1NUVWFxcnORkpOxstIHFiMyNVJ0gbPCNkJidZWh4UNWY2SiwcMkRYIlN0SD8KTi/8QAGwEBAAEFAQAAAAAAAAAAAAAAAAUBAgMEBgf/xABAEQACAQIBBgwEBQMFAQEBAQAAAQIDEQQFEhMhMVEUFTM0QVJhcYGRobEGMsHwFiJTctFCYuEjJIKi8TWSJUP/2gAMAwEAAhEDEQA/APv6AIAgCAIAgCAIAgCAIAgCAIAgCAIAgCAIAgCAIAgCAIAgCAIAgCAIAgCAIAgB1IDjqDJ/CMXx7KGbEMNpqqVtc1jXyxhxA2GM2/mgNl8S8mB/2Kg9AEA+JeTHaKg9AEA+JWTHaKg9AEA+JeTHaKg9AEA+JeTHaKg9AEA+JeTHaKg9AEA+JWTHaKg9AEA+JeTHaKg9AEA+JeTHaKg9AEA+JeTHaKg9AEA+JWTB/wCxUHoAgPfiTkz2ioPQBARZGwRUtBiFPBG2OGLEqljGNFg0CQ2ACA6NAEAQBAEAQBAEAQBAEAQBAEAQBAEAQBAEAQBAEAQBAEAQBAEAQBAEAQBAEAQBAEAQBAEAQBAEAQBAEAQBAEAQBAEAQBAEAQBAEAQBAEAQBAEAQBAEAQHN1mXuS9BWTUlVjNPFUQvLJI3B12uGsalY6kU7NmzDCV5xzoxbRD0SMkO3tN5HcyppYbyvAcR1GOiRkh29pvI7mTSw3jgOI6jHRIyQ7e03kdzJpYbxwHEdRjokZIdvaXyO5k0sN44DiOozLI/EKTFarHq2hnbPTS14LJG6nWhjHD3QVemmro15wlCWbJWZy3wn4tXU+M4Xhzq2oocLnGdPNBe56ax1aTYcHdUfjJyUoxvZM6/4awtGdCrWUFOotifdq830m5yYwXDsFE+NYflBUYhh+13Z7Hyh7QRZ2do1EAHQRwrNRpxhecZXRH5TxlfFZuFrUVCd1ayt2W7jmcIo8Z+Eqoq8RrMWqKHDY5NjiggJ167WvbQCLk30rXpxqYpuUnZExi62EyFGFCnTU6jV239+hs8ocGqslPg8xOKPFqqoLp43xyPcQ9gLmgtvf1LJVpujQkr3NPJ+Mp5RypSlKko6mmuh6nrNjgGVeER5F0cVTjVMKwUlniSfp86x18N1fSrwVJJy12NXH5LxTx85U6Tzc7VZarHPZGZSVGFfBzjOKzyyVM0NRmxbK8u6YtYANPBc3WDD1nChKb16yVyzk6GIypRw8FmprXZW1Ju5lg2R2L5V4SzG8SyhrYqmpBfC1hOawcBIuLd4W0KtPDzrRz5Sd2W4zLGGydXeFoUIuMdT7fvtLGSmWddQYZjtFjTzUVWDsc9rybueAc3NJ4emtp4irqGIlGMoz1uJiypkejWrUKuF/LGq14X138ujsKmA5N4vlzQvxzFcdq4BK9wgjhPStANr2vYC/AOLWrKVGddaScrGfHZRwuSaiwmHop2Wts2WRGNYpSY9ieSuL1LqmSla50MziSbC2i50kEEEX1LJhqk4zlSnrsamWsHh6mGp5Qw0c1Stdd//AJZknwRVdTV4TiTqmolmc2pABkeXWGb3UwEm4u76SnxZRp0q9NQilq6FbpPoy3zkzg8KyxyfwSbFaPEcUgp6kYlUuMb864BeSNQVkqkYuzZnp4atUjnQjdGy6JGSHb2m8juZU0sN5fwHEdRjokZIdvabyO5k0sN44DiOox0SMkO3tN5HcyaWG8cBxHUY6JGSHb2m8juZNLDeOA4jqM6DDsRpMWoIq6hnbPTSglkjb2dY24e6Femmro15wlCWbJay0qloQBAEAQBAEAQBAEAQBAEAQBAEAQBAEAQBAEAQBAEAQBAEAQBAEAQBAEAQBAEAQBAEAQBAEAQBAEAQBAEAQBAEAQBAEAQBAEAQBAEAQBACgPzPlYT8c8d0/wDzpfWo6r87O5yVzSBp7njWMkRc8aAXPGgFzxoD7V8Dn6NV32w+w1SFHk0cNlbntT76EbPLHKLAaGqZhWUFA+emmi2Vsmx57QbkW4we6FhxFWnF5lRajdyRk/G1YPEYKdpJ2tez/h+JxWRNAK/KrFmYK2qiwCemkic6a/6zbAd0gk24bLUw8M6pJQ+Vo6HLVd0cFSeKadZNPV2PX6bei5nktlJJ8HslXgePUVQ2PZTJHLE29zaxte12mwNwq0azw96dRFuVMnRy0oYvBzV7Waf3qZucqcpKbKj4OcVqaOnnjhjnjjBmaAX9M03AF+NZa9ZVaEnFGhkvJ1TJ+VaVOrJNtN6ujUyXAMisnavIujrajC431T6TZHSF77l1jp1q6lh6UqSk1rsY8flnHU8fOlCo1FStay2eRoMjcFlx74McaoINE7qoPiB0Aua1hA++1vvWDD03Uw8oreSmWMbHCZXo1p7FGz7m2i7k78IsGTuAx4Ri+H1jK6iBjaxsY6cDUDcix4OFX0sWqUMyad0a+P8Ah6eNxLxOGnFwnr27N/eeZMZKYhjeF5RYnXRmlmxeNzYGPFtbs+5HFcNH3FKNCVSM5S1ZxXKWVKGErYehSecqTV/K1u+1zDJfLePI/C34Fj1BWRVFK92x5jAc4E3tpI4b6dIIVKOJ0MdHUWtFcp5FllOssXg5xcZJX1/fkXsh6CuxfKTFcrqymdTQ1DXNp2OFi69tPeAaBfhJV+GjKdSVaStc18tV6OGwlLJtKWc42v4fy3sOf+D7LPDcl8PrYK+Oqc+WYPbsUYcLAW03IWDC4iNKLUiUy/kfEZQqwnRaslbW+3uZ9mw+tixHDqethDhFPGJGh4sbEX0qVjJSipLpOAr0ZUKsqUtsXY/NuV73DLPGgDYbdl9paOJf+odVkaTWESW9moY5xBuVhRMRba1mVzxqpeLnjQHoJuNJQH6C+DH/ANu8J8B/4jlI0fkRwOUOcz7zrVkNMIAgCAIAgCAIAgCAIAgCAIAgCAIAgCAIAgCAIAgCAIAgCAIAgCAIAgCAIAgCAIAgCAIAgCAIAgCAIAgCAIAgCAIAgCAIAgCAIAgCAIAgBQH5mysIGWeO6Rv6Xh7qjavzs7nJb/2sDT3HGPKrCQuhccY8qC6FxxjyoLoXHGPKqC6Ps/wPTRR5N1ofIxt6w2u4D9RqkaPJo4fK3PKn30I+gyS0krc2SSB44nFpCyNXI+MnF3i7HrZqVjQ1ssTWjUA4AKobbd2ePko5W5skkDxrs4tKNX2iMnHXF2PRNShoaJYQ0ahnCyWF3e57timtbZorcWeEKHgnpW6GzRDvOCWDdzFz6J7g574HOGoktJCpYuU5JWTM9s0/X4/PCqWmD30UhBe+BxGrOLTZUsntLozlHY7Ge2Kfr8fnhVLTHZaTrkPnNVLFc57zMVNOBYTReeFUofmjK9zTlnjRBBBrJCCD+0o7E8odbkdrgi72amMjNOka+NYkTMGrGVxxjyqpfdC44x5UF0egi40jXxoLo/QXwY/+3eE+C/8AEcpGj8iOCyhzmfedcshphAEAQBAEAQBAEAQBAEAQBAEAQBAEAQBAEAQBAEAQBAEAQBAEAQBAEAQBAEAQBAEAQBAEAQBAEAQBAEAQBAEAQBAEAQBAEAQBAEAQBAEAQHJY9k5gM1XHPJhNDJPLK50r3QtLnG2slRWUpZsU4uzub2Fq1Nl3Y13xXwDtLh/J2qI01TrM3NJLex8V8A7S4fydqaap1mNJLex8V8A7S4fydqaap1mNJLex8V8A7S4fydqaap1mNJLezIZNYEBYYPQgeICuWIrLZJmKUIyd2tZDVZOYK2AlmE0QNxqgCpLE1rfO/MKnC+wo7gYV2qpfQhWcKr9d+Zdo4bkNwMK7VUvoQnCq/XfmNHDcgcAwoDThVL6EJwqv135jRw3Iyp8mcPrHARYVSgOALbQNLiDqOnQ0HgJ0ngBUvhsLiJrOq1GluvrNSrVpp2hFFyTIbDYpoIH0NI2WfODBpN7C5uQwAaO4pBUIpWu/NmtpH9pFOryUpMPkzZMKo3jxbDr1WcAPI4C/GtWvg6rV6VR33NmanWjsnFEbMDwiRgczC6Ug/wCAPJ31CSxGJhJxlJ37zdUKbV0kZbgYV2qpfQhW8Kr9d+ZXRw3IbgYV2qpfQhOFV+u/MaOG5DcDCu1VL6EJwqv135jRw3IbgYV2qpfQhOFV+u/MaOG5GJycwhxucIpCe7AFR16z1uTMkXmq0dSLlHkxgbonF+DUJN+GnaqxrVOsw6kt5Y+K+AdpcP5O1Xaap1mU0kt7HxXwDtLh/J2ppqnWY0kt7I5smMBbC4jBaAHuQN41WNWpf5mU0k97O5oaWloaRlLRQxQ08ehkcQAa3h0ALqla2oiJOUneW0sqpaEAQBAEAQBAEAQBAEAQBAEAQBAEAQBAEAQBAEAQBAEAQBAEAQBAEAQBAEAQBAEAQBAEAQBAEAQBAEAQBAEAQBAEAQBAEAQBAEAQBAEAQEFZUtpKZ0zmlwbbQ3XpNlirVVSg5voLoQc5ZqOWc5staZgzNL5nnTr1alzNaanUlJdJJwi4xSZYWIuCAIAgCAICtW19Ph9Ps1TJmtvZoAuXHiA4SqNpK7L6dOVSWbE1ByshvooKojulg/3WPTQ3m3wCe9epNS4vuxKaaKklZaxcJS0h5Js1ug6idJ7jSpPJcI1qjltUffoNDH0pUIpN62ddSYfFJRyU1VSHNbNnZ0jg4zOBDhJo1G4GuxFuKy6IiTOrqnRYxh9OHENmEtxx2aCgMJTTPfWGmomVMz2ZsxFgHloNmFx167W4Lq1Su7IyOk4xzpar7PvccniNS/J6rDZYXyNlteNjwSCRcG5te1i0nhs0qKyrSioabdtNrARdSejvYr/GyLtfVecznUDpobyY4BPevUmpcpqOeZsUsc1MXGzXS2zSeK4Oj71dGpGWxmOpgqkFdazdaVeagQBAEAQBARVO9pO8iBdwirZTzvpBE75SXQ4WzR0v9FLZOxEY/wClbW2amIpt/m3HQKaNMIAgCAIAgCAIAgCAIAgCAIAgCAIAgCAIAgCAIAgCAIAgCAIAgCAIAgCAIAgCAIAgCAIAgCA5TGfhDyewLFJMOrKibbMQBe2KBzw24uASOG3B3VjlVjF2ZuUcBXrRz4Ruih0Wslev1nJH8yt08N5l4qxXVHRayV6/WckfzJp4bxxViuqOi1kr1+s5I/mTTw3j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jotZK9frOSP5k08N44qxXVPD8IeT+OluHUUtS6omcMwPp3NGg3Ok9wLUxtaMqEki6OT8RRefONkiy3qzfGv9SgTIWlQBAEAQBAEByeU5futTh3zBASzv53TfystfEXzUSmAtmS33NStQ3jeZKOAxXNuGuL47Ei9tEgH8yF0uQWtHNdq9iAyynnwfY/c+hbFXbSjjFXFtkDp5TB0rj3G52jyqeIU5rEsAyjr8fwuZ+KUpoYC8zGKnMcma4WLfnnQ4C1xYjXpVrV9RlpzVN5yV327P/e/UdZDDHBE2KJjWRtFmtaLABVSsrIslKU5OUnds4DLXZRVRMnljkk0WLGZtml5LRa50gA6eHiC0MqtcEnfs9zcyanwqFu32OZXGHVmEoaYXh/zc03vxKsb3VgjusLfJJhNG+W+yGFudfXeykiBqpKpK2y5bQxhAEAQBARVO9pO8gK1RilLgufiNa57aaCbOeWNLiAW21DXpK2sHJRrxbLZU5VVmQ2sj6LmSfZFXyR/Mp/hEN5i4rxXVHRcyT7Iq+SP5k4RDeOK8V1R0XMk+yKvkj+ZOEQ3jivFdUdFvJQ6p6vkj+ZV08N5X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g/C3krY/L1nJH8yaeG8cVYrqnZUVZBiFFDWU0gkgnYJI3jU5pFwsqd1cj5RcW0ywqlAgCAIAgCAIAgCAIAgCAIAgCAIAgCAIAgCA1GU2PQ5N4BVYnMA7Ym2jZfqjzoa37z/urZyUY3ZmoUZVqipx6T81TzzVVTNU1MhkqJ3mSV/1nE3KjW23dnfUKMaNNU49BGqGYIAgCAIAgCAIAgCAIAgCAIAgCAIAgCA3uR36WUHhO9krBiOTZpZQ5tLw9z7C3qzfGv8AUow5ktKgCAIAgCAIClieGxYnTbFJcOac5j2mxae4VbJXVmZaNWVKWdE585N1INttS+haVh0MdxurH/2+p7Hg9dQybZhnle5o0tEIBIuDcd0EA24bLfydVWGq3ex6maWOqrEU7W1o7PCcbpn0E1Q588lQ54fJCCZCCSGjYx9T1ab8K6kgzeuniZKyJ0jGySXzGl2l1tdhwoChiOJUkDKiCrEzGbEDnAECTOuM1hH62jUNIuCgPn9RTVGN1GzCaRjWaGXGyFwAzRpOuw4eElygcrV41P8AQXRrf8Epk96Fuq13GHxcqeypPQDnULoY7iV4f/b6ktPk2dlaZ3yTNBvmuaGN+/jV0aaWxFlTGykrRVjp42CONrBpsNayrUaBkqgIAgCAICKp3tJ3kBzeXH6J4p4TfyrNQ5RG1guXifGVJHQhAEB6Dmm6FU7O5MDcXVxmWsKpUIAgCAIAgCAIAgCAIAgCAIAgPrHwQ5SdJNk5Uv0svPR3+rfp2fcTcdwniW3h6l1ms5LLeE0dTTR2M+sLaIIIAgCAIAgCAIAgCAIAgCAIAgCAIAgCAIDwoD4b8KmUm62Ptwmnfekw4nPsdD5yNPmjR3yVpYid3mo6jIeDzYuvJbdhwS1zoggCAIAgCAIAgCAIAgCAIAgCAIAgCAIAgN7kd+llB4TvZKwYjk2aWUObS8Pc+wt6s3xr/Uow5ktKgCAIAgCAIAgCAIDW1eFCSXbFLIYJ730XsTx6LEHujXw3W5h8bVorN2rczDOhGZC6THWvYXTB7o75jyQS2+uxLCR5VvLK0La4P0MPBHvIxhtXWS7JWzPkPDnE6uK5027gstWvlOrUWbBZq9TLDDQjrk7m3ggZAzNaBqte1lHJGw3clVSgQBAEAQBAEAQEVTvaTvIDm8uP0TxTwm/lWahyiNrBcvE+MqSOhCAIAgMmOsbcCqmXwlbUSq4yhAEAQBAEAQBAEAQBAEAQBAEBYoK6pwvEabEKN2bU00gkj7pGsHuEXB76rGTi7o18Vh1XpOmz9MYJi1NjuDUuJUjrw1EYeAdbTwtPdBuPuUnGSkro4CpTdObhLajYKpYEAQBAEAQBAEAQBAEAQBAEAQBAEAQBAc3lvlIMmcmp6xhBq5PkqVp4ZDqPeAuT3ljqTzI3NnB4d4iqoI/Oekklzi9xJLnO0lxOkk90lR2076EFCKiugIXhAEAQBAEAQBAEAQBAEAQBAEAQBAEAQBAb3I79LKDwneyVgxHJs0soc2l4e59hb1ZvjX+pRhzJaVAEAQBAEAQBAEBUrsRgoAxsme+aTRHDGM57z3Bxd06FmoYedZ2giydSMFrNfLU4nI3ZJqimw2I6hYSSfe49KPuBUzQyTB7byZpVMW1r2IrtdG9kknxhrHCO2e5sjAG31amrc4rgrJ09pr8NTTansJYX1p00WMxVdv7OoY11/wDyZYjyLDWyVTW2Lj5mWnjHL5WmXKbFg6dlLWwGkqX6GAuzo5fAdwnuGxUPiMDUorOWtG5Trxnqe02S0jOEAQBAEAQBAEBFU72k7yA5vLj9E8U8Jv5VmocojawXLxPjKkjoQgCAIAgJGOvoOtXJmWEr6jNVLwgCAIAgCAIAgCAIAgCAIAgCA+kfBJlJtLE5cAqH2gqyZaa5+bKB0zf/ACAv3weNbOHn/SzmMuYOzVeK7z7QDdbhzgQBAEAQBAEAQBAEAQBAEAQBAEAQBACgPz38ImUnxiyneyB+dQ0BdBBbU91+nf5RYdwd1aFeedKyOvyNhNFS0klrZyawk2EAQBAEAQBAEAQBAEAQBAEAQBAEAQBAEAQG9yO/Syg8J3slYMRybNLKHNpeHufYW9Wb41/qUYcyWlQBAEAQBAEAQFauq9p0pkEZlkcQyKIa5Hk2a0d8rLQoutUUEWVJqEbs01ZHJhlS+NkzajEZGjblUW3bEdextHEOAfedJXZYXCQp002tXQt/aznMbj3B5sfm9ihsLC/ZH3kkOt8hzitp1JWstS7NRBzqSm7ydzx3UMQ8CH21fHbDvl7G3Q5Cp4e5lJDG913MGcDocNBH3hWRqSitTNNNp3RM2pBiNLiPy9JJYbI75zDwXP5tYWOdGNRfkVnu6H3fx0kphMe7qFXzNthdTNHPJhtXIZJom58Up1yx6rn9oHQfuPCuSx+FVKWfHY/c6ehVzlZ7TaKPNgIAgCAIAgCAiqd7Sd5Ac3lx+ieKeE38qzUOURtYLl4nxlSR0IQBAEAQC9kBM05wurrmZO6PVUuCAIAgCAIAgCAIAgCAIAgCAyjllgmjngkMc0TxJG8a2uBuD5UTs7mKtSjVpuEuk/SmSmPxZS5PUuJMAa94zZox/ZyDQ5vl1dwhSUJZ0bnA4ii6FV030G6V5gCAIAgCAIAgCAIAgCAIAgCAIAgCA4z4Scpjk/k2+Knkza+uvDAQdLBbpn/cP5kLFWnmRN/J2FeIrKPQtp8BaA1oa0WAFgo87pJRVkeoVCAIAgCAIAgCAIAgCAIAgCAIAgCAIAgCAIDe5HfpZQeE72SsGI5NmllDm0vD3PsLerN8a/1KMOZLSoAgCAIAgCAIDXVE4jxhs7xdmH0ctYGnUZD0jPzKcyLRz5N72kaGOqZkb7tZr4orU4bIS57umkcdbnHST5V1c7SZxEpuUnJlV7DG8tK12rFUQ/2Vf4EPtrNDbT75exvUOQqeBbqIMxxc35t/Isco21mgmV3AOaWuAIIsQeFWp2d0XEsErmw4fUOJMlLVimc46yx/S6fK3yKPyrSUoSa6VfxOnybWcoRb7jqVyBOhAEAQBAEAQEVTvaTvIDm8uP0TxTwm+tqzUOURtYLl4nxlSR0IQBAEAQBAetdmm6IrGVmTXVxmCqVCAIAgCAIAgCAIAgCAIAgCA7j4L8pNxsotzqiS1HiRDNJ0MmHzT/5DpfIs+HnZ5rOfy3hM+GmjtW0+7jUt45U9QBAEAQBAEAQBAEAQBAEAQBAEAQHGZYZDYbj8k2K1tTXCaCmc2NkcoaxoAJ1W4TrWCtBOLk+hG/gsZVoyUIars5ij+DPJ+ehp5n1leHyRMe4CpaBcgE/qrHTpQlBNm3Vyri41JRT1JvoJuhdk72bX8qb7qv0FPeY+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CalyCwXBaqPEKSprHzxOGa2Sdrmm+jSAO6tXGUoRoSaK8ZYmt/pzepm8b1ZvjX+pQQLSoDWYqJpKigp4qmaASySZ7oiA4hsbnWvY8IUjk2jCrUcZq//AKa2Jm4RujQtqat7GvE+J2cA4XrGaj/4Lo5ZJwsXZ28n/JAccvcySKad73tkrMTZmxOluKppuG8HzVa8lYaycUnrS2Pp8TNRypKq2knqVzAVFUQDs+KaRffbPdR5JwqdtXkzFxz2PzPNt1LZGWq8Qa4SRaJJ2va5pkDSCA0cawYrJuHpUXUik/DsubWEyg8RPNV0djwrlCdNNiG+MY/dTfxHLpcgbV3/AEInKnJy7jw610BxpDNFsjNHzhqVJK6Kp2Nf/Z1/gw+2qw+an3y9jfoc3qeHubZ2s99CPKU8GZ0zfm+pY5RtrRcmQD6Nm/eEPtMWnlDk/wDi/qdDkn5PE646z31xR0poMTkqNvVbmVdXHHBHBmxQPa3Oc9zhe5B4gp7JWCpYmH50r69fcRuPxLw6zug1+2azsnE+Ux+6pPinC9nkyK457H6GTaioNO6TbuKZzZRFmCePSSL3vmpxRh86ySta+xmZZUbpOpr22Mds1fZOKcpj91V4pwvZ5Mxcc9j9C1hFXUSYtDG6qq3xujlD453tdZzcyxFgPrFReVcFSw9NOC22+pJ4DFPEfm6DpVAkmRVO9pO8gNTj1FFiOF1dJO5zYpZAHFjrHUDr+5bODipVoph1ZUvzw2o4z4i4P2RV+nHMp7QUy3jXF/aHxFwfsir9OOZNBTHGuL+0PiLg/ZFX6ccyaCmONcX9ofEXB+yKv045k0FMca4v7Q+IuD9kVfpxzJoKY41xf2h8RcH7Iq/TjmTQUxxri/tD4i4P2RV+nHMmgpjjXF/aNrhnwcYDVQPdLV1wLXWFqlo4PBVdBT3leN8Z9ou9C7J3s2v5U33U0FPeON8Zv9B0Lsneza/lTfdTQU9443xm/wBB0Lsneza/lTfdTQU9443xm/0HQuyd7Nr+VN91NBT3jjfGb/QdC7J3s2v5U33U0FPeON8Zv9B0Lsneza/lTfdTQU9443xm/wBB0Lsneza/lTfdTQU9443xm/0HQuyd7Nr+VN91NBT3jjfGb/QdC7J3s2v5U33U0FPeON8Zv9B0Lsneza/lTfdTQU9443xm/wBB0Lsneza/lTfdTQU9443xm/0HQuyd7Nr+VN91NBT3jjfGb/QdC7J3s2v5U33U0FPeON8Zv9B0Lsneza/lTfdTQU9443xm/wBDDDfgvwGsxOvgdVYjmU+xGNzKgXu4EnTm8YCxwpxdSUd1jLWyliNDFt/Ne/gz6pEwxwsYXueWtALna3d091bhCbTNAEAQBAEAQBAEAQBAEAQBAEAQBAVMV+iazxD/AGSrKvyPuMtDlY96PmNLh1E6jgc6khJMbSSWDToC8xqV6im0pPadZKcs56yXc2h7Eg8wLHp6vWZTPlvG5tD2JB5gTT1esxny3jc2h7Eg8wJp6vWYz5bxubQ9iQeYE09XrMZ8t43NoexIPMCaer1mM+W8bm0PYkHmBNPV6zGfLeNzaHsSDzAmnq9ZjPlvG5tD2JB5gTT1esxny3jc2h7Eg8wJp6vWYz5bxubQ9iQeYE09XrMZ8t43NoexIPMCaer1mM+W8bm0PYkHmBNPV6zGfLeNzaHsSDzAmnq9ZjPlvG5tD2JB5gTT1esxny3jc2h7Eg8wJp6vWYz5bxubQ9iQeYE09XrMZ8t43NoexIPMCaer1mM+W8bm0PYkHmBNPV6zGfLeNzaHsSDzAmnq9ZjPlvG5tD2JB5gTT1esxny3jc2h7Eg8wJp6vWYz5byaloqWGqjfHTRMeHCzmtAIW1g61SVZJybMOIlJ03dm8b1ZvjX+pThGFpUBrq/6Swvxk34D1K5I5Z/fSjTxnyfe408MWfh1M4DphE37xYLsa0bybOF6SFvV5fsk3qCxx+Vfuib+C+aXcyy6LOponjWGNv5FdUjrbNBMoS74Z4UH4zVp4zmkvvoZL5I5Z/fSdtwnvrhzrzVTxRTYjikc1QynjdhjAZX6m/KO0ldHkNta0r6/oReUUnFpu2oq2pr/AKRYZ6J3vLpPzfps5vglL9RC1N/eLDPRO95PzfpscEpfqIgfTU7mVhZi1HNnsY5z42kNYGuvci6xynKM4PMe1+N0bVGhTVKcFNO9vAjNU2/0rQeY7nV95fpyNbgVH9VDbTT/AN0oPRu50vL9OQ4HR/VRi9jG4U5zKiKcPrYXF0QIAOewW0qNyg24NOLVk9viS+T6cacUoyvrOrOs99cWdAaHEN+4j3qL8R66nIHyv/l7EHlnkn4e5XqYs0541HWpiUbazlUyvD1N326P2Fkj8y/a/c3lzN9/0J54sx2cB0p/ksclZ3NFMwwb6ci71R/xqGy7yMfD6nT5E+Tz+h1S5cnyKp3tJ3kBrcYY2SgqGvaHNMouDqOgLFiG1SbRnw3KxOZ2nTdjxeaFEaae9kxnMbTpux4vNCaafWYzmNp03Y8XmhNNPrMZzG06bseLzQmmn1mM5jadN2PF5oTTT6zGcxtOm7Hi80Jpp9ZjOY2nTdjxeaE0097Gcy1S0FG9ji6lhOnhYFiqV6ieqTLJTlvJ9zaHsSDzAsenq9ZlmfLeNzaHsSDzAmnq9ZjPlvG5tD2JB5gTT1esxny3jc2h7Eg8wJp6vWYz5bxubQ9iQeYE09XrMZ8t43NoexIPMCaer1mM+W8bm0PYkHmBNPV6zGfLeNzaHsSDzAmnq9ZjPlvG5tD2JB5gTT1esxny3jc2h7Eg8wJp6vWYz5bxubQ9iQeYE09XrMZ8t43NoexIPMCaer1mM+W8bm0PYkHmBNPV6zGfLeNzaHsSDzAnCKvWYz5bzo8h4o4KrFmRRtYwGHQ0WHzSuz+HJOVCTk76yIys28y/adiuiIYIAgCAIAgCAIAgCAIAgCAIAgCAICniv0RW+If7JVlX5H3GWhyse9Hzuj3jT+KZ7IXldX533s6uXzMmWMtIJ6uKnexjxIXvBLWxxuebDXqHdC3sLk/EYu+hje23WkYKuIp0bZ72ke6EXWavksnMtriHHdT1Ri4wob/RjdCLrNXyWTmVeIcf1PVDjChv9GN0Ius1fJZOZOIcf1PVDjChv9GetxCF0scZbOx0js1uyQPYCeK5HcKxVsj4uhTdSpGyW3Wi6GNozkoxetlpRhtBAVTiEIkewMneWOzXbHA9wB4rgKUpZGxlamqkI3T2a0as8bRhJxk9aPN0Ius1fJZOZX8Q47qeqLeMKG/0Y3Qi6zV8lk5lXiHH9T1Q4wob/RjdCLrNXyWTmTiHH9T1RTjChv8ARklPVxVL3sZsgcy2c18ZYRfVoIWni8BXwltMrX2a0zPRxEK18x7CdaRmPHODGlxNgBcq6MXJpIo3ZXZUbiUD2hzI6pzSLgimeQR5FLvIOP6nqjT4wob/AEZ7uhF1mr5LJzKnEOP6nqivD6G/0Y3Qi6zV8lk5lXiHH9T1Q4wob/RjdCLrNXyWTmTiHH9T1X8jjChv9GTQTx1MIliJLDcC4IOg2OgqNxGHqYeo6VRWaNmnUjUjnR2EqwF5nD1ZnhBbmB5ePj7GGvybNq3qzfGv9S6Aji0qA19cC7E8KAFyZZgAOH5F6lckcs/vpRp4z5DWUomjo4I3UVaHNjaCNqv1gd5dnNxcm85eaOKeGrdVkbqeZ080jaWpazasrbvgc0XNrDSFik4xS1r5l0o3cHRqRcs6L2MyiqWthY0xVFw0A/IP4u8srSb2rzRpcGrdV+RSqBeoD2RyiPPgF3xubp2ZujSFo5QSWGkk159jJXJVOcKv5lb/ANOy4T31wp1hpMS3xiv7ti/GK6bIG3x+hEZW5OXcQTwZzi5mu+rjU5KO45BMqabrGXEsDA+kxjOF7UII7hz1np/0fu+huYbk6ncSzwXJcwaeEKyUelGimVVjLjwfRk37wh9ti1socn/x/kn8lcn4nXnWe+uKOlNDXMe+txLMjfIQyicWsaXGwkffQF1GQWlHW9/sQmV4uVNqKvsMHPLgQaWsIP8AlZOZT9lvXmjmOD1uq/IqCKSKB0j4J2s24xwzonAloba9rXVqzVNK6+V9PabqpT4K45rvcndVROaWlk9j/gP5lc436V5o0tBV6r8iLCGkY5CS1wBbUEZzS24+T02KgcvW0UV3fU6XI0ZRhaSt9o6lcsTpFU72k7yA1+K7zqPGj1BYcTyTM+H5VHOqFJYICHbDS5zWxzvzXZpLIXOAPFcBSVLJOLqwVSEdT2a0ak8dQhJxk9a7Ge7Oex6vkz+ZX8S43q+qLeMcN1vRjZ/8vV8mfzJxLjep6ocY4brejGz/AOXq+TP5k4kxvU9UOMcP1vRnsczJXPaA9rmWzmvYWkX1aCtXFYKthbaVWuZ6OIp1r6N3sbCj6m7wlHVdpfMmllZDE+WQ2Yxpc421AKlOnKpNQjteoxSkopyfQVxiMRFxFV2P+Vk5lK8Q4/qeqNTjChv9GN0Ius1fJZOZU4hx3U9UV4wob/RjdCLrNXyWTmVeIcf1PVDjChv9GN0Ius1fJZOZOIcf1PVDjChv9GTwzMqIWTRm7Hi7Ta2hRdajKjN05qzW02YTU4qUdjJFiLyGoqY6ZrTJndO7NaGMLiT3h3ltYXB1cVPMoq72mKrWhSWdNkW6EXWavksnMt7iHHdT1Rg4wob/AEY3Qi6zV8lk5lXiHH9T1Q4wob/RjdCLrNXyWTmTiHH9T1Q4wob/AEZ47EoGC72VLBcDOfTvA0m2shWyyHjopycNS7UFj6Ddky4ok3AqA3mRm/sW78Psldx8Nc3l3kTlbZT8fc65dGQ4QBAEAQBAEAQBAEAQBAEAQBAEAQFPFfoit8Q/2SrKvyPuMtDlY96PndHvGn8Uz2QvK6vzvvZ1cvmZMsZaV3ktrJ3NJBGG1JBBsQbsXa/B6TqTvvj9SBy42qd1uZHJTbG7TJPYi4OzO513UpyT6PJHCqtU6z8zFrnxw14bLKAIGEfKOJBz7aNKqrSlBtLa+hbjdw9SbpVG29hnLTmOQtM1Rbg+Wdq8qtc2uheSNNV6r/qfmVXlwqIWGSRzRUxkB7y63SScahfiLXk6T7H7on8gzlKt+Z3/APGbVeVncBVQKsTDLRtjD3tzsQqfmuLb2Yw8C9X+HuYQf9q92cNl2co1G4u2sj2GzrGSe4PXn86lXUl2eSIHTVOs/MyjEk9NQx7NNpZMdEjhchwtc3V9kpTaS6OjsNuvVnGhTab6fcx2Ig2MtR6Z3OrM97l5I1dPV6z8zDD3OfUyOe5znGnhuXG5Pzlw3xkkq8Eu36HcZBbdG77PqbFcWTxFU71m8W71FZaPKR717llT5GRvidK2Ah8ozKGlIDZHNGmPTqK9opaqSa3voPN8fUnGtZN7EVahhjp5HtlmDg24OzO51fTm5TSaXkjUVapf5mXKqN8tbVu2WbpHNADZXAAZoPAVZD8tKLSXT0LebWNrVI12k39oqyB0bQ9s04Ic3+2d9Yd1XQlnSs0vJbjXhWqOSTk/Mmw3ervHS/iOXk+XOf1PD2R6TgOQj4+5bUQbZnD1ZnhBbmB5ePj7GGvybNq3qzfGv9S6Aji0qA19foxLC7a9km/AepXJHLP76UaeM+T73HPR04FLBITIc+NpJ2R2u3fXZVZzjN2ZxGklvLeGtzKmrDS6xw+c2LydIAsdJWNycorO6yN3Byk5Su+hlU0jGsjPTkOYDfZHcXfV05yUn/CNPSz3vzIHNEc7WtLrF8JsXE6dmbxrTx8nLCyb+9TJXJMpOs7v7udvwnvrhjrTSYlvjFf3bF+MV03w/t8foRGVuTl3Hp1nvqfOOIZYBJpGh3Hxqko3Kp2IoGubTY0HAg7QHtqsNTh+76G/heTqdxbIN9SEeV5qfPu5o6bi41bKN9aLkymNGGzgi3/qEPtsWjlDk/8Aj/J0OSuT8TrzrPfXFHSnP4jc1eJtDnNzmUTSWuINjI/iXU5A+Xz9iEyw2qba7PcoPg2N5aXS+ldzqadSa1fRfwcxpZvpZYibn4HLGXyZu6Mbfnm4Bj473Vy1zTe3NfR2m4py4K3fpKrqZrHFpMlx/iO51Y6kk/8AC/g1FWqdZ+ZNg1xjUAu4gNqALuJsPk+NQ2XtdKL7vqdHkaTlC77fodUuWJ4iqd7Sd5Aa/Fd51HjR6gsOJ5JmfD8qjnVCksEBPSMMuGwxh7251dU3zXlt7NZbUvT8gr/YxfYjgcvzlGs3F21sbDZ1jJOD453OpN1JdnkiA01TrMyYJJ6ehjM0wvFKdEjhch+i+lX2SlNpLo6Ow269WcaNNpvpMdjINjLUemdzqzSPcvJGrp6vWfmUY3OfUuc9xc408NyTcnQ5cV8WpKvFLt+h3vw+26Db7PqbOj6m7wlxlXaTkzHFPoms8Q/1LYyfzul+5e5q4nkZdzLGIQmTEKt2yS2Y5gs2RwAGxtOoFewwbjSi1byW884xtWca8kmyjI10Ya5sswIe3+1cf1h3VWEs52aXT0LcYaVWo5pOT2lieN8lTVyGabpahzbCVwAGi2oqkfy04WS2LoRlxdapGvJKT2kTQ6OeBzZp+rMGmVx0X76Z2cpJpbH0LcW4etUdWKcntPcJ+iaXxYXkWVee1f3M9JwnIR7i6o42DGIXxrCR/mv+N66P4Z52/wBr90RuVORXeUYoCaSCV0s5z2Ak7M7X5V6dVk4ydkrdyPOnWqXf5n5ktNnRVoDZZdMEpIMjjqbo1lY5POpu6W1dC3m5gqk3Ud29j9jBsLhBC8zVBz2NN9mdrt31fUk4yaSXkjTVep1n5laszmQyt2WVzTG0kOkc4X2VnGVp4952Dm2l5LcyTyVUnKulJ3/9NudZXjZ6IEBvMjN/Yt34fZK7j4a5vLvInK2yn4+51y6MhwgCAIAgCAIAgCAIAgCAIAgCAIAgKeK/RFb4h/slWVfkfcZaHKx70fO6PeNP4pnsheV1fnfezq5fMyZYy0ryb6qP3ZU/kXbfB3Kz74/Ugcu8l4MtvjEkQHDbQV3Ulc8/RrnAhmIA6CIGe2kNsO9+xv4bkavcbKePZGkD5wOhUaujQTNNILVkQ/zMXsSKE+If/my8fdHSfD/LeP0ZtV5Wd0EBXpOoR/vCp/DYvWPh7mEf2r3ZwnxByj7yeoivaQaxrUrNdJzqZXo/m0HgT+2Fk/qn/wAfY3cTzen4+5PURadkH3rHNdJpJmvw3q7/ALPD+ZcN8Z8vDx+h3+QOQ8vqbJcWTxFU71m8W71FZaPKR717llT5GSU+uL7DSfhr2mlyS72eZ5S5fwRVxKLMppSB0pafuV1NWqI04PWXGb+rfDb7AVKfJR8fdm1lDl399BTrotjZo+aXNt5wSCtPz9jWpP8AMhhu9XeOl/EcvJ8uc/qeHsj07Ac3j99JbUQbhnD1ZnhBbmB5ePj7GGvybNq3qzfGv9S6Aji0qA11f9JYX4yb8B6lskcs/vpRp4z5PvcaykaH4bTtOoxN9QXZVVeTOEe0UTSysq2nWMPqPUFiSskv7om/gtsv2szYwSUkbT9RvqV81ds0L2ZrJmltU0HWHQ/jNWljVbCy++hkxkjln99J2nCe+uGOvNPXSbFV4o/Y45LYbH0src5p+WOsLpcgq729P0InKjtBvsNZIx0byDR4b3DtTX/qXQurbf5/4OY4Qn/SvIwv/k8N5L//AKTT9r8/8DhH9q8i7QVGx0eMNNJQ9LRh1mQZod01rHTpCXz3B3e3f2dxtUKt4TeathUkYY3EOo8O7+13af8AUqurbpfn/g1eELqLyK+wf4VJ6J3vKmm7X5/4K8IXUXkTNP8A6Q9uZG3NroR8m2wPTs06yo/KOuDd3rj0+JNZNlnQvZLX0HXnWe+uJOiNBiG/cR71F+I9dTkD5X4+xB5Z5J+HuYzRbIzR84alNyVzlE7EdP8ARMv7zi/DVY/Mv2v3N9c0feZzxZ7Lj5w/mrZK5oJlbBvpyLwaj/jULl3kY+H1OoyJ8nn9DqlyxPkVTvaTvIDX4rvOo8aPUFhxPJMz4flUc6oUlggLWH7zp/t1V7LF6hkHmMe5e7PP/iLlX3stVEV/lGjTwqSnHpOcTK9H83D/ABU3thZV80+9exu4nm9Px9yepi07IPvWKa6TSTNJBvg/Z4fU5cX8W84j4/Q9D+HebvwNpR9Td4S4urtJ2Zjin0TWeIf6lnyfzul+5e5rYnkZdzNjJ9JVvhx/hMXscOSj3fVnmeP5xI11dFsYFvml7LecEgrS8/YwUX+dd5ciAM9aDpBqX/7KseTh3IyY3nE+8qTx7HUQDgM7LecrLWzu5+xTCv8A1o95hhP0TS+LC8jytz2r+5np2E5CPcXVHGweQ/TeE/av+N66P4Z52/2/VEblTkV3mNE0PwynadRjC9Qqq8meaS+ZkLGFmIBp1iCb2VgatBrtj7m9gNdR9z9ixTsElBA09bb6gs1RXkzQ6TVYg0tbK06xGPxWLQxytg6i+9jJfJHOF99JtjrK8cPR0EBvMjN/Yt34fZK7j4a5vLvInK2yn4+51y6MhwgCAIAgCAIAgCAIAgCAIAgCAIAgKeK/RFb4h/slWVfkfcZaHKx70fO6PeNP4pnsheV1fnfezq5fMyZYy0iGx7fm2YvEe5tTnZls612ar6Lrtfg++knbfH6kFly2jV9lmYbYaNGyYj6KHnXe5y7PX+DiM3Db36GTWQT0eJymSrz2QML9kjjHS5+i2add+NUbblDNtte/cbdBUVTqZt7W7CA1NRc9PVehj51XOj2eb/g1M3Db36Fd7g+ohcTKZDVR52exrf1H2tYqD+JP/nz2Ws9l963k7kJU1W/Jfx7mbVeUnbhVBWhdG3D85zqgPGIVGZsLWO/UZe+cV6v8PNrAw2WzVtvve44jLejdV599vQe7YbfqmIeih51NZ0ez1/ggs3D736HszI4KLDZqd9TZ7Js28bC75/TXF7a9VlSLlnzvbo37tRt1lRdGndu2vdvIdsznRn1Nj/gx86rnR7PN/wAGpm4be/QjoMzbUmxlxZteG2cAD+trsuA+Mb6eF+36Hb5CtoXbZq+psVxhOkVTvWbxbvUVlo8pHvXuWVPkZ4+SKNtLmurA80NNn7EyMt6no+cbr2mi7Ule217/AKHnWOVF1fz3vZbLEM80L4HtmkxHYyOm+Sh1eVZoyTkrWv4/waijh76m/QnxIPpMXq4onz3Dm52ZGwi+aLazxWWKi7Uo3t079/cbOMjRdZ57d/AqSTOkDWzvqdjz23+SjHCOIrIpdW1+9/wa8I4dSVm/Qlw3ervHS/iOXkeXOfz8PZHo+A5CPj7ltRBtmcPVmeEFuYHl4+PsYa/Js2rerN8a/wBS6Aji0qA1+IsnFTQVENM+oEMry9jHta6zo3N0ZxtwrfyfXhRqOU3Y18RTc42RrGUk8cbY20eLhrQGgbNTaguheXKDd2l6kHxJHtJoI5oZJXuwzFJTJA+Dp56fQHazoOvQrZZaoNJalrT2PoM1LJWibzb61YhbTVTWhopMWsAAPlaZXceYd9C9TDxIu30I5cPqpXsLaKu2TZIrvnlhzWta8OPzTfgWvisrUK1FwWrz3G1hcm8HnnR+h0/CuXJo0mJb4xX93RfjFdLkDb4/QiMrcnLuPHtD7hwuLroNpxxTlhMZ428axOLRenc9pt6Y19gHtrLT/o/d9Ddw3J1O4tSMDwQ4I1c0LlKWN0RsdXAViaaLkyMfRk37wh9ti1Mocn/x/k6DJXJ+J151nvrijpTSV0E5r6v/AKOqlhnjgzZKd8YLXRucdTz3QpzJeOpYaH5nr17+kjsbhXiFm9BX2Cp7Fxjy03OpXjvD9nqRnEi7fQzEUgon04w7Fc59Q2oMufT3DgLar2sreOqGfnatluky8UtU3T12vfoMNhquxsX/AP5udXcd4fcvUw8Rrt9DPDqKaPF4ptq1UcTY5c99QY7lzi2wAYf2VF5Ux9LE00oPWrb+3eSeBwjw35eg36giSIqne0neQGvxXedR40eoLDieSZnw/Ko51QpLBAWaR0TMJjc91QJBXVOZsLWH9Vl75xXp+QW+BR2Wstt+3ccHl1U9M8++17CTbDT/AGmIeih51MZ0ez1/ggc3D736Hs7I4KPDZaZ9TZ8UubeNhdbP6a+m2viVIt58726N+4266oujTzm7a9xDtmc6C+p9DHzqudHs83/BqZuG3v0KLMzbbtjLiza8Ni4WOp2uy4X4svp437fod38P20Lzdmo2VH1N3hLjKu0nJmOKfRNZ4h/qWfJ/O6X7l7mtieRl3Mt18kUeJVGY+tDjmZ+xxxFt9jbqzjfVZex0nalG9vXeedYxUXWln3v4FYyQSujZM/EMwyMGmKHXnC2o31rJnXvm2vr3mGmqGerX9D2sdJTYlWxRvqOlndnZsbCM7RexJurKbtTjnW2b3/BkxSoOtLObvfsImzOkngEzqjN2ZlrxRgXvo0g3VZP8srW2Pf8AwUoRoKrHNbvfsGE/RNL4sLx/K3Pav7mejYTkI9xdUcbB5D9N4T9q/I9dH8M87f7X7ojcqciu8qwTRMp42xPxHYw0ZvyUOryr1GcvzPOtfx/g8+aw99r9CzRthqq0tc+s2QU8pbsscYFs3T803usVV3h+W21b9/abWDVFTeZfY9xRiqJWwxhj6rMDRm3hj1W0cKyykru9vN/wambh979CCsfskExkdMZNjaBnsa0W2Rl/mlaOUXfCTta1nsvue8kslqkq6zG/HvNudZXjJ6EggN5kZv7Fu/D7JXcfDXN5d5E5W2U/H3OuXRkOEAQBAEAQBAEAQBAEAQBAEAQBAEBTxX6IrfEP9kqyr8j7jLQ5WPej53R7xp/FM9kLyur8772dXL5mTLGWleTfVR+7Kn8i7b4O5WffH6kDl3kvBktRF0okbxC67ecek4BMwg3ljX2WL8RX09sO9+xvYfkqncSVUVnF4Gi+lY5R6TRTNW/fcX2mL2JFD/EP/wA2Xj7o6P4f5bx+jNsvKzuggK9Lpgjv2wqfw2L1j4e5hH9q92cJ8Qcp4nssexyfsnUpOSsc8mTsAdh2DAi4MVT+IFm/qn/x9jcxHN6fj7leSMxvtwcBWBqzNNO5Vw3q7/s8P5lxPxny8PH6HfZA5Dy+pslxZPEVTvWbxbvUVlo8pHvXuWVPkZlGwPETT2DSfhr2imr0V3s8zyly/gilWtLaaZp1hqrSVqiNSO03GIsEmM4k0/Xjsf8A62pBXox8fdmzlDnD++g1FSC2MgjSHt9oJS+fz9jXp/OiTDd6u8dL+I5eUZc5/U8PZHpuA5vH76S2og3DOHqzPCC3MDy8fH2MNfk2bVvVm+Nf6l0BHFpUAQBAEAQBAEBqKqF1TiOI08b42yyYdGGCR4aCRKTrK6PIc1BZ0tl/oReUoOcXGO1o8NHiBJ+So+Wt5l0Gmo9b0Ob4trdh4aLECLGGjt9tbzJpaPW9BxbW7BT4TVCnxQPNIx09LsUbRVNdd2dfXwK3T0ouNnsd9htUcHVhCafShtTEOsUvLWK7S0et6GrxbX7Dx1FXPaQ6ClI+2sR1aPW9BxbX7CtU4fJR4MXTPhEj6+J2YyZr7DPZY6O8VH4+cZQeY9kbe5MZPoypRUZ7zozrK4w6AIAgCAIAgCAiqd7Sd5Aa/Fd51HjR6gsOJ5JmfD8qjnVCksEBaw8XoqcHUa6q9li9PyDzGPcvdnn/AMRcq+9kksexyW4DqUhJWOdTJ2AGgwYHSDBUfiBZ/wCqf/H2NzE8hT8fcryRmN+bwcBWCSsaaNVB1c/Z4fU5cd8W84j4/Q9C+HuQfgbSj6m7wlxdXaTszHFPoms8Q/1LPk/ndL9y9zWxPIy7mXqhgkr65p158dj/APUxexRV6Ue76s8zx7/3EjXyAtfGCNImj9sKlP5vP2MVHlI95sauMSYjiQ4RVyW/krrXpw7kX4x/7iRrnAiaAHQdnZ7Ssjsl3P2KYblo94wn6JpfFheSZW57V/cz03CchHuLqjjYMYfpvCftX/G9dH8M87f7X7ojcqciu8hp4s/DKZwHTCMfevTq6vJnmrf5mTYZ9KD7LUewsS+R969zdwXKPuZEyLOoKd41iJt/IFkrRvJs0U9Zr6/qcnih+KxaWN5nU++hktkjnH3vNudZXjh6OggN5kZv7Fu/D7JXcfDXN5d5E5W2U/H3OuXRkOEAQBAEAQBAEAQBAEAQBAEAQBAEBTxX6IrfEP8AZKsq/I+4y0OVj3o+d0e8afxTPZC8rq/O+9nVy+ZkyxlpXcC6snDQSThtTYAXP6i7X4O1VZ98fqQOXNdPwZOKyDNAJfq60/mXfunI4LRT3GEIDqLGnRh7mbVjscxw/tO6Fao5koJ737G7h4yVKpddBm6tpnXBeSD+w7mVdHI0dHPcauWxq4nMuWGqiAcWkX6STjUF8RxzcnST3P3R0Xw+mq2vf9GbVeVHdBAVqdwjpGSODs0YhU3IaTb5NnEvV/h1XwEV/avdnC5ei5VHbf8AQmkqaeRti5/cOxP5lNSpNo55U57mZFwgw3BnyBzW7HUC5YeF4twIlec0v7fY3cRCTw9NJbzCWpppG22Q34DmO5klSk0aSpz3FHDgW1Dw4EHa0Ogi31lwPxly8PH6He5B5Dy+pslxZPEVTvWbxbvUVlocpHvXuWVPkZ6yVsJgMmeA6hpc0hjiDaPuBe1UFnUlbtPNcowlKtdLoRBXyxT0sgjzzJm2A2J2n+SyxptTTZpxpzT2GyxKeODHa8SFzc5zCOkJv8m3iCx0ouVKNu33NnHwk67svuxrayWGdjdicXPLmiwY7T0w7iyKm1LOf3qNelCSmroYbvV3jpfxHLyLLnP5+Hsj03AchH76S2og2zOHqzPCC3MDy8fH2MNfk2bVvVm+Nf6l0BHFpUAQBAcZljlbiGT+JUtLRwUr2ywGVxmDiQQ62ixC2KVKMotyNmhQVVO5z3RJxzsXDvMk95X6Gn2mxwJbx0Scc7Fw7zJPeTQ0+0cCW8dEnHOxcO8yT3k0NPtHAlvK9Rl1iFW8PqcKweZwFgZIHOIH3lZIxUFaLa8S14CD2kPxwn7RYDyU86uu+tLzKcXU/uw+OE/aLAeSnnS760vMcXU/uw+OE/aLAeSnnS768vMcXUx8cJ+0WA8lPOl31peY4upj44T9osB5KedLvrS8xxdTMmZZ1Mb2vZgmBte03Dm0zgQfKjbas5S8xxdTLnRJxzsXDvNk95YdDT7S/gS3jok452Lh3mSe8mhp9o4Et46JOOdi4d5knvJoafaOBLeWKD4Q8YqcTo6eWloNjmnZG4sa+4BNtF3KkqMM1tX1Fk8Ioxcrn0iGZszbt1jWDwLUTuaNiRVAQEVTvaTvIDX4rvOo8aPUFhxPJMz4flUc6oUlggLNE4R4fBI4OzRXVQJDSbXaziXqGQFfBRXYvdnAfEEXKs7LpZZfU08jbFz+4difo/kpeVJtHOqnNdBkXCDDsFdKHNbsM4uWHhkFuBIq85pdnsbuIjJ0KaS3+5hLVU0jLbIb8BzHcySpSaNJU5roNPEC2pcCCDteHQRbgcuG+LecR8foeg/D3IPw+ps6PqbvCXF1dpOzMcU+iazxD/UtjJ/O6X7l7mrieRl3Mu1MzIcTqxJnjOdGR8m43Gxt4gvZKUW6Ubfes82x0JOvJpFWeSOeSHYs8v2WPRsbtPTDuK5Qaec9z9jDRpzU1ddJbq6iODFsSbIXNJqnkdI7Vo7ipCLdODW4vxkJOvKyKc0kU1RT7ES52zMuMx3Hr1KkqbSk3uZTDQkqsbrpI8J+iaXxYXj+Vue1f3M9MwnIR7i6o42DyH6bwn7V+R66P4Z52/2v3RG5U5Fd5DRVMUdFAx+eHNYAQYnaD5F6nODcm0ebypzvsLGHZsmL50QeW7Vnv0jhY5vdCw1I5sHfejcwMZKbuuhkFNVwMpIGueQ5sbQQWO0G3eWWcJOTNLRy3FDESx7ZnREuYIxc5pFjsrNGkLQyhBxwk7/epkrkiMliFdfdzanWV4yejIIDeZGb+xbvw+yV3Hw1zeXeROVtlPx9zrl0ZDhAEAQBAEAQBAEAQBAEAQBAEAQBAU8V+iK3xD/ZKsq/I+4y0OVj3o+d0e8afxTPZC8rq/O+9nVy+ZkyxlpDJTh8zJmzTwysBaHwylhsbXFx3gt/B5Rr4O+hdr9lzXrYanWtn9B7mVPbPE+WP51ufiDHb15Iw8XUPtjY6jhxPEuWP51X8Q47evJDi6hu9RmVHbPE+WP51T8Q47evJDi6hu9TF1M6SSJ81XWT7E7PY2aoc8A2tex7hWKvlrF16bpTas9uovp4GlTkpx2onUUbYQEDaZ0TpDDWVsIkcXubDUOY3OOs2HeUtQy3i6NONODVls1I054GlOTlLazLMqe2eJ8sfzrJ+IMdvXki3i6h2+YzKjtnifLH86fiHHdZeSHF1Dd6jMqO2eJ8sfzp+IcdvXkhxdQ3eoipxHLJMZZpZZAA580heSBq0nvrSxmUK+MzdM722arbTPQw8KN8zpJVomc8c0PY5p1EEFXRk4tSXQUaurMhjglhiZFFiOIsYxoa1rat4AA1AaVNfiHHdZeSNLi6hu9TLMqe2eJ8sfzqn4gx29eSHF1Dt8xmVHbPEuWP51X8Q47rLyQ4uofbGZU9s8T5Y/nVPxDjusvJDi6hu9RTwMpoREzOLQSbudckk3JJ75UXicRPE1XVqbWbdKnGnFQjsJVgLzOHqzPCC3MDy8fH2MNfk2bVvVm+Nf6l0BHFpUAQBAfL/hOObj1ASDbajhcAn9dblBNwdt/0N7BtJO5xRkYBckgd1pWXMluN7OjvMdni+uPImZLcVzkNni+uPIUzJbhnIbPF9ceQpmS3DOQ2eL648hTMluGchs8X1x5CmZLcM5DZ4vrjyFMyW4ZyGzxfXHkKZktwzkNni+uPIUzJbhnIbPF9ceQpmS3DOQ2eL648hTMluGchs0X1x5EzJbhnI9E0Z1Ov3gUzJbhnR3lzCHB2O4aG3J23Gfmn6ypKLUJX3MxVpJwdmfbaD+0+5RkSJZdV5aEBFU72k7yA1+K7zqPGj1BYcTyTM+H5VHOqFJYIDyLZoM/YK2sga9xe5sVQ5jbnWbBSlHLGKo01Tg1ZdiNOpgKFSTnJa32mez1vbTEuVv51k49xm9eSLOLMPufmxs9b20xLlb+dOPcZvXkhxZh9z8xs9b20xLlb+dU48xm9eSHFmH3PzIww7K+V8s0sr7Bz5ZC9xtq0lamLx1bFW0r2dljYoYanQvmLaXqPqbvCUbV2mSZNNEyeF8UgJY9pa4A20FUpVZUpqcdqdzFOCnFxfSYtjna0NbiWJAAWAFY/nUv+IcdvXkjT4uobvUZlR2zxPlj+dPxBjt68kOLqG71GZUds8T5Y/nVfxDjt68kOLqG71Gx1B/7nifLH86p+IcdvXkhxdQ3ep7BCymgZDGCGMFhc3UVXrSrVJVJ7XrNunBQiox2IkWEvIpoGz7GS+Rjo357HxPLHNNrXBHfK28JjauEnpKW21t5hrUIVo5sxmVPbPE+WP51IfiDHb15I1+LqH2xmVHDieJcsfzqv4hx29eSHF1Dd6jMqO2eJ8sfzqn4hx29eSHF1Dd6mEtM+ePY566vljuCWSVT3NNjcXBPGFSWX8bKLi2tfYiqyfRTvb1LChjdCoDeZGb+xbvw+yV3Hw1zeXeROVtlPx9zrl0ZDhAEAQBAEAQBAEAQBAEAQBAEAQBAU8V+iK3xD/ZKsq/I+4y0OVj3o+d0e8afxTPZC8rq/O+9nVy+ZkyxloVbC6CWYuglmUuglmVuEsxdBUAQBVsxdBLMXQSzF0EsxcJYXCoAgCrZi6CWYuglmLoJZi4QBUBnD1ZnhBbmB5ePj7GGvybNq3qzfGv8AUugI4tKgCAIAgNPlV+i+IeK/MFdD5jNhl/qxPmma584YH5osTe10ukrsmJOyJNrP6/8A6QqZ63FukG1n9f8A9AVM9bhnjaz+v/6AmetwzxtZ/X/9ATPW4Z5g+F7XRgTXznW+aOJXKSd9RVTZntZ/Xz5oVuetxTSDaz+v/wCgJnrcM8bWf1//AEBM9bhnjaz+v/6AmetwzzCWJ8UZfs17EaM0caujJN2sVU7ux0WSXVq7vR/mVtT5UamN/pO1hponwsc4G5HGrVFWI9t3J44WRXzARfjKqlYo2SKpQICKp3tJ3kBr8V3nUeNHqCw4nkmZ8PyqOdUKSwQBLAWSwFksBZVsAqAuUfU3eEsNXaWTLKxlgSzF0EsLoJZi6CWYuggCoAq2ASzF0EsxdBLMXQulmLoKgCA3mRm/sW78Psldx8Nc3l3kTlbZT8fc65dGQ4QBAEAQBAEAQBAEAQBAEAQBAEAQFPFfoit8Q/2SrKvyPuMtDlY96PndHvGn8Uz2QvK6vzvvZ1cvmZMsZaU6ingnrXGeFkoioZ5WteLjOBZY+tdn8JQjUnOMulx+pB5Zm4QUl0JlZ1BE02NFh9/EH3l2roUFqzX5r+DkeNK25BtLSiKrL8PonOija9hERAuXW06VXg1GTiktrt6GxSx1WcJyf9KPXUETXFpocPuDbqLveVugodMX6fwYONKu5ev8kWwwx1VOW0tNFIyoYM+FhbcFj9BuTxBRGX6NOGT5ygtq+qJfI+KnXrLO6P4ZuV5gzsgiBrBRQSwOm2rTyzy1s7HOmYXdK1rSANI4yvUshUYVMDBzWyK9zjMr4mdCq3HeYbRh7Dw/0B95SmhodV+a/gieNK25GQpKZ9PSujw6hz5GyOfeM26V1tAuruC0s6V1qVt3Su4z1MfUhShPfc8FFD2Dh3oXe8rdBh9z9P4MHGlbcvX+TLDWxtqpjFDHEHwwvLIxZtznX9S4n4vpxp1acY9F/oddkSo6lJyfTb6mzXHE2R1Gimm8B3qKy0OUj3r3LKnyMoOw6mZHTtioqMt2rBI50kZcS57ASdfGvYoUKTpqclv+9hwOKx1SjUzIkUtLDFE6TaWHnNF7bCfeV0MPQlJRzX5r+DXWU6z3FiooKZtVOyLD6ERxua3ponE6Wg8fdVscPR0alJbe7+DPicfUpVXBEDqWCMBzsPw8jOaCBE7hIH1ldHD0JOyT9P4MUcp1XJKy9S1hbQyizGizWyytA4gHmy8ty5z6fh7I7zA8hEuqINszh6szwgtzA8vHx9jDX5Nm1b1ZvjX+pdARxaVAEAQBAafKr9F8R8V+YK6HzIz4blYnzeLfY8A+sKj+Qlp7DssEwfDZ8DopZqCnkkfEC5zmXJOldXhcNRlQi5RV7HB5Syhi6eLqQhUaSey5f3CwntbTejWxwWh1EaXGeN/Vl5jcLCe1tN6NOC0Oohxnjf1ZeY3CwntbTejTgtDqIcZ439WXmcLWRshxKSONoaxlZI1rRqA06FymMio16iR3uDnKeGhKTu3FHT5PYTh1VgsM09FBLK5z857m3J6YroMDh6U8PGUoq5ymV8fiqWMnCnUaStqT7EbPcLCe1tN6NbfBKHURG8Z439WXmNwsJ7W03o04LQ6iHGeN/Vl5jcLCe1tN5icFodRDjPG/qy8ziMahip67EIYY2xxtnAaxosBoauZx0VHFtRVkdzkupOphKU5u7a2+LNtkl1au70f5loz+VGXG/wBJ3dNvaPvKi2Ec9pKqlAgCAiqd7Sd5Aa/Fd51HjR6gsOJ5JmfD8qjnVCksEB5DQ08lEJdqU8s8tXO1z5mF3StDSANI4yvSsi0ac8FBzWxI4jLOKnQrycelsbQh7Cw/0B95SehodV+a/ghuNK25ffiZbTpX09K6PDqHPkY9z7xG3SutoF1XgtJOV1qVt3Su42KuPqQpwnvMdowdg4d6F3vK3Q0Nz9P4MHGlXcvvxK8DY21Uhihjia+GJ5ZGLNBIN1x3xTTjTrQjHYr/AEOyyFN1KTk+mxtaPqbvCXHVdpNTPMTNsKrCNewv9S2Mn86pfuXua2I5KXcyKsw2mirJo4aGiEUZa0Z8RJ0sa7Xfur1qOHo5kZSWt/e44LE4+rSquCK7qSCPNc6hoC3OaCBCRrIH1u6ro4ehLUk/T+DHDKVaUktWslmoacVE7Y8PoBGyV0bc6JxOjj6ZWrD0VCMpJ612fwX18oVadWUF0GDaSnEsQfQUBa6RrCBE4HSbfWVeD0GnZPY30fwUpZRqzqKLS1ljCPoml8WF5RlXntX9zO9wnIx7i6o42CCSmhrMRw2mqGB8UlTZzTqIzHFdH8NJPFv9r90RuU3aiu810dHE+GOQ0OHgPaHAbCfeXo88NQhJxzX6fwcRxnWvsRLBRUpqRHLQUTmmKR/SxEaWi/GrJYejm3ira1u6fAz4bHVKs3F7mzBtHEY2ONBh4zmh3UXcI8JXTw1CMmrP0/gwcaVdy9SCqp4GQyDadIx4a17XxMLXA7I0cJPGtXG0KSws5wXQ9259hu5PxtStWUZfes3p1leQneIKgN5kZv7Fu/D7JXcfDXN5d5E5W2U/H3OuXRkOEAQBAEAQBAEAQBAEAQBAEAQBAEBTxX6IrfEP9kqyr8j7jLQ5WPej53R7xp/FM9kLyur8772dXL5mTLGWleTfVR+7Kn8i7b4O5WffH6kDl3kvBliaLPjDh84DyruJq55+nYoHqdf4iP21WG2n3v2JDDcjV7i/UxZ13jWNfdVsldXI9M1Mm/IvtMXsSKG+If8A5svH3R0nw/y3j9GbZeVndBAQUnUI/wB4VP4bF6x8Pcwj+1e7OE+IPnfeZzxZjg4fNJ8hUpNW1nOpkVH8yg8Cf2wsv9U/+PsbuJ5vT8fckni2N9x80/yWKUbGkmUsN6u/7PD+ZcP8ZcvDx+h3+QOQ8vqbJcWTxFU71m8W71FZaPKR717llT5GZwAHYgdRoaT8Ne00uSXe/c8zyly/ginXxmOnmHBmmxVaatURpxesvBodW1zTqL2ewFSHJR8fdm1lDnD++gpVbDGzNP1m6f8AyCU1afn7GvTf50ZYbvV3jpfxHLyjLnP6nh7I9NwHN4/fSW1EG4Zw9WZ4QW5geXj4+xhr8mzat6s3xr/UugI4tKgCAIAgNPlV+i+I+K/MFdD5kZ8NysT5vFvseAfWFSXyEtPYd3k7PGcCoY72cIgNPDpK7TCQfB4PsPN8rNcOq/uZtlmI8KoCA+cYh9LT/bZP91xuN5xUPSsBzSn+1HQZPyPhwqFzSRdz+8emK6zJkVLBwv8Aes4fLrtlCp4eyOghqWS6D0ruJbMoOJGKVydWFRwKhU+d5QfSeJfaB6mrlMoc8keiZH5lS7vqzZ5JdWru9H+ZR8/lRsY3+k7um3tH3lRbCOe0lVSgQBARVO9pO8gNfiu86jxo9QWHE8kzPh+VRzqhSWCAt4fvOn+3VXssXqGQeYx7l7s8/wDiLlX3smnizH5wGgn+akZq2s5xMipPm4f4qb2wsy+afevY3cTzel4+5JPFsb7j5p/ksEo2NJM08G+D9nh9TlxvxbziPj9D0P4e5B+BtKPqbvCXF1dpOzMcU+iazxD/AFLPk/ndL9y9zWxPIy7mbCZodiFc06i+P8Ji9jgr0o931Z5nj+cSNZVsMbQ08D2e0FSmrS8/Yw0X+ePeXmsD5q1p1Gpf/sqxV6cO5GTG84l3lORpZPA06xPH7SsirZ3c/YphuWj3nmE/RNL4sLyTK3Pav7mem4TkI9xdUcbBjD9N4T9q/wCN66P4Z52/2v3RG5U5Fd5hSxiTC6ccIjFl6fWV5M80btJkMQtXNB6xN7Kw/wBD74+5vYHlH3P2J4o9koKe3zhG23kCy1VeTNC9mayv+ZJ4ofisWjjeZ1PvoZL5I5x97zbnWV44ejoIDeZGb+xbvw+yV3Hw1zeXeROVtlPx9zrl0ZDhAEAQBAEAQBAEAQBAEAQBAEAQBAU8V+iK3xD/AGSrKvyPuMtDlY96PndHvGn8Uz2QvK6vzvvZ1cvmZMsZaQiMy180Yc1pdh1SAXuzQNLNZOpdr8Hu1Sb7Y/Ugstq9NLsZIKhwFs6i0f5+Nd/m9/8A+WcPwSXWXmiI08ktPiEzTTZuwsBDKlj7HPvckah31jk1CcNu19HYblCjKNKorrWt6G6Nyekh5VHzq/NXb5M0+CT3rzRSk6ephlGYGuqowA2Vr7WY/iUD8R2WT5pbn0W6VvJ7IVJ062u23od+hm0XlR24QEFO1woRKHQgMxGouJZmx3uxmonWvWPh1/7GC17FsV+lnEZbpupVaTW3pdiUzlwsTRW+3xqbcE1bX5MgeCy6y80QmOSip6CR+wOGZLYioZY3dfQdRVsZJzmtfR0PcblahKVCnFNar9K3h1cHtLSyGx/zUfOquCe/yZp8EnvXmitQMMdVIwlpIp4dLTcfrcIXAfGLTrwa7fodxkJWotPs+psVxhOkVTvWbxbvUVlo8pHvXuWVPkZkC6FtK/OpbSUNNYSVTI3C0fEV7VQs6SWvU30NnnOOoSnVumujpRFVk1VO6IPog5wsDt6PQs0UlJNp6uxmpHCyT+ZeaJaqR9FiVWx7YiXOabGdjSLNA1ErDRs6UdvT0PebWNw8p1m015orTz7aa2MNha4vbY7ZYf1h3VlSSd9fkzXp4WakndeaPcN3q7x0v4jl5Flzn8/D2R6PgeQj4+5bUQbZnD1ZnhBbmB5ePj7GGvybNq3qzfGv9S6Aji0qAIAgCA0+VX6L4j4r8wV0PmRnw3KxPm8W+x4B9YVH8hLT2HWYQxzcEonFpzTECDwayu7ye08NC248zyuv9/V/cbKKqki0Xzm8RWzKCZHqTRdiqY5dF813EVglTaL1JMmVhU+cYh9LT/bZP91x2N5xUPSsBzSn+1HTYAHDAYC9mfEXP1a29OV1WS7cFhbb/k4nLvP5+Hsi6+Gzc+M57OMax31JKXQ9pDNbiWGsLbNk6ZvHwhWSpX1ouUt5ea5r25zSCDwrA1bUy9HzzKD6TxL7QPU1cnlDnkj0XI/MqXd9WbPJLq1d3o/zKPn8qNjG/wBJ3dNvaPvKi2Ec9pKqlAgCAiqd7Sd5Aa/Fd51HjR6gsOJ5JmfD8qjnVCksEBaoWuGFxTB0ADK6pBEs7Y73azVfWvT8gP8A2UVr2LovvODy7TdSs0mlre1lgzlwsTRWP+fjUy4Jq2v/APLIBYWXWXmiJ0clDBh8jzA4bHIARUMsbuvoOo/crYtOc1r6Oh7jcr0JSo04prVfpW8Prg9paY4bfao+dXOCa6fJmpwSe9eaNYxhjq3sJaSKeEXabjU7hXCfFjvXi+/6Hd/D8c2i0+w2VH1N3hLjKu0nJmOKfRNZ4h/qWxk/ndL9y9zWxPIy7mXqxzoMSqTnUlpMxwD6tjHD5No0g6eBex0ddKO3ye886xmHc6zkmvMqzB1XscbXUQcXtsduxn9YcCvso/m19PQzDSw0ozTutu9GUs7qStrI3NiJM7naahjSNWggm4VtOzpx27NzMmKw8p1pSTW3eiJ022p6dobE1wlab7YYdAPECk0lGT17H0Mtw+GlGrFtrbvRhhP0TS+LC8fytz2r+5no+E5CPcXVHGweQ/TeEfavyPXR/DPO3+1+6I3KnIrvIaaR8FNFCX0RLGht9vR6V6lJKTb1+TPPXhZN3uvNEkML6mtMjDS9LBLcR1THk3brsFhq2jDp2roa6TawdBwm22tj6UQQVpjp4oy2ElrA24qo9Nh31mkk23r8mavBJ715oqV7tmimlAjaAxoIbM15uZGcAWhlGyws1r6ehroZJZLoyp102159ptTrK8ZPQkEBvMjN/Yt34fZK7j4a5vLvInK2yn4+51y6MhwgCAIAgCAIAgCAIAgCAIAgCAIAgKeK/RFb4h/slWVfkfcZaHKx70fO6PeNP4pnsheV1fnfezq5fMyZYy0ryb7qP3ZU/kXbfB3Kz74/Ugcu8l4M9mgawghozT3NS7aaaZwKYgA2jjQAFtqx8H+IskHrh3v2N3D8lU7hPA2OQ2Y3NJ0aAscrrpNJMoPAFXFYAf8AUxah+xIof4hbeTZX7fdHQ/D/AC3j9GbZeVndhAVqdgkpo2uFwcQqfw2L1f4eX/8APj+1e7OEy+/9TxPHRBj80tFweJSbujnr3LAjbJhmDNcBbY6ng/xAs+2U/wDj7G7iOb0/H3Kzogx5aWNuO4Fhbey5pFfDOrv+zQ/mXEfGfLw8fod9kDkPBfU2a4sniKp3rN4t3qKy0eUj3r3LKnyM8EIlEWgFwoaW1x/hr2imr0VbezzTKLtX8EVKpoFLL0oBzeJVpN6RGnHabbFYWy41iJzQXB8drj/DaqRvoY27fc2ce7Yh+HsamdrRHoaAc5vB+0FWk3nefsa9P50TYbvV3jpfxHLyjLnP6nh7I9NwHIR++ktqINwzh6szwgtzA8vHx9jDX5Nm1b1ZvjX+pdARxaVAEAQBAafKr9F8R8V+YK6HzIz4blYnzeLfY8A+sKj+Qlp7DtsD2ePAaJzQJIzEDmng1rtsFmvDwWx2PNcr3WOq/uZb2OGfqbtjf9V2pbmdKO3WR1k9hDJE+I2e23qWRST2FrTRlHVzRG1s9jbXudVzYLBUcc9RttNilRcqUql9hxVa7PxOV3HWSH1riscrYiovvaej5P5pT/ajrMAnMGT1MRGX6ZSbG1gHEldFgJZuGh99JyWVaDq5QqJPZb2RtZKYhxfCcx3COAqSU9VpEA1uKzmNkcW5oil4WnUVlTa7UWtXI2vkp3m1weEFXNRkgm0zjsbfslfiD7WvONH3NXFZRVsbJHpGRnfBUu76s2uSXVq7vR/mUdP5UbON/pO7pt7R95UWwjntJVUoEAQEVTvaTvIDX4rvOo8aPUFhxPJMz4flUc6oUlggLNExslBTtcLg11V7LF6fkHXgY9y92ef/ABDyz72ZOjDH5pa3R3FIO6OduWNjbLh2DNcARsFRa41fKBZ+mfh7G7ieQpePuVjEGuLSxtx3AsLbXSaRrYOrn7PD6nLjfi3nEfH6HoXw9zfy+ptKPqbvCXF1dpOzMcU+iazxD/Us+T+d0v3L3NbE8jLuZbrIRJiFaQ0Fwezg/wAJi9iir0o931Z5pjn/ALiRRc0B0Vmjq0fB+2EpN53g/Yw0uUj3l6vgEmJYk/NBcKuTg1jQmvRwtuRfi3/ryKJa0S05DQPl4+Duq2LbUu5+xTDctHvPcJ+iaXxYXkmVee1f3M9NwnIR7i6o42DGH6bwn7V/xvXR/DPO3+1+6I3KnIrvKkEA3Pp5A0aYxfQvTa6ee2ebN62WsLAGK6AB/wBLUah+wrLvMffH3NzBco+5lZkDW0dO8MbYxtvo4bBXVrqTaNJMp1wAjksAPkhqH+KxaeNb4HU++hkrkjnH3vNwdZXjh6OggN5kZv7Fu/D7JXcfDXN5d5E5W2U/H3OuXRkOEAQBAEAQBAEAQBAEAQBAEAQBAEBTxX6IrfEP9kqyr8j7jLQ5WPej53R7xp/FM9kLyur8772dXL5mTLGWleTfdR+7Kn8i7b4O5WffH6kDl3kvBl4x58eaQbEcS7p6zz4qxsdHSY00g32rF+IkFaUO9+xIYbkancWpI9kDmkHT3FR2aNDYaWZpZXRtcLEVMXsSKE+IVbJsvH3R0fw9y3j9GbReVndhAQUnUI/3hU/hsXrHw9zCP7V7s4T4g5TxLU0Je0ENOcNWhS0ldHOJmMW8MG0f2dT+IFf/AFT/AOPsb2I5vT8fc9qIS8Zwac4dzWFZJX1mimavDerv+zQ/mXC/GfLw8foegZA5DwX1NkuLJ4iqd6zeLd6istHlI969yyp8jJKcEmKwO8aT8Ne00uSXezzPKXL+CIMThIpZZADbN06FfBf6iZpQeuxs60HdzEdH9pH+G1W0+Sj4+5t5Q5d/fQazEIS2PPANi9t9GrpgqwX579/sa1J/nRhhu9XeOl/EcvJsuc/qeHsj0/AchH76S2og2zOHqzPCC3MDy8fH2MNfk2bVvVm+Nf6l0BHFpUAQBAEBp8qv0XxHxX5grofMjPhuVifN4t9jwD6wqS+Qlp7Dv8nv0eoPEj1ldlg+bw7jzjK3PqveXZaeOX5wseMa1txm47CNaTISJ4RYgTR8R1q/8suxlNaK7hHKZBCC3O2K4PAc4rDUbVWOcb9Czw1SxxFW0txGRp1iskB/muPx7viar7/c7zJ/M6X7UdRgv6O0/gVHrKn8HzWBzeO/+hW7l7I6I61JHNEcsLJW2cO8eEKsZOOwNXKsrHRNzZgZI+Bw1hZU09cdTLLW2nC4yAK3EA12cNnFj9zVx+U+fSv96j0bIvMaXd9WbfJLq1d3o/zKNn8qNrG/0nd029o+8qLYRz2kqqUCAICKp3tJ3kBr8V3nUeNHqCw4nkmZ8PyqOdUKSwQFvD9NHTfbqr2WL1DIPMY9y92ef/EXKvvZdmhMgBAOcO4pOaujm0zGO5ocF0f2FR+IFk/qn3r2N7E83pePuJ4S4ZwBzh3NaxzV1c0UzQw74P2eH1OXFfFvOI+P0PRPh3m/kbSj6m7wlxdXaTszHFPoms8Q/wBSz5P53S/cvc1sTyMu5mxkBOJVuv58f4TF7HT5KHd9WeZZQ5xIqVcJa+J4BsZo76NXThVivzX7H7GGg/8AUj3l2UHdPEtH/wAuT/ZI8nDuRkxvLyKFVCWTwOAOaZ2fcc5W2tndz9imFf8ArR70Q4T9E0viwvIsrc9q/uZ6dhOQj3F1RxsGMP01hP2r/jeuj+Gedv8Aa/dEblTkV3igbfDacEXBjHAvUKnzs80l8zJKGIxYvYg2NLUW81YWrQffH3N3A8o+5mNK3OoIARoMTfUFlqWcmaL2mqxOMxiVp60LHj+VYtHHK2DqffQyXyO74hffSbU6yvGz0dBAbzIzf2Ld+H2Su4+Guby7yJytsp+PudcujIcIAgCAIAgCAIAgCAIAgCAIAgCAICniv0RW+If7JVlX5H3GWhyse9Hzuj3jT+KZ7IXldX533s6uXzMmWMtIJGzsqmzwsp5AYZIZI5w6zmutf5pvwKdyNlaOT85uLbdtlugj8dg3iUlfUYZkna3DPPn99dB+Ml1X/wBf4Ir8P0+z1JI5KmKGeJmH4WGTtDJBnTHOANwPnaNKtfxhFtNweruL45CjFNK2vvI8yXtfh3paj31d+M11H/1/gs/D1Ps9TB1PNJLCdr0cDWSiRxidI5zrAgDpifrLRyl8SxxuHlRcXr7vobeDySsNUU42Lq5Fk0EQKrWVDI5ITT0M8JnfOzZtkDmlwAPzSOJdfk/4ljg8PGkou6VughMVknhE3KTVhmSdrsM8+f31u/jJdV/9f4NX8P09y9SSSSpkgggdQYZscAcI2h0wzc43Op3CVavjCKbag9fcXyyFGUVF2su8j2OXtfh3paj31d+Ml1H/ANf4LPw9T3L1FPBIyplmeyCMOYxjY4c7NaG3+sSeFc9lrKscoyjJRaavtt09xLYDBvCxcb6tRaUGb5hKzZInsvbOaRfvhX05Zs1Lcy2avFogDal0ULZqLDZXxRMi2QmYFwaLC9nALuI/F8YLNjB28Dn55DVR50rN+J4Y5CLHDcLI4i+f3ld+M/7X6fwW/h+n2epLUy1VXUPqJ6HDXSvtnOD5xewsNTuIK2HxhGEVGMHbwLp5CjOWdKzfiR7HLcHc/DTYg2Mk5/Mrvxkuq/T+C1fD9NO+r1MqOB9PT5kjmueXucS29umcTov31yGUcVHFYmVaKsnb2J3DUnSpqD6CwtEzmcPVmeEFuYHl4+PsYa/Js2rerN8a/wBS6Aji0qAIAgCA0+VX6L4j4r8wV0PmRnw3KxPm8W+x4B9YVJfIS09h3+T36PUHiR6yuywfIQ7jzjK3PqvebJbJHBAV5qRs0mdnuZe1w0DTY3Cpb8yluM0azjTlTS2nz6tGbicrSbkVkgvx61x+Od8RVZ6Jk/mlP9qOswCAT5PUwz3MsZQc22kFxBC6LARUsLC5yOVq0qWPqNLbb2RvVvkGEAOooVPnWPNDMRxFrRYCcaPuauTyg74yTPQ8jcypd31ZtMkurV3ej/Mo+fyo2cb/AEnd029o+8qLYRz2kqqUCAICKp3tJ3kBr8V3nUeNHqCw4nkmZ8PyqOdUKSwQCGaaGB1O6loqiLZnzMMxkDml1gR0pHEuqwPxFHCUI0lF3St0fUgsXkbhNRzk1rfaZbYd2sw30k/vLc/F39r/AOpq/hyn2epLJiE8sMELsOw3Y4ARGA6YZoJudTuNUXxWk3JRd33F8vh6Mkotqy7yLbD+1uH+ln95V/F39r/6ln4bp9nqQhr3VMkzo4YmuYxjY4c7NaGg/WueFQOV8prHyjNJpq+23T3Exk/BPCRcb6jYUfU3eEoGrtNyZnVwmpo54A4NMkbmAnguLK/C1VRrQqP+lpmCrDPg4rpPJXVM8hlmoMMfI4AOdnTC9gBwO4guzj8YRgs1QdvAgJ5CjOWdKzfiYtbK17XDDsLu0hwu+c6RpH6yufxknqzX6fwUWQIJ3VvUymdUVFRJPLQYaZJHFzyHzi547BypH4xjFKKg7LuKyyDCTcpWu+8xa2ZrmuGH4bnNOcCZJzYjVrcj+MU004PX3FI5AhFqStdd5lRU7qWihgc4OdG3NJGorjcbXWIxE6qVlJ3J+hTdOmoPoJ1qmUilE7ailqKcxbLTy7IBKDmnpSLG2nhUrkrHxwNZ1ZK+q2o1cZh3Xhmp2IhHIBYYbhYA4A+f3l1H4y/tfp/BCfh+n2epLTy1NLKZYaDC2vLXMvnTHQRYjS5Wy+MIzVpQfoXwyFGDvGy8yERSAADD8NAGi2yz++rvxmn/AEv/AK/wWfh+n2epHPTTTwujbS0EJfmgyMdM5wAcHWGc4jgWHEfFka9KVNwetPduMtDIqozU4W9S/wAK4k6AKgN5kZv7Fu/D7JXcfDXN5d5E5W2U/H3OuXRkOEAQBAEAQBAEAQBAEAQBAEAQBAEBTxX6IrfEP9kqyr8j7jLQ5WPej53R7xp/FM9kLyur8772dXL5mTLGWhAEAQBAEAQBAEAQBAEAQBAEAQBAEAQBAEBnD1ZnhBbmB5ePj7GGvybNq3qzfGv9S6Aji0qAIAgCA0+VX6L4j4r8wV0PmRnw3KxPm8W+x4B9YVJfIS09h3+T36PUHiR6yuywfIQ7jzjK3PqvebJbJHBAEB84xD6Wm+2yf7rjcby9Q9KwHNKf7Udhkx+j9P4UntldLk7m0PvpOLy5z+p4eyNut0iQgHAqFT53lB9J4l9oHqauUyhzyR6JkfmVLu+rNnkl1au70f5lHz+VGxjf6Tu6be0feVFsI57SVVKBAEBFU72k7yA1+K7zqPGj1BYcTyTM+H5VHOqFJYIAhUIUCAIAhUuUfU3eEsNXaY5llYiwIAgCAIAgCAIAgCAIAgCAIDeZGb+xbvw+yV3Hw1zeXeROVtlPx9zrl0ZDhAEAQBAEAQBAEAQBAEAQBAEAQBAU8V+iK3xEnslWVfkfcZaHKx70fO6PeVP4pnsheV1fnfezqpfMyZWFAgCAIAgCAIAgCAIAgCAIAgCAIAgCAIAgCAzh6szwgtvA8vHx9jDX5Nm1b1ZvjX+pdARxaVAEAQBAafKr9F8R8V+YK6HzIz4blYnzeLfY8A+sKkvkJaew7/J79HqDxI9ZXZYPkIdx5xlbn1XvNktkjggCA+cYh9LTfbZP91xuN5eoelYDmlP9qOwyY/R+n8KT2yulydzaH30nF5c5/U8PZG3W6RIQBUKnzvKD6TxLx49TVymUOeSPRMj8ypd31Zs8kurV3ej/ADKPn8qNjG/0nd029o+8qLYRz2kqqUCAICKp3tJ3kBrsW3nUeNHqCw4nkpGbD8qjnlCkwEAQBAEAQBAXKPqbvCWGrtMcyysZYEAQBAEAQBAEAQBAEAQBAEBvMjN+4t34fZK7f4a5vLvInK2yn4+51y6MhwgCAIAgCAIAgCAIAgCAIAgCAIDw8CA/N1flHjz62tjdjmJbHs8rMwVLs3Nz3C1uK2hRFWvUUnG+o6mhhaOZGWarmubiWItaGtxOtAAsAJzoC0Hh6D2wj5G1mI93TxPtpXencqcGofpx8kMxDdPE+2ld6dycGofpx8kMyI3TxPtpXenKcGofpx8kMxDdPE+2ld6dycGofpx8kMxDdPE+2ld6dycGofpx8kMxDdPE+2ld6cpwah+nHyQzEN08T7aV3pynBqH6cfJDMQ3TxPtpXencnBqH6cfJDMQ3TxPtpXencnBqH6cfJDMQ3TxPtpXencnBqH6cfJDMQ3TxPtpXencnBqH6cfJDMQ3TxPtpXenKcGofpx8kMxDdPE+2ld6cpwah+nHyQzEN08T7aV3p3Jwah+nHyQzIjdPE+2ld6dycGofpx8kMyI3TxPtpXenKcGofpx8kMxDdPE+2ld6cpwah+nHyQzEN08T7aV3pynBqH6cfJDMQ3TxPtpXencnBqH6cfJDMQ3TxPtpXenKcGofpx8kMxDdPE+2ld6dycGofpx8kMxGMmLYpG3ObilcCCP7d3Gr6eHoqV1BLwLZU4taz6hkhj1LidJS0bamWatp2E1Bka7XqvnHWbrDVg4u+8jK9Jwk3bUdYsJgCAIAgNPlV+i+I+K/MFdD5kZ8NysT5vHvseAfWFSXyEtPYdRhWUVJRYTS00sNVskUYa7NiuL9zSuiw+U8PClGDetI4/HZExVfEzqwtZu+3/Bc+NlB1ms9D/VZuNsNvZq/h7Gf2+f8AgfGyg6zWeh/qnG2G3sfh7Gf2+f8AgfGyg6zWeh/qnG2G3sp+HcZ/b5/4ORqpRPXuma1zWyVT3tDhY2N7XXO4mpGpVnOOxnY4WlKlQjTltUUjf4Nj9Lh+FxU00VVsjHPvmRXGlxI037qmcJlGhSoxhJ60c7lLI2JxOKlVp2s7bX2dxf8AjZQdZrPQ/wBVs8bYbezR/D2M/t8/8D42UHWaz0P9U42w29j8PYz+3z/wPjZQdZrPQ/1TjbDb2Pw7jP7fP/ByeLTtq6mtqWNe1kswc0PFjbpRq+5QOKqxq4lzhsZ1mT6E8Ph6dKe1L6m4yS6tXd6P8y1J/Ki/G/0nd029o+8qLYRz2kqqUCAICGrIbSSuOoNuUQPkmV+VBxLFGPwnEatlKQGvY0ujBdp4Dw6tK3adFZrU0mSFGlmRvJa7mg3RxDtjWemKcHo9ReRnuxujiHbGs9MU4PR6i8hdjdDEO2NZ6Ypwej1F5C7G6GIdsaz0xTg9HqLyF2N0MQ7Y1npinB6PUXkLsboYh2xrPTFOD0eovIXY3QxDtjWemKcHo9ReQuzJuJ4k0WbidaO9MVR4ag9tNeSBJunifbSu9OVZwah+nHyRlzEN08T7aV3p3Jwah+nHyQzEN08T7aV3p3Jwah+nHyQzEN08T7aV3p3Jwah+nHyQzEN08T7aV3pynBqH6cfJDMQ3TxPtpXencnBqH6cfJDMQ3TxPtpXenKcGofpx8kMxDdPE+2ld6cpwah+nHyQzEN08T7aV3p3Jwah+nHyQzEN08T7aV3p3Jwah+nHyQzEN08T7aV3p3Jwah+nHyQzEN08T7aV3pynBqH6cfJDMQ3TxPtpXencnBqH6cfJDMQ3TxPtpXencnBqH6cfJDMRLBjWMUrnup8YxCIyWziyocM62q62KUtCs2mkl2Fk8PTnbOV7H2r4Ma6sxDI9k9bVTVM22Zm7JM8udYO0C5UzQk5U02c5j4RhXcYqyOzWY0ggCAIAgCAIAgCAIAgCAIAgCA8PAgPzccIkmxas2WzYhUy5xvpF3OII72hcxisTGMnm7b/Uk55dw8MOnTd5LV/8AlpO/YyucIqY85xj2VgcW9I7TovpHk/mrFiYS6bGxSy3hayebLNtvWro+r9GZbl2onVTXZ40FjHDNJHCDxEKnCPz5jLZZYgq6oTstt2ndb00+lNbelGceFNlpZJWOzbODSJNcdj0w7vBZUliHGST/APdxjxGWo4aa0uxJu62O/wAvcSbiZ1DI9rgJWWIJOh2i5739FZwu00nsMEfiGnpIyfyNa963d+rau2xC3BKizi/Ra+rvD/c/yV7xcOg2qmX8NGzWtavDXu7tfiiZ+CZjXkPDgXdI7gAuAPv0/wAlYsXe10az+IaebGb2ar22tvd2LZ233IxqcKkilggjzDGSA519Lzw34gNVlWGJi05PaVpZcw9pzqytLXZbuhJb23t/gnZgDBI9xkDmBxa0Hv6L83GsbxjaSsYpfEOdBJKz1X7+lLx6ehdpr24TUyNDs219Jv8Aq6bf1Wy8TTWokePcFZtS1L11P+LEsOCyyGxeG3LgL8NjYeXT5FZLFxiYquX8PBqMXdtLZ23v5ajNuDEsk6cD5YMD3amt03PqCo8UrruNdfEVFxVR7Enq3u9kuzpfkR7mFtNUOLSX54ZEDocTfTf7ldwhOUV0dJmjlylKrCLaSV87d0Wtv1sz3EfsYl2UFgbnOFum7gA41bwtXtYR+IKEpZq23SWvVr6W9xhDg0r4HPk6R2aTp4CHW9V/IrpYqKlZa/8AwvxWXKNGX5HdLb3W+jsiOLC5ZTIL5mbI1gzuG/CqyxMYpPsLanxFhYQhNO+ctnSnsSfjfyuWJsGMVS1jSXszhe+guBOoHjAWOOKzo3eowU/iCNs2raLadn0XS6V2vZvIhhEmyygn5Nh6XN0l9ybWV/Co2W8zL4iwzpxd/wAz1O/Rq2ven0W9DynwqSepdGWljWuAOm+gg2cDw6lWeIjGN9pnq5ZoQoqpCWdfZ36tVujU7mdBhWzG9Q7MZYg8YNtf3HgVtbE5vympi/iKhFuNB3s9vQ7bV4rYyNuD1BqdhNtZFxw69Xk/mrnioZucZvxDhXTzo/Nr1dOpr06b+Bg7DZGOIzgbXGjhI127g4yrlXTMsMt4eautt7W+na+xX7WS02FunpZJHHY81ws53Fwi3kVlTEKMklrLcZlqlhZJy1q2tavB+6ZjWYQ6nwmeeZwzmuZmBp/aF7/yV1LEqdVQj2+xSnliGIr06VJane9+66I8Bx+ryfrJZqOKCR8rnMOzAkADTwELanCM1+bciVq0lVVnvOj6JOOdi4d5snvLDoafb6GHgS3jok452Lh3mye8mhp9voOBLeOiTjnYuHebJ7yaGn2+g4Et46JOOdi4d5snvJoafb6DgS3lrDsocbyyqnYE44fStqIXudKInuIDbHVnLPQwkKkrJsw1oxwiVXbZm0b8HWKNkzxjNFexG9H++tp5Lg1a5rvK6f8AR6knQ/xbtzQ8kf76t4ph1mU41XU9R0P8W7c0PJH++nFMOsONV1B0P8W7c0PJH++nFMOsONV1B0P8W7c0PJH++nFMOsONV1DF3weYq8sJxii6U3H/AEj/AH1VZKgv6mONl1fUy6H+LduaHkj/AH1TimHWZTjVdT1HQ/xbtzQ8kf76cUw6xXjVdQdD/Fu3NDyR/vpxTDrDjVdQdD/Fu3NDyR/vpxTDrFONV1PUwk+DzFZGFjsZorG2qkf76rHJUE75xVZWS/p9TS4u3FchayKJtRRVhrYy8kwvZm5ht9burXxGBhTSTbNqjWWNT1WsQR/CNjcbAwU2HWH7L/eWuqFNb/QyvBLeZdEnHOxcO82T3k0NPt9BwJbx0Scc7Fw7zZPeTQ0+30HAlvHRJxzsXDvNk95NDT7fQcCW8iqfhHxp1NI11Lh+aWkGzX39aujQpt21+hR4NLXc45kbpakRt1maw81ZXJRjd7vqX4zEww1GVapsibiPBJXYe6Z5a2SwewX1jhB7q05YuKqZq2ENWy5h6VVK9467/RreRuwqWFwZURuaHENErOmAJ4xxd5XLExkrxfgbEcqUprOpyV9tnq8nv7HtM6nCxRmMShz2OZeR0ekxka9HCFSniNInm+HaY6GVI4jOUGk07JPVfpXcyaTA9jdDd7SMy5t+udJJ7mi3l7isWLvfvNV5epxebLU23bsVlt7tf2zyswCRmxOpyDnR3c0u0ggXNuMJSxkXdTMmHy5Sbca2rXqfZ9LbTwYBLYhzwHEHNvoBOi3+/kR42PQhLL1FSStq1eWv/HmTMwBpqWtc60bAS6+gvsbfdf1Kx4x5t1t9jDPLyinFfM1fsX829+wgiwmaofU7NmRuY0ZoBsAb/N73B31kliYwUc3pMk8t4amoqm7777ba1fvv6eBPUYIYYWtjIfI54BNtNiTq/wD2lY4YtSld6kX0svU5VXpdStqXb/l37Eu0qHCKkNJsODNH1rut/X71m4TA3llvCNxWdtv6K/8AhEz8FcyCSTZQc02AHDp0eULGsWnJKxpP4koamlq1X7L/AMPb2HtRg7o2vLdbGMs0aySNJPcvoSGKT29pWPxBRi/zve32RvZW3u2vz6Q/Cc6qihac20bdkcNIzuH+SLE2i5Pw7i6OXaUacpyd3d2XTbXb28jCTBpo3RNvnue4fM1Nbo0ny/yV0cVF3eyxsUst0KqlJOyS6dreu1uzV5mNThT4KdsgJJzblv3keq3lSniVKVjDSy/QddUp2Sex+C2+Oq/mTw4GX7IXyaGsa4Aa7kXI/wBlZLF2tZbzBP4ihJ5tFa+3Z2fy9xDuTJsEptd7S0t/ncW49Cv4TG63F8fiLDtxk9S1qS6U1sfatuwxlwyWGAvLTI/NDiGnQ241d0qscRGUrXsbFLLuFq1czPUVfa+npvuSfmJcKljp2Say5xA4s3NBB9YRYmLk1uE8u4alKSqOyXne9mvr3E82CltI18bw6ZriHN4xwd48Cxxxac7PZ9/+mpT+I6TqtTVouy7U72d+zpIBhMuwbKTrdYAcPFb/APcCycJjnWNl/EGGzrL5d/Rtt4+G0hdQSgsaOmc42uB0t9WvvnWr1Wi7m5DKdGblbZHb97+zW99i7NgchmzYXtFwHZjjpbq1nv3WGOLjb8xHUviKgno6m1dK6df11H2j4O6NlBkoyGMkt2eR2njJ0/zU9k2q6uHUnvZGyxMsS9JI6xb5QIAgCAIAgCAIAgCAIAgCAIBcIDncpss8IyYitVzbJVEXjpYtMjvu4B3SsVWtCmvzGCtiIUVeTPhlRjcU1RLOY5G7K9zy0WNrkm381y06bnJs5OScpNrpPIsfjiaQ0SWPcHOrHhm9pfTdSCtFnkmPRSNILX2OsBo0nj1osM0JSqSX35mJxyIsLCJC0m9rDnVeDO9yj0jjmt6gMciEZYBJmm9xYc6cHd7lEpqOanqMt349jDBsoAOdcDTfypwZ3uXXqZubcx3bisB8rYG40cPlTg7LM2ey54cZgIsRKRe+r+qroJFHCTVmzIY7GIjH8rmk3Ogc6pwZ3uX/AOpm5t9QZjkbL5uyjRbUOdHhmykdJHYzxmNQxuDmCUHvDnVXh5PaUjGcHeLPXY7E7ZNEgDzdwAFvWqLDPV2FzU3fXtMTjMJGkSnTfUOdV0Eixwk9rAxqENLRstjrFv6pwdlVGaVrmW7sZBBMtnCx0DTpvxqnBmV/1Gmr7TDden+rJ5BzqugkWaOR67G4XuznbKTrvYc6osO0XSjOTu2DjMBtcS6O5/VV0EimZLeBjUIFvlbd7+qpwdlc2drXPN2IALZstu8OdV0EimjkSxY/FCDmNkuSCTYcHBrVssM5bTLTc6a1GDMchZnWa/pgQbtHOqvDt2LaekptuL1sOxuJwOdspubnQOdODtFHGb2sr12KsqaB9PGH3Lg4Zw0axzLLRpZlRTZIZKxPBMTCrU+VX2bdljWREuewkWOyP0fct97PBHp2HrRr0o1Y7JayysRshAEBvcMyNx/F8PirqOlgfTy3zHOqWtJsSNXBpC2o4SckpI0auUKNObhLauw6LJnJXKbJ/HY8RfhdPO1kT49jbXMaemAF727i2aGHnSlnbTSxeMoYinmJ28Dt908oP7tN/icfMtvOlu9SM0dHr+jG6eUH92mfxOP3UzpbvUaOl1/RjdPKD+7TP4nH7qZ0t3qNHS6/oxunlB/dpn8Tj91M6W71Gjpdf0Y3Tyg/u0z+Jx+6mdLd6jR0uv6Mbp5Qf3aZ/E4/dTOlu9Ro6XX9GN08oP7tM/icfupnS3eo0dLr+jG6eUH92mfxOP3UzpbvUaOl1/RjdPKD+7TP4nH7qZ0t3qNHS6/oxunlB/dpn8Tj91M6W71Gjpdf0Y3Tyg/u03+Jx+6mdLd6jR0uv6M5PK/Acpcp6ujnjweGnFPG9hDq9js7OIN9A7i1sRRnVtbVY38FiaOGTvK9+w50fB1lSSBtKm5Y1a3Aqm83uNMP2+Ry+nSHCxBIIvexBstSSs7EhF3VwqFQgI6je7+8rofMikthjBLsNeHuF2MkziRr+bZUq2dPN6Wvqcx8R46nChPCNPOkk1u2/wCDbbsQWtaW3e/qtDQSPPsyW8nblEwNDc15A0WLRp/mrOCszKpUSt0EbscicQSJLgWGgauLWrlh2ix6R67nj8bhkILhKSBbUOdVWHkthScZzd5M9fjsb7Z2y6O4OdUWGaKy0ktrPZMejlcXO2XTwAC3rRYZrYJupN3bMDjcTr32Y316Bp/mnB2i1xm9rBxmEkuIludZt/VV4PLYUcJN3uZSY7HK4OfspIFhoHOqLDNakXz0k3eTPHY3E5gY7ZS0ahYc6LDtayjVRqzeo9GORCJ0dpM13AQOdHhne5VZ6i4X1M8djcT7Z2ymwzdIGrypwdopJVJbWeHGYS7OIlvx2/qq6CRa4Sbvc9GORi1jNoAA0Dg1cKpwdl1qi6Tx2NQvDQ4SnNFhoGryosPJFJRnKyb2BuNQtBzRKM4WOgaf5qrw8ntChNXswMZhBuBLe99X9U0EiihJdJ4MZgGpso+4c6aCQUJLpPXYzC75wlPfA50WHkg4Te1nhxiA6xL5P6poJB05PaSy4/FK3Nc14aDcADVotxq2OGcXdGWpKpNWZicejLQ20gAGboaBoVVhmUbquKjfUjzdqEvzrSX0cA504PK1izNne9z6HkH8IeEQU4wnEHvpXmRzo6iTqbi43sT+r9+hTWT6kaVNU5E7k/ExUMyo9d2fVWva9oc1wLSLgjUQpYlj1AEAQBAEAQBAEAQBAEAQFatxCkw2kkqq2ojggjF3SSOsAqOSirstlJRV2fJsqfhXnqs+kyda6CE6DWyN6d3gNOrvnT3Ao2vjraqZE4nKSX5aR81e98sr5ZXvklkN3yPcXOceMk61Fym5O7Iac5Td5M8VpYYOjDtOoqqk0XKTRG5hbrV6dy9NMxVSoQBAEAQBAEAQBAEAQBAEAQBAEAQBAEAQBAeC0cjHdMRckgaeBZYyummdfkHKrTdLETSjFar2RNtln1X+YUze1HS8aYL9WPmNss+q/wA0pm9qHGmC/Vj5g1UTRd2eAOEtKrGDk7IujlLCSdo1E33n2HJHGBhWS1DRVeF4w2eNrs4Nw+Rw0vJGm3EQpei82Ci0Q2KhpK0pxkrPtRu/jTTdrcb/AIZJzLLnrczX0D6y80PjTTdrcb/hknMmetzGgfWXmh8aabtbjf8ADJOZM9bmNA+svND4003a3G/4ZJzJnrcxoH1l5ofGmm7W43/DJOZM9bmNA+svND4003a3G/4ZJzJnrcxoH1l5ofGmm7W43/DJOZM9bmNA+svND4003a3G/wCGScyZ63MaB9ZeaHxppu1uN/wyTmTPW5jQPrLzQ+NNN2txv+GScyZ63MaB9ZeaHxppu1uN/wAMk5kz1uY0D6y80PjTTdrcb/hknMmetzGgfWXmh8aabtbjf8Mk5kz1uY0D6y80etyppc4Hc3G9fayTmTPW5jg8t680fBH1LDJJ0snVHaMw6OmOhQ1WDU3fUT6yhhaaUZ1En3mO2WfVf5pWPN7UONMF+rHzG2WfVf5pTN7UONMF+rHzMJpmvhe1rX3IsOlKrFWd7ls8qYPNdqsb95jYAnWbm5JN1ilJs84xmNrYuanWd3awVDUCAIAgCAIAgCAIAgCAIAgCAIAgCAIAgCAIAgCAIDqMl8vMYyXc2KJ+2qAHTSTO0AfsO/V9XcW1RxU6ep60buHxs6Wp60fbcmss8IyogvRTZlS0XkpZelkZ93CO6FK0q0Ki1MmqOIhVX5WdCspnCAIAgCAIAgCAIBdAcPlV8JWGYCZKSjtX4iNBijd0kZ/bd/sNPeWrWxUKXazTxGNp0Vbaz45jeP4nlHVioxSpMpabxxN0Rx+C3/c6VEVsTOq9ZA18XUrPWzWrXNYIUCAIAhUwMbSeJVzmVzmNibxlVzmVzmNibxlM5jOY2JvGUzmM5jYm8ZTOYzmNibxlM5jOZ5sTeMpnMZzGxN4ymcxnDYm8ZTOYzhsTeMpnMZw2JvGUzmM4bE3jKZzGcNiHGUzmM4bEOMpnDOGxDjKZwzhsQ4ymcM4bEOMpnDOGxDjKZwzhsQ4ymcM4bEONM4Zw2IcaZwzhsQ4ymcM8bEONM4ZwMTQLl1gOEqqbbsiqbbskfQPg7yKFXJFj+Jxf9O051FA8fPPXXDi+qPv4lOYbDqlG72s6PB4VUY3l8z+7H1j7yto3R96AX7qAX7qAX7qAX7qAX7qAX7qAX7qAX7qAX7qAX7qAX7qAX7qAID5l8I2RReZcoMLiJkAzq2Bg+eB/aNH1hwjhGla+IoKrHtNXF4ZV4atq2HzNsbXtDmvBaRcEcKgpXi7NHNSvFuMlrR7sXd/krc4tzjzYv2kzhnjYu6mcM4bF3UzhnDYv2kziucNi/aTOGcNi/aTOGcNi/aTOGcNh/aTOKZw2H9pM4Zw2H9pM4Zw2L9r+SZwzhsR+t/JM4Zw2I/WCZwzhsR+sEzhnDYj9ZM4Zw2L9pM4rnDYv2kzhnDYjxhVzhnDYjxhM4Zw2I8YTOGcNiPGEzhnDYjxhM4Zw2I8YTOGcNiPGEzhnDYjxhM4Zw2I8YTOGcNiPGEzhnGUWzQTsnhmdFNGc5kjHFrmnjBCrGo4u6Lo1XF3R9PyX+FiemzKTKNpmj1Ctib0zfDaNffHkUnQxyeqZL4bKSf5ah9Zoq6lxCkZVUdRHPBILskjcCCpFNNXRKxkpK6LCqXBAEAQBAEBqccyjwvJ2jNTiVU2Fp+YzW+Q8TW6yrJ1IwV5Mx1KsKavJnxvKj4SMVx/ZKaiz8Ow86C1jvlZB+04ah3B5SomvjnLVDUiExOUZT/LT1I4sANFmgALQbb2kW23rZ6qFAgCAIAgCAIAgCAIAgCAIAgCAIAgCAIAgCAIAgCAIAgCAIAhU6zIbI85SVQr65h3Igfoaf/lPHB4A4Tw6uNTWDwujWfPb7HQYDBaNaSfze3+T7QAAAAAABYAC1lvkmEAQBAEAQBAEAQBAEAQBAEAQBAEB8ey+yP3DqH4xh0dsMmdeeJo3s8/rD9gnyHuLRxmF0qzo7fcjsfg9Ms+HzL1OMUIc6whQIAgCAIAgCAIAgCAIAgCAIAgCAIAgCAIAgCAIAgCAIAgCAIVNngeUGKZOVe2MLqTGHG8kLumik8Jv+40rYo4mdJ6jZoYupRep6j7Jkr8JGF4+WUtVagxE6BDI7pJD+w7h7x099S9HFQq9jJ7D42nW1bGdsDdbRuBAEBhLKyGJ0kj2sY0Xc5xsAOMlLlG7HzLKj4WIYC+kyda2pl1OrHj5Jngj9c/y760K+NjDVDaRuJyjGn+WGtnymtrKrEax9ZXVMtTUv+dJKbnvDiHcCialWVR3kyEq1p1XeTIFjMQQoEAQBAEAQBAEAQBAEAQBAEAQBAEAQBAEAQBAEAQBAEAQBAEKm9yTyWmyqxIsdnR4ZA4bamboLj1tp4zwngClcFhf/wDSfh/JM5PwWytU8P5/g+509PDSU0VNTxMigiaGRxsFg1o1AKUJokQBAEAQBAEAQBAEAQBAEAQBAEAQBAYSxRzwvhmjbJE9pa9jxcOB0EEcSA+H5YZJyZK4gHQhz8JqHWp3k3MTutuPqPCO6ozG4W/+rDxIfKGCvetDx/k55RJCBCgQBAEAQBAEAQBAEAQBAEAQBAEAQBAEAQBAEAQBAEAQBAEAQqeEBws4XCqm1sKqTTujtsl/hKxXAcymr8/EcPGgBzvlox+y4/OHcPlUhQxzjqnsJTDZSlD8tTWj7HgeUOGZQ0YqsNqmTMHz26nsPE5p0gqVhUjNXiyap1YVFeLNqrzIfnDLvK/GMYxmsoaioDaKnmLGU8YzWGx1u+se+onEVZyk4t6iExVac5OLeo5Lbcvc8i1NHE0dFEbbl4x5E0cRoYjbcvGPIq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TGSrm2M2IF+EBbOGoQlUVzZwmGpzqpSNthvwmZQ4NQR4fQbSipobta0UzSTxknhJ4Spk6AtdGDK3r1HyZqAdGHK3r1HyZqAdGHK3r1HyZqAdGHK3r1HyZqAdGHK3r1HyZqAdGHK3r1HyZqAdGHK3r1HyZqAdGHK3r1HyZqAdGHK3r1HyZqAdGHK3r1HyZqAdGHK3r1HyZqAdGHK3r1HyZqAdGHK3r1HyZqAdGHK3r1HyZqAdGHK3r1HyZqAdGHK3r1HyZqAdGHK3r1HyZqAdGHK3r1HyZqAdGHK3r1HyZqArYh8KGUWLUEtBW7SlppxmPYaZvlHERrBRg08VXNsQBcDbRchQ2KoQjUaRz+Mw9ONVqPTrM9ty8Y8i1tHE1t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s0GMV+G1zKyhqX09QzVJGbEjiPGO4Vkg3Td4syU26TvBn3zJnKvEMVycoq2pZAZpWEvLWkAkEjVfuKWp1ZSimybpVpSgmz/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953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ECvAK8AAD/2wBDAAgGBgcGBQgHBwcJCQgKDBQNDAsLDBkSEw8UHRofHh0aHBwgJC4nICIsIxwcKDcpLDAxNDQ0Hyc5PTgyPC4zNDL/2wBDAQkJCQwLDBgNDRgyIRwhMjIyMjIyMjIyMjIyMjIyMjIyMjIyMjIyMjIyMjIyMjIyMjIyMjIyMjIyMjIyMjIyMjL/wAARCAEsArsDAREAAhEBAxEB/8QAHAABAAIDAQEBAAAAAAAAAAAAAAMEAgUGAQcI/8QAWBAAAQMCAQQIEAoHBwMFAQEAAQACAwQRBQYSITETFBU0QVGU0RciM1NUVWFxcnORkpOxstIHFiMyNVJ0gbPCNkJidZWh4UNWY2SiwcMkRYIlN0SD8KTi/8QAGwEBAAEFAQAAAAAAAAAAAAAAAAUBAgMEBgf/xABAEQACAQIBBgwEBQMFAQEBAQAAAQIDEQQFEhMhMVEUFTM0QVJhcYGRobEGMsHwFiJTctFCYuEjJIKi8TWSJUP/2gAMAwEAAhEDEQA/APv6AIAgCAIAgCAIAgCAIAgCAIAgCAIAgCAIAgCAIAgCAIAgCAIAgCAIAgCAIAgB1IDjqDJ/CMXx7KGbEMNpqqVtc1jXyxhxA2GM2/mgNl8S8mB/2Kg9AEA+JeTHaKg9AEA+JWTHaKg9AEA+JeTHaKg9AEA+JeTHaKg9AEA+JeTHaKg9AEA+JWTHaKg9AEA+JeTHaKg9AEA+JeTHaKg9AEA+JeTHaKg9AEA+JWTB/wCxUHoAgPfiTkz2ioPQBARZGwRUtBiFPBG2OGLEqljGNFg0CQ2ACA6NAEAQBAEAQBAEAQBAEAQBAEAQBAEAQBAEAQBAEAQBAEAQBAEAQBAEAQBAEAQBAEAQBAEAQBAEAQBAEAQBAEAQBAEAQBAEAQBAEAQBAEAQBAEAQBAEAQHN1mXuS9BWTUlVjNPFUQvLJI3B12uGsalY6kU7NmzDCV5xzoxbRD0SMkO3tN5HcyppYbyvAcR1GOiRkh29pvI7mTSw3jgOI6jHRIyQ7e03kdzJpYbxwHEdRjokZIdvaXyO5k0sN44DiOozLI/EKTFarHq2hnbPTS14LJG6nWhjHD3QVemmro15wlCWbJWZy3wn4tXU+M4Xhzq2oocLnGdPNBe56ax1aTYcHdUfjJyUoxvZM6/4awtGdCrWUFOotifdq830m5yYwXDsFE+NYflBUYhh+13Z7Hyh7QRZ2do1EAHQRwrNRpxhecZXRH5TxlfFZuFrUVCd1ayt2W7jmcIo8Z+Eqoq8RrMWqKHDY5NjiggJ167WvbQCLk30rXpxqYpuUnZExi62EyFGFCnTU6jV239+hs8ocGqslPg8xOKPFqqoLp43xyPcQ9gLmgtvf1LJVpujQkr3NPJ+Mp5RypSlKko6mmuh6nrNjgGVeER5F0cVTjVMKwUlniSfp86x18N1fSrwVJJy12NXH5LxTx85U6Tzc7VZarHPZGZSVGFfBzjOKzyyVM0NRmxbK8u6YtYANPBc3WDD1nChKb16yVyzk6GIypRw8FmprXZW1Ju5lg2R2L5V4SzG8SyhrYqmpBfC1hOawcBIuLd4W0KtPDzrRz5Sd2W4zLGGydXeFoUIuMdT7fvtLGSmWddQYZjtFjTzUVWDsc9rybueAc3NJ4emtp4irqGIlGMoz1uJiypkejWrUKuF/LGq14X138ujsKmA5N4vlzQvxzFcdq4BK9wgjhPStANr2vYC/AOLWrKVGddaScrGfHZRwuSaiwmHop2Wts2WRGNYpSY9ieSuL1LqmSla50MziSbC2i50kEEEX1LJhqk4zlSnrsamWsHh6mGp5Qw0c1Stdd//AJZknwRVdTV4TiTqmolmc2pABkeXWGb3UwEm4u76SnxZRp0q9NQilq6FbpPoy3zkzg8KyxyfwSbFaPEcUgp6kYlUuMb864BeSNQVkqkYuzZnp4atUjnQjdGy6JGSHb2m8juZU0sN5fwHEdRjokZIdvabyO5k0sN44DiOox0SMkO3tN5HcyaWG8cBxHUY6JGSHb2m8juZNLDeOA4jqM6DDsRpMWoIq6hnbPTSglkjb2dY24e6Femmro15wlCWbJay0qloQBAEAQBAEAQBAEAQBAEAQBAEAQBAEAQBAEAQBAEAQBAEAQBAEAQBAEAQBAEAQBAEAQBAEAQBAEAQBAEAQBAEAQBAEAQBAEAQBAEAQBACgPzPlYT8c8d0/wDzpfWo6r87O5yVzSBp7njWMkRc8aAXPGgFzxoD7V8Dn6NV32w+w1SFHk0cNlbntT76EbPLHKLAaGqZhWUFA+emmi2Vsmx57QbkW4we6FhxFWnF5lRajdyRk/G1YPEYKdpJ2tez/h+JxWRNAK/KrFmYK2qiwCemkic6a/6zbAd0gk24bLUw8M6pJQ+Vo6HLVd0cFSeKadZNPV2PX6bei5nktlJJ8HslXgePUVQ2PZTJHLE29zaxte12mwNwq0azw96dRFuVMnRy0oYvBzV7Waf3qZucqcpKbKj4OcVqaOnnjhjnjjBmaAX9M03AF+NZa9ZVaEnFGhkvJ1TJ+VaVOrJNtN6ujUyXAMisnavIujrajC431T6TZHSF77l1jp1q6lh6UqSk1rsY8flnHU8fOlCo1FStay2eRoMjcFlx74McaoINE7qoPiB0Aua1hA++1vvWDD03Uw8oreSmWMbHCZXo1p7FGz7m2i7k78IsGTuAx4Ri+H1jK6iBjaxsY6cDUDcix4OFX0sWqUMyad0a+P8Ah6eNxLxOGnFwnr27N/eeZMZKYhjeF5RYnXRmlmxeNzYGPFtbs+5HFcNH3FKNCVSM5S1ZxXKWVKGErYehSecqTV/K1u+1zDJfLePI/C34Fj1BWRVFK92x5jAc4E3tpI4b6dIIVKOJ0MdHUWtFcp5FllOssXg5xcZJX1/fkXsh6CuxfKTFcrqymdTQ1DXNp2OFi69tPeAaBfhJV+GjKdSVaStc18tV6OGwlLJtKWc42v4fy3sOf+D7LPDcl8PrYK+Oqc+WYPbsUYcLAW03IWDC4iNKLUiUy/kfEZQqwnRaslbW+3uZ9mw+tixHDqethDhFPGJGh4sbEX0qVjJSipLpOAr0ZUKsqUtsXY/NuV73DLPGgDYbdl9paOJf+odVkaTWESW9moY5xBuVhRMRba1mVzxqpeLnjQHoJuNJQH6C+DH/ANu8J8B/4jlI0fkRwOUOcz7zrVkNMIAgCAIAgCAIAgCAIAgCAIAgCAIAgCAIAgCAIAgCAIAgCAIAgCAIAgCAIAgCAIAgCAIAgCAIAgCAIAgCAIAgCAIAgCAIAgCAIAgCAIAgBQH5mysIGWeO6Rv6Xh7qjavzs7nJb/2sDT3HGPKrCQuhccY8qC6FxxjyoLoXHGPKqC6Ps/wPTRR5N1ofIxt6w2u4D9RqkaPJo4fK3PKn30I+gyS0krc2SSB44nFpCyNXI+MnF3i7HrZqVjQ1ssTWjUA4AKobbd2ePko5W5skkDxrs4tKNX2iMnHXF2PRNShoaJYQ0ahnCyWF3e57timtbZorcWeEKHgnpW6GzRDvOCWDdzFz6J7g574HOGoktJCpYuU5JWTM9s0/X4/PCqWmD30UhBe+BxGrOLTZUsntLozlHY7Ge2Kfr8fnhVLTHZaTrkPnNVLFc57zMVNOBYTReeFUofmjK9zTlnjRBBBrJCCD+0o7E8odbkdrgi72amMjNOka+NYkTMGrGVxxjyqpfdC44x5UF0egi40jXxoLo/QXwY/+3eE+C/8AEcpGj8iOCyhzmfedcshphAEAQBAEAQBAEAQBAEAQBAEAQBAEAQBAEAQBAEAQBAEAQBAEAQBAEAQBAEAQBAEAQBAEAQBAEAQBAEAQBAEAQBAEAQBAEAQBAEAQBAEAQHJY9k5gM1XHPJhNDJPLK50r3QtLnG2slRWUpZsU4uzub2Fq1Nl3Y13xXwDtLh/J2qI01TrM3NJLex8V8A7S4fydqaap1mNJLex8V8A7S4fydqaap1mNJLex8V8A7S4fydqaap1mNJLezIZNYEBYYPQgeICuWIrLZJmKUIyd2tZDVZOYK2AlmE0QNxqgCpLE1rfO/MKnC+wo7gYV2qpfQhWcKr9d+Zdo4bkNwMK7VUvoQnCq/XfmNHDcgcAwoDThVL6EJwqv135jRw3Iyp8mcPrHARYVSgOALbQNLiDqOnQ0HgJ0ngBUvhsLiJrOq1GluvrNSrVpp2hFFyTIbDYpoIH0NI2WfODBpN7C5uQwAaO4pBUIpWu/NmtpH9pFOryUpMPkzZMKo3jxbDr1WcAPI4C/GtWvg6rV6VR33NmanWjsnFEbMDwiRgczC6Ug/wCAPJ31CSxGJhJxlJ37zdUKbV0kZbgYV2qpfQhW8Kr9d+ZXRw3IbgYV2qpfQhOFV+u/MaOG5DcDCu1VL6EJwqv135jRw3IbgYV2qpfQhOFV+u/MaOG5GJycwhxucIpCe7AFR16z1uTMkXmq0dSLlHkxgbonF+DUJN+GnaqxrVOsw6kt5Y+K+AdpcP5O1Xaap1mU0kt7HxXwDtLh/J2ppqnWY0kt7I5smMBbC4jBaAHuQN41WNWpf5mU0k97O5oaWloaRlLRQxQ08ehkcQAa3h0ALqla2oiJOUneW0sqpaEAQBAEAQBAEAQBAEAQBAEAQBAEAQBAEAQBAEAQBAEAQBAEAQBAEAQBAEAQBAEAQBAEAQBAEAQBAEAQBAEAQBAEAQBAEAQBAEAQBAEAQEFZUtpKZ0zmlwbbQ3XpNlirVVSg5voLoQc5ZqOWc5staZgzNL5nnTr1alzNaanUlJdJJwi4xSZYWIuCAIAgCAICtW19Ph9Ps1TJmtvZoAuXHiA4SqNpK7L6dOVSWbE1ByshvooKojulg/3WPTQ3m3wCe9epNS4vuxKaaKklZaxcJS0h5Js1ug6idJ7jSpPJcI1qjltUffoNDH0pUIpN62ddSYfFJRyU1VSHNbNnZ0jg4zOBDhJo1G4GuxFuKy6IiTOrqnRYxh9OHENmEtxx2aCgMJTTPfWGmomVMz2ZsxFgHloNmFx167W4Lq1Su7IyOk4xzpar7PvccniNS/J6rDZYXyNlteNjwSCRcG5te1i0nhs0qKyrSioabdtNrARdSejvYr/GyLtfVecznUDpobyY4BPevUmpcpqOeZsUsc1MXGzXS2zSeK4Oj71dGpGWxmOpgqkFdazdaVeagQBAEAQBARVO9pO8iBdwirZTzvpBE75SXQ4WzR0v9FLZOxEY/wClbW2amIpt/m3HQKaNMIAgCAIAgCAIAgCAIAgCAIAgCAIAgCAIAgCAIAgCAIAgCAIAgCAIAgCAIAgCAIAgCAIAgCA5TGfhDyewLFJMOrKibbMQBe2KBzw24uASOG3B3VjlVjF2ZuUcBXrRz4Ruih0Wslev1nJH8yt08N5l4qxXVHRayV6/WckfzJp4bxxViuqOi1kr1+s5I/mTTw3j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jotZK9frOSP5k08N44qxXVPD8IeT+OluHUUtS6omcMwPp3NGg3Ok9wLUxtaMqEki6OT8RRefONkiy3qzfGv9SgTIWlQBAEAQBAEByeU5futTh3zBASzv53TfystfEXzUSmAtmS33NStQ3jeZKOAxXNuGuL47Ei9tEgH8yF0uQWtHNdq9iAyynnwfY/c+hbFXbSjjFXFtkDp5TB0rj3G52jyqeIU5rEsAyjr8fwuZ+KUpoYC8zGKnMcma4WLfnnQ4C1xYjXpVrV9RlpzVN5yV327P/e/UdZDDHBE2KJjWRtFmtaLABVSsrIslKU5OUnds4DLXZRVRMnljkk0WLGZtml5LRa50gA6eHiC0MqtcEnfs9zcyanwqFu32OZXGHVmEoaYXh/zc03vxKsb3VgjusLfJJhNG+W+yGFudfXeykiBqpKpK2y5bQxhAEAQBARVO9pO8gK1RilLgufiNa57aaCbOeWNLiAW21DXpK2sHJRrxbLZU5VVmQ2sj6LmSfZFXyR/Mp/hEN5i4rxXVHRcyT7Iq+SP5k4RDeOK8V1R0XMk+yKvkj+ZOEQ3jivFdUdFvJQ6p6vkj+ZV08N5XirFdUdFrJXr9ZyR/MmnhvHFWK6o6LWSvX6zkj+ZNPDeOKsV1R0Wslev1nJH8yaeG8cVYrqjotZK9frOSP5k08N44qxXVHRayV6/WckfzJp4bxxViuqOi1kr1+s5I/mTTw3jirFdUdFrJXr9ZyR/MmnhvHFWK6o6LWSvX6zkj+ZNPDeOKsV1R0Wslev1nJH8yaeG8cVYrqjotZK9frOSP5k08N44qxXVHRayV6/WckfzJp4bxxViuqOi1kr1+s5I/mTTw3jirFdUdFrJXr9ZyR/MmnhvHFWK6o6LWSvX6zkj+ZNPDeOKsV1R0Wslev1nJH8yaeG8cVYrqg/C3krY/L1nJH8yaeG8cVYrqnZUVZBiFFDWU0gkgnYJI3jU5pFwsqd1cj5RcW0ywqlAgCAIAgCAIAgCAIAgCAIAgCAIAgCAIAgCA1GU2PQ5N4BVYnMA7Ym2jZfqjzoa37z/urZyUY3ZmoUZVqipx6T81TzzVVTNU1MhkqJ3mSV/1nE3KjW23dnfUKMaNNU49BGqGYIAgCAIAgCAIAgCAIAgCAIAgCAIAgCA3uR36WUHhO9krBiOTZpZQ5tLw9z7C3qzfGv8AUow5ktKgCAIAgCAIClieGxYnTbFJcOac5j2mxae4VbJXVmZaNWVKWdE585N1INttS+haVh0MdxurH/2+p7Hg9dQybZhnle5o0tEIBIuDcd0EA24bLfydVWGq3ex6maWOqrEU7W1o7PCcbpn0E1Q588lQ54fJCCZCCSGjYx9T1ab8K6kgzeuniZKyJ0jGySXzGl2l1tdhwoChiOJUkDKiCrEzGbEDnAECTOuM1hH62jUNIuCgPn9RTVGN1GzCaRjWaGXGyFwAzRpOuw4eElygcrV41P8AQXRrf8Epk96Fuq13GHxcqeypPQDnULoY7iV4f/b6ktPk2dlaZ3yTNBvmuaGN+/jV0aaWxFlTGykrRVjp42CONrBpsNayrUaBkqgIAgCAICKp3tJ3kBzeXH6J4p4TfyrNQ5RG1guXifGVJHQhAEB6Dmm6FU7O5MDcXVxmWsKpUIAgCAIAgCAIAgCAIAgCAIAgPrHwQ5SdJNk5Uv0svPR3+rfp2fcTcdwniW3h6l1ms5LLeE0dTTR2M+sLaIIIAgCAIAgCAIAgCAIAgCAIAgCAIAgCAIDwoD4b8KmUm62Ptwmnfekw4nPsdD5yNPmjR3yVpYid3mo6jIeDzYuvJbdhwS1zoggCAIAgCAIAgCAIAgCAIAgCAIAgCAIAgN7kd+llB4TvZKwYjk2aWUObS8Pc+wt6s3xr/Uow5ktKgCAIAgCAIAgCAIDW1eFCSXbFLIYJ730XsTx6LEHujXw3W5h8bVorN2rczDOhGZC6THWvYXTB7o75jyQS2+uxLCR5VvLK0La4P0MPBHvIxhtXWS7JWzPkPDnE6uK5027gstWvlOrUWbBZq9TLDDQjrk7m3ggZAzNaBqte1lHJGw3clVSgQBAEAQBAEAQEVTvaTvIDm8uP0TxTwm/lWahyiNrBcvE+MqSOhCAIAgMmOsbcCqmXwlbUSq4yhAEAQBAEAQBAEAQBAEAQBAEBYoK6pwvEabEKN2bU00gkj7pGsHuEXB76rGTi7o18Vh1XpOmz9MYJi1NjuDUuJUjrw1EYeAdbTwtPdBuPuUnGSkro4CpTdObhLajYKpYEAQBAEAQBAEAQBAEAQBAEAQBAEAQBAc3lvlIMmcmp6xhBq5PkqVp4ZDqPeAuT3ljqTzI3NnB4d4iqoI/Oekklzi9xJLnO0lxOkk90lR2076EFCKiugIXhAEAQBAEAQBAEAQBAEAQBAEAQBAEAQBAb3I79LKDwneyVgxHJs0soc2l4e59hb1ZvjX+pRhzJaVAEAQBAEAQBAEBUrsRgoAxsme+aTRHDGM57z3Bxd06FmoYedZ2giydSMFrNfLU4nI3ZJqimw2I6hYSSfe49KPuBUzQyTB7byZpVMW1r2IrtdG9kknxhrHCO2e5sjAG31amrc4rgrJ09pr8NTTansJYX1p00WMxVdv7OoY11/wDyZYjyLDWyVTW2Lj5mWnjHL5WmXKbFg6dlLWwGkqX6GAuzo5fAdwnuGxUPiMDUorOWtG5Trxnqe02S0jOEAQBAEAQBAEBFU72k7yA5vLj9E8U8Jv5VmocojawXLxPjKkjoQgCAIAgJGOvoOtXJmWEr6jNVLwgCAIAgCAIAgCAIAgCAIAgCA+kfBJlJtLE5cAqH2gqyZaa5+bKB0zf/ACAv3weNbOHn/SzmMuYOzVeK7z7QDdbhzgQBAEAQBAEAQBAEAQBAEAQBAEAQBACgPz38ImUnxiyneyB+dQ0BdBBbU91+nf5RYdwd1aFeedKyOvyNhNFS0klrZyawk2EAQBAEAQBAEAQBAEAQBAEAQBAEAQBAEAQG9yO/Syg8J3slYMRybNLKHNpeHufYW9Wb41/qUYcyWlQBAEAQBAEAQFauq9p0pkEZlkcQyKIa5Hk2a0d8rLQoutUUEWVJqEbs01ZHJhlS+NkzajEZGjblUW3bEdextHEOAfedJXZYXCQp002tXQt/aznMbj3B5sfm9ihsLC/ZH3kkOt8hzitp1JWstS7NRBzqSm7ydzx3UMQ8CH21fHbDvl7G3Q5Cp4e5lJDG913MGcDocNBH3hWRqSitTNNNp3RM2pBiNLiPy9JJYbI75zDwXP5tYWOdGNRfkVnu6H3fx0kphMe7qFXzNthdTNHPJhtXIZJom58Up1yx6rn9oHQfuPCuSx+FVKWfHY/c6ehVzlZ7TaKPNgIAgCAIAgCAiqd7Sd5Ac3lx+ieKeE38qzUOURtYLl4nxlSR0IQBAEAQC9kBM05wurrmZO6PVUuCAIAgCAIAgCAIAgCAIAgCAyjllgmjngkMc0TxJG8a2uBuD5UTs7mKtSjVpuEuk/SmSmPxZS5PUuJMAa94zZox/ZyDQ5vl1dwhSUJZ0bnA4ii6FV030G6V5gCAIAgCAIAgCAIAgCAIAgCAIAgCA4z4Scpjk/k2+Knkza+uvDAQdLBbpn/cP5kLFWnmRN/J2FeIrKPQtp8BaA1oa0WAFgo87pJRVkeoVCAIAgCAIAgCAIAgCAIAgCAIAgCAIAgCAIDe5HfpZQeE72SsGI5NmllDm0vD3PsLerN8a/1KMOZLSoAgCAIAgCAIDXVE4jxhs7xdmH0ctYGnUZD0jPzKcyLRz5N72kaGOqZkb7tZr4orU4bIS57umkcdbnHST5V1c7SZxEpuUnJlV7DG8tK12rFUQ/2Vf4EPtrNDbT75exvUOQqeBbqIMxxc35t/Isco21mgmV3AOaWuAIIsQeFWp2d0XEsErmw4fUOJMlLVimc46yx/S6fK3yKPyrSUoSa6VfxOnybWcoRb7jqVyBOhAEAQBAEAQEVTvaTvIDm8uP0TxTwm+tqzUOURtYLl4nxlSR0IQBAEAQBAetdmm6IrGVmTXVxmCqVCAIAgCAIAgCAIAgCAIAgCA7j4L8pNxsotzqiS1HiRDNJ0MmHzT/5DpfIs+HnZ5rOfy3hM+GmjtW0+7jUt45U9QBAEAQBAEAQBAEAQBAEAQBAEAQHGZYZDYbj8k2K1tTXCaCmc2NkcoaxoAJ1W4TrWCtBOLk+hG/gsZVoyUIars5ij+DPJ+ehp5n1leHyRMe4CpaBcgE/qrHTpQlBNm3Vyri41JRT1JvoJuhdk72bX8qb7qv0FPeY+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B0Lsneza/lTfdTQU9443xm/0HQuyd7Nr+VN91NBT3jjfGb/AEHQuyd7Nr+VN91NBT3jjfGb/QdC7J3s2v5U33U0FPeON8Zv9CalyCwXBaqPEKSprHzxOGa2Sdrmm+jSAO6tXGUoRoSaK8ZYmt/pzepm8b1ZvjX+pQQLSoDWYqJpKigp4qmaASySZ7oiA4hsbnWvY8IUjk2jCrUcZq//AKa2Jm4RujQtqat7GvE+J2cA4XrGaj/4Lo5ZJwsXZ28n/JAccvcySKad73tkrMTZmxOluKppuG8HzVa8lYaycUnrS2Pp8TNRypKq2knqVzAVFUQDs+KaRffbPdR5JwqdtXkzFxz2PzPNt1LZGWq8Qa4SRaJJ2va5pkDSCA0cawYrJuHpUXUik/DsubWEyg8RPNV0djwrlCdNNiG+MY/dTfxHLpcgbV3/AEInKnJy7jw610BxpDNFsjNHzhqVJK6Kp2Nf/Z1/gw+2qw+an3y9jfoc3qeHubZ2s99CPKU8GZ0zfm+pY5RtrRcmQD6Nm/eEPtMWnlDk/wDi/qdDkn5PE646z31xR0poMTkqNvVbmVdXHHBHBmxQPa3Oc9zhe5B4gp7JWCpYmH50r69fcRuPxLw6zug1+2azsnE+Ux+6pPinC9nkyK457H6GTaioNO6TbuKZzZRFmCePSSL3vmpxRh86ySta+xmZZUbpOpr22Mds1fZOKcpj91V4pwvZ5Mxcc9j9C1hFXUSYtDG6qq3xujlD453tdZzcyxFgPrFReVcFSw9NOC22+pJ4DFPEfm6DpVAkmRVO9pO8gNTj1FFiOF1dJO5zYpZAHFjrHUDr+5bODipVoph1ZUvzw2o4z4i4P2RV+nHMp7QUy3jXF/aHxFwfsir9OOZNBTHGuL+0PiLg/ZFX6ccyaCmONcX9ofEXB+yKv045k0FMca4v7Q+IuD9kVfpxzJoKY41xf2h8RcH7Iq/TjmTQUxxri/tD4i4P2RV+nHMmgpjjXF/aNrhnwcYDVQPdLV1wLXWFqlo4PBVdBT3leN8Z9ou9C7J3s2v5U33U0FPeON8Zv9B0Lsneza/lTfdTQU9443xm/wBB0Lsneza/lTfdTQU9443xm/0HQuyd7Nr+VN91NBT3jjfGb/QdC7J3s2v5U33U0FPeON8Zv9B0Lsneza/lTfdTQU9443xm/wBB0Lsneza/lTfdTQU9443xm/0HQuyd7Nr+VN91NBT3jjfGb/QdC7J3s2v5U33U0FPeON8Zv9B0Lsneza/lTfdTQU9443xm/wBB0Lsneza/lTfdTQU9443xm/0HQuyd7Nr+VN91NBT3jjfGb/QdC7J3s2v5U33U0FPeON8Zv9B0Lsneza/lTfdTQU9443xm/wBDDDfgvwGsxOvgdVYjmU+xGNzKgXu4EnTm8YCxwpxdSUd1jLWyliNDFt/Ne/gz6pEwxwsYXueWtALna3d091bhCbTNAEAQBAEAQBAEAQBAEAQBAEAQBAVMV+iazxD/AGSrKvyPuMtDlY96PmNLh1E6jgc6khJMbSSWDToC8xqV6im0pPadZKcs56yXc2h7Eg8wLHp6vWZTPlvG5tD2JB5gTT1esxny3jc2h7Eg8wJp6vWYz5bxubQ9iQeYE09XrMZ8t43NoexIPMCaer1mM+W8bm0PYkHmBNPV6zGfLeNzaHsSDzAmnq9ZjPlvG5tD2JB5gTT1esxny3jc2h7Eg8wJp6vWYz5bxubQ9iQeYE09XrMZ8t43NoexIPMCaer1mM+W8bm0PYkHmBNPV6zGfLeNzaHsSDzAmnq9ZjPlvG5tD2JB5gTT1esxny3jc2h7Eg8wJp6vWYz5bxubQ9iQeYE09XrMZ8t43NoexIPMCaer1mM+W8bm0PYkHmBNPV6zGfLeNzaHsSDzAmnq9ZjPlvG5tD2JB5gTT1esxny3jc2h7Eg8wJp6vWYz5byaloqWGqjfHTRMeHCzmtAIW1g61SVZJybMOIlJ03dm8b1ZvjX+pThGFpUBrq/6Swvxk34D1K5I5Z/fSjTxnyfe408MWfh1M4DphE37xYLsa0bybOF6SFvV5fsk3qCxx+Vfuib+C+aXcyy6LOponjWGNv5FdUjrbNBMoS74Z4UH4zVp4zmkvvoZL5I5Z/fSdtwnvrhzrzVTxRTYjikc1QynjdhjAZX6m/KO0ldHkNta0r6/oReUUnFpu2oq2pr/AKRYZ6J3vLpPzfps5vglL9RC1N/eLDPRO95PzfpscEpfqIgfTU7mVhZi1HNnsY5z42kNYGuvci6xynKM4PMe1+N0bVGhTVKcFNO9vAjNU2/0rQeY7nV95fpyNbgVH9VDbTT/AN0oPRu50vL9OQ4HR/VRi9jG4U5zKiKcPrYXF0QIAOewW0qNyg24NOLVk9viS+T6cacUoyvrOrOs99cWdAaHEN+4j3qL8R66nIHyv/l7EHlnkn4e5XqYs0541HWpiUbazlUyvD1N326P2Fkj8y/a/c3lzN9/0J54sx2cB0p/ksclZ3NFMwwb6ci71R/xqGy7yMfD6nT5E+Tz+h1S5cnyKp3tJ3kBrcYY2SgqGvaHNMouDqOgLFiG1SbRnw3KxOZ2nTdjxeaFEaae9kxnMbTpux4vNCaafWYzmNp03Y8XmhNNPrMZzG06bseLzQmmn1mM5jadN2PF5oTTT6zGcxtOm7Hi80Jpp9ZjOY2nTdjxeaE0097Gcy1S0FG9ji6lhOnhYFiqV6ieqTLJTlvJ9zaHsSDzAsenq9ZlmfLeNzaHsSDzAmnq9ZjPlvG5tD2JB5gTT1esxny3jc2h7Eg8wJp6vWYz5bxubQ9iQeYE09XrMZ8t43NoexIPMCaer1mM+W8bm0PYkHmBNPV6zGfLeNzaHsSDzAmnq9ZjPlvG5tD2JB5gTT1esxny3jc2h7Eg8wJp6vWYz5bxubQ9iQeYE09XrMZ8t43NoexIPMCaer1mM+W8bm0PYkHmBNPV6zGfLeNzaHsSDzAnCKvWYz5bzo8h4o4KrFmRRtYwGHQ0WHzSuz+HJOVCTk76yIys28y/adiuiIYIAgCAIAgCAIAgCAIAgCAIAgCAICniv0RW+If7JVlX5H3GWhyse9Hzuj3jT+KZ7IXldX533s6uXzMmWMtIJ6uKnexjxIXvBLWxxuebDXqHdC3sLk/EYu+hje23WkYKuIp0bZ72ke6EXWavksnMtriHHdT1Ri4wob/RjdCLrNXyWTmVeIcf1PVDjChv9GN0Ius1fJZOZOIcf1PVDjChv9GetxCF0scZbOx0js1uyQPYCeK5HcKxVsj4uhTdSpGyW3Wi6GNozkoxetlpRhtBAVTiEIkewMneWOzXbHA9wB4rgKUpZGxlamqkI3T2a0as8bRhJxk9aPN0Ius1fJZOZX8Q47qeqLeMKG/0Y3Qi6zV8lk5lXiHH9T1Q4wob/RjdCLrNXyWTmTiHH9T1RTjChv8ARklPVxVL3sZsgcy2c18ZYRfVoIWni8BXwltMrX2a0zPRxEK18x7CdaRmPHODGlxNgBcq6MXJpIo3ZXZUbiUD2hzI6pzSLgimeQR5FLvIOP6nqjT4wob/AEZ7uhF1mr5LJzKnEOP6nqivD6G/0Y3Qi6zV8lk5lXiHH9T1Q4wob/RjdCLrNXyWTmTiHH9T1X8jjChv9GTQTx1MIliJLDcC4IOg2OgqNxGHqYeo6VRWaNmnUjUjnR2EqwF5nD1ZnhBbmB5ePj7GGvybNq3qzfGv9S6Aji0qA19cC7E8KAFyZZgAOH5F6lckcs/vpRp4z5DWUomjo4I3UVaHNjaCNqv1gd5dnNxcm85eaOKeGrdVkbqeZ080jaWpazasrbvgc0XNrDSFik4xS1r5l0o3cHRqRcs6L2MyiqWthY0xVFw0A/IP4u8srSb2rzRpcGrdV+RSqBeoD2RyiPPgF3xubp2ZujSFo5QSWGkk159jJXJVOcKv5lb/ANOy4T31wp1hpMS3xiv7ti/GK6bIG3x+hEZW5OXcQTwZzi5mu+rjU5KO45BMqabrGXEsDA+kxjOF7UII7hz1np/0fu+huYbk6ncSzwXJcwaeEKyUelGimVVjLjwfRk37wh9ti1socn/x/kn8lcn4nXnWe+uKOlNDXMe+txLMjfIQyicWsaXGwkffQF1GQWlHW9/sQmV4uVNqKvsMHPLgQaWsIP8AlZOZT9lvXmjmOD1uq/IqCKSKB0j4J2s24xwzonAloba9rXVqzVNK6+V9PabqpT4K45rvcndVROaWlk9j/gP5lc436V5o0tBV6r8iLCGkY5CS1wBbUEZzS24+T02KgcvW0UV3fU6XI0ZRhaSt9o6lcsTpFU72k7yA1+K7zqPGj1BYcTyTM+H5VHOqFJYICHbDS5zWxzvzXZpLIXOAPFcBSVLJOLqwVSEdT2a0ak8dQhJxk9a7Ge7Oex6vkz+ZX8S43q+qLeMcN1vRjZ/8vV8mfzJxLjep6ocY4brejGz/AOXq+TP5k4kxvU9UOMcP1vRnsczJXPaA9rmWzmvYWkX1aCtXFYKthbaVWuZ6OIp1r6N3sbCj6m7wlHVdpfMmllZDE+WQ2Yxpc421AKlOnKpNQjteoxSkopyfQVxiMRFxFV2P+Vk5lK8Q4/qeqNTjChv9GN0Ius1fJZOZU4hx3U9UV4wob/RjdCLrNXyWTmVeIcf1PVDjChv9GN0Ius1fJZOZOIcf1PVDjChv9GTwzMqIWTRm7Hi7Ta2hRdajKjN05qzW02YTU4qUdjJFiLyGoqY6ZrTJndO7NaGMLiT3h3ltYXB1cVPMoq72mKrWhSWdNkW6EXWavksnMt7iHHdT1Rg4wob/AEY3Qi6zV8lk5lXiHH9T1Q4wob/RjdCLrNXyWTmTiHH9T1Q4wob/AEZ47EoGC72VLBcDOfTvA0m2shWyyHjopycNS7UFj6Ddky4ok3AqA3mRm/sW78Psldx8Nc3l3kTlbZT8fc65dGQ4QBAEAQBAEAQBAEAQBAEAQBAEAQFPFfoit8Q/2SrKvyPuMtDlY96PndHvGn8Uz2QvK6vzvvZ1cvmZMsZaV3ktrJ3NJBGG1JBBsQbsXa/B6TqTvvj9SBy42qd1uZHJTbG7TJPYi4OzO513UpyT6PJHCqtU6z8zFrnxw14bLKAIGEfKOJBz7aNKqrSlBtLa+hbjdw9SbpVG29hnLTmOQtM1Rbg+Wdq8qtc2uheSNNV6r/qfmVXlwqIWGSRzRUxkB7y63SScahfiLXk6T7H7on8gzlKt+Z3/APGbVeVncBVQKsTDLRtjD3tzsQqfmuLb2Yw8C9X+HuYQf9q92cNl2co1G4u2sj2GzrGSe4PXn86lXUl2eSIHTVOs/MyjEk9NQx7NNpZMdEjhchwtc3V9kpTaS6OjsNuvVnGhTab6fcx2Ig2MtR6Z3OrM97l5I1dPV6z8zDD3OfUyOe5znGnhuXG5Pzlw3xkkq8Eu36HcZBbdG77PqbFcWTxFU71m8W71FZaPKR717llT5GRvidK2Ah8ozKGlIDZHNGmPTqK9opaqSa3voPN8fUnGtZN7EVahhjp5HtlmDg24OzO51fTm5TSaXkjUVapf5mXKqN8tbVu2WbpHNADZXAAZoPAVZD8tKLSXT0LebWNrVI12k39oqyB0bQ9s04Ic3+2d9Yd1XQlnSs0vJbjXhWqOSTk/Mmw3ervHS/iOXk+XOf1PD2R6TgOQj4+5bUQbZnD1ZnhBbmB5ePj7GGvybNq3qzfGv9S6Aji0qA19foxLC7a9km/AepXJHLP76UaeM+T73HPR04FLBITIc+NpJ2R2u3fXZVZzjN2ZxGklvLeGtzKmrDS6xw+c2LydIAsdJWNycorO6yN3Byk5Su+hlU0jGsjPTkOYDfZHcXfV05yUn/CNPSz3vzIHNEc7WtLrF8JsXE6dmbxrTx8nLCyb+9TJXJMpOs7v7udvwnvrhjrTSYlvjFf3bF+MV03w/t8foRGVuTl3Hp1nvqfOOIZYBJpGh3Hxqko3Kp2IoGubTY0HAg7QHtqsNTh+76G/heTqdxbIN9SEeV5qfPu5o6bi41bKN9aLkymNGGzgi3/qEPtsWjlDk/8Aj/J0OSuT8TrzrPfXFHSnP4jc1eJtDnNzmUTSWuINjI/iXU5A+Xz9iEyw2qba7PcoPg2N5aXS+ldzqadSa1fRfwcxpZvpZYibn4HLGXyZu6Mbfnm4Bj473Vy1zTe3NfR2m4py4K3fpKrqZrHFpMlx/iO51Y6kk/8AC/g1FWqdZ+ZNg1xjUAu4gNqALuJsPk+NQ2XtdKL7vqdHkaTlC77fodUuWJ4iqd7Sd5Aa/Fd51HjR6gsOJ5JmfD8qjnVCksEBPSMMuGwxh7251dU3zXlt7NZbUvT8gr/YxfYjgcvzlGs3F21sbDZ1jJOD453OpN1JdnkiA01TrMyYJJ6ehjM0wvFKdEjhch+i+lX2SlNpLo6Ow269WcaNNpvpMdjINjLUemdzqzSPcvJGrp6vWfmUY3OfUuc9xc408NyTcnQ5cV8WpKvFLt+h3vw+26Db7PqbOj6m7wlxlXaTkzHFPoms8Q/1LYyfzul+5e5q4nkZdzLGIQmTEKt2yS2Y5gs2RwAGxtOoFewwbjSi1byW884xtWca8kmyjI10Ya5sswIe3+1cf1h3VWEs52aXT0LcYaVWo5pOT2lieN8lTVyGabpahzbCVwAGi2oqkfy04WS2LoRlxdapGvJKT2kTQ6OeBzZp+rMGmVx0X76Z2cpJpbH0LcW4etUdWKcntPcJ+iaXxYXkWVee1f3M9JwnIR7i6o42DGIXxrCR/mv+N66P4Z52/wBr90RuVORXeUYoCaSCV0s5z2Ak7M7X5V6dVk4ydkrdyPOnWqXf5n5ktNnRVoDZZdMEpIMjjqbo1lY5POpu6W1dC3m5gqk3Ud29j9jBsLhBC8zVBz2NN9mdrt31fUk4yaSXkjTVep1n5laszmQyt2WVzTG0kOkc4X2VnGVp4952Dm2l5LcyTyVUnKulJ3/9NudZXjZ6IEBvMjN/Yt34fZK7j4a5vLvInK2yn4+51y6MhwgCAIAgCAIAgCAIAgCAIAgCAIAgKeK/RFb4h/slWVfkfcZaHKx70fO6PeNP4pnsheV1fnfezq5fMyZYy0ryb6qP3ZU/kXbfB3Kz74/Ugcu8l4MtvjEkQHDbQV3Ulc8/RrnAhmIA6CIGe2kNsO9+xv4bkavcbKePZGkD5wOhUaujQTNNILVkQ/zMXsSKE+If/my8fdHSfD/LeP0ZtV5Wd0EBXpOoR/vCp/DYvWPh7mEf2r3ZwnxByj7yeoivaQaxrUrNdJzqZXo/m0HgT+2Fk/qn/wAfY3cTzen4+5PURadkH3rHNdJpJmvw3q7/ALPD+ZcN8Z8vDx+h3+QOQ8vqbJcWTxFU71m8W71FZaPKR717llT5GSU+uL7DSfhr2mlyS72eZ5S5fwRVxKLMppSB0pafuV1NWqI04PWXGb+rfDb7AVKfJR8fdm1lDl399BTrotjZo+aXNt5wSCtPz9jWpP8AMhhu9XeOl/EcvJ8uc/qeHsj07Ac3j99JbUQbhnD1ZnhBbmB5ePj7GGvybNq3qzfGv9S6Aji0qA11f9JYX4yb8B6lskcs/vpRp4z5PvcaykaH4bTtOoxN9QXZVVeTOEe0UTSysq2nWMPqPUFiSskv7om/gtsv2szYwSUkbT9RvqV81ds0L2ZrJmltU0HWHQ/jNWljVbCy++hkxkjln99J2nCe+uGOvNPXSbFV4o/Y45LYbH0src5p+WOsLpcgq729P0InKjtBvsNZIx0byDR4b3DtTX/qXQurbf5/4OY4Qn/SvIwv/k8N5L//AKTT9r8/8DhH9q8i7QVGx0eMNNJQ9LRh1mQZod01rHTpCXz3B3e3f2dxtUKt4TeathUkYY3EOo8O7+13af8AUqurbpfn/g1eELqLyK+wf4VJ6J3vKmm7X5/4K8IXUXkTNP8A6Q9uZG3NroR8m2wPTs06yo/KOuDd3rj0+JNZNlnQvZLX0HXnWe+uJOiNBiG/cR71F+I9dTkD5X4+xB5Z5J+HuYzRbIzR84alNyVzlE7EdP8ARMv7zi/DVY/Mv2v3N9c0feZzxZ7Lj5w/mrZK5oJlbBvpyLwaj/jULl3kY+H1OoyJ8nn9DqlyxPkVTvaTvIDX4rvOo8aPUFhxPJMz4flUc6oUlggLWH7zp/t1V7LF6hkHmMe5e7PP/iLlX3stVEV/lGjTwqSnHpOcTK9H83D/ABU3thZV80+9exu4nm9Px9yepi07IPvWKa6TSTNJBvg/Z4fU5cX8W84j4/Q9D+HebvwNpR9Td4S4urtJ2Zjin0TWeIf6lnyfzul+5e5rYnkZdzNjJ9JVvhx/hMXscOSj3fVnmeP5xI11dFsYFvml7LecEgrS8/YwUX+dd5ciAM9aDpBqX/7KseTh3IyY3nE+8qTx7HUQDgM7LecrLWzu5+xTCv8A1o95hhP0TS+LC8jytz2r+5np2E5CPcXVHGweQ/TeE/av+N66P4Z52/2/VEblTkV3mNE0PwynadRjC9Qqq8meaS+ZkLGFmIBp1iCb2VgatBrtj7m9gNdR9z9ixTsElBA09bb6gs1RXkzQ6TVYg0tbK06xGPxWLQxytg6i+9jJfJHOF99JtjrK8cPR0EBvMjN/Yt34fZK7j4a5vLvInK2yn4+51y6MhwgCAIAgCAIAgCAIAgCAIAgCAIAgKeK/RFb4h/slWVfkfcZaHKx70fO6PeNP4pnsheV1fnfezq5fMyZYy0iGx7fm2YvEe5tTnZls612ar6Lrtfg++knbfH6kFly2jV9lmYbYaNGyYj6KHnXe5y7PX+DiM3Db36GTWQT0eJymSrz2QML9kjjHS5+i2add+NUbblDNtte/cbdBUVTqZt7W7CA1NRc9PVehj51XOj2eb/g1M3Db36Fd7g+ohcTKZDVR52exrf1H2tYqD+JP/nz2Ws9l963k7kJU1W/Jfx7mbVeUnbhVBWhdG3D85zqgPGIVGZsLWO/UZe+cV6v8PNrAw2WzVtvve44jLejdV599vQe7YbfqmIeih51NZ0ez1/ggs3D736HszI4KLDZqd9TZ7Js28bC75/TXF7a9VlSLlnzvbo37tRt1lRdGndu2vdvIdsznRn1Nj/gx86rnR7PN/wAGpm4be/QjoMzbUmxlxZteG2cAD+trsuA+Mb6eF+36Hb5CtoXbZq+psVxhOkVTvWbxbvUVlo8pHvXuWVPkZ4+SKNtLmurA80NNn7EyMt6no+cbr2mi7Ule217/AKHnWOVF1fz3vZbLEM80L4HtmkxHYyOm+Sh1eVZoyTkrWv4/waijh76m/QnxIPpMXq4onz3Dm52ZGwi+aLazxWWKi7Uo3t079/cbOMjRdZ57d/AqSTOkDWzvqdjz23+SjHCOIrIpdW1+9/wa8I4dSVm/Qlw3ervHS/iOXkeXOfz8PZHo+A5CPj7ltRBtmcPVmeEFuYHl4+PsYa/Js2rerN8a/wBS6Aji0qA1+IsnFTQVENM+oEMry9jHta6zo3N0ZxtwrfyfXhRqOU3Y18RTc42RrGUk8cbY20eLhrQGgbNTaguheXKDd2l6kHxJHtJoI5oZJXuwzFJTJA+Dp56fQHazoOvQrZZaoNJalrT2PoM1LJWibzb61YhbTVTWhopMWsAAPlaZXceYd9C9TDxIu30I5cPqpXsLaKu2TZIrvnlhzWta8OPzTfgWvisrUK1FwWrz3G1hcm8HnnR+h0/CuXJo0mJb4xX93RfjFdLkDb4/QiMrcnLuPHtD7hwuLroNpxxTlhMZ428axOLRenc9pt6Y19gHtrLT/o/d9Ddw3J1O4tSMDwQ4I1c0LlKWN0RsdXAViaaLkyMfRk37wh9ti1Mocn/x/k6DJXJ+J151nvrijpTSV0E5r6v/AKOqlhnjgzZKd8YLXRucdTz3QpzJeOpYaH5nr17+kjsbhXiFm9BX2Cp7Fxjy03OpXjvD9nqRnEi7fQzEUgon04w7Fc59Q2oMufT3DgLar2sreOqGfnatluky8UtU3T12vfoMNhquxsX/AP5udXcd4fcvUw8Rrt9DPDqKaPF4ptq1UcTY5c99QY7lzi2wAYf2VF5Ux9LE00oPWrb+3eSeBwjw35eg36giSIqne0neQGvxXedR40eoLDieSZnw/Ko51QpLBAWaR0TMJjc91QJBXVOZsLWH9Vl75xXp+QW+BR2Wstt+3ccHl1U9M8++17CTbDT/AGmIeih51MZ0ez1/ggc3D736Hs7I4KPDZaZ9TZ8UubeNhdbP6a+m2viVIt58726N+4266oujTzm7a9xDtmc6C+p9DHzqudHs83/BqZuG3v0KLMzbbtjLiza8Ni4WOp2uy4X4svp437fod38P20Lzdmo2VH1N3hLjKu0nJmOKfRNZ4h/qWfJ/O6X7l7mtieRl3Mt18kUeJVGY+tDjmZ+xxxFt9jbqzjfVZex0nalG9vXeedYxUXWln3v4FYyQSujZM/EMwyMGmKHXnC2o31rJnXvm2vr3mGmqGerX9D2sdJTYlWxRvqOlndnZsbCM7RexJurKbtTjnW2b3/BkxSoOtLObvfsImzOkngEzqjN2ZlrxRgXvo0g3VZP8srW2Pf8AwUoRoKrHNbvfsGE/RNL4sLx/K3Pav7mejYTkI9xdUcbB5D9N4T9q/I9dH8M87f7X7ojcqciu8qwTRMp42xPxHYw0ZvyUOryr1GcvzPOtfx/g8+aw99r9CzRthqq0tc+s2QU8pbsscYFs3T803usVV3h+W21b9/abWDVFTeZfY9xRiqJWwxhj6rMDRm3hj1W0cKyykru9vN/wambh979CCsfskExkdMZNjaBnsa0W2Rl/mlaOUXfCTta1nsvue8kslqkq6zG/HvNudZXjJ6EggN5kZv7Fu/D7JXcfDXN5d5E5W2U/H3OuXRkOEAQBAEAQBAEAQBAEAQBAEAQBAEBTxX6IrfEP9kqyr8j7jLQ5WPej53R7xp/FM9kLyur8772dXL5mTLGWleTfVR+7Kn8i7b4O5WffH6kDl3kvBktRF0okbxC67ecek4BMwg3ljX2WL8RX09sO9+xvYfkqncSVUVnF4Gi+lY5R6TRTNW/fcX2mL2JFD/EP/wA2Xj7o6P4f5bx+jNsvKzuggK9Lpgjv2wqfw2L1j4e5hH9q92cJ8Qcp4nssexyfsnUpOSsc8mTsAdh2DAi4MVT+IFm/qn/x9jcxHN6fj7leSMxvtwcBWBqzNNO5Vw3q7/s8P5lxPxny8PH6HfZA5Dy+pslxZPEVTvWbxbvUVlo8pHvXuWVPkZlGwPETT2DSfhr2imr0V3s8zyly/gilWtLaaZp1hqrSVqiNSO03GIsEmM4k0/Xjsf8A62pBXox8fdmzlDnD++g1FSC2MgjSHt9oJS+fz9jXp/OiTDd6u8dL+I5eUZc5/U8PZHpuA5vH76S2og3DOHqzPCC3MDy8fH2MNfk2bVvVm+Nf6l0BHFpUAQBAEAQBAEBqKqF1TiOI08b42yyYdGGCR4aCRKTrK6PIc1BZ0tl/oReUoOcXGO1o8NHiBJ+So+Wt5l0Gmo9b0Ob4trdh4aLECLGGjt9tbzJpaPW9BxbW7BT4TVCnxQPNIx09LsUbRVNdd2dfXwK3T0ouNnsd9htUcHVhCafShtTEOsUvLWK7S0et6GrxbX7Dx1FXPaQ6ClI+2sR1aPW9BxbX7CtU4fJR4MXTPhEj6+J2YyZr7DPZY6O8VH4+cZQeY9kbe5MZPoypRUZ7zozrK4w6AIAgCAIAgCAiqd7Sd5Aa/Fd51HjR6gsOJ5JmfD8qjnVCksEBaw8XoqcHUa6q9li9PyDzGPcvdnn/AMRcq+9kksexyW4DqUhJWOdTJ2AGgwYHSDBUfiBZ/wCqf/H2NzE8hT8fcryRmN+bwcBWCSsaaNVB1c/Z4fU5cd8W84j4/Q9C+HuQfgbSj6m7wlxdXaTszHFPoms8Q/1LPk/ndL9y9zWxPIy7mXqhgkr65p158dj/APUxexRV6Ue76s8zx7/3EjXyAtfGCNImj9sKlP5vP2MVHlI95sauMSYjiQ4RVyW/krrXpw7kX4x/7iRrnAiaAHQdnZ7Ssjsl3P2KYblo94wn6JpfFheSZW57V/cz03CchHuLqjjYMYfpvCftX/G9dH8M87f7X7ojcqciu8hp4s/DKZwHTCMfevTq6vJnmrf5mTYZ9KD7LUewsS+R969zdwXKPuZEyLOoKd41iJt/IFkrRvJs0U9Zr6/qcnih+KxaWN5nU++hktkjnH3vNudZXjh6OggN5kZv7Fu/D7JXcfDXN5d5E5W2U/H3OuXRkOEAQBAEAQBAEAQBAEAQBAEAQBAEBTxX6IrfEP8AZKsq/I+4y0OVj3o+d0e8afxTPZC8rq/O+9nVy+ZkyxlpXcC6snDQSThtTYAXP6i7X4O1VZ98fqQOXNdPwZOKyDNAJfq60/mXfunI4LRT3GEIDqLGnRh7mbVjscxw/tO6Fao5koJ737G7h4yVKpddBm6tpnXBeSD+w7mVdHI0dHPcauWxq4nMuWGqiAcWkX6STjUF8RxzcnST3P3R0Xw+mq2vf9GbVeVHdBAVqdwjpGSODs0YhU3IaTb5NnEvV/h1XwEV/avdnC5ei5VHbf8AQmkqaeRti5/cOxP5lNSpNo55U57mZFwgw3BnyBzW7HUC5YeF4twIlec0v7fY3cRCTw9NJbzCWpppG22Q34DmO5klSk0aSpz3FHDgW1Dw4EHa0Ogi31lwPxly8PH6He5B5Dy+pslxZPEVTvWbxbvUVlocpHvXuWVPkZ6yVsJgMmeA6hpc0hjiDaPuBe1UFnUlbtPNcowlKtdLoRBXyxT0sgjzzJm2A2J2n+SyxptTTZpxpzT2GyxKeODHa8SFzc5zCOkJv8m3iCx0ouVKNu33NnHwk67svuxrayWGdjdicXPLmiwY7T0w7iyKm1LOf3qNelCSmroYbvV3jpfxHLyLLnP5+Hsj03AchH76S2og2zOHqzPCC3MDy8fH2MNfk2bVvVm+Nf6l0BHFpUAQBAcZljlbiGT+JUtLRwUr2ywGVxmDiQQ62ixC2KVKMotyNmhQVVO5z3RJxzsXDvMk95X6Gn2mxwJbx0Scc7Fw7zJPeTQ0+0cCW8dEnHOxcO8yT3k0NPtHAlvK9Rl1iFW8PqcKweZwFgZIHOIH3lZIxUFaLa8S14CD2kPxwn7RYDyU86uu+tLzKcXU/uw+OE/aLAeSnnS760vMcXU/uw+OE/aLAeSnnS768vMcXUx8cJ+0WA8lPOl31peY4upj44T9osB5KedLvrS8xxdTMmZZ1Mb2vZgmBte03Dm0zgQfKjbas5S8xxdTLnRJxzsXDvNk95YdDT7S/gS3jok452Lh3mSe8mhp9o4Et46JOOdi4d5knvJoafaOBLeWKD4Q8YqcTo6eWloNjmnZG4sa+4BNtF3KkqMM1tX1Fk8Ioxcrn0iGZszbt1jWDwLUTuaNiRVAQEVTvaTvIDX4rvOo8aPUFhxPJMz4flUc6oUlggLNE4R4fBI4OzRXVQJDSbXaziXqGQFfBRXYvdnAfEEXKs7LpZZfU08jbFz+4difo/kpeVJtHOqnNdBkXCDDsFdKHNbsM4uWHhkFuBIq85pdnsbuIjJ0KaS3+5hLVU0jLbIb8BzHcySpSaNJU5roNPEC2pcCCDteHQRbgcuG+LecR8foeg/D3IPw+ps6PqbvCXF1dpOzMcU+iazxD/UtjJ/O6X7l7mrieRl3Mu1MzIcTqxJnjOdGR8m43Gxt4gvZKUW6Ubfes82x0JOvJpFWeSOeSHYs8v2WPRsbtPTDuK5Qaec9z9jDRpzU1ddJbq6iODFsSbIXNJqnkdI7Vo7ipCLdODW4vxkJOvKyKc0kU1RT7ES52zMuMx3Hr1KkqbSk3uZTDQkqsbrpI8J+iaXxYXj+Vue1f3M9MwnIR7i6o42DyH6bwn7V+R66P4Z52/2v3RG5U5Fd5DRVMUdFAx+eHNYAQYnaD5F6nODcm0ebypzvsLGHZsmL50QeW7Vnv0jhY5vdCw1I5sHfejcwMZKbuuhkFNVwMpIGueQ5sbQQWO0G3eWWcJOTNLRy3FDESx7ZnREuYIxc5pFjsrNGkLQyhBxwk7/epkrkiMliFdfdzanWV4yejIIDeZGb+xbvw+yV3Hw1zeXeROVtlPx9zrl0ZDhAEAQBAEAQBAEAQBAEAQBAEAQBAU8V+iK3xD/ZKsq/I+4y0OVj3o+d0e8afxTPZC8rq/O+9nVy+ZkyxlpDJTh8zJmzTwysBaHwylhsbXFx3gt/B5Rr4O+hdr9lzXrYanWtn9B7mVPbPE+WP51ufiDHb15Iw8XUPtjY6jhxPEuWP51X8Q47evJDi6hu9RmVHbPE+WP51T8Q47evJDi6hu9TF1M6SSJ81XWT7E7PY2aoc8A2tex7hWKvlrF16bpTas9uovp4GlTkpx2onUUbYQEDaZ0TpDDWVsIkcXubDUOY3OOs2HeUtQy3i6NONODVls1I054GlOTlLazLMqe2eJ8sfzrJ+IMdvXki3i6h2+YzKjtnifLH86fiHHdZeSHF1Dd6jMqO2eJ8sfzp+IcdvXkhxdQ3eoipxHLJMZZpZZAA580heSBq0nvrSxmUK+MzdM722arbTPQw8KN8zpJVomc8c0PY5p1EEFXRk4tSXQUaurMhjglhiZFFiOIsYxoa1rat4AA1AaVNfiHHdZeSNLi6hu9TLMqe2eJ8sfzqn4gx29eSHF1Dt8xmVHbPEuWP51X8Q47rLyQ4uofbGZU9s8T5Y/nVPxDjusvJDi6hu9RTwMpoREzOLQSbudckk3JJ75UXicRPE1XVqbWbdKnGnFQjsJVgLzOHqzPCC3MDy8fH2MNfk2bVvVm+Nf6l0BHFpUAQBAfL/hOObj1ASDbajhcAn9dblBNwdt/0N7BtJO5xRkYBckgd1pWXMluN7OjvMdni+uPImZLcVzkNni+uPIUzJbhnIbPF9ceQpmS3DOQ2eL648hTMluGchs8X1x5CmZLcM5DZ4vrjyFMyW4ZyGzxfXHkKZktwzkNni+uPIUzJbhnIbPF9ceQpmS3DOQ2eL648hTMluGchs0X1x5EzJbhnI9E0Z1Ov3gUzJbhnR3lzCHB2O4aG3J23Gfmn6ypKLUJX3MxVpJwdmfbaD+0+5RkSJZdV5aEBFU72k7yA1+K7zqPGj1BYcTyTM+H5VHOqFJYIDyLZoM/YK2sga9xe5sVQ5jbnWbBSlHLGKo01Tg1ZdiNOpgKFSTnJa32mez1vbTEuVv51k49xm9eSLOLMPufmxs9b20xLlb+dOPcZvXkhxZh9z8xs9b20xLlb+dU48xm9eSHFmH3PzIww7K+V8s0sr7Bz5ZC9xtq0lamLx1bFW0r2dljYoYanQvmLaXqPqbvCUbV2mSZNNEyeF8UgJY9pa4A20FUpVZUpqcdqdzFOCnFxfSYtjna0NbiWJAAWAFY/nUv+IcdvXkjT4uobvUZlR2zxPlj+dPxBjt68kOLqG71GZUds8T5Y/nVfxDjt68kOLqG71Gx1B/7nifLH86p+IcdvXkhxdQ3ep7BCymgZDGCGMFhc3UVXrSrVJVJ7XrNunBQiox2IkWEvIpoGz7GS+Rjo357HxPLHNNrXBHfK28JjauEnpKW21t5hrUIVo5sxmVPbPE+WP51IfiDHb15I1+LqH2xmVHDieJcsfzqv4hx29eSHF1Dd6jMqO2eJ8sfzqn4hx29eSHF1Dd6mEtM+ePY566vljuCWSVT3NNjcXBPGFSWX8bKLi2tfYiqyfRTvb1LChjdCoDeZGb+xbvw+yV3Hw1zeXeROVtlPx9zrl0ZDhAEAQBAEAQBAEAQBAEAQBAEAQBAU8V+iK3xD/ZKsq/I+4y0OVj3o+d0e8afxTPZC8rq/O+9nVy+ZkyxloVbC6CWYuglmUuglmVuEsxdBUAQBVsxdBLMXQSzF0EsxcJYXCoAgCrZi6CWYuglmLoJZi4QBUBnD1ZnhBbmB5ePj7GGvybNq3qzfGv8AUugI4tKgCAIAgNPlV+i+IeK/MFdD5jNhl/qxPmma584YH5osTe10ukrsmJOyJNrP6/8A6QqZ63FukG1n9f8A9AVM9bhnjaz+v/6AmetwzxtZ/X/9ATPW4Z5g+F7XRgTXznW+aOJXKSd9RVTZntZ/Xz5oVuetxTSDaz+v/wCgJnrcM8bWf1//AEBM9bhnjaz+v/6AmetwzzCWJ8UZfs17EaM0caujJN2sVU7ux0WSXVq7vR/mVtT5UamN/pO1hponwsc4G5HGrVFWI9t3J44WRXzARfjKqlYo2SKpQICKp3tJ3kBr8V3nUeNHqCw4nkmZ8PyqOdUKSwQBLAWSwFksBZVsAqAuUfU3eEsNXaWTLKxlgSzF0EsLoJZi6CWYuggCoAq2ASzF0EsxdBLMXQulmLoKgCA3mRm/sW78Psldx8Nc3l3kTlbZT8fc65dGQ4QBAEAQBAEAQBAEAQBAEAQBAEAQFPFfoit8Q/2SrKvyPuMtDlY96PndHvGn8Uz2QvK6vzvvZ1cvmZMsZaU6ingnrXGeFkoioZ5WteLjOBZY+tdn8JQjUnOMulx+pB5Zm4QUl0JlZ1BE02NFh9/EH3l2roUFqzX5r+DkeNK25BtLSiKrL8PonOija9hERAuXW06VXg1GTiktrt6GxSx1WcJyf9KPXUETXFpocPuDbqLveVugodMX6fwYONKu5ev8kWwwx1VOW0tNFIyoYM+FhbcFj9BuTxBRGX6NOGT5ygtq+qJfI+KnXrLO6P4ZuV5gzsgiBrBRQSwOm2rTyzy1s7HOmYXdK1rSANI4yvUshUYVMDBzWyK9zjMr4mdCq3HeYbRh7Dw/0B95SmhodV+a/gieNK25GQpKZ9PSujw6hz5GyOfeM26V1tAuruC0s6V1qVt3Su4z1MfUhShPfc8FFD2Dh3oXe8rdBh9z9P4MHGlbcvX+TLDWxtqpjFDHEHwwvLIxZtznX9S4n4vpxp1acY9F/oddkSo6lJyfTb6mzXHE2R1Gimm8B3qKy0OUj3r3LKnyMoOw6mZHTtioqMt2rBI50kZcS57ASdfGvYoUKTpqclv+9hwOKx1SjUzIkUtLDFE6TaWHnNF7bCfeV0MPQlJRzX5r+DXWU6z3FiooKZtVOyLD6ERxua3ponE6Wg8fdVscPR0alJbe7+DPicfUpVXBEDqWCMBzsPw8jOaCBE7hIH1ldHD0JOyT9P4MUcp1XJKy9S1hbQyizGizWyytA4gHmy8ty5z6fh7I7zA8hEuqINszh6szwgtzA8vHx9jDX5Nm1b1ZvjX+pdARxaVAEAQBAafKr9F8R8V+YK6HzIz4blYnzeLfY8A+sKj+Qlp7DssEwfDZ8DopZqCnkkfEC5zmXJOldXhcNRlQi5RV7HB5Syhi6eLqQhUaSey5f3CwntbTejWxwWh1EaXGeN/Vl5jcLCe1tN6NOC0Oohxnjf1ZeY3CwntbTejTgtDqIcZ439WXmcLWRshxKSONoaxlZI1rRqA06FymMio16iR3uDnKeGhKTu3FHT5PYTh1VgsM09FBLK5z857m3J6YroMDh6U8PGUoq5ymV8fiqWMnCnUaStqT7EbPcLCe1tN6NbfBKHURG8Z439WXmNwsJ7W03o04LQ6iHGeN/Vl5jcLCe1tN5icFodRDjPG/qy8ziMahip67EIYY2xxtnAaxosBoauZx0VHFtRVkdzkupOphKU5u7a2+LNtkl1au70f5loz+VGXG/wBJ3dNvaPvKi2Ec9pKqlAgCAiqd7Sd5Aa/Fd51HjR6gsOJ5JmfD8qjnVCksEB5DQ08lEJdqU8s8tXO1z5mF3StDSANI4yvSsi0ac8FBzWxI4jLOKnQrycelsbQh7Cw/0B95SehodV+a/ghuNK25ffiZbTpX09K6PDqHPkY9z7xG3SutoF1XgtJOV1qVt3Su42KuPqQpwnvMdowdg4d6F3vK3Q0Nz9P4MHGlXcvvxK8DY21Uhihjia+GJ5ZGLNBIN1x3xTTjTrQjHYr/AEOyyFN1KTk+mxtaPqbvCXHVdpNTPMTNsKrCNewv9S2Mn86pfuXua2I5KXcyKsw2mirJo4aGiEUZa0Z8RJ0sa7Xfur1qOHo5kZSWt/e44LE4+rSquCK7qSCPNc6hoC3OaCBCRrIH1u6ro4ehLUk/T+DHDKVaUktWslmoacVE7Y8PoBGyV0bc6JxOjj6ZWrD0VCMpJ612fwX18oVadWUF0GDaSnEsQfQUBa6RrCBE4HSbfWVeD0GnZPY30fwUpZRqzqKLS1ljCPoml8WF5RlXntX9zO9wnIx7i6o42CCSmhrMRw2mqGB8UlTZzTqIzHFdH8NJPFv9r90RuU3aiu810dHE+GOQ0OHgPaHAbCfeXo88NQhJxzX6fwcRxnWvsRLBRUpqRHLQUTmmKR/SxEaWi/GrJYejm3ira1u6fAz4bHVKs3F7mzBtHEY2ONBh4zmh3UXcI8JXTw1CMmrP0/gwcaVdy9SCqp4GQyDadIx4a17XxMLXA7I0cJPGtXG0KSws5wXQ9259hu5PxtStWUZfes3p1leQneIKgN5kZv7Fu/D7JXcfDXN5d5E5W2U/H3OuXRkOEAQBAEAQBAEAQBAEAQBAEAQBAEBTxX6IrfEP9kqyr8j7jLQ5WPej53R7xp/FM9kLyur8772dXL5mTLGWleTfVR+7Kn8i7b4O5WffH6kDl3kvBliaLPjDh84DyruJq55+nYoHqdf4iP21WG2n3v2JDDcjV7i/UxZ13jWNfdVsldXI9M1Mm/IvtMXsSKG+If8A5svH3R0nw/y3j9GbZeVndBAQUnUI/wB4VP4bF6x8Pcwj+1e7OE+IPnfeZzxZjg4fNJ8hUpNW1nOpkVH8yg8Cf2wsv9U/+PsbuJ5vT8fckni2N9x80/yWKUbGkmUsN6u/7PD+ZcP8ZcvDx+h3+QOQ8vqbJcWTxFU71m8W71FZaPKR717llT5GZwAHYgdRoaT8Ne00uSXe/c8zyly/ginXxmOnmHBmmxVaatURpxesvBodW1zTqL2ewFSHJR8fdm1lDnD++gpVbDGzNP1m6f8AyCU1afn7GvTf50ZYbvV3jpfxHLyjLnP6nh7I9NwHN4/fSW1EG4Zw9WZ4QW5geXj4+xhr8mzat6s3xr/UugI4tKgCAIAgNPlV+i+I+K/MFdD5kZ8NysT5vFvseAfWFSXyEtPYd3k7PGcCoY72cIgNPDpK7TCQfB4PsPN8rNcOq/uZtlmI8KoCA+cYh9LT/bZP91xuN5xUPSsBzSn+1HQZPyPhwqFzSRdz+8emK6zJkVLBwv8Aes4fLrtlCp4eyOghqWS6D0ruJbMoOJGKVydWFRwKhU+d5QfSeJfaB6mrlMoc8keiZH5lS7vqzZ5JdWru9H+ZR8/lRsY3+k7um3tH3lRbCOe0lVSgQBARVO9pO8gNfiu86jxo9QWHE8kzPh+VRzqhSWCAt4fvOn+3VXssXqGQeYx7l7s8/wDiLlX3smnizH5wGgn+akZq2s5xMipPm4f4qb2wsy+afevY3cTzel4+5JPFsb7j5p/ksEo2NJM08G+D9nh9TlxvxbziPj9D0P4e5B+BtKPqbvCXF1dpOzMcU+iazxD/AFLPk/ndL9y9zWxPIy7mbCZodiFc06i+P8Ji9jgr0o931Z5nj+cSNZVsMbQ08D2e0FSmrS8/Yw0X+ePeXmsD5q1p1Gpf/sqxV6cO5GTG84l3lORpZPA06xPH7SsirZ3c/YphuWj3nmE/RNL4sLyTK3Pav7mem4TkI9xdUcbBjD9N4T9q/wCN66P4Z52/2v3RG5U5Fd5hSxiTC6ccIjFl6fWV5M80btJkMQtXNB6xN7Kw/wBD74+5vYHlH3P2J4o9koKe3zhG23kCy1VeTNC9mayv+ZJ4ofisWjjeZ1PvoZL5I5x97zbnWV44ejoIDeZGb+xbvw+yV3Hw1zeXeROVtlPx9zrl0ZDhAEAQBAEAQBAEAQBAEAQBAEAQBAU8V+iK3xD/AGSrKvyPuMtDlY96PndHvGn8Uz2QvK6vzvvZ1cvmZMsZaQiMy180Yc1pdh1SAXuzQNLNZOpdr8Hu1Sb7Y/Ugstq9NLsZIKhwFs6i0f5+Nd/m9/8A+WcPwSXWXmiI08ktPiEzTTZuwsBDKlj7HPvckah31jk1CcNu19HYblCjKNKorrWt6G6Nyekh5VHzq/NXb5M0+CT3rzRSk6ephlGYGuqowA2Vr7WY/iUD8R2WT5pbn0W6VvJ7IVJ062u23od+hm0XlR24QEFO1woRKHQgMxGouJZmx3uxmonWvWPh1/7GC17FsV+lnEZbpupVaTW3pdiUzlwsTRW+3xqbcE1bX5MgeCy6y80QmOSip6CR+wOGZLYioZY3dfQdRVsZJzmtfR0PcblahKVCnFNar9K3h1cHtLSyGx/zUfOquCe/yZp8EnvXmitQMMdVIwlpIp4dLTcfrcIXAfGLTrwa7fodxkJWotPs+psVxhOkVTvWbxbvUVlo8pHvXuWVPkZkC6FtK/OpbSUNNYSVTI3C0fEV7VQs6SWvU30NnnOOoSnVumujpRFVk1VO6IPog5wsDt6PQs0UlJNp6uxmpHCyT+ZeaJaqR9FiVWx7YiXOabGdjSLNA1ErDRs6UdvT0PebWNw8p1m015orTz7aa2MNha4vbY7ZYf1h3VlSSd9fkzXp4WakndeaPcN3q7x0v4jl5Flzn8/D2R6PgeQj4+5bUQbZnD1ZnhBbmB5ePj7GGvybNq3qzfGv9S6Aji0qAIAgCA0+VX6L4j4r8wV0PmRnw3KxPm8W+x4B9YVH8hLT2HWYQxzcEonFpzTECDwayu7ye08NC248zyuv9/V/cbKKqki0Xzm8RWzKCZHqTRdiqY5dF813EVglTaL1JMmVhU+cYh9LT/bZP91x2N5xUPSsBzSn+1HTYAHDAYC9mfEXP1a29OV1WS7cFhbb/k4nLvP5+Hsi6+Gzc+M57OMax31JKXQ9pDNbiWGsLbNk6ZvHwhWSpX1ouUt5ea5r25zSCDwrA1bUy9HzzKD6TxL7QPU1cnlDnkj0XI/MqXd9WbPJLq1d3o/zKPn8qNjG/wBJ3dNvaPvKi2Ec9pKqlAgCAiqd7Sd5Aa/Fd51HjR6gsOJ5JmfD8qjnVCksEBaoWuGFxTB0ADK6pBEs7Y73azVfWvT8gP8A2UVr2LovvODy7TdSs0mlre1lgzlwsTRWP+fjUy4Jq2v/APLIBYWXWXmiJ0clDBh8jzA4bHIARUMsbuvoOo/crYtOc1r6Oh7jcr0JSo04prVfpW8Prg9paY4bfao+dXOCa6fJmpwSe9eaNYxhjq3sJaSKeEXabjU7hXCfFjvXi+/6Hd/D8c2i0+w2VH1N3hLjKu0nJmOKfRNZ4h/qWxk/ndL9y9zWxPIy7mXqxzoMSqTnUlpMxwD6tjHD5No0g6eBex0ddKO3ye886xmHc6zkmvMqzB1XscbXUQcXtsduxn9YcCvso/m19PQzDSw0ozTutu9GUs7qStrI3NiJM7naahjSNWggm4VtOzpx27NzMmKw8p1pSTW3eiJ022p6dobE1wlab7YYdAPECk0lGT17H0Mtw+GlGrFtrbvRhhP0TS+LC8fytz2r+5no+E5CPcXVHGweQ/TeEfavyPXR/DPO3+1+6I3KnIrvIaaR8FNFCX0RLGht9vR6V6lJKTb1+TPPXhZN3uvNEkML6mtMjDS9LBLcR1THk3brsFhq2jDp2roa6TawdBwm22tj6UQQVpjp4oy2ElrA24qo9Nh31mkk23r8mavBJ715oqV7tmimlAjaAxoIbM15uZGcAWhlGyws1r6ehroZJZLoyp102159ptTrK8ZPQkEBvMjN/Yt34fZK7j4a5vLvInK2yn4+51y6MhwgCAIAgCAIAgCAIAgCAIAgCAIAgKeK/RFb4h/slWVfkfcZaHKx70fO6PeNP4pnsheV1fnfezq5fMyZYy0ryb7qP3ZU/kXbfB3Kz74/Ugcu8l4M9mgawghozT3NS7aaaZwKYgA2jjQAFtqx8H+IskHrh3v2N3D8lU7hPA2OQ2Y3NJ0aAscrrpNJMoPAFXFYAf8AUxah+xIof4hbeTZX7fdHQ/D/AC3j9GbZeVndhAVqdgkpo2uFwcQqfw2L1f4eX/8APj+1e7OEy+/9TxPHRBj80tFweJSbujnr3LAjbJhmDNcBbY6ng/xAs+2U/wDj7G7iOb0/H3Kzogx5aWNuO4Fhbey5pFfDOrv+zQ/mXEfGfLw8fod9kDkPBfU2a4sniKp3rN4t3qKy0eUj3r3LKnyM8EIlEWgFwoaW1x/hr2imr0VbezzTKLtX8EVKpoFLL0oBzeJVpN6RGnHabbFYWy41iJzQXB8drj/DaqRvoY27fc2ce7Yh+HsamdrRHoaAc5vB+0FWk3nefsa9P50TYbvV3jpfxHLyjLnP6nh7I9NwHIR++ktqINwzh6szwgtzA8vHx9jDX5Nm1b1ZvjX+pdARxaVAEAQBAafKr9F8R8V+YK6HzIz4blYnzeLfY8A+sKj+Qlp7DtsD2ePAaJzQJIzEDmng1rtsFmvDwWx2PNcr3WOq/uZb2OGfqbtjf9V2pbmdKO3WR1k9hDJE+I2e23qWRST2FrTRlHVzRG1s9jbXudVzYLBUcc9RttNilRcqUql9hxVa7PxOV3HWSH1riscrYiovvaej5P5pT/ajrMAnMGT1MRGX6ZSbG1gHEldFgJZuGh99JyWVaDq5QqJPZb2RtZKYhxfCcx3COAqSU9VpEA1uKzmNkcW5oil4WnUVlTa7UWtXI2vkp3m1weEFXNRkgm0zjsbfslfiD7WvONH3NXFZRVsbJHpGRnfBUu76s2uSXVq7vR/mUdP5UbON/pO7pt7R95UWwjntJVUoEAQEVTvaTvIDX4rvOo8aPUFhxPJMz4flUc6oUlggLNExslBTtcLg11V7LF6fkHXgY9y92ef/ABDyz72ZOjDH5pa3R3FIO6OduWNjbLh2DNcARsFRa41fKBZ+mfh7G7ieQpePuVjEGuLSxtx3AsLbXSaRrYOrn7PD6nLjfi3nEfH6HoXw9zfy+ptKPqbvCXF1dpOzMcU+iazxD/Us+T+d0v3L3NbE8jLuZbrIRJiFaQ0Fwezg/wAJi9iir0o931Z5pjn/ALiRRc0B0Vmjq0fB+2EpN53g/Yw0uUj3l6vgEmJYk/NBcKuTg1jQmvRwtuRfi3/ryKJa0S05DQPl4+Duq2LbUu5+xTDctHvPcJ+iaXxYXkmVee1f3M9NwnIR7i6o42DGH6bwn7V/xvXR/DPO3+1+6I3KnIrvKkEA3Pp5A0aYxfQvTa6ee2ebN62WsLAGK6AB/wBLUah+wrLvMffH3NzBco+5lZkDW0dO8MbYxtvo4bBXVrqTaNJMp1wAjksAPkhqH+KxaeNb4HU++hkrkjnH3vNwdZXjh6OggN5kZv7Fu/D7JXcfDXN5d5E5W2U/H3OuXRkOEAQBAEAQBAEAQBAEAQBAEAQBAEBTxX6IrfEP9kqyr8j7jLQ5WPej53R7xp/FM9kLyur8772dXL5mTLGWleTfdR+7Kn8i7b4O5WffH6kDl3kvBl4x58eaQbEcS7p6zz4qxsdHSY00g32rF+IkFaUO9+xIYbkancWpI9kDmkHT3FR2aNDYaWZpZXRtcLEVMXsSKE+IVbJsvH3R0fw9y3j9GbReVndhAQUnUI/3hU/hsXrHw9zCP7V7s4T4g5TxLU0Je0ENOcNWhS0ldHOJmMW8MG0f2dT+IFf/AFT/AOPsb2I5vT8fc9qIS8Zwac4dzWFZJX1mimavDerv+zQ/mXC/GfLw8foegZA5DwX1NkuLJ4iqd6zeLd6istHlI969yyp8jJKcEmKwO8aT8Ne00uSXezzPKXL+CIMThIpZZADbN06FfBf6iZpQeuxs60HdzEdH9pH+G1W0+Sj4+5t5Q5d/fQazEIS2PPANi9t9GrpgqwX579/sa1J/nRhhu9XeOl/EcvJsuc/qeHsj0/AchH76S2og2zOHqzPCC3MDy8fH2MNfk2bVvVm+Nf6l0BHFpUAQBAEBp8qv0XxHxX5grofMjPhuVifN4t9jwD6wqS+Qlp7Dv8nv0eoPEj1ldlg+bw7jzjK3PqveXZaeOX5wseMa1txm47CNaTISJ4RYgTR8R1q/8suxlNaK7hHKZBCC3O2K4PAc4rDUbVWOcb9Czw1SxxFW0txGRp1iskB/muPx7viar7/c7zJ/M6X7UdRgv6O0/gVHrKn8HzWBzeO/+hW7l7I6I61JHNEcsLJW2cO8eEKsZOOwNXKsrHRNzZgZI+Bw1hZU09cdTLLW2nC4yAK3EA12cNnFj9zVx+U+fSv96j0bIvMaXd9WbfJLq1d3o/zKNn8qNrG/0nd029o+8qLYRz2kqqUCAICKp3tJ3kBr8V3nUeNHqCw4nkmZ8PyqOdUKSwQFvD9NHTfbqr2WL1DIPMY9y92ef/EXKvvZdmhMgBAOcO4pOaujm0zGO5ocF0f2FR+IFk/qn3r2N7E83pePuJ4S4ZwBzh3NaxzV1c0UzQw74P2eH1OXFfFvOI+P0PRPh3m/kbSj6m7wlxdXaTszHFPoms8Q/wBSz5P53S/cvc1sTyMu5mxkBOJVuv58f4TF7HT5KHd9WeZZQ5xIqVcJa+J4BsZo76NXThVivzX7H7GGg/8AUj3l2UHdPEtH/wAuT/ZI8nDuRkxvLyKFVCWTwOAOaZ2fcc5W2tndz9imFf8ArR70Q4T9E0viwvIsrc9q/uZ6dhOQj3F1RxsGMP01hP2r/jeuj+Gedv8Aa/dEblTkV3igbfDacEXBjHAvUKnzs80l8zJKGIxYvYg2NLUW81YWrQffH3N3A8o+5mNK3OoIARoMTfUFlqWcmaL2mqxOMxiVp60LHj+VYtHHK2DqffQyXyO74hffSbU6yvGz0dBAbzIzf2Ld+H2Su4+Guby7yJytsp+PudcujIcIAgCAIAgCAIAgCAIAgCAIAgCAICniv0RW+If7JVlX5H3GWhyse9Hzuj3jT+KZ7IXldX533s6uXzMmWMtIJGzsqmzwsp5AYZIZI5w6zmutf5pvwKdyNlaOT85uLbdtlugj8dg3iUlfUYZkna3DPPn99dB+Ml1X/wBf4Ir8P0+z1JI5KmKGeJmH4WGTtDJBnTHOANwPnaNKtfxhFtNweruL45CjFNK2vvI8yXtfh3paj31d+M11H/1/gs/D1Ps9TB1PNJLCdr0cDWSiRxidI5zrAgDpifrLRyl8SxxuHlRcXr7vobeDySsNUU42Lq5Fk0EQKrWVDI5ITT0M8JnfOzZtkDmlwAPzSOJdfk/4ljg8PGkou6VughMVknhE3KTVhmSdrsM8+f31u/jJdV/9f4NX8P09y9SSSSpkgggdQYZscAcI2h0wzc43Op3CVavjCKbag9fcXyyFGUVF2su8j2OXtfh3paj31d+Ml1H/ANf4LPw9T3L1FPBIyplmeyCMOYxjY4c7NaG3+sSeFc9lrKscoyjJRaavtt09xLYDBvCxcb6tRaUGb5hKzZInsvbOaRfvhX05Zs1Lcy2avFogDal0ULZqLDZXxRMi2QmYFwaLC9nALuI/F8YLNjB28Dn55DVR50rN+J4Y5CLHDcLI4i+f3ld+M/7X6fwW/h+n2epLUy1VXUPqJ6HDXSvtnOD5xewsNTuIK2HxhGEVGMHbwLp5CjOWdKzfiR7HLcHc/DTYg2Mk5/Mrvxkuq/T+C1fD9NO+r1MqOB9PT5kjmueXucS29umcTov31yGUcVHFYmVaKsnb2J3DUnSpqD6CwtEzmcPVmeEFuYHl4+PsYa/Js2rerN8a/wBS6Aji0qAIAgCA0+VX6L4j4r8wV0PmRnw3KxPm8W+x4B9YVJfIS09h3+T36PUHiR6yuywfIQ7jzjK3PqvebJbJHBAV5qRs0mdnuZe1w0DTY3Cpb8yluM0azjTlTS2nz6tGbicrSbkVkgvx61x+Od8RVZ6Jk/mlP9qOswCAT5PUwz3MsZQc22kFxBC6LARUsLC5yOVq0qWPqNLbb2RvVvkGEAOooVPnWPNDMRxFrRYCcaPuauTyg74yTPQ8jcypd31ZtMkurV3ej/Mo+fyo2cb/AEnd029o+8qLYRz2kqqUCAICKp3tJ3kBr8V3nUeNHqCw4nkmZ8PyqOdUKSwQCGaaGB1O6loqiLZnzMMxkDml1gR0pHEuqwPxFHCUI0lF3St0fUgsXkbhNRzk1rfaZbYd2sw30k/vLc/F39r/AOpq/hyn2epLJiE8sMELsOw3Y4ARGA6YZoJudTuNUXxWk3JRd33F8vh6Mkotqy7yLbD+1uH+ln95V/F39r/6ln4bp9nqQhr3VMkzo4YmuYxjY4c7NaGg/WueFQOV8prHyjNJpq+23T3Exk/BPCRcb6jYUfU3eEoGrtNyZnVwmpo54A4NMkbmAnguLK/C1VRrQqP+lpmCrDPg4rpPJXVM8hlmoMMfI4AOdnTC9gBwO4guzj8YRgs1QdvAgJ5CjOWdKzfiYtbK17XDDsLu0hwu+c6RpH6yufxknqzX6fwUWQIJ3VvUymdUVFRJPLQYaZJHFzyHzi547BypH4xjFKKg7LuKyyDCTcpWu+8xa2ZrmuGH4bnNOcCZJzYjVrcj+MU004PX3FI5AhFqStdd5lRU7qWihgc4OdG3NJGorjcbXWIxE6qVlJ3J+hTdOmoPoJ1qmUilE7ailqKcxbLTy7IBKDmnpSLG2nhUrkrHxwNZ1ZK+q2o1cZh3Xhmp2IhHIBYYbhYA4A+f3l1H4y/tfp/BCfh+n2epLTy1NLKZYaDC2vLXMvnTHQRYjS5Wy+MIzVpQfoXwyFGDvGy8yERSAADD8NAGi2yz++rvxmn/AEv/AK/wWfh+n2epHPTTTwujbS0EJfmgyMdM5wAcHWGc4jgWHEfFka9KVNwetPduMtDIqozU4W9S/wAK4k6AKgN5kZv7Fu/D7JXcfDXN5d5E5W2U/H3OuXRkOEAQBAEAQBAEAQBAEAQBAEAQBAEBTxX6IrfEP9kqyr8j7jLQ5WPej53R7xp/FM9kLyur8772dXL5mTLGWhAEAQBAEAQBAEAQBAEAQBAEAQBAEAQBAEBnD1ZnhBbmB5ePj7GGvybNq3qzfGv9S6Aji0qAIAgCA0+VX6L4j4r8wV0PmRnw3KxPm8W+x4B9YVJfIS09h3+T36PUHiR6yuywfIQ7jzjK3PqvebJbJHBAEB84xD6Wm+2yf7rjcby9Q9KwHNKf7Udhkx+j9P4UntldLk7m0PvpOLy5z+p4eyNut0iQgHAqFT53lB9J4l9oHqauUyhzyR6JkfmVLu+rNnkl1au70f5lHz+VGxjf6Tu6be0feVFsI57SVVKBAEBFU72k7yA1+K7zqPGj1BYcTyTM+H5VHOqFJYIAhUIUCAIAhUuUfU3eEsNXaY5llYiwIAgCAIAgCAIAgCAIAgCAIDeZGb+xbvw+yV3Hw1zeXeROVtlPx9zrl0ZDhAEAQBAEAQBAEAQBAEAQBAEAQBAU8V+iK3xEnslWVfkfcZaHKx70fO6PeVP4pnsheV1fnfezqpfMyZWFAgCAIAgCAIAgCAIAgCAIAgCAIAgCAIAgCAzh6szwgtvA8vHx9jDX5Nm1b1ZvjX+pdARxaVAEAQBAafKr9F8R8V+YK6HzIz4blYnzeLfY8A+sKkvkJaew7/J79HqDxI9ZXZYPkIdx5xlbn1XvNktkjggCA+cYh9LTfbZP91xuN5eoelYDmlP9qOwyY/R+n8KT2yulydzaH30nF5c5/U8PZG3W6RIQBUKnzvKD6TxLx49TVymUOeSPRMj8ypd31Zs8kurV3ej/ADKPn8qNjG/0nd029o+8qLYRz2kqqUCAICKp3tJ3kBrsW3nUeNHqCw4nkpGbD8qjnlCkwEAQBAEAQBAXKPqbvCWGrtMcyysZYEAQBAEAQBAEAQBAEAQBAEBvMjN+4t34fZK7f4a5vLvInK2yn4+51y6MhwgCAIAgCAIAgCAIAgCAIAgCAIDw8CA/N1flHjz62tjdjmJbHs8rMwVLs3Nz3C1uK2hRFWvUUnG+o6mhhaOZGWarmubiWItaGtxOtAAsAJzoC0Hh6D2wj5G1mI93TxPtpXencqcGofpx8kMxDdPE+2ld6dycGofpx8kMyI3TxPtpXenKcGofpx8kMxDdPE+2ld6dycGofpx8kMxDdPE+2ld6dycGofpx8kMxDdPE+2ld6cpwah+nHyQzEN08T7aV3pynBqH6cfJDMQ3TxPtpXencnBqH6cfJDMQ3TxPtpXencnBqH6cfJDMQ3TxPtpXencnBqH6cfJDMQ3TxPtpXencnBqH6cfJDMQ3TxPtpXenKcGofpx8kMxDdPE+2ld6cpwah+nHyQzEN08T7aV3p3Jwah+nHyQzIjdPE+2ld6dycGofpx8kMyI3TxPtpXenKcGofpx8kMxDdPE+2ld6cpwah+nHyQzEN08T7aV3pynBqH6cfJDMQ3TxPtpXencnBqH6cfJDMQ3TxPtpXenKcGofpx8kMxDdPE+2ld6dycGofpx8kMxGMmLYpG3ObilcCCP7d3Gr6eHoqV1BLwLZU4taz6hkhj1LidJS0bamWatp2E1Bka7XqvnHWbrDVg4u+8jK9Jwk3bUdYsJgCAIAgNPlV+i+I+K/MFdD5kZ8NysT5vHvseAfWFSXyEtPYdRhWUVJRYTS00sNVskUYa7NiuL9zSuiw+U8PClGDetI4/HZExVfEzqwtZu+3/Bc+NlB1ms9D/VZuNsNvZq/h7Gf2+f8AgfGyg6zWeh/qnG2G3sfh7Gf2+f8AgfGyg6zWeh/qnG2G3sp+HcZ/b5/4ORqpRPXuma1zWyVT3tDhY2N7XXO4mpGpVnOOxnY4WlKlQjTltUUjf4Nj9Lh+FxU00VVsjHPvmRXGlxI037qmcJlGhSoxhJ60c7lLI2JxOKlVp2s7bX2dxf8AjZQdZrPQ/wBVs8bYbezR/D2M/t8/8D42UHWaz0P9U42w29j8PYz+3z/wPjZQdZrPQ/1TjbDb2Pw7jP7fP/ByeLTtq6mtqWNe1kswc0PFjbpRq+5QOKqxq4lzhsZ1mT6E8Ph6dKe1L6m4yS6tXd6P8y1J/Ki/G/0nd029o+8qLYRz2kqqUCAICGrIbSSuOoNuUQPkmV+VBxLFGPwnEatlKQGvY0ujBdp4Dw6tK3adFZrU0mSFGlmRvJa7mg3RxDtjWemKcHo9ReRnuxujiHbGs9MU4PR6i8hdjdDEO2NZ6Ypwej1F5C7G6GIdsaz0xTg9HqLyF2N0MQ7Y1npinB6PUXkLsboYh2xrPTFOD0eovIXY3QxDtjWemKcHo9ReQuzJuJ4k0WbidaO9MVR4ag9tNeSBJunifbSu9OVZwah+nHyRlzEN08T7aV3p3Jwah+nHyQzEN08T7aV3p3Jwah+nHyQzEN08T7aV3p3Jwah+nHyQzEN08T7aV3pynBqH6cfJDMQ3TxPtpXencnBqH6cfJDMQ3TxPtpXenKcGofpx8kMxDdPE+2ld6cpwah+nHyQzEN08T7aV3p3Jwah+nHyQzEN08T7aV3p3Jwah+nHyQzEN08T7aV3p3Jwah+nHyQzEN08T7aV3pynBqH6cfJDMQ3TxPtpXencnBqH6cfJDMQ3TxPtpXencnBqH6cfJDMRLBjWMUrnup8YxCIyWziyocM62q62KUtCs2mkl2Fk8PTnbOV7H2r4Ma6sxDI9k9bVTVM22Zm7JM8udYO0C5UzQk5U02c5j4RhXcYqyOzWY0ggCAIAgCAIAgCAIAgCAIAgCA8PAgPzccIkmxas2WzYhUy5xvpF3OII72hcxisTGMnm7b/Uk55dw8MOnTd5LV/8AlpO/YyucIqY85xj2VgcW9I7TovpHk/mrFiYS6bGxSy3hayebLNtvWro+r9GZbl2onVTXZ40FjHDNJHCDxEKnCPz5jLZZYgq6oTstt2ndb00+lNbelGceFNlpZJWOzbODSJNcdj0w7vBZUliHGST/APdxjxGWo4aa0uxJu62O/wAvcSbiZ1DI9rgJWWIJOh2i5739FZwu00nsMEfiGnpIyfyNa963d+rau2xC3BKizi/Ra+rvD/c/yV7xcOg2qmX8NGzWtavDXu7tfiiZ+CZjXkPDgXdI7gAuAPv0/wAlYsXe10az+IaebGb2ar22tvd2LZ233IxqcKkilggjzDGSA519Lzw34gNVlWGJi05PaVpZcw9pzqytLXZbuhJb23t/gnZgDBI9xkDmBxa0Hv6L83GsbxjaSsYpfEOdBJKz1X7+lLx6ehdpr24TUyNDs219Jv8Aq6bf1Wy8TTWokePcFZtS1L11P+LEsOCyyGxeG3LgL8NjYeXT5FZLFxiYquX8PBqMXdtLZ23v5ajNuDEsk6cD5YMD3amt03PqCo8UrruNdfEVFxVR7Enq3u9kuzpfkR7mFtNUOLSX54ZEDocTfTf7ldwhOUV0dJmjlylKrCLaSV87d0Wtv1sz3EfsYl2UFgbnOFum7gA41bwtXtYR+IKEpZq23SWvVr6W9xhDg0r4HPk6R2aTp4CHW9V/IrpYqKlZa/8AwvxWXKNGX5HdLb3W+jsiOLC5ZTIL5mbI1gzuG/CqyxMYpPsLanxFhYQhNO+ctnSnsSfjfyuWJsGMVS1jSXszhe+guBOoHjAWOOKzo3eowU/iCNs2raLadn0XS6V2vZvIhhEmyygn5Nh6XN0l9ybWV/Co2W8zL4iwzpxd/wAz1O/Rq2ven0W9DynwqSepdGWljWuAOm+gg2cDw6lWeIjGN9pnq5ZoQoqpCWdfZ36tVujU7mdBhWzG9Q7MZYg8YNtf3HgVtbE5vympi/iKhFuNB3s9vQ7bV4rYyNuD1BqdhNtZFxw69Xk/mrnioZucZvxDhXTzo/Nr1dOpr06b+Bg7DZGOIzgbXGjhI127g4yrlXTMsMt4eautt7W+na+xX7WS02FunpZJHHY81ws53Fwi3kVlTEKMklrLcZlqlhZJy1q2tavB+6ZjWYQ6nwmeeZwzmuZmBp/aF7/yV1LEqdVQj2+xSnliGIr06VJane9+66I8Bx+ryfrJZqOKCR8rnMOzAkADTwELanCM1+bciVq0lVVnvOj6JOOdi4d5snvLDoafb6GHgS3jok452Lh3mye8mhp9voOBLeOiTjnYuHebJ7yaGn2+g4Et46JOOdi4d5snvJoafb6DgS3lrDsocbyyqnYE44fStqIXudKInuIDbHVnLPQwkKkrJsw1oxwiVXbZm0b8HWKNkzxjNFexG9H++tp5Lg1a5rvK6f8AR6knQ/xbtzQ8kf76t4ph1mU41XU9R0P8W7c0PJH++nFMOsONV1B0P8W7c0PJH++nFMOsONV1B0P8W7c0PJH++nFMOsONV1DF3weYq8sJxii6U3H/AEj/AH1VZKgv6mONl1fUy6H+LduaHkj/AH1TimHWZTjVdT1HQ/xbtzQ8kf76cUw6xXjVdQdD/Fu3NDyR/vpxTDrDjVdQdD/Fu3NDyR/vpxTDrFONV1PUwk+DzFZGFjsZorG2qkf76rHJUE75xVZWS/p9TS4u3FchayKJtRRVhrYy8kwvZm5ht9burXxGBhTSTbNqjWWNT1WsQR/CNjcbAwU2HWH7L/eWuqFNb/QyvBLeZdEnHOxcO82T3k0NPt9BwJbx0Scc7Fw7zZPeTQ0+30HAlvHRJxzsXDvNk95NDT7fQcCW8iqfhHxp1NI11Lh+aWkGzX39aujQpt21+hR4NLXc45kbpakRt1maw81ZXJRjd7vqX4zEww1GVapsibiPBJXYe6Z5a2SwewX1jhB7q05YuKqZq2ENWy5h6VVK9467/RreRuwqWFwZURuaHENErOmAJ4xxd5XLExkrxfgbEcqUprOpyV9tnq8nv7HtM6nCxRmMShz2OZeR0ekxka9HCFSniNInm+HaY6GVI4jOUGk07JPVfpXcyaTA9jdDd7SMy5t+udJJ7mi3l7isWLvfvNV5epxebLU23bsVlt7tf2zyswCRmxOpyDnR3c0u0ggXNuMJSxkXdTMmHy5Sbca2rXqfZ9LbTwYBLYhzwHEHNvoBOi3+/kR42PQhLL1FSStq1eWv/HmTMwBpqWtc60bAS6+gvsbfdf1Kx4x5t1t9jDPLyinFfM1fsX829+wgiwmaofU7NmRuY0ZoBsAb/N73B31kliYwUc3pMk8t4amoqm7777ba1fvv6eBPUYIYYWtjIfI54BNtNiTq/wD2lY4YtSld6kX0svU5VXpdStqXb/l37Eu0qHCKkNJsODNH1rut/X71m4TA3llvCNxWdtv6K/8AhEz8FcyCSTZQc02AHDp0eULGsWnJKxpP4koamlq1X7L/AMPb2HtRg7o2vLdbGMs0aySNJPcvoSGKT29pWPxBRi/zve32RvZW3u2vz6Q/Cc6qihac20bdkcNIzuH+SLE2i5Pw7i6OXaUacpyd3d2XTbXb28jCTBpo3RNvnue4fM1Nbo0ny/yV0cVF3eyxsUst0KqlJOyS6dreu1uzV5mNThT4KdsgJJzblv3keq3lSniVKVjDSy/QddUp2Sex+C2+Oq/mTw4GX7IXyaGsa4Aa7kXI/wBlZLF2tZbzBP4ihJ5tFa+3Z2fy9xDuTJsEptd7S0t/ncW49Cv4TG63F8fiLDtxk9S1qS6U1sfatuwxlwyWGAvLTI/NDiGnQ241d0qscRGUrXsbFLLuFq1czPUVfa+npvuSfmJcKljp2Say5xA4s3NBB9YRYmLk1uE8u4alKSqOyXne9mvr3E82CltI18bw6ZriHN4xwd48Cxxxac7PZ9/+mpT+I6TqtTVouy7U72d+zpIBhMuwbKTrdYAcPFb/APcCycJjnWNl/EGGzrL5d/Rtt4+G0hdQSgsaOmc42uB0t9WvvnWr1Wi7m5DKdGblbZHb97+zW99i7NgchmzYXtFwHZjjpbq1nv3WGOLjb8xHUviKgno6m1dK6df11H2j4O6NlBkoyGMkt2eR2njJ0/zU9k2q6uHUnvZGyxMsS9JI6xb5QIAgCAIAgCAIAgCAIAgCAIBcIDncpss8IyYitVzbJVEXjpYtMjvu4B3SsVWtCmvzGCtiIUVeTPhlRjcU1RLOY5G7K9zy0WNrkm381y06bnJs5OScpNrpPIsfjiaQ0SWPcHOrHhm9pfTdSCtFnkmPRSNILX2OsBo0nj1osM0JSqSX35mJxyIsLCJC0m9rDnVeDO9yj0jjmt6gMciEZYBJmm9xYc6cHd7lEpqOanqMt349jDBsoAOdcDTfypwZ3uXXqZubcx3bisB8rYG40cPlTg7LM2ey54cZgIsRKRe+r+qroJFHCTVmzIY7GIjH8rmk3Ogc6pwZ3uX/AOpm5t9QZjkbL5uyjRbUOdHhmykdJHYzxmNQxuDmCUHvDnVXh5PaUjGcHeLPXY7E7ZNEgDzdwAFvWqLDPV2FzU3fXtMTjMJGkSnTfUOdV0Eixwk9rAxqENLRstjrFv6pwdlVGaVrmW7sZBBMtnCx0DTpvxqnBmV/1Gmr7TDden+rJ5BzqugkWaOR67G4XuznbKTrvYc6osO0XSjOTu2DjMBtcS6O5/VV0EimZLeBjUIFvlbd7+qpwdlc2drXPN2IALZstu8OdV0EimjkSxY/FCDmNkuSCTYcHBrVssM5bTLTc6a1GDMchZnWa/pgQbtHOqvDt2LaekptuL1sOxuJwOdspubnQOdODtFHGb2sr12KsqaB9PGH3Lg4Zw0axzLLRpZlRTZIZKxPBMTCrU+VX2bdljWREuewkWOyP0fct97PBHp2HrRr0o1Y7JayysRshAEBvcMyNx/F8PirqOlgfTy3zHOqWtJsSNXBpC2o4SckpI0auUKNObhLauw6LJnJXKbJ/HY8RfhdPO1kT49jbXMaemAF727i2aGHnSlnbTSxeMoYinmJ28Dt908oP7tN/icfMtvOlu9SM0dHr+jG6eUH92mfxOP3UzpbvUaOl1/RjdPKD+7TP4nH7qZ0t3qNHS6/oxunlB/dpn8Tj91M6W71Gjpdf0Y3Tyg/u0z+Jx+6mdLd6jR0uv6Mbp5Qf3aZ/E4/dTOlu9Ro6XX9GN08oP7tM/icfupnS3eo0dLr+jG6eUH92mfxOP3UzpbvUaOl1/RjdPKD+7TP4nH7qZ0t3qNHS6/oxunlB/dpn8Tj91M6W71Gjpdf0Y3Tyg/u03+Jx+6mdLd6jR0uv6M5PK/Acpcp6ujnjweGnFPG9hDq9js7OIN9A7i1sRRnVtbVY38FiaOGTvK9+w50fB1lSSBtKm5Y1a3Aqm83uNMP2+Ry+nSHCxBIIvexBstSSs7EhF3VwqFQgI6je7+8rofMikthjBLsNeHuF2MkziRr+bZUq2dPN6Wvqcx8R46nChPCNPOkk1u2/wCDbbsQWtaW3e/qtDQSPPsyW8nblEwNDc15A0WLRp/mrOCszKpUSt0EbscicQSJLgWGgauLWrlh2ix6R67nj8bhkILhKSBbUOdVWHkthScZzd5M9fjsb7Z2y6O4OdUWGaKy0ktrPZMejlcXO2XTwAC3rRYZrYJupN3bMDjcTr32Y316Bp/mnB2i1xm9rBxmEkuIludZt/VV4PLYUcJN3uZSY7HK4OfspIFhoHOqLDNakXz0k3eTPHY3E5gY7ZS0ahYc6LDtayjVRqzeo9GORCJ0dpM13AQOdHhne5VZ6i4X1M8djcT7Z2ymwzdIGrypwdopJVJbWeHGYS7OIlvx2/qq6CRa4Sbvc9GORi1jNoAA0Dg1cKpwdl1qi6Tx2NQvDQ4SnNFhoGryosPJFJRnKyb2BuNQtBzRKM4WOgaf5qrw8ntChNXswMZhBuBLe99X9U0EiihJdJ4MZgGpso+4c6aCQUJLpPXYzC75wlPfA50WHkg4Te1nhxiA6xL5P6poJB05PaSy4/FK3Nc14aDcADVotxq2OGcXdGWpKpNWZicejLQ20gAGboaBoVVhmUbquKjfUjzdqEvzrSX0cA504PK1izNne9z6HkH8IeEQU4wnEHvpXmRzo6iTqbi43sT+r9+hTWT6kaVNU5E7k/ExUMyo9d2fVWva9oc1wLSLgjUQpYlj1AEAQBAEAQBAEAQBAEAQFatxCkw2kkqq2ojggjF3SSOsAqOSirstlJRV2fJsqfhXnqs+kyda6CE6DWyN6d3gNOrvnT3Ao2vjraqZE4nKSX5aR81e98sr5ZXvklkN3yPcXOceMk61Fym5O7Iac5Td5M8VpYYOjDtOoqqk0XKTRG5hbrV6dy9NMxVSoQBAEAQBAEAQBAEAQBAEAQBAEAQBAEAQBAeC0cjHdMRckgaeBZYyummdfkHKrTdLETSjFar2RNtln1X+YUze1HS8aYL9WPmNss+q/wA0pm9qHGmC/Vj5g1UTRd2eAOEtKrGDk7IujlLCSdo1E33n2HJHGBhWS1DRVeF4w2eNrs4Nw+Rw0vJGm3EQpei82Ci0Q2KhpK0pxkrPtRu/jTTdrcb/AIZJzLLnrczX0D6y80PjTTdrcb/hknMmetzGgfWXmh8aabtbjf8ADJOZM9bmNA+svND4003a3G/4ZJzJnrcxoH1l5ofGmm7W43/DJOZM9bmNA+svND4003a3G/4ZJzJnrcxoH1l5ofGmm7W43/DJOZM9bmNA+svND4003a3G/wCGScyZ63MaB9ZeaHxppu1uN/wyTmTPW5jQPrLzQ+NNN2txv+GScyZ63MaB9ZeaHxppu1uN/wAMk5kz1uY0D6y80PjTTdrcb/hknMmetzGgfWXmh8aabtbjf8Mk5kz1uY0D6y80etyppc4Hc3G9fayTmTPW5jg8t680fBH1LDJJ0snVHaMw6OmOhQ1WDU3fUT6yhhaaUZ1En3mO2WfVf5pWPN7UONMF+rHzG2WfVf5pTN7UONMF+rHzMJpmvhe1rX3IsOlKrFWd7ls8qYPNdqsb95jYAnWbm5JN1ilJs84xmNrYuanWd3awVDUCAIAgCAIAgCAIAgCAIAgCAIAgCAIAgCAIAgCAIDqMl8vMYyXc2KJ+2qAHTSTO0AfsO/V9XcW1RxU6ep60buHxs6Wp60fbcmss8IyogvRTZlS0XkpZelkZ93CO6FK0q0Ki1MmqOIhVX5WdCspnCAIAgCAIAgCAIBdAcPlV8JWGYCZKSjtX4iNBijd0kZ/bd/sNPeWrWxUKXazTxGNp0Vbaz45jeP4nlHVioxSpMpabxxN0Rx+C3/c6VEVsTOq9ZA18XUrPWzWrXNYIUCAIAhUwMbSeJVzmVzmNibxlVzmVzmNibxlM5jOY2JvGUzmM5jYm8ZTOYzmNibxlM5jOZ5sTeMpnMZzGxN4ymcxnDYm8ZTOYzhsTeMpnMZw2JvGUzmM4bE3jKZzGcNiHGUzmM4bEOMpnDOGxDjKZwzhsQ4ymcM4bEOMpnDOGxDjKZwzhsQ4ymcM4bEONM4Zw2IcaZwzhsQ4ymcM8bEONM4ZwMTQLl1gOEqqbbsiqbbskfQPg7yKFXJFj+Jxf9O051FA8fPPXXDi+qPv4lOYbDqlG72s6PB4VUY3l8z+7H1j7yto3R96AX7qAX7qAX7qAX7qAX7qAX7qAX7qAX7qAX7qAX7qAX7qAX7qAID5l8I2RReZcoMLiJkAzq2Bg+eB/aNH1hwjhGla+IoKrHtNXF4ZV4atq2HzNsbXtDmvBaRcEcKgpXi7NHNSvFuMlrR7sXd/krc4tzjzYv2kzhnjYu6mcM4bF3UzhnDYv2kziucNi/aTOGcNi/aTOGcNi/aTOGcNh/aTOKZw2H9pM4Zw2H9pM4Zw2L9r+SZwzhsR+t/JM4Zw2I/WCZwzhsR+sEzhnDYj9ZM4Zw2L9pM4rnDYv2kzhnDYjxhVzhnDYjxhM4Zw2I8YTOGcNiPGEzhnDYjxhM4Zw2I8YTOGcNiPGEzhnDYjxhM4Zw2I8YTOGcNiPGEzhnGUWzQTsnhmdFNGc5kjHFrmnjBCrGo4u6Lo1XF3R9PyX+FiemzKTKNpmj1Ctib0zfDaNffHkUnQxyeqZL4bKSf5ah9Zoq6lxCkZVUdRHPBILskjcCCpFNNXRKxkpK6LCqXBAEAQBAEBqccyjwvJ2jNTiVU2Fp+YzW+Q8TW6yrJ1IwV5Mx1KsKavJnxvKj4SMVx/ZKaiz8Ow86C1jvlZB+04ah3B5SomvjnLVDUiExOUZT/LT1I4sANFmgALQbb2kW23rZ6qFAgCAIAgCAIAgCAIAgCAIAgCAIAgCAIAgCAIAgCAIAgCAIAhU6zIbI85SVQr65h3Igfoaf/lPHB4A4Tw6uNTWDwujWfPb7HQYDBaNaSfze3+T7QAAAAAABYAC1lvkmEAQBAEAQBAEAQBAEAQBAEAQBAEB8ey+yP3DqH4xh0dsMmdeeJo3s8/rD9gnyHuLRxmF0qzo7fcjsfg9Ms+HzL1OMUIc6whQIAgCAIAgCAIAgCAIAgCAIAgCAIAgCAIAgCAIAgCAIAgCAIVNngeUGKZOVe2MLqTGHG8kLumik8Jv+40rYo4mdJ6jZoYupRep6j7Jkr8JGF4+WUtVagxE6BDI7pJD+w7h7x099S9HFQq9jJ7D42nW1bGdsDdbRuBAEBhLKyGJ0kj2sY0Xc5xsAOMlLlG7HzLKj4WIYC+kyda2pl1OrHj5Jngj9c/y760K+NjDVDaRuJyjGn+WGtnymtrKrEax9ZXVMtTUv+dJKbnvDiHcCialWVR3kyEq1p1XeTIFjMQQoEAQBAEAQBAEAQBAEAQBAEAQBAEAQBAEAQBAEAQBAEAQBAEKm9yTyWmyqxIsdnR4ZA4bamboLj1tp4zwngClcFhf/wDSfh/JM5PwWytU8P5/g+509PDSU0VNTxMigiaGRxsFg1o1AKUJokQBAEAQBAEAQBAEAQBAEAQBAEAQBAYSxRzwvhmjbJE9pa9jxcOB0EEcSA+H5YZJyZK4gHQhz8JqHWp3k3MTutuPqPCO6ozG4W/+rDxIfKGCvetDx/k55RJCBCgQBAEAQBAEAQBAEAQBAEAQBAEAQBAEAQBAEAQBAEAQBAEAQqeEBws4XCqm1sKqTTujtsl/hKxXAcymr8/EcPGgBzvlox+y4/OHcPlUhQxzjqnsJTDZSlD8tTWj7HgeUOGZQ0YqsNqmTMHz26nsPE5p0gqVhUjNXiyap1YVFeLNqrzIfnDLvK/GMYxmsoaioDaKnmLGU8YzWGx1u+se+onEVZyk4t6iExVac5OLeo5Lbcvc8i1NHE0dFEbbl4x5E0cRoYjbcvGPIq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RtuXjHkTRxGhiNty8Y8iaOI0MTGSrm2M2IF+EBbOGoQlUVzZwmGpzqpSNthvwmZQ4NQR4fQbSipobta0UzSTxknhJ4Spk6AtdGDK3r1HyZqAdGHK3r1HyZqAdGHK3r1HyZqAdGHK3r1HyZqAdGHK3r1HyZqAdGHK3r1HyZqAdGHK3r1HyZqAdGHK3r1HyZqAdGHK3r1HyZqAdGHK3r1HyZqAdGHK3r1HyZqAdGHK3r1HyZqAdGHK3r1HyZqAdGHK3r1HyZqAdGHK3r1HyZqAdGHK3r1HyZqAdGHK3r1HyZqAdGHK3r1HyZqAdGHK3r1HyZqArYh8KGUWLUEtBW7SlppxmPYaZvlHERrBRg08VXNsQBcDbRchQ2KoQjUaRz+Mw9ONVqPTrM9ty8Y8i1tHE1t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bbl4x5E0cRoYjbcvGPImjiNDEs0GMV+G1zKyhqX09QzVJGbEjiPGO4Vkg3Td4syU26TvBn3zJnKvEMVycoq2pZAZpWEvLWkAkEjVfuKWp1ZSimybpVpSgmz/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6477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717075" y="278887"/>
            <a:ext cx="242442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read!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9250" y="238774"/>
            <a:ext cx="1158904" cy="77260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296382" y="17407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44790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260521" y="6451825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</a:rPr>
                <a:t>3:00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5223" y="17407"/>
            <a:ext cx="12285064" cy="6865510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190499" y="1214847"/>
            <a:ext cx="8703275" cy="2528922"/>
          </a:xfrm>
          <a:prstGeom prst="roundRect">
            <a:avLst/>
          </a:prstGeom>
          <a:noFill/>
          <a:ln>
            <a:solidFill>
              <a:srgbClr val="FFBF00"/>
            </a:solidFill>
            <a:prstDash val="sysDash"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536874" y="1272565"/>
            <a:ext cx="1186221" cy="403732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41186" y="1311413"/>
            <a:ext cx="8281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boy was reading a book on the mat.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book was about a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d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g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and an ant.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dog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d </a:t>
            </a: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g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a hole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__ear (n/d/b)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the ant’s home.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ant carried food to its home, but it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fell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into the hole.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ant asked for help, and the dog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helped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it get out.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ant wiped a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__ear (h/t/g)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and thanked the dog.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499298" y="-31080"/>
            <a:ext cx="5661712" cy="1742146"/>
            <a:chOff x="8567" y="-23"/>
            <a:chExt cx="8445" cy="2007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600" y="276"/>
              <a:ext cx="8268" cy="148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Test Ss on this page; read the chant fluently; decode the words learned in the text.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Ss to observe the picture and the highlighted words, then read the chant to Ss sentence by sentence; guide Ss to choose the missing letters in the word, then guide Ss to pronounce the missing sounds or syllables separately; decode the words accurately.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them to take turns reading each sentence one at a time. If necessary, give some support and ask them to read after you.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Give feedback.</a:t>
              </a:r>
              <a:endParaRPr lang="zh-CN" altLang="zh-CN" sz="1100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292546" y="-38989"/>
            <a:ext cx="1180209" cy="908224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440012" y="1302836"/>
            <a:ext cx="8498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boy was reading a book on the mat.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book was about a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dog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and an ant.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dog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dug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a hole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near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the ant’s home.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ant carried food to its home, but it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fell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into the hole.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ant asked for help, and the dog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helped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it get out.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ant wiped a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tear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and thanked the dog.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0482" y="1677885"/>
            <a:ext cx="26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908194" y="2061596"/>
            <a:ext cx="26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u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480849" y="2042501"/>
            <a:ext cx="26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009989" y="3134756"/>
            <a:ext cx="26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8947867" y="3062571"/>
            <a:ext cx="3315989" cy="16186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flipH="1">
            <a:off x="5400926" y="3763323"/>
            <a:ext cx="1872289" cy="177819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 rot="2262868">
            <a:off x="5378656" y="4779887"/>
            <a:ext cx="431707" cy="597748"/>
            <a:chOff x="965613" y="4348640"/>
            <a:chExt cx="1096827" cy="151868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4" cstate="screen"/>
            <a:stretch>
              <a:fillRect/>
            </a:stretch>
          </p:blipFill>
          <p:spPr>
            <a:xfrm flipH="1">
              <a:off x="965613" y="4348640"/>
              <a:ext cx="1096827" cy="1518684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 flipH="1">
              <a:off x="1243917" y="5009459"/>
              <a:ext cx="257009" cy="25700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124282" y="4523829"/>
            <a:ext cx="1441991" cy="2112092"/>
            <a:chOff x="1077781" y="4652420"/>
            <a:chExt cx="1441991" cy="2112092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backgroundMark x1="77281" y1="22334" x2="13597" y2="37149"/>
                          <a14:backgroundMark x1="75043" y1="31987" x2="22719" y2="371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77781" y="4776711"/>
              <a:ext cx="1296198" cy="19878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9531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1458897" y="4652420"/>
              <a:ext cx="1060875" cy="1088816"/>
            </a:xfrm>
            <a:prstGeom prst="rect">
              <a:avLst/>
            </a:prstGeom>
          </p:spPr>
        </p:pic>
      </p:grpSp>
      <p:sp>
        <p:nvSpPr>
          <p:cNvPr id="21" name="流程图: 联系 20"/>
          <p:cNvSpPr/>
          <p:nvPr/>
        </p:nvSpPr>
        <p:spPr>
          <a:xfrm>
            <a:off x="3844893" y="4912906"/>
            <a:ext cx="414383" cy="403038"/>
          </a:xfrm>
          <a:prstGeom prst="flowChartConnector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流程图: 联系 55"/>
          <p:cNvSpPr/>
          <p:nvPr/>
        </p:nvSpPr>
        <p:spPr>
          <a:xfrm>
            <a:off x="3432351" y="5108434"/>
            <a:ext cx="250375" cy="243520"/>
          </a:xfrm>
          <a:prstGeom prst="flowChartConnector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2.96296E-6 L 2.08333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22222E-6 L -1.04167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5.55112E-17 L -4.16667E-7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7.40741E-7 L 3.33333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1.48148E-6 L 2.91667E-6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3.7037E-6 L 3.7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1" uiExpand="1" build="allAtOnce"/>
      <p:bldP spid="29" grpId="2" build="allAtOnce"/>
      <p:bldP spid="33" grpId="0"/>
      <p:bldP spid="4" grpId="0"/>
      <p:bldP spid="4" grpId="2"/>
      <p:bldP spid="4" grpId="3"/>
      <p:bldP spid="34" grpId="0"/>
      <p:bldP spid="34" grpId="2"/>
      <p:bldP spid="34" grpId="3"/>
      <p:bldP spid="35" grpId="0"/>
      <p:bldP spid="35" grpId="1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957541" y="2178808"/>
            <a:ext cx="5370754" cy="3656727"/>
            <a:chOff x="5955737" y="4350889"/>
            <a:chExt cx="5370754" cy="3916054"/>
          </a:xfrm>
        </p:grpSpPr>
        <p:grpSp>
          <p:nvGrpSpPr>
            <p:cNvPr id="36" name="组合 35"/>
            <p:cNvGrpSpPr/>
            <p:nvPr/>
          </p:nvGrpSpPr>
          <p:grpSpPr>
            <a:xfrm>
              <a:off x="6033766" y="4350889"/>
              <a:ext cx="5292725" cy="3916054"/>
              <a:chOff x="6033766" y="4350889"/>
              <a:chExt cx="5292725" cy="3916054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033766" y="4788601"/>
                <a:ext cx="5292725" cy="34783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tIns="180000" bIns="252000" rtlCol="0">
                <a:noAutofit/>
              </a:bodyPr>
              <a:lstStyle/>
              <a:p>
                <a:pPr marL="457200" indent="-396240" defTabSz="584200" hangingPunct="0">
                  <a:lnSpc>
                    <a:spcPct val="150000"/>
                  </a:lnSpc>
                  <a:spcBef>
                    <a:spcPts val="1600"/>
                  </a:spcBef>
                  <a:buFontTx/>
                  <a:buAutoNum type="arabicPeriod"/>
                </a:pPr>
                <a:endPara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6041032" y="4350889"/>
                <a:ext cx="2839650" cy="639980"/>
              </a:xfrm>
              <a:prstGeom prst="roundRect">
                <a:avLst/>
              </a:prstGeom>
              <a:solidFill>
                <a:srgbClr val="0C77C3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Before Reading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5955737" y="5113259"/>
              <a:ext cx="5091980" cy="1522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396240">
                <a:lnSpc>
                  <a:spcPct val="120000"/>
                </a:lnSpc>
                <a:spcBef>
                  <a:spcPts val="6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is the Ant doing? Look at the illustration. Why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is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Ant doing 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5987876" y="5046680"/>
            <a:ext cx="5474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>
              <a:spcBef>
                <a:spcPts val="600"/>
              </a:spcBef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3. What will the story be about?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1" y="736315"/>
            <a:ext cx="4722159" cy="5311804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5987876" y="4215683"/>
            <a:ext cx="5340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 Which season do you think it is?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Why?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311900" y="3067"/>
            <a:ext cx="5878084" cy="1564245"/>
            <a:chOff x="8567" y="-23"/>
            <a:chExt cx="8445" cy="2007"/>
          </a:xfrm>
        </p:grpSpPr>
        <p:sp>
          <p:nvSpPr>
            <p:cNvPr id="23" name="矩形 2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600" y="668"/>
              <a:ext cx="8268" cy="70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Use the book cover to identify details and to make predictions.</a:t>
              </a:r>
              <a:endParaRPr lang="zh-CN" altLang="zh-CN" sz="1100" dirty="0"/>
            </a:p>
            <a:p>
              <a:r>
                <a:rPr lang="en-US" altLang="zh-CN" sz="1100" b="1" dirty="0"/>
                <a:t>1. Guide Ss to look at the book cover closely and talk about the given questions.</a:t>
              </a:r>
              <a:endParaRPr lang="zh-CN" altLang="zh-CN" sz="1100" dirty="0"/>
            </a:p>
            <a:p>
              <a:r>
                <a:rPr lang="en-US" altLang="zh-CN" sz="1100" b="1" dirty="0"/>
                <a:t>2. Encourage Ss to talk more about the connections question.</a:t>
              </a:r>
              <a:endParaRPr lang="zh-CN" altLang="zh-CN" sz="1100" dirty="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1292546" y="-38989"/>
            <a:ext cx="1180209" cy="908224"/>
            <a:chOff x="18031" y="-28"/>
            <a:chExt cx="1710" cy="119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187633" y="6362142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721600" y="180977"/>
            <a:ext cx="4245179" cy="6505579"/>
            <a:chOff x="7741968" y="180977"/>
            <a:chExt cx="4224811" cy="6505579"/>
          </a:xfrm>
        </p:grpSpPr>
        <p:sp>
          <p:nvSpPr>
            <p:cNvPr id="21" name="同侧圆角矩形 20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42410" y="-110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90497" y="1653102"/>
            <a:ext cx="3697377" cy="4580056"/>
            <a:chOff x="8373722" y="918717"/>
            <a:chExt cx="3363856" cy="6176775"/>
          </a:xfrm>
        </p:grpSpPr>
        <p:sp>
          <p:nvSpPr>
            <p:cNvPr id="9" name="文本框 8"/>
            <p:cNvSpPr txBox="1"/>
            <p:nvPr/>
          </p:nvSpPr>
          <p:spPr>
            <a:xfrm>
              <a:off x="8373722" y="1575322"/>
              <a:ext cx="3363625" cy="55201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80000" bIns="216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is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Butterfly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doing?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do you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think Butterfly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feels about  the Ant? How do you know?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think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Butterfly will have food in the winter? Why?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3883" y="918717"/>
              <a:ext cx="3363695" cy="704156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65734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051550" y="20360"/>
            <a:ext cx="6140450" cy="1564245"/>
            <a:chOff x="8567" y="-23"/>
            <a:chExt cx="8445" cy="2007"/>
          </a:xfrm>
        </p:grpSpPr>
        <p:sp>
          <p:nvSpPr>
            <p:cNvPr id="32" name="矩形 3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600" y="302"/>
              <a:ext cx="8268" cy="14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Make predictions about the story by using the illustration; motivate Ss’ interest </a:t>
              </a:r>
              <a:endParaRPr lang="en-US" altLang="zh-CN" sz="1100" b="1" dirty="0"/>
            </a:p>
            <a:p>
              <a:r>
                <a:rPr lang="en-US" altLang="zh-CN" sz="1100" b="1" dirty="0"/>
                <a:t>in reading the story.</a:t>
              </a:r>
              <a:endParaRPr lang="zh-CN" altLang="zh-CN" sz="1100" dirty="0"/>
            </a:p>
            <a:p>
              <a:pPr marL="228600" indent="-228600">
                <a:buAutoNum type="arabicPeriod"/>
              </a:pPr>
              <a:r>
                <a:rPr lang="en-US" altLang="zh-CN" sz="1100" b="1" dirty="0"/>
                <a:t>Guide Ss to recall what it means to predict and ask them to make guesses prior to reading the story by    </a:t>
              </a:r>
              <a:endParaRPr lang="en-US" altLang="zh-CN" sz="1100" b="1" dirty="0"/>
            </a:p>
            <a:p>
              <a:r>
                <a:rPr lang="en-US" altLang="zh-CN" sz="1100" b="1" dirty="0"/>
                <a:t>      looking at the pictures.</a:t>
              </a:r>
              <a:endParaRPr lang="zh-CN" altLang="zh-CN" sz="1100" dirty="0"/>
            </a:p>
            <a:p>
              <a:r>
                <a:rPr lang="en-US" altLang="zh-CN" sz="1100" b="1" dirty="0"/>
                <a:t>2.  Guide Ss to talk about the given questions.</a:t>
              </a:r>
              <a:endParaRPr lang="zh-CN" altLang="zh-CN" sz="1100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50" y="1724159"/>
            <a:ext cx="6141577" cy="3454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7595419" y="180977"/>
            <a:ext cx="4371360" cy="6505579"/>
            <a:chOff x="7741968" y="180977"/>
            <a:chExt cx="4224811" cy="6505579"/>
          </a:xfrm>
        </p:grpSpPr>
        <p:sp>
          <p:nvSpPr>
            <p:cNvPr id="42" name="同侧圆角矩形 41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7804858" y="1498578"/>
            <a:ext cx="3952483" cy="3766857"/>
            <a:chOff x="8300202" y="1254525"/>
            <a:chExt cx="3311347" cy="2846535"/>
          </a:xfrm>
        </p:grpSpPr>
        <p:sp>
          <p:nvSpPr>
            <p:cNvPr id="24" name="文本框 23"/>
            <p:cNvSpPr txBox="1"/>
            <p:nvPr/>
          </p:nvSpPr>
          <p:spPr>
            <a:xfrm>
              <a:off x="8300203" y="1584284"/>
              <a:ext cx="3311346" cy="25167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52000" tIns="216000" rIns="216000" bIns="144000" rtlCol="0">
              <a:spAutoFit/>
            </a:bodyPr>
            <a:lstStyle/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Ant and  Butterfly live?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Butterfly like to do in spring?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Ant always do in spring?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300202" y="1254525"/>
              <a:ext cx="3311346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44354" y="-134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247176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9/25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5" name="流程图: 过程 54"/>
          <p:cNvSpPr/>
          <p:nvPr/>
        </p:nvSpPr>
        <p:spPr>
          <a:xfrm>
            <a:off x="322030" y="4986723"/>
            <a:ext cx="371684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Once upon a time in a big orchard, there lived a butterfly and an ant.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515939" y="444501"/>
            <a:ext cx="5712672" cy="660400"/>
          </a:xfrm>
        </p:spPr>
        <p:txBody>
          <a:bodyPr/>
          <a:lstStyle/>
          <a:p>
            <a:r>
              <a:rPr lang="en-US" altLang="zh-CN" dirty="0"/>
              <a:t>The Ant and the Butterfly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218119" y="6247176"/>
            <a:ext cx="944604" cy="294424"/>
            <a:chOff x="10989494" y="6342119"/>
            <a:chExt cx="944604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0989494" y="634766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1" y="1268894"/>
            <a:ext cx="6584046" cy="3292023"/>
          </a:xfrm>
          <a:prstGeom prst="rect">
            <a:avLst/>
          </a:prstGeom>
        </p:spPr>
      </p:pic>
      <p:sp>
        <p:nvSpPr>
          <p:cNvPr id="33" name="流程图: 过程 32"/>
          <p:cNvSpPr/>
          <p:nvPr/>
        </p:nvSpPr>
        <p:spPr>
          <a:xfrm>
            <a:off x="4115946" y="4986723"/>
            <a:ext cx="371684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In spring, Butterfly liked to play in the sun. But Ant always worked. 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197348" y="20360"/>
            <a:ext cx="4994652" cy="1564245"/>
            <a:chOff x="8567" y="-23"/>
            <a:chExt cx="8445" cy="2007"/>
          </a:xfrm>
        </p:grpSpPr>
        <p:sp>
          <p:nvSpPr>
            <p:cNvPr id="30" name="矩形 2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00" y="410"/>
              <a:ext cx="8268" cy="12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observe the illustration and the text, then talk about the comprehension questions.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Ss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94562" y="-21696"/>
            <a:ext cx="1180209" cy="908224"/>
            <a:chOff x="18031" y="-28"/>
            <a:chExt cx="1710" cy="1195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16355</Words>
  <Application>WPS Presentation</Application>
  <PresentationFormat>宽屏</PresentationFormat>
  <Paragraphs>703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SimSun</vt:lpstr>
      <vt:lpstr>Wingdings</vt:lpstr>
      <vt:lpstr>Century Gothic</vt:lpstr>
      <vt:lpstr>Century Gothic</vt:lpstr>
      <vt:lpstr>Helvetica Light</vt:lpstr>
      <vt:lpstr>等线</vt:lpstr>
      <vt:lpstr>Calibri</vt:lpstr>
      <vt:lpstr>Microsoft YaHei</vt:lpstr>
      <vt:lpstr>Arial Unicode MS</vt:lpstr>
      <vt:lpstr>Alegreya Sans Black</vt:lpstr>
      <vt:lpstr>Segoe Print</vt:lpstr>
      <vt:lpstr>Arial Rounded MT Bold</vt:lpstr>
      <vt:lpstr>Office 主题</vt:lpstr>
      <vt:lpstr>1_Office 主题</vt:lpstr>
      <vt:lpstr>3_Office 主题</vt:lpstr>
      <vt:lpstr>2_Office 主题</vt:lpstr>
      <vt:lpstr>4_White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The Ant and the Butterfly</vt:lpstr>
      <vt:lpstr>The Ant and the Butterfly</vt:lpstr>
      <vt:lpstr>The Ant and the Butterfly</vt:lpstr>
      <vt:lpstr>The Ant and the Butterfly</vt:lpstr>
      <vt:lpstr>The Ant and the Butterfly</vt:lpstr>
      <vt:lpstr>The Ant and the Butterfly</vt:lpstr>
      <vt:lpstr>The Ant and the Butterfly</vt:lpstr>
      <vt:lpstr>The Ant and the Butterfly</vt:lpstr>
      <vt:lpstr>The Ant and the Butterfly</vt:lpstr>
      <vt:lpstr>The Ant and the Butterfly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MONKEY  TRICKS</dc:title>
  <dc:creator>admin</dc:creator>
  <cp:lastModifiedBy>Rossana Ruggiero</cp:lastModifiedBy>
  <cp:revision>2708</cp:revision>
  <dcterms:created xsi:type="dcterms:W3CDTF">2019-08-05T08:32:00Z</dcterms:created>
  <dcterms:modified xsi:type="dcterms:W3CDTF">2022-04-19T14:36:37Z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F332A4E8613943E4813520D432990017</vt:lpwstr>
  </property>
  <property fmtid="{D5CDD505-2E9C-101B-9397-08002B2CF9AE}" pid="3" name="KSOProductBuildVer">
    <vt:lpwstr>1033-11.2.0.11074</vt:lpwstr>
  </property>
</Properties>
</file>