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3" r:id="rId3"/>
    <p:sldMasterId id="2147483701" r:id="rId4"/>
  </p:sldMasterIdLst>
  <p:notesMasterIdLst>
    <p:notesMasterId r:id="rId31"/>
  </p:notesMasterIdLst>
  <p:sldIdLst>
    <p:sldId id="406" r:id="rId5"/>
    <p:sldId id="348" r:id="rId6"/>
    <p:sldId id="432" r:id="rId7"/>
    <p:sldId id="426" r:id="rId8"/>
    <p:sldId id="424" r:id="rId9"/>
    <p:sldId id="427" r:id="rId10"/>
    <p:sldId id="342" r:id="rId11"/>
    <p:sldId id="382" r:id="rId12"/>
    <p:sldId id="401" r:id="rId13"/>
    <p:sldId id="412" r:id="rId14"/>
    <p:sldId id="375" r:id="rId15"/>
    <p:sldId id="384" r:id="rId16"/>
    <p:sldId id="413" r:id="rId17"/>
    <p:sldId id="414" r:id="rId18"/>
    <p:sldId id="415" r:id="rId19"/>
    <p:sldId id="388" r:id="rId20"/>
    <p:sldId id="390" r:id="rId21"/>
    <p:sldId id="422" r:id="rId22"/>
    <p:sldId id="428" r:id="rId23"/>
    <p:sldId id="298" r:id="rId24"/>
    <p:sldId id="429" r:id="rId25"/>
    <p:sldId id="397" r:id="rId26"/>
    <p:sldId id="433" r:id="rId27"/>
    <p:sldId id="431" r:id="rId28"/>
    <p:sldId id="403" r:id="rId29"/>
    <p:sldId id="36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Lenovo" initials="L" lastIdx="1" clrIdx="1">
    <p:extLst>
      <p:ext uri="{19B8F6BF-5375-455C-9EA6-DF929625EA0E}">
        <p15:presenceInfo xmlns:p15="http://schemas.microsoft.com/office/powerpoint/2012/main" userId="Lenovo" providerId="None"/>
      </p:ext>
    </p:extLst>
  </p:cmAuthor>
  <p:cmAuthor id="3" name="admin" initials="a" lastIdx="4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Windows 用户" initials="W用" lastIdx="16" clrIdx="3">
    <p:extLst>
      <p:ext uri="{19B8F6BF-5375-455C-9EA6-DF929625EA0E}">
        <p15:presenceInfo xmlns:p15="http://schemas.microsoft.com/office/powerpoint/2012/main" userId="Windows 用户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3"/>
    <a:srgbClr val="F16103"/>
    <a:srgbClr val="6C8CD5"/>
    <a:srgbClr val="FFA904"/>
    <a:srgbClr val="E34040"/>
    <a:srgbClr val="FF0E0E"/>
    <a:srgbClr val="FFF2CC"/>
    <a:srgbClr val="FBE1CC"/>
    <a:srgbClr val="FFC929"/>
    <a:srgbClr val="F5C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3333" autoAdjust="0"/>
  </p:normalViewPr>
  <p:slideViewPr>
    <p:cSldViewPr snapToGrid="0">
      <p:cViewPr varScale="1">
        <p:scale>
          <a:sx n="65" d="100"/>
          <a:sy n="65" d="100"/>
        </p:scale>
        <p:origin x="822" y="108"/>
      </p:cViewPr>
      <p:guideLst>
        <p:guide orient="horz" pos="1094"/>
        <p:guide pos="3840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6878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58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29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65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6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0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55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34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9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5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536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26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74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6252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03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7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6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3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747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8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7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55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1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0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3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8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65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2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0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58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80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605CA7F2-E990-DB4E-934C-0DEAF3768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2876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7418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4259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0883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1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08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43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08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7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726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09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690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87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02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248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7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71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04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08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5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9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3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59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  <a:t>2020/1/16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856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8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tif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microsoft.com/office/2007/relationships/hdphoto" Target="../media/hdphoto1.wdp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image" Target="../media/image26.tiff"/><Relationship Id="rId10" Type="http://schemas.openxmlformats.org/officeDocument/2006/relationships/hyperlink" Target="https://pixabay.com/go/?t=image-list-shutterstock&amp;id=1172509765" TargetMode="External"/><Relationship Id="rId4" Type="http://schemas.openxmlformats.org/officeDocument/2006/relationships/image" Target="../media/image32.tiff"/><Relationship Id="rId9" Type="http://schemas.openxmlformats.org/officeDocument/2006/relationships/image" Target="../media/image8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6.tiff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6.tiff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9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0.png"/><Relationship Id="rId5" Type="http://schemas.openxmlformats.org/officeDocument/2006/relationships/image" Target="../media/image26.tiff"/><Relationship Id="rId10" Type="http://schemas.openxmlformats.org/officeDocument/2006/relationships/image" Target="../media/image92.png"/><Relationship Id="rId4" Type="http://schemas.openxmlformats.org/officeDocument/2006/relationships/image" Target="../media/image32.tiff"/><Relationship Id="rId9" Type="http://schemas.openxmlformats.org/officeDocument/2006/relationships/image" Target="../media/image91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3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4.png"/><Relationship Id="rId5" Type="http://schemas.openxmlformats.org/officeDocument/2006/relationships/image" Target="../media/image26.tiff"/><Relationship Id="rId10" Type="http://schemas.openxmlformats.org/officeDocument/2006/relationships/image" Target="../media/image96.jpeg"/><Relationship Id="rId4" Type="http://schemas.openxmlformats.org/officeDocument/2006/relationships/image" Target="../media/image32.tiff"/><Relationship Id="rId9" Type="http://schemas.openxmlformats.org/officeDocument/2006/relationships/image" Target="../media/image9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7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8.png"/><Relationship Id="rId5" Type="http://schemas.openxmlformats.org/officeDocument/2006/relationships/image" Target="../media/image26.tiff"/><Relationship Id="rId4" Type="http://schemas.openxmlformats.org/officeDocument/2006/relationships/image" Target="../media/image32.tiff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6.tiff"/><Relationship Id="rId4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1.png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9.png"/><Relationship Id="rId3" Type="http://schemas.openxmlformats.org/officeDocument/2006/relationships/image" Target="../media/image102.png"/><Relationship Id="rId7" Type="http://schemas.openxmlformats.org/officeDocument/2006/relationships/image" Target="../media/image26.tiff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tiff"/><Relationship Id="rId11" Type="http://schemas.openxmlformats.org/officeDocument/2006/relationships/image" Target="../media/image107.png"/><Relationship Id="rId5" Type="http://schemas.openxmlformats.org/officeDocument/2006/relationships/image" Target="../media/image104.png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10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11" Type="http://schemas.openxmlformats.org/officeDocument/2006/relationships/image" Target="../media/image115.png"/><Relationship Id="rId5" Type="http://schemas.openxmlformats.org/officeDocument/2006/relationships/image" Target="../media/image26.tiff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32.tiff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7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2.tiff"/><Relationship Id="rId4" Type="http://schemas.openxmlformats.org/officeDocument/2006/relationships/image" Target="../media/image18.png"/><Relationship Id="rId9" Type="http://schemas.openxmlformats.org/officeDocument/2006/relationships/image" Target="../media/image3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5.png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23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11" Type="http://schemas.openxmlformats.org/officeDocument/2006/relationships/image" Target="../media/image129.png"/><Relationship Id="rId5" Type="http://schemas.openxmlformats.org/officeDocument/2006/relationships/image" Target="../media/image32.tiff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1.tiff"/><Relationship Id="rId9" Type="http://schemas.openxmlformats.org/officeDocument/2006/relationships/image" Target="../media/image52.png"/><Relationship Id="rId1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2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tiff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8.png"/><Relationship Id="rId3" Type="http://schemas.openxmlformats.org/officeDocument/2006/relationships/image" Target="../media/image32.tiff"/><Relationship Id="rId7" Type="http://schemas.openxmlformats.org/officeDocument/2006/relationships/image" Target="../media/image22.png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11" Type="http://schemas.openxmlformats.org/officeDocument/2006/relationships/image" Target="../media/image145.png"/><Relationship Id="rId5" Type="http://schemas.openxmlformats.org/officeDocument/2006/relationships/image" Target="../media/image26.tiff"/><Relationship Id="rId15" Type="http://schemas.openxmlformats.org/officeDocument/2006/relationships/image" Target="../media/image29.png"/><Relationship Id="rId10" Type="http://schemas.openxmlformats.org/officeDocument/2006/relationships/image" Target="../media/image144.png"/><Relationship Id="rId4" Type="http://schemas.openxmlformats.org/officeDocument/2006/relationships/image" Target="../media/image141.png"/><Relationship Id="rId9" Type="http://schemas.openxmlformats.org/officeDocument/2006/relationships/image" Target="../media/image143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8.png"/><Relationship Id="rId7" Type="http://schemas.openxmlformats.org/officeDocument/2006/relationships/image" Target="../media/image149.jpe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11" Type="http://schemas.openxmlformats.org/officeDocument/2006/relationships/image" Target="../media/image153.png"/><Relationship Id="rId5" Type="http://schemas.openxmlformats.org/officeDocument/2006/relationships/image" Target="../media/image26.tiff"/><Relationship Id="rId10" Type="http://schemas.openxmlformats.org/officeDocument/2006/relationships/image" Target="../media/image152.png"/><Relationship Id="rId4" Type="http://schemas.openxmlformats.org/officeDocument/2006/relationships/image" Target="../media/image32.tiff"/><Relationship Id="rId9" Type="http://schemas.openxmlformats.org/officeDocument/2006/relationships/image" Target="../media/image1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55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31.tiff"/><Relationship Id="rId10" Type="http://schemas.openxmlformats.org/officeDocument/2006/relationships/image" Target="../media/image158.png"/><Relationship Id="rId4" Type="http://schemas.openxmlformats.org/officeDocument/2006/relationships/image" Target="../media/image156.png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9.tiff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2.png"/><Relationship Id="rId5" Type="http://schemas.openxmlformats.org/officeDocument/2006/relationships/image" Target="../media/image161.tiff"/><Relationship Id="rId4" Type="http://schemas.openxmlformats.org/officeDocument/2006/relationships/image" Target="../media/image160.tiff"/><Relationship Id="rId9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2.tiff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tiff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23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3" Type="http://schemas.openxmlformats.org/officeDocument/2006/relationships/image" Target="../media/image6.tiff"/><Relationship Id="rId7" Type="http://schemas.openxmlformats.org/officeDocument/2006/relationships/image" Target="../media/image49.png"/><Relationship Id="rId12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6.tiff"/><Relationship Id="rId21" Type="http://schemas.openxmlformats.org/officeDocument/2006/relationships/image" Target="../media/image44.png"/><Relationship Id="rId7" Type="http://schemas.openxmlformats.org/officeDocument/2006/relationships/image" Target="../media/image18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5.jpeg"/><Relationship Id="rId16" Type="http://schemas.openxmlformats.org/officeDocument/2006/relationships/image" Target="../media/image6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image" Target="../media/image54.png"/><Relationship Id="rId10" Type="http://schemas.openxmlformats.org/officeDocument/2006/relationships/image" Target="../media/image52.png"/><Relationship Id="rId19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Relationship Id="rId22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3.png"/><Relationship Id="rId5" Type="http://schemas.openxmlformats.org/officeDocument/2006/relationships/image" Target="../media/image71.png"/><Relationship Id="rId15" Type="http://schemas.openxmlformats.org/officeDocument/2006/relationships/image" Target="../media/image76.png"/><Relationship Id="rId10" Type="http://schemas.openxmlformats.org/officeDocument/2006/relationships/image" Target="../media/image26.tiff"/><Relationship Id="rId4" Type="http://schemas.openxmlformats.org/officeDocument/2006/relationships/image" Target="../media/image6.tiff"/><Relationship Id="rId9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8.png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png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0.png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01" y="288338"/>
            <a:ext cx="4679807" cy="1754176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9362308" y="1956612"/>
            <a:ext cx="1876052" cy="926560"/>
            <a:chOff x="13870982" y="2625503"/>
            <a:chExt cx="1600562" cy="790499"/>
          </a:xfrm>
          <a:solidFill>
            <a:srgbClr val="FFC003"/>
          </a:solidFill>
        </p:grpSpPr>
        <p:sp>
          <p:nvSpPr>
            <p:cNvPr id="73" name="任意多边形 72"/>
            <p:cNvSpPr/>
            <p:nvPr/>
          </p:nvSpPr>
          <p:spPr>
            <a:xfrm>
              <a:off x="13870982" y="2625503"/>
              <a:ext cx="258032" cy="274825"/>
            </a:xfrm>
            <a:custGeom>
              <a:avLst/>
              <a:gdLst/>
              <a:ahLst/>
              <a:cxnLst/>
              <a:rect l="l" t="t" r="r" b="b"/>
              <a:pathLst>
                <a:path w="258032" h="274825">
                  <a:moveTo>
                    <a:pt x="145810" y="0"/>
                  </a:moveTo>
                  <a:cubicBezTo>
                    <a:pt x="181580" y="0"/>
                    <a:pt x="209226" y="9625"/>
                    <a:pt x="228748" y="28875"/>
                  </a:cubicBezTo>
                  <a:cubicBezTo>
                    <a:pt x="248272" y="48125"/>
                    <a:pt x="258032" y="77410"/>
                    <a:pt x="258032" y="116729"/>
                  </a:cubicBezTo>
                  <a:cubicBezTo>
                    <a:pt x="258032" y="147311"/>
                    <a:pt x="252368" y="174547"/>
                    <a:pt x="241036" y="198439"/>
                  </a:cubicBezTo>
                  <a:cubicBezTo>
                    <a:pt x="229704" y="222331"/>
                    <a:pt x="213116" y="241035"/>
                    <a:pt x="191272" y="254551"/>
                  </a:cubicBezTo>
                  <a:cubicBezTo>
                    <a:pt x="169428" y="268067"/>
                    <a:pt x="143216" y="274825"/>
                    <a:pt x="112634" y="274825"/>
                  </a:cubicBezTo>
                  <a:cubicBezTo>
                    <a:pt x="76864" y="274825"/>
                    <a:pt x="49150" y="265063"/>
                    <a:pt x="29490" y="245540"/>
                  </a:cubicBezTo>
                  <a:cubicBezTo>
                    <a:pt x="9830" y="226017"/>
                    <a:pt x="0" y="196460"/>
                    <a:pt x="0" y="156867"/>
                  </a:cubicBezTo>
                  <a:cubicBezTo>
                    <a:pt x="0" y="126286"/>
                    <a:pt x="5666" y="99186"/>
                    <a:pt x="16998" y="75567"/>
                  </a:cubicBezTo>
                  <a:cubicBezTo>
                    <a:pt x="28330" y="51948"/>
                    <a:pt x="44986" y="33449"/>
                    <a:pt x="66966" y="20069"/>
                  </a:cubicBezTo>
                  <a:cubicBezTo>
                    <a:pt x="88948" y="6690"/>
                    <a:pt x="115228" y="0"/>
                    <a:pt x="145810" y="0"/>
                  </a:cubicBezTo>
                  <a:close/>
                  <a:moveTo>
                    <a:pt x="136388" y="65123"/>
                  </a:moveTo>
                  <a:cubicBezTo>
                    <a:pt x="125468" y="65123"/>
                    <a:pt x="116388" y="67580"/>
                    <a:pt x="109152" y="72495"/>
                  </a:cubicBezTo>
                  <a:cubicBezTo>
                    <a:pt x="101916" y="77410"/>
                    <a:pt x="96182" y="86625"/>
                    <a:pt x="91950" y="100141"/>
                  </a:cubicBezTo>
                  <a:cubicBezTo>
                    <a:pt x="87718" y="113657"/>
                    <a:pt x="85602" y="132976"/>
                    <a:pt x="85602" y="158096"/>
                  </a:cubicBezTo>
                  <a:cubicBezTo>
                    <a:pt x="85602" y="172841"/>
                    <a:pt x="86558" y="184172"/>
                    <a:pt x="88468" y="192091"/>
                  </a:cubicBezTo>
                  <a:cubicBezTo>
                    <a:pt x="90380" y="200009"/>
                    <a:pt x="93862" y="205743"/>
                    <a:pt x="98914" y="209293"/>
                  </a:cubicBezTo>
                  <a:cubicBezTo>
                    <a:pt x="103964" y="212843"/>
                    <a:pt x="111406" y="214617"/>
                    <a:pt x="121236" y="214617"/>
                  </a:cubicBezTo>
                  <a:cubicBezTo>
                    <a:pt x="131884" y="214617"/>
                    <a:pt x="140894" y="212160"/>
                    <a:pt x="148268" y="207245"/>
                  </a:cubicBezTo>
                  <a:cubicBezTo>
                    <a:pt x="155640" y="202330"/>
                    <a:pt x="161442" y="193115"/>
                    <a:pt x="165674" y="179599"/>
                  </a:cubicBezTo>
                  <a:cubicBezTo>
                    <a:pt x="169906" y="166083"/>
                    <a:pt x="172022" y="146764"/>
                    <a:pt x="172022" y="121644"/>
                  </a:cubicBezTo>
                  <a:cubicBezTo>
                    <a:pt x="172022" y="107172"/>
                    <a:pt x="171066" y="95909"/>
                    <a:pt x="169156" y="87854"/>
                  </a:cubicBezTo>
                  <a:cubicBezTo>
                    <a:pt x="167244" y="79799"/>
                    <a:pt x="163762" y="73997"/>
                    <a:pt x="158712" y="70447"/>
                  </a:cubicBezTo>
                  <a:cubicBezTo>
                    <a:pt x="153660" y="66897"/>
                    <a:pt x="146220" y="65123"/>
                    <a:pt x="136388" y="6512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14728234" y="2625913"/>
              <a:ext cx="243696" cy="274415"/>
            </a:xfrm>
            <a:custGeom>
              <a:avLst/>
              <a:gdLst/>
              <a:ahLst/>
              <a:cxnLst/>
              <a:rect l="l" t="t" r="r" b="b"/>
              <a:pathLst>
                <a:path w="243696" h="274415">
                  <a:moveTo>
                    <a:pt x="164648" y="0"/>
                  </a:moveTo>
                  <a:cubicBezTo>
                    <a:pt x="179120" y="0"/>
                    <a:pt x="193524" y="1092"/>
                    <a:pt x="207858" y="3276"/>
                  </a:cubicBezTo>
                  <a:cubicBezTo>
                    <a:pt x="222192" y="5461"/>
                    <a:pt x="234140" y="8464"/>
                    <a:pt x="243696" y="12287"/>
                  </a:cubicBezTo>
                  <a:lnTo>
                    <a:pt x="217484" y="84372"/>
                  </a:lnTo>
                  <a:lnTo>
                    <a:pt x="210930" y="84372"/>
                  </a:lnTo>
                  <a:cubicBezTo>
                    <a:pt x="198096" y="77546"/>
                    <a:pt x="186902" y="72631"/>
                    <a:pt x="177344" y="69627"/>
                  </a:cubicBezTo>
                  <a:cubicBezTo>
                    <a:pt x="167788" y="66624"/>
                    <a:pt x="157140" y="65122"/>
                    <a:pt x="145398" y="65122"/>
                  </a:cubicBezTo>
                  <a:cubicBezTo>
                    <a:pt x="132018" y="65122"/>
                    <a:pt x="121096" y="67648"/>
                    <a:pt x="112632" y="72699"/>
                  </a:cubicBezTo>
                  <a:cubicBezTo>
                    <a:pt x="104168" y="77751"/>
                    <a:pt x="97546" y="87376"/>
                    <a:pt x="92768" y="101574"/>
                  </a:cubicBezTo>
                  <a:cubicBezTo>
                    <a:pt x="87988" y="115773"/>
                    <a:pt x="85600" y="136252"/>
                    <a:pt x="85600" y="163011"/>
                  </a:cubicBezTo>
                  <a:cubicBezTo>
                    <a:pt x="85600" y="181851"/>
                    <a:pt x="89014" y="194889"/>
                    <a:pt x="95840" y="202125"/>
                  </a:cubicBezTo>
                  <a:cubicBezTo>
                    <a:pt x="102666" y="209361"/>
                    <a:pt x="114270" y="212979"/>
                    <a:pt x="130654" y="212979"/>
                  </a:cubicBezTo>
                  <a:cubicBezTo>
                    <a:pt x="134476" y="212979"/>
                    <a:pt x="139392" y="212433"/>
                    <a:pt x="145398" y="211340"/>
                  </a:cubicBezTo>
                  <a:lnTo>
                    <a:pt x="147036" y="197824"/>
                  </a:lnTo>
                  <a:lnTo>
                    <a:pt x="151132" y="152362"/>
                  </a:lnTo>
                  <a:lnTo>
                    <a:pt x="226494" y="147037"/>
                  </a:lnTo>
                  <a:lnTo>
                    <a:pt x="220760" y="183899"/>
                  </a:lnTo>
                  <a:lnTo>
                    <a:pt x="211748" y="256394"/>
                  </a:lnTo>
                  <a:cubicBezTo>
                    <a:pt x="179256" y="268408"/>
                    <a:pt x="148538" y="274415"/>
                    <a:pt x="119594" y="274415"/>
                  </a:cubicBezTo>
                  <a:cubicBezTo>
                    <a:pt x="81094" y="274415"/>
                    <a:pt x="51536" y="264722"/>
                    <a:pt x="30922" y="245335"/>
                  </a:cubicBezTo>
                  <a:cubicBezTo>
                    <a:pt x="10306" y="225949"/>
                    <a:pt x="0" y="198780"/>
                    <a:pt x="0" y="163830"/>
                  </a:cubicBezTo>
                  <a:cubicBezTo>
                    <a:pt x="0" y="111131"/>
                    <a:pt x="14128" y="70651"/>
                    <a:pt x="42390" y="42391"/>
                  </a:cubicBezTo>
                  <a:cubicBezTo>
                    <a:pt x="70650" y="14130"/>
                    <a:pt x="111404" y="0"/>
                    <a:pt x="164648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4140550" y="2630008"/>
              <a:ext cx="242060" cy="270320"/>
            </a:xfrm>
            <a:custGeom>
              <a:avLst/>
              <a:gdLst/>
              <a:ahLst/>
              <a:cxnLst/>
              <a:rect l="l" t="t" r="r" b="b"/>
              <a:pathLst>
                <a:path w="242060" h="270320">
                  <a:moveTo>
                    <a:pt x="154000" y="0"/>
                  </a:moveTo>
                  <a:cubicBezTo>
                    <a:pt x="181304" y="0"/>
                    <a:pt x="202808" y="6212"/>
                    <a:pt x="218508" y="18636"/>
                  </a:cubicBezTo>
                  <a:cubicBezTo>
                    <a:pt x="234208" y="31060"/>
                    <a:pt x="242060" y="48467"/>
                    <a:pt x="242060" y="70857"/>
                  </a:cubicBezTo>
                  <a:cubicBezTo>
                    <a:pt x="242060" y="89424"/>
                    <a:pt x="237348" y="106695"/>
                    <a:pt x="227928" y="122668"/>
                  </a:cubicBezTo>
                  <a:cubicBezTo>
                    <a:pt x="218508" y="138642"/>
                    <a:pt x="205196" y="152089"/>
                    <a:pt x="187994" y="163011"/>
                  </a:cubicBezTo>
                  <a:cubicBezTo>
                    <a:pt x="204650" y="194412"/>
                    <a:pt x="220488" y="222127"/>
                    <a:pt x="235506" y="246155"/>
                  </a:cubicBezTo>
                  <a:lnTo>
                    <a:pt x="233458" y="255166"/>
                  </a:lnTo>
                  <a:cubicBezTo>
                    <a:pt x="204514" y="263630"/>
                    <a:pt x="176526" y="268682"/>
                    <a:pt x="149494" y="270320"/>
                  </a:cubicBezTo>
                  <a:lnTo>
                    <a:pt x="142532" y="263767"/>
                  </a:lnTo>
                  <a:lnTo>
                    <a:pt x="136798" y="246974"/>
                  </a:lnTo>
                  <a:cubicBezTo>
                    <a:pt x="131064" y="230318"/>
                    <a:pt x="124374" y="210112"/>
                    <a:pt x="116728" y="186357"/>
                  </a:cubicBezTo>
                  <a:lnTo>
                    <a:pt x="88878" y="186357"/>
                  </a:lnTo>
                  <a:lnTo>
                    <a:pt x="81916" y="265405"/>
                  </a:lnTo>
                  <a:lnTo>
                    <a:pt x="0" y="265405"/>
                  </a:lnTo>
                  <a:lnTo>
                    <a:pt x="13926" y="187586"/>
                  </a:lnTo>
                  <a:lnTo>
                    <a:pt x="32766" y="410"/>
                  </a:lnTo>
                  <a:lnTo>
                    <a:pt x="154000" y="0"/>
                  </a:lnTo>
                  <a:close/>
                  <a:moveTo>
                    <a:pt x="122464" y="56522"/>
                  </a:moveTo>
                  <a:lnTo>
                    <a:pt x="107308" y="57751"/>
                  </a:lnTo>
                  <a:lnTo>
                    <a:pt x="97068" y="126559"/>
                  </a:lnTo>
                  <a:lnTo>
                    <a:pt x="126968" y="128197"/>
                  </a:lnTo>
                  <a:cubicBezTo>
                    <a:pt x="136798" y="124102"/>
                    <a:pt x="143828" y="118504"/>
                    <a:pt x="148062" y="111405"/>
                  </a:cubicBezTo>
                  <a:cubicBezTo>
                    <a:pt x="152294" y="104306"/>
                    <a:pt x="154410" y="95295"/>
                    <a:pt x="154410" y="84373"/>
                  </a:cubicBezTo>
                  <a:cubicBezTo>
                    <a:pt x="154410" y="75089"/>
                    <a:pt x="151884" y="68263"/>
                    <a:pt x="146832" y="63894"/>
                  </a:cubicBezTo>
                  <a:cubicBezTo>
                    <a:pt x="141780" y="59525"/>
                    <a:pt x="133658" y="57068"/>
                    <a:pt x="122464" y="5652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14401410" y="2630418"/>
              <a:ext cx="212980" cy="264995"/>
            </a:xfrm>
            <a:custGeom>
              <a:avLst/>
              <a:gdLst/>
              <a:ahLst/>
              <a:cxnLst/>
              <a:rect l="l" t="t" r="r" b="b"/>
              <a:pathLst>
                <a:path w="212980" h="264995">
                  <a:moveTo>
                    <a:pt x="11880" y="0"/>
                  </a:moveTo>
                  <a:lnTo>
                    <a:pt x="209294" y="0"/>
                  </a:lnTo>
                  <a:lnTo>
                    <a:pt x="212980" y="5734"/>
                  </a:lnTo>
                  <a:lnTo>
                    <a:pt x="201512" y="65122"/>
                  </a:lnTo>
                  <a:lnTo>
                    <a:pt x="147858" y="62665"/>
                  </a:lnTo>
                  <a:lnTo>
                    <a:pt x="142532" y="62665"/>
                  </a:lnTo>
                  <a:lnTo>
                    <a:pt x="126150" y="178984"/>
                  </a:lnTo>
                  <a:lnTo>
                    <a:pt x="118778" y="264995"/>
                  </a:lnTo>
                  <a:lnTo>
                    <a:pt x="37272" y="264995"/>
                  </a:lnTo>
                  <a:lnTo>
                    <a:pt x="51198" y="187176"/>
                  </a:lnTo>
                  <a:lnTo>
                    <a:pt x="64304" y="62665"/>
                  </a:lnTo>
                  <a:lnTo>
                    <a:pt x="58980" y="62665"/>
                  </a:lnTo>
                  <a:lnTo>
                    <a:pt x="4096" y="65122"/>
                  </a:lnTo>
                  <a:lnTo>
                    <a:pt x="0" y="59388"/>
                  </a:lnTo>
                  <a:lnTo>
                    <a:pt x="1188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14978750" y="2630418"/>
              <a:ext cx="484898" cy="269910"/>
            </a:xfrm>
            <a:custGeom>
              <a:avLst/>
              <a:gdLst/>
              <a:ahLst/>
              <a:cxnLst/>
              <a:rect l="l" t="t" r="r" b="b"/>
              <a:pathLst>
                <a:path w="484898" h="269910">
                  <a:moveTo>
                    <a:pt x="32766" y="0"/>
                  </a:moveTo>
                  <a:lnTo>
                    <a:pt x="115910" y="0"/>
                  </a:lnTo>
                  <a:lnTo>
                    <a:pt x="99528" y="110995"/>
                  </a:lnTo>
                  <a:lnTo>
                    <a:pt x="160554" y="28670"/>
                  </a:lnTo>
                  <a:lnTo>
                    <a:pt x="178164" y="0"/>
                  </a:lnTo>
                  <a:lnTo>
                    <a:pt x="264586" y="0"/>
                  </a:lnTo>
                  <a:lnTo>
                    <a:pt x="170792" y="129835"/>
                  </a:lnTo>
                  <a:cubicBezTo>
                    <a:pt x="180212" y="147310"/>
                    <a:pt x="190862" y="165878"/>
                    <a:pt x="202740" y="185538"/>
                  </a:cubicBezTo>
                  <a:lnTo>
                    <a:pt x="241282" y="246563"/>
                  </a:lnTo>
                  <a:lnTo>
                    <a:pt x="346462" y="0"/>
                  </a:lnTo>
                  <a:lnTo>
                    <a:pt x="445170" y="0"/>
                  </a:lnTo>
                  <a:lnTo>
                    <a:pt x="484898" y="264995"/>
                  </a:lnTo>
                  <a:lnTo>
                    <a:pt x="402164" y="264995"/>
                  </a:lnTo>
                  <a:lnTo>
                    <a:pt x="400526" y="221171"/>
                  </a:lnTo>
                  <a:lnTo>
                    <a:pt x="400526" y="219532"/>
                  </a:lnTo>
                  <a:lnTo>
                    <a:pt x="359978" y="218713"/>
                  </a:lnTo>
                  <a:lnTo>
                    <a:pt x="325984" y="220351"/>
                  </a:lnTo>
                  <a:lnTo>
                    <a:pt x="313286" y="264995"/>
                  </a:lnTo>
                  <a:lnTo>
                    <a:pt x="233420" y="264995"/>
                  </a:lnTo>
                  <a:lnTo>
                    <a:pt x="236640" y="257444"/>
                  </a:lnTo>
                  <a:lnTo>
                    <a:pt x="196904" y="264995"/>
                  </a:lnTo>
                  <a:cubicBezTo>
                    <a:pt x="183046" y="267179"/>
                    <a:pt x="169700" y="268818"/>
                    <a:pt x="156868" y="269910"/>
                  </a:cubicBezTo>
                  <a:lnTo>
                    <a:pt x="148266" y="264995"/>
                  </a:lnTo>
                  <a:cubicBezTo>
                    <a:pt x="126422" y="217211"/>
                    <a:pt x="108538" y="176527"/>
                    <a:pt x="94612" y="142942"/>
                  </a:cubicBezTo>
                  <a:lnTo>
                    <a:pt x="89288" y="178984"/>
                  </a:lnTo>
                  <a:lnTo>
                    <a:pt x="81916" y="264995"/>
                  </a:lnTo>
                  <a:lnTo>
                    <a:pt x="0" y="264995"/>
                  </a:lnTo>
                  <a:lnTo>
                    <a:pt x="13926" y="187176"/>
                  </a:lnTo>
                  <a:lnTo>
                    <a:pt x="32766" y="0"/>
                  </a:lnTo>
                  <a:close/>
                  <a:moveTo>
                    <a:pt x="382914" y="72904"/>
                  </a:moveTo>
                  <a:lnTo>
                    <a:pt x="348920" y="160144"/>
                  </a:lnTo>
                  <a:lnTo>
                    <a:pt x="372266" y="160553"/>
                  </a:lnTo>
                  <a:lnTo>
                    <a:pt x="395202" y="160144"/>
                  </a:lnTo>
                  <a:lnTo>
                    <a:pt x="387828" y="72904"/>
                  </a:lnTo>
                  <a:lnTo>
                    <a:pt x="382914" y="7290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14602360" y="2756158"/>
              <a:ext cx="108538" cy="70446"/>
            </a:xfrm>
            <a:custGeom>
              <a:avLst/>
              <a:gdLst/>
              <a:ahLst/>
              <a:cxnLst/>
              <a:rect l="l" t="t" r="r" b="b"/>
              <a:pathLst>
                <a:path w="108538" h="70446">
                  <a:moveTo>
                    <a:pt x="103622" y="0"/>
                  </a:moveTo>
                  <a:lnTo>
                    <a:pt x="108538" y="5734"/>
                  </a:lnTo>
                  <a:lnTo>
                    <a:pt x="103214" y="54883"/>
                  </a:lnTo>
                  <a:lnTo>
                    <a:pt x="4914" y="70446"/>
                  </a:lnTo>
                  <a:lnTo>
                    <a:pt x="0" y="64712"/>
                  </a:lnTo>
                  <a:lnTo>
                    <a:pt x="5734" y="15563"/>
                  </a:lnTo>
                  <a:lnTo>
                    <a:pt x="103622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14157552" y="3116193"/>
              <a:ext cx="169564" cy="264995"/>
            </a:xfrm>
            <a:custGeom>
              <a:avLst/>
              <a:gdLst/>
              <a:ahLst/>
              <a:cxnLst/>
              <a:rect l="l" t="t" r="r" b="b"/>
              <a:pathLst>
                <a:path w="169564" h="264995">
                  <a:moveTo>
                    <a:pt x="32356" y="0"/>
                  </a:moveTo>
                  <a:lnTo>
                    <a:pt x="115500" y="0"/>
                  </a:lnTo>
                  <a:lnTo>
                    <a:pt x="89288" y="178984"/>
                  </a:lnTo>
                  <a:lnTo>
                    <a:pt x="87650" y="198234"/>
                  </a:lnTo>
                  <a:lnTo>
                    <a:pt x="165878" y="198234"/>
                  </a:lnTo>
                  <a:lnTo>
                    <a:pt x="169564" y="203968"/>
                  </a:lnTo>
                  <a:lnTo>
                    <a:pt x="157686" y="264995"/>
                  </a:lnTo>
                  <a:lnTo>
                    <a:pt x="0" y="264995"/>
                  </a:lnTo>
                  <a:lnTo>
                    <a:pt x="13516" y="187176"/>
                  </a:lnTo>
                  <a:lnTo>
                    <a:pt x="32356" y="0"/>
                  </a:ln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15283550" y="3166161"/>
              <a:ext cx="187994" cy="249841"/>
            </a:xfrm>
            <a:custGeom>
              <a:avLst/>
              <a:gdLst/>
              <a:ahLst/>
              <a:cxnLst/>
              <a:rect l="l" t="t" r="r" b="b"/>
              <a:pathLst>
                <a:path w="187994" h="249841">
                  <a:moveTo>
                    <a:pt x="99116" y="0"/>
                  </a:moveTo>
                  <a:cubicBezTo>
                    <a:pt x="126968" y="0"/>
                    <a:pt x="148744" y="7646"/>
                    <a:pt x="164444" y="22936"/>
                  </a:cubicBezTo>
                  <a:cubicBezTo>
                    <a:pt x="180144" y="38227"/>
                    <a:pt x="187994" y="59252"/>
                    <a:pt x="187994" y="86011"/>
                  </a:cubicBezTo>
                  <a:cubicBezTo>
                    <a:pt x="187994" y="119050"/>
                    <a:pt x="175980" y="149768"/>
                    <a:pt x="151952" y="178165"/>
                  </a:cubicBezTo>
                  <a:cubicBezTo>
                    <a:pt x="127924" y="206563"/>
                    <a:pt x="94338" y="230454"/>
                    <a:pt x="51196" y="249841"/>
                  </a:cubicBezTo>
                  <a:lnTo>
                    <a:pt x="47512" y="249841"/>
                  </a:lnTo>
                  <a:lnTo>
                    <a:pt x="1228" y="214618"/>
                  </a:lnTo>
                  <a:lnTo>
                    <a:pt x="2048" y="207245"/>
                  </a:lnTo>
                  <a:cubicBezTo>
                    <a:pt x="23892" y="200965"/>
                    <a:pt x="42254" y="193729"/>
                    <a:pt x="57136" y="185538"/>
                  </a:cubicBezTo>
                  <a:cubicBezTo>
                    <a:pt x="72016" y="177346"/>
                    <a:pt x="83962" y="167926"/>
                    <a:pt x="92972" y="157277"/>
                  </a:cubicBezTo>
                  <a:lnTo>
                    <a:pt x="90926" y="154410"/>
                  </a:lnTo>
                  <a:cubicBezTo>
                    <a:pt x="83008" y="157414"/>
                    <a:pt x="74952" y="158915"/>
                    <a:pt x="66760" y="158915"/>
                  </a:cubicBezTo>
                  <a:cubicBezTo>
                    <a:pt x="53108" y="158915"/>
                    <a:pt x="41230" y="155571"/>
                    <a:pt x="31128" y="148881"/>
                  </a:cubicBezTo>
                  <a:cubicBezTo>
                    <a:pt x="21024" y="142191"/>
                    <a:pt x="13312" y="133385"/>
                    <a:pt x="7986" y="122463"/>
                  </a:cubicBezTo>
                  <a:cubicBezTo>
                    <a:pt x="2662" y="111541"/>
                    <a:pt x="0" y="99937"/>
                    <a:pt x="0" y="87649"/>
                  </a:cubicBezTo>
                  <a:cubicBezTo>
                    <a:pt x="0" y="72905"/>
                    <a:pt x="3754" y="58843"/>
                    <a:pt x="11264" y="45463"/>
                  </a:cubicBezTo>
                  <a:cubicBezTo>
                    <a:pt x="18772" y="32084"/>
                    <a:pt x="30036" y="21162"/>
                    <a:pt x="45052" y="12697"/>
                  </a:cubicBezTo>
                  <a:cubicBezTo>
                    <a:pt x="60072" y="4233"/>
                    <a:pt x="78092" y="0"/>
                    <a:pt x="99116" y="0"/>
                  </a:cubicBezTo>
                  <a:close/>
                  <a:moveTo>
                    <a:pt x="96250" y="50788"/>
                  </a:moveTo>
                  <a:cubicBezTo>
                    <a:pt x="88604" y="50788"/>
                    <a:pt x="82734" y="53518"/>
                    <a:pt x="78638" y="58979"/>
                  </a:cubicBezTo>
                  <a:cubicBezTo>
                    <a:pt x="74542" y="64440"/>
                    <a:pt x="72494" y="71676"/>
                    <a:pt x="72494" y="80687"/>
                  </a:cubicBezTo>
                  <a:cubicBezTo>
                    <a:pt x="72494" y="88605"/>
                    <a:pt x="74132" y="94407"/>
                    <a:pt x="77410" y="98094"/>
                  </a:cubicBezTo>
                  <a:cubicBezTo>
                    <a:pt x="80686" y="101780"/>
                    <a:pt x="85874" y="103623"/>
                    <a:pt x="92972" y="103623"/>
                  </a:cubicBezTo>
                  <a:cubicBezTo>
                    <a:pt x="99800" y="103623"/>
                    <a:pt x="107444" y="102258"/>
                    <a:pt x="115910" y="99527"/>
                  </a:cubicBezTo>
                  <a:cubicBezTo>
                    <a:pt x="116182" y="96523"/>
                    <a:pt x="116320" y="91882"/>
                    <a:pt x="116320" y="85601"/>
                  </a:cubicBezTo>
                  <a:cubicBezTo>
                    <a:pt x="116320" y="73041"/>
                    <a:pt x="114816" y="64099"/>
                    <a:pt x="111814" y="58774"/>
                  </a:cubicBezTo>
                  <a:cubicBezTo>
                    <a:pt x="108810" y="53450"/>
                    <a:pt x="103622" y="50788"/>
                    <a:pt x="96250" y="50788"/>
                  </a:cubicBez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14332794" y="3182954"/>
              <a:ext cx="168744" cy="202739"/>
            </a:xfrm>
            <a:custGeom>
              <a:avLst/>
              <a:gdLst/>
              <a:ahLst/>
              <a:cxnLst/>
              <a:rect l="l" t="t" r="r" b="b"/>
              <a:pathLst>
                <a:path w="168744" h="202739">
                  <a:moveTo>
                    <a:pt x="112632" y="0"/>
                  </a:moveTo>
                  <a:lnTo>
                    <a:pt x="119184" y="819"/>
                  </a:lnTo>
                  <a:cubicBezTo>
                    <a:pt x="135296" y="3823"/>
                    <a:pt x="147582" y="9830"/>
                    <a:pt x="156048" y="18840"/>
                  </a:cubicBezTo>
                  <a:cubicBezTo>
                    <a:pt x="164512" y="27851"/>
                    <a:pt x="168744" y="39319"/>
                    <a:pt x="168744" y="53245"/>
                  </a:cubicBezTo>
                  <a:cubicBezTo>
                    <a:pt x="168744" y="70174"/>
                    <a:pt x="161030" y="84236"/>
                    <a:pt x="145604" y="95431"/>
                  </a:cubicBezTo>
                  <a:cubicBezTo>
                    <a:pt x="130176" y="106626"/>
                    <a:pt x="104714" y="116592"/>
                    <a:pt x="69216" y="125330"/>
                  </a:cubicBezTo>
                  <a:cubicBezTo>
                    <a:pt x="70310" y="132975"/>
                    <a:pt x="72494" y="138573"/>
                    <a:pt x="75770" y="142122"/>
                  </a:cubicBezTo>
                  <a:cubicBezTo>
                    <a:pt x="79046" y="145672"/>
                    <a:pt x="83552" y="147447"/>
                    <a:pt x="89286" y="147447"/>
                  </a:cubicBezTo>
                  <a:cubicBezTo>
                    <a:pt x="94748" y="147447"/>
                    <a:pt x="100276" y="145809"/>
                    <a:pt x="105874" y="142532"/>
                  </a:cubicBezTo>
                  <a:cubicBezTo>
                    <a:pt x="111472" y="139255"/>
                    <a:pt x="119868" y="132839"/>
                    <a:pt x="131062" y="123282"/>
                  </a:cubicBezTo>
                  <a:lnTo>
                    <a:pt x="139254" y="124920"/>
                  </a:lnTo>
                  <a:lnTo>
                    <a:pt x="160552" y="152362"/>
                  </a:lnTo>
                  <a:cubicBezTo>
                    <a:pt x="150722" y="164376"/>
                    <a:pt x="139322" y="174684"/>
                    <a:pt x="126352" y="183285"/>
                  </a:cubicBezTo>
                  <a:cubicBezTo>
                    <a:pt x="113384" y="191886"/>
                    <a:pt x="99388" y="198371"/>
                    <a:pt x="84372" y="202739"/>
                  </a:cubicBezTo>
                  <a:lnTo>
                    <a:pt x="77818" y="202739"/>
                  </a:lnTo>
                  <a:cubicBezTo>
                    <a:pt x="51332" y="199736"/>
                    <a:pt x="31740" y="191749"/>
                    <a:pt x="19044" y="178779"/>
                  </a:cubicBezTo>
                  <a:cubicBezTo>
                    <a:pt x="6348" y="165809"/>
                    <a:pt x="0" y="147310"/>
                    <a:pt x="0" y="123282"/>
                  </a:cubicBezTo>
                  <a:cubicBezTo>
                    <a:pt x="0" y="99527"/>
                    <a:pt x="4572" y="78638"/>
                    <a:pt x="13720" y="60617"/>
                  </a:cubicBezTo>
                  <a:cubicBezTo>
                    <a:pt x="22868" y="42596"/>
                    <a:pt x="35904" y="28329"/>
                    <a:pt x="52834" y="17816"/>
                  </a:cubicBezTo>
                  <a:cubicBezTo>
                    <a:pt x="69764" y="7304"/>
                    <a:pt x="89696" y="1365"/>
                    <a:pt x="112632" y="0"/>
                  </a:cubicBezTo>
                  <a:close/>
                  <a:moveTo>
                    <a:pt x="93792" y="46282"/>
                  </a:moveTo>
                  <a:cubicBezTo>
                    <a:pt x="86146" y="46282"/>
                    <a:pt x="80276" y="49422"/>
                    <a:pt x="76180" y="55702"/>
                  </a:cubicBezTo>
                  <a:cubicBezTo>
                    <a:pt x="72084" y="61982"/>
                    <a:pt x="69490" y="71812"/>
                    <a:pt x="68398" y="85191"/>
                  </a:cubicBezTo>
                  <a:cubicBezTo>
                    <a:pt x="81778" y="82188"/>
                    <a:pt x="91198" y="78638"/>
                    <a:pt x="96658" y="74543"/>
                  </a:cubicBezTo>
                  <a:cubicBezTo>
                    <a:pt x="102120" y="70447"/>
                    <a:pt x="104850" y="64849"/>
                    <a:pt x="104850" y="57750"/>
                  </a:cubicBezTo>
                  <a:cubicBezTo>
                    <a:pt x="104850" y="53654"/>
                    <a:pt x="103962" y="50719"/>
                    <a:pt x="102188" y="48944"/>
                  </a:cubicBezTo>
                  <a:cubicBezTo>
                    <a:pt x="100412" y="47169"/>
                    <a:pt x="97614" y="46282"/>
                    <a:pt x="93792" y="46282"/>
                  </a:cubicBez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14837618" y="3182954"/>
              <a:ext cx="181852" cy="203149"/>
            </a:xfrm>
            <a:custGeom>
              <a:avLst/>
              <a:gdLst/>
              <a:ahLst/>
              <a:cxnLst/>
              <a:rect l="l" t="t" r="r" b="b"/>
              <a:pathLst>
                <a:path w="181852" h="203149">
                  <a:moveTo>
                    <a:pt x="113862" y="0"/>
                  </a:moveTo>
                  <a:lnTo>
                    <a:pt x="120416" y="819"/>
                  </a:lnTo>
                  <a:cubicBezTo>
                    <a:pt x="139528" y="5188"/>
                    <a:pt x="154546" y="13584"/>
                    <a:pt x="165468" y="26008"/>
                  </a:cubicBezTo>
                  <a:cubicBezTo>
                    <a:pt x="176390" y="38432"/>
                    <a:pt x="181852" y="54746"/>
                    <a:pt x="181852" y="74952"/>
                  </a:cubicBezTo>
                  <a:cubicBezTo>
                    <a:pt x="181852" y="113725"/>
                    <a:pt x="171748" y="144307"/>
                    <a:pt x="151542" y="166697"/>
                  </a:cubicBezTo>
                  <a:cubicBezTo>
                    <a:pt x="131336" y="189087"/>
                    <a:pt x="103486" y="201238"/>
                    <a:pt x="67988" y="203149"/>
                  </a:cubicBezTo>
                  <a:lnTo>
                    <a:pt x="61436" y="202330"/>
                  </a:lnTo>
                  <a:cubicBezTo>
                    <a:pt x="42050" y="197961"/>
                    <a:pt x="26964" y="189223"/>
                    <a:pt x="16178" y="176117"/>
                  </a:cubicBezTo>
                  <a:cubicBezTo>
                    <a:pt x="5392" y="163011"/>
                    <a:pt x="0" y="145399"/>
                    <a:pt x="0" y="123282"/>
                  </a:cubicBezTo>
                  <a:cubicBezTo>
                    <a:pt x="0" y="99254"/>
                    <a:pt x="4642" y="78229"/>
                    <a:pt x="13926" y="60207"/>
                  </a:cubicBezTo>
                  <a:cubicBezTo>
                    <a:pt x="23210" y="42186"/>
                    <a:pt x="36384" y="27988"/>
                    <a:pt x="53450" y="17612"/>
                  </a:cubicBezTo>
                  <a:cubicBezTo>
                    <a:pt x="70516" y="7236"/>
                    <a:pt x="90652" y="1365"/>
                    <a:pt x="113862" y="0"/>
                  </a:cubicBezTo>
                  <a:close/>
                  <a:moveTo>
                    <a:pt x="99526" y="55702"/>
                  </a:moveTo>
                  <a:cubicBezTo>
                    <a:pt x="90788" y="55702"/>
                    <a:pt x="84304" y="57955"/>
                    <a:pt x="80072" y="62460"/>
                  </a:cubicBezTo>
                  <a:cubicBezTo>
                    <a:pt x="75840" y="66965"/>
                    <a:pt x="73040" y="73996"/>
                    <a:pt x="71676" y="83553"/>
                  </a:cubicBezTo>
                  <a:cubicBezTo>
                    <a:pt x="70310" y="93110"/>
                    <a:pt x="69628" y="106899"/>
                    <a:pt x="69628" y="124920"/>
                  </a:cubicBezTo>
                  <a:cubicBezTo>
                    <a:pt x="69628" y="134204"/>
                    <a:pt x="70516" y="140552"/>
                    <a:pt x="72290" y="143965"/>
                  </a:cubicBezTo>
                  <a:cubicBezTo>
                    <a:pt x="74064" y="147379"/>
                    <a:pt x="77546" y="149085"/>
                    <a:pt x="82734" y="149085"/>
                  </a:cubicBezTo>
                  <a:cubicBezTo>
                    <a:pt x="91198" y="149085"/>
                    <a:pt x="97410" y="146832"/>
                    <a:pt x="101370" y="142327"/>
                  </a:cubicBezTo>
                  <a:cubicBezTo>
                    <a:pt x="105328" y="137822"/>
                    <a:pt x="107992" y="130791"/>
                    <a:pt x="109356" y="121234"/>
                  </a:cubicBezTo>
                  <a:cubicBezTo>
                    <a:pt x="110722" y="111677"/>
                    <a:pt x="111404" y="97752"/>
                    <a:pt x="111404" y="79457"/>
                  </a:cubicBezTo>
                  <a:cubicBezTo>
                    <a:pt x="111404" y="70447"/>
                    <a:pt x="110586" y="64235"/>
                    <a:pt x="108948" y="60822"/>
                  </a:cubicBezTo>
                  <a:cubicBezTo>
                    <a:pt x="107308" y="57409"/>
                    <a:pt x="104168" y="55702"/>
                    <a:pt x="99526" y="55702"/>
                  </a:cubicBez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14503528" y="3184592"/>
              <a:ext cx="163422" cy="201101"/>
            </a:xfrm>
            <a:custGeom>
              <a:avLst/>
              <a:gdLst/>
              <a:ahLst/>
              <a:cxnLst/>
              <a:rect l="l" t="t" r="r" b="b"/>
              <a:pathLst>
                <a:path w="163422" h="201101">
                  <a:moveTo>
                    <a:pt x="113862" y="0"/>
                  </a:moveTo>
                  <a:cubicBezTo>
                    <a:pt x="130518" y="1638"/>
                    <a:pt x="147038" y="4915"/>
                    <a:pt x="163422" y="9830"/>
                  </a:cubicBezTo>
                  <a:lnTo>
                    <a:pt x="146628" y="66351"/>
                  </a:lnTo>
                  <a:lnTo>
                    <a:pt x="137208" y="70037"/>
                  </a:lnTo>
                  <a:cubicBezTo>
                    <a:pt x="130110" y="62938"/>
                    <a:pt x="122532" y="57341"/>
                    <a:pt x="114478" y="53245"/>
                  </a:cubicBezTo>
                  <a:cubicBezTo>
                    <a:pt x="106422" y="49149"/>
                    <a:pt x="99526" y="47101"/>
                    <a:pt x="93794" y="47101"/>
                  </a:cubicBezTo>
                  <a:cubicBezTo>
                    <a:pt x="90790" y="47101"/>
                    <a:pt x="88400" y="47852"/>
                    <a:pt x="86626" y="49354"/>
                  </a:cubicBezTo>
                  <a:cubicBezTo>
                    <a:pt x="84850" y="50856"/>
                    <a:pt x="83964" y="52699"/>
                    <a:pt x="83964" y="54883"/>
                  </a:cubicBezTo>
                  <a:cubicBezTo>
                    <a:pt x="83964" y="58160"/>
                    <a:pt x="85670" y="61095"/>
                    <a:pt x="89082" y="63689"/>
                  </a:cubicBezTo>
                  <a:cubicBezTo>
                    <a:pt x="92496" y="66283"/>
                    <a:pt x="97890" y="69491"/>
                    <a:pt x="105262" y="73314"/>
                  </a:cubicBezTo>
                  <a:cubicBezTo>
                    <a:pt x="114272" y="78229"/>
                    <a:pt x="121782" y="82803"/>
                    <a:pt x="127788" y="87035"/>
                  </a:cubicBezTo>
                  <a:cubicBezTo>
                    <a:pt x="133794" y="91267"/>
                    <a:pt x="139052" y="96933"/>
                    <a:pt x="143556" y="104032"/>
                  </a:cubicBezTo>
                  <a:cubicBezTo>
                    <a:pt x="148062" y="111132"/>
                    <a:pt x="150314" y="119733"/>
                    <a:pt x="150314" y="129835"/>
                  </a:cubicBezTo>
                  <a:cubicBezTo>
                    <a:pt x="150314" y="143488"/>
                    <a:pt x="146218" y="155707"/>
                    <a:pt x="138026" y="166492"/>
                  </a:cubicBezTo>
                  <a:cubicBezTo>
                    <a:pt x="129836" y="177278"/>
                    <a:pt x="118640" y="185742"/>
                    <a:pt x="104442" y="191886"/>
                  </a:cubicBezTo>
                  <a:cubicBezTo>
                    <a:pt x="90244" y="198030"/>
                    <a:pt x="74544" y="201101"/>
                    <a:pt x="57342" y="201101"/>
                  </a:cubicBezTo>
                  <a:cubicBezTo>
                    <a:pt x="36590" y="198917"/>
                    <a:pt x="17476" y="195368"/>
                    <a:pt x="0" y="190452"/>
                  </a:cubicBezTo>
                  <a:lnTo>
                    <a:pt x="17202" y="131064"/>
                  </a:lnTo>
                  <a:lnTo>
                    <a:pt x="24574" y="127378"/>
                  </a:lnTo>
                  <a:cubicBezTo>
                    <a:pt x="32220" y="136115"/>
                    <a:pt x="40822" y="143010"/>
                    <a:pt x="50378" y="148061"/>
                  </a:cubicBezTo>
                  <a:cubicBezTo>
                    <a:pt x="59934" y="153113"/>
                    <a:pt x="68400" y="155639"/>
                    <a:pt x="75772" y="155639"/>
                  </a:cubicBezTo>
                  <a:cubicBezTo>
                    <a:pt x="79322" y="155639"/>
                    <a:pt x="81984" y="154819"/>
                    <a:pt x="83758" y="153181"/>
                  </a:cubicBezTo>
                  <a:cubicBezTo>
                    <a:pt x="85534" y="151543"/>
                    <a:pt x="86422" y="149768"/>
                    <a:pt x="86422" y="147857"/>
                  </a:cubicBezTo>
                  <a:cubicBezTo>
                    <a:pt x="86422" y="145126"/>
                    <a:pt x="84714" y="142464"/>
                    <a:pt x="81302" y="139870"/>
                  </a:cubicBezTo>
                  <a:cubicBezTo>
                    <a:pt x="77888" y="137276"/>
                    <a:pt x="72494" y="133931"/>
                    <a:pt x="65122" y="129835"/>
                  </a:cubicBezTo>
                  <a:cubicBezTo>
                    <a:pt x="55294" y="124374"/>
                    <a:pt x="47306" y="119391"/>
                    <a:pt x="41162" y="114886"/>
                  </a:cubicBezTo>
                  <a:cubicBezTo>
                    <a:pt x="35018" y="110381"/>
                    <a:pt x="29694" y="104715"/>
                    <a:pt x="25190" y="97889"/>
                  </a:cubicBezTo>
                  <a:cubicBezTo>
                    <a:pt x="20684" y="91062"/>
                    <a:pt x="18432" y="83007"/>
                    <a:pt x="18432" y="73724"/>
                  </a:cubicBezTo>
                  <a:cubicBezTo>
                    <a:pt x="18978" y="58433"/>
                    <a:pt x="23620" y="45258"/>
                    <a:pt x="32358" y="34200"/>
                  </a:cubicBezTo>
                  <a:cubicBezTo>
                    <a:pt x="41094" y="23141"/>
                    <a:pt x="52630" y="14677"/>
                    <a:pt x="66966" y="8806"/>
                  </a:cubicBezTo>
                  <a:cubicBezTo>
                    <a:pt x="81302" y="2935"/>
                    <a:pt x="96934" y="0"/>
                    <a:pt x="113862" y="0"/>
                  </a:cubicBez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14665454" y="3184592"/>
              <a:ext cx="163420" cy="201101"/>
            </a:xfrm>
            <a:custGeom>
              <a:avLst/>
              <a:gdLst/>
              <a:ahLst/>
              <a:cxnLst/>
              <a:rect l="l" t="t" r="r" b="b"/>
              <a:pathLst>
                <a:path w="163420" h="201101">
                  <a:moveTo>
                    <a:pt x="113862" y="0"/>
                  </a:moveTo>
                  <a:cubicBezTo>
                    <a:pt x="130518" y="1638"/>
                    <a:pt x="147036" y="4915"/>
                    <a:pt x="163420" y="9830"/>
                  </a:cubicBezTo>
                  <a:lnTo>
                    <a:pt x="146628" y="66351"/>
                  </a:lnTo>
                  <a:lnTo>
                    <a:pt x="137208" y="70037"/>
                  </a:lnTo>
                  <a:cubicBezTo>
                    <a:pt x="130108" y="62938"/>
                    <a:pt x="122530" y="57341"/>
                    <a:pt x="114476" y="53245"/>
                  </a:cubicBezTo>
                  <a:cubicBezTo>
                    <a:pt x="106420" y="49149"/>
                    <a:pt x="99526" y="47101"/>
                    <a:pt x="93792" y="47101"/>
                  </a:cubicBezTo>
                  <a:cubicBezTo>
                    <a:pt x="90788" y="47101"/>
                    <a:pt x="88400" y="47852"/>
                    <a:pt x="86624" y="49354"/>
                  </a:cubicBezTo>
                  <a:cubicBezTo>
                    <a:pt x="84850" y="50856"/>
                    <a:pt x="83962" y="52699"/>
                    <a:pt x="83962" y="54883"/>
                  </a:cubicBezTo>
                  <a:cubicBezTo>
                    <a:pt x="83962" y="58160"/>
                    <a:pt x="85668" y="61095"/>
                    <a:pt x="89082" y="63689"/>
                  </a:cubicBezTo>
                  <a:cubicBezTo>
                    <a:pt x="92496" y="66283"/>
                    <a:pt x="97888" y="69491"/>
                    <a:pt x="105260" y="73314"/>
                  </a:cubicBezTo>
                  <a:cubicBezTo>
                    <a:pt x="114272" y="78229"/>
                    <a:pt x="121780" y="82803"/>
                    <a:pt x="127786" y="87035"/>
                  </a:cubicBezTo>
                  <a:cubicBezTo>
                    <a:pt x="133794" y="91267"/>
                    <a:pt x="139050" y="96933"/>
                    <a:pt x="143556" y="104032"/>
                  </a:cubicBezTo>
                  <a:cubicBezTo>
                    <a:pt x="148060" y="111132"/>
                    <a:pt x="150314" y="119733"/>
                    <a:pt x="150314" y="129835"/>
                  </a:cubicBezTo>
                  <a:cubicBezTo>
                    <a:pt x="150314" y="143488"/>
                    <a:pt x="146218" y="155707"/>
                    <a:pt x="138026" y="166492"/>
                  </a:cubicBezTo>
                  <a:cubicBezTo>
                    <a:pt x="129836" y="177278"/>
                    <a:pt x="118640" y="185742"/>
                    <a:pt x="104440" y="191886"/>
                  </a:cubicBezTo>
                  <a:cubicBezTo>
                    <a:pt x="90242" y="198030"/>
                    <a:pt x="74542" y="201101"/>
                    <a:pt x="57340" y="201101"/>
                  </a:cubicBezTo>
                  <a:cubicBezTo>
                    <a:pt x="36588" y="198917"/>
                    <a:pt x="17476" y="195368"/>
                    <a:pt x="0" y="190452"/>
                  </a:cubicBezTo>
                  <a:lnTo>
                    <a:pt x="17202" y="131064"/>
                  </a:lnTo>
                  <a:lnTo>
                    <a:pt x="24574" y="127378"/>
                  </a:lnTo>
                  <a:cubicBezTo>
                    <a:pt x="32220" y="136115"/>
                    <a:pt x="40820" y="143010"/>
                    <a:pt x="50378" y="148061"/>
                  </a:cubicBezTo>
                  <a:cubicBezTo>
                    <a:pt x="59934" y="153113"/>
                    <a:pt x="68398" y="155639"/>
                    <a:pt x="75772" y="155639"/>
                  </a:cubicBezTo>
                  <a:cubicBezTo>
                    <a:pt x="79320" y="155639"/>
                    <a:pt x="81984" y="154819"/>
                    <a:pt x="83758" y="153181"/>
                  </a:cubicBezTo>
                  <a:cubicBezTo>
                    <a:pt x="85532" y="151543"/>
                    <a:pt x="86420" y="149768"/>
                    <a:pt x="86420" y="147857"/>
                  </a:cubicBezTo>
                  <a:cubicBezTo>
                    <a:pt x="86420" y="145126"/>
                    <a:pt x="84712" y="142464"/>
                    <a:pt x="81300" y="139870"/>
                  </a:cubicBezTo>
                  <a:cubicBezTo>
                    <a:pt x="77888" y="137276"/>
                    <a:pt x="72494" y="133931"/>
                    <a:pt x="65122" y="129835"/>
                  </a:cubicBezTo>
                  <a:cubicBezTo>
                    <a:pt x="55292" y="124374"/>
                    <a:pt x="47306" y="119391"/>
                    <a:pt x="41162" y="114886"/>
                  </a:cubicBezTo>
                  <a:cubicBezTo>
                    <a:pt x="35018" y="110381"/>
                    <a:pt x="29694" y="104715"/>
                    <a:pt x="25188" y="97889"/>
                  </a:cubicBezTo>
                  <a:cubicBezTo>
                    <a:pt x="20684" y="91062"/>
                    <a:pt x="18430" y="83007"/>
                    <a:pt x="18430" y="73724"/>
                  </a:cubicBezTo>
                  <a:cubicBezTo>
                    <a:pt x="18976" y="58433"/>
                    <a:pt x="23618" y="45258"/>
                    <a:pt x="32356" y="34200"/>
                  </a:cubicBezTo>
                  <a:cubicBezTo>
                    <a:pt x="41094" y="23141"/>
                    <a:pt x="52630" y="14677"/>
                    <a:pt x="66966" y="8806"/>
                  </a:cubicBezTo>
                  <a:cubicBezTo>
                    <a:pt x="81300" y="2935"/>
                    <a:pt x="96932" y="0"/>
                    <a:pt x="113862" y="0"/>
                  </a:cubicBez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15029346" y="3186230"/>
              <a:ext cx="199474" cy="196597"/>
            </a:xfrm>
            <a:custGeom>
              <a:avLst/>
              <a:gdLst/>
              <a:ahLst/>
              <a:cxnLst/>
              <a:rect l="l" t="t" r="r" b="b"/>
              <a:pathLst>
                <a:path w="199474" h="196597">
                  <a:moveTo>
                    <a:pt x="93384" y="0"/>
                  </a:moveTo>
                  <a:lnTo>
                    <a:pt x="86420" y="53655"/>
                  </a:lnTo>
                  <a:lnTo>
                    <a:pt x="92564" y="53655"/>
                  </a:lnTo>
                  <a:cubicBezTo>
                    <a:pt x="108128" y="33449"/>
                    <a:pt x="123692" y="15974"/>
                    <a:pt x="139256" y="1229"/>
                  </a:cubicBezTo>
                  <a:lnTo>
                    <a:pt x="144580" y="820"/>
                  </a:lnTo>
                  <a:cubicBezTo>
                    <a:pt x="160144" y="3823"/>
                    <a:pt x="173252" y="9421"/>
                    <a:pt x="183900" y="17612"/>
                  </a:cubicBezTo>
                  <a:cubicBezTo>
                    <a:pt x="194548" y="25804"/>
                    <a:pt x="199736" y="35360"/>
                    <a:pt x="199464" y="46282"/>
                  </a:cubicBezTo>
                  <a:lnTo>
                    <a:pt x="199054" y="52017"/>
                  </a:lnTo>
                  <a:lnTo>
                    <a:pt x="183490" y="146219"/>
                  </a:lnTo>
                  <a:lnTo>
                    <a:pt x="181852" y="192091"/>
                  </a:lnTo>
                  <a:lnTo>
                    <a:pt x="107308" y="196597"/>
                  </a:lnTo>
                  <a:lnTo>
                    <a:pt x="125332" y="88469"/>
                  </a:lnTo>
                  <a:lnTo>
                    <a:pt x="125740" y="84373"/>
                  </a:lnTo>
                  <a:cubicBezTo>
                    <a:pt x="125740" y="78366"/>
                    <a:pt x="123420" y="75362"/>
                    <a:pt x="118776" y="75362"/>
                  </a:cubicBezTo>
                  <a:cubicBezTo>
                    <a:pt x="114682" y="75362"/>
                    <a:pt x="109152" y="78912"/>
                    <a:pt x="102190" y="86011"/>
                  </a:cubicBezTo>
                  <a:cubicBezTo>
                    <a:pt x="95228" y="93111"/>
                    <a:pt x="87104" y="103896"/>
                    <a:pt x="77820" y="118368"/>
                  </a:cubicBezTo>
                  <a:lnTo>
                    <a:pt x="74134" y="147447"/>
                  </a:lnTo>
                  <a:lnTo>
                    <a:pt x="72496" y="192091"/>
                  </a:lnTo>
                  <a:lnTo>
                    <a:pt x="0" y="196597"/>
                  </a:lnTo>
                  <a:lnTo>
                    <a:pt x="19250" y="50788"/>
                  </a:lnTo>
                  <a:lnTo>
                    <a:pt x="20888" y="4506"/>
                  </a:lnTo>
                  <a:lnTo>
                    <a:pt x="93384" y="0"/>
                  </a:lnTo>
                  <a:close/>
                </a:path>
              </a:pathLst>
            </a:cu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8" y="3312747"/>
            <a:ext cx="4872661" cy="313915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546225" y="0"/>
            <a:ext cx="4645775" cy="1274529"/>
            <a:chOff x="7546225" y="0"/>
            <a:chExt cx="4645775" cy="1274529"/>
          </a:xfrm>
        </p:grpSpPr>
        <p:sp>
          <p:nvSpPr>
            <p:cNvPr id="14" name="矩形 13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624779" y="294500"/>
              <a:ext cx="4261780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LO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Get to know partners; get a basic idea about the topic of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today’s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lesson.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Say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hello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greet each other.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Introduce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topic of the lesson.</a:t>
              </a:r>
            </a:p>
            <a:p>
              <a:pPr marL="228600" indent="-228600">
                <a:buFont typeface="+mj-lt"/>
                <a:buAutoNum type="arabicPeriod"/>
              </a:pPr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370365" y="-119489"/>
            <a:ext cx="1081591" cy="841257"/>
            <a:chOff x="11370365" y="-119489"/>
            <a:chExt cx="1081591" cy="841257"/>
          </a:xfrm>
        </p:grpSpPr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70365" y="-11948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2602"/>
            <a:ext cx="12192000" cy="4653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697" y="4603134"/>
            <a:ext cx="1396340" cy="971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320" y="5578674"/>
            <a:ext cx="952141" cy="60845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670" y="4115747"/>
            <a:ext cx="833119" cy="83876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558" y="3929108"/>
            <a:ext cx="1263996" cy="12492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673" y="5267643"/>
            <a:ext cx="1381692" cy="874554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1191021" y="6594702"/>
            <a:ext cx="998007" cy="312687"/>
            <a:chOff x="7707356" y="6408789"/>
            <a:chExt cx="998007" cy="31268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73" t="-156" r="7722" b="291"/>
          <a:stretch/>
        </p:blipFill>
        <p:spPr>
          <a:xfrm>
            <a:off x="-1" y="659837"/>
            <a:ext cx="6218965" cy="5318476"/>
          </a:xfrm>
          <a:custGeom>
            <a:avLst/>
            <a:gdLst>
              <a:gd name="connsiteX0" fmla="*/ 373680 w 6231666"/>
              <a:gd name="connsiteY0" fmla="*/ 0 h 5345444"/>
              <a:gd name="connsiteX1" fmla="*/ 5347079 w 6231666"/>
              <a:gd name="connsiteY1" fmla="*/ 0 h 5345444"/>
              <a:gd name="connsiteX2" fmla="*/ 5461828 w 6231666"/>
              <a:gd name="connsiteY2" fmla="*/ 119620 h 5345444"/>
              <a:gd name="connsiteX3" fmla="*/ 6231666 w 6231666"/>
              <a:gd name="connsiteY3" fmla="*/ 2151356 h 5345444"/>
              <a:gd name="connsiteX4" fmla="*/ 2860379 w 6231666"/>
              <a:gd name="connsiteY4" fmla="*/ 5345444 h 5345444"/>
              <a:gd name="connsiteX5" fmla="*/ 64855 w 6231666"/>
              <a:gd name="connsiteY5" fmla="*/ 3937202 h 5345444"/>
              <a:gd name="connsiteX6" fmla="*/ 0 w 6231666"/>
              <a:gd name="connsiteY6" fmla="*/ 3836059 h 5345444"/>
              <a:gd name="connsiteX7" fmla="*/ 0 w 6231666"/>
              <a:gd name="connsiteY7" fmla="*/ 465245 h 5345444"/>
              <a:gd name="connsiteX8" fmla="*/ 87771 w 6231666"/>
              <a:gd name="connsiteY8" fmla="*/ 333787 h 5345444"/>
              <a:gd name="connsiteX9" fmla="*/ 258930 w 6231666"/>
              <a:gd name="connsiteY9" fmla="*/ 119620 h 534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1666" h="5345444">
                <a:moveTo>
                  <a:pt x="373680" y="0"/>
                </a:moveTo>
                <a:lnTo>
                  <a:pt x="5347079" y="0"/>
                </a:lnTo>
                <a:lnTo>
                  <a:pt x="5461828" y="119620"/>
                </a:lnTo>
                <a:cubicBezTo>
                  <a:pt x="5942762" y="671746"/>
                  <a:pt x="6231666" y="1379587"/>
                  <a:pt x="6231666" y="2151356"/>
                </a:cubicBezTo>
                <a:cubicBezTo>
                  <a:pt x="6231666" y="3915403"/>
                  <a:pt x="4722290" y="5345444"/>
                  <a:pt x="2860379" y="5345444"/>
                </a:cubicBezTo>
                <a:cubicBezTo>
                  <a:pt x="1696685" y="5345444"/>
                  <a:pt x="670700" y="4786834"/>
                  <a:pt x="64855" y="3937202"/>
                </a:cubicBezTo>
                <a:lnTo>
                  <a:pt x="0" y="3836059"/>
                </a:lnTo>
                <a:lnTo>
                  <a:pt x="0" y="465245"/>
                </a:lnTo>
                <a:lnTo>
                  <a:pt x="87771" y="333787"/>
                </a:lnTo>
                <a:cubicBezTo>
                  <a:pt x="141697" y="260085"/>
                  <a:pt x="198814" y="188636"/>
                  <a:pt x="258930" y="11962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261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同侧圆角矩形 92"/>
          <p:cNvSpPr/>
          <p:nvPr/>
        </p:nvSpPr>
        <p:spPr>
          <a:xfrm rot="5400000">
            <a:off x="6725303" y="1436719"/>
            <a:ext cx="6480000" cy="4003721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1512691"/>
            <a:ext cx="7214319" cy="3280473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963443" y="226479"/>
            <a:ext cx="0" cy="645210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208988" y="2177281"/>
            <a:ext cx="3586564" cy="1941882"/>
            <a:chOff x="8478776" y="1022623"/>
            <a:chExt cx="3201457" cy="2077776"/>
          </a:xfrm>
        </p:grpSpPr>
        <p:sp>
          <p:nvSpPr>
            <p:cNvPr id="9" name="文本框 8"/>
            <p:cNvSpPr txBox="1"/>
            <p:nvPr/>
          </p:nvSpPr>
          <p:spPr>
            <a:xfrm>
              <a:off x="8478776" y="1516835"/>
              <a:ext cx="3200596" cy="158356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rIns="180000" bIns="108000" rtlCol="0">
              <a:noAutofit/>
            </a:bodyPr>
            <a:lstStyle/>
            <a:p>
              <a:pPr marL="457200" indent="-4572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was Kipper holding?</a:t>
              </a:r>
            </a:p>
            <a:p>
              <a:pPr marL="457200" indent="-4572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Chip say?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79636" y="1022623"/>
              <a:ext cx="3200597" cy="558668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8816" y="6235256"/>
            <a:ext cx="957919" cy="297067"/>
            <a:chOff x="6966498" y="6366061"/>
            <a:chExt cx="957919" cy="29706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6966498" y="636606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06755" y="5455078"/>
            <a:ext cx="1567546" cy="803120"/>
            <a:chOff x="8486128" y="5302842"/>
            <a:chExt cx="1678150" cy="1155730"/>
          </a:xfrm>
        </p:grpSpPr>
        <p:sp>
          <p:nvSpPr>
            <p:cNvPr id="42" name="圆角矩形 41"/>
            <p:cNvSpPr/>
            <p:nvPr/>
          </p:nvSpPr>
          <p:spPr>
            <a:xfrm>
              <a:off x="8815453" y="5794957"/>
              <a:ext cx="1348825" cy="66361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crab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6128" y="5302842"/>
              <a:ext cx="712634" cy="885753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11049847" y="6263159"/>
            <a:ext cx="998007" cy="317100"/>
            <a:chOff x="7757123" y="6449809"/>
            <a:chExt cx="998007" cy="317100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4524" y="6454222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57123" y="6449809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6" name="流程图: 过程 75"/>
          <p:cNvSpPr/>
          <p:nvPr/>
        </p:nvSpPr>
        <p:spPr>
          <a:xfrm>
            <a:off x="458393" y="4968346"/>
            <a:ext cx="4608404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 had a crab in her hand.</a:t>
            </a:r>
            <a:endParaRPr lang="zh-CN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流程图: 过程 76"/>
          <p:cNvSpPr/>
          <p:nvPr/>
        </p:nvSpPr>
        <p:spPr>
          <a:xfrm>
            <a:off x="4066522" y="5718422"/>
            <a:ext cx="434343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“Put it back,” said Chip.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8189515" y="934833"/>
            <a:ext cx="3625511" cy="1140693"/>
            <a:chOff x="8434576" y="1042755"/>
            <a:chExt cx="3277377" cy="1140693"/>
          </a:xfrm>
        </p:grpSpPr>
        <p:sp>
          <p:nvSpPr>
            <p:cNvPr id="71" name="文本框 70"/>
            <p:cNvSpPr txBox="1"/>
            <p:nvPr/>
          </p:nvSpPr>
          <p:spPr>
            <a:xfrm>
              <a:off x="8441643" y="1522140"/>
              <a:ext cx="3239977" cy="6613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0800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had a crab?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8434576" y="1042755"/>
              <a:ext cx="3277377" cy="537091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55840" y="4219726"/>
            <a:ext cx="2492860" cy="973286"/>
            <a:chOff x="8835801" y="4219726"/>
            <a:chExt cx="2492860" cy="973286"/>
          </a:xfrm>
        </p:grpSpPr>
        <p:sp>
          <p:nvSpPr>
            <p:cNvPr id="74" name="文本框 73"/>
            <p:cNvSpPr txBox="1"/>
            <p:nvPr/>
          </p:nvSpPr>
          <p:spPr>
            <a:xfrm>
              <a:off x="8835801" y="4701211"/>
              <a:ext cx="2471786" cy="4918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8838702" y="4219726"/>
              <a:ext cx="2489959" cy="522129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271756" y="1075460"/>
            <a:ext cx="3417662" cy="4260326"/>
            <a:chOff x="9073482" y="1022657"/>
            <a:chExt cx="3417662" cy="4260326"/>
          </a:xfrm>
        </p:grpSpPr>
        <p:grpSp>
          <p:nvGrpSpPr>
            <p:cNvPr id="73" name="组合 72"/>
            <p:cNvGrpSpPr/>
            <p:nvPr/>
          </p:nvGrpSpPr>
          <p:grpSpPr>
            <a:xfrm>
              <a:off x="9073482" y="1022657"/>
              <a:ext cx="3417662" cy="4260326"/>
              <a:chOff x="11956166" y="1829447"/>
              <a:chExt cx="3501745" cy="4260326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11956166" y="1829447"/>
                <a:ext cx="3501745" cy="4260326"/>
                <a:chOff x="15497814" y="1620438"/>
                <a:chExt cx="3501745" cy="4260326"/>
              </a:xfrm>
            </p:grpSpPr>
            <p:grpSp>
              <p:nvGrpSpPr>
                <p:cNvPr id="84" name="组合 83"/>
                <p:cNvGrpSpPr/>
                <p:nvPr/>
              </p:nvGrpSpPr>
              <p:grpSpPr>
                <a:xfrm>
                  <a:off x="15497814" y="1762841"/>
                  <a:ext cx="3501745" cy="4117923"/>
                  <a:chOff x="15690268" y="1837897"/>
                  <a:chExt cx="4322546" cy="5117980"/>
                </a:xfrm>
              </p:grpSpPr>
              <p:sp>
                <p:nvSpPr>
                  <p:cNvPr id="88" name="图文框 25"/>
                  <p:cNvSpPr/>
                  <p:nvPr/>
                </p:nvSpPr>
                <p:spPr>
                  <a:xfrm>
                    <a:off x="15690268" y="183789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89" name="矩形 88"/>
                  <p:cNvSpPr/>
                  <p:nvPr/>
                </p:nvSpPr>
                <p:spPr>
                  <a:xfrm>
                    <a:off x="15940162" y="2448727"/>
                    <a:ext cx="3822759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sx="1000" sy="1000" rotWithShape="0">
                      <a:srgbClr val="000000"/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85" name="组合 84"/>
                <p:cNvGrpSpPr/>
                <p:nvPr/>
              </p:nvGrpSpPr>
              <p:grpSpPr>
                <a:xfrm>
                  <a:off x="16202986" y="1620438"/>
                  <a:ext cx="2274785" cy="504469"/>
                  <a:chOff x="16682881" y="457149"/>
                  <a:chExt cx="2274785" cy="740629"/>
                </a:xfrm>
              </p:grpSpPr>
              <p:pic>
                <p:nvPicPr>
                  <p:cNvPr id="86" name="图片 85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682881" y="457149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87" name="文本框 86"/>
                  <p:cNvSpPr txBox="1"/>
                  <p:nvPr/>
                </p:nvSpPr>
                <p:spPr>
                  <a:xfrm>
                    <a:off x="16787886" y="467426"/>
                    <a:ext cx="1948316" cy="6928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82" name="流程图: 过程 81"/>
              <p:cNvSpPr/>
              <p:nvPr/>
            </p:nvSpPr>
            <p:spPr>
              <a:xfrm>
                <a:off x="12099716" y="4764313"/>
                <a:ext cx="3155754" cy="84940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crab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is walking on the bench.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13192788" y="3866120"/>
                <a:ext cx="102849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crab</a:t>
                </a:r>
              </a:p>
            </p:txBody>
          </p:sp>
        </p:grpSp>
        <p:pic>
          <p:nvPicPr>
            <p:cNvPr id="54" name="Picture 2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943793" y="1848284"/>
              <a:ext cx="1677039" cy="1361360"/>
            </a:xfrm>
            <a:prstGeom prst="rect">
              <a:avLst/>
            </a:prstGeom>
            <a:ln>
              <a:noFill/>
            </a:ln>
            <a:effectLst>
              <a:outerShdw sx="1000" sy="1000" algn="tl" rotWithShape="0">
                <a:srgbClr val="000000"/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9541641" y="5461516"/>
            <a:ext cx="2005930" cy="795132"/>
            <a:chOff x="8332154" y="3420796"/>
            <a:chExt cx="1655438" cy="3043790"/>
          </a:xfrm>
        </p:grpSpPr>
        <p:sp>
          <p:nvSpPr>
            <p:cNvPr id="53" name="圆角矩形 52"/>
            <p:cNvSpPr/>
            <p:nvPr/>
          </p:nvSpPr>
          <p:spPr>
            <a:xfrm>
              <a:off x="8614238" y="4774736"/>
              <a:ext cx="1373354" cy="1689850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put back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332154" y="3420796"/>
              <a:ext cx="570638" cy="2236569"/>
            </a:xfrm>
            <a:prstGeom prst="rect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8271756" y="1075460"/>
            <a:ext cx="3444048" cy="4260326"/>
            <a:chOff x="2618876" y="741135"/>
            <a:chExt cx="3444048" cy="4260326"/>
          </a:xfrm>
        </p:grpSpPr>
        <p:grpSp>
          <p:nvGrpSpPr>
            <p:cNvPr id="60" name="组合 59"/>
            <p:cNvGrpSpPr/>
            <p:nvPr/>
          </p:nvGrpSpPr>
          <p:grpSpPr>
            <a:xfrm>
              <a:off x="2618876" y="741135"/>
              <a:ext cx="3444048" cy="4260326"/>
              <a:chOff x="4792547" y="1576389"/>
              <a:chExt cx="3528779" cy="4260326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6" name="组合 65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94" name="矩形 93"/>
                  <p:cNvSpPr/>
                  <p:nvPr/>
                </p:nvSpPr>
                <p:spPr>
                  <a:xfrm>
                    <a:off x="7089262" y="2092614"/>
                    <a:ext cx="3905913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8" name="图片 67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4" name="流程图: 过程 63"/>
              <p:cNvSpPr/>
              <p:nvPr/>
            </p:nvSpPr>
            <p:spPr>
              <a:xfrm>
                <a:off x="4819678" y="4798561"/>
                <a:ext cx="3501648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Please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put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the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book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back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after reading.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5454000" y="3661389"/>
                <a:ext cx="227248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put back</a:t>
                </a:r>
              </a:p>
            </p:txBody>
          </p:sp>
        </p:grp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8468" y="1619537"/>
              <a:ext cx="1613649" cy="13215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78" name="组合 77"/>
          <p:cNvGrpSpPr/>
          <p:nvPr/>
        </p:nvGrpSpPr>
        <p:grpSpPr>
          <a:xfrm>
            <a:off x="4417764" y="0"/>
            <a:ext cx="7774234" cy="1506390"/>
            <a:chOff x="7546225" y="0"/>
            <a:chExt cx="4645774" cy="1506390"/>
          </a:xfrm>
        </p:grpSpPr>
        <p:sp>
          <p:nvSpPr>
            <p:cNvPr id="79" name="矩形 78"/>
            <p:cNvSpPr/>
            <p:nvPr/>
          </p:nvSpPr>
          <p:spPr>
            <a:xfrm>
              <a:off x="7546225" y="0"/>
              <a:ext cx="4645774" cy="147337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7591250" y="49581"/>
              <a:ext cx="4261780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the character with prompts and support; understand the meaning of the vocabulary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word 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and phrase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crab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and </a:t>
              </a:r>
              <a:r>
                <a:rPr lang="en-US" altLang="zh-CN" sz="1100" b="1" i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put back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make sentences with them; read the text accurately and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fluently.</a:t>
              </a:r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observe the illustration and talk about the character question.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and ask each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to find one of the given key words in the text; click the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crab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or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put </a:t>
              </a:r>
              <a:endParaRPr lang="en-US" altLang="zh-CN" sz="1100" b="1" i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i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back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button to explain the key words;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read the words and make sentences with them.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comprehension questions.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4.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the text together; then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the text fluently in turns; give feedback. </a:t>
              </a: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91" name="直角三角形 90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3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同侧圆角矩形 34"/>
          <p:cNvSpPr/>
          <p:nvPr/>
        </p:nvSpPr>
        <p:spPr>
          <a:xfrm rot="5400000">
            <a:off x="6624245" y="1335661"/>
            <a:ext cx="6480000" cy="4205838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736493"/>
            <a:ext cx="6949572" cy="3214768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761326" y="131116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20944" y="817858"/>
            <a:ext cx="3688665" cy="2016442"/>
            <a:chOff x="8109040" y="1954587"/>
            <a:chExt cx="3693634" cy="4042558"/>
          </a:xfrm>
        </p:grpSpPr>
        <p:sp>
          <p:nvSpPr>
            <p:cNvPr id="9" name="文本框 8"/>
            <p:cNvSpPr txBox="1"/>
            <p:nvPr/>
          </p:nvSpPr>
          <p:spPr>
            <a:xfrm>
              <a:off x="8125728" y="2987142"/>
              <a:ext cx="3676946" cy="30100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08000" rtlCol="0">
              <a:noAutofit/>
            </a:bodyPr>
            <a:lstStyle/>
            <a:p>
              <a:pPr marL="457200" indent="-360000">
                <a:spcBef>
                  <a:spcPts val="8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Biff do? </a:t>
              </a:r>
            </a:p>
            <a:p>
              <a:pPr marL="457200" indent="-360000">
                <a:spcBef>
                  <a:spcPts val="8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do you think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/>
              </a:r>
              <a:b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Biff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that?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109040" y="1954587"/>
              <a:ext cx="3676946" cy="104916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7866" y="6235256"/>
            <a:ext cx="938869" cy="297067"/>
            <a:chOff x="6985548" y="6366061"/>
            <a:chExt cx="938869" cy="29706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6985548" y="636606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937132" y="6418012"/>
            <a:ext cx="998007" cy="319952"/>
            <a:chOff x="7703028" y="6401524"/>
            <a:chExt cx="998007" cy="319952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3028" y="6401524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流程图: 过程 46"/>
          <p:cNvSpPr/>
          <p:nvPr/>
        </p:nvSpPr>
        <p:spPr>
          <a:xfrm>
            <a:off x="730954" y="5006949"/>
            <a:ext cx="513098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put the crab back.</a:t>
            </a:r>
            <a:endParaRPr lang="zh-CN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dirty="0"/>
              <a:t> </a:t>
            </a:r>
            <a:endParaRPr lang="zh-CN" altLang="zh-CN" sz="2400" dirty="0"/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流程图: 过程 47"/>
          <p:cNvSpPr/>
          <p:nvPr/>
        </p:nvSpPr>
        <p:spPr>
          <a:xfrm>
            <a:off x="2250585" y="5631544"/>
            <a:ext cx="5268546" cy="753567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“Let’s look on the </a:t>
            </a: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sand</a:t>
            </a:r>
            <a:r>
              <a:rPr lang="en-US" altLang="zh-CN" sz="2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,” </a:t>
            </a: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said Dad.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8020944" y="2934306"/>
            <a:ext cx="3672000" cy="1832606"/>
            <a:chOff x="8320621" y="-107625"/>
            <a:chExt cx="3374066" cy="1741621"/>
          </a:xfrm>
        </p:grpSpPr>
        <p:sp>
          <p:nvSpPr>
            <p:cNvPr id="33" name="文本框 32"/>
            <p:cNvSpPr txBox="1"/>
            <p:nvPr/>
          </p:nvSpPr>
          <p:spPr>
            <a:xfrm>
              <a:off x="8320623" y="339182"/>
              <a:ext cx="3372559" cy="129481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08000" rtlCol="0">
              <a:no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standing at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beach? Look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for clues in the illustration.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8320621" y="-107625"/>
              <a:ext cx="3374066" cy="496206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517E4C34-1D0D-4109-8B6D-0E39A80C3B7D}"/>
              </a:ext>
            </a:extLst>
          </p:cNvPr>
          <p:cNvGrpSpPr/>
          <p:nvPr/>
        </p:nvGrpSpPr>
        <p:grpSpPr>
          <a:xfrm>
            <a:off x="8020944" y="4866917"/>
            <a:ext cx="3672000" cy="1499376"/>
            <a:chOff x="8330264" y="-149392"/>
            <a:chExt cx="3395530" cy="1289334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130DDAA3-DD46-4313-A342-C4881ACA04BA}"/>
                </a:ext>
              </a:extLst>
            </p:cNvPr>
            <p:cNvSpPr txBox="1"/>
            <p:nvPr/>
          </p:nvSpPr>
          <p:spPr>
            <a:xfrm>
              <a:off x="8330264" y="285940"/>
              <a:ext cx="3395530" cy="8540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If you were Biff, would you do the same thing?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圆角矩形 38">
              <a:extLst>
                <a:ext uri="{FF2B5EF4-FFF2-40B4-BE49-F238E27FC236}">
                  <a16:creationId xmlns:a16="http://schemas.microsoft.com/office/drawing/2014/main" xmlns="" id="{35203136-F7C0-466D-9F23-3861325D8735}"/>
                </a:ext>
              </a:extLst>
            </p:cNvPr>
            <p:cNvSpPr/>
            <p:nvPr/>
          </p:nvSpPr>
          <p:spPr>
            <a:xfrm>
              <a:off x="8330264" y="-149392"/>
              <a:ext cx="3394013" cy="448986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2107411" y="881723"/>
            <a:ext cx="523742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spcAft>
                <a:spcPts val="0"/>
              </a:spcAft>
            </a:pPr>
            <a:endParaRPr lang="zh-CN" altLang="zh-CN" sz="1100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236715" y="0"/>
            <a:ext cx="5955285" cy="1274529"/>
            <a:chOff x="7546225" y="0"/>
            <a:chExt cx="4645775" cy="1274529"/>
          </a:xfrm>
        </p:grpSpPr>
        <p:sp>
          <p:nvSpPr>
            <p:cNvPr id="40" name="矩形 39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640774" y="65528"/>
              <a:ext cx="4261780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the character and key details with prompts and support.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have them talk about the comprehension questions;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encourage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them to think and talk more about the second comprehension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question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look at the illustration closely and talk about the character question.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connections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 with each other. 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43" name="直角三角形 42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7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同侧圆角矩形 52"/>
          <p:cNvSpPr/>
          <p:nvPr/>
        </p:nvSpPr>
        <p:spPr>
          <a:xfrm rot="5400000">
            <a:off x="6624245" y="1316611"/>
            <a:ext cx="6480000" cy="4205838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734435"/>
            <a:ext cx="7176269" cy="3142014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756271" y="198155"/>
            <a:ext cx="0" cy="646137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7980" y="6294542"/>
            <a:ext cx="932519" cy="294424"/>
            <a:chOff x="7101729" y="6351610"/>
            <a:chExt cx="932519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01729" y="63616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9" name="流程图: 过程 38"/>
          <p:cNvSpPr/>
          <p:nvPr/>
        </p:nvSpPr>
        <p:spPr>
          <a:xfrm>
            <a:off x="775777" y="5265016"/>
            <a:ext cx="4902449" cy="769446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“Come and see this,” said Chip.</a:t>
            </a:r>
            <a:endParaRPr lang="zh-CN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流程图: 过程 46"/>
          <p:cNvSpPr/>
          <p:nvPr/>
        </p:nvSpPr>
        <p:spPr>
          <a:xfrm>
            <a:off x="4729494" y="5817000"/>
            <a:ext cx="295093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He had a net.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7891244" y="1189304"/>
            <a:ext cx="3909189" cy="2541714"/>
            <a:chOff x="8113247" y="1643403"/>
            <a:chExt cx="4169495" cy="2168738"/>
          </a:xfrm>
        </p:grpSpPr>
        <p:sp>
          <p:nvSpPr>
            <p:cNvPr id="49" name="文本框 48"/>
            <p:cNvSpPr txBox="1"/>
            <p:nvPr/>
          </p:nvSpPr>
          <p:spPr>
            <a:xfrm>
              <a:off x="8141946" y="2080240"/>
              <a:ext cx="4112099" cy="17319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spAutoFit/>
            </a:bodyPr>
            <a:lstStyle/>
            <a:p>
              <a:pPr marL="457200" indent="-3600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Chip find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00">
                <a:spcBef>
                  <a:spcPts val="7800"/>
                </a:spcBef>
                <a:buFont typeface="+mj-lt"/>
                <a:buAutoNum type="arabicPeriod" startAt="2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Chip feel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8113247" y="1643403"/>
              <a:ext cx="4169495" cy="445511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A9DB792C-D188-4476-A4C4-3D634E47CF1F}"/>
              </a:ext>
            </a:extLst>
          </p:cNvPr>
          <p:cNvGrpSpPr/>
          <p:nvPr/>
        </p:nvGrpSpPr>
        <p:grpSpPr>
          <a:xfrm>
            <a:off x="8495969" y="4014070"/>
            <a:ext cx="2750414" cy="1033938"/>
            <a:chOff x="8034391" y="3889743"/>
            <a:chExt cx="3840602" cy="712389"/>
          </a:xfrm>
        </p:grpSpPr>
        <p:sp>
          <p:nvSpPr>
            <p:cNvPr id="54" name="文本框 53"/>
            <p:cNvSpPr txBox="1"/>
            <p:nvPr/>
          </p:nvSpPr>
          <p:spPr>
            <a:xfrm>
              <a:off x="8063674" y="4233149"/>
              <a:ext cx="3777065" cy="3689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come, see</a:t>
              </a: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8034391" y="3889743"/>
              <a:ext cx="3840602" cy="369652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4A692385-BA37-41BE-8E16-92FBAE4C69CC}"/>
              </a:ext>
            </a:extLst>
          </p:cNvPr>
          <p:cNvGrpSpPr/>
          <p:nvPr/>
        </p:nvGrpSpPr>
        <p:grpSpPr>
          <a:xfrm>
            <a:off x="8495969" y="5297197"/>
            <a:ext cx="2750414" cy="985698"/>
            <a:chOff x="12853740" y="4715707"/>
            <a:chExt cx="3286817" cy="985698"/>
          </a:xfrm>
        </p:grpSpPr>
        <p:sp>
          <p:nvSpPr>
            <p:cNvPr id="32" name="圆角矩形 55">
              <a:extLst>
                <a:ext uri="{FF2B5EF4-FFF2-40B4-BE49-F238E27FC236}">
                  <a16:creationId xmlns:a16="http://schemas.microsoft.com/office/drawing/2014/main" xmlns="" id="{8D6FDB95-09A8-4713-B9EA-AD1AE72165B2}"/>
                </a:ext>
              </a:extLst>
            </p:cNvPr>
            <p:cNvSpPr/>
            <p:nvPr/>
          </p:nvSpPr>
          <p:spPr>
            <a:xfrm>
              <a:off x="12853740" y="4715707"/>
              <a:ext cx="3286817" cy="522129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17B12BD6-E917-4568-879A-EA54DACEB320}"/>
                </a:ext>
              </a:extLst>
            </p:cNvPr>
            <p:cNvSpPr txBox="1"/>
            <p:nvPr/>
          </p:nvSpPr>
          <p:spPr>
            <a:xfrm>
              <a:off x="12859446" y="5209604"/>
              <a:ext cx="3276420" cy="4918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508435" y="0"/>
            <a:ext cx="6683566" cy="1274529"/>
            <a:chOff x="7546225" y="0"/>
            <a:chExt cx="4645775" cy="1274529"/>
          </a:xfrm>
        </p:grpSpPr>
        <p:sp>
          <p:nvSpPr>
            <p:cNvPr id="35" name="矩形 34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02106" y="85594"/>
              <a:ext cx="4240184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some details with prompts and support; decode the sight words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come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and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US" altLang="zh-CN" sz="1100" b="1" i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see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accurately in the text; read the text accurately and fluently.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first comprehension question using the given sentence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structure;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second comprehension question.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find the sight words in the text and guide them to read it accurately.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do the decoding practice in turns and read the text accurately and fluently.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512269" y="2269528"/>
            <a:ext cx="3060936" cy="728832"/>
            <a:chOff x="8023722" y="2388777"/>
            <a:chExt cx="3060936" cy="728832"/>
          </a:xfrm>
        </p:grpSpPr>
        <p:sp>
          <p:nvSpPr>
            <p:cNvPr id="42" name="剪去单角的矩形 41"/>
            <p:cNvSpPr/>
            <p:nvPr/>
          </p:nvSpPr>
          <p:spPr>
            <a:xfrm>
              <a:off x="8023722" y="2556624"/>
              <a:ext cx="3048318" cy="560985"/>
            </a:xfrm>
            <a:prstGeom prst="snip1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050987" y="2644734"/>
              <a:ext cx="3033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Chip had ______.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 rot="21218335">
              <a:off x="10697642" y="2388777"/>
              <a:ext cx="340678" cy="6276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F00"/>
                  </a:solidFill>
                  <a:effectLst/>
                  <a:uLnTx/>
                  <a:uFillTx/>
                  <a:latin typeface="Allgemeine" pitchFamily="2" charset="2"/>
                  <a:cs typeface="+mn-cs"/>
                  <a:sym typeface="Helvetica Light"/>
                </a:rPr>
                <a:t>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BF00"/>
                </a:solidFill>
                <a:effectLst/>
                <a:uLnTx/>
                <a:uFillTx/>
                <a:latin typeface="Allgemeine" pitchFamily="2" charset="2"/>
                <a:cs typeface="+mn-cs"/>
                <a:sym typeface="Helvetica Light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15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同侧圆角矩形 71"/>
          <p:cNvSpPr/>
          <p:nvPr/>
        </p:nvSpPr>
        <p:spPr>
          <a:xfrm rot="5400000">
            <a:off x="6592587" y="1284953"/>
            <a:ext cx="6480000" cy="4269154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734944"/>
            <a:ext cx="7066160" cy="3246059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698010" y="122424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7980" y="6294542"/>
            <a:ext cx="932519" cy="294424"/>
            <a:chOff x="7101729" y="6351610"/>
            <a:chExt cx="932519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01729" y="63616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865796" y="5736973"/>
            <a:ext cx="1873729" cy="878016"/>
            <a:chOff x="8313956" y="4696692"/>
            <a:chExt cx="2897287" cy="2249298"/>
          </a:xfrm>
        </p:grpSpPr>
        <p:sp>
          <p:nvSpPr>
            <p:cNvPr id="41" name="圆角矩形 40"/>
            <p:cNvSpPr/>
            <p:nvPr/>
          </p:nvSpPr>
          <p:spPr>
            <a:xfrm>
              <a:off x="8755996" y="5781696"/>
              <a:ext cx="2455247" cy="1164294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wood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313956" y="4696692"/>
              <a:ext cx="1021534" cy="1696614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9" name="流程图: 过程 38"/>
          <p:cNvSpPr/>
          <p:nvPr/>
        </p:nvSpPr>
        <p:spPr>
          <a:xfrm>
            <a:off x="766861" y="5231907"/>
            <a:ext cx="5035774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“Come and see this,” said Mum.</a:t>
            </a:r>
            <a:endParaRPr lang="zh-CN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流程图: 过程 46"/>
          <p:cNvSpPr/>
          <p:nvPr/>
        </p:nvSpPr>
        <p:spPr>
          <a:xfrm>
            <a:off x="3077435" y="5794221"/>
            <a:ext cx="426864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She had a bit of wood.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9FDF569A-7187-42F9-95F6-EC3BBB4D6EB6}"/>
              </a:ext>
            </a:extLst>
          </p:cNvPr>
          <p:cNvGrpSpPr/>
          <p:nvPr/>
        </p:nvGrpSpPr>
        <p:grpSpPr>
          <a:xfrm>
            <a:off x="8017717" y="3954580"/>
            <a:ext cx="3639529" cy="1734196"/>
            <a:chOff x="8413018" y="-97386"/>
            <a:chExt cx="3581716" cy="1648096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xmlns="" id="{4A8ED545-866E-4DB0-BA6B-12EC648E9E68}"/>
                </a:ext>
              </a:extLst>
            </p:cNvPr>
            <p:cNvSpPr txBox="1"/>
            <p:nvPr/>
          </p:nvSpPr>
          <p:spPr>
            <a:xfrm>
              <a:off x="8413018" y="387058"/>
              <a:ext cx="3581716" cy="11636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holding a bucket? Look for clues in the illustration. 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圆角矩形 38">
              <a:extLst>
                <a:ext uri="{FF2B5EF4-FFF2-40B4-BE49-F238E27FC236}">
                  <a16:creationId xmlns:a16="http://schemas.microsoft.com/office/drawing/2014/main" xmlns="" id="{97156AEA-E8FC-4747-AC75-D83D65F305DD}"/>
                </a:ext>
              </a:extLst>
            </p:cNvPr>
            <p:cNvSpPr/>
            <p:nvPr/>
          </p:nvSpPr>
          <p:spPr>
            <a:xfrm>
              <a:off x="8413018" y="-97386"/>
              <a:ext cx="3581716" cy="496206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17717" y="942509"/>
            <a:ext cx="3639529" cy="2822165"/>
            <a:chOff x="8017717" y="942509"/>
            <a:chExt cx="3639529" cy="2822165"/>
          </a:xfrm>
        </p:grpSpPr>
        <p:grpSp>
          <p:nvGrpSpPr>
            <p:cNvPr id="52" name="组合 51"/>
            <p:cNvGrpSpPr/>
            <p:nvPr/>
          </p:nvGrpSpPr>
          <p:grpSpPr>
            <a:xfrm>
              <a:off x="8017717" y="942509"/>
              <a:ext cx="3639529" cy="2822165"/>
              <a:chOff x="7956994" y="653336"/>
              <a:chExt cx="3629183" cy="2864625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7956995" y="1174908"/>
                <a:ext cx="3595486" cy="234305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457200" indent="-360000">
                  <a:buFont typeface="+mj-lt"/>
                  <a:buAutoNum type="arabicPeriod"/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did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Mum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find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at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beach?</a:t>
                </a:r>
              </a:p>
              <a:p>
                <a:pPr indent="-360000"/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 indent="-360000"/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 marL="457200" indent="-360000">
                  <a:buFont typeface="+mj-lt"/>
                  <a:buAutoNum type="arabicPeriod" startAt="2"/>
                </a:pP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was in Kipper’s hand?</a:t>
                </a: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7956994" y="653336"/>
                <a:ext cx="3629183" cy="529984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Comprehension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8357382" y="2140003"/>
              <a:ext cx="3060936" cy="728832"/>
              <a:chOff x="8023722" y="2388777"/>
              <a:chExt cx="3060936" cy="728832"/>
            </a:xfrm>
          </p:grpSpPr>
          <p:sp>
            <p:nvSpPr>
              <p:cNvPr id="59" name="剪去单角的矩形 58"/>
              <p:cNvSpPr/>
              <p:nvPr/>
            </p:nvSpPr>
            <p:spPr>
              <a:xfrm>
                <a:off x="8023722" y="2556624"/>
                <a:ext cx="3048318" cy="560985"/>
              </a:xfrm>
              <a:prstGeom prst="snip1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8050987" y="2644734"/>
                <a:ext cx="30336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+mn-cs"/>
                  </a:rPr>
                  <a:t>Mum </a:t>
                </a: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+mn-cs"/>
                  </a:rPr>
                  <a:t>had ______.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 rot="21218335">
                <a:off x="10697642" y="2388777"/>
                <a:ext cx="340678" cy="6276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F00"/>
                    </a:solidFill>
                    <a:effectLst/>
                    <a:uLnTx/>
                    <a:uFillTx/>
                    <a:latin typeface="Allgemeine" pitchFamily="2" charset="2"/>
                    <a:cs typeface="+mn-cs"/>
                    <a:sym typeface="Helvetica Light"/>
                  </a:rPr>
                  <a:t>?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F00"/>
                  </a:solidFill>
                  <a:effectLst/>
                  <a:uLnTx/>
                  <a:uFillTx/>
                  <a:latin typeface="Allgemeine" pitchFamily="2" charset="2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099522" y="1190999"/>
            <a:ext cx="3501745" cy="4541123"/>
            <a:chOff x="1390573" y="1453502"/>
            <a:chExt cx="3501745" cy="4260326"/>
          </a:xfrm>
        </p:grpSpPr>
        <p:grpSp>
          <p:nvGrpSpPr>
            <p:cNvPr id="60" name="组合 59"/>
            <p:cNvGrpSpPr/>
            <p:nvPr/>
          </p:nvGrpSpPr>
          <p:grpSpPr>
            <a:xfrm>
              <a:off x="1390573" y="1453502"/>
              <a:ext cx="3501745" cy="4260326"/>
              <a:chOff x="4792547" y="1576389"/>
              <a:chExt cx="3501745" cy="4260326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4"/>
                  <a:chExt cx="4322546" cy="5117980"/>
                </a:xfrm>
              </p:grpSpPr>
              <p:sp>
                <p:nvSpPr>
                  <p:cNvPr id="69" name="图文框 25"/>
                  <p:cNvSpPr/>
                  <p:nvPr/>
                </p:nvSpPr>
                <p:spPr>
                  <a:xfrm>
                    <a:off x="6847513" y="1523384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0" name="矩形 69"/>
                  <p:cNvSpPr/>
                  <p:nvPr/>
                </p:nvSpPr>
                <p:spPr>
                  <a:xfrm>
                    <a:off x="7132197" y="1996932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7" name="图片 66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3" name="流程图: 过程 62"/>
              <p:cNvSpPr/>
              <p:nvPr/>
            </p:nvSpPr>
            <p:spPr>
              <a:xfrm>
                <a:off x="4907985" y="4350166"/>
                <a:ext cx="3292374" cy="1052686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bit of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wood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at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beach.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015897" y="3633321"/>
                <a:ext cx="116730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wood</a:t>
                </a:r>
              </a:p>
            </p:txBody>
          </p:sp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0749" y="2299306"/>
              <a:ext cx="1914780" cy="134730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" name="组合 47"/>
          <p:cNvGrpSpPr/>
          <p:nvPr/>
        </p:nvGrpSpPr>
        <p:grpSpPr>
          <a:xfrm>
            <a:off x="5863759" y="-6503"/>
            <a:ext cx="6328241" cy="1287532"/>
            <a:chOff x="7546225" y="-6503"/>
            <a:chExt cx="4645775" cy="1287532"/>
          </a:xfrm>
        </p:grpSpPr>
        <p:sp>
          <p:nvSpPr>
            <p:cNvPr id="51" name="矩形 50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619232" y="-6503"/>
              <a:ext cx="4261780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the character and key details with prompts and support;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understand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meaning of the vocabulary 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wood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and ask each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find the given key word in the text; click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the </a:t>
              </a:r>
              <a:r>
                <a:rPr lang="en-US" altLang="zh-CN" sz="1100" b="1" i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wood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button to explain the key word;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read the word and make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sentences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with it.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question using the given sentence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structure. </a:t>
              </a:r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look for the clue in the illustration and talk about the character question.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56" name="直角三角形 55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916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同侧圆角矩形 62"/>
          <p:cNvSpPr/>
          <p:nvPr/>
        </p:nvSpPr>
        <p:spPr>
          <a:xfrm rot="5400000">
            <a:off x="6714122" y="1406488"/>
            <a:ext cx="6480000" cy="4026084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48" y="1770084"/>
            <a:ext cx="7293847" cy="3365264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941080" y="180161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0678" y="6242342"/>
            <a:ext cx="957919" cy="297067"/>
            <a:chOff x="7169421" y="6294241"/>
            <a:chExt cx="957919" cy="297067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69421" y="62942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13642" y="5817779"/>
            <a:ext cx="1684342" cy="843658"/>
            <a:chOff x="8003224" y="5071405"/>
            <a:chExt cx="3102443" cy="1683563"/>
          </a:xfrm>
        </p:grpSpPr>
        <p:sp>
          <p:nvSpPr>
            <p:cNvPr id="40" name="圆角矩形 39"/>
            <p:cNvSpPr/>
            <p:nvPr/>
          </p:nvSpPr>
          <p:spPr>
            <a:xfrm>
              <a:off x="8426126" y="5781714"/>
              <a:ext cx="2679541" cy="973254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shell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03224" y="5071405"/>
              <a:ext cx="1140391" cy="1300253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流程图: 过程 45"/>
          <p:cNvSpPr/>
          <p:nvPr/>
        </p:nvSpPr>
        <p:spPr>
          <a:xfrm>
            <a:off x="856384" y="5244345"/>
            <a:ext cx="510871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“Look at this shell,” said Kipper.</a:t>
            </a:r>
            <a:endParaRPr lang="zh-CN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dirty="0"/>
              <a:t> </a:t>
            </a:r>
            <a:endParaRPr lang="zh-CN" altLang="zh-CN" sz="2400" dirty="0"/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流程图: 过程 46"/>
          <p:cNvSpPr/>
          <p:nvPr/>
        </p:nvSpPr>
        <p:spPr>
          <a:xfrm>
            <a:off x="3322015" y="5912719"/>
            <a:ext cx="499360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“This is the best of all.”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070308" y="4058388"/>
            <a:ext cx="3757381" cy="1794591"/>
            <a:chOff x="8099316" y="3881242"/>
            <a:chExt cx="3757381" cy="1794591"/>
          </a:xfrm>
        </p:grpSpPr>
        <p:sp>
          <p:nvSpPr>
            <p:cNvPr id="49" name="文本框 48"/>
            <p:cNvSpPr txBox="1"/>
            <p:nvPr/>
          </p:nvSpPr>
          <p:spPr>
            <a:xfrm>
              <a:off x="8110154" y="4364705"/>
              <a:ext cx="3689180" cy="13111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you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find 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beach with your family?</a:t>
              </a: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8099316" y="3881242"/>
              <a:ext cx="3757381" cy="52717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81146" y="687063"/>
            <a:ext cx="3745619" cy="3278419"/>
            <a:chOff x="8081146" y="657083"/>
            <a:chExt cx="3745619" cy="3278419"/>
          </a:xfrm>
        </p:grpSpPr>
        <p:grpSp>
          <p:nvGrpSpPr>
            <p:cNvPr id="52" name="组合 51"/>
            <p:cNvGrpSpPr/>
            <p:nvPr/>
          </p:nvGrpSpPr>
          <p:grpSpPr>
            <a:xfrm>
              <a:off x="8081146" y="657083"/>
              <a:ext cx="3745619" cy="3278419"/>
              <a:chOff x="8041333" y="1802629"/>
              <a:chExt cx="3725405" cy="1659182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8079630" y="2069287"/>
                <a:ext cx="3645580" cy="139252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did Kipper find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at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the beach?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     </a:t>
                </a:r>
                <a:endPara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+mj-lt"/>
                  <a:buAutoNum type="arabicPeriod" startAt="2"/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do you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think Kipper </a:t>
                </a: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was thinking? </a:t>
                </a: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8041333" y="1802629"/>
                <a:ext cx="3725405" cy="264245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Comprehension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602653" y="2052752"/>
              <a:ext cx="3060936" cy="728832"/>
              <a:chOff x="8023722" y="2388777"/>
              <a:chExt cx="3060936" cy="728832"/>
            </a:xfrm>
          </p:grpSpPr>
          <p:sp>
            <p:nvSpPr>
              <p:cNvPr id="60" name="剪去单角的矩形 59"/>
              <p:cNvSpPr/>
              <p:nvPr/>
            </p:nvSpPr>
            <p:spPr>
              <a:xfrm>
                <a:off x="8023722" y="2556624"/>
                <a:ext cx="3048318" cy="560985"/>
              </a:xfrm>
              <a:prstGeom prst="snip1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8050987" y="2644734"/>
                <a:ext cx="30336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Kipper </a:t>
                </a: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+mn-cs"/>
                  </a:rPr>
                  <a:t> had ______.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 rot="21218335">
                <a:off x="10697642" y="2388777"/>
                <a:ext cx="340678" cy="6276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F00"/>
                    </a:solidFill>
                    <a:effectLst/>
                    <a:uLnTx/>
                    <a:uFillTx/>
                    <a:latin typeface="Allgemeine" pitchFamily="2" charset="2"/>
                    <a:cs typeface="+mn-cs"/>
                    <a:sym typeface="Helvetica Light"/>
                  </a:rPr>
                  <a:t>?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F00"/>
                  </a:solidFill>
                  <a:effectLst/>
                  <a:uLnTx/>
                  <a:uFillTx/>
                  <a:latin typeface="Allgemeine" pitchFamily="2" charset="2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5835285" y="-13793"/>
            <a:ext cx="6356715" cy="1497393"/>
            <a:chOff x="7546225" y="0"/>
            <a:chExt cx="4645775" cy="1497393"/>
          </a:xfrm>
        </p:grpSpPr>
        <p:sp>
          <p:nvSpPr>
            <p:cNvPr id="54" name="矩形 53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624779" y="40584"/>
              <a:ext cx="4261780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Identity some details with prompts and support; understand the meaning of the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vocabulary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shell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and make sentences with it 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find the 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shell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in the text; click and explain the key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word;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word and make sentences with it.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them talk about the first questions using the given sentence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structure; 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share with each other what they think about the second question.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connections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question.</a:t>
              </a:r>
            </a:p>
            <a:p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57" name="直角三角形 56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47579" y="1180063"/>
            <a:ext cx="3586448" cy="4611056"/>
            <a:chOff x="3903820" y="715310"/>
            <a:chExt cx="3586448" cy="4611056"/>
          </a:xfrm>
        </p:grpSpPr>
        <p:grpSp>
          <p:nvGrpSpPr>
            <p:cNvPr id="11" name="组合 10"/>
            <p:cNvGrpSpPr/>
            <p:nvPr/>
          </p:nvGrpSpPr>
          <p:grpSpPr>
            <a:xfrm>
              <a:off x="3903820" y="715310"/>
              <a:ext cx="3586448" cy="4611056"/>
              <a:chOff x="3013291" y="1264502"/>
              <a:chExt cx="3615655" cy="4611056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3013291" y="1264502"/>
                <a:ext cx="3615655" cy="4611056"/>
                <a:chOff x="1568527" y="1632628"/>
                <a:chExt cx="3615655" cy="4254324"/>
              </a:xfrm>
            </p:grpSpPr>
            <p:grpSp>
              <p:nvGrpSpPr>
                <p:cNvPr id="66" name="组合 65"/>
                <p:cNvGrpSpPr/>
                <p:nvPr/>
              </p:nvGrpSpPr>
              <p:grpSpPr>
                <a:xfrm>
                  <a:off x="1568527" y="1632628"/>
                  <a:ext cx="3615655" cy="4254324"/>
                  <a:chOff x="5110175" y="1423619"/>
                  <a:chExt cx="3615655" cy="4254324"/>
                </a:xfrm>
              </p:grpSpPr>
              <p:grpSp>
                <p:nvGrpSpPr>
                  <p:cNvPr id="69" name="组合 68"/>
                  <p:cNvGrpSpPr/>
                  <p:nvPr/>
                </p:nvGrpSpPr>
                <p:grpSpPr>
                  <a:xfrm>
                    <a:off x="5110175" y="1560022"/>
                    <a:ext cx="3615655" cy="4117921"/>
                    <a:chOff x="2867789" y="1585822"/>
                    <a:chExt cx="4463157" cy="5117978"/>
                  </a:xfrm>
                </p:grpSpPr>
                <p:sp>
                  <p:nvSpPr>
                    <p:cNvPr id="73" name="图文框 25"/>
                    <p:cNvSpPr/>
                    <p:nvPr/>
                  </p:nvSpPr>
                  <p:spPr>
                    <a:xfrm>
                      <a:off x="2867789" y="1585822"/>
                      <a:ext cx="4463157" cy="5117978"/>
                    </a:xfrm>
                    <a:custGeom>
                      <a:avLst/>
                      <a:gdLst>
                        <a:gd name="connsiteX0" fmla="*/ 0 w 4322546"/>
                        <a:gd name="connsiteY0" fmla="*/ 0 h 5117980"/>
                        <a:gd name="connsiteX1" fmla="*/ 4322546 w 4322546"/>
                        <a:gd name="connsiteY1" fmla="*/ 0 h 5117980"/>
                        <a:gd name="connsiteX2" fmla="*/ 4322546 w 4322546"/>
                        <a:gd name="connsiteY2" fmla="*/ 5117980 h 5117980"/>
                        <a:gd name="connsiteX3" fmla="*/ 0 w 4322546"/>
                        <a:gd name="connsiteY3" fmla="*/ 5117980 h 5117980"/>
                        <a:gd name="connsiteX4" fmla="*/ 0 w 4322546"/>
                        <a:gd name="connsiteY4" fmla="*/ 0 h 5117980"/>
                        <a:gd name="connsiteX5" fmla="*/ 540318 w 4322546"/>
                        <a:gd name="connsiteY5" fmla="*/ 540318 h 5117980"/>
                        <a:gd name="connsiteX6" fmla="*/ 540318 w 4322546"/>
                        <a:gd name="connsiteY6" fmla="*/ 4577662 h 5117980"/>
                        <a:gd name="connsiteX7" fmla="*/ 3782228 w 4322546"/>
                        <a:gd name="connsiteY7" fmla="*/ 4577662 h 5117980"/>
                        <a:gd name="connsiteX8" fmla="*/ 3782228 w 4322546"/>
                        <a:gd name="connsiteY8" fmla="*/ 540318 h 5117980"/>
                        <a:gd name="connsiteX9" fmla="*/ 540318 w 4322546"/>
                        <a:gd name="connsiteY9" fmla="*/ 540318 h 5117980"/>
                        <a:gd name="connsiteX0" fmla="*/ 0 w 4322546"/>
                        <a:gd name="connsiteY0" fmla="*/ 0 h 5117980"/>
                        <a:gd name="connsiteX1" fmla="*/ 4322546 w 4322546"/>
                        <a:gd name="connsiteY1" fmla="*/ 0 h 5117980"/>
                        <a:gd name="connsiteX2" fmla="*/ 4322546 w 4322546"/>
                        <a:gd name="connsiteY2" fmla="*/ 5117980 h 5117980"/>
                        <a:gd name="connsiteX3" fmla="*/ 0 w 4322546"/>
                        <a:gd name="connsiteY3" fmla="*/ 5117980 h 5117980"/>
                        <a:gd name="connsiteX4" fmla="*/ 0 w 4322546"/>
                        <a:gd name="connsiteY4" fmla="*/ 0 h 5117980"/>
                        <a:gd name="connsiteX5" fmla="*/ 540318 w 4322546"/>
                        <a:gd name="connsiteY5" fmla="*/ 540318 h 5117980"/>
                        <a:gd name="connsiteX6" fmla="*/ 540318 w 4322546"/>
                        <a:gd name="connsiteY6" fmla="*/ 4577662 h 5117980"/>
                        <a:gd name="connsiteX7" fmla="*/ 3782228 w 4322546"/>
                        <a:gd name="connsiteY7" fmla="*/ 4577662 h 5117980"/>
                        <a:gd name="connsiteX8" fmla="*/ 3765899 w 4322546"/>
                        <a:gd name="connsiteY8" fmla="*/ 540318 h 5117980"/>
                        <a:gd name="connsiteX9" fmla="*/ 540318 w 4322546"/>
                        <a:gd name="connsiteY9" fmla="*/ 540318 h 5117980"/>
                        <a:gd name="connsiteX0" fmla="*/ 0 w 4322546"/>
                        <a:gd name="connsiteY0" fmla="*/ 0 h 5117980"/>
                        <a:gd name="connsiteX1" fmla="*/ 4322546 w 4322546"/>
                        <a:gd name="connsiteY1" fmla="*/ 0 h 5117980"/>
                        <a:gd name="connsiteX2" fmla="*/ 4322546 w 4322546"/>
                        <a:gd name="connsiteY2" fmla="*/ 5117980 h 5117980"/>
                        <a:gd name="connsiteX3" fmla="*/ 0 w 4322546"/>
                        <a:gd name="connsiteY3" fmla="*/ 5117980 h 5117980"/>
                        <a:gd name="connsiteX4" fmla="*/ 0 w 4322546"/>
                        <a:gd name="connsiteY4" fmla="*/ 0 h 5117980"/>
                        <a:gd name="connsiteX5" fmla="*/ 540318 w 4322546"/>
                        <a:gd name="connsiteY5" fmla="*/ 540318 h 5117980"/>
                        <a:gd name="connsiteX6" fmla="*/ 540318 w 4322546"/>
                        <a:gd name="connsiteY6" fmla="*/ 4577662 h 5117980"/>
                        <a:gd name="connsiteX7" fmla="*/ 3782228 w 4322546"/>
                        <a:gd name="connsiteY7" fmla="*/ 4577662 h 5117980"/>
                        <a:gd name="connsiteX8" fmla="*/ 3765899 w 4322546"/>
                        <a:gd name="connsiteY8" fmla="*/ 540318 h 5117980"/>
                        <a:gd name="connsiteX9" fmla="*/ 540318 w 4322546"/>
                        <a:gd name="connsiteY9" fmla="*/ 540318 h 5117980"/>
                        <a:gd name="connsiteX0" fmla="*/ 0 w 4322546"/>
                        <a:gd name="connsiteY0" fmla="*/ 0 h 5117980"/>
                        <a:gd name="connsiteX1" fmla="*/ 4322546 w 4322546"/>
                        <a:gd name="connsiteY1" fmla="*/ 0 h 5117980"/>
                        <a:gd name="connsiteX2" fmla="*/ 4322546 w 4322546"/>
                        <a:gd name="connsiteY2" fmla="*/ 5117980 h 5117980"/>
                        <a:gd name="connsiteX3" fmla="*/ 0 w 4322546"/>
                        <a:gd name="connsiteY3" fmla="*/ 5117980 h 5117980"/>
                        <a:gd name="connsiteX4" fmla="*/ 0 w 4322546"/>
                        <a:gd name="connsiteY4" fmla="*/ 0 h 5117980"/>
                        <a:gd name="connsiteX5" fmla="*/ 523989 w 4322546"/>
                        <a:gd name="connsiteY5" fmla="*/ 556646 h 5117980"/>
                        <a:gd name="connsiteX6" fmla="*/ 540318 w 4322546"/>
                        <a:gd name="connsiteY6" fmla="*/ 4577662 h 5117980"/>
                        <a:gd name="connsiteX7" fmla="*/ 3782228 w 4322546"/>
                        <a:gd name="connsiteY7" fmla="*/ 4577662 h 5117980"/>
                        <a:gd name="connsiteX8" fmla="*/ 3765899 w 4322546"/>
                        <a:gd name="connsiteY8" fmla="*/ 540318 h 5117980"/>
                        <a:gd name="connsiteX9" fmla="*/ 523989 w 4322546"/>
                        <a:gd name="connsiteY9" fmla="*/ 556646 h 5117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322546" h="5117980">
                          <a:moveTo>
                            <a:pt x="0" y="0"/>
                          </a:moveTo>
                          <a:lnTo>
                            <a:pt x="4322546" y="0"/>
                          </a:lnTo>
                          <a:lnTo>
                            <a:pt x="4322546" y="5117980"/>
                          </a:lnTo>
                          <a:lnTo>
                            <a:pt x="0" y="5117980"/>
                          </a:lnTo>
                          <a:lnTo>
                            <a:pt x="0" y="0"/>
                          </a:lnTo>
                          <a:close/>
                          <a:moveTo>
                            <a:pt x="523989" y="556646"/>
                          </a:moveTo>
                          <a:lnTo>
                            <a:pt x="540318" y="4577662"/>
                          </a:lnTo>
                          <a:lnTo>
                            <a:pt x="3782228" y="4577662"/>
                          </a:lnTo>
                          <a:lnTo>
                            <a:pt x="3765899" y="540318"/>
                          </a:lnTo>
                          <a:lnTo>
                            <a:pt x="523989" y="556646"/>
                          </a:lnTo>
                          <a:close/>
                        </a:path>
                      </a:pathLst>
                    </a:custGeom>
                    <a:solidFill>
                      <a:srgbClr val="0C77C3"/>
                    </a:solidFill>
                    <a:ln w="57150" cap="flat">
                      <a:solidFill>
                        <a:srgbClr val="4671D5"/>
                      </a:solidFill>
                      <a:miter lim="400000"/>
                    </a:ln>
                    <a:effectLst>
                      <a:outerShdw blurRad="38100" dist="25400" dir="5400000" rotWithShape="0">
                        <a:srgbClr val="000000">
                          <a:alpha val="50000"/>
                        </a:srgbClr>
                      </a:outerShdw>
                    </a:effectLst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algn="ctr" defTabSz="584200" hangingPunct="0"/>
                      <a:endParaRPr lang="zh-CN" altLang="en-US" sz="2400">
                        <a:solidFill>
                          <a:srgbClr val="FFFFFF"/>
                        </a:solidFill>
                        <a:sym typeface="Helvetica Light"/>
                      </a:endParaRPr>
                    </a:p>
                  </p:txBody>
                </p:sp>
                <p:sp>
                  <p:nvSpPr>
                    <p:cNvPr id="74" name="矩形 73"/>
                    <p:cNvSpPr/>
                    <p:nvPr/>
                  </p:nvSpPr>
                  <p:spPr>
                    <a:xfrm>
                      <a:off x="3179403" y="2007735"/>
                      <a:ext cx="3822762" cy="41708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>
                      <a:noFill/>
                      <a:miter lim="400000"/>
                    </a:ln>
                    <a:effectLst>
                      <a:outerShdw blurRad="38100" dist="25400" dir="5400000" rotWithShape="0">
                        <a:srgbClr val="000000">
                          <a:alpha val="50000"/>
                        </a:srgbClr>
                      </a:outerShdw>
                    </a:effectLst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algn="ctr" defTabSz="584200" hangingPunct="0"/>
                      <a:endParaRPr lang="zh-CN" altLang="en-US" sz="2400">
                        <a:solidFill>
                          <a:srgbClr val="FFFFFF"/>
                        </a:solidFill>
                        <a:sym typeface="Helvetica Light"/>
                      </a:endParaRPr>
                    </a:p>
                  </p:txBody>
                </p:sp>
              </p:grpSp>
              <p:grpSp>
                <p:nvGrpSpPr>
                  <p:cNvPr id="70" name="组合 69"/>
                  <p:cNvGrpSpPr/>
                  <p:nvPr/>
                </p:nvGrpSpPr>
                <p:grpSpPr>
                  <a:xfrm>
                    <a:off x="5761951" y="1423619"/>
                    <a:ext cx="2274785" cy="539312"/>
                    <a:chOff x="6241846" y="168191"/>
                    <a:chExt cx="2274785" cy="791784"/>
                  </a:xfrm>
                </p:grpSpPr>
                <p:pic>
                  <p:nvPicPr>
                    <p:cNvPr id="71" name="图片 70">
                      <a:extLst>
                        <a:ext uri="{FF2B5EF4-FFF2-40B4-BE49-F238E27FC236}">
                          <a16:creationId xmlns:a16="http://schemas.microsoft.com/office/drawing/2014/main" xmlns="" id="{83C6C948-3C3A-2D45-86B0-9246BD8ECE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duotone>
                        <a:schemeClr val="accent1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41846" y="219346"/>
                      <a:ext cx="2274785" cy="74062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2" name="文本框 71"/>
                    <p:cNvSpPr txBox="1"/>
                    <p:nvPr/>
                  </p:nvSpPr>
                  <p:spPr>
                    <a:xfrm>
                      <a:off x="6392554" y="168191"/>
                      <a:ext cx="1948317" cy="69284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algn="ctr" defTabSz="584200" hangingPunct="0"/>
                      <a:r>
                        <a:rPr lang="en-US" altLang="zh-CN" sz="2400" b="1" dirty="0">
                          <a:solidFill>
                            <a:srgbClr val="1240AB"/>
                          </a:solidFill>
                          <a:latin typeface="Century Gothic" panose="020B0502020202020204" pitchFamily="34" charset="0"/>
                          <a:sym typeface="Helvetica Light"/>
                        </a:rPr>
                        <a:t>Vocabulary</a:t>
                      </a:r>
                      <a:endParaRPr lang="zh-CN" altLang="en-US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endParaRPr>
                    </a:p>
                  </p:txBody>
                </p:sp>
              </p:grpSp>
            </p:grpSp>
            <p:sp>
              <p:nvSpPr>
                <p:cNvPr id="67" name="流程图: 过程 66"/>
                <p:cNvSpPr/>
                <p:nvPr/>
              </p:nvSpPr>
              <p:spPr>
                <a:xfrm>
                  <a:off x="1658351" y="4360489"/>
                  <a:ext cx="3458738" cy="618404"/>
                </a:xfrm>
                <a:prstGeom prst="flowChartProcess">
                  <a:avLst/>
                </a:prstGeom>
                <a:noFill/>
                <a:ln w="762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b="1" dirty="0" smtClean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The girl found a </a:t>
                  </a:r>
                </a:p>
                <a:p>
                  <a:pPr algn="ctr"/>
                  <a:r>
                    <a:rPr lang="en-US" altLang="zh-CN" sz="2400" b="1" dirty="0" smtClean="0">
                      <a:solidFill>
                        <a:srgbClr val="0070C0"/>
                      </a:solidFill>
                      <a:latin typeface="Century Gothic" panose="020B0502020202020204" pitchFamily="34" charset="0"/>
                    </a:rPr>
                    <a:t>shell </a:t>
                  </a:r>
                  <a:r>
                    <a:rPr lang="en-US" altLang="zh-CN" sz="2400" b="1" dirty="0" smtClean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at the </a:t>
                  </a:r>
                  <a:r>
                    <a:rPr lang="en-US" altLang="zh-CN" sz="24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beach</a:t>
                  </a:r>
                  <a:r>
                    <a:rPr lang="en-US" altLang="zh-CN" sz="2400" b="1" dirty="0" smtClean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.</a:t>
                  </a:r>
                  <a:endPara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51" name="矩形 50"/>
              <p:cNvSpPr/>
              <p:nvPr/>
            </p:nvSpPr>
            <p:spPr>
              <a:xfrm>
                <a:off x="4309675" y="3423831"/>
                <a:ext cx="960519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shell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568" y="1479732"/>
              <a:ext cx="995416" cy="14929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endPos="0" dist="5000" dir="5400000" sy="-100000" algn="bl" rotWithShape="0"/>
            </a:effectLst>
          </p:spPr>
        </p:pic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856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同侧圆角矩形 72"/>
          <p:cNvSpPr/>
          <p:nvPr/>
        </p:nvSpPr>
        <p:spPr>
          <a:xfrm rot="5400000">
            <a:off x="6714122" y="1406488"/>
            <a:ext cx="6480000" cy="4026084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774883"/>
            <a:ext cx="7341479" cy="3110351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965405" y="137554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5280" y="6256442"/>
            <a:ext cx="945219" cy="294424"/>
            <a:chOff x="7089029" y="6351610"/>
            <a:chExt cx="945219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089029" y="63616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948581" y="5838591"/>
            <a:ext cx="1744891" cy="818626"/>
            <a:chOff x="8096926" y="4768400"/>
            <a:chExt cx="3008741" cy="2082089"/>
          </a:xfrm>
        </p:grpSpPr>
        <p:sp>
          <p:nvSpPr>
            <p:cNvPr id="41" name="圆角矩形 40"/>
            <p:cNvSpPr/>
            <p:nvPr/>
          </p:nvSpPr>
          <p:spPr>
            <a:xfrm>
              <a:off x="8426126" y="5686195"/>
              <a:ext cx="2679541" cy="1164294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legs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6926" y="4768400"/>
              <a:ext cx="969777" cy="1552147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11174259" y="6316517"/>
            <a:ext cx="998007" cy="312687"/>
            <a:chOff x="7711022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11022" y="6417076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9" name="流程图: 过程 38"/>
          <p:cNvSpPr/>
          <p:nvPr/>
        </p:nvSpPr>
        <p:spPr>
          <a:xfrm>
            <a:off x="883149" y="5153920"/>
            <a:ext cx="4959299" cy="556685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The shell had legs.</a:t>
            </a:r>
            <a:endParaRPr lang="zh-CN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流程图: 过程 46"/>
          <p:cNvSpPr/>
          <p:nvPr/>
        </p:nvSpPr>
        <p:spPr>
          <a:xfrm>
            <a:off x="4247541" y="5807208"/>
            <a:ext cx="3512209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“Oh no!” said Kipper. </a:t>
            </a:r>
            <a:endParaRPr lang="en-US" altLang="zh-CN" sz="24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“</a:t>
            </a: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What is it?”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73F27336-384C-44AE-BE8E-52F9D1C3715A}"/>
              </a:ext>
            </a:extLst>
          </p:cNvPr>
          <p:cNvGrpSpPr/>
          <p:nvPr/>
        </p:nvGrpSpPr>
        <p:grpSpPr>
          <a:xfrm>
            <a:off x="8714370" y="4775465"/>
            <a:ext cx="2697713" cy="983072"/>
            <a:chOff x="8102320" y="4387910"/>
            <a:chExt cx="3176208" cy="983072"/>
          </a:xfrm>
        </p:grpSpPr>
        <p:sp>
          <p:nvSpPr>
            <p:cNvPr id="56" name="圆角矩形 55"/>
            <p:cNvSpPr/>
            <p:nvPr/>
          </p:nvSpPr>
          <p:spPr>
            <a:xfrm>
              <a:off x="8102320" y="4387910"/>
              <a:ext cx="3176208" cy="522129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111013" y="4879181"/>
              <a:ext cx="3143879" cy="4918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082470" y="830471"/>
            <a:ext cx="3827828" cy="3871594"/>
            <a:chOff x="8082470" y="830471"/>
            <a:chExt cx="3827828" cy="3871594"/>
          </a:xfrm>
        </p:grpSpPr>
        <p:grpSp>
          <p:nvGrpSpPr>
            <p:cNvPr id="48" name="组合 47"/>
            <p:cNvGrpSpPr/>
            <p:nvPr/>
          </p:nvGrpSpPr>
          <p:grpSpPr>
            <a:xfrm>
              <a:off x="8082470" y="830471"/>
              <a:ext cx="3827828" cy="3871594"/>
              <a:chOff x="8580268" y="1246636"/>
              <a:chExt cx="3646504" cy="3399015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8594330" y="1711188"/>
                <a:ext cx="3632441" cy="293446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C8CD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What did </a:t>
                </a:r>
                <a:r>
                  <a:rPr lang="en-US" altLang="zh-CN" sz="2400" b="1" dirty="0" smtClean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the shell have?</a:t>
                </a:r>
                <a:endPara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b="1" dirty="0">
                    <a:solidFill>
                      <a:srgbClr val="53585F"/>
                    </a:solidFill>
                    <a:latin typeface="Century Gothic" panose="020B0502020202020204" pitchFamily="34" charset="0"/>
                  </a:rPr>
                  <a:t>     </a:t>
                </a:r>
                <a:endPara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endPara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endPara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endPara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endPara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endPara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8580268" y="1246636"/>
                <a:ext cx="3646504" cy="458396"/>
              </a:xfrm>
              <a:prstGeom prst="round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Comprehension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8519127" y="2141176"/>
              <a:ext cx="3060936" cy="728832"/>
              <a:chOff x="8023722" y="2388777"/>
              <a:chExt cx="3060936" cy="728832"/>
            </a:xfrm>
          </p:grpSpPr>
          <p:sp>
            <p:nvSpPr>
              <p:cNvPr id="62" name="剪去单角的矩形 61"/>
              <p:cNvSpPr/>
              <p:nvPr/>
            </p:nvSpPr>
            <p:spPr>
              <a:xfrm>
                <a:off x="8023722" y="2556624"/>
                <a:ext cx="3048318" cy="560985"/>
              </a:xfrm>
              <a:prstGeom prst="snip1Rect">
                <a:avLst/>
              </a:prstGeom>
              <a:solidFill>
                <a:srgbClr val="6C8CD5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8050987" y="2644734"/>
                <a:ext cx="30336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b="1" dirty="0" smtClean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The shell</a:t>
                </a: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+mn-cs"/>
                  </a:rPr>
                  <a:t> had _____.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 rot="21218335">
                <a:off x="10697642" y="2388777"/>
                <a:ext cx="340678" cy="6276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BF00"/>
                    </a:solidFill>
                    <a:effectLst/>
                    <a:uLnTx/>
                    <a:uFillTx/>
                    <a:latin typeface="Allgemeine" pitchFamily="2" charset="2"/>
                    <a:cs typeface="+mn-cs"/>
                    <a:sym typeface="Helvetica Light"/>
                  </a:rPr>
                  <a:t>?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F00"/>
                  </a:solidFill>
                  <a:effectLst/>
                  <a:uLnTx/>
                  <a:uFillTx/>
                  <a:latin typeface="Allgemeine" pitchFamily="2" charset="2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5453349" y="0"/>
            <a:ext cx="6738651" cy="1289053"/>
            <a:chOff x="7546225" y="0"/>
            <a:chExt cx="4645775" cy="1289053"/>
          </a:xfrm>
        </p:grpSpPr>
        <p:sp>
          <p:nvSpPr>
            <p:cNvPr id="52" name="矩形 51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572591" y="1521"/>
              <a:ext cx="4261780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Understand the text; understand the meaning of the vocabulary 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legs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and make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sentences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with it; read the text accurately and fluently.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find the 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legs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click and explain the key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word;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have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</a:t>
              </a:r>
              <a:r>
                <a:rPr lang="en-US" altLang="zh-CN" sz="1100" b="1" dirty="0" err="1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read the word and make sentences with it.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first question using the given sentence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structure;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talk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about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next question.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take turns reading the text; have them do pair reading; then give feedback. 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55" name="直角三角形 54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8123570" y="2991363"/>
            <a:ext cx="376038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2. Who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found the shell </a:t>
            </a:r>
            <a:endParaRPr lang="en-US" altLang="zh-CN" sz="2400" b="1" dirty="0" smtClean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that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had legs?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Did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he </a:t>
            </a:r>
            <a:endParaRPr lang="en-US" altLang="zh-CN" sz="2400" b="1" dirty="0" smtClean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or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she know the shell </a:t>
            </a:r>
            <a:endParaRPr lang="en-US" altLang="zh-CN" sz="2400" b="1" dirty="0" smtClean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was alive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? </a:t>
            </a:r>
            <a:endParaRPr lang="en-US" altLang="zh-CN" sz="2400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189463" y="1024734"/>
            <a:ext cx="3662260" cy="4732292"/>
            <a:chOff x="5175683" y="1931768"/>
            <a:chExt cx="3501746" cy="4260327"/>
          </a:xfrm>
        </p:grpSpPr>
        <p:grpSp>
          <p:nvGrpSpPr>
            <p:cNvPr id="60" name="组合 59"/>
            <p:cNvGrpSpPr/>
            <p:nvPr/>
          </p:nvGrpSpPr>
          <p:grpSpPr>
            <a:xfrm>
              <a:off x="5175683" y="1931768"/>
              <a:ext cx="3501746" cy="4260327"/>
              <a:chOff x="8577657" y="2054655"/>
              <a:chExt cx="3501746" cy="4260327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8577657" y="2054655"/>
                <a:ext cx="3501746" cy="4260327"/>
                <a:chOff x="12119305" y="1845646"/>
                <a:chExt cx="3501746" cy="4260327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12119305" y="1988050"/>
                  <a:ext cx="3501746" cy="4117923"/>
                  <a:chOff x="11519844" y="2117799"/>
                  <a:chExt cx="4322547" cy="5117980"/>
                </a:xfrm>
              </p:grpSpPr>
              <p:sp>
                <p:nvSpPr>
                  <p:cNvPr id="69" name="图文框 25"/>
                  <p:cNvSpPr/>
                  <p:nvPr/>
                </p:nvSpPr>
                <p:spPr>
                  <a:xfrm>
                    <a:off x="11519844" y="2117799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0" name="矩形 69"/>
                  <p:cNvSpPr/>
                  <p:nvPr/>
                </p:nvSpPr>
                <p:spPr>
                  <a:xfrm>
                    <a:off x="11806006" y="2641542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12824477" y="1845646"/>
                  <a:ext cx="2274785" cy="504469"/>
                  <a:chOff x="13304372" y="787784"/>
                  <a:chExt cx="2274785" cy="740629"/>
                </a:xfrm>
              </p:grpSpPr>
              <p:pic>
                <p:nvPicPr>
                  <p:cNvPr id="67" name="图片 66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3304372" y="787784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13409377" y="798064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3" name="流程图: 过程 62"/>
              <p:cNvSpPr/>
              <p:nvPr/>
            </p:nvSpPr>
            <p:spPr>
              <a:xfrm>
                <a:off x="8986032" y="4682232"/>
                <a:ext cx="2604137" cy="1052686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spider has eight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legs.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9913790" y="4040275"/>
                <a:ext cx="89640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legs</a:t>
                </a:r>
              </a:p>
            </p:txBody>
          </p:sp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9703" y="2670184"/>
              <a:ext cx="1723449" cy="1365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8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同侧圆角矩形 39"/>
          <p:cNvSpPr/>
          <p:nvPr/>
        </p:nvSpPr>
        <p:spPr>
          <a:xfrm rot="5400000">
            <a:off x="6714122" y="1406488"/>
            <a:ext cx="6480000" cy="4026084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753870"/>
            <a:ext cx="6755719" cy="310580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948109" y="159276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5278" y="6219237"/>
            <a:ext cx="945219" cy="294424"/>
            <a:chOff x="7150814" y="6313366"/>
            <a:chExt cx="945219" cy="2944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50814" y="632342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流程图: 过程 28"/>
          <p:cNvSpPr/>
          <p:nvPr/>
        </p:nvSpPr>
        <p:spPr>
          <a:xfrm>
            <a:off x="515938" y="5117464"/>
            <a:ext cx="487849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“It’s a hermit crab,” said Dad.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5440" y="5448096"/>
            <a:ext cx="49109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“It’s a crab that lives in a shell.”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188488" y="2505587"/>
            <a:ext cx="3611069" cy="2620075"/>
            <a:chOff x="8396409" y="2095981"/>
            <a:chExt cx="3611069" cy="2620075"/>
          </a:xfrm>
        </p:grpSpPr>
        <p:sp>
          <p:nvSpPr>
            <p:cNvPr id="30" name="文本框 29"/>
            <p:cNvSpPr txBox="1"/>
            <p:nvPr/>
          </p:nvSpPr>
          <p:spPr>
            <a:xfrm>
              <a:off x="8428736" y="2592398"/>
              <a:ext cx="3551408" cy="21236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1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the shell have legs?</a:t>
              </a:r>
            </a:p>
            <a:p>
              <a:pPr marL="457200" indent="-457200">
                <a:lnSpc>
                  <a:spcPct val="11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you think the children saw this kind of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shell before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8396409" y="2095981"/>
              <a:ext cx="361106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218917" y="881676"/>
            <a:ext cx="3584832" cy="1428982"/>
            <a:chOff x="8505884" y="845247"/>
            <a:chExt cx="3204985" cy="1428982"/>
          </a:xfrm>
        </p:grpSpPr>
        <p:sp>
          <p:nvSpPr>
            <p:cNvPr id="32" name="文本框 31"/>
            <p:cNvSpPr txBox="1"/>
            <p:nvPr/>
          </p:nvSpPr>
          <p:spPr>
            <a:xfrm>
              <a:off x="8531800" y="1295500"/>
              <a:ext cx="3161363" cy="9787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told everyone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name of the creature?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8505884" y="845247"/>
              <a:ext cx="3204985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555037" y="0"/>
            <a:ext cx="5636964" cy="1290405"/>
            <a:chOff x="7546225" y="0"/>
            <a:chExt cx="4645775" cy="1290405"/>
          </a:xfrm>
        </p:grpSpPr>
        <p:sp>
          <p:nvSpPr>
            <p:cNvPr id="35" name="矩形 34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06782" y="2873"/>
              <a:ext cx="4261780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the character and details with prompts and support.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observe the illustration and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character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question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if the hermit crab is the same as the crab they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often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see; encourage them to find out the differences between a hermit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crab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a crab they often see.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comprehension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in pairs. 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38" name="直角三角形 37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96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同侧圆角矩形 35"/>
          <p:cNvSpPr/>
          <p:nvPr/>
        </p:nvSpPr>
        <p:spPr>
          <a:xfrm rot="5400000">
            <a:off x="6508939" y="1201304"/>
            <a:ext cx="6480000" cy="4436452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530713" y="179116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0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2578" y="6177521"/>
            <a:ext cx="957919" cy="297067"/>
            <a:chOff x="7134568" y="6280674"/>
            <a:chExt cx="957919" cy="29706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134568" y="628067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13" y="1135690"/>
            <a:ext cx="4810355" cy="4410326"/>
          </a:xfrm>
          <a:prstGeom prst="rect">
            <a:avLst/>
          </a:prstGeom>
        </p:spPr>
      </p:pic>
      <p:sp>
        <p:nvSpPr>
          <p:cNvPr id="32" name="流程图: 过程 31"/>
          <p:cNvSpPr/>
          <p:nvPr/>
        </p:nvSpPr>
        <p:spPr>
          <a:xfrm>
            <a:off x="2190041" y="5839833"/>
            <a:ext cx="493917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“Put it back,” said Kipper.</a:t>
            </a:r>
            <a:endParaRPr lang="zh-CN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809E4A9-EA96-47A5-87DA-23FFB166C201}"/>
              </a:ext>
            </a:extLst>
          </p:cNvPr>
          <p:cNvGrpSpPr/>
          <p:nvPr/>
        </p:nvGrpSpPr>
        <p:grpSpPr>
          <a:xfrm>
            <a:off x="7685045" y="1196902"/>
            <a:ext cx="4159874" cy="2184265"/>
            <a:chOff x="8170203" y="686029"/>
            <a:chExt cx="4180216" cy="2532342"/>
          </a:xfrm>
        </p:grpSpPr>
        <p:sp>
          <p:nvSpPr>
            <p:cNvPr id="9" name="文本框 8"/>
            <p:cNvSpPr txBox="1"/>
            <p:nvPr/>
          </p:nvSpPr>
          <p:spPr>
            <a:xfrm>
              <a:off x="8201982" y="1202623"/>
              <a:ext cx="4148437" cy="20157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80000" rIns="144000" bIns="144000" rtlCol="0">
              <a:no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Kipper ask Dad to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with the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hermit crab? Why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think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Dad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that?</a:t>
              </a:r>
              <a:endParaRPr lang="zh-CN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圆角矩形 30">
              <a:extLst>
                <a:ext uri="{FF2B5EF4-FFF2-40B4-BE49-F238E27FC236}">
                  <a16:creationId xmlns:a16="http://schemas.microsoft.com/office/drawing/2014/main" xmlns="" id="{54C57D02-7B30-402B-90EA-A08604BEDC21}"/>
                </a:ext>
              </a:extLst>
            </p:cNvPr>
            <p:cNvSpPr/>
            <p:nvPr/>
          </p:nvSpPr>
          <p:spPr>
            <a:xfrm>
              <a:off x="8170203" y="686029"/>
              <a:ext cx="4149392" cy="60533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5253B212-2EFF-411E-9297-3C409B3AF60C}"/>
              </a:ext>
            </a:extLst>
          </p:cNvPr>
          <p:cNvGrpSpPr/>
          <p:nvPr/>
        </p:nvGrpSpPr>
        <p:grpSpPr>
          <a:xfrm>
            <a:off x="7715719" y="3567033"/>
            <a:ext cx="4129202" cy="1893910"/>
            <a:chOff x="9079282" y="1815561"/>
            <a:chExt cx="2572500" cy="1875790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53F2F18F-CE92-4E90-93BC-C53819B1E0C6}"/>
                </a:ext>
              </a:extLst>
            </p:cNvPr>
            <p:cNvSpPr txBox="1"/>
            <p:nvPr/>
          </p:nvSpPr>
          <p:spPr>
            <a:xfrm>
              <a:off x="9079283" y="2269922"/>
              <a:ext cx="2572499" cy="14214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80000" rIns="144000" bIns="144000" rtlCol="0">
              <a:no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If you were Kipper, what would you do with the crab?</a:t>
              </a:r>
            </a:p>
          </p:txBody>
        </p:sp>
        <p:sp>
          <p:nvSpPr>
            <p:cNvPr id="40" name="圆角矩形 49">
              <a:extLst>
                <a:ext uri="{FF2B5EF4-FFF2-40B4-BE49-F238E27FC236}">
                  <a16:creationId xmlns:a16="http://schemas.microsoft.com/office/drawing/2014/main" xmlns="" id="{D610D3A0-501C-4230-9C2F-828059557BAD}"/>
                </a:ext>
              </a:extLst>
            </p:cNvPr>
            <p:cNvSpPr/>
            <p:nvPr/>
          </p:nvSpPr>
          <p:spPr>
            <a:xfrm>
              <a:off x="9079282" y="1815561"/>
              <a:ext cx="257249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577145" y="0"/>
            <a:ext cx="7614859" cy="1394037"/>
            <a:chOff x="6983732" y="0"/>
            <a:chExt cx="5208268" cy="1394037"/>
          </a:xfrm>
        </p:grpSpPr>
        <p:sp>
          <p:nvSpPr>
            <p:cNvPr id="35" name="矩形 34"/>
            <p:cNvSpPr/>
            <p:nvPr/>
          </p:nvSpPr>
          <p:spPr>
            <a:xfrm>
              <a:off x="6983732" y="0"/>
              <a:ext cx="5208268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013999" y="106505"/>
              <a:ext cx="5075146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the character and details with prompts and support; read the text accurately and fluently.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the text like they were Kipper.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look at the illustration and talk about the first comprehension question;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next comprehension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talk more about the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connections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do the decoding practice in turns and read the text accurately and fluently; then give feedback. </a:t>
              </a:r>
            </a:p>
            <a:p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43" name="直角三角形 42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377102" y="5575711"/>
            <a:ext cx="2679723" cy="925057"/>
            <a:chOff x="8647191" y="5168848"/>
            <a:chExt cx="2679723" cy="925057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5344E6CF-B3D6-4334-827C-9BB01FE8451C}"/>
                </a:ext>
              </a:extLst>
            </p:cNvPr>
            <p:cNvSpPr txBox="1"/>
            <p:nvPr/>
          </p:nvSpPr>
          <p:spPr>
            <a:xfrm>
              <a:off x="8648601" y="5602104"/>
              <a:ext cx="2678313" cy="4918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Fluency.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圆角矩形 55">
              <a:extLst>
                <a:ext uri="{FF2B5EF4-FFF2-40B4-BE49-F238E27FC236}">
                  <a16:creationId xmlns:a16="http://schemas.microsoft.com/office/drawing/2014/main" xmlns="" id="{E538DF9D-40D5-45DC-9D86-8986A1712D41}"/>
                </a:ext>
              </a:extLst>
            </p:cNvPr>
            <p:cNvSpPr/>
            <p:nvPr/>
          </p:nvSpPr>
          <p:spPr>
            <a:xfrm>
              <a:off x="8647191" y="5168848"/>
              <a:ext cx="2678313" cy="522129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2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34"/>
          <p:cNvSpPr/>
          <p:nvPr/>
        </p:nvSpPr>
        <p:spPr>
          <a:xfrm>
            <a:off x="4135491" y="2424137"/>
            <a:ext cx="3738538" cy="181837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Come and see this!</a:t>
            </a:r>
          </a:p>
          <a:p>
            <a:pPr defTabSz="58420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 had _____.</a:t>
            </a:r>
          </a:p>
          <a:p>
            <a:pPr defTabSz="58420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Put _____ back.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300" y="772114"/>
            <a:ext cx="1922809" cy="176290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288" y="2686191"/>
            <a:ext cx="3200455" cy="14514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955" y="4609561"/>
            <a:ext cx="3297807" cy="1553696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85204" y="3084397"/>
            <a:ext cx="5618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indent="0" algn="ctr" defTabSz="584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2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40073" y="1374329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indent="0" algn="ctr" defTabSz="584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4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39262" y="1362319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3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17621" y="1372165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5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326308" y="3121591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6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257319" y="1213514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7</a:t>
            </a:r>
            <a:endParaRPr lang="zh-CN" altLang="en-US" sz="36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4207" y="6240599"/>
            <a:ext cx="916761" cy="294424"/>
            <a:chOff x="11003890" y="6328672"/>
            <a:chExt cx="916761" cy="29442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3890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3146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>
            <a:spLocks/>
          </p:cNvSpPr>
          <p:nvPr/>
        </p:nvSpPr>
        <p:spPr>
          <a:xfrm>
            <a:off x="4788195" y="312254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3" y="782879"/>
            <a:ext cx="1966541" cy="17521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04" y="2716290"/>
            <a:ext cx="3071576" cy="146552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04" y="4615948"/>
            <a:ext cx="3071576" cy="158978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935" y="4609561"/>
            <a:ext cx="3525594" cy="160314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63453" y="943713"/>
            <a:ext cx="547021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latin typeface="Century Gothic" panose="020B0502020202020204" pitchFamily="34" charset="0"/>
                <a:sym typeface="Helvetica Light"/>
              </a:rPr>
              <a:t>Number the pictures in order.</a:t>
            </a:r>
            <a:endParaRPr lang="zh-CN" altLang="en-US" sz="2800" b="1" dirty="0">
              <a:latin typeface="Century Gothic" panose="020B0502020202020204" pitchFamily="34" charset="0"/>
              <a:sym typeface="Helvetica Light"/>
            </a:endParaRPr>
          </a:p>
          <a:p>
            <a:pPr algn="ctr" defTabSz="584200" hangingPunct="0"/>
            <a:endParaRPr lang="en-US" altLang="zh-CN" sz="28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052333" y="2043222"/>
            <a:ext cx="3621187" cy="49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634" y="1251490"/>
            <a:ext cx="6180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1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ED7D3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7" name="Picture 2" descr="https://timgsa.baidu.com/timg?image&amp;quality=80&amp;size=b9999_10000&amp;sec=1572948751872&amp;di=fb26c952d37a66d5d94da1a866072654&amp;imgtype=0&amp;src=http%3A%2F%2Fhbimg.b0.upaiyun.com%2F5bd74d354e73be09de60ffd72fe3c11ed6ae63b21b78-xNJUav_fw65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566" y="357084"/>
            <a:ext cx="489178" cy="48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组合 48"/>
          <p:cNvGrpSpPr/>
          <p:nvPr/>
        </p:nvGrpSpPr>
        <p:grpSpPr>
          <a:xfrm>
            <a:off x="5001069" y="1135"/>
            <a:ext cx="7225384" cy="1683441"/>
            <a:chOff x="7304487" y="-1"/>
            <a:chExt cx="4862106" cy="1457649"/>
          </a:xfrm>
        </p:grpSpPr>
        <p:sp>
          <p:nvSpPr>
            <p:cNvPr id="50" name="矩形 49"/>
            <p:cNvSpPr/>
            <p:nvPr/>
          </p:nvSpPr>
          <p:spPr>
            <a:xfrm>
              <a:off x="7304487" y="-1"/>
              <a:ext cx="4833211" cy="145764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304488" y="49660"/>
              <a:ext cx="4862105" cy="1407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Retell the story with the visual support and assistance; help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consider the moral of this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lesson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respect all living things.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recall what happened in the story; share with them how some of the pictures are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in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wrong order.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work together to put the pictures in the right order.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work in pairs to recall the details of the story in the right sequence; model first.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take turns retelling the story using the visual aids.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Notes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T can click </a:t>
              </a:r>
              <a:r>
                <a:rPr lang="en-US" altLang="zh-CN" sz="1100" b="1" i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Let’s Retell!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o show the numbers. Then 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can click the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three bottom pictures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    to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present the numbers.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53" name="直角三角形 52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9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6615 0.5185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6471 0.5212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53034 0.5254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3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9" grpId="1"/>
      <p:bldP spid="19" grpId="2"/>
      <p:bldP spid="19" grpId="3"/>
      <p:bldP spid="20" grpId="1"/>
      <p:bldP spid="20" grpId="2"/>
      <p:bldP spid="20" grpId="3"/>
      <p:bldP spid="21" grpId="1"/>
      <p:bldP spid="21" grpId="2"/>
      <p:bldP spid="21" grpId="3"/>
      <p:bldP spid="34" grpId="0"/>
      <p:bldP spid="3" grpId="1"/>
      <p:bldP spid="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1340150" y="444501"/>
            <a:ext cx="9511700" cy="907200"/>
          </a:xfrm>
        </p:spPr>
        <p:txBody>
          <a:bodyPr/>
          <a:lstStyle/>
          <a:p>
            <a:pPr algn="ctr"/>
            <a:r>
              <a:rPr lang="en-US" altLang="zh-CN" dirty="0"/>
              <a:t>Let’s play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50" y="2258619"/>
            <a:ext cx="11833370" cy="433577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080427" y="-24754"/>
            <a:ext cx="2374889" cy="773220"/>
            <a:chOff x="9362719" y="73976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90CEB928-54B7-6041-B1E4-0BFA7A9F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338" y="6328037"/>
            <a:ext cx="996019" cy="294424"/>
            <a:chOff x="10807820" y="6398627"/>
            <a:chExt cx="996019" cy="29442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54395" y="6398627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07820" y="641503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09813" y="6276822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4568">
            <a:off x="6842641" y="1265764"/>
            <a:ext cx="2787630" cy="17254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0119">
            <a:off x="8101467" y="1942627"/>
            <a:ext cx="3008413" cy="12684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883598" y="2669389"/>
            <a:ext cx="2408965" cy="1454593"/>
            <a:chOff x="1773976" y="3077222"/>
            <a:chExt cx="2472543" cy="164674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80690">
              <a:off x="1773976" y="3077222"/>
              <a:ext cx="2472543" cy="164674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3763" y="3479626"/>
              <a:ext cx="1136069" cy="9885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4" name="组合 23"/>
          <p:cNvGrpSpPr/>
          <p:nvPr/>
        </p:nvGrpSpPr>
        <p:grpSpPr>
          <a:xfrm>
            <a:off x="9579296" y="3844597"/>
            <a:ext cx="1445428" cy="1542543"/>
            <a:chOff x="3372629" y="3650846"/>
            <a:chExt cx="2723237" cy="290620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629" y="3650846"/>
              <a:ext cx="2723237" cy="290620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4772" y="4650232"/>
              <a:ext cx="1441639" cy="10143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6" name="组合 35"/>
          <p:cNvGrpSpPr/>
          <p:nvPr/>
        </p:nvGrpSpPr>
        <p:grpSpPr>
          <a:xfrm>
            <a:off x="3965431" y="3622347"/>
            <a:ext cx="2170340" cy="1715951"/>
            <a:chOff x="4750937" y="2884081"/>
            <a:chExt cx="2762146" cy="218385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57542">
              <a:off x="4750937" y="2884081"/>
              <a:ext cx="2762146" cy="218385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6346" y="3501987"/>
              <a:ext cx="1374957" cy="11161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97" y="3802677"/>
            <a:ext cx="1446604" cy="154379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46" y="3607046"/>
            <a:ext cx="2032338" cy="160684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627" y="2771438"/>
            <a:ext cx="2019509" cy="1219430"/>
          </a:xfrm>
          <a:prstGeom prst="rect">
            <a:avLst/>
          </a:prstGeom>
        </p:spPr>
      </p:pic>
      <p:sp>
        <p:nvSpPr>
          <p:cNvPr id="61" name="折角形 60"/>
          <p:cNvSpPr/>
          <p:nvPr/>
        </p:nvSpPr>
        <p:spPr>
          <a:xfrm>
            <a:off x="1861009" y="1292562"/>
            <a:ext cx="1072834" cy="637200"/>
          </a:xfrm>
          <a:prstGeom prst="foldedCorner">
            <a:avLst/>
          </a:prstGeom>
          <a:noFill/>
          <a:ln w="5715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crab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2" name="折角形 61"/>
          <p:cNvSpPr/>
          <p:nvPr/>
        </p:nvSpPr>
        <p:spPr>
          <a:xfrm>
            <a:off x="3203560" y="1292562"/>
            <a:ext cx="945537" cy="637200"/>
          </a:xfrm>
          <a:prstGeom prst="foldedCorner">
            <a:avLst/>
          </a:prstGeom>
          <a:noFill/>
          <a:ln w="5715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legs</a:t>
            </a:r>
            <a:endParaRPr lang="zh-CN" altLang="en-US" sz="24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3" name="折角形 62"/>
          <p:cNvSpPr/>
          <p:nvPr/>
        </p:nvSpPr>
        <p:spPr>
          <a:xfrm>
            <a:off x="4418813" y="1292562"/>
            <a:ext cx="1136196" cy="637200"/>
          </a:xfrm>
          <a:prstGeom prst="foldedCorner">
            <a:avLst/>
          </a:prstGeom>
          <a:noFill/>
          <a:ln w="5715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wood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4" name="折角形 63"/>
          <p:cNvSpPr/>
          <p:nvPr/>
        </p:nvSpPr>
        <p:spPr>
          <a:xfrm>
            <a:off x="455096" y="1292563"/>
            <a:ext cx="1136196" cy="636667"/>
          </a:xfrm>
          <a:prstGeom prst="foldedCorner">
            <a:avLst/>
          </a:prstGeom>
          <a:noFill/>
          <a:ln w="57150" cap="flat">
            <a:solidFill>
              <a:srgbClr val="FFA90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rPr>
              <a:t>shell</a:t>
            </a:r>
            <a:endParaRPr lang="zh-CN" altLang="en-US" sz="2800" b="1" dirty="0">
              <a:solidFill>
                <a:srgbClr val="ED7D3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583749" y="3789706"/>
            <a:ext cx="2242234" cy="1542428"/>
            <a:chOff x="6559520" y="5621255"/>
            <a:chExt cx="2763666" cy="1901120"/>
          </a:xfrm>
        </p:grpSpPr>
        <p:grpSp>
          <p:nvGrpSpPr>
            <p:cNvPr id="37" name="组合 36"/>
            <p:cNvGrpSpPr/>
            <p:nvPr/>
          </p:nvGrpSpPr>
          <p:grpSpPr>
            <a:xfrm>
              <a:off x="6559520" y="5621255"/>
              <a:ext cx="2763666" cy="1901120"/>
              <a:chOff x="7862415" y="5629959"/>
              <a:chExt cx="2763666" cy="190112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92530">
                <a:off x="7862415" y="5629959"/>
                <a:ext cx="2763666" cy="190112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10877" y="5916146"/>
                <a:ext cx="1304407" cy="12521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3" name="椭圆 2"/>
            <p:cNvSpPr/>
            <p:nvPr/>
          </p:nvSpPr>
          <p:spPr>
            <a:xfrm>
              <a:off x="7447606" y="6678108"/>
              <a:ext cx="631992" cy="593068"/>
            </a:xfrm>
            <a:prstGeom prst="ellipse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493" y="3807387"/>
            <a:ext cx="2148505" cy="1477952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6370765" y="0"/>
            <a:ext cx="5821236" cy="1313354"/>
            <a:chOff x="7546225" y="0"/>
            <a:chExt cx="4645775" cy="1313354"/>
          </a:xfrm>
        </p:grpSpPr>
        <p:sp>
          <p:nvSpPr>
            <p:cNvPr id="42" name="矩形 41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603310" y="25822"/>
              <a:ext cx="4261780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Check their understanding of the words in this lesson.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compete and review all the learned words in this lesson by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playing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game; the first S who guesses correctly can get one point.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Whoever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gets the most points is the winner.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guess what the word is according to the picture.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4.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to show the word and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the word together.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5. Announce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winner of the competition.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17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27039" y="4152900"/>
            <a:ext cx="5363537" cy="2739272"/>
            <a:chOff x="154713" y="4007554"/>
            <a:chExt cx="4185735" cy="23541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13" y="4007554"/>
              <a:ext cx="4185735" cy="235419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5213" y="5573549"/>
              <a:ext cx="245470" cy="17079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6357" y="5744343"/>
              <a:ext cx="141603" cy="12001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8415" y="5559911"/>
              <a:ext cx="204192" cy="1844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328" y="5573548"/>
              <a:ext cx="225879" cy="21278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960" y="831793"/>
            <a:ext cx="7471024" cy="606037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952410" y="1423609"/>
            <a:ext cx="579893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0" indent="-342000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Identify and produce rhyming words that end with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at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Learn the new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phrases   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crab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put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back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wood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shell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, and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legs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,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Put It Back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use 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the pictures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text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to identify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characters of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story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Practice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using the sentence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structure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had ____.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79527" y="647957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-92929" y="6499844"/>
            <a:ext cx="936238" cy="294424"/>
            <a:chOff x="11014501" y="6474446"/>
            <a:chExt cx="936238" cy="294424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553005" y="-9806"/>
            <a:ext cx="4645775" cy="995940"/>
            <a:chOff x="7553005" y="-21574"/>
            <a:chExt cx="4645775" cy="995940"/>
          </a:xfrm>
        </p:grpSpPr>
        <p:sp>
          <p:nvSpPr>
            <p:cNvPr id="36" name="矩形 35"/>
            <p:cNvSpPr/>
            <p:nvPr/>
          </p:nvSpPr>
          <p:spPr>
            <a:xfrm>
              <a:off x="7553005" y="-21574"/>
              <a:ext cx="4645775" cy="99594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626296" y="184266"/>
              <a:ext cx="426178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 Get to know and understand what will be learned in this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 lesson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Go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through the learning goals with Ss.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377145" y="-63782"/>
            <a:ext cx="1144242" cy="616966"/>
            <a:chOff x="11377145" y="-63782"/>
            <a:chExt cx="1144242" cy="616966"/>
          </a:xfrm>
        </p:grpSpPr>
        <p:sp>
          <p:nvSpPr>
            <p:cNvPr id="31" name="直角三角形 30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7145" y="-24289"/>
              <a:ext cx="821635" cy="577473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439796" y="-63782"/>
              <a:ext cx="1081591" cy="416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1491815" y="933562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</a:t>
            </a:r>
            <a:r>
              <a:rPr lang="en-US" altLang="zh-CN" sz="3600" b="1" dirty="0" smtClean="0">
                <a:solidFill>
                  <a:srgbClr val="FFA904"/>
                </a:solidFill>
                <a:latin typeface="Century Gothic" panose="020B0502020202020204" pitchFamily="34" charset="0"/>
              </a:rPr>
              <a:t>. . .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5" y="785038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47214" y="1486896"/>
            <a:ext cx="655831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did _____ find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at </a:t>
            </a:r>
            <a:r>
              <a:rPr lang="en-US" altLang="zh-CN" sz="2800" b="1" dirty="0">
                <a:latin typeface="Century Gothic" panose="020B0502020202020204" pitchFamily="34" charset="0"/>
              </a:rPr>
              <a:t>the beach?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—_____ had _____.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25512" y="6232459"/>
            <a:ext cx="941975" cy="297067"/>
            <a:chOff x="10871100" y="6231900"/>
            <a:chExt cx="941975" cy="29706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71100" y="623190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01550" y="6192520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1040C3E0-B7AB-489C-A894-38CA440CC9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752" y="2911697"/>
            <a:ext cx="6263941" cy="2835257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848460"/>
              </p:ext>
            </p:extLst>
          </p:nvPr>
        </p:nvGraphicFramePr>
        <p:xfrm>
          <a:off x="818041" y="2911697"/>
          <a:ext cx="4261958" cy="26822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1309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09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289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3660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Biff</a:t>
                      </a:r>
                    </a:p>
                    <a:p>
                      <a:pPr marL="342900" indent="-342900" algn="l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</a:t>
                      </a:r>
                    </a:p>
                    <a:p>
                      <a:pPr marL="342900" indent="-342900" algn="l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Kipper</a:t>
                      </a:r>
                    </a:p>
                    <a:p>
                      <a:pPr marL="342900" indent="-342900" algn="l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Mum</a:t>
                      </a:r>
                      <a:endParaRPr lang="en-US" altLang="zh-CN" sz="2400" b="1" kern="120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Dad</a:t>
                      </a:r>
                    </a:p>
                  </a:txBody>
                  <a:tcPr marL="28800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legs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crab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net</a:t>
                      </a:r>
                      <a:endParaRPr lang="zh-CN" alt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wood</a:t>
                      </a:r>
                    </a:p>
                    <a:p>
                      <a:pPr marL="342900" indent="-34290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 smtClean="0">
                          <a:latin typeface="Century Gothic" panose="020B0502020202020204" pitchFamily="34" charset="0"/>
                        </a:rPr>
                        <a:t>hermit</a:t>
                      </a:r>
                    </a:p>
                  </a:txBody>
                  <a:tcPr marL="39600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7546224" y="0"/>
            <a:ext cx="4645776" cy="1274529"/>
            <a:chOff x="7546224" y="0"/>
            <a:chExt cx="4645776" cy="1274529"/>
          </a:xfrm>
        </p:grpSpPr>
        <p:sp>
          <p:nvSpPr>
            <p:cNvPr id="20" name="矩形 19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546224" y="190317"/>
              <a:ext cx="4318115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Use the given sentence structures to talk about what they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found at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beach in the story.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work in pairs to talk about the given illustrations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using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sentence structures and helping words; model first.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Assist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if necessary.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29" name="直角三角形 28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779814" y="472981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talk!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94" y="324457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79" y="59230"/>
            <a:ext cx="12052215" cy="663710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471" y="-144463"/>
            <a:ext cx="12296937" cy="6858421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289206" y="-43149"/>
            <a:ext cx="3413005" cy="1067479"/>
            <a:chOff x="8239045" y="-19269"/>
            <a:chExt cx="3260604" cy="96436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0375" y="6114179"/>
            <a:ext cx="996019" cy="294424"/>
            <a:chOff x="10777108" y="6154075"/>
            <a:chExt cx="996019" cy="294424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7771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 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1005890" y="6120309"/>
            <a:ext cx="998007" cy="312687"/>
            <a:chOff x="7707356" y="6408789"/>
            <a:chExt cx="998007" cy="312687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93" name="文本框 9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03" y="3942230"/>
            <a:ext cx="2836810" cy="19947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377" y="3806168"/>
            <a:ext cx="1237966" cy="19724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286" y="4751938"/>
            <a:ext cx="822685" cy="14179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2186">
            <a:off x="3005220" y="3132077"/>
            <a:ext cx="1359183" cy="13177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9124" y="2588300"/>
            <a:ext cx="890380" cy="4984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392" y="4829641"/>
            <a:ext cx="1775163" cy="1282061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3233500" y="1311785"/>
            <a:ext cx="6287053" cy="1911526"/>
            <a:chOff x="4669791" y="555215"/>
            <a:chExt cx="5707625" cy="1778662"/>
          </a:xfrm>
        </p:grpSpPr>
        <p:sp>
          <p:nvSpPr>
            <p:cNvPr id="90" name="圆角矩形 89"/>
            <p:cNvSpPr/>
            <p:nvPr/>
          </p:nvSpPr>
          <p:spPr>
            <a:xfrm>
              <a:off x="4669791" y="555215"/>
              <a:ext cx="5108629" cy="17786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4858479" y="817667"/>
              <a:ext cx="55189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find </a:t>
              </a:r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at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the beach?</a:t>
              </a:r>
            </a:p>
            <a:p>
              <a:r>
                <a:rPr lang="en-US" altLang="zh-CN" sz="24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—I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find _________.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939253" y="1603400"/>
              <a:ext cx="4839167" cy="42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a ball,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a book, a swim 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ring . . . 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921" y="3849750"/>
            <a:ext cx="1137637" cy="19597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267" y="4434997"/>
            <a:ext cx="1447996" cy="6945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8591">
            <a:off x="8887475" y="4698262"/>
            <a:ext cx="2559562" cy="164744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447" y="5659731"/>
            <a:ext cx="1002335" cy="653430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64843" y="5513091"/>
            <a:ext cx="768657" cy="7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81202" y="3998034"/>
            <a:ext cx="629010" cy="5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本框 42"/>
          <p:cNvSpPr txBox="1"/>
          <p:nvPr/>
        </p:nvSpPr>
        <p:spPr>
          <a:xfrm>
            <a:off x="4650960" y="476389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14863" y="23135"/>
            <a:ext cx="7577137" cy="1555798"/>
            <a:chOff x="4788263" y="21948"/>
            <a:chExt cx="7403737" cy="1424605"/>
          </a:xfrm>
        </p:grpSpPr>
        <p:sp>
          <p:nvSpPr>
            <p:cNvPr id="36" name="矩形 35"/>
            <p:cNvSpPr/>
            <p:nvPr/>
          </p:nvSpPr>
          <p:spPr>
            <a:xfrm>
              <a:off x="4788263" y="21948"/>
              <a:ext cx="7403737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788263" y="112589"/>
              <a:ext cx="7250696" cy="1333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Use the sentence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structures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to talk about what they can they find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at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beach.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talk about where the objects are; encourage them to look at the picture closely and find as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many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of the objects as they can.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work in pairs to talk about at least three things they find on the beach by asking and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answering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questions about the given illustration using the given language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structures;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model first.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Assist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if necessary.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Notes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T can click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Let’s </a:t>
              </a:r>
              <a:r>
                <a:rPr lang="en-US" altLang="zh-CN" sz="1100" b="1" i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Talk!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to present the sentence structure, and T can click again to make it disappear.</a:t>
              </a:r>
            </a:p>
            <a:p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19764" y="-18261"/>
            <a:ext cx="1098058" cy="816497"/>
            <a:chOff x="11370365" y="-94729"/>
            <a:chExt cx="1098058" cy="816497"/>
          </a:xfrm>
        </p:grpSpPr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47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5"/>
          <p:cNvSpPr>
            <a:spLocks/>
          </p:cNvSpPr>
          <p:nvPr/>
        </p:nvSpPr>
        <p:spPr bwMode="auto">
          <a:xfrm>
            <a:off x="1158261" y="1060980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91" y="-17571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34777" y="4855499"/>
            <a:ext cx="3491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Futura Std Medium" panose="020B0702020204020203"/>
                <a:ea typeface="宋体" panose="02010600030101010101" pitchFamily="2" charset="-122"/>
              </a:rPr>
              <a:t>a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Futura Std Medium" panose="020B0702020204020203"/>
                <a:ea typeface="宋体" panose="02010600030101010101" pitchFamily="2" charset="-122"/>
              </a:rPr>
              <a:t>n ant</a:t>
            </a:r>
            <a:endParaRPr lang="zh-CN" altLang="en-US" sz="2400" b="1" kern="0" dirty="0">
              <a:solidFill>
                <a:srgbClr val="002060"/>
              </a:solidFill>
              <a:latin typeface="Futura Std Medium" panose="020B0702020204020203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49591" y="4855499"/>
            <a:ext cx="338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crab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644" y="2699902"/>
            <a:ext cx="2612087" cy="212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A904"/>
            </a:solidFill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54052" y="2699902"/>
            <a:ext cx="2748401" cy="211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A904"/>
            </a:solidFill>
          </a:ln>
          <a:effectLst/>
        </p:spPr>
      </p:pic>
      <p:grpSp>
        <p:nvGrpSpPr>
          <p:cNvPr id="2" name="组合 1"/>
          <p:cNvGrpSpPr/>
          <p:nvPr/>
        </p:nvGrpSpPr>
        <p:grpSpPr>
          <a:xfrm>
            <a:off x="569960" y="5946707"/>
            <a:ext cx="937963" cy="316117"/>
            <a:chOff x="10146636" y="5919887"/>
            <a:chExt cx="937963" cy="31611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146636" y="59198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折角形 29"/>
          <p:cNvSpPr/>
          <p:nvPr/>
        </p:nvSpPr>
        <p:spPr>
          <a:xfrm>
            <a:off x="3247152" y="5485837"/>
            <a:ext cx="5749021" cy="739513"/>
          </a:xfrm>
          <a:prstGeom prst="foldedCorner">
            <a:avLst/>
          </a:prstGeom>
          <a:noFill/>
          <a:ln w="19050" cap="flat">
            <a:solidFill>
              <a:srgbClr val="FFA904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8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We should put ___ back.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649590" y="1887"/>
            <a:ext cx="5542410" cy="1292703"/>
            <a:chOff x="7546225" y="0"/>
            <a:chExt cx="4645775" cy="1292703"/>
          </a:xfrm>
        </p:grpSpPr>
        <p:sp>
          <p:nvSpPr>
            <p:cNvPr id="24" name="矩形 23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596722" y="5171"/>
              <a:ext cx="4261780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Talk about the value of respecting all living things as shown in this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lesson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think about the given questions; model first.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work in pairs to talk about the questions with the help of the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given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pictures and sentence structure</a:t>
              </a:r>
              <a:r>
                <a:rPr lang="zh-CN" altLang="en-US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；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make sure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know that they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should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respect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all the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living things instead of controlling them. 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talk more about respecting all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living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things. 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33" name="直角三角形 32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 flipH="1">
            <a:off x="1874390" y="1497155"/>
            <a:ext cx="8494544" cy="595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 smtClean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small things can you find?</a:t>
            </a:r>
          </a:p>
          <a:p>
            <a:pPr algn="ctr"/>
            <a:r>
              <a:rPr lang="en-US" altLang="zh-CN" sz="2800" b="1" dirty="0" smtClean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should we do with them?</a:t>
            </a:r>
            <a:endParaRPr lang="zh-CN" altLang="en-US" sz="28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2485" y="579126"/>
            <a:ext cx="930736" cy="105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00219" y="2837855"/>
            <a:ext cx="2153813" cy="1140628"/>
          </a:xfrm>
          <a:prstGeom prst="rect">
            <a:avLst/>
          </a:prstGeom>
          <a:noFill/>
          <a:ln w="38100" cap="flat">
            <a:solidFill>
              <a:srgbClr val="FFBD0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Futura Std Medium" panose="020B0702020204020203" pitchFamily="34" charset="0"/>
              <a:cs typeface="+mn-cs"/>
              <a:sym typeface="Helvetica Light"/>
            </a:endParaRPr>
          </a:p>
        </p:txBody>
      </p:sp>
      <p:cxnSp>
        <p:nvCxnSpPr>
          <p:cNvPr id="4" name="直接连接符 3"/>
          <p:cNvCxnSpPr>
            <a:cxnSpLocks/>
            <a:stCxn id="5" idx="6"/>
          </p:cNvCxnSpPr>
          <p:nvPr/>
        </p:nvCxnSpPr>
        <p:spPr>
          <a:xfrm>
            <a:off x="2880343" y="2637371"/>
            <a:ext cx="1940093" cy="575220"/>
          </a:xfrm>
          <a:prstGeom prst="line">
            <a:avLst/>
          </a:prstGeom>
          <a:noFill/>
          <a:ln w="25400" cap="flat">
            <a:solidFill>
              <a:srgbClr val="FFBD0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椭圆 4"/>
          <p:cNvSpPr/>
          <p:nvPr/>
        </p:nvSpPr>
        <p:spPr>
          <a:xfrm>
            <a:off x="1044343" y="1965453"/>
            <a:ext cx="1720408" cy="1590243"/>
          </a:xfrm>
          <a:prstGeom prst="ellipse">
            <a:avLst/>
          </a:prstGeom>
          <a:solidFill>
            <a:schemeClr val="bg1"/>
          </a:solidFill>
          <a:ln w="38100" cap="flat">
            <a:solidFill>
              <a:srgbClr val="FFBC0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9138522" y="2072174"/>
            <a:ext cx="1728675" cy="1471732"/>
          </a:xfrm>
          <a:prstGeom prst="ellipse">
            <a:avLst/>
          </a:prstGeom>
          <a:solidFill>
            <a:schemeClr val="bg1"/>
          </a:solidFill>
          <a:ln w="38100" cap="flat">
            <a:solidFill>
              <a:srgbClr val="FFBC0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028395" y="4065075"/>
            <a:ext cx="1625917" cy="1548619"/>
          </a:xfrm>
          <a:prstGeom prst="ellipse">
            <a:avLst/>
          </a:prstGeom>
          <a:solidFill>
            <a:schemeClr val="bg1"/>
          </a:solidFill>
          <a:ln w="38100" cap="flat">
            <a:solidFill>
              <a:srgbClr val="FFBC0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520063" y="4333387"/>
            <a:ext cx="1556978" cy="1613131"/>
          </a:xfrm>
          <a:prstGeom prst="ellipse">
            <a:avLst/>
          </a:prstGeom>
          <a:solidFill>
            <a:schemeClr val="bg1"/>
          </a:solidFill>
          <a:ln w="38100" cap="flat">
            <a:solidFill>
              <a:srgbClr val="FFBC0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279665" y="4397900"/>
            <a:ext cx="1598203" cy="1548554"/>
          </a:xfrm>
          <a:prstGeom prst="ellipse">
            <a:avLst/>
          </a:prstGeom>
          <a:solidFill>
            <a:schemeClr val="bg1"/>
          </a:solidFill>
          <a:ln w="38100" cap="flat">
            <a:solidFill>
              <a:srgbClr val="FFBC0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cxnSp>
        <p:nvCxnSpPr>
          <p:cNvPr id="9" name="直接连接符 8"/>
          <p:cNvCxnSpPr>
            <a:cxnSpLocks/>
            <a:stCxn id="10" idx="6"/>
          </p:cNvCxnSpPr>
          <p:nvPr/>
        </p:nvCxnSpPr>
        <p:spPr>
          <a:xfrm flipH="1">
            <a:off x="7408294" y="2625906"/>
            <a:ext cx="1730228" cy="578878"/>
          </a:xfrm>
          <a:prstGeom prst="line">
            <a:avLst/>
          </a:prstGeom>
          <a:noFill/>
          <a:ln w="25400" cap="flat">
            <a:solidFill>
              <a:srgbClr val="FFBD0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直接连接符 20"/>
          <p:cNvCxnSpPr>
            <a:cxnSpLocks/>
            <a:stCxn id="13" idx="7"/>
          </p:cNvCxnSpPr>
          <p:nvPr/>
        </p:nvCxnSpPr>
        <p:spPr>
          <a:xfrm flipV="1">
            <a:off x="3441413" y="3978482"/>
            <a:ext cx="1379023" cy="400913"/>
          </a:xfrm>
          <a:prstGeom prst="line">
            <a:avLst/>
          </a:prstGeom>
          <a:noFill/>
          <a:ln w="25400" cap="flat">
            <a:solidFill>
              <a:srgbClr val="FFBD0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直接连接符 22"/>
          <p:cNvCxnSpPr>
            <a:cxnSpLocks/>
            <a:stCxn id="14" idx="1"/>
          </p:cNvCxnSpPr>
          <p:nvPr/>
        </p:nvCxnSpPr>
        <p:spPr>
          <a:xfrm flipH="1" flipV="1">
            <a:off x="7408294" y="3978482"/>
            <a:ext cx="1380645" cy="400913"/>
          </a:xfrm>
          <a:prstGeom prst="line">
            <a:avLst/>
          </a:prstGeom>
          <a:noFill/>
          <a:ln w="25400" cap="flat">
            <a:solidFill>
              <a:srgbClr val="FFBD0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直接连接符 28"/>
          <p:cNvCxnSpPr>
            <a:cxnSpLocks/>
            <a:stCxn id="2" idx="2"/>
            <a:endCxn id="31" idx="0"/>
          </p:cNvCxnSpPr>
          <p:nvPr/>
        </p:nvCxnSpPr>
        <p:spPr>
          <a:xfrm>
            <a:off x="6096001" y="3978482"/>
            <a:ext cx="3755" cy="478445"/>
          </a:xfrm>
          <a:prstGeom prst="line">
            <a:avLst/>
          </a:prstGeom>
          <a:noFill/>
          <a:ln w="25400" cap="flat">
            <a:solidFill>
              <a:srgbClr val="FFBD0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180AC6A1-8867-4D96-BD5D-D2699480133E}"/>
              </a:ext>
            </a:extLst>
          </p:cNvPr>
          <p:cNvSpPr txBox="1"/>
          <p:nvPr/>
        </p:nvSpPr>
        <p:spPr>
          <a:xfrm>
            <a:off x="3106456" y="801632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Get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ready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to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00557" y="3200778"/>
            <a:ext cx="1850400" cy="522129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crab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3816501" y="1718924"/>
            <a:ext cx="4524533" cy="919401"/>
          </a:xfrm>
          <a:prstGeom prst="flowChartAlternateProcess">
            <a:avLst/>
          </a:prstGeom>
          <a:noFill/>
          <a:ln w="12700">
            <a:solidFill>
              <a:srgbClr val="FFBF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What did the family do </a:t>
            </a:r>
            <a:r>
              <a:rPr kumimoji="1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at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the beach? 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1871185" y="5239029"/>
            <a:ext cx="1850400" cy="522129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net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5187640" y="5483352"/>
            <a:ext cx="1851026" cy="522129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wood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8956928" y="3200778"/>
            <a:ext cx="2196000" cy="522129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put it back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497" y="12036"/>
            <a:ext cx="2374889" cy="773220"/>
            <a:chOff x="9336223" y="63814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1749" y="1227178"/>
            <a:ext cx="846817" cy="10080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75022" y="6290284"/>
            <a:ext cx="957919" cy="297067"/>
            <a:chOff x="10868444" y="6154070"/>
            <a:chExt cx="957919" cy="297067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68444" y="615407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867197" y="6358751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252148" y="6161850"/>
            <a:ext cx="36512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____ had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_____.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8323425" y="5686391"/>
            <a:ext cx="2195220" cy="522129"/>
          </a:xfrm>
          <a:prstGeom prst="roundRect">
            <a:avLst/>
          </a:prstGeom>
          <a:solidFill>
            <a:srgbClr val="FFC85F"/>
          </a:solidFill>
          <a:ln w="12700" cap="flat">
            <a:solidFill>
              <a:srgbClr val="F4D88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hermit crab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9370">
            <a:off x="1202329" y="2275044"/>
            <a:ext cx="1390349" cy="8800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2768">
            <a:off x="2024416" y="4326785"/>
            <a:ext cx="1592806" cy="1025197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771" y="4456927"/>
            <a:ext cx="1878647" cy="90106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92784" y="1965453"/>
            <a:ext cx="1199839" cy="1276714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6235547" y="0"/>
            <a:ext cx="5956453" cy="1291519"/>
            <a:chOff x="7546225" y="0"/>
            <a:chExt cx="4645775" cy="1291519"/>
          </a:xfrm>
        </p:grpSpPr>
        <p:sp>
          <p:nvSpPr>
            <p:cNvPr id="40" name="矩形 39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639715" y="3987"/>
              <a:ext cx="4494618" cy="1287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LO: Talk about what they’ve learned from the story using the given structure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  and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language support.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1. Guide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to talk about what they’ve learned.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2. Ask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to think about the given questions; help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to organize ideas from the </a:t>
              </a:r>
              <a:endPara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story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with the given visual support and tell them, “These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are exercises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to help you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with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your after class homework assignment.”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3. Model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the first question, and then ask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to take turns presenting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their answers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.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TG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730" y="4578988"/>
            <a:ext cx="1251690" cy="1107403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5032283" y="2878922"/>
            <a:ext cx="2097455" cy="1016234"/>
            <a:chOff x="1271258" y="4492916"/>
            <a:chExt cx="2801789" cy="1701853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1258" y="4492916"/>
              <a:ext cx="2801789" cy="1701853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5213" y="5573549"/>
              <a:ext cx="245470" cy="170794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6357" y="5744343"/>
              <a:ext cx="141603" cy="120010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8415" y="5559911"/>
              <a:ext cx="204192" cy="184432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328" y="5573548"/>
              <a:ext cx="225879" cy="212781"/>
            </a:xfrm>
            <a:prstGeom prst="rect">
              <a:avLst/>
            </a:prstGeom>
          </p:spPr>
        </p:pic>
      </p:grpSp>
      <p:sp>
        <p:nvSpPr>
          <p:cNvPr id="56" name="矩形 55"/>
          <p:cNvSpPr/>
          <p:nvPr/>
        </p:nvSpPr>
        <p:spPr>
          <a:xfrm>
            <a:off x="5521842" y="6173913"/>
            <a:ext cx="439256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“Put it back,” said  _____.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651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11" y="796979"/>
            <a:ext cx="4201833" cy="516534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  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95056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94391" y="2108639"/>
            <a:ext cx="1096871" cy="12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8235" y="3937435"/>
            <a:ext cx="1071993" cy="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9020" y="2605088"/>
            <a:ext cx="803963" cy="7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70277" y="3912014"/>
            <a:ext cx="1448829" cy="7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30"/>
          <p:cNvGrpSpPr/>
          <p:nvPr/>
        </p:nvGrpSpPr>
        <p:grpSpPr>
          <a:xfrm>
            <a:off x="6854531" y="0"/>
            <a:ext cx="5337470" cy="1274529"/>
            <a:chOff x="6854531" y="0"/>
            <a:chExt cx="5337470" cy="1274529"/>
          </a:xfrm>
        </p:grpSpPr>
        <p:sp>
          <p:nvSpPr>
            <p:cNvPr id="33" name="矩形 32"/>
            <p:cNvSpPr/>
            <p:nvPr/>
          </p:nvSpPr>
          <p:spPr>
            <a:xfrm>
              <a:off x="6854531" y="0"/>
              <a:ext cx="5337470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915979" y="43893"/>
              <a:ext cx="4923899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LO: Understand what the homework is.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1. Explain the writing task to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and check their understanding.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2. Tell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that they should finish their writing before next class. Make </a:t>
              </a:r>
              <a:endPara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sure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they know they can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upload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their homework to the platform.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They will 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present their work next class.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3. Remind </a:t>
              </a:r>
              <a:r>
                <a:rPr kumimoji="0" lang="en-US" altLang="zh-CN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Ss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to watch the post-class video and finish the writing task.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36" name="直角三角形 35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ysClr val="window" lastClr="FFFFFF"/>
          </a:solidFill>
          <a:ln w="63500" cap="flat" cmpd="thinThick" algn="ctr">
            <a:solidFill>
              <a:srgbClr val="FFA90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497155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8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Let’s draw and write!</a:t>
            </a:r>
            <a:endParaRPr lang="zh-CN" altLang="en-US" sz="38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979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>
              <a:defRPr/>
            </a:pPr>
            <a:r>
              <a:rPr lang="en-US" altLang="zh-CN" sz="2600" b="1" kern="0" dirty="0">
                <a:solidFill>
                  <a:srgbClr val="C5461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Now, please follow the steps to finish your homework and present it in the next class:</a:t>
            </a:r>
          </a:p>
          <a:p>
            <a:pPr marL="431800" indent="-431800">
              <a:lnSpc>
                <a:spcPct val="120000"/>
              </a:lnSpc>
              <a:spcBef>
                <a:spcPts val="300"/>
              </a:spcBef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Draw </a:t>
            </a:r>
            <a:r>
              <a:rPr lang="en-US" altLang="zh-CN" sz="2600" b="1" kern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you want to bring to the beach.</a:t>
            </a:r>
            <a:endParaRPr lang="en-US" altLang="zh-CN" sz="2600" b="1" kern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  <a:p>
            <a:pPr marL="431800" indent="-431800">
              <a:lnSpc>
                <a:spcPct val="120000"/>
              </a:lnSpc>
              <a:spcBef>
                <a:spcPts val="300"/>
              </a:spcBef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Write at least two </a:t>
            </a:r>
            <a:r>
              <a:rPr lang="en-US" altLang="zh-CN" sz="2600" b="1" kern="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phrases about it with adjectives.</a:t>
            </a:r>
            <a:endParaRPr lang="en-US" altLang="zh-CN" sz="2600" b="1" kern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97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092" y="1438057"/>
            <a:ext cx="4054204" cy="30794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22" y="1432694"/>
            <a:ext cx="3959421" cy="281725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319860" y="479713"/>
            <a:ext cx="5184559" cy="1109708"/>
            <a:chOff x="3319860" y="479713"/>
            <a:chExt cx="5184559" cy="11097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648" hangingPunct="0"/>
              <a:r>
                <a:rPr lang="en-US" altLang="zh-CN" sz="3239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091" y="3617693"/>
            <a:ext cx="4359592" cy="29579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36561" y="2059903"/>
            <a:ext cx="3193464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</a:t>
            </a:r>
            <a:r>
              <a:rPr lang="da-DK" altLang="zh-CN" sz="2879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r>
              <a:rPr lang="da-DK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/c</a:t>
            </a:r>
            <a:r>
              <a:rPr lang="da-DK" altLang="zh-CN" sz="2879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r>
              <a:rPr lang="da-DK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/f</a:t>
            </a:r>
            <a:r>
              <a:rPr lang="da-DK" altLang="zh-CN" sz="2879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r>
              <a:rPr lang="da-DK" altLang="zh-CN" sz="2879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da-DK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</a:t>
            </a:r>
            <a:r>
              <a:rPr lang="da-DK" altLang="zh-CN" sz="2879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r>
              <a:rPr lang="da-DK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/s</a:t>
            </a:r>
            <a:r>
              <a:rPr lang="da-DK" altLang="zh-CN" sz="2879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r>
              <a:rPr lang="da-DK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/m</a:t>
            </a:r>
            <a:r>
              <a:rPr lang="da-DK" altLang="zh-CN" sz="2879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at</a:t>
            </a:r>
            <a:endParaRPr lang="zh-CN" altLang="en-US" sz="2879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22576" y="4287928"/>
            <a:ext cx="3591767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crab/put back/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wood/shell/legs</a:t>
            </a:r>
            <a:endParaRPr lang="zh-CN" altLang="en-US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53708" y="2222625"/>
            <a:ext cx="3943550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3200" b="1" dirty="0">
                <a:latin typeface="Century Gothic" panose="020B0502020202020204" pitchFamily="34" charset="0"/>
              </a:rPr>
              <a:t>_____ had _____.</a:t>
            </a: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648" hangingPunct="0">
              <a:lnSpc>
                <a:spcPct val="120000"/>
              </a:lnSpc>
            </a:pP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867763" y="6125305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7172" y="6125305"/>
            <a:ext cx="1015069" cy="294424"/>
            <a:chOff x="10837690" y="6277239"/>
            <a:chExt cx="1015069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3769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546225" y="0"/>
            <a:ext cx="4645775" cy="1274529"/>
            <a:chOff x="7546225" y="0"/>
            <a:chExt cx="4645775" cy="1274529"/>
          </a:xfrm>
        </p:grpSpPr>
        <p:sp>
          <p:nvSpPr>
            <p:cNvPr id="34" name="矩形 33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665847" y="127789"/>
              <a:ext cx="4261780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Review today’s lesson.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review the phonics by pointing to some words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and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them aloud.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review the sentence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structure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by asking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make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sentences with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it. </a:t>
              </a:r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37" name="直角三角形 36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96" y="3610055"/>
            <a:ext cx="1086551" cy="102354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27" y="1404729"/>
            <a:ext cx="1014897" cy="95604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88" y="1283691"/>
            <a:ext cx="1014897" cy="95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519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8" y="2360015"/>
            <a:ext cx="4605305" cy="35296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201">
            <a:off x="6564086" y="2383971"/>
            <a:ext cx="3967844" cy="4046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05" y="2822325"/>
            <a:ext cx="4271290" cy="25439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0790">
            <a:off x="6892194" y="2807062"/>
            <a:ext cx="3311629" cy="319992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546225" y="0"/>
            <a:ext cx="4645775" cy="1274529"/>
            <a:chOff x="7546225" y="0"/>
            <a:chExt cx="4645775" cy="1274529"/>
          </a:xfrm>
        </p:grpSpPr>
        <p:sp>
          <p:nvSpPr>
            <p:cNvPr id="10" name="矩形 9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546225" y="172010"/>
              <a:ext cx="4261780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End the lesson and 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perform better in the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next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class.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Give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brief comments on Ss.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Say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goodbye to students.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preview the next lesson.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17" name="直角三角形 16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1132136" y="6414394"/>
            <a:ext cx="1059864" cy="316569"/>
            <a:chOff x="12533126" y="7275289"/>
            <a:chExt cx="1177872" cy="35181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06202" y="6389513"/>
            <a:ext cx="996019" cy="294424"/>
            <a:chOff x="10856740" y="6277239"/>
            <a:chExt cx="996019" cy="2944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6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870074" y="1512297"/>
            <a:ext cx="3995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This is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the animal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I </a:t>
            </a:r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ant</a:t>
            </a:r>
            <a:r>
              <a:rPr lang="en-US" altLang="zh-CN" sz="2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to keep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62987"/>
            <a:ext cx="942691" cy="294424"/>
            <a:chOff x="11008048" y="6528234"/>
            <a:chExt cx="942691" cy="294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 smtClean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611" y="2566533"/>
            <a:ext cx="1078836" cy="172158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67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073" y="5971089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520476" y="-1940"/>
            <a:ext cx="5748844" cy="181020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41" name="直角三角形 40"/>
          <p:cNvSpPr/>
          <p:nvPr/>
        </p:nvSpPr>
        <p:spPr>
          <a:xfrm rot="10800000">
            <a:off x="11449700" y="2128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1454018" y="-87454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598368" y="94417"/>
            <a:ext cx="5312895" cy="1626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Present and share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writing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assignment from last lesson;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Invite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presenting their homework. If time is limited, tell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152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they have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one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or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two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mins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present their writing. 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Encourage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listen carefully and to ask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questions.</a:t>
            </a:r>
            <a:endParaRPr kumimoji="0" lang="en-US" altLang="zh-CN" sz="1100" b="0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After 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both of the </a:t>
            </a:r>
            <a:r>
              <a:rPr kumimoji="0" lang="en-US" altLang="zh-CN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have finished, give them feedback and awards </a:t>
            </a:r>
            <a:endParaRPr kumimoji="0" lang="en-US" altLang="zh-CN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 (</a:t>
            </a:r>
            <a:r>
              <a:rPr lang="en-US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lick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book picture beside the boy or the girl so that they can get </a:t>
            </a:r>
            <a:endParaRPr kumimoji="0" lang="en-US" altLang="zh-CN" sz="1100" b="1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  some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awards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).</a:t>
            </a:r>
            <a:endParaRPr kumimoji="0" lang="en-US" altLang="zh-CN" sz="1100" b="0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4. Click 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and give each S a trophy to mark their good performance.  </a:t>
            </a:r>
            <a:endParaRPr kumimoji="0" lang="en-US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: You can click the picture of the boy or the girl to give </a:t>
            </a:r>
            <a:r>
              <a:rPr kumimoji="0" lang="en-US" altLang="zh-CN" sz="11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the </a:t>
            </a:r>
            <a:r>
              <a:rPr kumimoji="0" lang="en-US" altLang="zh-CN" sz="11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trophy</a:t>
            </a:r>
            <a:r>
              <a:rPr kumimoji="0" lang="en-US" altLang="zh-CN" sz="11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369502" y="769914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!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9" y="758778"/>
            <a:ext cx="1215197" cy="8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5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3" grpId="0"/>
      <p:bldP spid="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138690"/>
            <a:ext cx="11990492" cy="6594182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48" y="85565"/>
            <a:ext cx="12241790" cy="693618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660539" y="1189715"/>
            <a:ext cx="1239168" cy="622082"/>
            <a:chOff x="8434256" y="1480931"/>
            <a:chExt cx="1239168" cy="636667"/>
          </a:xfrm>
        </p:grpSpPr>
        <p:sp>
          <p:nvSpPr>
            <p:cNvPr id="32" name="文本框 31"/>
            <p:cNvSpPr txBox="1"/>
            <p:nvPr/>
          </p:nvSpPr>
          <p:spPr>
            <a:xfrm>
              <a:off x="8643836" y="1504603"/>
              <a:ext cx="1029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折角形 47"/>
            <p:cNvSpPr/>
            <p:nvPr/>
          </p:nvSpPr>
          <p:spPr>
            <a:xfrm>
              <a:off x="8434256" y="1480931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834" y="4824170"/>
            <a:ext cx="912790" cy="9877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988" y="4623582"/>
            <a:ext cx="1482496" cy="12564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188" y="4908076"/>
            <a:ext cx="1236417" cy="10479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825" y="3983919"/>
            <a:ext cx="1139822" cy="102951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772" y="3623685"/>
            <a:ext cx="1072613" cy="10104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39" y="4409379"/>
            <a:ext cx="1136829" cy="102681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40" y="1769540"/>
            <a:ext cx="2021358" cy="32206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67908" y="4579874"/>
            <a:ext cx="1486360" cy="1408706"/>
            <a:chOff x="2415022" y="4117582"/>
            <a:chExt cx="1486360" cy="140870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022" y="4117582"/>
              <a:ext cx="1446440" cy="140870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873298" y="4651559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744189" y="309108"/>
            <a:ext cx="1136196" cy="636667"/>
            <a:chOff x="6789825" y="537242"/>
            <a:chExt cx="1136196" cy="636667"/>
          </a:xfrm>
        </p:grpSpPr>
        <p:sp>
          <p:nvSpPr>
            <p:cNvPr id="43" name="文本框 42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折角形 43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751412" y="1173939"/>
            <a:ext cx="1222236" cy="637857"/>
            <a:chOff x="6806367" y="1328028"/>
            <a:chExt cx="1222236" cy="637857"/>
          </a:xfrm>
        </p:grpSpPr>
        <p:sp>
          <p:nvSpPr>
            <p:cNvPr id="46" name="折角形 45"/>
            <p:cNvSpPr/>
            <p:nvPr/>
          </p:nvSpPr>
          <p:spPr>
            <a:xfrm>
              <a:off x="6806367" y="1329218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000519" y="1328028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652762" y="318860"/>
            <a:ext cx="1136196" cy="636667"/>
            <a:chOff x="8354349" y="537241"/>
            <a:chExt cx="1136196" cy="636667"/>
          </a:xfrm>
        </p:grpSpPr>
        <p:sp>
          <p:nvSpPr>
            <p:cNvPr id="41" name="折角形 40"/>
            <p:cNvSpPr/>
            <p:nvPr/>
          </p:nvSpPr>
          <p:spPr>
            <a:xfrm>
              <a:off x="8354349" y="537241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408405" y="563969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442247" y="4035525"/>
            <a:ext cx="1482422" cy="1443748"/>
            <a:chOff x="7264160" y="4297142"/>
            <a:chExt cx="1482422" cy="144374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01397">
              <a:off x="7264160" y="4297142"/>
              <a:ext cx="1482422" cy="1443748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683057" y="4830260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558040" y="305213"/>
            <a:ext cx="1136196" cy="636667"/>
            <a:chOff x="10034560" y="537240"/>
            <a:chExt cx="1136196" cy="636667"/>
          </a:xfrm>
        </p:grpSpPr>
        <p:sp>
          <p:nvSpPr>
            <p:cNvPr id="49" name="折角形 48"/>
            <p:cNvSpPr/>
            <p:nvPr/>
          </p:nvSpPr>
          <p:spPr>
            <a:xfrm>
              <a:off x="10034560" y="537240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0087598" y="568616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566365" y="1172913"/>
            <a:ext cx="1136196" cy="655970"/>
            <a:chOff x="9976229" y="1455703"/>
            <a:chExt cx="1136196" cy="655970"/>
          </a:xfrm>
        </p:grpSpPr>
        <p:sp>
          <p:nvSpPr>
            <p:cNvPr id="47" name="折角形 46"/>
            <p:cNvSpPr/>
            <p:nvPr/>
          </p:nvSpPr>
          <p:spPr>
            <a:xfrm>
              <a:off x="9976229" y="1475006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0028165" y="1455703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m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393647" y="3152922"/>
            <a:ext cx="3556722" cy="830997"/>
            <a:chOff x="8574184" y="3179776"/>
            <a:chExt cx="3556722" cy="830997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DDE16E6A-857C-4893-BE89-38EA4B47E83A}"/>
                </a:ext>
              </a:extLst>
            </p:cNvPr>
            <p:cNvSpPr txBox="1"/>
            <p:nvPr/>
          </p:nvSpPr>
          <p:spPr>
            <a:xfrm>
              <a:off x="8574184" y="3232572"/>
              <a:ext cx="3556722" cy="777011"/>
            </a:xfrm>
            <a:prstGeom prst="wedgeRoundRectCallout">
              <a:avLst>
                <a:gd name="adj1" fmla="val 88837"/>
                <a:gd name="adj2" fmla="val 3705"/>
                <a:gd name="adj3" fmla="val 16667"/>
              </a:avLst>
            </a:prstGeom>
            <a:solidFill>
              <a:srgbClr val="FFBF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99D5C6F0-957B-4AD8-8E2C-3FBE8916197D}"/>
                </a:ext>
              </a:extLst>
            </p:cNvPr>
            <p:cNvSpPr txBox="1"/>
            <p:nvPr/>
          </p:nvSpPr>
          <p:spPr>
            <a:xfrm>
              <a:off x="8768076" y="3179776"/>
              <a:ext cx="33628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 What do these words end with?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79749" y="4318912"/>
            <a:ext cx="1643944" cy="1614407"/>
            <a:chOff x="3951398" y="4116742"/>
            <a:chExt cx="1609002" cy="1567026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1398" y="4116742"/>
              <a:ext cx="1609002" cy="1567026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4429013" y="4710849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42957" y="4472486"/>
            <a:ext cx="1524777" cy="1445098"/>
            <a:chOff x="5536497" y="4803900"/>
            <a:chExt cx="1524777" cy="144509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6497" y="4803900"/>
              <a:ext cx="1483808" cy="144509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033190" y="5354031"/>
              <a:ext cx="1028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178433" y="3684253"/>
            <a:ext cx="1308729" cy="1274588"/>
            <a:chOff x="8831227" y="5153733"/>
            <a:chExt cx="1308729" cy="1274588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1227" y="5153733"/>
              <a:ext cx="1308729" cy="1274588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9224083" y="5612812"/>
              <a:ext cx="813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602941" y="3406884"/>
            <a:ext cx="1413736" cy="1376858"/>
            <a:chOff x="10831510" y="3438108"/>
            <a:chExt cx="1413736" cy="137685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1510" y="3438108"/>
              <a:ext cx="1413736" cy="1376858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102993" y="3898290"/>
              <a:ext cx="978299" cy="525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m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40" y="6414518"/>
            <a:ext cx="751545" cy="312687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11115708" y="6415308"/>
            <a:ext cx="998007" cy="261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0" tIns="45710" rIns="45710" bIns="45710" numCol="1" spcCol="38100" rtlCol="0" anchor="ctr">
            <a:spAutoFit/>
          </a:bodyPr>
          <a:lstStyle/>
          <a:p>
            <a:pPr algn="ctr" defTabSz="525663" hangingPunct="0"/>
            <a:r>
              <a:rPr lang="en-US" altLang="zh-CN" sz="1100" b="1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4/26</a:t>
            </a:r>
            <a:endParaRPr lang="zh-CN" altLang="en-US" sz="1100" b="1" kern="0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448815" y="-13798"/>
            <a:ext cx="5763135" cy="1274529"/>
            <a:chOff x="6459606" y="-3079"/>
            <a:chExt cx="5763135" cy="1274529"/>
          </a:xfrm>
        </p:grpSpPr>
        <p:sp>
          <p:nvSpPr>
            <p:cNvPr id="67" name="矩形 66"/>
            <p:cNvSpPr/>
            <p:nvPr/>
          </p:nvSpPr>
          <p:spPr>
            <a:xfrm>
              <a:off x="6459606" y="-3079"/>
              <a:ext cx="576313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540446" y="96284"/>
              <a:ext cx="5286785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: 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Identify the rhyming words that end in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talk about what they can see in the picture and to guess what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the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boy is going to do; click and describe the action briefly.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read each word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tell what the words end with.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Say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: These are rhyming words ending with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makes the sound 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/</a:t>
              </a:r>
              <a:r>
                <a:rPr lang="en-US" altLang="zh-CN" sz="1100" b="1" dirty="0" err="1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æt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/: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the sound after you. 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203494" y="-52573"/>
            <a:ext cx="1406240" cy="771262"/>
            <a:chOff x="11203494" y="-52573"/>
            <a:chExt cx="1406240" cy="771262"/>
          </a:xfrm>
        </p:grpSpPr>
        <p:sp>
          <p:nvSpPr>
            <p:cNvPr id="65" name="直角三角形 64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203494" y="-20317"/>
              <a:ext cx="1019247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268009" y="-52573"/>
              <a:ext cx="134172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1780602" y="511290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listen!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41" y="402714"/>
            <a:ext cx="1215197" cy="810131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71450" y="6267306"/>
            <a:ext cx="936238" cy="294424"/>
            <a:chOff x="11014501" y="6474446"/>
            <a:chExt cx="936238" cy="294424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281" y="3006491"/>
            <a:ext cx="1392737" cy="10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0065 0.06852 L 0.00065 0.1338 L 0.00325 0.19491 L 0.00937 0.23542 L 0.01588 0.26412 L 0.02955 0.28009 L 0.03828 0.29676 L 0.03919 0.29676 " pathEditMode="relative" rAng="0" ptsTypes="AAAAAAA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48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19 0.29676 L 0.0595 0.34931 L 0.09557 0.35278 L 0.14935 0.34606 L 0.19284 0.31481 L 0.22799 0.26204 L 0.23646 0.25231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46 0.25232 L 0.24232 0.23935 L 0.26146 0.23773 L 0.27578 0.24838 L 0.30534 0.27222 L 0.3401 0.27222 L 0.3401 0.27269 " pathEditMode="relative" rAng="0" ptsTypes="AA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29 0.27732 L 0.36888 0.29375 L 0.37786 0.30695 L 0.39531 0.3169 L 0.41406 0.3169 L 0.44322 0.29699 L 0.46067 0.28218 L 0.48867 0.26088 L 0.48867 0.26111 " pathEditMode="relative" rAng="0" ptsTypes="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15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867 0.26112 L 0.50989 0.28241 L 0.52929 0.28889 L 0.56913 0.29075 L 0.59413 0.27917 L 0.61822 0.2544 L 0.63033 0.22987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033 0.22986 L 0.64388 0.23842 L 0.65247 0.24722 L 0.66901 0.25995 L 0.69492 0.26875 L 0.72721 0.26713 L 0.73802 0.24444 L 0.7582 0.20139 L 0.76835 0.16875 " pathEditMode="relative" rAng="0" ptsTypes="AAAAAAA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111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9" y="-3675"/>
            <a:ext cx="12059326" cy="6782573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20" y="-53199"/>
            <a:ext cx="12260840" cy="69643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75" y="5323822"/>
            <a:ext cx="1070223" cy="9070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878" y="5419670"/>
            <a:ext cx="1018449" cy="9198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848" y="3143037"/>
            <a:ext cx="2148285" cy="182085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413" y="5625115"/>
            <a:ext cx="930066" cy="647124"/>
          </a:xfrm>
          <a:prstGeom prst="rect">
            <a:avLst/>
          </a:prstGeom>
        </p:spPr>
      </p:pic>
      <p:pic>
        <p:nvPicPr>
          <p:cNvPr id="25" name="图片 24" descr="C:\Users\Rouchi_04\Downloads\d72df85235a0194511c039f73ad7bb3d.pngd72df85235a0194511c039f73ad7bb3d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4463" y="3989122"/>
            <a:ext cx="827387" cy="76698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497" y="2988402"/>
            <a:ext cx="2053644" cy="19345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34" y="1799265"/>
            <a:ext cx="2021358" cy="322064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749808" y="3237869"/>
            <a:ext cx="1656457" cy="1635913"/>
            <a:chOff x="2966845" y="3991405"/>
            <a:chExt cx="1897661" cy="1896064"/>
          </a:xfrm>
        </p:grpSpPr>
        <p:pic>
          <p:nvPicPr>
            <p:cNvPr id="16" name="图片 15" descr="9773d110a0e7ec1746a582b8add06d61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6845" y="3991405"/>
              <a:ext cx="1897661" cy="189606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3551992" y="4400461"/>
              <a:ext cx="1028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b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12147" y="3283153"/>
            <a:ext cx="1514348" cy="1513074"/>
            <a:chOff x="7567051" y="4773955"/>
            <a:chExt cx="1514348" cy="1513074"/>
          </a:xfrm>
        </p:grpSpPr>
        <p:pic>
          <p:nvPicPr>
            <p:cNvPr id="40" name="图片 39" descr="9773d110a0e7ec1746a582b8add06d6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01397">
              <a:off x="7567051" y="4773955"/>
              <a:ext cx="1514348" cy="1513074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974396" y="5006526"/>
              <a:ext cx="1028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784592" y="2187444"/>
            <a:ext cx="3711543" cy="830997"/>
            <a:chOff x="8927497" y="3060017"/>
            <a:chExt cx="3053162" cy="830997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xmlns="" id="{DDE16E6A-857C-4893-BE89-38EA4B47E83A}"/>
                </a:ext>
              </a:extLst>
            </p:cNvPr>
            <p:cNvSpPr txBox="1"/>
            <p:nvPr/>
          </p:nvSpPr>
          <p:spPr>
            <a:xfrm>
              <a:off x="8927497" y="3084507"/>
              <a:ext cx="3024983" cy="777011"/>
            </a:xfrm>
            <a:prstGeom prst="wedgeRoundRectCallout">
              <a:avLst>
                <a:gd name="adj1" fmla="val -70785"/>
                <a:gd name="adj2" fmla="val 100741"/>
                <a:gd name="adj3" fmla="val 16667"/>
              </a:avLst>
            </a:prstGeom>
            <a:solidFill>
              <a:srgbClr val="FFBF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99D5C6F0-957B-4AD8-8E2C-3FBE8916197D}"/>
                </a:ext>
              </a:extLst>
            </p:cNvPr>
            <p:cNvSpPr txBox="1"/>
            <p:nvPr/>
          </p:nvSpPr>
          <p:spPr>
            <a:xfrm>
              <a:off x="8967687" y="3060017"/>
              <a:ext cx="30129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What sound does the letter team </a:t>
              </a:r>
              <a:r>
                <a:rPr lang="en-US" altLang="zh-CN" sz="2400" b="1" i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make?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973790" y="3278256"/>
            <a:ext cx="1655229" cy="1504453"/>
            <a:chOff x="6502452" y="3014979"/>
            <a:chExt cx="1758009" cy="1756529"/>
          </a:xfrm>
        </p:grpSpPr>
        <p:pic>
          <p:nvPicPr>
            <p:cNvPr id="37" name="图片 36" descr="9773d110a0e7ec1746a582b8add06d6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452" y="3014979"/>
              <a:ext cx="1758009" cy="1756529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6754823" y="3301126"/>
              <a:ext cx="1028084" cy="118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at</a:t>
              </a:r>
              <a:endParaRPr lang="zh-CN" altLang="en-US" sz="6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18239" y="3400686"/>
            <a:ext cx="1457207" cy="1455981"/>
            <a:chOff x="3595610" y="3842960"/>
            <a:chExt cx="1457207" cy="1455981"/>
          </a:xfrm>
        </p:grpSpPr>
        <p:pic>
          <p:nvPicPr>
            <p:cNvPr id="36" name="图片 35" descr="9773d110a0e7ec1746a582b8add06d61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610" y="3842960"/>
              <a:ext cx="1457207" cy="1455981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4024440" y="4084979"/>
              <a:ext cx="1028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06403" y="3416260"/>
            <a:ext cx="1589783" cy="1385532"/>
            <a:chOff x="8417312" y="6308913"/>
            <a:chExt cx="1343322" cy="1210977"/>
          </a:xfrm>
        </p:grpSpPr>
        <p:pic>
          <p:nvPicPr>
            <p:cNvPr id="39" name="图片 38" descr="9773d110a0e7ec1746a582b8add06d61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7312" y="6308913"/>
              <a:ext cx="1211997" cy="1210977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8732550" y="6479793"/>
              <a:ext cx="1028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891407" y="3336834"/>
            <a:ext cx="1499218" cy="1471196"/>
            <a:chOff x="6560342" y="6564097"/>
            <a:chExt cx="1499218" cy="1471196"/>
          </a:xfrm>
        </p:grpSpPr>
        <p:pic>
          <p:nvPicPr>
            <p:cNvPr id="38" name="图片 37" descr="9773d110a0e7ec1746a582b8add06d61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7125" y="6564097"/>
              <a:ext cx="1472435" cy="1471196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6560342" y="6816041"/>
              <a:ext cx="1028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m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578557" y="5143398"/>
            <a:ext cx="1007285" cy="1102134"/>
            <a:chOff x="1537721" y="5259500"/>
            <a:chExt cx="1007285" cy="1102134"/>
          </a:xfrm>
        </p:grpSpPr>
        <p:pic>
          <p:nvPicPr>
            <p:cNvPr id="62" name="图片 61" descr="9773d110a0e7ec1746a582b8add06d61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7721" y="5355197"/>
              <a:ext cx="1007285" cy="100643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743401" y="5259500"/>
              <a:ext cx="4784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n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19370" y="5284908"/>
            <a:ext cx="1068446" cy="1054478"/>
            <a:chOff x="6407174" y="5381601"/>
            <a:chExt cx="870381" cy="952377"/>
          </a:xfrm>
        </p:grpSpPr>
        <p:pic>
          <p:nvPicPr>
            <p:cNvPr id="63" name="图片 62" descr="9773d110a0e7ec1746a582b8add06d61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7174" y="5464330"/>
              <a:ext cx="870381" cy="86964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542110" y="5381601"/>
              <a:ext cx="6240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p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098056" y="3945239"/>
            <a:ext cx="1033850" cy="903274"/>
            <a:chOff x="9091751" y="5199808"/>
            <a:chExt cx="1030818" cy="1029950"/>
          </a:xfrm>
        </p:grpSpPr>
        <p:pic>
          <p:nvPicPr>
            <p:cNvPr id="64" name="图片 63" descr="9773d110a0e7ec1746a582b8add06d61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1751" y="5199808"/>
              <a:ext cx="1030818" cy="102995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224640" y="5212058"/>
              <a:ext cx="711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v</a:t>
              </a:r>
              <a:endParaRPr lang="zh-CN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DDE16E6A-857C-4893-BE89-38EA4B47E83A}"/>
              </a:ext>
            </a:extLst>
          </p:cNvPr>
          <p:cNvSpPr txBox="1"/>
          <p:nvPr/>
        </p:nvSpPr>
        <p:spPr>
          <a:xfrm>
            <a:off x="2773698" y="2341094"/>
            <a:ext cx="3695217" cy="510778"/>
          </a:xfrm>
          <a:prstGeom prst="wedgeRoundRectCallout">
            <a:avLst>
              <a:gd name="adj1" fmla="val -70785"/>
              <a:gd name="adj2" fmla="val 100741"/>
              <a:gd name="adj3" fmla="val 16667"/>
            </a:avLst>
          </a:prstGeom>
          <a:solidFill>
            <a:srgbClr val="FFB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Let’s read these words!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729A7562-0450-4D40-9C4A-5F6BB8B34A8C}"/>
              </a:ext>
            </a:extLst>
          </p:cNvPr>
          <p:cNvSpPr txBox="1"/>
          <p:nvPr/>
        </p:nvSpPr>
        <p:spPr>
          <a:xfrm>
            <a:off x="2912413" y="2296014"/>
            <a:ext cx="3695217" cy="510778"/>
          </a:xfrm>
          <a:prstGeom prst="wedgeRoundRectCallout">
            <a:avLst>
              <a:gd name="adj1" fmla="val -70785"/>
              <a:gd name="adj2" fmla="val 100741"/>
              <a:gd name="adj3" fmla="val 16667"/>
            </a:avLst>
          </a:prstGeom>
          <a:solidFill>
            <a:srgbClr val="FFB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entury Gothic" panose="020B0502020202020204" pitchFamily="34" charset="0"/>
              </a:rPr>
              <a:t>Let’s make new words!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40" y="6414518"/>
            <a:ext cx="751545" cy="312687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1115708" y="6414518"/>
            <a:ext cx="998007" cy="261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0" tIns="45710" rIns="45710" bIns="45710" numCol="1" spcCol="38100" rtlCol="0" anchor="ctr">
            <a:spAutoFit/>
          </a:bodyPr>
          <a:lstStyle/>
          <a:p>
            <a:pPr algn="ctr" defTabSz="525663" hangingPunct="0"/>
            <a:r>
              <a:rPr lang="en-US" altLang="zh-CN" sz="1100" b="1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5/26</a:t>
            </a:r>
            <a:endParaRPr lang="zh-CN" altLang="en-US" sz="1100" b="1" kern="0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17161" y="-2263"/>
            <a:ext cx="5893869" cy="1900302"/>
            <a:chOff x="6739253" y="-2263"/>
            <a:chExt cx="5471777" cy="1274529"/>
          </a:xfrm>
        </p:grpSpPr>
        <p:sp>
          <p:nvSpPr>
            <p:cNvPr id="51" name="矩形 50"/>
            <p:cNvSpPr/>
            <p:nvPr/>
          </p:nvSpPr>
          <p:spPr>
            <a:xfrm>
              <a:off x="6739253" y="-2263"/>
              <a:ext cx="5471777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831775" y="278185"/>
              <a:ext cx="5055426" cy="977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Pronounce the rhyming words; produce the rhyming words using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tell what sound the letter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pair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makes.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read each word ending with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if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are capable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of reading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these words, ask them to take turns reading each word.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3.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tell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they’re going to make new rhyming words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ending with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4.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take turns reading each new word; then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give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feedback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 </a:t>
              </a:r>
            </a:p>
            <a:p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243312" y="-51757"/>
            <a:ext cx="1298785" cy="771262"/>
            <a:chOff x="11243312" y="-51757"/>
            <a:chExt cx="1298785" cy="771262"/>
          </a:xfrm>
        </p:grpSpPr>
        <p:sp>
          <p:nvSpPr>
            <p:cNvPr id="49" name="直角三角形 48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243312" y="-19501"/>
              <a:ext cx="967719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268203" y="-51757"/>
              <a:ext cx="1273894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1780602" y="511290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say!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41" y="402714"/>
            <a:ext cx="1215197" cy="810131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71450" y="6267306"/>
            <a:ext cx="936238" cy="294424"/>
            <a:chOff x="11014501" y="6474446"/>
            <a:chExt cx="936238" cy="294424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00007" y="2746871"/>
            <a:ext cx="1392737" cy="10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3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1914 -0.24375 " pathEditMode="relative" rAng="0" ptsTypes="AA">
                                      <p:cBhvr>
                                        <p:cTn id="1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0651 -0.26458 " pathEditMode="relative" rAng="0" ptsTypes="AA">
                                      <p:cBhvr>
                                        <p:cTn id="2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40924 -0.04676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2" y="3537679"/>
            <a:ext cx="11780879" cy="332032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3199"/>
            <a:ext cx="12044257" cy="696439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39" y="386193"/>
            <a:ext cx="2871360" cy="386363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346" y="3032913"/>
            <a:ext cx="2876476" cy="142281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346" y="895547"/>
            <a:ext cx="2418058" cy="206807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42900" y="6250597"/>
            <a:ext cx="942231" cy="294424"/>
            <a:chOff x="10870844" y="6234543"/>
            <a:chExt cx="942231" cy="294424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708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884454" y="6241465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425280" y="996606"/>
            <a:ext cx="5336009" cy="267765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fat cat sat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on the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bat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cat sat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on 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fat cat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on the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Cat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Cat</a:t>
            </a: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why are you so </a:t>
            </a:r>
            <a:r>
              <a:rPr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</a:t>
            </a:r>
            <a:r>
              <a:rPr lang="en-US" altLang="zh-CN" sz="28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at</a:t>
            </a:r>
            <a:r>
              <a:rPr lang="en-US" altLang="zh-CN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93012" y="308391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  <a:sym typeface="Helvetica Light"/>
              </a:rPr>
              <a:t>Let’s chant!</a:t>
            </a:r>
            <a:endParaRPr lang="zh-CN" altLang="en-US" sz="3600" b="1" dirty="0">
              <a:solidFill>
                <a:srgbClr val="FFA9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424" y="4464194"/>
            <a:ext cx="1500975" cy="8148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284" y="5694465"/>
            <a:ext cx="2603898" cy="5377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688" y="2412731"/>
            <a:ext cx="1552244" cy="2473203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1449700" y="-95063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24C0441-535C-46B8-BD57-DF7DFA08AE8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83062">
            <a:off x="3897474" y="5033904"/>
            <a:ext cx="1382459" cy="14912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22" y="4459202"/>
            <a:ext cx="1794183" cy="13888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521991" y="10532"/>
            <a:ext cx="4645775" cy="1274529"/>
            <a:chOff x="7521991" y="-10769"/>
            <a:chExt cx="4645775" cy="1274529"/>
          </a:xfrm>
        </p:grpSpPr>
        <p:sp>
          <p:nvSpPr>
            <p:cNvPr id="32" name="矩形 31"/>
            <p:cNvSpPr/>
            <p:nvPr/>
          </p:nvSpPr>
          <p:spPr>
            <a:xfrm>
              <a:off x="7521991" y="-10769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634198" y="141167"/>
              <a:ext cx="4261780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Decode the words learned in the text; read the text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 fluently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Click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read the phonics story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with rhythm.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take turns reading the highlighted words; guide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</a:t>
              </a:r>
              <a:r>
                <a:rPr lang="en-US" altLang="zh-CN" sz="1100" b="1" dirty="0" err="1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to read together after you; ask them to take turns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reading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one sentence at a time; give feedback.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346131" y="-60263"/>
            <a:ext cx="1115666" cy="771262"/>
            <a:chOff x="11346131" y="-60263"/>
            <a:chExt cx="1115666" cy="771262"/>
          </a:xfrm>
        </p:grpSpPr>
        <p:sp>
          <p:nvSpPr>
            <p:cNvPr id="28" name="直角三角形 27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46131" y="-28007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0206" y="-60263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1084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2500" decel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01758 -0.01644 L 0.05 -0.02963 L 0.06941 -0.0412 L 0.08243 -0.04607 L 0.09805 -0.04607 C 0.10769 -0.04815 0.10365 -0.04769 0.11016 -0.04769 L 0.11198 -0.04769 L 0.13985 -0.02315 C 0.14258 -0.02153 0.14545 -0.02014 0.14818 -0.01806 C 0.15365 -0.01435 0.14987 -0.01482 0.15365 -0.01482 L 0.15365 -0.01458 L 0.15834 -0.00995 C 0.16042 -0.00671 0.1625 -0.00301 0.16485 1.11111E-6 C 0.16563 0.00092 0.16758 0.00162 0.16758 0.00185 L 0.16758 0.00162 L 0.175 0.01481 L 0.18698 0.03449 L 0.18894 0.03958 " pathEditMode="relative" rAng="0" ptsTypes="AAAAAAAAAAAAAAAAA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94 0.03958 L 0.21784 -0.01273 L 0.23125 -0.03102 L 0.24102 -0.04167 L 0.26901 -0.0581 L 0.27865 -0.06343 L 0.28151 -0.06343 L 0.29506 -0.06505 L 0.30183 -0.06505 L 0.32214 -0.05625 L 0.328 -0.05278 L 0.34922 -0.03634 L 0.36276 -0.02199 L 0.37435 -0.00741 C 0.37969 0.00648 0.37709 0.00139 0.38112 0.0088 L 0.38295 0.01412 L 0.38594 0.0287 L 0.40248 0.05602 " pathEditMode="relative" rAng="0" ptsTypes="AAAAAAAAAAAAAAAAAA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2500" decel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48 -0.11528 L 0.41289 -0.1088 L 0.41967 -0.10116 L 0.43204 -0.09144 L 0.47032 -0.08588 L 0.49623 -0.08079 L 0.53164 -0.07662 L 0.5793 -0.07269 L 0.61289 -0.07593 L 0.63685 -0.08426 L 0.65886 -0.10046 L 0.6724 -0.11227 L 0.6724 -0.11829 " pathEditMode="relative" rAng="0" ptsTypes="AAAAAAAAAAAAA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06BD9F37-31F8-4030-B8C3-77CBEDF526E4}"/>
              </a:ext>
            </a:extLst>
          </p:cNvPr>
          <p:cNvGrpSpPr/>
          <p:nvPr/>
        </p:nvGrpSpPr>
        <p:grpSpPr>
          <a:xfrm>
            <a:off x="6117014" y="900752"/>
            <a:ext cx="5451339" cy="2341579"/>
            <a:chOff x="6917578" y="3049298"/>
            <a:chExt cx="4931855" cy="744280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AE9B2BB4-8112-42A0-9F00-8805FBE83643}"/>
                </a:ext>
              </a:extLst>
            </p:cNvPr>
            <p:cNvSpPr txBox="1"/>
            <p:nvPr/>
          </p:nvSpPr>
          <p:spPr>
            <a:xfrm>
              <a:off x="6917578" y="3170303"/>
              <a:ext cx="4931855" cy="6232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圆角矩形 21">
              <a:extLst>
                <a:ext uri="{FF2B5EF4-FFF2-40B4-BE49-F238E27FC236}">
                  <a16:creationId xmlns:a16="http://schemas.microsoft.com/office/drawing/2014/main" xmlns="" id="{EBBA7547-0901-4078-B456-66E4F162665E}"/>
                </a:ext>
              </a:extLst>
            </p:cNvPr>
            <p:cNvSpPr/>
            <p:nvPr/>
          </p:nvSpPr>
          <p:spPr>
            <a:xfrm>
              <a:off x="6917578" y="3049298"/>
              <a:ext cx="2312460" cy="165961"/>
            </a:xfrm>
            <a:prstGeom prst="roundRect">
              <a:avLst/>
            </a:prstGeom>
            <a:solidFill>
              <a:srgbClr val="6C8CD5"/>
            </a:solidFill>
            <a:ln w="28575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117016" y="1613160"/>
            <a:ext cx="5451338" cy="1575816"/>
          </a:xfrm>
          <a:prstGeom prst="rect">
            <a:avLst/>
          </a:prstGeom>
          <a:ln>
            <a:noFill/>
          </a:ln>
        </p:spPr>
        <p:txBody>
          <a:bodyPr wrap="square" lIns="72000" tIns="0" rIns="72000" bIns="0">
            <a:noAutofit/>
          </a:bodyPr>
          <a:lstStyle/>
          <a:p>
            <a:pPr marL="514350" indent="-3600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is in Biff’s hand? </a:t>
            </a:r>
          </a:p>
          <a:p>
            <a:pPr marL="514350" indent="-3600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might Biff and Chip find in the story?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113748" y="3758078"/>
            <a:ext cx="5450399" cy="2172817"/>
            <a:chOff x="6897501" y="2852333"/>
            <a:chExt cx="4905546" cy="756230"/>
          </a:xfrm>
        </p:grpSpPr>
        <p:sp>
          <p:nvSpPr>
            <p:cNvPr id="21" name="文本框 20"/>
            <p:cNvSpPr txBox="1"/>
            <p:nvPr/>
          </p:nvSpPr>
          <p:spPr>
            <a:xfrm>
              <a:off x="6897501" y="2980316"/>
              <a:ext cx="4905546" cy="6282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897501" y="2852333"/>
              <a:ext cx="2256280" cy="181722"/>
            </a:xfrm>
            <a:prstGeom prst="roundRect">
              <a:avLst/>
            </a:prstGeom>
            <a:solidFill>
              <a:srgbClr val="6C8CD5"/>
            </a:solidFill>
            <a:ln w="28575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113748" y="4498226"/>
            <a:ext cx="5432299" cy="1432676"/>
          </a:xfrm>
          <a:prstGeom prst="rect">
            <a:avLst/>
          </a:prstGeom>
        </p:spPr>
        <p:txBody>
          <a:bodyPr wrap="square" lIns="72000" tIns="0" rIns="72000" bIns="0">
            <a:noAutofit/>
          </a:bodyPr>
          <a:lstStyle/>
          <a:p>
            <a:pPr marL="154350">
              <a:lnSpc>
                <a:spcPct val="120000"/>
              </a:lnSpc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What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you find at a beach? Did you find anything that was alive? What was it?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00085" y="6247176"/>
            <a:ext cx="936984" cy="294424"/>
            <a:chOff x="10997114" y="6342119"/>
            <a:chExt cx="936984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7114" y="63451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53" y="894169"/>
            <a:ext cx="4056119" cy="465650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44178" y="5565130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46225" y="0"/>
            <a:ext cx="4645775" cy="1274529"/>
            <a:chOff x="7546225" y="0"/>
            <a:chExt cx="4645775" cy="1274529"/>
          </a:xfrm>
        </p:grpSpPr>
        <p:sp>
          <p:nvSpPr>
            <p:cNvPr id="37" name="矩形 36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607243" y="190611"/>
              <a:ext cx="4261780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Use pictures to identify details and make predictions.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look at the book cover closely and talk about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and who they can see on the book cover.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talk about the given questions to make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some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predictions and connections amongst themselves.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370365" y="-53588"/>
            <a:ext cx="1096606" cy="783276"/>
            <a:chOff x="11370365" y="-61508"/>
            <a:chExt cx="1096606" cy="783276"/>
          </a:xfrm>
        </p:grpSpPr>
        <p:sp>
          <p:nvSpPr>
            <p:cNvPr id="32" name="直角三角形 31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5380" y="-61508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9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/>
        </p:nvSpPr>
        <p:spPr>
          <a:xfrm rot="5400000">
            <a:off x="6665832" y="1377249"/>
            <a:ext cx="6480000" cy="4122662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931352" y="1672301"/>
            <a:ext cx="3989923" cy="3510824"/>
            <a:chOff x="7838470" y="1441141"/>
            <a:chExt cx="4231328" cy="2816997"/>
          </a:xfrm>
        </p:grpSpPr>
        <p:sp>
          <p:nvSpPr>
            <p:cNvPr id="9" name="文本框 8"/>
            <p:cNvSpPr txBox="1"/>
            <p:nvPr/>
          </p:nvSpPr>
          <p:spPr>
            <a:xfrm>
              <a:off x="7848858" y="1828188"/>
              <a:ext cx="4191249" cy="24299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252000" rIns="180000" bIns="324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you think Kipper is pointing at?</a:t>
              </a:r>
            </a:p>
            <a:p>
              <a:pPr marL="457200" indent="-360000">
                <a:lnSpc>
                  <a:spcPct val="12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might the family do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at the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beach?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838470" y="1441141"/>
              <a:ext cx="4231328" cy="41894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2580" y="6197818"/>
            <a:ext cx="957919" cy="297067"/>
            <a:chOff x="7237911" y="6379817"/>
            <a:chExt cx="957919" cy="297067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7237911" y="63798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11" y="1818870"/>
            <a:ext cx="7170778" cy="3245721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7831801" y="135137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7552944" y="0"/>
            <a:ext cx="4645775" cy="1328116"/>
            <a:chOff x="7546225" y="0"/>
            <a:chExt cx="4645775" cy="1328116"/>
          </a:xfrm>
        </p:grpSpPr>
        <p:sp>
          <p:nvSpPr>
            <p:cNvPr id="36" name="矩形 35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624779" y="209861"/>
              <a:ext cx="4261780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Make predictions about the story using the pictures;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 motivate 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’ interest in reading the story.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Remind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make guesses prior to reading the story by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looking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at the illustrations.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the given questions.</a:t>
              </a:r>
            </a:p>
            <a:p>
              <a:endPara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358516" y="-67075"/>
            <a:ext cx="1098058" cy="816497"/>
            <a:chOff x="11370365" y="-94729"/>
            <a:chExt cx="1098058" cy="816497"/>
          </a:xfrm>
        </p:grpSpPr>
        <p:sp>
          <p:nvSpPr>
            <p:cNvPr id="31" name="直角三角形 30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860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同侧圆角矩形 31"/>
          <p:cNvSpPr/>
          <p:nvPr/>
        </p:nvSpPr>
        <p:spPr>
          <a:xfrm rot="5400000">
            <a:off x="6519767" y="1231183"/>
            <a:ext cx="6480000" cy="4414793"/>
          </a:xfrm>
          <a:prstGeom prst="round2SameRect">
            <a:avLst>
              <a:gd name="adj1" fmla="val 1494"/>
              <a:gd name="adj2" fmla="val 0"/>
            </a:avLst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82454" y="-26116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860586" y="954713"/>
            <a:ext cx="3842294" cy="2215238"/>
            <a:chOff x="8403509" y="1114809"/>
            <a:chExt cx="3558837" cy="1084919"/>
          </a:xfrm>
        </p:grpSpPr>
        <p:sp>
          <p:nvSpPr>
            <p:cNvPr id="9" name="文本框 8"/>
            <p:cNvSpPr txBox="1"/>
            <p:nvPr/>
          </p:nvSpPr>
          <p:spPr>
            <a:xfrm>
              <a:off x="8414186" y="1370523"/>
              <a:ext cx="3537485" cy="8292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80000" rIns="180000" bIns="180000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in the story?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for clues in the illustration. 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403509" y="1114809"/>
              <a:ext cx="3558837" cy="255714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552370" y="217733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3" y="6251404"/>
            <a:ext cx="749444" cy="294424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68BCB880-31DC-7346-B6D5-01DAA156375E}"/>
              </a:ext>
            </a:extLst>
          </p:cNvPr>
          <p:cNvSpPr txBox="1"/>
          <p:nvPr/>
        </p:nvSpPr>
        <p:spPr>
          <a:xfrm>
            <a:off x="234528" y="6267811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0962925" y="6307888"/>
            <a:ext cx="998007" cy="312687"/>
            <a:chOff x="7609116" y="6399002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4323" y="6399002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609116" y="6399002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118" y="1225984"/>
            <a:ext cx="4749465" cy="4231667"/>
          </a:xfrm>
          <a:prstGeom prst="rect">
            <a:avLst/>
          </a:prstGeom>
        </p:spPr>
      </p:pic>
      <p:sp>
        <p:nvSpPr>
          <p:cNvPr id="47" name="流程图: 过程 46"/>
          <p:cNvSpPr/>
          <p:nvPr/>
        </p:nvSpPr>
        <p:spPr>
          <a:xfrm>
            <a:off x="1544951" y="5577700"/>
            <a:ext cx="481663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2400" b="1" dirty="0"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altLang="zh-CN" sz="2400" b="1" dirty="0"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US" altLang="zh-CN" sz="2400" b="1" dirty="0"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</a:rPr>
              <a:t>“Look at this,” said Biff.</a:t>
            </a:r>
          </a:p>
          <a:p>
            <a:pPr algn="ctr">
              <a:lnSpc>
                <a:spcPct val="120000"/>
              </a:lnSpc>
            </a:pPr>
            <a:endParaRPr lang="zh-CN" altLang="zh-CN" sz="2400" b="1" dirty="0"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zh-CN" sz="2400" b="1" dirty="0"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59287" y="0"/>
            <a:ext cx="7432713" cy="1274529"/>
            <a:chOff x="7546225" y="0"/>
            <a:chExt cx="4645775" cy="1274529"/>
          </a:xfrm>
        </p:grpSpPr>
        <p:sp>
          <p:nvSpPr>
            <p:cNvPr id="25" name="矩形 24"/>
            <p:cNvSpPr/>
            <p:nvPr/>
          </p:nvSpPr>
          <p:spPr>
            <a:xfrm>
              <a:off x="7546225" y="0"/>
              <a:ext cx="4645775" cy="127452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673440" y="131465"/>
              <a:ext cx="4261780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LO: Identify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character and some details with prompts and support; understand the text. </a:t>
              </a:r>
            </a:p>
            <a:p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to observe the illustration and identify the characters they know;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talk about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character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questions and tell them that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character is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one of the main elements in a story.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2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. Read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the text to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; then 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read the text together.</a:t>
              </a: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3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. Invite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one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S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to talk about the first comprehension question;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take turns talking about the </a:t>
              </a:r>
              <a:endParaRPr lang="en-US" altLang="zh-CN" sz="1100" b="1" dirty="0" smtClean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second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comprehension question.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370365" y="-94729"/>
            <a:ext cx="1098058" cy="816497"/>
            <a:chOff x="11370365" y="-94729"/>
            <a:chExt cx="1098058" cy="816497"/>
          </a:xfrm>
        </p:grpSpPr>
        <p:sp>
          <p:nvSpPr>
            <p:cNvPr id="29" name="直角三角形 28">
              <a:extLst>
                <a:ext uri="{FF2B5EF4-FFF2-40B4-BE49-F238E27FC236}">
                  <a16:creationId xmlns:a16="http://schemas.microsoft.com/office/drawing/2014/main" xmlns="" id="{264CE988-3CFE-438E-A6D1-78EFCAD302D5}"/>
                </a:ext>
              </a:extLst>
            </p:cNvPr>
            <p:cNvSpPr/>
            <p:nvPr/>
          </p:nvSpPr>
          <p:spPr>
            <a:xfrm rot="10800000">
              <a:off x="11370365" y="-1723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7D30DE8C-56A9-4575-A7B6-7254586E02C8}"/>
                </a:ext>
              </a:extLst>
            </p:cNvPr>
            <p:cNvSpPr txBox="1"/>
            <p:nvPr/>
          </p:nvSpPr>
          <p:spPr>
            <a:xfrm>
              <a:off x="11386832" y="-94729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872113" y="3739273"/>
            <a:ext cx="3841200" cy="2341493"/>
          </a:xfrm>
          <a:prstGeom prst="rect">
            <a:avLst/>
          </a:prstGeom>
          <a:solidFill>
            <a:schemeClr val="bg1"/>
          </a:solidFill>
          <a:ln w="38100">
            <a:solidFill>
              <a:srgbClr val="6C8CD5"/>
            </a:solidFill>
          </a:ln>
        </p:spPr>
        <p:txBody>
          <a:bodyPr wrap="square" lIns="180000" tIns="180000" rIns="180000" bIns="180000" rtlCol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600"/>
              </a:spcBef>
              <a:buFont typeface="+mj-lt"/>
              <a:buAutoNum type="arabicPeriod"/>
            </a:pP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圆角矩形 18">
            <a:extLst>
              <a:ext uri="{FF2B5EF4-FFF2-40B4-BE49-F238E27FC236}">
                <a16:creationId xmlns:a16="http://schemas.microsoft.com/office/drawing/2014/main" xmlns="" id="{71CBB8B4-B7C3-4A78-93ED-F0373E147BA2}"/>
              </a:ext>
            </a:extLst>
          </p:cNvPr>
          <p:cNvSpPr/>
          <p:nvPr/>
        </p:nvSpPr>
        <p:spPr>
          <a:xfrm>
            <a:off x="7860586" y="3273491"/>
            <a:ext cx="3841200" cy="522129"/>
          </a:xfrm>
          <a:prstGeom prst="roundRect">
            <a:avLst/>
          </a:prstGeom>
          <a:solidFill>
            <a:srgbClr val="6C8CD5"/>
          </a:solidFill>
          <a:ln w="38100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Comprehension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It </a:t>
            </a:r>
            <a:r>
              <a:rPr lang="en-US" altLang="zh-CN" dirty="0" smtClean="0"/>
              <a:t>Back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931026" y="4022742"/>
            <a:ext cx="3657482" cy="1583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Where were the children?</a:t>
            </a:r>
          </a:p>
          <a:p>
            <a:pPr marL="457200" indent="-457200">
              <a:lnSpc>
                <a:spcPct val="12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did Biff find?</a:t>
            </a:r>
          </a:p>
        </p:txBody>
      </p:sp>
    </p:spTree>
    <p:extLst>
      <p:ext uri="{BB962C8B-B14F-4D97-AF65-F5344CB8AC3E}">
        <p14:creationId xmlns:p14="http://schemas.microsoft.com/office/powerpoint/2010/main" val="291512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25695</TotalTime>
  <Words>3276</Words>
  <PresentationFormat>宽屏</PresentationFormat>
  <Paragraphs>530</Paragraphs>
  <Slides>26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Alegreya Sans Black</vt:lpstr>
      <vt:lpstr>Allgemeine</vt:lpstr>
      <vt:lpstr>Arial Unicode MS</vt:lpstr>
      <vt:lpstr>Futura Medium</vt:lpstr>
      <vt:lpstr>Futura Std Book</vt:lpstr>
      <vt:lpstr>Futura Std Medium</vt:lpstr>
      <vt:lpstr>Helvetica Light</vt:lpstr>
      <vt:lpstr>等线</vt:lpstr>
      <vt:lpstr>宋体</vt:lpstr>
      <vt:lpstr>Arial</vt:lpstr>
      <vt:lpstr>Calibri</vt:lpstr>
      <vt:lpstr>Calibri Light</vt:lpstr>
      <vt:lpstr>Century Gothic</vt:lpstr>
      <vt:lpstr>Wingdings</vt:lpstr>
      <vt:lpstr>Office 主题</vt:lpstr>
      <vt:lpstr>1_Office 主题</vt:lpstr>
      <vt:lpstr>1_White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Put It Back</vt:lpstr>
      <vt:lpstr>Put It Back</vt:lpstr>
      <vt:lpstr>Put It Back</vt:lpstr>
      <vt:lpstr>Put It Back</vt:lpstr>
      <vt:lpstr>Put It Back</vt:lpstr>
      <vt:lpstr>Put It Back</vt:lpstr>
      <vt:lpstr>Put It Back</vt:lpstr>
      <vt:lpstr>Put It Back</vt:lpstr>
      <vt:lpstr>Put It Back</vt:lpstr>
      <vt:lpstr>PowerPoint 演示文稿</vt:lpstr>
      <vt:lpstr>Let’s play!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2019-08-05T08:32:56Z</dcterms:created>
  <dcterms:modified xsi:type="dcterms:W3CDTF">2020-01-16T08:31:24Z</dcterms:modified>
</cp:coreProperties>
</file>