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Century Gothic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BDD602D-BBEA-4C29-ABEB-4A66BE8468CB}">
  <a:tblStyle styleId="{7BDD602D-BBEA-4C29-ABEB-4A66BE8468C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CenturyGothic-italic.fntdata"/><Relationship Id="rId10" Type="http://schemas.openxmlformats.org/officeDocument/2006/relationships/font" Target="fonts/CenturyGothic-bold.fntdata"/><Relationship Id="rId12" Type="http://schemas.openxmlformats.org/officeDocument/2006/relationships/font" Target="fonts/CenturyGothic-boldItalic.fntdata"/><Relationship Id="rId9" Type="http://schemas.openxmlformats.org/officeDocument/2006/relationships/font" Target="fonts/CenturyGothic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Note to teachers: </a:t>
            </a: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two minutes to look at the text.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d0db37f2e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d0db37f2e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Note to teachers: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Ask the guiding questions and encourage the pupil to say as much as he / she can, giving prompts where appropriate.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can also ask other questions relevant to the theme of Part A.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9FC5E8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/>
        </p:nvGraphicFramePr>
        <p:xfrm>
          <a:off x="304800" y="3556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{7BDD602D-BBEA-4C29-ABEB-4A66BE8468CB}</a:tableStyleId>
              </a:tblPr>
              <a:tblGrid>
                <a:gridCol w="5905500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1A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304800" y="1004050"/>
            <a:ext cx="31308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	Reading aloud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Read the following text aloud.</a:t>
            </a:r>
            <a:endParaRPr sz="1600">
              <a:solidFill>
                <a:schemeClr val="dk1"/>
              </a:solidFill>
            </a:endParaRPr>
          </a:p>
        </p:txBody>
      </p:sp>
      <p:graphicFrame>
        <p:nvGraphicFramePr>
          <p:cNvPr id="57" name="Google Shape;57;p13"/>
          <p:cNvGraphicFramePr/>
          <p:nvPr/>
        </p:nvGraphicFramePr>
        <p:xfrm>
          <a:off x="1609725" y="1856525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{7BDD602D-BBEA-4C29-ABEB-4A66BE8468CB}</a:tableStyleId>
              </a:tblPr>
              <a:tblGrid>
                <a:gridCol w="5626300"/>
              </a:tblGrid>
              <a:tr h="1739925">
                <a:tc>
                  <a:txBody>
                    <a:bodyPr/>
                    <a:lstStyle/>
                    <a:p>
                      <a:pPr indent="0" lvl="0" marL="152400" marR="152400" rtl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 u="sng"/>
                        <a:t>About me</a:t>
                      </a:r>
                      <a:endParaRPr sz="1600" u="sng"/>
                    </a:p>
                    <a:p>
                      <a:pPr indent="0" lvl="0" marL="152400" marR="152400" rtl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Good morning.</a:t>
                      </a:r>
                      <a:endParaRPr sz="1600"/>
                    </a:p>
                    <a:p>
                      <a:pPr indent="0" lvl="0" marL="152400" marR="152400" rtl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My name is Jenny.</a:t>
                      </a:r>
                      <a:endParaRPr sz="1600"/>
                    </a:p>
                    <a:p>
                      <a:pPr indent="0" lvl="0" marL="152400" marR="152400" rtl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I am in Class 1C.</a:t>
                      </a:r>
                      <a:endParaRPr sz="1600"/>
                    </a:p>
                    <a:p>
                      <a:pPr indent="0" lvl="0" marL="152400" marR="152400" rtl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I have a good friend. </a:t>
                      </a:r>
                      <a:endParaRPr sz="1600"/>
                    </a:p>
                    <a:p>
                      <a:pPr indent="0" lvl="0" marL="152400" marR="152400" rtl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Her name is May.</a:t>
                      </a:r>
                      <a:endParaRPr sz="1600"/>
                    </a:p>
                    <a:p>
                      <a:pPr indent="0" lvl="0" marL="152400" marR="152400" rtl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She is in Class 1C too.</a:t>
                      </a:r>
                      <a:endParaRPr sz="1600"/>
                    </a:p>
                  </a:txBody>
                  <a:tcPr marT="0" marB="0" marR="0" marL="0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3" name="Google Shape;63;p14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{7BDD602D-BBEA-4C29-ABEB-4A66BE8468CB}</a:tableStyleId>
              </a:tblPr>
              <a:tblGrid>
                <a:gridCol w="5905500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1A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64" name="Google Shape;64;p14"/>
          <p:cNvSpPr txBox="1"/>
          <p:nvPr/>
        </p:nvSpPr>
        <p:spPr>
          <a:xfrm>
            <a:off x="304800" y="1060075"/>
            <a:ext cx="60042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	Expression of personal experiences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Answer the teacher’s questions.</a:t>
            </a: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778800" y="1785675"/>
            <a:ext cx="75864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</a:t>
            </a:r>
            <a:endParaRPr sz="18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715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Times New Roman"/>
              <a:buAutoNum type="arabicPlain"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your name?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715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Times New Roman"/>
              <a:buAutoNum type="arabicPlain"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class are you in?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715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Times New Roman"/>
              <a:buAutoNum type="arabicPlain"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Tell me about a friend. What is his / her name?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715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Times New Roman"/>
              <a:buAutoNum type="arabicPlain"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class is he / she in?</a:t>
            </a:r>
            <a:endParaRPr sz="18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