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Playfair Display"/>
      <p:regular r:id="rId9"/>
      <p:bold r:id="rId10"/>
      <p:italic r:id="rId11"/>
      <p:boldItalic r:id="rId12"/>
    </p:embeddedFont>
    <p:embeddedFont>
      <p:font typeface="La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layfairDisplay-italic.fntdata"/><Relationship Id="rId10" Type="http://schemas.openxmlformats.org/officeDocument/2006/relationships/font" Target="fonts/PlayfairDisplay-bold.fntdata"/><Relationship Id="rId13" Type="http://schemas.openxmlformats.org/officeDocument/2006/relationships/font" Target="fonts/Lato-regular.fntdata"/><Relationship Id="rId12" Type="http://schemas.openxmlformats.org/officeDocument/2006/relationships/font" Target="fonts/PlayfairDisplay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layfairDisplay-regular.fntdata"/><Relationship Id="rId15" Type="http://schemas.openxmlformats.org/officeDocument/2006/relationships/font" Target="fonts/Lato-italic.fntdata"/><Relationship Id="rId14" Type="http://schemas.openxmlformats.org/officeDocument/2006/relationships/font" Target="fonts/Lato-bold.fntdata"/><Relationship Id="rId16" Type="http://schemas.openxmlformats.org/officeDocument/2006/relationships/font" Target="fonts/La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the pupil three minutes to look at the picture.</a:t>
            </a:r>
            <a:endParaRPr sz="1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Encourage the pupil to talk about the picture as much as he / she can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d2375a3301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d2375a3301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the pupil three minutes to look at the picture.</a:t>
            </a:r>
            <a:endParaRPr sz="1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Encourage the pupil to talk about the picture as much as he / she can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d2375a3301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d2375a3301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the pupil three minutes to look at the picture.</a:t>
            </a:r>
            <a:endParaRPr sz="1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Encourage the pupil to talk about the picture as much as he / she can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733219" y="2235351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1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1"/>
          <p:cNvSpPr txBox="1"/>
          <p:nvPr>
            <p:ph hasCustomPrompt="1" type="title"/>
          </p:nvPr>
        </p:nvSpPr>
        <p:spPr>
          <a:xfrm>
            <a:off x="586725" y="1353788"/>
            <a:ext cx="79707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586725" y="2968388"/>
            <a:ext cx="79707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1" name="Google Shape;6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3"/>
          <p:cNvSpPr txBox="1"/>
          <p:nvPr>
            <p:ph type="title"/>
          </p:nvPr>
        </p:nvSpPr>
        <p:spPr>
          <a:xfrm>
            <a:off x="509550" y="1921350"/>
            <a:ext cx="8124900" cy="130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-125" y="5045700"/>
            <a:ext cx="9144000" cy="9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3" name="Google Shape;23;p4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4" name="Google Shape;24;p4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p5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9" name="Google Shape;29;p5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311700" y="1417950"/>
            <a:ext cx="39999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5"/>
          <p:cNvSpPr txBox="1"/>
          <p:nvPr>
            <p:ph idx="2" type="body"/>
          </p:nvPr>
        </p:nvSpPr>
        <p:spPr>
          <a:xfrm>
            <a:off x="4832400" y="1417950"/>
            <a:ext cx="39999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Google Shape;37;p7"/>
          <p:cNvCxnSpPr/>
          <p:nvPr/>
        </p:nvCxnSpPr>
        <p:spPr>
          <a:xfrm>
            <a:off x="411044" y="1417772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8" name="Google Shape;38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1640350"/>
            <a:ext cx="2808000" cy="29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8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5" name="Google Shape;4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/>
          <p:nvPr/>
        </p:nvSpPr>
        <p:spPr>
          <a:xfrm>
            <a:off x="4572000" y="-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8" name="Google Shape;4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9" name="Google Shape;49;p9"/>
          <p:cNvSpPr txBox="1"/>
          <p:nvPr>
            <p:ph type="title"/>
          </p:nvPr>
        </p:nvSpPr>
        <p:spPr>
          <a:xfrm>
            <a:off x="265500" y="1084625"/>
            <a:ext cx="4045200" cy="1707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50" name="Google Shape;50;p9"/>
          <p:cNvSpPr txBox="1"/>
          <p:nvPr>
            <p:ph idx="1" type="subTitle"/>
          </p:nvPr>
        </p:nvSpPr>
        <p:spPr>
          <a:xfrm>
            <a:off x="265500" y="2845200"/>
            <a:ext cx="4045200" cy="142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5" name="Google Shape;5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lue-gold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ctrTitle"/>
          </p:nvPr>
        </p:nvSpPr>
        <p:spPr>
          <a:xfrm>
            <a:off x="91425" y="-790675"/>
            <a:ext cx="7893000" cy="185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Picture Description</a:t>
            </a:r>
            <a:endParaRPr b="0"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These are the things in John’s school bag. Study the picture and describe it. Answer the teacher’s questions.</a:t>
            </a:r>
            <a:endParaRPr sz="5300"/>
          </a:p>
        </p:txBody>
      </p:sp>
      <p:pic>
        <p:nvPicPr>
          <p:cNvPr id="69" name="Google Shape;6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18500" y="1230050"/>
            <a:ext cx="5932024" cy="373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/>
          <p:nvPr/>
        </p:nvSpPr>
        <p:spPr>
          <a:xfrm>
            <a:off x="0" y="0"/>
            <a:ext cx="3670800" cy="40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en" sz="19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uggested questions:</a:t>
            </a:r>
            <a:endParaRPr sz="1900"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1630" lvl="0" marL="34163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</a:t>
            </a:r>
            <a:r>
              <a:rPr i="1" lang="en" sz="19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(Pointing to the school bag)</a:t>
            </a:r>
            <a:r>
              <a:rPr lang="en" sz="19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Look at the school bag. There is a picture on the school bag. What is it?</a:t>
            </a:r>
            <a:endParaRPr sz="19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How many sharpeners does John have?</a:t>
            </a:r>
            <a:endParaRPr sz="19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How many erasers does John have?</a:t>
            </a:r>
            <a:endParaRPr sz="19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How many pens does John have?</a:t>
            </a:r>
            <a:endParaRPr sz="19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	What colour are the rulers?</a:t>
            </a:r>
            <a:endParaRPr sz="1900"/>
          </a:p>
        </p:txBody>
      </p:sp>
      <p:pic>
        <p:nvPicPr>
          <p:cNvPr id="75" name="Google Shape;7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77700" y="663575"/>
            <a:ext cx="3938926" cy="3674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>
            <p:ph type="ctrTitle"/>
          </p:nvPr>
        </p:nvSpPr>
        <p:spPr>
          <a:xfrm>
            <a:off x="0" y="-1652850"/>
            <a:ext cx="7893000" cy="514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2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answers to the questions:</a:t>
            </a:r>
            <a:endParaRPr b="0" sz="2200"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It is a robot.</a:t>
            </a:r>
            <a:endParaRPr b="0" sz="2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John / He has two sharpeners.</a:t>
            </a:r>
            <a:endParaRPr b="0" sz="2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John / He has one / an eraser.</a:t>
            </a:r>
            <a:endParaRPr b="0" sz="2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John / He has five pens.</a:t>
            </a:r>
            <a:endParaRPr b="0" sz="2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	The rulers / They are brown </a:t>
            </a:r>
            <a:endParaRPr b="0" sz="2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black / black and brown.</a:t>
            </a:r>
            <a:endParaRPr sz="6100"/>
          </a:p>
        </p:txBody>
      </p:sp>
      <p:pic>
        <p:nvPicPr>
          <p:cNvPr id="81" name="Google Shape;8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27700" y="490340"/>
            <a:ext cx="3717200" cy="4162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lue &amp; Gold">
  <a:themeElements>
    <a:clrScheme name="Blue &amp; Gold">
      <a:dk1>
        <a:srgbClr val="FFFFFF"/>
      </a:dk1>
      <a:lt1>
        <a:srgbClr val="01AFD1"/>
      </a:lt1>
      <a:dk2>
        <a:srgbClr val="1E2D31"/>
      </a:dk2>
      <a:lt2>
        <a:srgbClr val="BFC7CA"/>
      </a:lt2>
      <a:accent1>
        <a:srgbClr val="006F85"/>
      </a:accent1>
      <a:accent2>
        <a:srgbClr val="AF4345"/>
      </a:accent2>
      <a:accent3>
        <a:srgbClr val="47D06A"/>
      </a:accent3>
      <a:accent4>
        <a:srgbClr val="F58F8F"/>
      </a:accent4>
      <a:accent5>
        <a:srgbClr val="F6CD4C"/>
      </a:accent5>
      <a:accent6>
        <a:srgbClr val="F8E71C"/>
      </a:accent6>
      <a:hlink>
        <a:srgbClr val="F6CD4C"/>
      </a:hlink>
      <a:folHlink>
        <a:srgbClr val="F6CD4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