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Century Gothic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AFD703E-716E-4BAA-99E9-7BD89D058C8A}">
  <a:tblStyle styleId="{AAFD703E-716E-4BAA-99E9-7BD89D058C8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CenturyGothic-italic.fntdata"/><Relationship Id="rId10" Type="http://schemas.openxmlformats.org/officeDocument/2006/relationships/font" Target="fonts/CenturyGothic-bold.fntdata"/><Relationship Id="rId12" Type="http://schemas.openxmlformats.org/officeDocument/2006/relationships/font" Target="fonts/CenturyGothic-boldItalic.fntdata"/><Relationship Id="rId9" Type="http://schemas.openxmlformats.org/officeDocument/2006/relationships/font" Target="fonts/CenturyGothic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two minutes to look at the text.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d24cd474db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d24cd474db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Ask the guiding questions below and encourage the pupil to say as much as he / she can, giving prompts where appropriate.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can also ask other questions relevant to the theme of Part A.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{AAFD703E-716E-4BAA-99E9-7BD89D058C8A}</a:tableStyleId>
              </a:tblPr>
              <a:tblGrid>
                <a:gridCol w="5311150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1B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304800" y="907675"/>
            <a:ext cx="34569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	Reading aloud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Read the following text aloud.</a:t>
            </a:r>
            <a:endParaRPr/>
          </a:p>
        </p:txBody>
      </p:sp>
      <p:graphicFrame>
        <p:nvGraphicFramePr>
          <p:cNvPr id="57" name="Google Shape;57;p13"/>
          <p:cNvGraphicFramePr/>
          <p:nvPr/>
        </p:nvGraphicFramePr>
        <p:xfrm>
          <a:off x="2333450" y="1766725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{AAFD703E-716E-4BAA-99E9-7BD89D058C8A}</a:tableStyleId>
              </a:tblPr>
              <a:tblGrid>
                <a:gridCol w="4587700"/>
              </a:tblGrid>
              <a:tr h="1430025">
                <a:tc>
                  <a:txBody>
                    <a:bodyPr/>
                    <a:lstStyle/>
                    <a:p>
                      <a:pPr indent="-1905" lvl="0" marL="190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 u="sng"/>
                        <a:t>My dolls</a:t>
                      </a:r>
                      <a:endParaRPr sz="1800" u="sng"/>
                    </a:p>
                    <a:p>
                      <a:pPr indent="-1905" lvl="0" marL="63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This is Lily Doll. </a:t>
                      </a:r>
                      <a:endParaRPr sz="1800"/>
                    </a:p>
                    <a:p>
                      <a:pPr indent="-1905" lvl="0" marL="63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Her dress is red and blue.</a:t>
                      </a:r>
                      <a:endParaRPr sz="1800"/>
                    </a:p>
                    <a:p>
                      <a:pPr indent="-1905" lvl="0" marL="63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This is Billy Doll. </a:t>
                      </a:r>
                      <a:endParaRPr sz="1800"/>
                    </a:p>
                    <a:p>
                      <a:pPr indent="-1905" lvl="0" marL="63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His shorts are green and blue.</a:t>
                      </a:r>
                      <a:endParaRPr sz="1800"/>
                    </a:p>
                    <a:p>
                      <a:pPr indent="-1905" lvl="0" marL="63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Billy is wearing a cap. </a:t>
                      </a:r>
                      <a:endParaRPr sz="1800"/>
                    </a:p>
                    <a:p>
                      <a:pPr indent="-1905" lvl="0" marL="63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His cap is purple.</a:t>
                      </a:r>
                      <a:endParaRPr sz="1800"/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3" name="Google Shape;63;p14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{AAFD703E-716E-4BAA-99E9-7BD89D058C8A}</a:tableStyleId>
              </a:tblPr>
              <a:tblGrid>
                <a:gridCol w="5311150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1B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64" name="Google Shape;64;p14"/>
          <p:cNvSpPr txBox="1"/>
          <p:nvPr/>
        </p:nvSpPr>
        <p:spPr>
          <a:xfrm>
            <a:off x="57250" y="525625"/>
            <a:ext cx="61902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	Expression of personal experiences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Answer the teacher’s questions.</a:t>
            </a: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1526300" y="1510250"/>
            <a:ext cx="5058900" cy="27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What are you wearing?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What colour is / are your dress / skirt / shirt / trousers / shoes / socks? 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What is your favourite toy?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What colour is it / are they?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What colour do you like?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