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Century Gothic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8D06FFF-9CDD-4BD1-BF98-60E8B87178C0}">
  <a:tblStyle styleId="{78D06FFF-9CDD-4BD1-BF98-60E8B87178C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635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CenturyGothic-italic.fntdata"/><Relationship Id="rId10" Type="http://schemas.openxmlformats.org/officeDocument/2006/relationships/font" Target="fonts/CenturyGothic-bold.fntdata"/><Relationship Id="rId12" Type="http://schemas.openxmlformats.org/officeDocument/2006/relationships/font" Target="fonts/CenturyGothic-boldItalic.fntdata"/><Relationship Id="rId9" Type="http://schemas.openxmlformats.org/officeDocument/2006/relationships/font" Target="fonts/CenturyGothic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d24cd474db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d24cd474db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46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imes New Roman"/>
              <a:buChar char="•"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two minutes to look at the text.</a:t>
            </a:r>
            <a:endParaRPr sz="18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d230f38b0a_1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d230f38b0a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46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imes New Roman"/>
              <a:buChar char="•"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Ask the guiding questions below and encourage the pupil to say as much as he / she can, giving prompts where appropriate.</a:t>
            </a:r>
            <a:endParaRPr sz="18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46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Times New Roman"/>
              <a:buChar char="•"/>
            </a:pPr>
            <a:r>
              <a:rPr lang="en" sz="1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can also ask other questions relevant to the theme of Part A.</a:t>
            </a:r>
            <a:endParaRPr sz="180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{78D06FFF-9CDD-4BD1-BF98-60E8B87178C0}</a:tableStyleId>
              </a:tblPr>
              <a:tblGrid>
                <a:gridCol w="5311150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1B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304800" y="883150"/>
            <a:ext cx="53457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	Reading aloud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Read the following text aloud.</a:t>
            </a:r>
            <a:endParaRPr/>
          </a:p>
        </p:txBody>
      </p:sp>
      <p:graphicFrame>
        <p:nvGraphicFramePr>
          <p:cNvPr id="57" name="Google Shape;57;p13"/>
          <p:cNvGraphicFramePr/>
          <p:nvPr/>
        </p:nvGraphicFramePr>
        <p:xfrm>
          <a:off x="1540550" y="1971625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{78D06FFF-9CDD-4BD1-BF98-60E8B87178C0}</a:tableStyleId>
              </a:tblPr>
              <a:tblGrid>
                <a:gridCol w="5029275"/>
              </a:tblGrid>
              <a:tr h="1430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 u="sng"/>
                        <a:t>A fashion show</a:t>
                      </a:r>
                      <a:endParaRPr sz="1800" u="sng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The children are having a fashion show. 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Jane is wearing a dress.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It is orange. </a:t>
                      </a:r>
                      <a:endParaRPr sz="18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Jack is wearing jeans and a T-shirt.</a:t>
                      </a:r>
                      <a:endParaRPr sz="1800"/>
                    </a:p>
                    <a:p>
                      <a:pPr indent="-1905" lvl="0" marL="63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/>
                        <a:t>His clothes are blue.</a:t>
                      </a:r>
                      <a:endParaRPr sz="1800"/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CCCC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457325" cy="676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3" name="Google Shape;63;p14"/>
          <p:cNvGraphicFramePr/>
          <p:nvPr/>
        </p:nvGraphicFramePr>
        <p:xfrm>
          <a:off x="304800" y="3048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{78D06FFF-9CDD-4BD1-BF98-60E8B87178C0}</a:tableStyleId>
              </a:tblPr>
              <a:tblGrid>
                <a:gridCol w="5311150"/>
              </a:tblGrid>
              <a:tr h="269875">
                <a:tc>
                  <a:txBody>
                    <a:bodyPr/>
                    <a:lstStyle/>
                    <a:p>
                      <a:pPr indent="0" lvl="0" marL="7175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Longman Welcome to English Gold 1B Assessment Bank</a:t>
                      </a:r>
                      <a:endParaRPr b="1" sz="150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T="0" marB="0" marR="0" marL="0" anchor="ctr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64" name="Google Shape;64;p14"/>
          <p:cNvSpPr txBox="1"/>
          <p:nvPr/>
        </p:nvSpPr>
        <p:spPr>
          <a:xfrm>
            <a:off x="152400" y="891325"/>
            <a:ext cx="54981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1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	Expression of personal experiences</a:t>
            </a:r>
            <a:endParaRPr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</a:rPr>
              <a:t>Answer the teacher’s questions.</a:t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1559525" y="1705475"/>
            <a:ext cx="5386800" cy="31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</a:t>
            </a:r>
            <a:endParaRPr sz="1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What are you wearing?</a:t>
            </a:r>
            <a:endParaRPr sz="1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   What colour is / are your skirt / dress / trousers / shorts / shoes / socks?</a:t>
            </a:r>
            <a:endParaRPr sz="1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What am I wearing?</a:t>
            </a:r>
            <a:endParaRPr sz="1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What colour is / are my dress / skirt / shirt / T-shirt / trousers / shoes?</a:t>
            </a:r>
            <a:endParaRPr sz="1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