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</p:sldIdLst>
  <p:sldSz cy="5143500" cx="9144000"/>
  <p:notesSz cx="6858000" cy="9144000"/>
  <p:embeddedFontLst>
    <p:embeddedFont>
      <p:font typeface="Century Gothic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11560AD-FD42-461C-A0C5-30945123F076}">
  <a:tblStyle styleId="{A11560AD-FD42-461C-A0C5-30945123F07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CenturyGothic-italic.fntdata"/><Relationship Id="rId10" Type="http://schemas.openxmlformats.org/officeDocument/2006/relationships/font" Target="fonts/CenturyGothic-bold.fntdata"/><Relationship Id="rId12" Type="http://schemas.openxmlformats.org/officeDocument/2006/relationships/font" Target="fonts/CenturyGothic-boldItalic.fntdata"/><Relationship Id="rId9" Type="http://schemas.openxmlformats.org/officeDocument/2006/relationships/font" Target="fonts/CenturyGothic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d24cd474db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d24cd474db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4CCCC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5" name="Google Shape;55;p13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{A11560AD-FD42-461C-A0C5-30945123F076}</a:tableStyleId>
              </a:tblPr>
              <a:tblGrid>
                <a:gridCol w="5311150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1B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>
            <a:off x="304800" y="828675"/>
            <a:ext cx="4944900" cy="75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720090" lvl="0" marL="72009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	Reading aloud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720090" lvl="0" marL="720090" rtl="0" algn="l">
              <a:spcBef>
                <a:spcPts val="600"/>
              </a:spcBef>
              <a:spcAft>
                <a:spcPts val="60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Read the following text aloud.</a:t>
            </a:r>
            <a:endParaRPr/>
          </a:p>
        </p:txBody>
      </p:sp>
      <p:graphicFrame>
        <p:nvGraphicFramePr>
          <p:cNvPr id="57" name="Google Shape;57;p13"/>
          <p:cNvGraphicFramePr/>
          <p:nvPr/>
        </p:nvGraphicFramePr>
        <p:xfrm>
          <a:off x="1547875" y="20447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{A11560AD-FD42-461C-A0C5-30945123F076}</a:tableStyleId>
              </a:tblPr>
              <a:tblGrid>
                <a:gridCol w="5141550"/>
              </a:tblGrid>
              <a:tr h="127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 u="sng"/>
                        <a:t>My pet</a:t>
                      </a:r>
                      <a:endParaRPr b="1" sz="1600" u="sng"/>
                    </a:p>
                    <a:p>
                      <a:pPr indent="0" lvl="0" marL="0" rtl="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I have a hamster. Her name is Ting Ting.</a:t>
                      </a:r>
                      <a:endParaRPr sz="1600"/>
                    </a:p>
                    <a:p>
                      <a:pPr indent="0" lvl="0" marL="0" rtl="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I like my pet. She is small and brown.</a:t>
                      </a:r>
                      <a:endParaRPr sz="1600"/>
                    </a:p>
                    <a:p>
                      <a:pPr indent="0" lvl="0" marL="0" rtl="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Look! Ting Ting is in my bedroom.</a:t>
                      </a:r>
                      <a:endParaRPr sz="1600"/>
                    </a:p>
                    <a:p>
                      <a:pPr indent="0" lvl="0" marL="0" rtl="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She is sleeping in a box.</a:t>
                      </a:r>
                      <a:endParaRPr sz="1600"/>
                    </a:p>
                    <a:p>
                      <a:pPr indent="0" lvl="0" marL="0" rtl="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" sz="1600"/>
                        <a:t>She is very lovely.</a:t>
                      </a:r>
                      <a:endParaRPr sz="1600"/>
                    </a:p>
                  </a:txBody>
                  <a:tcPr marT="0" marB="0" marR="68575" marL="68575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4CCCC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3" name="Google Shape;63;p14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{A11560AD-FD42-461C-A0C5-30945123F076}</a:tableStyleId>
              </a:tblPr>
              <a:tblGrid>
                <a:gridCol w="5311150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1B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64" name="Google Shape;64;p14"/>
          <p:cNvSpPr txBox="1"/>
          <p:nvPr/>
        </p:nvSpPr>
        <p:spPr>
          <a:xfrm>
            <a:off x="304800" y="457950"/>
            <a:ext cx="5443800" cy="10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720090" lvl="0" marL="72009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-720090" lvl="0" marL="72009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	Expression of personal experiences</a:t>
            </a:r>
            <a:endParaRPr b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Answer the teacher’s questions.</a:t>
            </a:r>
            <a:endParaRPr/>
          </a:p>
        </p:txBody>
      </p:sp>
      <p:sp>
        <p:nvSpPr>
          <p:cNvPr id="65" name="Google Shape;65;p14"/>
          <p:cNvSpPr txBox="1"/>
          <p:nvPr/>
        </p:nvSpPr>
        <p:spPr>
          <a:xfrm>
            <a:off x="2088525" y="1609350"/>
            <a:ext cx="5398500" cy="227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Suggested questions</a:t>
            </a:r>
            <a:endParaRPr sz="17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	Do you have any pets?</a:t>
            </a:r>
            <a:endParaRPr sz="17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	(If yes) What is it? / What are they?</a:t>
            </a:r>
            <a:endParaRPr sz="17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(If no) What animals do you want to keep as pets?</a:t>
            </a:r>
            <a:endParaRPr sz="17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6515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700"/>
              <a:buFont typeface="Times New Roman"/>
              <a:buAutoNum type="arabicPlain" startAt="3"/>
            </a:pPr>
            <a:r>
              <a:rPr lang="en" sz="17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colour is it / are they?</a:t>
            </a:r>
            <a:endParaRPr sz="17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6515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700"/>
              <a:buFont typeface="Times New Roman"/>
              <a:buAutoNum type="arabicPlain" startAt="3"/>
            </a:pPr>
            <a:r>
              <a:rPr lang="en" sz="17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it / Are they big or small?</a:t>
            </a:r>
            <a:endParaRPr sz="17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6515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700"/>
              <a:buFont typeface="Times New Roman"/>
              <a:buAutoNum type="arabicPlain" startAt="3"/>
            </a:pPr>
            <a:r>
              <a:rPr lang="en" sz="17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Describe it / them. Does it / Do they have … (e.g. big eyes / long ears / big noses, etc)?</a:t>
            </a:r>
            <a:endParaRPr sz="17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