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5"/>
  </p:sldMasterIdLst>
  <p:notesMasterIdLst>
    <p:notesMasterId r:id="rId6"/>
  </p:notesMasterIdLst>
  <p:sldIdLst>
    <p:sldId id="256" r:id="rId7"/>
    <p:sldId id="257" r:id="rId8"/>
    <p:sldId id="258" r:id="rId9"/>
  </p:sldIdLst>
  <p:sldSz cy="5143500" cx="9144000"/>
  <p:notesSz cx="6858000" cy="9144000"/>
  <p:embeddedFontLst>
    <p:embeddedFont>
      <p:font typeface="Century Gothic"/>
      <p:regular r:id="rId10"/>
      <p:bold r:id="rId11"/>
      <p:italic r:id="rId12"/>
      <p:boldItalic r:id="rId13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7FBDBE4E-D5C4-494D-95CC-41F1EAB278C1}">
  <a:tblStyle styleId="{7FBDBE4E-D5C4-494D-95CC-41F1EAB278C1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635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635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635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635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635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635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CenturyGothic-bold.fntdata"/><Relationship Id="rId10" Type="http://schemas.openxmlformats.org/officeDocument/2006/relationships/font" Target="fonts/CenturyGothic-regular.fntdata"/><Relationship Id="rId13" Type="http://schemas.openxmlformats.org/officeDocument/2006/relationships/font" Target="fonts/CenturyGothic-boldItalic.fntdata"/><Relationship Id="rId12" Type="http://schemas.openxmlformats.org/officeDocument/2006/relationships/font" Target="fonts/CenturyGothic-italic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269240" lvl="0" marL="180340" rtl="0" algn="l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400"/>
              <a:buFont typeface="Times New Roman"/>
              <a:buChar char="•"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d27e4713c1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gd27e4713c1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18034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d27e4713d5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d27e4713d5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18034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rgbClr val="E37A66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Relationship Id="rId4" Type="http://schemas.openxmlformats.org/officeDocument/2006/relationships/image" Target="../media/image2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jpg"/><Relationship Id="rId4" Type="http://schemas.openxmlformats.org/officeDocument/2006/relationships/image" Target="../media/image2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jp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E6B8AF"/>
        </a:solid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52400"/>
            <a:ext cx="1457325" cy="676275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55" name="Google Shape;55;p13"/>
          <p:cNvGraphicFramePr/>
          <p:nvPr/>
        </p:nvGraphicFramePr>
        <p:xfrm>
          <a:off x="304800" y="304800"/>
          <a:ext cx="3000000" cy="3000000"/>
        </p:xfrm>
        <a:graphic>
          <a:graphicData uri="http://schemas.openxmlformats.org/drawingml/2006/table">
            <a:tbl>
              <a:tblPr bandCol="1" bandRow="1">
                <a:noFill/>
                <a:tableStyleId>{7FBDBE4E-D5C4-494D-95CC-41F1EAB278C1}</a:tableStyleId>
              </a:tblPr>
              <a:tblGrid>
                <a:gridCol w="5991225"/>
              </a:tblGrid>
              <a:tr h="269875">
                <a:tc>
                  <a:txBody>
                    <a:bodyPr/>
                    <a:lstStyle/>
                    <a:p>
                      <a:pPr indent="0" lvl="0" marL="71755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500">
                          <a:solidFill>
                            <a:srgbClr val="FFFFFF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Longman Welcome to English Gold 2A Assessment Bank</a:t>
                      </a:r>
                      <a:endParaRPr b="1" sz="1500">
                        <a:solidFill>
                          <a:srgbClr val="FFFFFF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0" marB="0" marR="0" marL="0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66666"/>
                    </a:solidFill>
                  </a:tcPr>
                </a:tc>
              </a:tr>
            </a:tbl>
          </a:graphicData>
        </a:graphic>
      </p:graphicFrame>
      <p:sp>
        <p:nvSpPr>
          <p:cNvPr id="56" name="Google Shape;56;p13"/>
          <p:cNvSpPr txBox="1"/>
          <p:nvPr/>
        </p:nvSpPr>
        <p:spPr>
          <a:xfrm>
            <a:off x="0" y="828675"/>
            <a:ext cx="6219600" cy="923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Picture Description</a:t>
            </a:r>
            <a:endParaRPr sz="1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chemeClr val="dk1"/>
                </a:solidFill>
              </a:rPr>
              <a:t>Daniel is in Jolly Park. Here is a picture of the park. Study the picture and answer the teacher’s questions.</a:t>
            </a:r>
            <a:endParaRPr/>
          </a:p>
        </p:txBody>
      </p:sp>
      <p:pic>
        <p:nvPicPr>
          <p:cNvPr id="57" name="Google Shape;57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52400" y="1904475"/>
            <a:ext cx="6837650" cy="30866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E6B8AF"/>
        </a:solidFill>
      </p:bgPr>
    </p:bg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" name="Google Shape;62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52400"/>
            <a:ext cx="1457325" cy="676275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63" name="Google Shape;63;p14"/>
          <p:cNvGraphicFramePr/>
          <p:nvPr/>
        </p:nvGraphicFramePr>
        <p:xfrm>
          <a:off x="304800" y="304800"/>
          <a:ext cx="3000000" cy="3000000"/>
        </p:xfrm>
        <a:graphic>
          <a:graphicData uri="http://schemas.openxmlformats.org/drawingml/2006/table">
            <a:tbl>
              <a:tblPr bandCol="1" bandRow="1">
                <a:noFill/>
                <a:tableStyleId>{7FBDBE4E-D5C4-494D-95CC-41F1EAB278C1}</a:tableStyleId>
              </a:tblPr>
              <a:tblGrid>
                <a:gridCol w="5991225"/>
              </a:tblGrid>
              <a:tr h="269875">
                <a:tc>
                  <a:txBody>
                    <a:bodyPr/>
                    <a:lstStyle/>
                    <a:p>
                      <a:pPr indent="0" lvl="0" marL="71755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500">
                          <a:solidFill>
                            <a:srgbClr val="FFFFFF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Longman Welcome to English Gold 2A Assessment Bank</a:t>
                      </a:r>
                      <a:endParaRPr b="1" sz="1500">
                        <a:solidFill>
                          <a:srgbClr val="FFFFFF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0" marB="0" marR="0" marL="0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66666"/>
                    </a:solidFill>
                  </a:tcPr>
                </a:tc>
              </a:tr>
            </a:tbl>
          </a:graphicData>
        </a:graphic>
      </p:graphicFrame>
      <p:sp>
        <p:nvSpPr>
          <p:cNvPr id="64" name="Google Shape;64;p14"/>
          <p:cNvSpPr txBox="1"/>
          <p:nvPr/>
        </p:nvSpPr>
        <p:spPr>
          <a:xfrm>
            <a:off x="41650" y="638600"/>
            <a:ext cx="3679200" cy="4617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60045" lvl="0" marL="360045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u="sng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Suggested questions:</a:t>
            </a:r>
            <a:endParaRPr sz="1600" u="sng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	Daniel wants to wash his hands. Where can he go?</a:t>
            </a:r>
            <a:endParaRPr sz="160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	Daniel wants to buy some food and drinks. Where can he go?</a:t>
            </a:r>
            <a:endParaRPr sz="160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	Where is Birdland / Grassland / the snack bar / pond?</a:t>
            </a:r>
            <a:endParaRPr sz="160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45720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4	</a:t>
            </a:r>
            <a:r>
              <a:rPr i="1" lang="en" sz="16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(Pointing to the ‘Do not throw litter’ sign)</a:t>
            </a:r>
            <a:r>
              <a:rPr lang="en" sz="16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Look at this sign. What can’t Daniel do in the park?</a:t>
            </a:r>
            <a:endParaRPr sz="160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5	Can Daniel feed the fish in the pond? How do you know? Point to the sign.</a:t>
            </a:r>
            <a:endParaRPr sz="160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45720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6	</a:t>
            </a:r>
            <a:r>
              <a:rPr i="1" lang="en" sz="16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(Pointing to the ‘Do not walk on the grass’ sign) </a:t>
            </a:r>
            <a:r>
              <a:rPr lang="en" sz="16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Look at this sign. What does it mean?</a:t>
            </a:r>
            <a:endParaRPr sz="160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7	</a:t>
            </a:r>
            <a:r>
              <a:rPr i="1" lang="en" sz="16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(Pointing to the ‘Do not make a noise’ sign) </a:t>
            </a:r>
            <a:r>
              <a:rPr lang="en" sz="16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What can’t Daniel do in Birdland?</a:t>
            </a:r>
            <a:endParaRPr sz="1600"/>
          </a:p>
        </p:txBody>
      </p:sp>
      <p:pic>
        <p:nvPicPr>
          <p:cNvPr id="65" name="Google Shape;65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859525" y="718750"/>
            <a:ext cx="5025500" cy="42931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E6B8AF"/>
        </a:solidFill>
      </p:bgPr>
    </p:bg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0" name="Google Shape;70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52400"/>
            <a:ext cx="1457325" cy="676275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71" name="Google Shape;71;p15"/>
          <p:cNvGraphicFramePr/>
          <p:nvPr/>
        </p:nvGraphicFramePr>
        <p:xfrm>
          <a:off x="304800" y="304800"/>
          <a:ext cx="3000000" cy="3000000"/>
        </p:xfrm>
        <a:graphic>
          <a:graphicData uri="http://schemas.openxmlformats.org/drawingml/2006/table">
            <a:tbl>
              <a:tblPr bandCol="1" bandRow="1">
                <a:noFill/>
                <a:tableStyleId>{7FBDBE4E-D5C4-494D-95CC-41F1EAB278C1}</a:tableStyleId>
              </a:tblPr>
              <a:tblGrid>
                <a:gridCol w="5991225"/>
              </a:tblGrid>
              <a:tr h="269875">
                <a:tc>
                  <a:txBody>
                    <a:bodyPr/>
                    <a:lstStyle/>
                    <a:p>
                      <a:pPr indent="0" lvl="0" marL="71755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500">
                          <a:solidFill>
                            <a:srgbClr val="FFFFFF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Longman Welcome to English Gold 2A Assessment Bank</a:t>
                      </a:r>
                      <a:endParaRPr b="1" sz="1500">
                        <a:solidFill>
                          <a:srgbClr val="FFFFFF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0" marB="0" marR="0" marL="0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66666"/>
                    </a:solidFill>
                  </a:tcPr>
                </a:tc>
              </a:tr>
            </a:tbl>
          </a:graphicData>
        </a:graphic>
      </p:graphicFrame>
      <p:pic>
        <p:nvPicPr>
          <p:cNvPr id="72" name="Google Shape;72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859525" y="718750"/>
            <a:ext cx="5025500" cy="4293175"/>
          </a:xfrm>
          <a:prstGeom prst="rect">
            <a:avLst/>
          </a:prstGeom>
          <a:noFill/>
          <a:ln>
            <a:noFill/>
          </a:ln>
        </p:spPr>
      </p:pic>
      <p:sp>
        <p:nvSpPr>
          <p:cNvPr id="73" name="Google Shape;73;p15"/>
          <p:cNvSpPr txBox="1"/>
          <p:nvPr/>
        </p:nvSpPr>
        <p:spPr>
          <a:xfrm>
            <a:off x="62650" y="862300"/>
            <a:ext cx="3610500" cy="4371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60045" lvl="0" marL="360045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u="sng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</a:t>
            </a:r>
            <a:r>
              <a:rPr lang="en" sz="1600" u="sng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uggested answers to the questions:</a:t>
            </a:r>
            <a:endParaRPr sz="1600" u="sng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558800" lvl="0" marL="457200" rtl="0" algn="l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600"/>
              <a:buFont typeface="Times New Roman"/>
              <a:buAutoNum type="arabicPlain"/>
            </a:pPr>
            <a:r>
              <a:rPr lang="en" sz="16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Daniel / He can go to the toilet(s).</a:t>
            </a:r>
            <a:endParaRPr sz="160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558800" lvl="0" marL="457200" rtl="0" algn="l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600"/>
              <a:buFont typeface="Times New Roman"/>
              <a:buAutoNum type="arabicPlain"/>
            </a:pPr>
            <a:r>
              <a:rPr lang="en" sz="16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Daniel / He can go to the snack bar.</a:t>
            </a:r>
            <a:endParaRPr sz="160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558800" lvl="0" marL="457200" rtl="0" algn="l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600"/>
              <a:buFont typeface="Times New Roman"/>
              <a:buAutoNum type="arabicPlain"/>
            </a:pPr>
            <a:r>
              <a:rPr lang="en" sz="16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Birdland / It is behind Grassland.</a:t>
            </a:r>
            <a:endParaRPr sz="160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Grassland / It is in front of Birdland.</a:t>
            </a:r>
            <a:endParaRPr sz="160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snack bar / It is behind the pond / between the toilets and Birdland.</a:t>
            </a:r>
            <a:endParaRPr sz="160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pond / It is in front of the snack bar.</a:t>
            </a:r>
            <a:endParaRPr sz="160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558800" lvl="0" marL="457200" rtl="0" algn="l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600"/>
              <a:buFont typeface="Times New Roman"/>
              <a:buAutoNum type="arabicPlain"/>
            </a:pPr>
            <a:r>
              <a:rPr lang="en" sz="16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Daniel / He can’t (throw) litter (in the park).</a:t>
            </a:r>
            <a:endParaRPr sz="160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558800" lvl="0" marL="457200" rtl="0" algn="l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600"/>
              <a:buFont typeface="Times New Roman"/>
              <a:buAutoNum type="arabicPlain"/>
            </a:pPr>
            <a:r>
              <a:rPr lang="en" sz="16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No, Daniel / he can’t (feed the fish in the pond).</a:t>
            </a:r>
            <a:endParaRPr sz="160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558800" lvl="0" marL="457200" rtl="0" algn="l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600"/>
              <a:buFont typeface="Times New Roman"/>
              <a:buAutoNum type="arabicPlain"/>
            </a:pPr>
            <a:r>
              <a:rPr lang="en" sz="16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It means ‘Do not / Don’t walk on the grass’.</a:t>
            </a:r>
            <a:endParaRPr sz="160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558800" lvl="0" marL="457200" rtl="0" algn="l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600"/>
              <a:buFont typeface="Times New Roman"/>
              <a:buAutoNum type="arabicPlain"/>
            </a:pPr>
            <a:r>
              <a:rPr lang="en" sz="16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Daniel / He can’t make a noise (in Birdland).</a:t>
            </a:r>
            <a:endParaRPr sz="16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