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37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1c24c6a8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1c24c6a8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uFillTx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15904dc3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15904dc3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15904dc3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15904dc31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15904dc3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15904dc3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15904dc3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15904dc3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15904dc3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15904dc31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15904dc3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15904dc31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15904dc31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15904dc31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15904dc31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15904dc31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15904dc3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15904dc31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15904dc3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15904dc3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1c24c6a8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1c24c6a8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15904dc31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15904dc31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15904dc3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615904dc3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15904dc31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15904dc31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15904dc3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615904dc31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15904dc31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615904dc31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15904dc31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615904dc31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15904dc31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615904dc31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15904dc31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615904dc31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1c24c6a8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1c24c6a8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15904dc3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15904dc3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15904dc3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15904dc3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15904dc3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15904dc3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15904dc3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15904dc3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15904dc3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15904dc3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15904dc3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15904dc3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54B6-5C84-45E6-9D5E-120141F24F0B}" type="datetimeFigureOut">
              <a:rPr lang="de-DE" smtClean="0"/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uFillTx/>
              </a:rPr>
            </a:fld>
            <a:endParaRPr lang="en-GB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54B6-5C84-45E6-9D5E-120141F24F0B}" type="datetimeFigureOut">
              <a:rPr lang="de-DE" smtClean="0"/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uFillTx/>
              </a:rPr>
            </a:fld>
            <a:endParaRPr lang="en-GB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54B6-5C84-45E6-9D5E-120141F24F0B}" type="datetimeFigureOut">
              <a:rPr lang="de-DE" smtClean="0"/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uFillTx/>
              </a:rPr>
            </a:fld>
            <a:endParaRPr lang="en-GB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uFillTx/>
              </a:defRPr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uFillTx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uFillTx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uFillTx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uFillTx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uFillTx/>
              </a:defRPr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uFillTx/>
              </a:rPr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uFillTx/>
              </a:defRPr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uFillTx/>
              </a:defRPr>
            </a:lvl1pPr>
            <a:lvl2pPr lvl="1">
              <a:buNone/>
              <a:defRPr>
                <a:uFillTx/>
              </a:defRPr>
            </a:lvl2pPr>
            <a:lvl3pPr lvl="2">
              <a:buNone/>
              <a:defRPr>
                <a:uFillTx/>
              </a:defRPr>
            </a:lvl3pPr>
            <a:lvl4pPr lvl="3">
              <a:buNone/>
              <a:defRPr>
                <a:uFillTx/>
              </a:defRPr>
            </a:lvl4pPr>
            <a:lvl5pPr lvl="4">
              <a:buNone/>
              <a:defRPr>
                <a:uFillTx/>
              </a:defRPr>
            </a:lvl5pPr>
            <a:lvl6pPr lvl="5">
              <a:buNone/>
              <a:defRPr>
                <a:uFillTx/>
              </a:defRPr>
            </a:lvl6pPr>
            <a:lvl7pPr lvl="6">
              <a:buNone/>
              <a:defRPr>
                <a:uFillTx/>
              </a:defRPr>
            </a:lvl7pPr>
            <a:lvl8pPr lvl="7">
              <a:buNone/>
              <a:defRPr>
                <a:uFillTx/>
              </a:defRPr>
            </a:lvl8pPr>
            <a:lvl9pPr lvl="8"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uFillTx/>
              </a:rPr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54B6-5C84-45E6-9D5E-120141F24F0B}" type="datetimeFigureOut">
              <a:rPr lang="de-DE" smtClean="0"/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uFillTx/>
              </a:rPr>
            </a:fld>
            <a:endParaRPr lang="en-GB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54B6-5C84-45E6-9D5E-120141F24F0B}" type="datetimeFigureOut">
              <a:rPr lang="de-DE" smtClean="0"/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uFillTx/>
              </a:rPr>
            </a:fld>
            <a:endParaRPr lang="en-GB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54B6-5C84-45E6-9D5E-120141F24F0B}" type="datetimeFigureOut">
              <a:rPr lang="de-DE" smtClean="0"/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uFillTx/>
              </a:rPr>
            </a:fld>
            <a:endParaRPr lang="en-GB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54B6-5C84-45E6-9D5E-120141F24F0B}" type="datetimeFigureOut">
              <a:rPr lang="de-DE" smtClean="0"/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uFillTx/>
              </a:rPr>
            </a:fld>
            <a:endParaRPr lang="en-GB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54B6-5C84-45E6-9D5E-120141F24F0B}" type="datetimeFigureOut">
              <a:rPr lang="de-DE" smtClean="0"/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uFillTx/>
              </a:rPr>
            </a:fld>
            <a:endParaRPr lang="en-GB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54B6-5C84-45E6-9D5E-120141F24F0B}" type="datetimeFigureOut">
              <a:rPr lang="de-DE" smtClean="0"/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uFillTx/>
              </a:rPr>
            </a:fld>
            <a:endParaRPr lang="en-GB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54B6-5C84-45E6-9D5E-120141F24F0B}" type="datetimeFigureOut">
              <a:rPr lang="de-DE" smtClean="0"/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uFillTx/>
              </a:rPr>
            </a:fld>
            <a:endParaRPr lang="en-GB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54B6-5C84-45E6-9D5E-120141F24F0B}" type="datetimeFigureOut">
              <a:rPr lang="de-DE" smtClean="0"/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uFillTx/>
              </a:rPr>
            </a:fld>
            <a:endParaRPr lang="en-GB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454B6-5C84-45E6-9D5E-120141F24F0B}" type="datetimeFigureOut">
              <a:rPr lang="de-DE" smtClean="0"/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uFillTx/>
              </a:rPr>
            </a:fld>
            <a:endParaRPr lang="en-GB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/>
          <p:cNvPicPr>
            <a:picLocks noChangeAspect="1"/>
          </p:cNvPicPr>
          <p:nvPr/>
        </p:nvPicPr>
        <p:blipFill rotWithShape="1">
          <a:blip r:embed="rId1"/>
          <a:srcRect l="12240" t="8041" r="28914" b="1"/>
          <a:stretch>
            <a:fillRect/>
          </a:stretch>
        </p:blipFill>
        <p:spPr>
          <a:xfrm>
            <a:off x="4766581" y="10"/>
            <a:ext cx="4377419" cy="3847800"/>
          </a:xfrm>
          <a:custGeom>
            <a:avLst/>
            <a:gdLst/>
            <a:ahLst/>
            <a:cxnLst/>
            <a:rect l="l" t="t" r="r" b="b"/>
            <a:pathLst>
              <a:path w="5836558" h="5130414">
                <a:moveTo>
                  <a:pt x="2376055" y="0"/>
                </a:moveTo>
                <a:lnTo>
                  <a:pt x="5836558" y="0"/>
                </a:lnTo>
                <a:lnTo>
                  <a:pt x="5836558" y="5130414"/>
                </a:lnTo>
                <a:lnTo>
                  <a:pt x="0" y="5130414"/>
                </a:lnTo>
                <a:close/>
              </a:path>
            </a:pathLst>
          </a:custGeom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630936" y="598081"/>
            <a:ext cx="4703223" cy="1792844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 b="1">
                <a:uFillTx/>
                <a:latin typeface="Quicksand"/>
                <a:ea typeface="Quicksand"/>
                <a:cs typeface="Quicksand"/>
                <a:sym typeface="Quicksand"/>
              </a:rPr>
              <a:t>European </a:t>
            </a:r>
            <a:br>
              <a:rPr lang="en-GB" sz="4100" b="1">
                <a:uFillTx/>
                <a:latin typeface="Quicksand"/>
                <a:ea typeface="Quicksand"/>
                <a:cs typeface="Quicksand"/>
                <a:sym typeface="Quicksand"/>
              </a:rPr>
            </a:br>
            <a:r>
              <a:rPr lang="en-GB" sz="4100" b="1">
                <a:uFillTx/>
                <a:latin typeface="Quicksand"/>
                <a:ea typeface="Quicksand"/>
                <a:cs typeface="Quicksand"/>
                <a:sym typeface="Quicksand"/>
              </a:rPr>
              <a:t>Cognates Quiz</a:t>
            </a:r>
            <a:endParaRPr lang="en-GB" sz="4100" b="1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8" name="Freeform: Shape 5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186380" y="3969381"/>
            <a:ext cx="4957620" cy="1174119"/>
          </a:xfrm>
          <a:custGeom>
            <a:avLst/>
            <a:gdLst>
              <a:gd name="connsiteX0" fmla="*/ 1186806 w 6610160"/>
              <a:gd name="connsiteY0" fmla="*/ 0 h 1565491"/>
              <a:gd name="connsiteX1" fmla="*/ 1692132 w 6610160"/>
              <a:gd name="connsiteY1" fmla="*/ 0 h 1565491"/>
              <a:gd name="connsiteX2" fmla="*/ 6104834 w 6610160"/>
              <a:gd name="connsiteY2" fmla="*/ 0 h 1565491"/>
              <a:gd name="connsiteX3" fmla="*/ 6610160 w 6610160"/>
              <a:gd name="connsiteY3" fmla="*/ 0 h 1565491"/>
              <a:gd name="connsiteX4" fmla="*/ 6610160 w 6610160"/>
              <a:gd name="connsiteY4" fmla="*/ 1565491 h 1565491"/>
              <a:gd name="connsiteX5" fmla="*/ 0 w 6610160"/>
              <a:gd name="connsiteY5" fmla="*/ 1565491 h 1565491"/>
              <a:gd name="connsiteX6" fmla="*/ 724290 w 6610160"/>
              <a:gd name="connsiteY6" fmla="*/ 1591 h 1565491"/>
              <a:gd name="connsiteX7" fmla="*/ 1186070 w 6610160"/>
              <a:gd name="connsiteY7" fmla="*/ 15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0160" h="1565491">
                <a:moveTo>
                  <a:pt x="1186806" y="0"/>
                </a:moveTo>
                <a:lnTo>
                  <a:pt x="1692132" y="0"/>
                </a:lnTo>
                <a:lnTo>
                  <a:pt x="6104834" y="0"/>
                </a:lnTo>
                <a:lnTo>
                  <a:pt x="6610160" y="0"/>
                </a:lnTo>
                <a:lnTo>
                  <a:pt x="6610160" y="1565491"/>
                </a:lnTo>
                <a:lnTo>
                  <a:pt x="0" y="1565491"/>
                </a:lnTo>
                <a:lnTo>
                  <a:pt x="724290" y="1591"/>
                </a:lnTo>
                <a:lnTo>
                  <a:pt x="1186070" y="159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Freeform: Shape 6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969382"/>
            <a:ext cx="4608277" cy="1174118"/>
          </a:xfrm>
          <a:custGeom>
            <a:avLst/>
            <a:gdLst>
              <a:gd name="connsiteX0" fmla="*/ 0 w 6144370"/>
              <a:gd name="connsiteY0" fmla="*/ 0 h 1565491"/>
              <a:gd name="connsiteX1" fmla="*/ 6144370 w 6144370"/>
              <a:gd name="connsiteY1" fmla="*/ 0 h 1565491"/>
              <a:gd name="connsiteX2" fmla="*/ 5419344 w 6144370"/>
              <a:gd name="connsiteY2" fmla="*/ 1565491 h 1565491"/>
              <a:gd name="connsiteX3" fmla="*/ 0 w 6144370"/>
              <a:gd name="connsiteY3" fmla="*/ 15654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4370" h="1565491">
                <a:moveTo>
                  <a:pt x="0" y="0"/>
                </a:moveTo>
                <a:lnTo>
                  <a:pt x="6144370" y="0"/>
                </a:lnTo>
                <a:lnTo>
                  <a:pt x="5419344" y="1565491"/>
                </a:lnTo>
                <a:lnTo>
                  <a:pt x="0" y="156549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84342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uFillTx/>
                <a:latin typeface="Quicksand"/>
                <a:ea typeface="Quicksand"/>
                <a:cs typeface="Quicksand"/>
                <a:sym typeface="Quicksand"/>
              </a:rPr>
              <a:t>Huis</a:t>
            </a:r>
            <a:endParaRPr sz="6000" b="1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6" name="Google Shape;126;p22"/>
          <p:cNvSpPr txBox="1">
            <a:spLocks noGrp="1"/>
          </p:cNvSpPr>
          <p:nvPr>
            <p:ph type="title" idx="4294967295"/>
          </p:nvPr>
        </p:nvSpPr>
        <p:spPr>
          <a:xfrm>
            <a:off x="0" y="2352675"/>
            <a:ext cx="8521700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House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title" idx="4294967295"/>
          </p:nvPr>
        </p:nvSpPr>
        <p:spPr>
          <a:xfrm>
            <a:off x="0" y="3709988"/>
            <a:ext cx="8521700" cy="842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Dutch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98475" y="8370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uFillTx/>
                <a:latin typeface="Quicksand"/>
                <a:ea typeface="Quicksand"/>
                <a:cs typeface="Quicksand"/>
                <a:sym typeface="Quicksand"/>
              </a:rPr>
              <a:t>αυτόγραφο</a:t>
            </a:r>
            <a:endParaRPr sz="6000" b="1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4" name="Google Shape;134;p23"/>
          <p:cNvSpPr txBox="1">
            <a:spLocks noGrp="1"/>
          </p:cNvSpPr>
          <p:nvPr>
            <p:ph type="title" idx="4294967295"/>
          </p:nvPr>
        </p:nvSpPr>
        <p:spPr>
          <a:xfrm>
            <a:off x="622300" y="2273300"/>
            <a:ext cx="8521700" cy="8429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Autograph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 idx="4294967295"/>
          </p:nvPr>
        </p:nvSpPr>
        <p:spPr>
          <a:xfrm>
            <a:off x="623888" y="3657600"/>
            <a:ext cx="8520112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Greek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398475" y="8370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uFillTx/>
                <a:latin typeface="Quicksand"/>
                <a:ea typeface="Quicksand"/>
                <a:cs typeface="Quicksand"/>
                <a:sym typeface="Quicksand"/>
              </a:rPr>
              <a:t>календар</a:t>
            </a:r>
            <a:endParaRPr sz="6000" b="1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title" idx="4294967295"/>
          </p:nvPr>
        </p:nvSpPr>
        <p:spPr>
          <a:xfrm>
            <a:off x="622300" y="2365375"/>
            <a:ext cx="8521700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Calendar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 idx="4294967295"/>
          </p:nvPr>
        </p:nvSpPr>
        <p:spPr>
          <a:xfrm>
            <a:off x="623888" y="3657600"/>
            <a:ext cx="8520112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Bulgarian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311700" y="88152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uFillTx/>
                <a:latin typeface="Quicksand"/>
                <a:ea typeface="Quicksand"/>
                <a:cs typeface="Quicksand"/>
                <a:sym typeface="Quicksand"/>
              </a:rPr>
              <a:t>Kahvi</a:t>
            </a:r>
            <a:endParaRPr sz="6000" b="1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0" name="Google Shape;150;p25"/>
          <p:cNvSpPr txBox="1">
            <a:spLocks noGrp="1"/>
          </p:cNvSpPr>
          <p:nvPr>
            <p:ph type="title" idx="4294967295"/>
          </p:nvPr>
        </p:nvSpPr>
        <p:spPr>
          <a:xfrm>
            <a:off x="0" y="2257425"/>
            <a:ext cx="8521700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Coffee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1" name="Google Shape;151;p25"/>
          <p:cNvSpPr txBox="1">
            <a:spLocks noGrp="1"/>
          </p:cNvSpPr>
          <p:nvPr>
            <p:ph type="title" idx="4294967295"/>
          </p:nvPr>
        </p:nvSpPr>
        <p:spPr>
          <a:xfrm>
            <a:off x="0" y="3632200"/>
            <a:ext cx="8521700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Finnish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398475" y="8370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uFillTx/>
                <a:latin typeface="Quicksand"/>
                <a:ea typeface="Quicksand"/>
                <a:cs typeface="Quicksand"/>
                <a:sym typeface="Quicksand"/>
              </a:rPr>
              <a:t>Szponzor</a:t>
            </a:r>
            <a:endParaRPr sz="6000" b="1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8" name="Google Shape;158;p26"/>
          <p:cNvSpPr txBox="1">
            <a:spLocks noGrp="1"/>
          </p:cNvSpPr>
          <p:nvPr>
            <p:ph type="title" idx="4294967295"/>
          </p:nvPr>
        </p:nvSpPr>
        <p:spPr>
          <a:xfrm>
            <a:off x="622300" y="2365375"/>
            <a:ext cx="8521700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Sponsor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9" name="Google Shape;159;p26"/>
          <p:cNvSpPr txBox="1">
            <a:spLocks noGrp="1"/>
          </p:cNvSpPr>
          <p:nvPr>
            <p:ph type="title" idx="4294967295"/>
          </p:nvPr>
        </p:nvSpPr>
        <p:spPr>
          <a:xfrm>
            <a:off x="623888" y="3657600"/>
            <a:ext cx="8520112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Hungarian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398475" y="8370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uFillTx/>
                <a:latin typeface="Quicksand"/>
                <a:ea typeface="Quicksand"/>
                <a:cs typeface="Quicksand"/>
                <a:sym typeface="Quicksand"/>
              </a:rPr>
              <a:t>Skuzi</a:t>
            </a:r>
            <a:endParaRPr sz="6000" b="1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6" name="Google Shape;166;p27"/>
          <p:cNvSpPr txBox="1">
            <a:spLocks noGrp="1"/>
          </p:cNvSpPr>
          <p:nvPr>
            <p:ph type="title" idx="4294967295"/>
          </p:nvPr>
        </p:nvSpPr>
        <p:spPr>
          <a:xfrm>
            <a:off x="622300" y="2365375"/>
            <a:ext cx="8521700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Excuse me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7" name="Google Shape;167;p27"/>
          <p:cNvSpPr txBox="1">
            <a:spLocks noGrp="1"/>
          </p:cNvSpPr>
          <p:nvPr>
            <p:ph type="title" idx="4294967295"/>
          </p:nvPr>
        </p:nvSpPr>
        <p:spPr>
          <a:xfrm>
            <a:off x="623888" y="3657600"/>
            <a:ext cx="8520112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Maltese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398475" y="8370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uFillTx/>
                <a:latin typeface="Quicksand"/>
                <a:ea typeface="Quicksand"/>
                <a:cs typeface="Quicksand"/>
                <a:sym typeface="Quicksand"/>
              </a:rPr>
              <a:t>Pieprz</a:t>
            </a:r>
            <a:endParaRPr sz="6000" b="1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4" name="Google Shape;174;p28"/>
          <p:cNvSpPr txBox="1">
            <a:spLocks noGrp="1"/>
          </p:cNvSpPr>
          <p:nvPr>
            <p:ph type="title" idx="4294967295"/>
          </p:nvPr>
        </p:nvSpPr>
        <p:spPr>
          <a:xfrm>
            <a:off x="622300" y="2365375"/>
            <a:ext cx="8521700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Pepper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5" name="Google Shape;175;p28"/>
          <p:cNvSpPr txBox="1">
            <a:spLocks noGrp="1"/>
          </p:cNvSpPr>
          <p:nvPr>
            <p:ph type="title" idx="4294967295"/>
          </p:nvPr>
        </p:nvSpPr>
        <p:spPr>
          <a:xfrm>
            <a:off x="623888" y="3657600"/>
            <a:ext cx="8520112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Polish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398475" y="8370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uFillTx/>
                <a:latin typeface="Quicksand"/>
                <a:ea typeface="Quicksand"/>
                <a:cs typeface="Quicksand"/>
                <a:sym typeface="Quicksand"/>
              </a:rPr>
              <a:t>Miljons</a:t>
            </a:r>
            <a:endParaRPr sz="6000" b="1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2" name="Google Shape;182;p29"/>
          <p:cNvSpPr txBox="1">
            <a:spLocks noGrp="1"/>
          </p:cNvSpPr>
          <p:nvPr>
            <p:ph type="title" idx="4294967295"/>
          </p:nvPr>
        </p:nvSpPr>
        <p:spPr>
          <a:xfrm>
            <a:off x="622300" y="2365375"/>
            <a:ext cx="8521700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Million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3" name="Google Shape;183;p29"/>
          <p:cNvSpPr txBox="1">
            <a:spLocks noGrp="1"/>
          </p:cNvSpPr>
          <p:nvPr>
            <p:ph type="title" idx="4294967295"/>
          </p:nvPr>
        </p:nvSpPr>
        <p:spPr>
          <a:xfrm>
            <a:off x="623888" y="3657600"/>
            <a:ext cx="8520112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Latvian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title"/>
          </p:nvPr>
        </p:nvSpPr>
        <p:spPr>
          <a:xfrm>
            <a:off x="398475" y="8370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uFillTx/>
                <a:latin typeface="Quicksand"/>
                <a:ea typeface="Quicksand"/>
                <a:cs typeface="Quicksand"/>
                <a:sym typeface="Quicksand"/>
              </a:rPr>
              <a:t>Dragão</a:t>
            </a:r>
            <a:endParaRPr sz="6000" b="1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294967295"/>
          </p:nvPr>
        </p:nvSpPr>
        <p:spPr>
          <a:xfrm>
            <a:off x="622300" y="2365375"/>
            <a:ext cx="8521700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Dragon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1" name="Google Shape;191;p30"/>
          <p:cNvSpPr txBox="1">
            <a:spLocks noGrp="1"/>
          </p:cNvSpPr>
          <p:nvPr>
            <p:ph type="title" idx="4294967295"/>
          </p:nvPr>
        </p:nvSpPr>
        <p:spPr>
          <a:xfrm>
            <a:off x="623888" y="3657600"/>
            <a:ext cx="8520112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Portuguese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538475" y="8370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uFillTx/>
                <a:latin typeface="Quicksand"/>
                <a:ea typeface="Quicksand"/>
                <a:cs typeface="Quicksand"/>
                <a:sym typeface="Quicksand"/>
              </a:rPr>
              <a:t>Ploom</a:t>
            </a:r>
            <a:endParaRPr sz="6000" b="1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8" name="Google Shape;198;p31"/>
          <p:cNvSpPr txBox="1">
            <a:spLocks noGrp="1"/>
          </p:cNvSpPr>
          <p:nvPr>
            <p:ph type="title" idx="4294967295"/>
          </p:nvPr>
        </p:nvSpPr>
        <p:spPr>
          <a:xfrm>
            <a:off x="622300" y="2365375"/>
            <a:ext cx="8521700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Plum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9" name="Google Shape;199;p31"/>
          <p:cNvSpPr txBox="1">
            <a:spLocks noGrp="1"/>
          </p:cNvSpPr>
          <p:nvPr>
            <p:ph type="title" idx="4294967295"/>
          </p:nvPr>
        </p:nvSpPr>
        <p:spPr>
          <a:xfrm>
            <a:off x="622300" y="3632200"/>
            <a:ext cx="8521700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Estonian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350775"/>
            <a:ext cx="8520600" cy="10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4800">
                <a:uFillTx/>
                <a:latin typeface="Quicksand"/>
                <a:ea typeface="Quicksand"/>
                <a:cs typeface="Quicksand"/>
                <a:sym typeface="Quicksand"/>
              </a:rPr>
              <a:t>What is a cognate?</a:t>
            </a:r>
            <a:endParaRPr sz="4800">
              <a:uFillTx/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432275"/>
            <a:ext cx="8231373" cy="31364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uFillTx/>
                <a:latin typeface="Quicksand Light"/>
                <a:ea typeface="Quicksand Light"/>
                <a:cs typeface="Quicksand Light"/>
                <a:sym typeface="Quicksand Light"/>
              </a:rPr>
              <a:t>Cognates are words which </a:t>
            </a:r>
            <a:r>
              <a:rPr lang="en-GB" sz="2400" b="1" dirty="0">
                <a:uFillTx/>
                <a:latin typeface="Quicksand"/>
                <a:ea typeface="Quicksand"/>
                <a:cs typeface="Quicksand"/>
                <a:sym typeface="Quicksand"/>
              </a:rPr>
              <a:t>look or sound similar</a:t>
            </a:r>
            <a:r>
              <a:rPr lang="en-GB" sz="2400" dirty="0">
                <a:uFillTx/>
                <a:latin typeface="Quicksand Light"/>
                <a:ea typeface="Quicksand Light"/>
                <a:cs typeface="Quicksand Light"/>
                <a:sym typeface="Quicksand Light"/>
              </a:rPr>
              <a:t> and have the </a:t>
            </a:r>
            <a:r>
              <a:rPr lang="en-GB" sz="2400" b="1" dirty="0">
                <a:uFillTx/>
                <a:latin typeface="Quicksand"/>
                <a:ea typeface="Quicksand"/>
                <a:cs typeface="Quicksand"/>
                <a:sym typeface="Quicksand"/>
              </a:rPr>
              <a:t>same or similar meanings </a:t>
            </a:r>
            <a:r>
              <a:rPr lang="en-GB" sz="2400" b="1" dirty="0">
                <a:uFillTx/>
                <a:latin typeface="Quicksand"/>
                <a:ea typeface="Quicksand"/>
                <a:cs typeface="Quicksand"/>
                <a:sym typeface="Quicksand"/>
              </a:rPr>
              <a:t>to words in your own language.</a:t>
            </a:r>
            <a:endParaRPr sz="2400" dirty="0">
              <a:uFillTx/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 dirty="0">
                <a:uFillTx/>
                <a:latin typeface="Quicksand Light"/>
                <a:ea typeface="Quicksand Light"/>
                <a:cs typeface="Quicksand Light"/>
                <a:sym typeface="Quicksand Light"/>
              </a:rPr>
              <a:t>Have you come across any cognates in your language lessons so far this year?</a:t>
            </a:r>
            <a:endParaRPr sz="2400" dirty="0">
              <a:uFillTx/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 dirty="0">
                <a:uFillTx/>
                <a:latin typeface="Quicksand Light"/>
                <a:ea typeface="Quicksand Light"/>
                <a:cs typeface="Quicksand Light"/>
                <a:sym typeface="Quicksand Light"/>
              </a:rPr>
              <a:t>See if you can work out what these European cognates mean and which language they come from.</a:t>
            </a:r>
            <a:endParaRPr sz="2400" dirty="0">
              <a:uFillTx/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9525" y="4332219"/>
            <a:ext cx="2657742" cy="70873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538475" y="8497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uFillTx/>
                <a:latin typeface="Quicksand"/>
                <a:ea typeface="Quicksand"/>
                <a:cs typeface="Quicksand"/>
                <a:sym typeface="Quicksand"/>
              </a:rPr>
              <a:t>Hotelov</a:t>
            </a:r>
            <a:endParaRPr sz="6000" b="1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6" name="Google Shape;206;p32"/>
          <p:cNvSpPr txBox="1">
            <a:spLocks noGrp="1"/>
          </p:cNvSpPr>
          <p:nvPr>
            <p:ph type="title" idx="4294967295"/>
          </p:nvPr>
        </p:nvSpPr>
        <p:spPr>
          <a:xfrm>
            <a:off x="622300" y="2365375"/>
            <a:ext cx="8521700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Hotel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7" name="Google Shape;207;p32"/>
          <p:cNvSpPr txBox="1">
            <a:spLocks noGrp="1"/>
          </p:cNvSpPr>
          <p:nvPr>
            <p:ph type="title" idx="4294967295"/>
          </p:nvPr>
        </p:nvSpPr>
        <p:spPr>
          <a:xfrm>
            <a:off x="622300" y="3709988"/>
            <a:ext cx="8521700" cy="842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Slovene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>
            <a:spLocks noGrp="1"/>
          </p:cNvSpPr>
          <p:nvPr>
            <p:ph type="title"/>
          </p:nvPr>
        </p:nvSpPr>
        <p:spPr>
          <a:xfrm>
            <a:off x="398475" y="8370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uFillTx/>
                <a:latin typeface="Quicksand"/>
                <a:ea typeface="Quicksand"/>
                <a:cs typeface="Quicksand"/>
                <a:sym typeface="Quicksand"/>
              </a:rPr>
              <a:t>Moncaí</a:t>
            </a:r>
            <a:endParaRPr sz="6000" b="1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4" name="Google Shape;214;p33"/>
          <p:cNvSpPr txBox="1">
            <a:spLocks noGrp="1"/>
          </p:cNvSpPr>
          <p:nvPr>
            <p:ph type="title" idx="4294967295"/>
          </p:nvPr>
        </p:nvSpPr>
        <p:spPr>
          <a:xfrm>
            <a:off x="622300" y="2365375"/>
            <a:ext cx="8521700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Monkey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5" name="Google Shape;215;p33"/>
          <p:cNvSpPr txBox="1">
            <a:spLocks noGrp="1"/>
          </p:cNvSpPr>
          <p:nvPr>
            <p:ph type="title" idx="4294967295"/>
          </p:nvPr>
        </p:nvSpPr>
        <p:spPr>
          <a:xfrm>
            <a:off x="622300" y="3709988"/>
            <a:ext cx="8521700" cy="842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Irish 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>
            <a:spLocks noGrp="1"/>
          </p:cNvSpPr>
          <p:nvPr>
            <p:ph type="title"/>
          </p:nvPr>
        </p:nvSpPr>
        <p:spPr>
          <a:xfrm>
            <a:off x="398475" y="8370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uFillTx/>
                <a:latin typeface="Quicksand"/>
                <a:ea typeface="Quicksand"/>
                <a:cs typeface="Quicksand"/>
                <a:sym typeface="Quicksand"/>
              </a:rPr>
              <a:t>Sestra</a:t>
            </a:r>
            <a:endParaRPr sz="6000" b="1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2" name="Google Shape;222;p34"/>
          <p:cNvSpPr txBox="1">
            <a:spLocks noGrp="1"/>
          </p:cNvSpPr>
          <p:nvPr>
            <p:ph type="title" idx="4294967295"/>
          </p:nvPr>
        </p:nvSpPr>
        <p:spPr>
          <a:xfrm>
            <a:off x="622300" y="2365375"/>
            <a:ext cx="8521700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Sister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3" name="Google Shape;223;p34"/>
          <p:cNvSpPr txBox="1">
            <a:spLocks noGrp="1"/>
          </p:cNvSpPr>
          <p:nvPr>
            <p:ph type="title" idx="4294967295"/>
          </p:nvPr>
        </p:nvSpPr>
        <p:spPr>
          <a:xfrm>
            <a:off x="622300" y="3709988"/>
            <a:ext cx="8521700" cy="842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Slovak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>
            <a:spLocks noGrp="1"/>
          </p:cNvSpPr>
          <p:nvPr>
            <p:ph type="title"/>
          </p:nvPr>
        </p:nvSpPr>
        <p:spPr>
          <a:xfrm>
            <a:off x="538475" y="85612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uFillTx/>
                <a:latin typeface="Quicksand"/>
                <a:ea typeface="Quicksand"/>
                <a:cs typeface="Quicksand"/>
                <a:sym typeface="Quicksand"/>
              </a:rPr>
              <a:t>Flirta</a:t>
            </a:r>
            <a:endParaRPr sz="6000" b="1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0" name="Google Shape;230;p35"/>
          <p:cNvSpPr txBox="1">
            <a:spLocks noGrp="1"/>
          </p:cNvSpPr>
          <p:nvPr>
            <p:ph type="title" idx="4294967295"/>
          </p:nvPr>
        </p:nvSpPr>
        <p:spPr>
          <a:xfrm>
            <a:off x="622300" y="2365375"/>
            <a:ext cx="8521700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To flirt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5"/>
          <p:cNvSpPr txBox="1">
            <a:spLocks noGrp="1"/>
          </p:cNvSpPr>
          <p:nvPr>
            <p:ph type="title" idx="4294967295"/>
          </p:nvPr>
        </p:nvSpPr>
        <p:spPr>
          <a:xfrm>
            <a:off x="622300" y="3709988"/>
            <a:ext cx="8521700" cy="842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Swedish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>
            <a:spLocks noGrp="1"/>
          </p:cNvSpPr>
          <p:nvPr>
            <p:ph type="title"/>
          </p:nvPr>
        </p:nvSpPr>
        <p:spPr>
          <a:xfrm>
            <a:off x="398475" y="8370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uFillTx/>
                <a:latin typeface="Quicksand"/>
                <a:ea typeface="Quicksand"/>
                <a:cs typeface="Quicksand"/>
                <a:sym typeface="Quicksand"/>
              </a:rPr>
              <a:t>Applauze</a:t>
            </a:r>
            <a:endParaRPr sz="6000" b="1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8" name="Google Shape;238;p36"/>
          <p:cNvSpPr txBox="1">
            <a:spLocks noGrp="1"/>
          </p:cNvSpPr>
          <p:nvPr>
            <p:ph type="title" idx="4294967295"/>
          </p:nvPr>
        </p:nvSpPr>
        <p:spPr>
          <a:xfrm>
            <a:off x="622300" y="2365375"/>
            <a:ext cx="8521700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Applause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9" name="Google Shape;239;p36"/>
          <p:cNvSpPr txBox="1">
            <a:spLocks noGrp="1"/>
          </p:cNvSpPr>
          <p:nvPr>
            <p:ph type="title" idx="4294967295"/>
          </p:nvPr>
        </p:nvSpPr>
        <p:spPr>
          <a:xfrm>
            <a:off x="623888" y="3657600"/>
            <a:ext cx="8520112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Romanian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>
            <a:spLocks noGrp="1"/>
          </p:cNvSpPr>
          <p:nvPr>
            <p:ph type="title"/>
          </p:nvPr>
        </p:nvSpPr>
        <p:spPr>
          <a:xfrm>
            <a:off x="311700" y="84342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uFillTx/>
                <a:latin typeface="Quicksand"/>
                <a:ea typeface="Quicksand"/>
                <a:cs typeface="Quicksand"/>
                <a:sym typeface="Quicksand"/>
              </a:rPr>
              <a:t>мама</a:t>
            </a:r>
            <a:endParaRPr sz="6000" b="1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6" name="Google Shape;246;p37"/>
          <p:cNvSpPr txBox="1">
            <a:spLocks noGrp="1"/>
          </p:cNvSpPr>
          <p:nvPr>
            <p:ph type="title" idx="4294967295"/>
          </p:nvPr>
        </p:nvSpPr>
        <p:spPr>
          <a:xfrm>
            <a:off x="0" y="2352675"/>
            <a:ext cx="8521700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Mum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7" name="Google Shape;247;p37"/>
          <p:cNvSpPr txBox="1">
            <a:spLocks noGrp="1"/>
          </p:cNvSpPr>
          <p:nvPr>
            <p:ph type="title" idx="4294967295"/>
          </p:nvPr>
        </p:nvSpPr>
        <p:spPr>
          <a:xfrm>
            <a:off x="0" y="3709988"/>
            <a:ext cx="8521700" cy="842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Russian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>
            <a:spLocks noGrp="1"/>
          </p:cNvSpPr>
          <p:nvPr>
            <p:ph type="title"/>
          </p:nvPr>
        </p:nvSpPr>
        <p:spPr>
          <a:xfrm>
            <a:off x="311700" y="8371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uFillTx/>
                <a:latin typeface="Quicksand"/>
                <a:ea typeface="Quicksand"/>
                <a:cs typeface="Quicksand"/>
                <a:sym typeface="Quicksand"/>
              </a:rPr>
              <a:t>Fforc</a:t>
            </a:r>
            <a:endParaRPr sz="6000" b="1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54" name="Google Shape;254;p38"/>
          <p:cNvSpPr txBox="1">
            <a:spLocks noGrp="1"/>
          </p:cNvSpPr>
          <p:nvPr>
            <p:ph type="title" idx="4294967295"/>
          </p:nvPr>
        </p:nvSpPr>
        <p:spPr>
          <a:xfrm>
            <a:off x="0" y="2273300"/>
            <a:ext cx="8521700" cy="8429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Fork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55" name="Google Shape;255;p38"/>
          <p:cNvSpPr txBox="1">
            <a:spLocks noGrp="1"/>
          </p:cNvSpPr>
          <p:nvPr>
            <p:ph type="title" idx="4294967295"/>
          </p:nvPr>
        </p:nvSpPr>
        <p:spPr>
          <a:xfrm>
            <a:off x="0" y="3657600"/>
            <a:ext cx="8521700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Welsh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1434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9"/>
          <p:cNvSpPr txBox="1">
            <a:spLocks noGrp="1"/>
          </p:cNvSpPr>
          <p:nvPr>
            <p:ph type="title"/>
          </p:nvPr>
        </p:nvSpPr>
        <p:spPr>
          <a:xfrm>
            <a:off x="4957600" y="192875"/>
            <a:ext cx="3418204" cy="30545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uFillTx/>
                <a:latin typeface="Quicksand"/>
                <a:ea typeface="Quicksand"/>
                <a:cs typeface="Quicksand"/>
                <a:sym typeface="Quicksand"/>
              </a:rPr>
              <a:t>How many did you get right?</a:t>
            </a:r>
            <a:endParaRPr sz="2400" dirty="0">
              <a:uFillTx/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uFillTx/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uFillTx/>
                <a:latin typeface="Quicksand"/>
                <a:ea typeface="Quicksand"/>
                <a:cs typeface="Quicksand"/>
                <a:sym typeface="Quicksand"/>
              </a:rPr>
              <a:t>Which other European language would you like to learn?</a:t>
            </a:r>
            <a:endParaRPr sz="2400" dirty="0">
              <a:uFillTx/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810" y="4243428"/>
            <a:ext cx="2658086" cy="7071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98475" y="8370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uFillTx/>
                <a:latin typeface="Quicksand"/>
                <a:ea typeface="Quicksand"/>
                <a:cs typeface="Quicksand"/>
                <a:sym typeface="Quicksand"/>
              </a:rPr>
              <a:t>Calculatrice</a:t>
            </a:r>
            <a:endParaRPr sz="6000" b="1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 idx="4294967295"/>
          </p:nvPr>
        </p:nvSpPr>
        <p:spPr>
          <a:xfrm>
            <a:off x="622300" y="2365375"/>
            <a:ext cx="8521700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Calculator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 idx="4294967295"/>
          </p:nvPr>
        </p:nvSpPr>
        <p:spPr>
          <a:xfrm>
            <a:off x="623888" y="3657600"/>
            <a:ext cx="8520112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French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98475" y="8370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uFillTx/>
                <a:latin typeface="Quicksand"/>
                <a:ea typeface="Quicksand"/>
                <a:cs typeface="Quicksand"/>
                <a:sym typeface="Quicksand"/>
              </a:rPr>
              <a:t>Fisch</a:t>
            </a:r>
            <a:endParaRPr sz="6000" b="1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 idx="4294967295"/>
          </p:nvPr>
        </p:nvSpPr>
        <p:spPr>
          <a:xfrm>
            <a:off x="622300" y="2365375"/>
            <a:ext cx="8521700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Fish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 idx="4294967295"/>
          </p:nvPr>
        </p:nvSpPr>
        <p:spPr>
          <a:xfrm>
            <a:off x="623888" y="3657600"/>
            <a:ext cx="8520112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German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98475" y="8370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uFillTx/>
                <a:latin typeface="Quicksand"/>
                <a:ea typeface="Quicksand"/>
                <a:cs typeface="Quicksand"/>
                <a:sym typeface="Quicksand"/>
              </a:rPr>
              <a:t>Hipopótamo</a:t>
            </a:r>
            <a:endParaRPr sz="6000" b="1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title" idx="4294967295"/>
          </p:nvPr>
        </p:nvSpPr>
        <p:spPr>
          <a:xfrm>
            <a:off x="622300" y="2365375"/>
            <a:ext cx="8521700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Hippopotamus 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title" idx="4294967295"/>
          </p:nvPr>
        </p:nvSpPr>
        <p:spPr>
          <a:xfrm>
            <a:off x="623888" y="3657600"/>
            <a:ext cx="8520112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Spanish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98475" y="8370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uFillTx/>
                <a:latin typeface="Quicksand"/>
                <a:ea typeface="Quicksand"/>
                <a:cs typeface="Quicksand"/>
                <a:sym typeface="Quicksand"/>
              </a:rPr>
              <a:t>Paradiso</a:t>
            </a:r>
            <a:endParaRPr sz="6000" b="1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 idx="4294967295"/>
          </p:nvPr>
        </p:nvSpPr>
        <p:spPr>
          <a:xfrm>
            <a:off x="622300" y="2365375"/>
            <a:ext cx="8521700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Paradise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title" idx="4294967295"/>
          </p:nvPr>
        </p:nvSpPr>
        <p:spPr>
          <a:xfrm>
            <a:off x="623888" y="3657600"/>
            <a:ext cx="8520112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Italian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98475" y="8370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uFillTx/>
                <a:latin typeface="Quicksand"/>
                <a:ea typeface="Quicksand"/>
                <a:cs typeface="Quicksand"/>
                <a:sym typeface="Quicksand"/>
              </a:rPr>
              <a:t>Restoran</a:t>
            </a:r>
            <a:endParaRPr sz="6000" b="1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title" idx="4294967295"/>
          </p:nvPr>
        </p:nvSpPr>
        <p:spPr>
          <a:xfrm>
            <a:off x="622300" y="2365375"/>
            <a:ext cx="8521700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Restaurant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3" name="Google Shape;103;p19"/>
          <p:cNvSpPr txBox="1">
            <a:spLocks noGrp="1"/>
          </p:cNvSpPr>
          <p:nvPr>
            <p:ph type="title" idx="4294967295"/>
          </p:nvPr>
        </p:nvSpPr>
        <p:spPr>
          <a:xfrm>
            <a:off x="623888" y="3657600"/>
            <a:ext cx="8520112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Croatian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98475" y="8370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uFillTx/>
                <a:latin typeface="Quicksand"/>
                <a:ea typeface="Quicksand"/>
                <a:cs typeface="Quicksand"/>
                <a:sym typeface="Quicksand"/>
              </a:rPr>
              <a:t>Kečup</a:t>
            </a:r>
            <a:endParaRPr sz="6000" b="1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0" name="Google Shape;110;p20"/>
          <p:cNvSpPr txBox="1">
            <a:spLocks noGrp="1"/>
          </p:cNvSpPr>
          <p:nvPr>
            <p:ph type="title" idx="4294967295"/>
          </p:nvPr>
        </p:nvSpPr>
        <p:spPr>
          <a:xfrm>
            <a:off x="622300" y="2365375"/>
            <a:ext cx="8521700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Ketchup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 idx="4294967295"/>
          </p:nvPr>
        </p:nvSpPr>
        <p:spPr>
          <a:xfrm>
            <a:off x="623888" y="3657600"/>
            <a:ext cx="8520112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Czech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98475" y="8370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uFillTx/>
                <a:latin typeface="Quicksand"/>
                <a:ea typeface="Quicksand"/>
                <a:cs typeface="Quicksand"/>
                <a:sym typeface="Quicksand"/>
              </a:rPr>
              <a:t>Ekspert</a:t>
            </a:r>
            <a:endParaRPr sz="6000" b="1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8" name="Google Shape;118;p21"/>
          <p:cNvSpPr txBox="1">
            <a:spLocks noGrp="1"/>
          </p:cNvSpPr>
          <p:nvPr>
            <p:ph type="title" idx="4294967295"/>
          </p:nvPr>
        </p:nvSpPr>
        <p:spPr>
          <a:xfrm>
            <a:off x="622300" y="2365375"/>
            <a:ext cx="8521700" cy="841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Expert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 idx="4294967295"/>
          </p:nvPr>
        </p:nvSpPr>
        <p:spPr>
          <a:xfrm>
            <a:off x="623888" y="3709988"/>
            <a:ext cx="8520112" cy="8429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uFillTx/>
                <a:latin typeface="Quicksand"/>
                <a:ea typeface="Quicksand"/>
                <a:cs typeface="Quicksand"/>
                <a:sym typeface="Quicksand"/>
              </a:rPr>
              <a:t>Danish</a:t>
            </a:r>
            <a:endParaRPr sz="6000"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WPS Presentation</Application>
  <PresentationFormat>On-screen Show (16:9)</PresentationFormat>
  <Paragraphs>158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Arial</vt:lpstr>
      <vt:lpstr>SimSun</vt:lpstr>
      <vt:lpstr>Wingdings</vt:lpstr>
      <vt:lpstr>Arial</vt:lpstr>
      <vt:lpstr>Quicksand</vt:lpstr>
      <vt:lpstr>Segoe Print</vt:lpstr>
      <vt:lpstr>Quicksand Light</vt:lpstr>
      <vt:lpstr>Calibri</vt:lpstr>
      <vt:lpstr>Microsoft YaHei</vt:lpstr>
      <vt:lpstr>Arial Unicode MS</vt:lpstr>
      <vt:lpstr>Calibri Light</vt:lpstr>
      <vt:lpstr>Office Theme</vt:lpstr>
      <vt:lpstr>European  Cognates Quiz</vt:lpstr>
      <vt:lpstr>What is a cognate?</vt:lpstr>
      <vt:lpstr>French</vt:lpstr>
      <vt:lpstr>German</vt:lpstr>
      <vt:lpstr>Spanish</vt:lpstr>
      <vt:lpstr>Italian</vt:lpstr>
      <vt:lpstr>Croatian</vt:lpstr>
      <vt:lpstr>Czech</vt:lpstr>
      <vt:lpstr>Danish</vt:lpstr>
      <vt:lpstr>Dutch</vt:lpstr>
      <vt:lpstr>Greek</vt:lpstr>
      <vt:lpstr>Bulgarian</vt:lpstr>
      <vt:lpstr>Finnish</vt:lpstr>
      <vt:lpstr>Hungarian</vt:lpstr>
      <vt:lpstr>Maltese</vt:lpstr>
      <vt:lpstr>Polish</vt:lpstr>
      <vt:lpstr>Latvian</vt:lpstr>
      <vt:lpstr>Portuguese</vt:lpstr>
      <vt:lpstr>Estonian</vt:lpstr>
      <vt:lpstr>Slovene</vt:lpstr>
      <vt:lpstr>Irish </vt:lpstr>
      <vt:lpstr>Slovak</vt:lpstr>
      <vt:lpstr>Swedish</vt:lpstr>
      <vt:lpstr>Romanian</vt:lpstr>
      <vt:lpstr>Russian</vt:lpstr>
      <vt:lpstr>Welsh</vt:lpstr>
      <vt:lpstr>Which other European language would you like to learn?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Cognates Quiz</dc:title>
  <dc:creator/>
  <cp:lastModifiedBy>Rossana Ruggiero</cp:lastModifiedBy>
  <cp:revision>6</cp:revision>
  <dcterms:created xsi:type="dcterms:W3CDTF">2022-09-26T13:31:40Z</dcterms:created>
  <dcterms:modified xsi:type="dcterms:W3CDTF">2022-09-26T13:32:19Z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88205BCCDDC54331B5A413BDBB84F7F2</vt:lpwstr>
  </property>
  <property fmtid="{D5CDD505-2E9C-101B-9397-08002B2CF9AE}" pid="3" name="KSOProductBuildVer">
    <vt:lpwstr>1033-11.2.0.11341</vt:lpwstr>
  </property>
</Properties>
</file>