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0019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ook Antiqua" pitchFamily="18" charset="0"/>
              </a:rPr>
              <a:t>Comparatives</a:t>
            </a:r>
            <a:endParaRPr lang="ru-RU" sz="9600" b="1" dirty="0">
              <a:latin typeface="Book Antiqua" pitchFamily="18" charset="0"/>
            </a:endParaRPr>
          </a:p>
        </p:txBody>
      </p:sp>
      <p:pic>
        <p:nvPicPr>
          <p:cNvPr id="6" name="Рисунок 5" descr="Tom-And-Jerry-tom-and-jerry-11065131-413-558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489" y="2000240"/>
            <a:ext cx="3457956" cy="4672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Which car brand is more expensive?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86454"/>
            <a:ext cx="850109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Audi is more expensive than Ford Focus. 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402892_avtomobil_oboya_krasnaya_ferrari_spec_versiya_kras_1920x1080_(www_GdeFon_ru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2000" y="3071810"/>
            <a:ext cx="4320534" cy="270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OOxy_croper_r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4286280" cy="274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Make up sentences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635" y="1214120"/>
            <a:ext cx="9144635" cy="528637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erlin Sans FB Demi" pitchFamily="34" charset="0"/>
              </a:rPr>
              <a:t>my house, His house, smaller, than, is.</a:t>
            </a:r>
            <a:endParaRPr lang="en-US" b="1" dirty="0" smtClean="0">
              <a:latin typeface="Berlin Sans FB Demi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latin typeface="Berlin Sans FB Demi" pitchFamily="34" charset="0"/>
              </a:rPr>
              <a:t>is, his garden, bigger, Ann’s garden, than.</a:t>
            </a:r>
            <a:endParaRPr lang="en-US" b="1" dirty="0" smtClean="0">
              <a:latin typeface="Berlin Sans FB Demi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latin typeface="Berlin Sans FB Demi" pitchFamily="34" charset="0"/>
              </a:rPr>
              <a:t>flowers, the, Her, beautiful, most, are.</a:t>
            </a:r>
            <a:endParaRPr lang="en-US" b="1" dirty="0" smtClean="0">
              <a:latin typeface="Berlin Sans FB Demi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071678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house is smaller than my house.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857628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Ann’s garden is bigger than his garden. 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5572140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 flowers are the most beautiful.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Make up sentences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00634"/>
          </a:xfrm>
        </p:spPr>
        <p:txBody>
          <a:bodyPr/>
          <a:lstStyle/>
          <a:p>
            <a:r>
              <a:rPr lang="en-US" b="1" dirty="0" smtClean="0">
                <a:latin typeface="Berlin Sans FB Demi" pitchFamily="34" charset="0"/>
              </a:rPr>
              <a:t>the, sea, is, The, ocean, larger, than.</a:t>
            </a:r>
            <a:endParaRPr lang="en-US" b="1" dirty="0" smtClean="0">
              <a:latin typeface="Berlin Sans FB Demi" pitchFamily="34" charset="0"/>
            </a:endParaRPr>
          </a:p>
          <a:p>
            <a:endParaRPr lang="en-US" b="1" dirty="0" smtClean="0">
              <a:latin typeface="Berlin Sans FB Demi" pitchFamily="34" charset="0"/>
            </a:endParaRPr>
          </a:p>
          <a:p>
            <a:endParaRPr lang="en-US" b="1" dirty="0" smtClean="0">
              <a:latin typeface="Berlin Sans FB Demi" pitchFamily="34" charset="0"/>
            </a:endParaRPr>
          </a:p>
          <a:p>
            <a:r>
              <a:rPr lang="en-US" b="1" dirty="0" smtClean="0">
                <a:latin typeface="Berlin Sans FB Demi" pitchFamily="34" charset="0"/>
              </a:rPr>
              <a:t>best, pupil, the, is, He.</a:t>
            </a:r>
            <a:endParaRPr lang="en-US" b="1" dirty="0" smtClean="0">
              <a:latin typeface="Berlin Sans FB Demi" pitchFamily="34" charset="0"/>
            </a:endParaRPr>
          </a:p>
          <a:p>
            <a:endParaRPr lang="en-US" b="1" dirty="0" smtClean="0">
              <a:latin typeface="Berlin Sans FB Demi" pitchFamily="34" charset="0"/>
            </a:endParaRPr>
          </a:p>
          <a:p>
            <a:endParaRPr lang="en-US" b="1" dirty="0" smtClean="0">
              <a:latin typeface="Berlin Sans FB Demi" pitchFamily="34" charset="0"/>
            </a:endParaRPr>
          </a:p>
          <a:p>
            <a:r>
              <a:rPr lang="en-US" b="1" dirty="0" smtClean="0">
                <a:latin typeface="Berlin Sans FB Demi" pitchFamily="34" charset="0"/>
              </a:rPr>
              <a:t>the, February, shortest, is, month.</a:t>
            </a:r>
            <a:endParaRPr lang="ru-RU" b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071678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ocean is larger than the sea.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786190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is the best pupil.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429264"/>
            <a:ext cx="771530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February is the shortest month.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</a:t>
            </a:r>
            <a:endParaRPr lang="en-US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</a:t>
            </a:r>
            <a:r>
              <a:rPr lang="en-US" sz="4800" b="1" dirty="0" smtClean="0">
                <a:latin typeface="Berlin Sans FB Demi" pitchFamily="34" charset="0"/>
              </a:rPr>
              <a:t>Who is smaller?</a:t>
            </a:r>
            <a:endParaRPr lang="en-US" sz="4800" b="1" dirty="0" smtClean="0">
              <a:latin typeface="Berlin Sans FB Demi" pitchFamily="34" charset="0"/>
            </a:endParaRPr>
          </a:p>
          <a:p>
            <a:pPr>
              <a:buNone/>
            </a:pPr>
            <a:endParaRPr lang="en-US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   </a:t>
            </a:r>
            <a:endParaRPr lang="en-US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dirty="0" smtClean="0">
                <a:latin typeface="Berlin Sans FB Demi" pitchFamily="34" charset="0"/>
              </a:rPr>
              <a:t>                                 </a:t>
            </a:r>
            <a:endParaRPr lang="ru-RU" b="1" dirty="0"/>
          </a:p>
        </p:txBody>
      </p:sp>
      <p:pic>
        <p:nvPicPr>
          <p:cNvPr id="5" name="Рисунок 4" descr="Tom-And-Jerry-tom-and-jerry-11065131-413-5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14554"/>
            <a:ext cx="2752730" cy="41478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71802" y="5286388"/>
            <a:ext cx="571504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Jerry is smaller than Tom.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4800" b="1" dirty="0" smtClean="0">
                <a:latin typeface="Berlin Sans FB Demi" pitchFamily="34" charset="0"/>
              </a:rPr>
              <a:t>Who is taller?</a:t>
            </a:r>
            <a:endParaRPr lang="ru-RU" sz="4800" dirty="0"/>
          </a:p>
        </p:txBody>
      </p:sp>
      <p:pic>
        <p:nvPicPr>
          <p:cNvPr id="4" name="Рисунок 3" descr="kinopoisk_ru-Tom-and-Jerry-76471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29322" y="1857364"/>
            <a:ext cx="2801476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571504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Tom is taller than Jerry.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Berlin Sans FB Demi" pitchFamily="34" charset="0"/>
              </a:rPr>
              <a:t>                 Who is bigger?</a:t>
            </a:r>
            <a:endParaRPr lang="en-US" sz="4400" dirty="0" smtClean="0">
              <a:latin typeface="Berlin Sans FB Demi" pitchFamily="34" charset="0"/>
            </a:endParaRPr>
          </a:p>
        </p:txBody>
      </p:sp>
      <p:pic>
        <p:nvPicPr>
          <p:cNvPr id="6" name="Рисунок 5" descr="147ad2d31bf5e59bc533b244d95899c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00240"/>
            <a:ext cx="4405311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14646" y="5786454"/>
            <a:ext cx="592935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Shrek is bigger than Donkey.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   Who is more beautiful?</a:t>
            </a:r>
            <a:endParaRPr lang="ru-RU" sz="4800" dirty="0"/>
          </a:p>
        </p:txBody>
      </p:sp>
      <p:pic>
        <p:nvPicPr>
          <p:cNvPr id="4" name="Рисунок 3" descr="15081997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528" y="235743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3571876"/>
            <a:ext cx="3429024" cy="2500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Dragon is more beautiful than Donkey. 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                      Who</a:t>
            </a:r>
            <a:r>
              <a:rPr lang="en-US" sz="4800" b="1" dirty="0" smtClean="0">
                <a:latin typeface="Berlin Sans FB Demi" pitchFamily="34" charset="0"/>
              </a:rPr>
              <a:t> </a:t>
            </a:r>
            <a:r>
              <a:rPr lang="en-US" sz="4800" dirty="0" smtClean="0">
                <a:latin typeface="Berlin Sans FB Demi" pitchFamily="34" charset="0"/>
              </a:rPr>
              <a:t>is hungrier?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5786454"/>
            <a:ext cx="628651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Donkey is hungrier than Shrek.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596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2285992"/>
            <a:ext cx="6064248" cy="350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What do you think? Answer the questions.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sz="4800" dirty="0" smtClean="0">
                <a:latin typeface="Berlin Sans FB Demi" pitchFamily="34" charset="0"/>
              </a:rPr>
              <a:t>Who is </a:t>
            </a:r>
            <a:r>
              <a:rPr lang="en-US" sz="3600" dirty="0" smtClean="0">
                <a:latin typeface="Berlin Sans FB Demi" pitchFamily="34" charset="0"/>
              </a:rPr>
              <a:t>stronger</a:t>
            </a:r>
            <a:r>
              <a:rPr lang="en-US" sz="4800" dirty="0" smtClean="0">
                <a:latin typeface="Berlin Sans FB Demi" pitchFamily="34" charset="0"/>
              </a:rPr>
              <a:t>?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5715016"/>
            <a:ext cx="778674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Shrek is stronger than Donkey and Cat.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shrek-and-the-gang-shrek-6655722-500-45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76" y="1714488"/>
            <a:ext cx="4254496" cy="382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WPS Presentation</Application>
  <PresentationFormat>Экран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Book Antiqua</vt:lpstr>
      <vt:lpstr>Berlin Sans FB Demi</vt:lpstr>
      <vt:lpstr>Comic Sans MS</vt:lpstr>
      <vt:lpstr>Berlin Sans FB</vt:lpstr>
      <vt:lpstr>Segoe Print</vt:lpstr>
      <vt:lpstr>Century</vt:lpstr>
      <vt:lpstr>Microsoft YaHei</vt:lpstr>
      <vt:lpstr>Arial Unicode MS</vt:lpstr>
      <vt:lpstr>Calibri</vt:lpstr>
      <vt:lpstr>Times New Roman</vt:lpstr>
      <vt:lpstr>Тема Office</vt:lpstr>
      <vt:lpstr>Comparatives</vt:lpstr>
      <vt:lpstr>Make up sentences</vt:lpstr>
      <vt:lpstr>Make up sentences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  <vt:lpstr>What do you think? Answer the questions.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ILA</cp:lastModifiedBy>
  <cp:revision>28</cp:revision>
  <dcterms:created xsi:type="dcterms:W3CDTF">2012-12-25T20:33:00Z</dcterms:created>
  <dcterms:modified xsi:type="dcterms:W3CDTF">2020-10-02T11:45:11Z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