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Cherry Cream Soda"/>
      <p:regular r:id="rId40"/>
    </p:embeddedFont>
    <p:embeddedFont>
      <p:font typeface="Comfortaa"/>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herryCreamSoda-regular.fntdata"/><Relationship Id="rId20" Type="http://schemas.openxmlformats.org/officeDocument/2006/relationships/slide" Target="slides/slide15.xml"/><Relationship Id="rId42" Type="http://schemas.openxmlformats.org/officeDocument/2006/relationships/font" Target="fonts/Comfortaa-bold.fntdata"/><Relationship Id="rId41" Type="http://schemas.openxmlformats.org/officeDocument/2006/relationships/font" Target="fonts/Comfortaa-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8VnBauMcZyeI1OG0sv3cxRgHfa3DM51/view?usp=sharin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ristopheraxe.itch.io/comparativ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UYT82f6xV5HLAKjMHlr2SWuEtGP-08r/view?usp=shar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heeldecide.com/index.php?id=654720"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20a20ac6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20a20ac6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20a20ac615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20a20ac615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Instruct students to turn to page 64. </a:t>
            </a:r>
            <a:br>
              <a:rPr lang="en-GB"/>
            </a:br>
            <a:r>
              <a:rPr lang="en-GB"/>
              <a:t>Explain the grammar using the pictures and text onscreen.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0a20ac615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20a20ac615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Put groups into teams of three. Print off the text as many times as necessary, and cut it into 4 pieces, each containing two short sentences. </a:t>
            </a:r>
            <a:br>
              <a:rPr lang="en-GB"/>
            </a:br>
            <a:r>
              <a:rPr lang="en-GB"/>
              <a:t>Hand out one of the four </a:t>
            </a:r>
            <a:r>
              <a:rPr lang="en-GB"/>
              <a:t>pieces to each team, </a:t>
            </a:r>
            <a:r>
              <a:rPr lang="en-GB"/>
              <a:t>Students must circle the comparative </a:t>
            </a:r>
            <a:r>
              <a:rPr lang="en-GB"/>
              <a:t>adjective</a:t>
            </a:r>
            <a:r>
              <a:rPr lang="en-GB"/>
              <a:t>, whilst one of the team members runs up with it, and gives it to the teacher, who checks it and hands the second one back. </a:t>
            </a:r>
            <a:br>
              <a:rPr lang="en-GB"/>
            </a:br>
            <a:r>
              <a:rPr lang="en-GB"/>
              <a:t>At the end, you can explain that “Team B was the fastest” or “Team B was faster than team 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0a20ac61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20a20ac61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Download the game here: </a:t>
            </a:r>
            <a:r>
              <a:rPr lang="en-GB" u="sng">
                <a:solidFill>
                  <a:srgbClr val="0097A7"/>
                </a:solidFill>
                <a:hlinkClick r:id="rId2">
                  <a:extLst>
                    <a:ext uri="{A12FA001-AC4F-418D-AE19-62706E023703}">
                      <ahyp:hlinkClr val="tx"/>
                    </a:ext>
                  </a:extLst>
                </a:hlinkClick>
              </a:rPr>
              <a:t>https://drive.google.com/file/d/1e8VnBauMcZyeI1OG0sv3cxRgHfa3DM51/view?usp=sharing</a:t>
            </a:r>
            <a:r>
              <a:rPr lang="en-GB">
                <a:solidFill>
                  <a:srgbClr val="595959"/>
                </a:solidFill>
              </a:rPr>
              <a:t> </a:t>
            </a:r>
            <a:endParaRPr>
              <a:solidFill>
                <a:srgbClr val="595959"/>
              </a:solidFill>
            </a:endParaRPr>
          </a:p>
          <a:p>
            <a:pPr indent="0" lvl="0" marL="0" rtl="0" algn="l">
              <a:spcBef>
                <a:spcPts val="0"/>
              </a:spcBef>
              <a:spcAft>
                <a:spcPts val="0"/>
              </a:spcAft>
              <a:buNone/>
            </a:pPr>
            <a:r>
              <a:rPr lang="en-GB">
                <a:solidFill>
                  <a:srgbClr val="595959"/>
                </a:solidFill>
              </a:rPr>
              <a:t>Split the class into two teams. </a:t>
            </a:r>
            <a:endParaRPr>
              <a:solidFill>
                <a:srgbClr val="595959"/>
              </a:solidFill>
            </a:endParaRPr>
          </a:p>
          <a:p>
            <a:pPr indent="0" lvl="0" marL="0" rtl="0" algn="l">
              <a:spcBef>
                <a:spcPts val="0"/>
              </a:spcBef>
              <a:spcAft>
                <a:spcPts val="0"/>
              </a:spcAft>
              <a:buNone/>
            </a:pPr>
            <a:r>
              <a:rPr lang="en-GB">
                <a:solidFill>
                  <a:srgbClr val="595959"/>
                </a:solidFill>
              </a:rPr>
              <a:t>Each team has to try to pop all of the balloons holding up the other team’s monkey.</a:t>
            </a:r>
            <a:endParaRPr>
              <a:solidFill>
                <a:srgbClr val="595959"/>
              </a:solidFill>
            </a:endParaRPr>
          </a:p>
          <a:p>
            <a:pPr indent="0" lvl="0" marL="0" rtl="0" algn="l">
              <a:spcBef>
                <a:spcPts val="0"/>
              </a:spcBef>
              <a:spcAft>
                <a:spcPts val="0"/>
              </a:spcAft>
              <a:buNone/>
            </a:pPr>
            <a:r>
              <a:rPr lang="en-GB">
                <a:solidFill>
                  <a:srgbClr val="595959"/>
                </a:solidFill>
              </a:rPr>
              <a:t>Adjust the stars to make it easier.</a:t>
            </a:r>
            <a:endParaRPr>
              <a:solidFill>
                <a:srgbClr val="595959"/>
              </a:solidFill>
            </a:endParaRPr>
          </a:p>
          <a:p>
            <a:pPr indent="0" lvl="0" marL="0" rtl="0" algn="l">
              <a:spcBef>
                <a:spcPts val="0"/>
              </a:spcBef>
              <a:spcAft>
                <a:spcPts val="0"/>
              </a:spcAft>
              <a:buNone/>
            </a:pPr>
            <a:r>
              <a:rPr lang="en-GB">
                <a:solidFill>
                  <a:srgbClr val="595959"/>
                </a:solidFill>
              </a:rPr>
              <a:t>Each time a student answers correctly, they are allowed to come up and ‘Shoot’ the other team’s balloons.</a:t>
            </a:r>
            <a:endParaRPr>
              <a:solidFill>
                <a:srgbClr val="595959"/>
              </a:solidFill>
            </a:endParaRPr>
          </a:p>
          <a:p>
            <a:pPr indent="0" lvl="0" marL="0" rtl="0" algn="l">
              <a:spcBef>
                <a:spcPts val="0"/>
              </a:spcBef>
              <a:spcAft>
                <a:spcPts val="0"/>
              </a:spcAft>
              <a:buNone/>
            </a:pPr>
            <a:r>
              <a:rPr lang="en-GB">
                <a:solidFill>
                  <a:srgbClr val="595959"/>
                </a:solidFill>
              </a:rPr>
              <a:t>Use this game to go through the next questions on the next slides.</a:t>
            </a:r>
            <a:endParaRPr>
              <a:solidFill>
                <a:srgbClr val="595959"/>
              </a:solidFill>
            </a:endParaRPr>
          </a:p>
          <a:p>
            <a:pPr indent="0" lvl="0" marL="0" rtl="0" algn="l">
              <a:spcBef>
                <a:spcPts val="0"/>
              </a:spcBef>
              <a:spcAft>
                <a:spcPts val="0"/>
              </a:spcAft>
              <a:buNone/>
            </a:pPr>
            <a:r>
              <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20a20ac615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20a20ac615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Play ‘Monkey balloon’ as you go through these questions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20a20ac615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20a20ac615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Play ‘Monkey balloon’ as you go through these questions.</a:t>
            </a:r>
            <a:endParaRPr>
              <a:solidFill>
                <a:schemeClr val="dk1"/>
              </a:solidFill>
            </a:endParaRPr>
          </a:p>
          <a:p>
            <a:pPr indent="0" lvl="0" marL="0" rtl="0" algn="l">
              <a:spcBef>
                <a:spcPts val="0"/>
              </a:spcBef>
              <a:spcAft>
                <a:spcPts val="0"/>
              </a:spcAft>
              <a:buNone/>
            </a:pPr>
            <a:r>
              <a:rPr lang="en-GB">
                <a:solidFill>
                  <a:schemeClr val="dk1"/>
                </a:solidFill>
              </a:rPr>
              <a:t>If you run out of questions and neither team has won, reduce the level of stars (to make the game easier) and then ask some questions about the different people in the room (Example: “Who is taller? The teacher or _____”</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20a20ac615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20a20ac61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Click the link to play the game: </a:t>
            </a:r>
            <a:r>
              <a:rPr lang="en-GB" sz="1200" u="sng">
                <a:solidFill>
                  <a:srgbClr val="0097A7"/>
                </a:solidFill>
                <a:hlinkClick r:id="rId2">
                  <a:extLst>
                    <a:ext uri="{A12FA001-AC4F-418D-AE19-62706E023703}">
                      <ahyp:hlinkClr val="tx"/>
                    </a:ext>
                  </a:extLst>
                </a:hlinkClick>
              </a:rPr>
              <a:t>https://christopheraxe.itch.io/comparatives</a:t>
            </a:r>
            <a:r>
              <a:rPr lang="en-GB" sz="1200"/>
              <a:t> </a:t>
            </a:r>
            <a:endParaRPr sz="1200"/>
          </a:p>
          <a:p>
            <a:pPr indent="0" lvl="0" marL="0" rtl="0" algn="l">
              <a:spcBef>
                <a:spcPts val="0"/>
              </a:spcBef>
              <a:spcAft>
                <a:spcPts val="0"/>
              </a:spcAft>
              <a:buNone/>
            </a:pPr>
            <a:r>
              <a:rPr lang="en-GB" sz="1200"/>
              <a:t>The game is best played in fullscreen mode. </a:t>
            </a:r>
            <a:endParaRPr sz="1200"/>
          </a:p>
          <a:p>
            <a:pPr indent="0" lvl="0" marL="0" rtl="0" algn="l">
              <a:spcBef>
                <a:spcPts val="0"/>
              </a:spcBef>
              <a:spcAft>
                <a:spcPts val="0"/>
              </a:spcAft>
              <a:buNone/>
            </a:pPr>
            <a:r>
              <a:rPr lang="en-GB" sz="1200"/>
              <a:t>Allow each student to have a turn at the ‘Find the animals’ game (or play as a class), then allow each student to play the ‘Horse racing’ game.</a:t>
            </a:r>
            <a:endParaRPr sz="1200"/>
          </a:p>
          <a:p>
            <a:pPr indent="0" lvl="0" marL="0" rtl="0" algn="l">
              <a:spcBef>
                <a:spcPts val="0"/>
              </a:spcBef>
              <a:spcAft>
                <a:spcPts val="0"/>
              </a:spcAft>
              <a:buNone/>
            </a:pPr>
            <a:r>
              <a:rPr b="1" lang="en-GB" sz="1200"/>
              <a:t>Optional extra: </a:t>
            </a:r>
            <a:r>
              <a:rPr lang="en-GB" sz="1200"/>
              <a:t>Students can play together at break-time as well, or may play on their phones individually.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2120ffab9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2120ffab9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Preparation: </a:t>
            </a:r>
            <a:r>
              <a:rPr lang="en-GB"/>
              <a:t>Break the class into teams. Hand out mini-whiteboards (or paper) and $5 in fake money to each team. They must write down their answers to the questions in the video on the next slide, and place an amount of money on the board. If they win, double their stake. If they lose, take it.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2120ffab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2120ffab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Pause the video at appropriate times to give students a chance to answer. </a:t>
            </a:r>
            <a:br>
              <a:rPr lang="en-GB"/>
            </a:br>
            <a:r>
              <a:rPr lang="en-GB"/>
              <a:t>If students lose all of their money, give them some more (and explain that it will be deducted from their final winnings, but they can still play).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2120ffab9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2120ffab9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Using the money they have accumulated in the last game, students can bet on horses in each race. </a:t>
            </a:r>
            <a:br>
              <a:rPr lang="en-GB"/>
            </a:br>
            <a:r>
              <a:rPr lang="en-GB"/>
              <a:t>First, use the spinner to choose a race at random, then allow the students to choose one of the horses from 1-8 (or sometimes 1-9).</a:t>
            </a:r>
            <a:br>
              <a:rPr lang="en-GB"/>
            </a:br>
            <a:r>
              <a:rPr lang="en-GB"/>
              <a:t>Each student wins 8x their stake if they win. </a:t>
            </a:r>
            <a:br>
              <a:rPr lang="en-GB"/>
            </a:br>
            <a:r>
              <a:rPr lang="en-GB"/>
              <a:t>Each race is about 2-3 minutes long, so you can do as many as you think is suitable for your class.</a:t>
            </a:r>
            <a:br>
              <a:rPr lang="en-GB"/>
            </a:br>
            <a:r>
              <a:rPr lang="en-GB"/>
              <a:t>This is just a bit of fun, but you can use it as an opportunity to ask students things like “Which horse was faster?”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2120ffab9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2120ffab9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First, spin the wheel to choose a race at random. Then click the boxes on the left to jump to the associated video.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20a20ac61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20a20ac61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2120ffab9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2120ffab9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Pause the video when the horses line up, then get students to place their bets on the horse they think will win.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2120ffab9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2120ffab9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2120ffab9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2120ffab9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2120ffab9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2120ffab9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2120ffab9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2120ffab9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2120ffab9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2120ffab9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2120ffab9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2120ffab9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120ffab9d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2120ffab9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2120ffab9d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2120ffab9d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can be done as a writing or speaking task.</a:t>
            </a:r>
            <a:endParaRPr/>
          </a:p>
          <a:p>
            <a:pPr indent="0" lvl="0" marL="0" rtl="0" algn="l">
              <a:spcBef>
                <a:spcPts val="0"/>
              </a:spcBef>
              <a:spcAft>
                <a:spcPts val="0"/>
              </a:spcAft>
              <a:buNone/>
            </a:pPr>
            <a:r>
              <a:rPr lang="en-GB"/>
              <a:t>Students must look at the picture and compare the different animals.</a:t>
            </a:r>
            <a:br>
              <a:rPr lang="en-GB"/>
            </a:br>
            <a:r>
              <a:rPr lang="en-GB"/>
              <a:t>For example: “The Giraffe is taller than the Zebra”, “The baby elephant is smaller than the mummy elephant.”, “The parrot is more beautiful than the hippo.”</a:t>
            </a:r>
            <a:br>
              <a:rPr lang="en-GB"/>
            </a:br>
            <a:r>
              <a:rPr lang="en-GB"/>
              <a:t>For more </a:t>
            </a:r>
            <a:r>
              <a:rPr lang="en-GB"/>
              <a:t>advanced</a:t>
            </a:r>
            <a:r>
              <a:rPr lang="en-GB"/>
              <a:t> students, they may say “The leopard climbs better than the hippo.” or “The leopard is the fastest animal.”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2120ffab9d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2120ffab9d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Click the image to download the game! </a:t>
            </a:r>
            <a:r>
              <a:rPr lang="en-GB"/>
              <a:t>(</a:t>
            </a:r>
            <a:r>
              <a:rPr lang="en-GB" u="sng">
                <a:solidFill>
                  <a:schemeClr val="hlink"/>
                </a:solidFill>
                <a:hlinkClick r:id="rId2"/>
              </a:rPr>
              <a:t>https://drive.google.com/file/d/1mUYT82f6xV5HLAKjMHlr2SWuEtGP-08r/view?usp=sharing</a:t>
            </a:r>
            <a:r>
              <a:rPr lang="en-GB"/>
              <a:t>) </a:t>
            </a:r>
            <a:br>
              <a:rPr b="1" lang="en-GB"/>
            </a:br>
            <a:r>
              <a:rPr lang="en-GB"/>
              <a:t>This is a good speaking task to end the lesson with. </a:t>
            </a:r>
            <a:br>
              <a:rPr lang="en-GB"/>
            </a:br>
            <a:r>
              <a:rPr lang="en-GB"/>
              <a:t>Students must be put into four teams. Set content to ‘Animals’. Each person must then choose two animals, one from the horizontal axis and one from the vertical axis, and say a sentence to compare them (For example: “The lion is more dangerous than the cat”). </a:t>
            </a:r>
            <a:br>
              <a:rPr lang="en-GB"/>
            </a:br>
            <a:r>
              <a:rPr lang="en-GB"/>
              <a:t>The corresponding square will then be selected. If they have something good, it will go to their team. If they get something bad, they can choose which of the other three teams it goes to. Continue until all 25 squares are gone.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20a20ac61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20a20ac61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20a20ac615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20a20ac615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These are some additional games that can be </a:t>
            </a:r>
            <a:r>
              <a:rPr lang="en-GB"/>
              <a:t>downloaded</a:t>
            </a:r>
            <a:r>
              <a:rPr lang="en-GB"/>
              <a:t> and played if students are very fast learners, or if you have time left at the end (or during breaktime). </a:t>
            </a:r>
            <a:br>
              <a:rPr lang="en-GB"/>
            </a:br>
            <a:r>
              <a:rPr lang="en-GB"/>
              <a:t>Powerpoint games must be downloaded and played - they will not work on Google slides.</a:t>
            </a:r>
            <a:br>
              <a:rPr lang="en-GB"/>
            </a:br>
            <a:r>
              <a:rPr lang="en-GB"/>
              <a:t>If you need to leave the classroom at break-time, downloading a few games and then turning the internet off can ensure students are able to play educational games unattended, if they choose.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20a20ac61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20a20ac61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20a20ac61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20a20ac61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20a20ac61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20a20ac61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20a20ac61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20a20ac61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20a20ac61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20a20ac61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20a20ac61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20a20ac61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20a20ac61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20a20ac61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Get students to come up to the board two at a time.</a:t>
            </a:r>
            <a:br>
              <a:rPr lang="en-GB"/>
            </a:br>
            <a:r>
              <a:rPr lang="en-GB"/>
              <a:t>Ask the students “Who is taller?” and then “Who is shorter?”.</a:t>
            </a:r>
            <a:br>
              <a:rPr lang="en-GB"/>
            </a:br>
            <a:r>
              <a:rPr lang="en-GB"/>
              <a:t>Send the shorter person to the left and the taller person to the right, then bring up two more and repeat.</a:t>
            </a:r>
            <a:br>
              <a:rPr lang="en-GB"/>
            </a:br>
            <a:r>
              <a:rPr lang="en-GB"/>
              <a:t>Get students to sort themselves into height order along the wall. </a:t>
            </a:r>
            <a:br>
              <a:rPr lang="en-GB"/>
            </a:br>
            <a:br>
              <a:rPr lang="en-GB"/>
            </a:br>
            <a:r>
              <a:rPr b="1" lang="en-GB"/>
              <a:t>Optional extra: </a:t>
            </a:r>
            <a:r>
              <a:rPr lang="en-GB"/>
              <a:t>When students are finished, explain that one student is “The tallest in the room,” and one student is “The shortest in the room,” thus giving them an introduction into Superlatives.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20a20ac615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20a20ac615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Bring up two students at a time to the board. Get them to put their legs together and jump straight up (make a point of telling them that the jumping style illustrated is not allowed!). Roughly mark on the board where each student was able to jump to, then ask them “Who can jump higher?”.</a:t>
            </a:r>
            <a:br>
              <a:rPr lang="en-GB"/>
            </a:br>
            <a:r>
              <a:rPr lang="en-GB"/>
              <a:t>The student who jumped higher stays on and then a new student comes up. Repeat until all students have jumped.</a:t>
            </a:r>
            <a:br>
              <a:rPr lang="en-GB"/>
            </a:br>
            <a:endParaRPr/>
          </a:p>
          <a:p>
            <a:pPr indent="0" lvl="0" marL="0" rtl="0" algn="l">
              <a:spcBef>
                <a:spcPts val="0"/>
              </a:spcBef>
              <a:spcAft>
                <a:spcPts val="0"/>
              </a:spcAft>
              <a:buNone/>
            </a:pPr>
            <a:r>
              <a:rPr b="1" lang="en-GB"/>
              <a:t>Optional extra: </a:t>
            </a:r>
            <a:r>
              <a:rPr lang="en-GB"/>
              <a:t>At the end, you can explain that [the final student] can jump </a:t>
            </a:r>
            <a:r>
              <a:rPr i="1" lang="en-GB"/>
              <a:t>the highest </a:t>
            </a:r>
            <a:r>
              <a:rPr lang="en-GB"/>
              <a:t>in the class, thus giving them an introduction to superlatives.</a:t>
            </a:r>
            <a:br>
              <a:rPr lang="en-GB"/>
            </a:br>
            <a:r>
              <a:rPr b="1" lang="en-GB">
                <a:solidFill>
                  <a:schemeClr val="dk1"/>
                </a:solidFill>
              </a:rPr>
              <a:t>Optional extra: </a:t>
            </a:r>
            <a:r>
              <a:rPr lang="en-GB">
                <a:solidFill>
                  <a:schemeClr val="dk1"/>
                </a:solidFill>
              </a:rPr>
              <a:t>Change the language to ‘Further’ and repeat the game by seeing which student can jump further. </a:t>
            </a:r>
            <a:endParaRPr/>
          </a:p>
          <a:p>
            <a:pPr indent="0" lvl="0" marL="0" rtl="0" algn="l">
              <a:spcBef>
                <a:spcPts val="0"/>
              </a:spcBef>
              <a:spcAft>
                <a:spcPts val="0"/>
              </a:spcAft>
              <a:buNone/>
            </a:pPr>
            <a:r>
              <a:rPr b="1" lang="en-GB"/>
              <a:t>Safety precautions: </a:t>
            </a:r>
            <a:r>
              <a:rPr lang="en-GB"/>
              <a:t>Be careful that students are not too close together and likely to bump into each other. Also, ensure they are jumping straight up with legs together, not leaping across the room.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20a20ac61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20a20ac61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One student must sit or stand in the centre of the room with their eyes closed.</a:t>
            </a:r>
            <a:br>
              <a:rPr lang="en-GB"/>
            </a:br>
            <a:r>
              <a:rPr lang="en-GB"/>
              <a:t>They will have three softballs (or balls of scrunched up paper) in their hands. </a:t>
            </a:r>
            <a:br>
              <a:rPr lang="en-GB"/>
            </a:br>
            <a:r>
              <a:rPr lang="en-GB"/>
              <a:t>Two other students must crawl towards the student from other ends of the </a:t>
            </a:r>
            <a:r>
              <a:rPr lang="en-GB"/>
              <a:t>room as quietly as they can.</a:t>
            </a:r>
            <a:br>
              <a:rPr lang="en-GB"/>
            </a:br>
            <a:r>
              <a:rPr lang="en-GB"/>
              <a:t>The student in the centre must try to hit one of them with a softball.</a:t>
            </a:r>
            <a:endParaRPr/>
          </a:p>
          <a:p>
            <a:pPr indent="0" lvl="0" marL="0" rtl="0" algn="l">
              <a:spcBef>
                <a:spcPts val="0"/>
              </a:spcBef>
              <a:spcAft>
                <a:spcPts val="0"/>
              </a:spcAft>
              <a:buNone/>
            </a:pPr>
            <a:r>
              <a:rPr lang="en-GB"/>
              <a:t>After a student has been hit, revise the language by asking the class: “Who was quieter?” “Who was louder?”</a:t>
            </a:r>
            <a:br>
              <a:rPr lang="en-GB"/>
            </a:br>
            <a:r>
              <a:rPr lang="en-GB"/>
              <a:t>If no student is hit after all three balls have been thrown, or one of the students manages to touch the middle students’ chair, the teacher may declare “They are both as quiet as each other.”</a:t>
            </a:r>
            <a:br>
              <a:rPr lang="en-GB"/>
            </a:br>
            <a:br>
              <a:rPr lang="en-GB"/>
            </a:br>
            <a:r>
              <a:rPr b="1" lang="en-GB"/>
              <a:t>Additional preparation:</a:t>
            </a:r>
            <a:r>
              <a:rPr lang="en-GB"/>
              <a:t> Making the students carry bells, a tambourine, a maraca, or some scrunched-up paper under their palms adds an element of comedy to the game and may make it easier for the middle student to hear them.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20a20ac61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20a20ac61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Link: </a:t>
            </a:r>
            <a:r>
              <a:rPr b="1" lang="en-GB" u="sng">
                <a:solidFill>
                  <a:schemeClr val="hlink"/>
                </a:solidFill>
                <a:hlinkClick r:id="rId2"/>
              </a:rPr>
              <a:t>https://wheeldecide.com/index.php?id=654720</a:t>
            </a:r>
            <a:r>
              <a:rPr b="1" lang="en-GB"/>
              <a:t> </a:t>
            </a:r>
            <a:endParaRPr b="1"/>
          </a:p>
          <a:p>
            <a:pPr indent="0" lvl="0" marL="0" rtl="0" algn="l">
              <a:spcBef>
                <a:spcPts val="0"/>
              </a:spcBef>
              <a:spcAft>
                <a:spcPts val="0"/>
              </a:spcAft>
              <a:buNone/>
            </a:pPr>
            <a:r>
              <a:rPr lang="en-GB"/>
              <a:t>Set out enough chairs for everyone, then take one away.</a:t>
            </a:r>
            <a:endParaRPr/>
          </a:p>
          <a:p>
            <a:pPr indent="0" lvl="0" marL="0" rtl="0" algn="l">
              <a:spcBef>
                <a:spcPts val="0"/>
              </a:spcBef>
              <a:spcAft>
                <a:spcPts val="0"/>
              </a:spcAft>
              <a:buNone/>
            </a:pPr>
            <a:r>
              <a:rPr lang="en-GB"/>
              <a:t>The student that is standing must spin the wheel, then people must change chairs if they fit the criteria specified.</a:t>
            </a:r>
            <a:endParaRPr/>
          </a:p>
          <a:p>
            <a:pPr indent="0" lvl="0" marL="0" rtl="0" algn="l">
              <a:spcBef>
                <a:spcPts val="0"/>
              </a:spcBef>
              <a:spcAft>
                <a:spcPts val="0"/>
              </a:spcAft>
              <a:buNone/>
            </a:pPr>
            <a:r>
              <a:rPr lang="en-GB"/>
              <a:t>Each time the wheel is spun, that choice should disappear (this can be disable in ‘Advanced options’ if you wish to play longer. </a:t>
            </a:r>
            <a:br>
              <a:rPr lang="en-GB"/>
            </a:br>
            <a:r>
              <a:rPr lang="en-GB"/>
              <a:t>Keep playing until all choices have disappeared.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Safety precaution: Ensure there is plenty of space between the chairs and enough room to play safely. Tell students to raise the desks so they are not in the way, and tell them not to run. Ensure the floor is not slippery, and desks have been cleared. Ensure there is no loose paper, pencils or other things on the floor that may lead to a student slipping. Some students may become over-excited, do not allow them to push or force their way into a chair (or remove somebody from 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rive.google.com/file/d/1e8VnBauMcZyeI1OG0sv3cxRgHfa3DM51/view?usp=sharing"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christopheraxe.itch.io/comparatives" TargetMode="External"/><Relationship Id="rId4" Type="http://schemas.openxmlformats.org/officeDocument/2006/relationships/image" Target="../media/image1.png"/><Relationship Id="rId5" Type="http://schemas.openxmlformats.org/officeDocument/2006/relationships/hyperlink" Target="https://christopheraxe.itch.io/comparatives" TargetMode="External"/><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drive.google.com/file/d/1g1cqLcfTuW01SU6_MBBxqTO8FOx_Ni-z/view"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gif"/></Relationships>
</file>

<file path=ppt/slides/_rels/slide19.xml.rels><?xml version="1.0" encoding="UTF-8" standalone="yes"?><Relationships xmlns="http://schemas.openxmlformats.org/package/2006/relationships"><Relationship Id="rId11" Type="http://schemas.openxmlformats.org/officeDocument/2006/relationships/slide" Target="/ppt/slides/slide23.xml"/><Relationship Id="rId10" Type="http://schemas.openxmlformats.org/officeDocument/2006/relationships/slide" Target="/ppt/slides/slide25.xml"/><Relationship Id="rId13" Type="http://schemas.openxmlformats.org/officeDocument/2006/relationships/slide" Target="/ppt/slides/slide28.xml"/><Relationship Id="rId12" Type="http://schemas.openxmlformats.org/officeDocument/2006/relationships/slide" Target="/ppt/slides/slide27.xml"/><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heelofnames.com/2wz-j3b" TargetMode="External"/><Relationship Id="rId4" Type="http://schemas.openxmlformats.org/officeDocument/2006/relationships/image" Target="../media/image9.png"/><Relationship Id="rId9" Type="http://schemas.openxmlformats.org/officeDocument/2006/relationships/slide" Target="/ppt/slides/slide26.xml"/><Relationship Id="rId5" Type="http://schemas.openxmlformats.org/officeDocument/2006/relationships/slide" Target="/ppt/slides/slide20.xml"/><Relationship Id="rId6" Type="http://schemas.openxmlformats.org/officeDocument/2006/relationships/slide" Target="/ppt/slides/slide24.xml"/><Relationship Id="rId7" Type="http://schemas.openxmlformats.org/officeDocument/2006/relationships/slide" Target="/ppt/slides/slide21.xml"/><Relationship Id="rId8" Type="http://schemas.openxmlformats.org/officeDocument/2006/relationships/slide" Target="/ppt/slides/slide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drive.google.com/file/d/15ZJAnN3A3_SkMpj7pri-ax10piCDjn1L/view" TargetMode="External"/><Relationship Id="rId4" Type="http://schemas.openxmlformats.org/officeDocument/2006/relationships/image" Target="../media/image11.jpg"/><Relationship Id="rId5" Type="http://schemas.openxmlformats.org/officeDocument/2006/relationships/slide" Target="/ppt/slid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drive.google.com/file/d/1A0ZXQoUB9d_w_sG1tcX99HBgw_gKVLEp/view" TargetMode="External"/><Relationship Id="rId4" Type="http://schemas.openxmlformats.org/officeDocument/2006/relationships/image" Target="../media/image6.jpg"/><Relationship Id="rId5" Type="http://schemas.openxmlformats.org/officeDocument/2006/relationships/slide" Target="/ppt/slid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drive.google.com/file/d/1gSg7SD9l7Tv-zOAF9HoYJc_ft2-uoxi1/view" TargetMode="External"/><Relationship Id="rId4" Type="http://schemas.openxmlformats.org/officeDocument/2006/relationships/image" Target="../media/image8.jpg"/><Relationship Id="rId5" Type="http://schemas.openxmlformats.org/officeDocument/2006/relationships/slide" Target="/ppt/slid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drive.google.com/file/d/15bn-MkU9vMTLzby4zFoVh4Z2A4f0XuiZ/view" TargetMode="External"/><Relationship Id="rId4" Type="http://schemas.openxmlformats.org/officeDocument/2006/relationships/image" Target="../media/image10.jpg"/><Relationship Id="rId5" Type="http://schemas.openxmlformats.org/officeDocument/2006/relationships/slide" Target="/ppt/slid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slide" Target="/ppt/slides/slide19.xml"/><Relationship Id="rId4" Type="http://schemas.openxmlformats.org/officeDocument/2006/relationships/hyperlink" Target="http://drive.google.com/file/d/15ZJAnN3A3_SkMpj7pri-ax10piCDjn1L/view" TargetMode="External"/><Relationship Id="rId5"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kRgI0WnBHTQ-xnsG0h1V3YpMl0SVO7UW/view" TargetMode="External"/><Relationship Id="rId4" Type="http://schemas.openxmlformats.org/officeDocument/2006/relationships/image" Target="../media/image20.jpg"/><Relationship Id="rId5" Type="http://schemas.openxmlformats.org/officeDocument/2006/relationships/slide" Target="/ppt/slid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drive.google.com/file/d/1KytMJnnym7nYQHBYNjouXGsI9_bGt4UT/view" TargetMode="External"/><Relationship Id="rId4" Type="http://schemas.openxmlformats.org/officeDocument/2006/relationships/image" Target="../media/image17.jpg"/><Relationship Id="rId5" Type="http://schemas.openxmlformats.org/officeDocument/2006/relationships/slide" Target="/ppt/slid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drive.google.com/file/d/1KArnbJ0JHuFQf2Wc9KREQkJ65Is_steR/view" TargetMode="External"/><Relationship Id="rId4" Type="http://schemas.openxmlformats.org/officeDocument/2006/relationships/image" Target="../media/image19.jpg"/><Relationship Id="rId5" Type="http://schemas.openxmlformats.org/officeDocument/2006/relationships/slide" Target="/ppt/slid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drive.google.com/file/d/1mUYT82f6xV5HLAKjMHlr2SWuEtGP-08r/view?usp=sharing"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drive.google.com/file/d/1rrUcGgCsz4vgNOmgpQAPpQ1AaGat33Ss/view?usp=sharing" TargetMode="External"/><Relationship Id="rId4" Type="http://schemas.openxmlformats.org/officeDocument/2006/relationships/image" Target="../media/image22.png"/><Relationship Id="rId9" Type="http://schemas.openxmlformats.org/officeDocument/2006/relationships/hyperlink" Target="https://drive.google.com/drive/u/1/folders/14TLZufUg7djP28toE8XZEWyb-0ERMIT6" TargetMode="External"/><Relationship Id="rId5" Type="http://schemas.openxmlformats.org/officeDocument/2006/relationships/hyperlink" Target="https://drive.google.com/file/d/1O-X6mXF4QxlTwnl_DqG8xPgA2vl8jbxi/view?usp=sharing" TargetMode="External"/><Relationship Id="rId6" Type="http://schemas.openxmlformats.org/officeDocument/2006/relationships/image" Target="../media/image23.png"/><Relationship Id="rId7" Type="http://schemas.openxmlformats.org/officeDocument/2006/relationships/hyperlink" Target="https://drive.google.com/file/d/0B2Q8XuO2ebzxQkpCTS1tQ0dPYnc/view?usp=sharing&amp;resourcekey=0-nPjPOAb1LhhTfH_Tb0raKw" TargetMode="External"/><Relationship Id="rId8"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0" Type="http://schemas.openxmlformats.org/officeDocument/2006/relationships/hyperlink" Target="https://skribbl.io" TargetMode="External"/><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hyperlink" Target="http://wordwall.net" TargetMode="External"/><Relationship Id="rId9" Type="http://schemas.openxmlformats.org/officeDocument/2006/relationships/hyperlink" Target="https://eslgamesplus.com" TargetMode="External"/><Relationship Id="rId5" Type="http://schemas.openxmlformats.org/officeDocument/2006/relationships/hyperlink" Target="https://blooket.com" TargetMode="External"/><Relationship Id="rId6" Type="http://schemas.openxmlformats.org/officeDocument/2006/relationships/hyperlink" Target="https://kahoot.com" TargetMode="External"/><Relationship Id="rId7" Type="http://schemas.openxmlformats.org/officeDocument/2006/relationships/hyperlink" Target="https://quizlet.com" TargetMode="External"/><Relationship Id="rId8" Type="http://schemas.openxmlformats.org/officeDocument/2006/relationships/hyperlink" Target="https://gamestolearnenglish.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drive.google.com/file/d/1jFbFy7aQdA6_KGeWMLUK0vROxjnmVUaj/view?usp=sharing" TargetMode="External"/><Relationship Id="rId4" Type="http://schemas.openxmlformats.org/officeDocument/2006/relationships/hyperlink" Target="https://drive.google.com/file/d/1uMrGTBNJecoiEBlb7NL6wPnI9frW8Jf9/view?usp=sharing"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6.gif"/><Relationship Id="rId5" Type="http://schemas.openxmlformats.org/officeDocument/2006/relationships/image" Target="../media/image2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heeldecide.com/index.php?id=654720" TargetMode="External"/><Relationship Id="rId4" Type="http://schemas.openxmlformats.org/officeDocument/2006/relationships/image" Target="../media/image7.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latin typeface="Cherry Cream Soda"/>
                <a:ea typeface="Cherry Cream Soda"/>
                <a:cs typeface="Cherry Cream Soda"/>
                <a:sym typeface="Cherry Cream Soda"/>
              </a:rPr>
              <a:t>Content Creator Pre-Interview Task</a:t>
            </a:r>
            <a:endParaRPr>
              <a:latin typeface="Cherry Cream Soda"/>
              <a:ea typeface="Cherry Cream Soda"/>
              <a:cs typeface="Cherry Cream Soda"/>
              <a:sym typeface="Cherry Cream Soda"/>
            </a:endParaRPr>
          </a:p>
        </p:txBody>
      </p:sp>
      <p:pic>
        <p:nvPicPr>
          <p:cNvPr id="55" name="Google Shape;55;p13"/>
          <p:cNvPicPr preferRelativeResize="0"/>
          <p:nvPr/>
        </p:nvPicPr>
        <p:blipFill>
          <a:blip r:embed="rId3">
            <a:alphaModFix/>
          </a:blip>
          <a:stretch>
            <a:fillRect/>
          </a:stretch>
        </p:blipFill>
        <p:spPr>
          <a:xfrm>
            <a:off x="8196528" y="4210425"/>
            <a:ext cx="838725" cy="833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8" name="Google Shape;118;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9" name="Google Shape;119;p22"/>
          <p:cNvPicPr preferRelativeResize="0"/>
          <p:nvPr/>
        </p:nvPicPr>
        <p:blipFill>
          <a:blip r:embed="rId3">
            <a:alphaModFix/>
          </a:blip>
          <a:stretch>
            <a:fillRect/>
          </a:stretch>
        </p:blipFill>
        <p:spPr>
          <a:xfrm>
            <a:off x="2171262" y="0"/>
            <a:ext cx="4801476"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Board Race!</a:t>
            </a:r>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6" name="Google Shape;126;p23"/>
          <p:cNvPicPr preferRelativeResize="0"/>
          <p:nvPr/>
        </p:nvPicPr>
        <p:blipFill>
          <a:blip r:embed="rId3">
            <a:alphaModFix/>
          </a:blip>
          <a:stretch>
            <a:fillRect/>
          </a:stretch>
        </p:blipFill>
        <p:spPr>
          <a:xfrm>
            <a:off x="1247775" y="1776413"/>
            <a:ext cx="6648450" cy="1590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1645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Monkey balloon!</a:t>
            </a:r>
            <a:endParaRPr/>
          </a:p>
        </p:txBody>
      </p:sp>
      <p:sp>
        <p:nvSpPr>
          <p:cNvPr id="132" name="Google Shape;132;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3" name="Google Shape;133;p24">
            <a:hlinkClick r:id="rId3"/>
          </p:cNvPr>
          <p:cNvPicPr preferRelativeResize="0"/>
          <p:nvPr/>
        </p:nvPicPr>
        <p:blipFill>
          <a:blip r:embed="rId4">
            <a:alphaModFix/>
          </a:blip>
          <a:stretch>
            <a:fillRect/>
          </a:stretch>
        </p:blipFill>
        <p:spPr>
          <a:xfrm>
            <a:off x="0" y="348025"/>
            <a:ext cx="9144000" cy="4795474"/>
          </a:xfrm>
          <a:prstGeom prst="rect">
            <a:avLst/>
          </a:prstGeom>
          <a:noFill/>
          <a:ln>
            <a:noFill/>
          </a:ln>
        </p:spPr>
      </p:pic>
      <p:sp>
        <p:nvSpPr>
          <p:cNvPr id="134" name="Google Shape;134;p24">
            <a:hlinkClick action="ppaction://hlinkshowjump?jump=nextslide"/>
          </p:cNvPr>
          <p:cNvSpPr/>
          <p:nvPr/>
        </p:nvSpPr>
        <p:spPr>
          <a:xfrm>
            <a:off x="8006475" y="4422825"/>
            <a:ext cx="11376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t>Next activity!</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0" name="Google Shape;140;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1" name="Google Shape;141;p25"/>
          <p:cNvPicPr preferRelativeResize="0"/>
          <p:nvPr/>
        </p:nvPicPr>
        <p:blipFill>
          <a:blip r:embed="rId3">
            <a:alphaModFix/>
          </a:blip>
          <a:stretch>
            <a:fillRect/>
          </a:stretch>
        </p:blipFill>
        <p:spPr>
          <a:xfrm>
            <a:off x="837700" y="0"/>
            <a:ext cx="746864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7" name="Google Shape;147;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8" name="Google Shape;148;p26"/>
          <p:cNvPicPr preferRelativeResize="0"/>
          <p:nvPr/>
        </p:nvPicPr>
        <p:blipFill>
          <a:blip r:embed="rId3">
            <a:alphaModFix/>
          </a:blip>
          <a:stretch>
            <a:fillRect/>
          </a:stretch>
        </p:blipFill>
        <p:spPr>
          <a:xfrm>
            <a:off x="311700" y="19049"/>
            <a:ext cx="8520600" cy="5105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0" y="4570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Link: </a:t>
            </a:r>
            <a:r>
              <a:rPr lang="en-GB" u="sng">
                <a:solidFill>
                  <a:schemeClr val="hlink"/>
                </a:solidFill>
                <a:hlinkClick r:id="rId3"/>
              </a:rPr>
              <a:t>https://christopheraxe.itch.io/comparatives</a:t>
            </a:r>
            <a:r>
              <a:rPr lang="en-GB"/>
              <a:t> </a:t>
            </a:r>
            <a:endParaRPr/>
          </a:p>
        </p:txBody>
      </p:sp>
      <p:pic>
        <p:nvPicPr>
          <p:cNvPr id="154" name="Google Shape;154;p27"/>
          <p:cNvPicPr preferRelativeResize="0"/>
          <p:nvPr/>
        </p:nvPicPr>
        <p:blipFill>
          <a:blip r:embed="rId4">
            <a:alphaModFix/>
          </a:blip>
          <a:stretch>
            <a:fillRect/>
          </a:stretch>
        </p:blipFill>
        <p:spPr>
          <a:xfrm>
            <a:off x="8196528" y="4210425"/>
            <a:ext cx="838725" cy="833150"/>
          </a:xfrm>
          <a:prstGeom prst="rect">
            <a:avLst/>
          </a:prstGeom>
          <a:noFill/>
          <a:ln>
            <a:noFill/>
          </a:ln>
        </p:spPr>
      </p:pic>
      <p:pic>
        <p:nvPicPr>
          <p:cNvPr id="155" name="Google Shape;155;p27">
            <a:hlinkClick r:id="rId5"/>
          </p:cNvPr>
          <p:cNvPicPr preferRelativeResize="0"/>
          <p:nvPr/>
        </p:nvPicPr>
        <p:blipFill>
          <a:blip r:embed="rId6">
            <a:alphaModFix/>
          </a:blip>
          <a:stretch>
            <a:fillRect/>
          </a:stretch>
        </p:blipFill>
        <p:spPr>
          <a:xfrm>
            <a:off x="2166350" y="553825"/>
            <a:ext cx="5295746" cy="4035850"/>
          </a:xfrm>
          <a:prstGeom prst="rect">
            <a:avLst/>
          </a:prstGeom>
          <a:noFill/>
          <a:ln>
            <a:noFill/>
          </a:ln>
        </p:spPr>
      </p:pic>
      <p:sp>
        <p:nvSpPr>
          <p:cNvPr id="156" name="Google Shape;156;p27"/>
          <p:cNvSpPr txBox="1"/>
          <p:nvPr>
            <p:ph type="title"/>
          </p:nvPr>
        </p:nvSpPr>
        <p:spPr>
          <a:xfrm>
            <a:off x="2166350" y="49350"/>
            <a:ext cx="892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Cherry Cream Soda"/>
                <a:ea typeface="Cherry Cream Soda"/>
                <a:cs typeface="Cherry Cream Soda"/>
                <a:sym typeface="Cherry Cream Soda"/>
              </a:rPr>
              <a:t>Play the Comparatives Game!</a:t>
            </a:r>
            <a:endParaRPr b="1">
              <a:latin typeface="Cherry Cream Soda"/>
              <a:ea typeface="Cherry Cream Soda"/>
              <a:cs typeface="Cherry Cream Soda"/>
              <a:sym typeface="Cherry Cream So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latin typeface="Cherry Cream Soda"/>
                <a:ea typeface="Cherry Cream Soda"/>
                <a:cs typeface="Cherry Cream Soda"/>
                <a:sym typeface="Cherry Cream Soda"/>
              </a:rPr>
              <a:t>Comparatives Quiz Auction!</a:t>
            </a:r>
            <a:endParaRPr b="1">
              <a:latin typeface="Cherry Cream Soda"/>
              <a:ea typeface="Cherry Cream Soda"/>
              <a:cs typeface="Cherry Cream Soda"/>
              <a:sym typeface="Cherry Cream Soda"/>
            </a:endParaRPr>
          </a:p>
        </p:txBody>
      </p:sp>
      <p:sp>
        <p:nvSpPr>
          <p:cNvPr id="162" name="Google Shape;162;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3" name="Google Shape;163;p28"/>
          <p:cNvPicPr preferRelativeResize="0"/>
          <p:nvPr/>
        </p:nvPicPr>
        <p:blipFill>
          <a:blip r:embed="rId3">
            <a:alphaModFix/>
          </a:blip>
          <a:stretch>
            <a:fillRect/>
          </a:stretch>
        </p:blipFill>
        <p:spPr>
          <a:xfrm>
            <a:off x="2405200" y="1152467"/>
            <a:ext cx="4525033" cy="341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9" name="Google Shape;169;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0" name="Google Shape;170;p29" title="Comparatives Quiz _ ESL Classroom Game _ Easy English Quiz.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0"/>
          <p:cNvPicPr preferRelativeResize="0"/>
          <p:nvPr/>
        </p:nvPicPr>
        <p:blipFill>
          <a:blip r:embed="rId3">
            <a:alphaModFix/>
          </a:blip>
          <a:stretch>
            <a:fillRect/>
          </a:stretch>
        </p:blipFill>
        <p:spPr>
          <a:xfrm>
            <a:off x="0" y="-20134"/>
            <a:ext cx="9220775" cy="5163634"/>
          </a:xfrm>
          <a:prstGeom prst="rect">
            <a:avLst/>
          </a:prstGeom>
          <a:noFill/>
          <a:ln>
            <a:noFill/>
          </a:ln>
        </p:spPr>
      </p:pic>
      <p:sp>
        <p:nvSpPr>
          <p:cNvPr id="176" name="Google Shape;176;p30"/>
          <p:cNvSpPr txBox="1"/>
          <p:nvPr>
            <p:ph type="title"/>
          </p:nvPr>
        </p:nvSpPr>
        <p:spPr>
          <a:xfrm>
            <a:off x="311700" y="994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t>Crazy Horses!</a:t>
            </a:r>
            <a:endParaRPr b="1"/>
          </a:p>
          <a:p>
            <a:pPr indent="0" lvl="0" marL="0" rtl="0" algn="ctr">
              <a:spcBef>
                <a:spcPts val="0"/>
              </a:spcBef>
              <a:spcAft>
                <a:spcPts val="0"/>
              </a:spcAft>
              <a:buNone/>
            </a:pPr>
            <a:r>
              <a:rPr b="1" lang="en-GB"/>
              <a:t>Betting game</a:t>
            </a:r>
            <a:endParaRPr b="1"/>
          </a:p>
        </p:txBody>
      </p:sp>
      <p:sp>
        <p:nvSpPr>
          <p:cNvPr id="177" name="Google Shape;17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t>Spin the wheel!</a:t>
            </a:r>
            <a:endParaRPr b="1"/>
          </a:p>
          <a:p>
            <a:pPr indent="0" lvl="0" marL="0" rtl="0" algn="l">
              <a:spcBef>
                <a:spcPts val="0"/>
              </a:spcBef>
              <a:spcAft>
                <a:spcPts val="0"/>
              </a:spcAft>
              <a:buNone/>
            </a:pPr>
            <a:r>
              <a:t/>
            </a:r>
            <a:endParaRPr b="1"/>
          </a:p>
        </p:txBody>
      </p:sp>
      <p:pic>
        <p:nvPicPr>
          <p:cNvPr id="183" name="Google Shape;183;p31">
            <a:hlinkClick r:id="rId3"/>
          </p:cNvPr>
          <p:cNvPicPr preferRelativeResize="0"/>
          <p:nvPr/>
        </p:nvPicPr>
        <p:blipFill>
          <a:blip r:embed="rId4">
            <a:alphaModFix/>
          </a:blip>
          <a:stretch>
            <a:fillRect/>
          </a:stretch>
        </p:blipFill>
        <p:spPr>
          <a:xfrm>
            <a:off x="4523725" y="1017725"/>
            <a:ext cx="3602550" cy="3602550"/>
          </a:xfrm>
          <a:prstGeom prst="rect">
            <a:avLst/>
          </a:prstGeom>
          <a:noFill/>
          <a:ln>
            <a:noFill/>
          </a:ln>
        </p:spPr>
      </p:pic>
      <p:sp>
        <p:nvSpPr>
          <p:cNvPr id="184" name="Google Shape;184;p31">
            <a:hlinkClick action="ppaction://hlinksldjump" r:id="rId5"/>
          </p:cNvPr>
          <p:cNvSpPr/>
          <p:nvPr/>
        </p:nvSpPr>
        <p:spPr>
          <a:xfrm>
            <a:off x="246800" y="1125450"/>
            <a:ext cx="898500" cy="8985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1</a:t>
            </a:r>
            <a:endParaRPr b="1">
              <a:latin typeface="Cherry Cream Soda"/>
              <a:ea typeface="Cherry Cream Soda"/>
              <a:cs typeface="Cherry Cream Soda"/>
              <a:sym typeface="Cherry Cream Soda"/>
            </a:endParaRPr>
          </a:p>
        </p:txBody>
      </p:sp>
      <p:sp>
        <p:nvSpPr>
          <p:cNvPr id="185" name="Google Shape;185;p31">
            <a:hlinkClick action="ppaction://hlinksldjump" r:id="rId6"/>
          </p:cNvPr>
          <p:cNvSpPr/>
          <p:nvPr/>
        </p:nvSpPr>
        <p:spPr>
          <a:xfrm>
            <a:off x="246800" y="2922450"/>
            <a:ext cx="898500" cy="8985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5</a:t>
            </a:r>
            <a:endParaRPr b="1">
              <a:latin typeface="Cherry Cream Soda"/>
              <a:ea typeface="Cherry Cream Soda"/>
              <a:cs typeface="Cherry Cream Soda"/>
              <a:sym typeface="Cherry Cream Soda"/>
            </a:endParaRPr>
          </a:p>
        </p:txBody>
      </p:sp>
      <p:sp>
        <p:nvSpPr>
          <p:cNvPr id="186" name="Google Shape;186;p31">
            <a:hlinkClick action="ppaction://hlinksldjump" r:id="rId7"/>
          </p:cNvPr>
          <p:cNvSpPr/>
          <p:nvPr/>
        </p:nvSpPr>
        <p:spPr>
          <a:xfrm>
            <a:off x="1145300" y="1125450"/>
            <a:ext cx="898500" cy="8985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2</a:t>
            </a:r>
            <a:endParaRPr b="1">
              <a:latin typeface="Cherry Cream Soda"/>
              <a:ea typeface="Cherry Cream Soda"/>
              <a:cs typeface="Cherry Cream Soda"/>
              <a:sym typeface="Cherry Cream Soda"/>
            </a:endParaRPr>
          </a:p>
        </p:txBody>
      </p:sp>
      <p:sp>
        <p:nvSpPr>
          <p:cNvPr id="187" name="Google Shape;187;p31">
            <a:hlinkClick action="ppaction://hlinksldjump" r:id="rId8"/>
          </p:cNvPr>
          <p:cNvSpPr/>
          <p:nvPr/>
        </p:nvSpPr>
        <p:spPr>
          <a:xfrm>
            <a:off x="246800" y="2023950"/>
            <a:ext cx="898500" cy="8985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3</a:t>
            </a:r>
            <a:endParaRPr b="1">
              <a:latin typeface="Cherry Cream Soda"/>
              <a:ea typeface="Cherry Cream Soda"/>
              <a:cs typeface="Cherry Cream Soda"/>
              <a:sym typeface="Cherry Cream Soda"/>
            </a:endParaRPr>
          </a:p>
        </p:txBody>
      </p:sp>
      <p:sp>
        <p:nvSpPr>
          <p:cNvPr id="188" name="Google Shape;188;p31">
            <a:hlinkClick action="ppaction://hlinksldjump" r:id="rId9"/>
          </p:cNvPr>
          <p:cNvSpPr/>
          <p:nvPr/>
        </p:nvSpPr>
        <p:spPr>
          <a:xfrm>
            <a:off x="246800" y="3820950"/>
            <a:ext cx="898500" cy="8985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7</a:t>
            </a:r>
            <a:endParaRPr b="1">
              <a:latin typeface="Cherry Cream Soda"/>
              <a:ea typeface="Cherry Cream Soda"/>
              <a:cs typeface="Cherry Cream Soda"/>
              <a:sym typeface="Cherry Cream Soda"/>
            </a:endParaRPr>
          </a:p>
        </p:txBody>
      </p:sp>
      <p:sp>
        <p:nvSpPr>
          <p:cNvPr id="189" name="Google Shape;189;p31">
            <a:hlinkClick action="ppaction://hlinksldjump" r:id="rId10"/>
          </p:cNvPr>
          <p:cNvSpPr/>
          <p:nvPr/>
        </p:nvSpPr>
        <p:spPr>
          <a:xfrm>
            <a:off x="1145300" y="2922450"/>
            <a:ext cx="898500" cy="8985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6</a:t>
            </a:r>
            <a:endParaRPr b="1">
              <a:latin typeface="Cherry Cream Soda"/>
              <a:ea typeface="Cherry Cream Soda"/>
              <a:cs typeface="Cherry Cream Soda"/>
              <a:sym typeface="Cherry Cream Soda"/>
            </a:endParaRPr>
          </a:p>
        </p:txBody>
      </p:sp>
      <p:sp>
        <p:nvSpPr>
          <p:cNvPr id="190" name="Google Shape;190;p31">
            <a:hlinkClick action="ppaction://hlinksldjump" r:id="rId11"/>
          </p:cNvPr>
          <p:cNvSpPr/>
          <p:nvPr/>
        </p:nvSpPr>
        <p:spPr>
          <a:xfrm>
            <a:off x="1145300" y="2023950"/>
            <a:ext cx="898500" cy="898500"/>
          </a:xfrm>
          <a:prstGeom prst="rect">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4</a:t>
            </a:r>
            <a:endParaRPr b="1">
              <a:latin typeface="Cherry Cream Soda"/>
              <a:ea typeface="Cherry Cream Soda"/>
              <a:cs typeface="Cherry Cream Soda"/>
              <a:sym typeface="Cherry Cream Soda"/>
            </a:endParaRPr>
          </a:p>
        </p:txBody>
      </p:sp>
      <p:sp>
        <p:nvSpPr>
          <p:cNvPr id="191" name="Google Shape;191;p31">
            <a:hlinkClick action="ppaction://hlinksldjump" r:id="rId12"/>
          </p:cNvPr>
          <p:cNvSpPr/>
          <p:nvPr/>
        </p:nvSpPr>
        <p:spPr>
          <a:xfrm>
            <a:off x="1145300" y="3820950"/>
            <a:ext cx="898500" cy="898500"/>
          </a:xfrm>
          <a:prstGeom prst="rect">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herry Cream Soda"/>
                <a:ea typeface="Cherry Cream Soda"/>
                <a:cs typeface="Cherry Cream Soda"/>
                <a:sym typeface="Cherry Cream Soda"/>
              </a:rPr>
              <a:t>Race 8</a:t>
            </a:r>
            <a:endParaRPr b="1">
              <a:latin typeface="Cherry Cream Soda"/>
              <a:ea typeface="Cherry Cream Soda"/>
              <a:cs typeface="Cherry Cream Soda"/>
              <a:sym typeface="Cherry Cream Soda"/>
            </a:endParaRPr>
          </a:p>
        </p:txBody>
      </p:sp>
      <p:sp>
        <p:nvSpPr>
          <p:cNvPr id="192" name="Google Shape;192;p31">
            <a:hlinkClick action="ppaction://hlinksldjump" r:id="rId13"/>
          </p:cNvPr>
          <p:cNvSpPr/>
          <p:nvPr/>
        </p:nvSpPr>
        <p:spPr>
          <a:xfrm>
            <a:off x="7070700" y="4422825"/>
            <a:ext cx="20733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t>Next activity!</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GB" sz="2420">
                <a:latin typeface="Cherry Cream Soda"/>
                <a:ea typeface="Cherry Cream Soda"/>
                <a:cs typeface="Cherry Cream Soda"/>
                <a:sym typeface="Cherry Cream Soda"/>
              </a:rPr>
              <a:t>Content Creator Pre-Interview Task - Instructions</a:t>
            </a:r>
            <a:endParaRPr sz="2420">
              <a:latin typeface="Cherry Cream Soda"/>
              <a:ea typeface="Cherry Cream Soda"/>
              <a:cs typeface="Cherry Cream Soda"/>
              <a:sym typeface="Cherry Cream Soda"/>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GB"/>
              <a:t>Choose </a:t>
            </a:r>
            <a:r>
              <a:rPr b="1" lang="en-GB"/>
              <a:t>one of the following</a:t>
            </a:r>
            <a:r>
              <a:rPr lang="en-GB"/>
              <a:t> (sets of) course book pages.  Make a copy of this workbook  with the following naming convention: ‘FirstName_LastName_LessonA/B/C_Content Creator Pre-Interview Task’</a:t>
            </a:r>
            <a:endParaRPr/>
          </a:p>
          <a:p>
            <a:pPr indent="0" lvl="0" marL="0" rtl="0" algn="l">
              <a:spcBef>
                <a:spcPts val="1200"/>
              </a:spcBef>
              <a:spcAft>
                <a:spcPts val="0"/>
              </a:spcAft>
              <a:buNone/>
            </a:pPr>
            <a:r>
              <a:rPr lang="en-GB"/>
              <a:t>You may delete the slides for the Lesson Tasks you don’t choose.</a:t>
            </a:r>
            <a:endParaRPr/>
          </a:p>
          <a:p>
            <a:pPr indent="-325755" lvl="0" marL="457200" rtl="0" algn="l">
              <a:spcBef>
                <a:spcPts val="1200"/>
              </a:spcBef>
              <a:spcAft>
                <a:spcPts val="0"/>
              </a:spcAft>
              <a:buSzPct val="100000"/>
              <a:buAutoNum type="arabicPeriod"/>
            </a:pPr>
            <a:r>
              <a:rPr lang="en-GB"/>
              <a:t>Plan a complete age appropriate F2F lesson for the page(s) that could be taught across ila. You must include complete slides and instructions in the speaker notes section.  You do not need to submit a formal, ‘CELTA-style’ lesson plan.  Include your slides in this workbook.  You may link to supplementary documents/activities if desired.</a:t>
            </a:r>
            <a:endParaRPr/>
          </a:p>
          <a:p>
            <a:pPr indent="-325755" lvl="0" marL="457200" rtl="0" algn="l">
              <a:spcBef>
                <a:spcPts val="0"/>
              </a:spcBef>
              <a:spcAft>
                <a:spcPts val="0"/>
              </a:spcAft>
              <a:buSzPct val="100000"/>
              <a:buAutoNum type="arabicPeriod"/>
            </a:pPr>
            <a:r>
              <a:rPr lang="en-GB"/>
              <a:t>Answer the questions matching the lesson that you prepared.  Write your answers on the slides provided.</a:t>
            </a:r>
            <a:endParaRPr/>
          </a:p>
          <a:p>
            <a:pPr indent="0" lvl="0" marL="0" rtl="0" algn="l">
              <a:spcBef>
                <a:spcPts val="1200"/>
              </a:spcBef>
              <a:spcAft>
                <a:spcPts val="1200"/>
              </a:spcAft>
              <a:buNone/>
            </a:pPr>
            <a:r>
              <a:t/>
            </a:r>
            <a:endParaRPr/>
          </a:p>
        </p:txBody>
      </p:sp>
      <p:pic>
        <p:nvPicPr>
          <p:cNvPr id="62" name="Google Shape;62;p14"/>
          <p:cNvPicPr preferRelativeResize="0"/>
          <p:nvPr/>
        </p:nvPicPr>
        <p:blipFill>
          <a:blip r:embed="rId3">
            <a:alphaModFix/>
          </a:blip>
          <a:stretch>
            <a:fillRect/>
          </a:stretch>
        </p:blipFill>
        <p:spPr>
          <a:xfrm>
            <a:off x="8196528" y="4210425"/>
            <a:ext cx="838725" cy="833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8" name="Google Shape;198;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9" name="Google Shape;199;p32" title="Crazy Horses - Race 4.mp4">
            <a:hlinkClick r:id="rId3"/>
          </p:cNvPr>
          <p:cNvPicPr preferRelativeResize="0"/>
          <p:nvPr/>
        </p:nvPicPr>
        <p:blipFill>
          <a:blip r:embed="rId4">
            <a:alphaModFix/>
          </a:blip>
          <a:stretch>
            <a:fillRect/>
          </a:stretch>
        </p:blipFill>
        <p:spPr>
          <a:xfrm>
            <a:off x="0" y="0"/>
            <a:ext cx="9144000" cy="4404625"/>
          </a:xfrm>
          <a:prstGeom prst="rect">
            <a:avLst/>
          </a:prstGeom>
          <a:noFill/>
          <a:ln>
            <a:noFill/>
          </a:ln>
        </p:spPr>
      </p:pic>
      <p:grpSp>
        <p:nvGrpSpPr>
          <p:cNvPr id="200" name="Google Shape;200;p32"/>
          <p:cNvGrpSpPr/>
          <p:nvPr/>
        </p:nvGrpSpPr>
        <p:grpSpPr>
          <a:xfrm>
            <a:off x="1945200" y="4404625"/>
            <a:ext cx="6547825" cy="740400"/>
            <a:chOff x="2337300" y="4215525"/>
            <a:chExt cx="6547825" cy="740400"/>
          </a:xfrm>
        </p:grpSpPr>
        <p:sp>
          <p:nvSpPr>
            <p:cNvPr id="201" name="Google Shape;201;p32"/>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2"/>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5"/>
                </a:rPr>
                <a:t>Choose another race!</a:t>
              </a:r>
              <a:endParaRPr b="1" sz="2100">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8" name="Google Shape;208;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9" name="Google Shape;209;p33" title="Crazy Horses - Race 5.mp4">
            <a:hlinkClick r:id="rId3"/>
          </p:cNvPr>
          <p:cNvPicPr preferRelativeResize="0"/>
          <p:nvPr/>
        </p:nvPicPr>
        <p:blipFill>
          <a:blip r:embed="rId4">
            <a:alphaModFix/>
          </a:blip>
          <a:stretch>
            <a:fillRect/>
          </a:stretch>
        </p:blipFill>
        <p:spPr>
          <a:xfrm>
            <a:off x="0" y="0"/>
            <a:ext cx="9144000" cy="4404625"/>
          </a:xfrm>
          <a:prstGeom prst="rect">
            <a:avLst/>
          </a:prstGeom>
          <a:noFill/>
          <a:ln>
            <a:noFill/>
          </a:ln>
        </p:spPr>
      </p:pic>
      <p:grpSp>
        <p:nvGrpSpPr>
          <p:cNvPr id="210" name="Google Shape;210;p33"/>
          <p:cNvGrpSpPr/>
          <p:nvPr/>
        </p:nvGrpSpPr>
        <p:grpSpPr>
          <a:xfrm>
            <a:off x="1945200" y="4404625"/>
            <a:ext cx="6547825" cy="740400"/>
            <a:chOff x="2337300" y="4215525"/>
            <a:chExt cx="6547825" cy="740400"/>
          </a:xfrm>
        </p:grpSpPr>
        <p:sp>
          <p:nvSpPr>
            <p:cNvPr id="211" name="Google Shape;211;p33"/>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3"/>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5"/>
                </a:rPr>
                <a:t>Choose another race!</a:t>
              </a:r>
              <a:endParaRPr b="1" sz="2100">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8" name="Google Shape;218;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9" name="Google Shape;219;p34" title="Crazy Horses - Race 6.mp4">
            <a:hlinkClick r:id="rId3"/>
          </p:cNvPr>
          <p:cNvPicPr preferRelativeResize="0"/>
          <p:nvPr/>
        </p:nvPicPr>
        <p:blipFill>
          <a:blip r:embed="rId4">
            <a:alphaModFix/>
          </a:blip>
          <a:stretch>
            <a:fillRect/>
          </a:stretch>
        </p:blipFill>
        <p:spPr>
          <a:xfrm>
            <a:off x="0" y="0"/>
            <a:ext cx="9144000" cy="4404625"/>
          </a:xfrm>
          <a:prstGeom prst="rect">
            <a:avLst/>
          </a:prstGeom>
          <a:noFill/>
          <a:ln>
            <a:noFill/>
          </a:ln>
        </p:spPr>
      </p:pic>
      <p:grpSp>
        <p:nvGrpSpPr>
          <p:cNvPr id="220" name="Google Shape;220;p34"/>
          <p:cNvGrpSpPr/>
          <p:nvPr/>
        </p:nvGrpSpPr>
        <p:grpSpPr>
          <a:xfrm>
            <a:off x="1945200" y="4404625"/>
            <a:ext cx="6547825" cy="740400"/>
            <a:chOff x="2337300" y="4215525"/>
            <a:chExt cx="6547825" cy="740400"/>
          </a:xfrm>
        </p:grpSpPr>
        <p:sp>
          <p:nvSpPr>
            <p:cNvPr id="221" name="Google Shape;221;p34"/>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4"/>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5"/>
                </a:rPr>
                <a:t>Choose another race!</a:t>
              </a:r>
              <a:endParaRPr b="1" sz="2100">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8" name="Google Shape;228;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9" name="Google Shape;229;p35" title="crazy horses - Race 7.mp4">
            <a:hlinkClick r:id="rId3"/>
          </p:cNvPr>
          <p:cNvPicPr preferRelativeResize="0"/>
          <p:nvPr/>
        </p:nvPicPr>
        <p:blipFill>
          <a:blip r:embed="rId4">
            <a:alphaModFix/>
          </a:blip>
          <a:stretch>
            <a:fillRect/>
          </a:stretch>
        </p:blipFill>
        <p:spPr>
          <a:xfrm>
            <a:off x="0" y="0"/>
            <a:ext cx="9144000" cy="4355350"/>
          </a:xfrm>
          <a:prstGeom prst="rect">
            <a:avLst/>
          </a:prstGeom>
          <a:noFill/>
          <a:ln>
            <a:noFill/>
          </a:ln>
        </p:spPr>
      </p:pic>
      <p:grpSp>
        <p:nvGrpSpPr>
          <p:cNvPr id="230" name="Google Shape;230;p35"/>
          <p:cNvGrpSpPr/>
          <p:nvPr/>
        </p:nvGrpSpPr>
        <p:grpSpPr>
          <a:xfrm>
            <a:off x="1945200" y="4404625"/>
            <a:ext cx="6547825" cy="740400"/>
            <a:chOff x="2337300" y="4215525"/>
            <a:chExt cx="6547825" cy="740400"/>
          </a:xfrm>
        </p:grpSpPr>
        <p:sp>
          <p:nvSpPr>
            <p:cNvPr id="231" name="Google Shape;231;p35"/>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5"/>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5"/>
                </a:rPr>
                <a:t>Choose another race!</a:t>
              </a:r>
              <a:endParaRPr b="1" sz="2100">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8" name="Google Shape;238;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239" name="Google Shape;239;p36"/>
          <p:cNvGrpSpPr/>
          <p:nvPr/>
        </p:nvGrpSpPr>
        <p:grpSpPr>
          <a:xfrm>
            <a:off x="1945200" y="4404625"/>
            <a:ext cx="6547825" cy="740400"/>
            <a:chOff x="2337300" y="4215525"/>
            <a:chExt cx="6547825" cy="740400"/>
          </a:xfrm>
        </p:grpSpPr>
        <p:sp>
          <p:nvSpPr>
            <p:cNvPr id="240" name="Google Shape;240;p36"/>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6"/>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3"/>
                </a:rPr>
                <a:t>Choose another race!</a:t>
              </a:r>
              <a:endParaRPr b="1" sz="2100">
                <a:latin typeface="Cherry Cream Soda"/>
                <a:ea typeface="Cherry Cream Soda"/>
                <a:cs typeface="Cherry Cream Soda"/>
                <a:sym typeface="Cherry Cream Soda"/>
              </a:endParaRPr>
            </a:p>
          </p:txBody>
        </p:sp>
      </p:grpSp>
      <p:pic>
        <p:nvPicPr>
          <p:cNvPr id="242" name="Google Shape;242;p36" title="Crazy Horses - Race 4.mp4">
            <a:hlinkClick r:id="rId4"/>
          </p:cNvPr>
          <p:cNvPicPr preferRelativeResize="0"/>
          <p:nvPr/>
        </p:nvPicPr>
        <p:blipFill>
          <a:blip r:embed="rId5">
            <a:alphaModFix/>
          </a:blip>
          <a:stretch>
            <a:fillRect/>
          </a:stretch>
        </p:blipFill>
        <p:spPr>
          <a:xfrm>
            <a:off x="0" y="0"/>
            <a:ext cx="9144000" cy="4404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8" name="Google Shape;248;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9" name="Google Shape;249;p37" title="Crazy horses - Race 9.mp4">
            <a:hlinkClick r:id="rId3"/>
          </p:cNvPr>
          <p:cNvPicPr preferRelativeResize="0"/>
          <p:nvPr/>
        </p:nvPicPr>
        <p:blipFill>
          <a:blip r:embed="rId4">
            <a:alphaModFix/>
          </a:blip>
          <a:stretch>
            <a:fillRect/>
          </a:stretch>
        </p:blipFill>
        <p:spPr>
          <a:xfrm>
            <a:off x="43150" y="0"/>
            <a:ext cx="9100850" cy="4404625"/>
          </a:xfrm>
          <a:prstGeom prst="rect">
            <a:avLst/>
          </a:prstGeom>
          <a:noFill/>
          <a:ln>
            <a:noFill/>
          </a:ln>
        </p:spPr>
      </p:pic>
      <p:grpSp>
        <p:nvGrpSpPr>
          <p:cNvPr id="250" name="Google Shape;250;p37"/>
          <p:cNvGrpSpPr/>
          <p:nvPr/>
        </p:nvGrpSpPr>
        <p:grpSpPr>
          <a:xfrm>
            <a:off x="1945200" y="4404625"/>
            <a:ext cx="6547825" cy="740400"/>
            <a:chOff x="2337300" y="4215525"/>
            <a:chExt cx="6547825" cy="740400"/>
          </a:xfrm>
        </p:grpSpPr>
        <p:sp>
          <p:nvSpPr>
            <p:cNvPr id="251" name="Google Shape;251;p37"/>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7"/>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5"/>
                </a:rPr>
                <a:t>Choose another race!</a:t>
              </a:r>
              <a:endParaRPr b="1" sz="2100">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8" name="Google Shape;25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9" name="Google Shape;259;p38" title="Crazy horses - Race 10.mp4">
            <a:hlinkClick r:id="rId3"/>
          </p:cNvPr>
          <p:cNvPicPr preferRelativeResize="0"/>
          <p:nvPr/>
        </p:nvPicPr>
        <p:blipFill>
          <a:blip r:embed="rId4">
            <a:alphaModFix/>
          </a:blip>
          <a:stretch>
            <a:fillRect/>
          </a:stretch>
        </p:blipFill>
        <p:spPr>
          <a:xfrm>
            <a:off x="0" y="0"/>
            <a:ext cx="9143999" cy="4404625"/>
          </a:xfrm>
          <a:prstGeom prst="rect">
            <a:avLst/>
          </a:prstGeom>
          <a:noFill/>
          <a:ln>
            <a:noFill/>
          </a:ln>
        </p:spPr>
      </p:pic>
      <p:grpSp>
        <p:nvGrpSpPr>
          <p:cNvPr id="260" name="Google Shape;260;p38"/>
          <p:cNvGrpSpPr/>
          <p:nvPr/>
        </p:nvGrpSpPr>
        <p:grpSpPr>
          <a:xfrm>
            <a:off x="1945200" y="4404625"/>
            <a:ext cx="6547825" cy="740400"/>
            <a:chOff x="2337300" y="4215525"/>
            <a:chExt cx="6547825" cy="740400"/>
          </a:xfrm>
        </p:grpSpPr>
        <p:sp>
          <p:nvSpPr>
            <p:cNvPr id="261" name="Google Shape;261;p38"/>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8"/>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5"/>
                </a:rPr>
                <a:t>Choose another race!</a:t>
              </a:r>
              <a:endParaRPr b="1" sz="2100">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8" name="Google Shape;268;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9" name="Google Shape;269;p39" title="Crazy horses - Race 11.mp4">
            <a:hlinkClick r:id="rId3"/>
          </p:cNvPr>
          <p:cNvPicPr preferRelativeResize="0"/>
          <p:nvPr/>
        </p:nvPicPr>
        <p:blipFill>
          <a:blip r:embed="rId4">
            <a:alphaModFix/>
          </a:blip>
          <a:stretch>
            <a:fillRect/>
          </a:stretch>
        </p:blipFill>
        <p:spPr>
          <a:xfrm>
            <a:off x="0" y="0"/>
            <a:ext cx="9144000" cy="4404625"/>
          </a:xfrm>
          <a:prstGeom prst="rect">
            <a:avLst/>
          </a:prstGeom>
          <a:noFill/>
          <a:ln>
            <a:noFill/>
          </a:ln>
        </p:spPr>
      </p:pic>
      <p:grpSp>
        <p:nvGrpSpPr>
          <p:cNvPr id="270" name="Google Shape;270;p39"/>
          <p:cNvGrpSpPr/>
          <p:nvPr/>
        </p:nvGrpSpPr>
        <p:grpSpPr>
          <a:xfrm>
            <a:off x="1945200" y="4404625"/>
            <a:ext cx="6547825" cy="740400"/>
            <a:chOff x="2337300" y="4215525"/>
            <a:chExt cx="6547825" cy="740400"/>
          </a:xfrm>
        </p:grpSpPr>
        <p:sp>
          <p:nvSpPr>
            <p:cNvPr id="271" name="Google Shape;271;p39"/>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9"/>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solidFill>
                    <a:schemeClr val="hlink"/>
                  </a:solidFill>
                  <a:latin typeface="Cherry Cream Soda"/>
                  <a:ea typeface="Cherry Cream Soda"/>
                  <a:cs typeface="Cherry Cream Soda"/>
                  <a:sym typeface="Cherry Cream Soda"/>
                  <a:hlinkClick action="ppaction://hlinksldjump" r:id="rId5"/>
                </a:rPr>
                <a:t>Choose another race!</a:t>
              </a:r>
              <a:endParaRPr b="1" sz="2100">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276" name="Shape 276"/>
        <p:cNvGrpSpPr/>
        <p:nvPr/>
      </p:nvGrpSpPr>
      <p:grpSpPr>
        <a:xfrm>
          <a:off x="0" y="0"/>
          <a:ext cx="0" cy="0"/>
          <a:chOff x="0" y="0"/>
          <a:chExt cx="0" cy="0"/>
        </a:xfrm>
      </p:grpSpPr>
      <p:pic>
        <p:nvPicPr>
          <p:cNvPr id="277" name="Google Shape;277;p40"/>
          <p:cNvPicPr preferRelativeResize="0"/>
          <p:nvPr/>
        </p:nvPicPr>
        <p:blipFill rotWithShape="1">
          <a:blip r:embed="rId3">
            <a:alphaModFix/>
          </a:blip>
          <a:srcRect b="0" l="12523" r="12440" t="0"/>
          <a:stretch/>
        </p:blipFill>
        <p:spPr>
          <a:xfrm>
            <a:off x="1327650" y="0"/>
            <a:ext cx="6286500" cy="5143500"/>
          </a:xfrm>
          <a:prstGeom prst="rect">
            <a:avLst/>
          </a:prstGeom>
          <a:noFill/>
          <a:ln>
            <a:noFill/>
          </a:ln>
        </p:spPr>
      </p:pic>
      <p:sp>
        <p:nvSpPr>
          <p:cNvPr id="278" name="Google Shape;278;p40"/>
          <p:cNvSpPr txBox="1"/>
          <p:nvPr>
            <p:ph type="title"/>
          </p:nvPr>
        </p:nvSpPr>
        <p:spPr>
          <a:xfrm>
            <a:off x="2582350" y="-76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solidFill>
                  <a:srgbClr val="9900FF"/>
                </a:solidFill>
                <a:highlight>
                  <a:srgbClr val="00FFFF"/>
                </a:highlight>
                <a:latin typeface="Cherry Cream Soda"/>
                <a:ea typeface="Cherry Cream Soda"/>
                <a:cs typeface="Cherry Cream Soda"/>
                <a:sym typeface="Cherry Cream Soda"/>
              </a:rPr>
              <a:t>Compare the animals!</a:t>
            </a:r>
            <a:endParaRPr b="1">
              <a:solidFill>
                <a:srgbClr val="9900FF"/>
              </a:solidFill>
              <a:highlight>
                <a:srgbClr val="00FFFF"/>
              </a:highlight>
              <a:latin typeface="Cherry Cream Soda"/>
              <a:ea typeface="Cherry Cream Soda"/>
              <a:cs typeface="Cherry Cream Soda"/>
              <a:sym typeface="Cherry Cream Soda"/>
            </a:endParaRPr>
          </a:p>
        </p:txBody>
      </p:sp>
      <p:sp>
        <p:nvSpPr>
          <p:cNvPr id="279" name="Google Shape;279;p40">
            <a:hlinkClick action="ppaction://hlinkshowjump?jump=nextslide"/>
          </p:cNvPr>
          <p:cNvSpPr/>
          <p:nvPr/>
        </p:nvSpPr>
        <p:spPr>
          <a:xfrm>
            <a:off x="8105200" y="4422825"/>
            <a:ext cx="1039200" cy="720600"/>
          </a:xfrm>
          <a:prstGeom prst="rightArrow">
            <a:avLst>
              <a:gd fmla="val 50000" name="adj1"/>
              <a:gd fmla="val 50000" name="adj2"/>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t>Next activity!</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t>Killer!</a:t>
            </a:r>
            <a:endParaRPr b="1"/>
          </a:p>
        </p:txBody>
      </p:sp>
      <p:sp>
        <p:nvSpPr>
          <p:cNvPr id="285" name="Google Shape;285;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6" name="Google Shape;286;p41">
            <a:hlinkClick r:id="rId3"/>
          </p:cNvPr>
          <p:cNvPicPr preferRelativeResize="0"/>
          <p:nvPr/>
        </p:nvPicPr>
        <p:blipFill>
          <a:blip r:embed="rId4">
            <a:alphaModFix/>
          </a:blip>
          <a:stretch>
            <a:fillRect/>
          </a:stretch>
        </p:blipFill>
        <p:spPr>
          <a:xfrm>
            <a:off x="0" y="430825"/>
            <a:ext cx="9144000" cy="4712674"/>
          </a:xfrm>
          <a:prstGeom prst="rect">
            <a:avLst/>
          </a:prstGeom>
          <a:noFill/>
          <a:ln>
            <a:noFill/>
          </a:ln>
        </p:spPr>
      </p:pic>
      <p:sp>
        <p:nvSpPr>
          <p:cNvPr id="287" name="Google Shape;287;p41">
            <a:hlinkClick action="ppaction://hlinkshowjump?jump=nextslide"/>
          </p:cNvPr>
          <p:cNvSpPr/>
          <p:nvPr/>
        </p:nvSpPr>
        <p:spPr>
          <a:xfrm>
            <a:off x="8006475" y="4422825"/>
            <a:ext cx="11376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t>Next activity!</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latin typeface="Cherry Cream Soda"/>
                <a:ea typeface="Cherry Cream Soda"/>
                <a:cs typeface="Cherry Cream Soda"/>
                <a:sym typeface="Cherry Cream Soda"/>
              </a:rPr>
              <a:t>Content Creator Pre-Interview Task</a:t>
            </a:r>
            <a:endParaRPr>
              <a:latin typeface="Cherry Cream Soda"/>
              <a:ea typeface="Cherry Cream Soda"/>
              <a:cs typeface="Cherry Cream Soda"/>
              <a:sym typeface="Cherry Cream Soda"/>
            </a:endParaRPr>
          </a:p>
        </p:txBody>
      </p:sp>
      <p:pic>
        <p:nvPicPr>
          <p:cNvPr id="68" name="Google Shape;68;p15"/>
          <p:cNvPicPr preferRelativeResize="0"/>
          <p:nvPr/>
        </p:nvPicPr>
        <p:blipFill>
          <a:blip r:embed="rId3">
            <a:alphaModFix/>
          </a:blip>
          <a:stretch>
            <a:fillRect/>
          </a:stretch>
        </p:blipFill>
        <p:spPr>
          <a:xfrm>
            <a:off x="8196528" y="4210425"/>
            <a:ext cx="838725" cy="833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Bonus: Downloadable games!</a:t>
            </a:r>
            <a:endParaRPr/>
          </a:p>
        </p:txBody>
      </p:sp>
      <p:pic>
        <p:nvPicPr>
          <p:cNvPr id="293" name="Google Shape;293;p42">
            <a:hlinkClick r:id="rId3"/>
          </p:cNvPr>
          <p:cNvPicPr preferRelativeResize="0"/>
          <p:nvPr/>
        </p:nvPicPr>
        <p:blipFill>
          <a:blip r:embed="rId4">
            <a:alphaModFix/>
          </a:blip>
          <a:stretch>
            <a:fillRect/>
          </a:stretch>
        </p:blipFill>
        <p:spPr>
          <a:xfrm>
            <a:off x="368242" y="1017725"/>
            <a:ext cx="1941876" cy="1356900"/>
          </a:xfrm>
          <a:prstGeom prst="rect">
            <a:avLst/>
          </a:prstGeom>
          <a:noFill/>
          <a:ln cap="flat" cmpd="sng" w="38100">
            <a:solidFill>
              <a:schemeClr val="dk2"/>
            </a:solidFill>
            <a:prstDash val="solid"/>
            <a:round/>
            <a:headEnd len="sm" w="sm" type="none"/>
            <a:tailEnd len="sm" w="sm" type="none"/>
          </a:ln>
        </p:spPr>
      </p:pic>
      <p:pic>
        <p:nvPicPr>
          <p:cNvPr id="294" name="Google Shape;294;p42">
            <a:hlinkClick r:id="rId5"/>
          </p:cNvPr>
          <p:cNvPicPr preferRelativeResize="0"/>
          <p:nvPr/>
        </p:nvPicPr>
        <p:blipFill>
          <a:blip r:embed="rId6">
            <a:alphaModFix/>
          </a:blip>
          <a:stretch>
            <a:fillRect/>
          </a:stretch>
        </p:blipFill>
        <p:spPr>
          <a:xfrm>
            <a:off x="6300575" y="967975"/>
            <a:ext cx="2418024" cy="1456400"/>
          </a:xfrm>
          <a:prstGeom prst="rect">
            <a:avLst/>
          </a:prstGeom>
          <a:noFill/>
          <a:ln cap="flat" cmpd="sng" w="38100">
            <a:solidFill>
              <a:schemeClr val="dk2"/>
            </a:solidFill>
            <a:prstDash val="solid"/>
            <a:round/>
            <a:headEnd len="sm" w="sm" type="none"/>
            <a:tailEnd len="sm" w="sm" type="none"/>
          </a:ln>
        </p:spPr>
      </p:pic>
      <p:sp>
        <p:nvSpPr>
          <p:cNvPr id="295" name="Google Shape;295;p42"/>
          <p:cNvSpPr/>
          <p:nvPr/>
        </p:nvSpPr>
        <p:spPr>
          <a:xfrm>
            <a:off x="2408850" y="995225"/>
            <a:ext cx="3787200" cy="1401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Download and open with Flashplayer</a:t>
            </a:r>
            <a:endParaRPr/>
          </a:p>
        </p:txBody>
      </p:sp>
      <p:pic>
        <p:nvPicPr>
          <p:cNvPr id="296" name="Google Shape;296;p42">
            <a:hlinkClick r:id="rId7"/>
          </p:cNvPr>
          <p:cNvPicPr preferRelativeResize="0"/>
          <p:nvPr/>
        </p:nvPicPr>
        <p:blipFill>
          <a:blip r:embed="rId8">
            <a:alphaModFix/>
          </a:blip>
          <a:stretch>
            <a:fillRect/>
          </a:stretch>
        </p:blipFill>
        <p:spPr>
          <a:xfrm>
            <a:off x="368250" y="3063725"/>
            <a:ext cx="1941875" cy="1401900"/>
          </a:xfrm>
          <a:prstGeom prst="rect">
            <a:avLst/>
          </a:prstGeom>
          <a:noFill/>
          <a:ln cap="flat" cmpd="sng" w="38100">
            <a:solidFill>
              <a:schemeClr val="dk2"/>
            </a:solidFill>
            <a:prstDash val="solid"/>
            <a:round/>
            <a:headEnd len="sm" w="sm" type="none"/>
            <a:tailEnd len="sm" w="sm" type="none"/>
          </a:ln>
        </p:spPr>
      </p:pic>
      <p:pic>
        <p:nvPicPr>
          <p:cNvPr id="297" name="Google Shape;297;p42">
            <a:hlinkClick r:id="rId9"/>
          </p:cNvPr>
          <p:cNvPicPr preferRelativeResize="0"/>
          <p:nvPr/>
        </p:nvPicPr>
        <p:blipFill>
          <a:blip r:embed="rId10">
            <a:alphaModFix/>
          </a:blip>
          <a:stretch>
            <a:fillRect/>
          </a:stretch>
        </p:blipFill>
        <p:spPr>
          <a:xfrm>
            <a:off x="6300572" y="3086226"/>
            <a:ext cx="2418024" cy="1356901"/>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Cherry Cream Soda"/>
                <a:ea typeface="Cherry Cream Soda"/>
                <a:cs typeface="Cherry Cream Soda"/>
                <a:sym typeface="Cherry Cream Soda"/>
              </a:rPr>
              <a:t>Lesson A Question 1</a:t>
            </a:r>
            <a:endParaRPr>
              <a:latin typeface="Cherry Cream Soda"/>
              <a:ea typeface="Cherry Cream Soda"/>
              <a:cs typeface="Cherry Cream Soda"/>
              <a:sym typeface="Cherry Cream Soda"/>
            </a:endParaRPr>
          </a:p>
        </p:txBody>
      </p:sp>
      <p:pic>
        <p:nvPicPr>
          <p:cNvPr id="303" name="Google Shape;303;p43"/>
          <p:cNvPicPr preferRelativeResize="0"/>
          <p:nvPr/>
        </p:nvPicPr>
        <p:blipFill>
          <a:blip r:embed="rId3">
            <a:alphaModFix/>
          </a:blip>
          <a:stretch>
            <a:fillRect/>
          </a:stretch>
        </p:blipFill>
        <p:spPr>
          <a:xfrm>
            <a:off x="8196528" y="4210425"/>
            <a:ext cx="838725" cy="833150"/>
          </a:xfrm>
          <a:prstGeom prst="rect">
            <a:avLst/>
          </a:prstGeom>
          <a:noFill/>
          <a:ln>
            <a:noFill/>
          </a:ln>
        </p:spPr>
      </p:pic>
      <p:sp>
        <p:nvSpPr>
          <p:cNvPr id="304" name="Google Shape;304;p43"/>
          <p:cNvSpPr txBox="1"/>
          <p:nvPr>
            <p:ph idx="1" type="body"/>
          </p:nvPr>
        </p:nvSpPr>
        <p:spPr>
          <a:xfrm>
            <a:off x="311700" y="936875"/>
            <a:ext cx="8338500" cy="788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What anticipated problems do you foresee that a teacher using your lesson may encounter?  What additional steps could be taken to mitigate these problems?</a:t>
            </a:r>
            <a:endParaRPr sz="1595">
              <a:latin typeface="Comfortaa"/>
              <a:ea typeface="Comfortaa"/>
              <a:cs typeface="Comfortaa"/>
              <a:sym typeface="Comfortaa"/>
            </a:endParaRPr>
          </a:p>
        </p:txBody>
      </p:sp>
      <p:sp>
        <p:nvSpPr>
          <p:cNvPr id="305" name="Google Shape;305;p43"/>
          <p:cNvSpPr txBox="1"/>
          <p:nvPr>
            <p:ph idx="2" type="body"/>
          </p:nvPr>
        </p:nvSpPr>
        <p:spPr>
          <a:xfrm>
            <a:off x="429550" y="1781150"/>
            <a:ext cx="8402700" cy="2787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latin typeface="Comfortaa"/>
                <a:ea typeface="Comfortaa"/>
                <a:cs typeface="Comfortaa"/>
                <a:sym typeface="Comfortaa"/>
              </a:rPr>
              <a:t>Answer here:</a:t>
            </a:r>
            <a:endParaRPr>
              <a:latin typeface="Comfortaa"/>
              <a:ea typeface="Comfortaa"/>
              <a:cs typeface="Comfortaa"/>
              <a:sym typeface="Comfortaa"/>
            </a:endParaRPr>
          </a:p>
          <a:p>
            <a:pPr indent="0" lvl="0" marL="0" rtl="0" algn="l">
              <a:spcBef>
                <a:spcPts val="1200"/>
              </a:spcBef>
              <a:spcAft>
                <a:spcPts val="0"/>
              </a:spcAft>
              <a:buNone/>
            </a:pPr>
            <a:r>
              <a:rPr lang="en-GB">
                <a:latin typeface="Comfortaa"/>
                <a:ea typeface="Comfortaa"/>
                <a:cs typeface="Comfortaa"/>
                <a:sym typeface="Comfortaa"/>
              </a:rPr>
              <a:t>If teachers do not read the instructions on downloading carefully, they may try to open things incorrectly. For this reason, I have put large illustrations to show what is needed to run each game.</a:t>
            </a:r>
            <a:endParaRPr>
              <a:latin typeface="Comfortaa"/>
              <a:ea typeface="Comfortaa"/>
              <a:cs typeface="Comfortaa"/>
              <a:sym typeface="Comfortaa"/>
            </a:endParaRPr>
          </a:p>
          <a:p>
            <a:pPr indent="0" lvl="0" marL="0" rtl="0" algn="l">
              <a:spcBef>
                <a:spcPts val="1200"/>
              </a:spcBef>
              <a:spcAft>
                <a:spcPts val="1200"/>
              </a:spcAft>
              <a:buNone/>
            </a:pPr>
            <a:r>
              <a:rPr lang="en-GB">
                <a:latin typeface="Comfortaa"/>
                <a:ea typeface="Comfortaa"/>
                <a:cs typeface="Comfortaa"/>
                <a:sym typeface="Comfortaa"/>
              </a:rPr>
              <a:t>I also anticipate that the physical </a:t>
            </a:r>
            <a:r>
              <a:rPr lang="en-GB">
                <a:latin typeface="Comfortaa"/>
                <a:ea typeface="Comfortaa"/>
                <a:cs typeface="Comfortaa"/>
                <a:sym typeface="Comfortaa"/>
              </a:rPr>
              <a:t>activities</a:t>
            </a:r>
            <a:r>
              <a:rPr lang="en-GB">
                <a:latin typeface="Comfortaa"/>
                <a:ea typeface="Comfortaa"/>
                <a:cs typeface="Comfortaa"/>
                <a:sym typeface="Comfortaa"/>
              </a:rPr>
              <a:t>, such as the </a:t>
            </a:r>
            <a:r>
              <a:rPr lang="en-GB">
                <a:latin typeface="Comfortaa"/>
                <a:ea typeface="Comfortaa"/>
                <a:cs typeface="Comfortaa"/>
                <a:sym typeface="Comfortaa"/>
              </a:rPr>
              <a:t>board</a:t>
            </a:r>
            <a:r>
              <a:rPr lang="en-GB">
                <a:latin typeface="Comfortaa"/>
                <a:ea typeface="Comfortaa"/>
                <a:cs typeface="Comfortaa"/>
                <a:sym typeface="Comfortaa"/>
              </a:rPr>
              <a:t> race, change chairs and others may lead to over-excited students bumping into each other or tripping over, so I have included specific instructions on how to manage health &amp; safety in the classroom. </a:t>
            </a:r>
            <a:endParaRPr>
              <a:latin typeface="Comfortaa"/>
              <a:ea typeface="Comfortaa"/>
              <a:cs typeface="Comfortaa"/>
              <a:sym typeface="Comforta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Cherry Cream Soda"/>
                <a:ea typeface="Cherry Cream Soda"/>
                <a:cs typeface="Cherry Cream Soda"/>
                <a:sym typeface="Cherry Cream Soda"/>
              </a:rPr>
              <a:t>Lesson A Question 2</a:t>
            </a:r>
            <a:endParaRPr>
              <a:latin typeface="Cherry Cream Soda"/>
              <a:ea typeface="Cherry Cream Soda"/>
              <a:cs typeface="Cherry Cream Soda"/>
              <a:sym typeface="Cherry Cream Soda"/>
            </a:endParaRPr>
          </a:p>
        </p:txBody>
      </p:sp>
      <p:pic>
        <p:nvPicPr>
          <p:cNvPr id="311" name="Google Shape;311;p44"/>
          <p:cNvPicPr preferRelativeResize="0"/>
          <p:nvPr/>
        </p:nvPicPr>
        <p:blipFill>
          <a:blip r:embed="rId3">
            <a:alphaModFix/>
          </a:blip>
          <a:stretch>
            <a:fillRect/>
          </a:stretch>
        </p:blipFill>
        <p:spPr>
          <a:xfrm>
            <a:off x="8196528" y="4210425"/>
            <a:ext cx="838725" cy="833150"/>
          </a:xfrm>
          <a:prstGeom prst="rect">
            <a:avLst/>
          </a:prstGeom>
          <a:noFill/>
          <a:ln>
            <a:noFill/>
          </a:ln>
        </p:spPr>
      </p:pic>
      <p:sp>
        <p:nvSpPr>
          <p:cNvPr id="312" name="Google Shape;312;p44"/>
          <p:cNvSpPr txBox="1"/>
          <p:nvPr>
            <p:ph idx="1" type="body"/>
          </p:nvPr>
        </p:nvSpPr>
        <p:spPr>
          <a:xfrm>
            <a:off x="311700" y="936875"/>
            <a:ext cx="8338500" cy="788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Imagine you were planning a lesson for the same language point covered here, but for a group of teen learners.  What would you do differently?</a:t>
            </a:r>
            <a:endParaRPr sz="1595">
              <a:latin typeface="Comfortaa"/>
              <a:ea typeface="Comfortaa"/>
              <a:cs typeface="Comfortaa"/>
              <a:sym typeface="Comfortaa"/>
            </a:endParaRPr>
          </a:p>
        </p:txBody>
      </p:sp>
      <p:sp>
        <p:nvSpPr>
          <p:cNvPr id="313" name="Google Shape;313;p44"/>
          <p:cNvSpPr txBox="1"/>
          <p:nvPr>
            <p:ph idx="2" type="body"/>
          </p:nvPr>
        </p:nvSpPr>
        <p:spPr>
          <a:xfrm>
            <a:off x="429550" y="1781150"/>
            <a:ext cx="8402700" cy="2787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latin typeface="Comfortaa"/>
                <a:ea typeface="Comfortaa"/>
                <a:cs typeface="Comfortaa"/>
                <a:sym typeface="Comfortaa"/>
              </a:rPr>
              <a:t>Answer here:</a:t>
            </a:r>
            <a:endParaRPr>
              <a:latin typeface="Comfortaa"/>
              <a:ea typeface="Comfortaa"/>
              <a:cs typeface="Comfortaa"/>
              <a:sym typeface="Comfortaa"/>
            </a:endParaRPr>
          </a:p>
          <a:p>
            <a:pPr indent="0" lvl="0" marL="0" rtl="0" algn="l">
              <a:spcBef>
                <a:spcPts val="1200"/>
              </a:spcBef>
              <a:spcAft>
                <a:spcPts val="0"/>
              </a:spcAft>
              <a:buNone/>
            </a:pPr>
            <a:r>
              <a:rPr lang="en-GB">
                <a:latin typeface="Comfortaa"/>
                <a:ea typeface="Comfortaa"/>
                <a:cs typeface="Comfortaa"/>
                <a:sym typeface="Comfortaa"/>
              </a:rPr>
              <a:t>I would make the games more expansive, so as to incorporate superlatives, and ‘exceptions to the rule’ (more fun, further, better, worse, etc). I would also incorporate a stronger written and spoken element as a production task. </a:t>
            </a:r>
            <a:endParaRPr>
              <a:latin typeface="Comfortaa"/>
              <a:ea typeface="Comfortaa"/>
              <a:cs typeface="Comfortaa"/>
              <a:sym typeface="Comfortaa"/>
            </a:endParaRPr>
          </a:p>
          <a:p>
            <a:pPr indent="0" lvl="0" marL="0" rtl="0" algn="l">
              <a:spcBef>
                <a:spcPts val="1200"/>
              </a:spcBef>
              <a:spcAft>
                <a:spcPts val="1200"/>
              </a:spcAft>
              <a:buNone/>
            </a:pPr>
            <a:r>
              <a:rPr lang="en-GB">
                <a:latin typeface="Comfortaa"/>
                <a:ea typeface="Comfortaa"/>
                <a:cs typeface="Comfortaa"/>
                <a:sym typeface="Comfortaa"/>
              </a:rPr>
              <a:t>Instead of the ‘describe the picture’ task on slide 28, I would have series of short videos in which students would have to make comparisons for each one on what they see. I would find a way to turn it into a game.</a:t>
            </a:r>
            <a:endParaRPr>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Cherry Cream Soda"/>
                <a:ea typeface="Cherry Cream Soda"/>
                <a:cs typeface="Cherry Cream Soda"/>
                <a:sym typeface="Cherry Cream Soda"/>
              </a:rPr>
              <a:t>Lesson A Question 3</a:t>
            </a:r>
            <a:endParaRPr>
              <a:latin typeface="Cherry Cream Soda"/>
              <a:ea typeface="Cherry Cream Soda"/>
              <a:cs typeface="Cherry Cream Soda"/>
              <a:sym typeface="Cherry Cream Soda"/>
            </a:endParaRPr>
          </a:p>
        </p:txBody>
      </p:sp>
      <p:pic>
        <p:nvPicPr>
          <p:cNvPr id="319" name="Google Shape;319;p45"/>
          <p:cNvPicPr preferRelativeResize="0"/>
          <p:nvPr/>
        </p:nvPicPr>
        <p:blipFill>
          <a:blip r:embed="rId3">
            <a:alphaModFix/>
          </a:blip>
          <a:stretch>
            <a:fillRect/>
          </a:stretch>
        </p:blipFill>
        <p:spPr>
          <a:xfrm>
            <a:off x="8196528" y="4210425"/>
            <a:ext cx="838725" cy="833150"/>
          </a:xfrm>
          <a:prstGeom prst="rect">
            <a:avLst/>
          </a:prstGeom>
          <a:noFill/>
          <a:ln>
            <a:noFill/>
          </a:ln>
        </p:spPr>
      </p:pic>
      <p:sp>
        <p:nvSpPr>
          <p:cNvPr id="320" name="Google Shape;320;p45"/>
          <p:cNvSpPr txBox="1"/>
          <p:nvPr>
            <p:ph idx="1" type="body"/>
          </p:nvPr>
        </p:nvSpPr>
        <p:spPr>
          <a:xfrm>
            <a:off x="311700" y="936875"/>
            <a:ext cx="8338500" cy="788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Imagine you are planning a receptive skills lesson for the same age group as this lesson.  What would you do differently, and what would you do the same?</a:t>
            </a:r>
            <a:endParaRPr sz="1595">
              <a:latin typeface="Comfortaa"/>
              <a:ea typeface="Comfortaa"/>
              <a:cs typeface="Comfortaa"/>
              <a:sym typeface="Comfortaa"/>
            </a:endParaRPr>
          </a:p>
        </p:txBody>
      </p:sp>
      <p:sp>
        <p:nvSpPr>
          <p:cNvPr id="321" name="Google Shape;321;p45"/>
          <p:cNvSpPr txBox="1"/>
          <p:nvPr>
            <p:ph idx="2" type="body"/>
          </p:nvPr>
        </p:nvSpPr>
        <p:spPr>
          <a:xfrm>
            <a:off x="429550" y="1781150"/>
            <a:ext cx="8402700" cy="2787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latin typeface="Comfortaa"/>
                <a:ea typeface="Comfortaa"/>
                <a:cs typeface="Comfortaa"/>
                <a:sym typeface="Comfortaa"/>
              </a:rPr>
              <a:t>Answer here: </a:t>
            </a:r>
            <a:endParaRPr>
              <a:latin typeface="Comfortaa"/>
              <a:ea typeface="Comfortaa"/>
              <a:cs typeface="Comfortaa"/>
              <a:sym typeface="Comfortaa"/>
            </a:endParaRPr>
          </a:p>
          <a:p>
            <a:pPr indent="0" lvl="0" marL="0" rtl="0" algn="l">
              <a:spcBef>
                <a:spcPts val="1200"/>
              </a:spcBef>
              <a:spcAft>
                <a:spcPts val="0"/>
              </a:spcAft>
              <a:buNone/>
            </a:pPr>
            <a:r>
              <a:rPr lang="en-GB">
                <a:latin typeface="Comfortaa"/>
                <a:ea typeface="Comfortaa"/>
                <a:cs typeface="Comfortaa"/>
                <a:sym typeface="Comfortaa"/>
              </a:rPr>
              <a:t>I would keep the games as they are, but include another video task. </a:t>
            </a:r>
            <a:br>
              <a:rPr lang="en-GB">
                <a:latin typeface="Comfortaa"/>
                <a:ea typeface="Comfortaa"/>
                <a:cs typeface="Comfortaa"/>
                <a:sym typeface="Comfortaa"/>
              </a:rPr>
            </a:br>
            <a:r>
              <a:rPr lang="en-GB">
                <a:latin typeface="Comfortaa"/>
                <a:ea typeface="Comfortaa"/>
                <a:cs typeface="Comfortaa"/>
                <a:sym typeface="Comfortaa"/>
              </a:rPr>
              <a:t>I would find a video (maybe a clip from an animated movie such as ‘The Incredibles’ or some kind of superhero movie where powers can be compared) and write a number of questions on the board, such as “Who is faster? Who is stronger?” and then play the video and ask questions. </a:t>
            </a:r>
            <a:endParaRPr>
              <a:latin typeface="Comfortaa"/>
              <a:ea typeface="Comfortaa"/>
              <a:cs typeface="Comfortaa"/>
              <a:sym typeface="Comfortaa"/>
            </a:endParaRPr>
          </a:p>
          <a:p>
            <a:pPr indent="0" lvl="0" marL="0" rtl="0" algn="l">
              <a:spcBef>
                <a:spcPts val="1200"/>
              </a:spcBef>
              <a:spcAft>
                <a:spcPts val="1200"/>
              </a:spcAft>
              <a:buNone/>
            </a:pPr>
            <a:r>
              <a:rPr lang="en-GB">
                <a:latin typeface="Comfortaa"/>
                <a:ea typeface="Comfortaa"/>
                <a:cs typeface="Comfortaa"/>
                <a:sym typeface="Comfortaa"/>
              </a:rPr>
              <a:t>I would possibly break the video up into sections and ask questions at the end of the video, with fake prize money that can be redeemed for a reward (or a turn on a game) at the end of the lesson. </a:t>
            </a:r>
            <a:endParaRPr>
              <a:latin typeface="Comfortaa"/>
              <a:ea typeface="Comfortaa"/>
              <a:cs typeface="Comfortaa"/>
              <a:sym typeface="Comforta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latin typeface="Cherry Cream Soda"/>
                <a:ea typeface="Cherry Cream Soda"/>
                <a:cs typeface="Cherry Cream Soda"/>
                <a:sym typeface="Cherry Cream Soda"/>
              </a:rPr>
              <a:t>Lesson A Question 4</a:t>
            </a:r>
            <a:endParaRPr>
              <a:latin typeface="Cherry Cream Soda"/>
              <a:ea typeface="Cherry Cream Soda"/>
              <a:cs typeface="Cherry Cream Soda"/>
              <a:sym typeface="Cherry Cream Soda"/>
            </a:endParaRPr>
          </a:p>
        </p:txBody>
      </p:sp>
      <p:pic>
        <p:nvPicPr>
          <p:cNvPr id="327" name="Google Shape;327;p46"/>
          <p:cNvPicPr preferRelativeResize="0"/>
          <p:nvPr/>
        </p:nvPicPr>
        <p:blipFill>
          <a:blip r:embed="rId3">
            <a:alphaModFix/>
          </a:blip>
          <a:stretch>
            <a:fillRect/>
          </a:stretch>
        </p:blipFill>
        <p:spPr>
          <a:xfrm>
            <a:off x="8196528" y="4210425"/>
            <a:ext cx="838725" cy="833150"/>
          </a:xfrm>
          <a:prstGeom prst="rect">
            <a:avLst/>
          </a:prstGeom>
          <a:noFill/>
          <a:ln>
            <a:noFill/>
          </a:ln>
        </p:spPr>
      </p:pic>
      <p:sp>
        <p:nvSpPr>
          <p:cNvPr id="328" name="Google Shape;328;p46"/>
          <p:cNvSpPr txBox="1"/>
          <p:nvPr>
            <p:ph idx="1" type="body"/>
          </p:nvPr>
        </p:nvSpPr>
        <p:spPr>
          <a:xfrm>
            <a:off x="311700" y="936875"/>
            <a:ext cx="8338500" cy="788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How would you modify this lesson to be successful if taught online?</a:t>
            </a:r>
            <a:endParaRPr sz="1595">
              <a:latin typeface="Comfortaa"/>
              <a:ea typeface="Comfortaa"/>
              <a:cs typeface="Comfortaa"/>
              <a:sym typeface="Comfortaa"/>
            </a:endParaRPr>
          </a:p>
        </p:txBody>
      </p:sp>
      <p:sp>
        <p:nvSpPr>
          <p:cNvPr id="329" name="Google Shape;329;p46"/>
          <p:cNvSpPr txBox="1"/>
          <p:nvPr>
            <p:ph idx="2" type="body"/>
          </p:nvPr>
        </p:nvSpPr>
        <p:spPr>
          <a:xfrm>
            <a:off x="429550" y="1781150"/>
            <a:ext cx="8402700" cy="2787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GB">
                <a:latin typeface="Comfortaa"/>
                <a:ea typeface="Comfortaa"/>
                <a:cs typeface="Comfortaa"/>
                <a:sym typeface="Comfortaa"/>
              </a:rPr>
              <a:t>Answer here:</a:t>
            </a:r>
            <a:endParaRPr>
              <a:latin typeface="Comfortaa"/>
              <a:ea typeface="Comfortaa"/>
              <a:cs typeface="Comfortaa"/>
              <a:sym typeface="Comfortaa"/>
            </a:endParaRPr>
          </a:p>
          <a:p>
            <a:pPr indent="0" lvl="0" marL="0" rtl="0" algn="l">
              <a:spcBef>
                <a:spcPts val="1200"/>
              </a:spcBef>
              <a:spcAft>
                <a:spcPts val="0"/>
              </a:spcAft>
              <a:buNone/>
            </a:pPr>
            <a:r>
              <a:rPr lang="en-GB">
                <a:latin typeface="Comfortaa"/>
                <a:ea typeface="Comfortaa"/>
                <a:cs typeface="Comfortaa"/>
                <a:sym typeface="Comfortaa"/>
              </a:rPr>
              <a:t>Obviously the </a:t>
            </a:r>
            <a:r>
              <a:rPr lang="en-GB">
                <a:latin typeface="Comfortaa"/>
                <a:ea typeface="Comfortaa"/>
                <a:cs typeface="Comfortaa"/>
                <a:sym typeface="Comfortaa"/>
              </a:rPr>
              <a:t>physical games would have to be dropped. However, spin the wheel could be modified to a game in which students raise their hands instead (or stand up/sit down). </a:t>
            </a:r>
            <a:endParaRPr>
              <a:latin typeface="Comfortaa"/>
              <a:ea typeface="Comfortaa"/>
              <a:cs typeface="Comfortaa"/>
              <a:sym typeface="Comfortaa"/>
            </a:endParaRPr>
          </a:p>
          <a:p>
            <a:pPr indent="0" lvl="0" marL="0" rtl="0" algn="l">
              <a:spcBef>
                <a:spcPts val="1200"/>
              </a:spcBef>
              <a:spcAft>
                <a:spcPts val="0"/>
              </a:spcAft>
              <a:buNone/>
            </a:pPr>
            <a:r>
              <a:rPr lang="en-GB">
                <a:latin typeface="Comfortaa"/>
                <a:ea typeface="Comfortaa"/>
                <a:cs typeface="Comfortaa"/>
                <a:sym typeface="Comfortaa"/>
              </a:rPr>
              <a:t>I would incorporate a ‘Show and tell’ game, where students had to go and find an object, then find something ‘Bigger’, then find something ‘Older’, etc.</a:t>
            </a:r>
            <a:endParaRPr>
              <a:latin typeface="Comfortaa"/>
              <a:ea typeface="Comfortaa"/>
              <a:cs typeface="Comfortaa"/>
              <a:sym typeface="Comfortaa"/>
            </a:endParaRPr>
          </a:p>
          <a:p>
            <a:pPr indent="0" lvl="0" marL="0" rtl="0" algn="l">
              <a:spcBef>
                <a:spcPts val="1200"/>
              </a:spcBef>
              <a:spcAft>
                <a:spcPts val="0"/>
              </a:spcAft>
              <a:buNone/>
            </a:pPr>
            <a:r>
              <a:rPr lang="en-GB">
                <a:latin typeface="Comfortaa"/>
                <a:ea typeface="Comfortaa"/>
                <a:cs typeface="Comfortaa"/>
                <a:sym typeface="Comfortaa"/>
              </a:rPr>
              <a:t>I would include more games from </a:t>
            </a:r>
            <a:r>
              <a:rPr lang="en-GB" u="sng">
                <a:solidFill>
                  <a:schemeClr val="hlink"/>
                </a:solidFill>
                <a:latin typeface="Comfortaa"/>
                <a:ea typeface="Comfortaa"/>
                <a:cs typeface="Comfortaa"/>
                <a:sym typeface="Comfortaa"/>
                <a:hlinkClick r:id="rId4"/>
              </a:rPr>
              <a:t>Wordwall</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5"/>
              </a:rPr>
              <a:t>Blooket</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6"/>
              </a:rPr>
              <a:t>Kahoot</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7"/>
              </a:rPr>
              <a:t>Quizlet</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8"/>
              </a:rPr>
              <a:t>GamesToLearnEnglish</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9"/>
              </a:rPr>
              <a:t>ESLGamesPlus</a:t>
            </a:r>
            <a:r>
              <a:rPr lang="en-GB">
                <a:latin typeface="Comfortaa"/>
                <a:ea typeface="Comfortaa"/>
                <a:cs typeface="Comfortaa"/>
                <a:sym typeface="Comfortaa"/>
              </a:rPr>
              <a:t>, and </a:t>
            </a:r>
            <a:r>
              <a:rPr lang="en-GB" u="sng">
                <a:solidFill>
                  <a:schemeClr val="hlink"/>
                </a:solidFill>
                <a:latin typeface="Comfortaa"/>
                <a:ea typeface="Comfortaa"/>
                <a:cs typeface="Comfortaa"/>
                <a:sym typeface="Comfortaa"/>
                <a:hlinkClick r:id="rId10"/>
              </a:rPr>
              <a:t>Skribbl</a:t>
            </a:r>
            <a:r>
              <a:rPr lang="en-GB">
                <a:latin typeface="Comfortaa"/>
                <a:ea typeface="Comfortaa"/>
                <a:cs typeface="Comfortaa"/>
                <a:sym typeface="Comfortaa"/>
              </a:rPr>
              <a:t>.</a:t>
            </a:r>
            <a:endParaRPr>
              <a:latin typeface="Comfortaa"/>
              <a:ea typeface="Comfortaa"/>
              <a:cs typeface="Comfortaa"/>
              <a:sym typeface="Comfortaa"/>
            </a:endParaRPr>
          </a:p>
          <a:p>
            <a:pPr indent="0" lvl="0" marL="0" rtl="0" algn="l">
              <a:spcBef>
                <a:spcPts val="1200"/>
              </a:spcBef>
              <a:spcAft>
                <a:spcPts val="1200"/>
              </a:spcAft>
              <a:buNone/>
            </a:pPr>
            <a:r>
              <a:rPr lang="en-GB">
                <a:latin typeface="Comfortaa"/>
                <a:ea typeface="Comfortaa"/>
                <a:cs typeface="Comfortaa"/>
                <a:sym typeface="Comfortaa"/>
              </a:rPr>
              <a:t>I’d also expand the game that I made myself in order to incorporate more features.</a:t>
            </a:r>
            <a:endParaRPr>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latin typeface="Cherry Cream Soda"/>
                <a:ea typeface="Cherry Cream Soda"/>
                <a:cs typeface="Cherry Cream Soda"/>
                <a:sym typeface="Cherry Cream Soda"/>
              </a:rPr>
              <a:t>Lesson A</a:t>
            </a:r>
            <a:endParaRPr>
              <a:latin typeface="Cherry Cream Soda"/>
              <a:ea typeface="Cherry Cream Soda"/>
              <a:cs typeface="Cherry Cream Soda"/>
              <a:sym typeface="Cherry Cream Soda"/>
            </a:endParaRPr>
          </a:p>
        </p:txBody>
      </p:sp>
      <p:pic>
        <p:nvPicPr>
          <p:cNvPr id="74" name="Google Shape;74;p16"/>
          <p:cNvPicPr preferRelativeResize="0"/>
          <p:nvPr/>
        </p:nvPicPr>
        <p:blipFill>
          <a:blip r:embed="rId3">
            <a:alphaModFix/>
          </a:blip>
          <a:stretch>
            <a:fillRect/>
          </a:stretch>
        </p:blipFill>
        <p:spPr>
          <a:xfrm>
            <a:off x="8196528" y="4210425"/>
            <a:ext cx="838725" cy="833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Lesson A</a:t>
            </a:r>
            <a:endParaRPr/>
          </a:p>
        </p:txBody>
      </p:sp>
      <p:sp>
        <p:nvSpPr>
          <p:cNvPr id="80" name="Google Shape;8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Prepare a lesson for </a:t>
            </a:r>
            <a:r>
              <a:rPr lang="en-GB" u="sng">
                <a:solidFill>
                  <a:schemeClr val="hlink"/>
                </a:solidFill>
                <a:hlinkClick r:id="rId3"/>
              </a:rPr>
              <a:t>Grammar Friends 2 pg. 64 &amp; 65</a:t>
            </a:r>
            <a:endParaRPr/>
          </a:p>
          <a:p>
            <a:pPr indent="0" lvl="0" marL="0" rtl="0" algn="l">
              <a:spcBef>
                <a:spcPts val="1200"/>
              </a:spcBef>
              <a:spcAft>
                <a:spcPts val="0"/>
              </a:spcAft>
              <a:buNone/>
            </a:pPr>
            <a:r>
              <a:rPr lang="en-GB"/>
              <a:t>Full book for reference: </a:t>
            </a:r>
            <a:r>
              <a:rPr lang="en-GB" u="sng">
                <a:solidFill>
                  <a:schemeClr val="hlink"/>
                </a:solidFill>
                <a:hlinkClick r:id="rId4"/>
              </a:rPr>
              <a:t>Grammar Friends 2</a:t>
            </a:r>
            <a:endParaRPr/>
          </a:p>
          <a:p>
            <a:pPr indent="0" lvl="0" marL="0" rtl="0" algn="l">
              <a:spcBef>
                <a:spcPts val="1200"/>
              </a:spcBef>
              <a:spcAft>
                <a:spcPts val="1200"/>
              </a:spcAft>
              <a:buNone/>
            </a:pPr>
            <a:r>
              <a:rPr lang="en-GB"/>
              <a:t>Focus on the presented language point.  You can assume learners have attended lessons for previous language points.</a:t>
            </a:r>
            <a:endParaRPr/>
          </a:p>
        </p:txBody>
      </p:sp>
      <p:pic>
        <p:nvPicPr>
          <p:cNvPr id="81" name="Google Shape;81;p17"/>
          <p:cNvPicPr preferRelativeResize="0"/>
          <p:nvPr/>
        </p:nvPicPr>
        <p:blipFill>
          <a:blip r:embed="rId5">
            <a:alphaModFix/>
          </a:blip>
          <a:stretch>
            <a:fillRect/>
          </a:stretch>
        </p:blipFill>
        <p:spPr>
          <a:xfrm>
            <a:off x="8196528" y="4210425"/>
            <a:ext cx="838725" cy="833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2858775" y="178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Who is taller/shorter?</a:t>
            </a:r>
            <a:endParaRPr b="1"/>
          </a:p>
        </p:txBody>
      </p:sp>
      <p:pic>
        <p:nvPicPr>
          <p:cNvPr id="87" name="Google Shape;87;p18"/>
          <p:cNvPicPr preferRelativeResize="0"/>
          <p:nvPr/>
        </p:nvPicPr>
        <p:blipFill>
          <a:blip r:embed="rId3">
            <a:alphaModFix/>
          </a:blip>
          <a:stretch>
            <a:fillRect/>
          </a:stretch>
        </p:blipFill>
        <p:spPr>
          <a:xfrm>
            <a:off x="8196528" y="4210425"/>
            <a:ext cx="838725" cy="833150"/>
          </a:xfrm>
          <a:prstGeom prst="rect">
            <a:avLst/>
          </a:prstGeom>
          <a:noFill/>
          <a:ln>
            <a:noFill/>
          </a:ln>
        </p:spPr>
      </p:pic>
      <p:pic>
        <p:nvPicPr>
          <p:cNvPr id="88" name="Google Shape;88;p18"/>
          <p:cNvPicPr preferRelativeResize="0"/>
          <p:nvPr/>
        </p:nvPicPr>
        <p:blipFill>
          <a:blip r:embed="rId4">
            <a:alphaModFix/>
          </a:blip>
          <a:stretch>
            <a:fillRect/>
          </a:stretch>
        </p:blipFill>
        <p:spPr>
          <a:xfrm>
            <a:off x="2586575" y="751175"/>
            <a:ext cx="4087526" cy="40875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2847150" y="99500"/>
            <a:ext cx="3846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Who can jump higher?</a:t>
            </a:r>
            <a:endParaRPr b="1"/>
          </a:p>
        </p:txBody>
      </p:sp>
      <p:pic>
        <p:nvPicPr>
          <p:cNvPr id="94" name="Google Shape;94;p19"/>
          <p:cNvPicPr preferRelativeResize="0"/>
          <p:nvPr/>
        </p:nvPicPr>
        <p:blipFill>
          <a:blip r:embed="rId3">
            <a:alphaModFix/>
          </a:blip>
          <a:stretch>
            <a:fillRect/>
          </a:stretch>
        </p:blipFill>
        <p:spPr>
          <a:xfrm>
            <a:off x="8196528" y="4210425"/>
            <a:ext cx="838725" cy="833150"/>
          </a:xfrm>
          <a:prstGeom prst="rect">
            <a:avLst/>
          </a:prstGeom>
          <a:noFill/>
          <a:ln>
            <a:noFill/>
          </a:ln>
        </p:spPr>
      </p:pic>
      <p:pic>
        <p:nvPicPr>
          <p:cNvPr id="95" name="Google Shape;95;p19"/>
          <p:cNvPicPr preferRelativeResize="0"/>
          <p:nvPr/>
        </p:nvPicPr>
        <p:blipFill>
          <a:blip r:embed="rId4">
            <a:alphaModFix/>
          </a:blip>
          <a:stretch>
            <a:fillRect/>
          </a:stretch>
        </p:blipFill>
        <p:spPr>
          <a:xfrm>
            <a:off x="0" y="1224700"/>
            <a:ext cx="4689376" cy="2694100"/>
          </a:xfrm>
          <a:prstGeom prst="rect">
            <a:avLst/>
          </a:prstGeom>
          <a:noFill/>
          <a:ln>
            <a:noFill/>
          </a:ln>
        </p:spPr>
      </p:pic>
      <p:pic>
        <p:nvPicPr>
          <p:cNvPr id="96" name="Google Shape;96;p19"/>
          <p:cNvPicPr preferRelativeResize="0"/>
          <p:nvPr/>
        </p:nvPicPr>
        <p:blipFill>
          <a:blip r:embed="rId5">
            <a:alphaModFix/>
          </a:blip>
          <a:stretch>
            <a:fillRect/>
          </a:stretch>
        </p:blipFill>
        <p:spPr>
          <a:xfrm>
            <a:off x="4689375" y="1224700"/>
            <a:ext cx="4302225" cy="269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3688025"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t>Quiet race! </a:t>
            </a:r>
            <a:endParaRPr b="1"/>
          </a:p>
          <a:p>
            <a:pPr indent="0" lvl="0" marL="0" rtl="0" algn="l">
              <a:spcBef>
                <a:spcPts val="0"/>
              </a:spcBef>
              <a:spcAft>
                <a:spcPts val="0"/>
              </a:spcAft>
              <a:buNone/>
            </a:pPr>
            <a:r>
              <a:rPr i="1" lang="en-GB"/>
              <a:t>Who is quieter? </a:t>
            </a:r>
            <a:endParaRPr i="1"/>
          </a:p>
          <a:p>
            <a:pPr indent="0" lvl="0" marL="0" rtl="0" algn="l">
              <a:spcBef>
                <a:spcPts val="0"/>
              </a:spcBef>
              <a:spcAft>
                <a:spcPts val="0"/>
              </a:spcAft>
              <a:buNone/>
            </a:pPr>
            <a:r>
              <a:rPr i="1" lang="en-GB"/>
              <a:t>Who is louder?</a:t>
            </a:r>
            <a:endParaRPr i="1"/>
          </a:p>
        </p:txBody>
      </p:sp>
      <p:pic>
        <p:nvPicPr>
          <p:cNvPr id="102" name="Google Shape;102;p20"/>
          <p:cNvPicPr preferRelativeResize="0"/>
          <p:nvPr/>
        </p:nvPicPr>
        <p:blipFill>
          <a:blip r:embed="rId3">
            <a:alphaModFix/>
          </a:blip>
          <a:stretch>
            <a:fillRect/>
          </a:stretch>
        </p:blipFill>
        <p:spPr>
          <a:xfrm>
            <a:off x="8196528" y="4210425"/>
            <a:ext cx="838725" cy="833150"/>
          </a:xfrm>
          <a:prstGeom prst="rect">
            <a:avLst/>
          </a:prstGeom>
          <a:noFill/>
          <a:ln>
            <a:noFill/>
          </a:ln>
        </p:spPr>
      </p:pic>
      <p:pic>
        <p:nvPicPr>
          <p:cNvPr id="103" name="Google Shape;103;p20"/>
          <p:cNvPicPr preferRelativeResize="0"/>
          <p:nvPr/>
        </p:nvPicPr>
        <p:blipFill>
          <a:blip r:embed="rId4">
            <a:alphaModFix/>
          </a:blip>
          <a:stretch>
            <a:fillRect/>
          </a:stretch>
        </p:blipFill>
        <p:spPr>
          <a:xfrm>
            <a:off x="1994225" y="1388775"/>
            <a:ext cx="4745251" cy="3754725"/>
          </a:xfrm>
          <a:prstGeom prst="rect">
            <a:avLst/>
          </a:prstGeom>
          <a:noFill/>
          <a:ln>
            <a:noFill/>
          </a:ln>
        </p:spPr>
      </p:pic>
      <p:pic>
        <p:nvPicPr>
          <p:cNvPr id="104" name="Google Shape;104;p20"/>
          <p:cNvPicPr preferRelativeResize="0"/>
          <p:nvPr/>
        </p:nvPicPr>
        <p:blipFill>
          <a:blip r:embed="rId5">
            <a:alphaModFix/>
          </a:blip>
          <a:stretch>
            <a:fillRect/>
          </a:stretch>
        </p:blipFill>
        <p:spPr>
          <a:xfrm>
            <a:off x="0" y="2310125"/>
            <a:ext cx="1994227" cy="1480850"/>
          </a:xfrm>
          <a:prstGeom prst="rect">
            <a:avLst/>
          </a:prstGeom>
          <a:noFill/>
          <a:ln>
            <a:noFill/>
          </a:ln>
        </p:spPr>
      </p:pic>
      <p:pic>
        <p:nvPicPr>
          <p:cNvPr id="105" name="Google Shape;105;p20"/>
          <p:cNvPicPr preferRelativeResize="0"/>
          <p:nvPr/>
        </p:nvPicPr>
        <p:blipFill>
          <a:blip r:embed="rId5">
            <a:alphaModFix/>
          </a:blip>
          <a:stretch>
            <a:fillRect/>
          </a:stretch>
        </p:blipFill>
        <p:spPr>
          <a:xfrm flipH="1">
            <a:off x="6746061" y="2310125"/>
            <a:ext cx="2404526" cy="1480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1">
            <a:hlinkClick r:id="rId3"/>
          </p:cNvPr>
          <p:cNvPicPr preferRelativeResize="0"/>
          <p:nvPr/>
        </p:nvPicPr>
        <p:blipFill>
          <a:blip r:embed="rId4">
            <a:alphaModFix/>
          </a:blip>
          <a:stretch>
            <a:fillRect/>
          </a:stretch>
        </p:blipFill>
        <p:spPr>
          <a:xfrm>
            <a:off x="0" y="0"/>
            <a:ext cx="9144001" cy="5143500"/>
          </a:xfrm>
          <a:prstGeom prst="rect">
            <a:avLst/>
          </a:prstGeom>
          <a:noFill/>
          <a:ln>
            <a:noFill/>
          </a:ln>
        </p:spPr>
      </p:pic>
      <p:pic>
        <p:nvPicPr>
          <p:cNvPr id="111" name="Google Shape;111;p21"/>
          <p:cNvPicPr preferRelativeResize="0"/>
          <p:nvPr/>
        </p:nvPicPr>
        <p:blipFill>
          <a:blip r:embed="rId5">
            <a:alphaModFix/>
          </a:blip>
          <a:stretch>
            <a:fillRect/>
          </a:stretch>
        </p:blipFill>
        <p:spPr>
          <a:xfrm>
            <a:off x="8196528" y="4210425"/>
            <a:ext cx="838725" cy="833150"/>
          </a:xfrm>
          <a:prstGeom prst="rect">
            <a:avLst/>
          </a:prstGeom>
          <a:noFill/>
          <a:ln>
            <a:noFill/>
          </a:ln>
        </p:spPr>
      </p:pic>
      <p:sp>
        <p:nvSpPr>
          <p:cNvPr id="112" name="Google Shape;112;p21">
            <a:hlinkClick action="ppaction://hlinkshowjump?jump=nextslide"/>
          </p:cNvPr>
          <p:cNvSpPr/>
          <p:nvPr/>
        </p:nvSpPr>
        <p:spPr>
          <a:xfrm>
            <a:off x="8006475" y="4346625"/>
            <a:ext cx="11376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t>Next activity!</a:t>
            </a:r>
            <a:endParaRPr b="1"/>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