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handoutMasterIdLst>
    <p:handoutMasterId r:id="rId16"/>
  </p:handoutMasterIdLst>
  <p:sldIdLst>
    <p:sldId id="258" r:id="rId3"/>
    <p:sldId id="264" r:id="rId4"/>
    <p:sldId id="272" r:id="rId5"/>
    <p:sldId id="271" r:id="rId6"/>
    <p:sldId id="273" r:id="rId7"/>
    <p:sldId id="274" r:id="rId8"/>
    <p:sldId id="275" r:id="rId9"/>
    <p:sldId id="276" r:id="rId10"/>
    <p:sldId id="277" r:id="rId11"/>
    <p:sldId id="279" r:id="rId12"/>
    <p:sldId id="280" r:id="rId13"/>
    <p:sldId id="267" r:id="rId14"/>
  </p:sldIdLst>
  <p:sldSz cx="9144000" cy="6858000" type="screen4x3"/>
  <p:notesSz cx="6858000" cy="9144000"/>
  <p:embeddedFontLst>
    <p:embeddedFont>
      <p:font typeface="Twinkl"/>
      <p:regular r:id="rId20"/>
      <p:bold r:id="rId21"/>
    </p:embeddedFont>
    <p:embeddedFont>
      <p:font typeface="Calibri" panose="020F0502020204030204"/>
      <p:regular r:id="rId22"/>
      <p:bold r:id="rId23"/>
      <p:italic r:id="rId24"/>
      <p:boldItalic r:id="rId25"/>
    </p:embeddedFont>
    <p:embeddedFont>
      <p:font typeface="Twinkl SemiBold"/>
      <p:bold r:id="rId26"/>
    </p:embeddedFont>
    <p:embeddedFont>
      <p:font typeface="Twinkl" pitchFamily="50" charset="0"/>
      <p:regular r:id="rId27"/>
      <p:bold r:id="rId28"/>
    </p:embeddedFont>
    <p:embeddedFont>
      <p:font typeface="Twinkl SemiBold" pitchFamily="2" charset="0"/>
      <p:bold r:id="rId29"/>
    </p:embeddedFont>
  </p:embeddedFont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CFE"/>
    <a:srgbClr val="E8C501"/>
    <a:srgbClr val="FFEDAA"/>
    <a:srgbClr val="E6007E"/>
    <a:srgbClr val="F8E6F1"/>
    <a:srgbClr val="0070C0"/>
    <a:srgbClr val="F9D9E9"/>
    <a:srgbClr val="FB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p:restoredTop sz="94660"/>
  </p:normalViewPr>
  <p:slideViewPr>
    <p:cSldViewPr snapToGrid="0" showGuides="1">
      <p:cViewPr varScale="1">
        <p:scale>
          <a:sx n="106" d="100"/>
          <a:sy n="106" d="100"/>
        </p:scale>
        <p:origin x="1662"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font" Target="fonts/font10.fntdata"/><Relationship Id="rId28" Type="http://schemas.openxmlformats.org/officeDocument/2006/relationships/font" Target="fonts/font9.fntdata"/><Relationship Id="rId27" Type="http://schemas.openxmlformats.org/officeDocument/2006/relationships/font" Target="fonts/font8.fntdata"/><Relationship Id="rId26" Type="http://schemas.openxmlformats.org/officeDocument/2006/relationships/font" Target="fonts/font7.fntdata"/><Relationship Id="rId25" Type="http://schemas.openxmlformats.org/officeDocument/2006/relationships/font" Target="fonts/font6.fntdata"/><Relationship Id="rId24" Type="http://schemas.openxmlformats.org/officeDocument/2006/relationships/font" Target="fonts/font5.fntdata"/><Relationship Id="rId23" Type="http://schemas.openxmlformats.org/officeDocument/2006/relationships/font" Target="fonts/font4.fntdata"/><Relationship Id="rId22" Type="http://schemas.openxmlformats.org/officeDocument/2006/relationships/font" Target="fonts/font3.fntdata"/><Relationship Id="rId21" Type="http://schemas.openxmlformats.org/officeDocument/2006/relationships/font" Target="fonts/font2.fntdata"/><Relationship Id="rId20" Type="http://schemas.openxmlformats.org/officeDocument/2006/relationships/font" Target="fonts/font1.fntdata"/><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6B34F151-63AC-41CE-96F5-7702E930870C}" type="datetimeFigureOut">
              <a:rPr kumimoji="0" lang="en-GB" sz="1200" b="0" i="0" u="none" strike="noStrike" kern="1200" cap="none" spc="0" normalizeH="0" baseline="0" noProof="0" smtClean="0">
                <a:ln>
                  <a:noFill/>
                </a:ln>
                <a:solidFill>
                  <a:schemeClr val="tx1"/>
                </a:solidFill>
                <a:effectLst/>
                <a:uLnTx/>
                <a:uFillTx/>
                <a:latin typeface="+mn-lt"/>
                <a:ea typeface="+mn-ea"/>
                <a:cs typeface="+mn-cs"/>
              </a:rPr>
            </a:fld>
            <a:endParaRPr kumimoji="0" lang="en-GB"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Footer Placeholder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2676B846-B279-40AC-BFF5-DBC4013370C2}" type="slidenum">
              <a:rPr kumimoji="0" lang="en-GB" sz="1200" b="0" i="0" u="none" strike="noStrike" kern="1200" cap="none" spc="0" normalizeH="0" baseline="0" noProof="0" smtClean="0">
                <a:ln>
                  <a:noFill/>
                </a:ln>
                <a:solidFill>
                  <a:schemeClr val="tx1"/>
                </a:solidFill>
                <a:effectLst/>
                <a:uLnTx/>
                <a:uFillTx/>
                <a:latin typeface="+mn-lt"/>
                <a:ea typeface="+mn-ea"/>
                <a:cs typeface="+mn-cs"/>
              </a:rPr>
            </a:fld>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3D02C5D1-7818-41B5-ABAD-5E4B38A5388F}" type="datetimeFigureOut">
              <a:rPr kumimoji="0" lang="en-GB" sz="1200" b="0" i="0" u="none" strike="noStrike" kern="1200" cap="none" spc="0" normalizeH="0" baseline="0" noProof="0" smtClean="0">
                <a:ln>
                  <a:noFill/>
                </a:ln>
                <a:solidFill>
                  <a:schemeClr val="tx1"/>
                </a:solidFill>
                <a:effectLst/>
                <a:uLnTx/>
                <a:uFillTx/>
                <a:latin typeface="+mn-lt"/>
                <a:ea typeface="+mn-ea"/>
                <a:cs typeface="+mn-cs"/>
              </a:rPr>
            </a:fld>
            <a:endParaRPr kumimoji="0" lang="en-GB"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FA521341-850D-40E1-BB3D-87946DC9B06D}" type="slidenum">
              <a:rPr kumimoji="0" lang="en-GB" sz="1200" b="0" i="0" u="none" strike="noStrike" kern="1200" cap="none" spc="0" normalizeH="0" baseline="0" noProof="0" smtClean="0">
                <a:ln>
                  <a:noFill/>
                </a:ln>
                <a:solidFill>
                  <a:schemeClr val="tx1"/>
                </a:solidFill>
                <a:effectLst/>
                <a:uLnTx/>
                <a:uFillTx/>
                <a:latin typeface="+mn-lt"/>
                <a:ea typeface="+mn-ea"/>
                <a:cs typeface="+mn-cs"/>
              </a:rPr>
            </a:fld>
            <a:endParaRPr kumimoji="0" lang="en-GB"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2050" name="Picture 3"/>
          <p:cNvPicPr>
            <a:picLocks noChangeAspect="1"/>
          </p:cNvPicPr>
          <p:nvPr userDrawn="1"/>
        </p:nvPicPr>
        <p:blipFill>
          <a:blip r:embed="rId3"/>
          <a:stretch>
            <a:fillRect/>
          </a:stretch>
        </p:blipFill>
        <p:spPr>
          <a:xfrm>
            <a:off x="8523288" y="6196013"/>
            <a:ext cx="576262" cy="581025"/>
          </a:xfrm>
          <a:prstGeom prst="rect">
            <a:avLst/>
          </a:prstGeom>
          <a:noFill/>
          <a:ln w="9525">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350" b="0" i="0" u="none" strike="noStrike" kern="1200" cap="none" spc="0" normalizeH="0" baseline="0" noProof="0" dirty="0">
                <a:ln>
                  <a:noFill/>
                </a:ln>
                <a:solidFill>
                  <a:schemeClr val="lt1"/>
                </a:solidFill>
                <a:effectLst/>
                <a:uLnTx/>
                <a:uFillTx/>
                <a:latin typeface="Twinkl" pitchFamily="50" charset="0"/>
                <a:ea typeface="+mn-ea"/>
                <a:cs typeface="+mn-cs"/>
              </a:rPr>
              <a:t> </a:t>
            </a:r>
            <a:endParaRPr kumimoji="0" lang="en-GB" sz="1350" b="0" i="0" u="none" strike="noStrike" kern="1200" cap="none" spc="0" normalizeH="0" baseline="0" noProof="0" dirty="0">
              <a:ln>
                <a:noFill/>
              </a:ln>
              <a:solidFill>
                <a:schemeClr val="lt1"/>
              </a:solidFill>
              <a:effectLst/>
              <a:uLnTx/>
              <a:uFillTx/>
              <a:latin typeface="Twinkl" pitchFamily="50" charset="0"/>
              <a:ea typeface="+mn-ea"/>
              <a:cs typeface="+mn-cs"/>
            </a:endParaRPr>
          </a:p>
        </p:txBody>
      </p:sp>
      <p:pic>
        <p:nvPicPr>
          <p:cNvPr id="3075" name="Picture 4"/>
          <p:cNvPicPr>
            <a:picLocks noChangeAspect="1"/>
          </p:cNvPicPr>
          <p:nvPr userDrawn="1"/>
        </p:nvPicPr>
        <p:blipFill>
          <a:blip r:embed="rId3"/>
          <a:stretch>
            <a:fillRect/>
          </a:stretch>
        </p:blipFill>
        <p:spPr>
          <a:xfrm>
            <a:off x="8072438" y="5734050"/>
            <a:ext cx="576262" cy="581025"/>
          </a:xfrm>
          <a:prstGeom prst="rect">
            <a:avLst/>
          </a:prstGeom>
          <a:noFill/>
          <a:ln w="9525">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Rounded Rectangle 4"/>
          <p:cNvSpPr/>
          <p:nvPr/>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350" b="0" i="0" u="none" strike="noStrike" kern="1200" cap="none" spc="0" normalizeH="0" baseline="0" noProof="0" dirty="0">
                <a:ln>
                  <a:noFill/>
                </a:ln>
                <a:solidFill>
                  <a:schemeClr val="lt1"/>
                </a:solidFill>
                <a:effectLst/>
                <a:uLnTx/>
                <a:uFillTx/>
                <a:latin typeface="Twinkl" pitchFamily="50" charset="0"/>
                <a:ea typeface="+mn-ea"/>
                <a:cs typeface="+mn-cs"/>
              </a:rPr>
              <a:t> </a:t>
            </a:r>
            <a:endParaRPr kumimoji="0" lang="en-GB" sz="1350" b="0" i="0" u="none" strike="noStrike" kern="1200" cap="none" spc="0" normalizeH="0" baseline="0" noProof="0" dirty="0">
              <a:ln>
                <a:noFill/>
              </a:ln>
              <a:solidFill>
                <a:schemeClr val="lt1"/>
              </a:solidFill>
              <a:effectLst/>
              <a:uLnTx/>
              <a:uFillTx/>
              <a:latin typeface="Twinkl" pitchFamily="50" charset="0"/>
              <a:ea typeface="+mn-ea"/>
              <a:cs typeface="+mn-cs"/>
            </a:endParaRP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Rounded Rectangle 6"/>
          <p:cNvSpPr/>
          <p:nvPr/>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350" b="0" i="0" u="none" strike="noStrike" kern="1200" cap="none" spc="0" normalizeH="0" baseline="0" noProof="0" dirty="0">
                <a:ln>
                  <a:noFill/>
                </a:ln>
                <a:solidFill>
                  <a:schemeClr val="lt1"/>
                </a:solidFill>
                <a:effectLst/>
                <a:uLnTx/>
                <a:uFillTx/>
                <a:latin typeface="Twinkl" pitchFamily="50" charset="0"/>
                <a:ea typeface="+mn-ea"/>
                <a:cs typeface="+mn-cs"/>
              </a:rPr>
              <a:t> </a:t>
            </a:r>
            <a:endParaRPr kumimoji="0" lang="en-GB" sz="1350" b="0" i="0" u="none" strike="noStrike" kern="1200" cap="none" spc="0" normalizeH="0" baseline="0" noProof="0" dirty="0">
              <a:ln>
                <a:noFill/>
              </a:ln>
              <a:solidFill>
                <a:schemeClr val="lt1"/>
              </a:solidFill>
              <a:effectLst/>
              <a:uLnTx/>
              <a:uFillTx/>
              <a:latin typeface="Twinkl" pitchFamily="50" charset="0"/>
              <a:ea typeface="+mn-ea"/>
              <a:cs typeface="+mn-cs"/>
            </a:endParaRPr>
          </a:p>
        </p:txBody>
      </p:sp>
      <p:sp>
        <p:nvSpPr>
          <p:cNvPr id="5" name="Rounded Rectangle 7"/>
          <p:cNvSpPr/>
          <p:nvPr/>
        </p:nvSpPr>
        <p:spPr bwMode="auto">
          <a:xfrm>
            <a:off x="503238" y="512763"/>
            <a:ext cx="8137525" cy="2192338"/>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350" b="0" i="0" u="none" strike="noStrike" kern="1200" cap="none" spc="0" normalizeH="0" baseline="0" noProof="0" dirty="0">
                <a:ln>
                  <a:noFill/>
                </a:ln>
                <a:solidFill>
                  <a:schemeClr val="lt1"/>
                </a:solidFill>
                <a:effectLst/>
                <a:uLnTx/>
                <a:uFillTx/>
                <a:latin typeface="Twinkl" pitchFamily="50" charset="0"/>
                <a:ea typeface="+mn-ea"/>
                <a:cs typeface="+mn-cs"/>
              </a:rPr>
              <a:t> </a:t>
            </a:r>
            <a:endParaRPr kumimoji="0" lang="en-GB" sz="1350" b="0" i="0" u="none" strike="noStrike" kern="1200" cap="none" spc="0" normalizeH="0" baseline="0" noProof="0" dirty="0">
              <a:ln>
                <a:noFill/>
              </a:ln>
              <a:solidFill>
                <a:schemeClr val="lt1"/>
              </a:solidFill>
              <a:effectLst/>
              <a:uLnTx/>
              <a:uFillTx/>
              <a:latin typeface="Twinkl" pitchFamily="50" charset="0"/>
              <a:ea typeface="+mn-ea"/>
              <a:cs typeface="+mn-cs"/>
            </a:endParaRPr>
          </a:p>
        </p:txBody>
      </p:sp>
      <p:sp>
        <p:nvSpPr>
          <p:cNvPr id="6" name="Title 1"/>
          <p:cNvSpPr txBox="1"/>
          <p:nvPr/>
        </p:nvSpPr>
        <p:spPr>
          <a:xfrm>
            <a:off x="628650" y="3071813"/>
            <a:ext cx="7886700" cy="53975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a:ln>
                  <a:noFill/>
                </a:ln>
                <a:solidFill>
                  <a:schemeClr val="tx1"/>
                </a:solidFill>
                <a:effectLst/>
                <a:uLnTx/>
                <a:uFillTx/>
                <a:latin typeface="Twinkl" pitchFamily="50" charset="0"/>
                <a:ea typeface="+mj-ea"/>
                <a:cs typeface="+mj-cs"/>
              </a:rPr>
              <a:t>Success Criteria</a:t>
            </a:r>
            <a:endParaRPr kumimoji="0" lang="en-US" sz="3600" b="1" i="0" u="none" strike="noStrike" kern="1200" cap="none" spc="0" normalizeH="0" baseline="0" noProof="0" dirty="0">
              <a:ln>
                <a:noFill/>
              </a:ln>
              <a:solidFill>
                <a:schemeClr val="tx1"/>
              </a:solidFill>
              <a:effectLst/>
              <a:uLnTx/>
              <a:uFillTx/>
              <a:latin typeface="Twinkl" pitchFamily="50" charset="0"/>
              <a:ea typeface="+mj-ea"/>
              <a:cs typeface="+mj-cs"/>
            </a:endParaRPr>
          </a:p>
        </p:txBody>
      </p:sp>
      <p:sp>
        <p:nvSpPr>
          <p:cNvPr id="7" name="Title 1"/>
          <p:cNvSpPr txBox="1"/>
          <p:nvPr/>
        </p:nvSpPr>
        <p:spPr>
          <a:xfrm>
            <a:off x="628650" y="735013"/>
            <a:ext cx="7886700" cy="53975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defRPr/>
            </a:pPr>
            <a:r>
              <a:rPr kumimoji="0" lang="en-US" sz="3600" b="1" i="0" u="none" strike="noStrike" kern="1200" cap="none" spc="0" normalizeH="0" baseline="0" noProof="0" dirty="0">
                <a:ln>
                  <a:noFill/>
                </a:ln>
                <a:solidFill>
                  <a:schemeClr val="tx1"/>
                </a:solidFill>
                <a:effectLst/>
                <a:uLnTx/>
                <a:uFillTx/>
                <a:latin typeface="Twinkl" pitchFamily="50" charset="0"/>
                <a:ea typeface="+mj-ea"/>
                <a:cs typeface="+mj-cs"/>
              </a:rPr>
              <a:t>Aim</a:t>
            </a:r>
            <a:endParaRPr kumimoji="0" lang="en-US" sz="3600" b="1" i="0" u="none" strike="noStrike" kern="1200" cap="none" spc="0" normalizeH="0" baseline="0" noProof="0" dirty="0">
              <a:ln>
                <a:noFill/>
              </a:ln>
              <a:solidFill>
                <a:schemeClr val="tx1"/>
              </a:solidFill>
              <a:effectLst/>
              <a:uLnTx/>
              <a:uFillTx/>
              <a:latin typeface="Twinkl" pitchFamily="50" charset="0"/>
              <a:ea typeface="+mj-ea"/>
              <a:cs typeface="+mj-cs"/>
            </a:endParaRPr>
          </a:p>
        </p:txBody>
      </p:sp>
      <p:sp>
        <p:nvSpPr>
          <p:cNvPr id="8" name="Content Placeholder 15"/>
          <p:cNvSpPr txBox="1"/>
          <p:nvPr/>
        </p:nvSpPr>
        <p:spPr>
          <a:xfrm>
            <a:off x="628650" y="3467100"/>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GB" sz="1800" b="0" i="0" u="none" strike="noStrike" kern="1200" cap="none" spc="0" normalizeH="0" baseline="0" noProof="0" dirty="0">
                <a:ln>
                  <a:noFill/>
                </a:ln>
                <a:solidFill>
                  <a:srgbClr val="1C1C1C"/>
                </a:solidFill>
                <a:effectLst/>
                <a:uLnTx/>
                <a:uFillTx/>
                <a:latin typeface="Twinkl" pitchFamily="50" charset="0"/>
                <a:ea typeface="Sassoon Infant Rg" panose="02000503030000020003" pitchFamily="50" charset="0"/>
                <a:cs typeface="+mn-cs"/>
              </a:rPr>
              <a:t>Statement 1 Lorem ipsum </a:t>
            </a:r>
            <a:r>
              <a:rPr kumimoji="0" lang="en-GB" sz="1800" b="0" i="0" u="none" strike="noStrike" kern="1200" cap="none" spc="0" normalizeH="0" baseline="0" noProof="0" dirty="0" err="1">
                <a:ln>
                  <a:noFill/>
                </a:ln>
                <a:solidFill>
                  <a:srgbClr val="1C1C1C"/>
                </a:solidFill>
                <a:effectLst/>
                <a:uLnTx/>
                <a:uFillTx/>
                <a:latin typeface="Twinkl" pitchFamily="50" charset="0"/>
                <a:ea typeface="Sassoon Infant Rg" panose="02000503030000020003" pitchFamily="50" charset="0"/>
                <a:cs typeface="+mn-cs"/>
              </a:rPr>
              <a:t>dolor</a:t>
            </a:r>
            <a:r>
              <a:rPr kumimoji="0" lang="en-GB" sz="1800" b="0" i="0" u="none" strike="noStrike" kern="1200" cap="none" spc="0" normalizeH="0" baseline="0" noProof="0" dirty="0">
                <a:ln>
                  <a:noFill/>
                </a:ln>
                <a:solidFill>
                  <a:srgbClr val="1C1C1C"/>
                </a:solidFill>
                <a:effectLst/>
                <a:uLnTx/>
                <a:uFillTx/>
                <a:latin typeface="Twinkl" pitchFamily="50" charset="0"/>
                <a:ea typeface="Sassoon Infant Rg" panose="02000503030000020003" pitchFamily="50" charset="0"/>
                <a:cs typeface="+mn-cs"/>
              </a:rPr>
              <a:t> sit </a:t>
            </a:r>
            <a:r>
              <a:rPr kumimoji="0" lang="en-GB" sz="1800" b="0" i="0" u="none" strike="noStrike" kern="1200" cap="none" spc="0" normalizeH="0" baseline="0" noProof="0" dirty="0" err="1">
                <a:ln>
                  <a:noFill/>
                </a:ln>
                <a:solidFill>
                  <a:srgbClr val="1C1C1C"/>
                </a:solidFill>
                <a:effectLst/>
                <a:uLnTx/>
                <a:uFillTx/>
                <a:latin typeface="Twinkl" pitchFamily="50" charset="0"/>
                <a:ea typeface="Sassoon Infant Rg" panose="02000503030000020003" pitchFamily="50" charset="0"/>
                <a:cs typeface="+mn-cs"/>
              </a:rPr>
              <a:t>amet</a:t>
            </a:r>
            <a:r>
              <a:rPr kumimoji="0" lang="en-GB" sz="1800" b="0" i="0" u="none" strike="noStrike" kern="1200" cap="none" spc="0" normalizeH="0" baseline="0" noProof="0" dirty="0">
                <a:ln>
                  <a:noFill/>
                </a:ln>
                <a:solidFill>
                  <a:srgbClr val="1C1C1C"/>
                </a:solidFill>
                <a:effectLst/>
                <a:uLnTx/>
                <a:uFillTx/>
                <a:latin typeface="Twinkl" pitchFamily="50" charset="0"/>
                <a:ea typeface="Sassoon Infant Rg" panose="02000503030000020003"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ea typeface="Sassoon Infant Rg" panose="02000503030000020003" pitchFamily="50" charset="0"/>
                <a:cs typeface="+mn-cs"/>
              </a:rPr>
              <a:t>consectetur</a:t>
            </a:r>
            <a:r>
              <a:rPr kumimoji="0" lang="en-GB" sz="1800" b="0" i="0" u="none" strike="noStrike" kern="1200" cap="none" spc="0" normalizeH="0" baseline="0" noProof="0" dirty="0">
                <a:ln>
                  <a:noFill/>
                </a:ln>
                <a:solidFill>
                  <a:srgbClr val="1C1C1C"/>
                </a:solidFill>
                <a:effectLst/>
                <a:uLnTx/>
                <a:uFillTx/>
                <a:latin typeface="Twinkl" pitchFamily="50" charset="0"/>
                <a:ea typeface="Sassoon Infant Rg" panose="02000503030000020003"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ea typeface="Sassoon Infant Rg" panose="02000503030000020003" pitchFamily="50" charset="0"/>
                <a:cs typeface="+mn-cs"/>
              </a:rPr>
              <a:t>adipiscing</a:t>
            </a:r>
            <a:r>
              <a:rPr kumimoji="0" lang="en-GB" sz="1800" b="0" i="0" u="none" strike="noStrike" kern="1200" cap="none" spc="0" normalizeH="0" baseline="0" noProof="0" dirty="0">
                <a:ln>
                  <a:noFill/>
                </a:ln>
                <a:solidFill>
                  <a:srgbClr val="1C1C1C"/>
                </a:solidFill>
                <a:effectLst/>
                <a:uLnTx/>
                <a:uFillTx/>
                <a:latin typeface="Twinkl" pitchFamily="50" charset="0"/>
                <a:ea typeface="Sassoon Infant Rg" panose="02000503030000020003" pitchFamily="50" charset="0"/>
                <a:cs typeface="+mn-cs"/>
              </a:rPr>
              <a:t> </a:t>
            </a:r>
            <a:r>
              <a:rPr kumimoji="0" lang="en-GB" sz="1800" b="0" i="0" u="none" strike="noStrike" kern="1200" cap="none" spc="0" normalizeH="0" baseline="0" noProof="0" dirty="0" err="1">
                <a:ln>
                  <a:noFill/>
                </a:ln>
                <a:solidFill>
                  <a:srgbClr val="1C1C1C"/>
                </a:solidFill>
                <a:effectLst/>
                <a:uLnTx/>
                <a:uFillTx/>
                <a:latin typeface="Twinkl" pitchFamily="50" charset="0"/>
                <a:ea typeface="Sassoon Infant Rg" panose="02000503030000020003" pitchFamily="50" charset="0"/>
                <a:cs typeface="+mn-cs"/>
              </a:rPr>
              <a:t>elit</a:t>
            </a:r>
            <a:r>
              <a:rPr kumimoji="0" lang="en-GB" sz="1800" b="0" i="0" u="none" strike="noStrike" kern="1200" cap="none" spc="0" normalizeH="0" baseline="0" noProof="0" dirty="0">
                <a:ln>
                  <a:noFill/>
                </a:ln>
                <a:solidFill>
                  <a:srgbClr val="1C1C1C"/>
                </a:solidFill>
                <a:effectLst/>
                <a:uLnTx/>
                <a:uFillTx/>
                <a:latin typeface="Twinkl" pitchFamily="50" charset="0"/>
                <a:ea typeface="Sassoon Infant Rg" panose="02000503030000020003" pitchFamily="50" charset="0"/>
                <a:cs typeface="+mn-cs"/>
              </a:rPr>
              <a:t>.</a:t>
            </a:r>
            <a:endParaRPr kumimoji="0" lang="en-GB" sz="1800" b="0" i="0" u="none" strike="noStrike" kern="1200" cap="none" spc="0" normalizeH="0" baseline="0" noProof="0" dirty="0">
              <a:ln>
                <a:noFill/>
              </a:ln>
              <a:solidFill>
                <a:srgbClr val="1C1C1C"/>
              </a:solidFill>
              <a:effectLst/>
              <a:uLnTx/>
              <a:uFillTx/>
              <a:latin typeface="Twinkl" pitchFamily="50" charset="0"/>
              <a:ea typeface="Sassoon Infant Rg" panose="02000503030000020003" pitchFamily="50"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r>
              <a:rPr kumimoji="0" lang="en-GB" sz="1800" b="0" i="0" u="none" strike="noStrike" kern="1200" cap="none" spc="0" normalizeH="0" baseline="0" noProof="0" dirty="0">
                <a:ln>
                  <a:noFill/>
                </a:ln>
                <a:solidFill>
                  <a:srgbClr val="1C1C1C"/>
                </a:solidFill>
                <a:effectLst/>
                <a:uLnTx/>
                <a:uFillTx/>
                <a:latin typeface="Twinkl" pitchFamily="50" charset="0"/>
                <a:ea typeface="Sassoon Infant Rg" panose="02000503030000020003" pitchFamily="50" charset="0"/>
                <a:cs typeface="+mn-cs"/>
              </a:rPr>
              <a:t>Statement 2</a:t>
            </a:r>
            <a:endParaRPr kumimoji="0" lang="en-GB" sz="1800" b="0" i="0" u="none" strike="noStrike" kern="1200" cap="none" spc="0" normalizeH="0" baseline="0" noProof="0" dirty="0">
              <a:ln>
                <a:noFill/>
              </a:ln>
              <a:solidFill>
                <a:srgbClr val="1C1C1C"/>
              </a:solidFill>
              <a:effectLst/>
              <a:uLnTx/>
              <a:uFillTx/>
              <a:latin typeface="Twinkl" pitchFamily="50" charset="0"/>
              <a:ea typeface="Sassoon Infant Rg" panose="02000503030000020003" pitchFamily="50" charset="0"/>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defRPr/>
            </a:pPr>
            <a:r>
              <a:rPr kumimoji="0" lang="en-GB" sz="1600" b="0" i="0" u="none" strike="noStrike" kern="1200" cap="none" spc="0" normalizeH="0" baseline="0" noProof="0" dirty="0">
                <a:ln>
                  <a:noFill/>
                </a:ln>
                <a:solidFill>
                  <a:srgbClr val="1C1C1C"/>
                </a:solidFill>
                <a:effectLst/>
                <a:uLnTx/>
                <a:uFillTx/>
                <a:latin typeface="Twinkl" pitchFamily="50" charset="0"/>
                <a:ea typeface="Sassoon Infant Rg" panose="02000503030000020003" pitchFamily="50" charset="0"/>
                <a:cs typeface="+mn-cs"/>
              </a:rPr>
              <a:t>Sub statement</a:t>
            </a:r>
            <a:endParaRPr kumimoji="0" lang="en-GB" sz="1600" b="0" i="0" u="none" strike="noStrike" kern="1200" cap="none" spc="0" normalizeH="0" baseline="0" noProof="0" dirty="0">
              <a:ln>
                <a:noFill/>
              </a:ln>
              <a:solidFill>
                <a:srgbClr val="1C1C1C"/>
              </a:solidFill>
              <a:effectLst/>
              <a:uLnTx/>
              <a:uFillTx/>
              <a:latin typeface="Twinkl" pitchFamily="50" charset="0"/>
              <a:ea typeface="Sassoon Infant Rg" panose="02000503030000020003" pitchFamily="50" charset="0"/>
              <a:cs typeface="+mn-cs"/>
            </a:endParaRP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endParaRPr lang="en-US"/>
          </a:p>
          <a:p>
            <a:pPr lvl="1"/>
            <a:r>
              <a:rPr lang="en-US"/>
              <a:t>Second level</a:t>
            </a:r>
            <a:endParaRPr lang="en-US"/>
          </a:p>
          <a:p>
            <a:pPr lvl="2"/>
            <a:r>
              <a:rPr lang="en-US"/>
              <a:t>Third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6146" name="Picture 3"/>
          <p:cNvPicPr>
            <a:picLocks noChangeAspect="1"/>
          </p:cNvPicPr>
          <p:nvPr userDrawn="1"/>
        </p:nvPicPr>
        <p:blipFill>
          <a:blip r:embed="rId3"/>
          <a:stretch>
            <a:fillRect/>
          </a:stretch>
        </p:blipFill>
        <p:spPr>
          <a:xfrm>
            <a:off x="8523288" y="6196013"/>
            <a:ext cx="576262" cy="581025"/>
          </a:xfrm>
          <a:prstGeom prst="rect">
            <a:avLst/>
          </a:prstGeom>
          <a:noFill/>
          <a:ln w="9525">
            <a:noFill/>
          </a:ln>
        </p:spPr>
      </p:pic>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3.jpe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6"/>
          <a:stretch>
            <a:fillRect/>
          </a:stretch>
        </a:blipFill>
        <a:effectLst/>
      </p:bgPr>
    </p:bg>
    <p:spTree>
      <p:nvGrpSpPr>
        <p:cNvPr id="1" name=""/>
        <p:cNvGrpSpPr/>
        <p:nvPr/>
      </p:nvGrpSpPr>
      <p:grpSpPr/>
      <p:sp>
        <p:nvSpPr>
          <p:cNvPr id="1026" name="Title Placeholder 1"/>
          <p:cNvSpPr>
            <a:spLocks noGrp="1"/>
          </p:cNvSpPr>
          <p:nvPr>
            <p:ph type="title"/>
          </p:nvPr>
        </p:nvSpPr>
        <p:spPr>
          <a:xfrm>
            <a:off x="490538" y="695325"/>
            <a:ext cx="8162925" cy="1150938"/>
          </a:xfrm>
          <a:prstGeom prst="roundRect">
            <a:avLst>
              <a:gd name="adj" fmla="val 9639"/>
            </a:avLst>
          </a:prstGeom>
          <a:noFill/>
          <a:ln w="25400">
            <a:noFill/>
          </a:ln>
        </p:spPr>
        <p:txBody>
          <a:bodyPr lIns="252000" tIns="252000" rIns="252000" bIns="252000" anchor="ctr" anchorCtr="1"/>
          <a:p>
            <a:pPr lvl="0"/>
            <a:r>
              <a:rPr dirty="0"/>
              <a:t>Click to edit Master title style</a:t>
            </a:r>
            <a:endParaRPr dirty="0"/>
          </a:p>
        </p:txBody>
      </p:sp>
      <p:sp>
        <p:nvSpPr>
          <p:cNvPr id="1027" name="Text Placeholder 2"/>
          <p:cNvSpPr>
            <a:spLocks noGrp="1"/>
          </p:cNvSpPr>
          <p:nvPr>
            <p:ph type="body" idx="1"/>
          </p:nvPr>
        </p:nvSpPr>
        <p:spPr>
          <a:xfrm>
            <a:off x="490538" y="1957388"/>
            <a:ext cx="8162925" cy="4387850"/>
          </a:xfrm>
          <a:prstGeom prst="roundRect">
            <a:avLst>
              <a:gd name="adj" fmla="val 2583"/>
            </a:avLst>
          </a:prstGeom>
          <a:noFill/>
          <a:ln w="25400">
            <a:noFill/>
          </a:ln>
        </p:spPr>
        <p:txBody>
          <a:bodyPr lIns="252000" tIns="252000" rIns="252000" bIns="252000"/>
          <a:p>
            <a:pPr lvl="0"/>
            <a:r>
              <a:rPr dirty="0"/>
              <a:t>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9.jpeg"/><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1.jpeg"/><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9"/>
          <p:cNvSpPr/>
          <p:nvPr/>
        </p:nvSpPr>
        <p:spPr>
          <a:xfrm>
            <a:off x="822325" y="2355850"/>
            <a:ext cx="5035550" cy="3416300"/>
          </a:xfrm>
          <a:prstGeom prst="rect">
            <a:avLst/>
          </a:prstGeom>
          <a:noFill/>
          <a:ln w="9525">
            <a:noFill/>
          </a:ln>
        </p:spPr>
        <p:txBody>
          <a:bodyPr>
            <a:spAutoFit/>
          </a:bodyPr>
          <a:p>
            <a:pPr eaLnBrk="1" hangingPunct="1">
              <a:buNone/>
            </a:pPr>
            <a:r>
              <a:rPr lang="en-GB" altLang="en-US" dirty="0">
                <a:latin typeface="Twinkl"/>
              </a:rPr>
              <a:t>George took his dog Sally for a walk along the canal. Sally waited beside the road. They walked across the road. Together, they went through a tunnel and over a stile. George threw Sally’s ball toward the tall grass and it landed in the river. Sally swam through the water and dived underneath the surface to get the ball. She ran back to George and dropped the ball in front of him for another turn. She dropped it from her mouth when she returned next to him. After sunset, they went home and snuggled on the couch beneath a cosy blanket.</a:t>
            </a:r>
            <a:endParaRPr lang="en-GB" altLang="en-US" dirty="0">
              <a:latin typeface="Twinkl"/>
            </a:endParaRPr>
          </a:p>
        </p:txBody>
      </p:sp>
      <p:sp>
        <p:nvSpPr>
          <p:cNvPr id="4" name="Rectangle 3"/>
          <p:cNvSpPr/>
          <p:nvPr/>
        </p:nvSpPr>
        <p:spPr>
          <a:xfrm>
            <a:off x="822325" y="2355850"/>
            <a:ext cx="5035550" cy="3416300"/>
          </a:xfrm>
          <a:prstGeom prst="rect">
            <a:avLst/>
          </a:prstGeom>
          <a:solidFill>
            <a:srgbClr val="F7FCFE"/>
          </a:solidFill>
          <a:ln w="9525">
            <a:noFill/>
          </a:ln>
        </p:spPr>
        <p:txBody>
          <a:bodyPr>
            <a:spAutoFit/>
          </a:bodyPr>
          <a:p>
            <a:pPr eaLnBrk="1" hangingPunct="1">
              <a:buNone/>
            </a:pPr>
            <a:r>
              <a:rPr lang="en-GB" altLang="en-US" dirty="0">
                <a:latin typeface="Twinkl"/>
              </a:rPr>
              <a:t>George took his dog Sally </a:t>
            </a:r>
            <a:r>
              <a:rPr lang="en-GB" altLang="en-US" b="1" dirty="0">
                <a:solidFill>
                  <a:srgbClr val="E6007E"/>
                </a:solidFill>
                <a:latin typeface="Twinkl"/>
              </a:rPr>
              <a:t>for</a:t>
            </a:r>
            <a:r>
              <a:rPr lang="en-GB" altLang="en-US" dirty="0">
                <a:solidFill>
                  <a:srgbClr val="E6007E"/>
                </a:solidFill>
                <a:latin typeface="Twinkl"/>
              </a:rPr>
              <a:t> </a:t>
            </a:r>
            <a:r>
              <a:rPr lang="en-GB" altLang="en-US" dirty="0">
                <a:latin typeface="Twinkl"/>
              </a:rPr>
              <a:t>a walk </a:t>
            </a:r>
            <a:r>
              <a:rPr lang="en-GB" altLang="en-US" b="1" dirty="0">
                <a:solidFill>
                  <a:srgbClr val="E6007E"/>
                </a:solidFill>
                <a:latin typeface="Twinkl"/>
              </a:rPr>
              <a:t>along</a:t>
            </a:r>
            <a:r>
              <a:rPr lang="en-GB" altLang="en-US" dirty="0">
                <a:solidFill>
                  <a:srgbClr val="E6007E"/>
                </a:solidFill>
                <a:latin typeface="Twinkl"/>
              </a:rPr>
              <a:t> </a:t>
            </a:r>
            <a:r>
              <a:rPr lang="en-GB" altLang="en-US" dirty="0">
                <a:latin typeface="Twinkl"/>
              </a:rPr>
              <a:t>the canal. Sally waited </a:t>
            </a:r>
            <a:r>
              <a:rPr lang="en-GB" altLang="en-US" b="1" dirty="0">
                <a:solidFill>
                  <a:srgbClr val="E6007E"/>
                </a:solidFill>
                <a:latin typeface="Twinkl"/>
              </a:rPr>
              <a:t>beside</a:t>
            </a:r>
            <a:r>
              <a:rPr lang="en-GB" altLang="en-US" dirty="0">
                <a:solidFill>
                  <a:srgbClr val="E6007E"/>
                </a:solidFill>
                <a:latin typeface="Twinkl"/>
              </a:rPr>
              <a:t> </a:t>
            </a:r>
            <a:r>
              <a:rPr lang="en-GB" altLang="en-US" dirty="0">
                <a:latin typeface="Twinkl"/>
              </a:rPr>
              <a:t>the road. They walked </a:t>
            </a:r>
            <a:r>
              <a:rPr lang="en-GB" altLang="en-US" b="1" dirty="0">
                <a:solidFill>
                  <a:srgbClr val="E6007E"/>
                </a:solidFill>
                <a:latin typeface="Twinkl"/>
              </a:rPr>
              <a:t>across</a:t>
            </a:r>
            <a:r>
              <a:rPr lang="en-GB" altLang="en-US" dirty="0">
                <a:solidFill>
                  <a:srgbClr val="E6007E"/>
                </a:solidFill>
                <a:latin typeface="Twinkl"/>
              </a:rPr>
              <a:t> </a:t>
            </a:r>
            <a:r>
              <a:rPr lang="en-GB" altLang="en-US" dirty="0">
                <a:latin typeface="Twinkl"/>
              </a:rPr>
              <a:t>the road. Together, they went </a:t>
            </a:r>
            <a:r>
              <a:rPr lang="en-GB" altLang="en-US" b="1" dirty="0">
                <a:solidFill>
                  <a:srgbClr val="E6007E"/>
                </a:solidFill>
                <a:latin typeface="Twinkl"/>
              </a:rPr>
              <a:t>through</a:t>
            </a:r>
            <a:r>
              <a:rPr lang="en-GB" altLang="en-US" dirty="0">
                <a:solidFill>
                  <a:srgbClr val="E6007E"/>
                </a:solidFill>
                <a:latin typeface="Twinkl"/>
              </a:rPr>
              <a:t> </a:t>
            </a:r>
            <a:r>
              <a:rPr lang="en-GB" altLang="en-US" dirty="0">
                <a:latin typeface="Twinkl"/>
              </a:rPr>
              <a:t>a tunnel and </a:t>
            </a:r>
            <a:r>
              <a:rPr lang="en-GB" altLang="en-US" b="1" dirty="0">
                <a:solidFill>
                  <a:srgbClr val="E6007E"/>
                </a:solidFill>
                <a:latin typeface="Twinkl"/>
              </a:rPr>
              <a:t>over</a:t>
            </a:r>
            <a:r>
              <a:rPr lang="en-GB" altLang="en-US" dirty="0">
                <a:solidFill>
                  <a:srgbClr val="E6007E"/>
                </a:solidFill>
                <a:latin typeface="Twinkl"/>
              </a:rPr>
              <a:t> </a:t>
            </a:r>
            <a:r>
              <a:rPr lang="en-GB" altLang="en-US" dirty="0">
                <a:latin typeface="Twinkl"/>
              </a:rPr>
              <a:t>a stile. George threw Sally’s ball </a:t>
            </a:r>
            <a:r>
              <a:rPr lang="en-GB" altLang="en-US" b="1" dirty="0">
                <a:solidFill>
                  <a:srgbClr val="E6007E"/>
                </a:solidFill>
                <a:latin typeface="Twinkl"/>
              </a:rPr>
              <a:t>toward</a:t>
            </a:r>
            <a:r>
              <a:rPr lang="en-GB" altLang="en-US" dirty="0">
                <a:solidFill>
                  <a:srgbClr val="E6007E"/>
                </a:solidFill>
                <a:latin typeface="Twinkl"/>
              </a:rPr>
              <a:t> </a:t>
            </a:r>
            <a:r>
              <a:rPr lang="en-GB" altLang="en-US" dirty="0">
                <a:latin typeface="Twinkl"/>
              </a:rPr>
              <a:t>the tall grass and it landed </a:t>
            </a:r>
            <a:r>
              <a:rPr lang="en-GB" altLang="en-US" b="1" dirty="0">
                <a:solidFill>
                  <a:srgbClr val="E6007E"/>
                </a:solidFill>
                <a:latin typeface="Twinkl"/>
              </a:rPr>
              <a:t>in</a:t>
            </a:r>
            <a:r>
              <a:rPr lang="en-GB" altLang="en-US" dirty="0">
                <a:solidFill>
                  <a:srgbClr val="E6007E"/>
                </a:solidFill>
                <a:latin typeface="Twinkl"/>
              </a:rPr>
              <a:t> </a:t>
            </a:r>
            <a:r>
              <a:rPr lang="en-GB" altLang="en-US" dirty="0">
                <a:latin typeface="Twinkl"/>
              </a:rPr>
              <a:t>the river. Sally swam </a:t>
            </a:r>
            <a:r>
              <a:rPr lang="en-GB" altLang="en-US" b="1" dirty="0">
                <a:solidFill>
                  <a:srgbClr val="E6007E"/>
                </a:solidFill>
                <a:latin typeface="Twinkl"/>
              </a:rPr>
              <a:t>through</a:t>
            </a:r>
            <a:r>
              <a:rPr lang="en-GB" altLang="en-US" dirty="0">
                <a:solidFill>
                  <a:srgbClr val="E6007E"/>
                </a:solidFill>
                <a:latin typeface="Twinkl"/>
              </a:rPr>
              <a:t> </a:t>
            </a:r>
            <a:r>
              <a:rPr lang="en-GB" altLang="en-US" dirty="0">
                <a:latin typeface="Twinkl"/>
              </a:rPr>
              <a:t>the water and dived </a:t>
            </a:r>
            <a:r>
              <a:rPr lang="en-GB" altLang="en-US" b="1" dirty="0">
                <a:solidFill>
                  <a:srgbClr val="E6007E"/>
                </a:solidFill>
                <a:latin typeface="Twinkl"/>
              </a:rPr>
              <a:t>underneath</a:t>
            </a:r>
            <a:r>
              <a:rPr lang="en-GB" altLang="en-US" dirty="0">
                <a:solidFill>
                  <a:srgbClr val="E6007E"/>
                </a:solidFill>
                <a:latin typeface="Twinkl"/>
              </a:rPr>
              <a:t> </a:t>
            </a:r>
            <a:r>
              <a:rPr lang="en-GB" altLang="en-US" dirty="0">
                <a:latin typeface="Twinkl"/>
              </a:rPr>
              <a:t>the surface</a:t>
            </a:r>
            <a:r>
              <a:rPr lang="en-GB" altLang="en-US" dirty="0">
                <a:solidFill>
                  <a:srgbClr val="E6007E"/>
                </a:solidFill>
                <a:latin typeface="Twinkl"/>
              </a:rPr>
              <a:t> </a:t>
            </a:r>
            <a:r>
              <a:rPr lang="en-GB" altLang="en-US" dirty="0">
                <a:latin typeface="Twinkl"/>
              </a:rPr>
              <a:t>to get the ball. She ran back to George and dropped the ball </a:t>
            </a:r>
            <a:r>
              <a:rPr lang="en-GB" altLang="en-US" b="1" dirty="0">
                <a:solidFill>
                  <a:srgbClr val="E6007E"/>
                </a:solidFill>
                <a:latin typeface="Twinkl"/>
              </a:rPr>
              <a:t>in</a:t>
            </a:r>
            <a:r>
              <a:rPr lang="en-GB" altLang="en-US" b="1" dirty="0">
                <a:solidFill>
                  <a:schemeClr val="accent2"/>
                </a:solidFill>
                <a:latin typeface="Twinkl"/>
              </a:rPr>
              <a:t> </a:t>
            </a:r>
            <a:r>
              <a:rPr lang="en-GB" altLang="en-US" b="1" dirty="0">
                <a:solidFill>
                  <a:srgbClr val="E6007E"/>
                </a:solidFill>
                <a:latin typeface="Twinkl"/>
              </a:rPr>
              <a:t>front</a:t>
            </a:r>
            <a:r>
              <a:rPr lang="en-GB" altLang="en-US" b="1" dirty="0">
                <a:solidFill>
                  <a:schemeClr val="accent2"/>
                </a:solidFill>
                <a:latin typeface="Twinkl"/>
              </a:rPr>
              <a:t> </a:t>
            </a:r>
            <a:r>
              <a:rPr lang="en-GB" altLang="en-US" b="1" dirty="0">
                <a:solidFill>
                  <a:srgbClr val="E6007E"/>
                </a:solidFill>
                <a:latin typeface="Twinkl"/>
              </a:rPr>
              <a:t>of</a:t>
            </a:r>
            <a:r>
              <a:rPr lang="en-GB" altLang="en-US" dirty="0">
                <a:solidFill>
                  <a:srgbClr val="E6007E"/>
                </a:solidFill>
                <a:latin typeface="Twinkl"/>
              </a:rPr>
              <a:t> </a:t>
            </a:r>
            <a:r>
              <a:rPr lang="en-GB" altLang="en-US" dirty="0">
                <a:latin typeface="Twinkl"/>
              </a:rPr>
              <a:t>him for another turn. She dropped it </a:t>
            </a:r>
            <a:r>
              <a:rPr lang="en-GB" altLang="en-US" b="1" dirty="0">
                <a:solidFill>
                  <a:srgbClr val="E6007E"/>
                </a:solidFill>
                <a:latin typeface="Twinkl"/>
              </a:rPr>
              <a:t>from</a:t>
            </a:r>
            <a:r>
              <a:rPr lang="en-GB" altLang="en-US" dirty="0">
                <a:solidFill>
                  <a:srgbClr val="E6007E"/>
                </a:solidFill>
                <a:latin typeface="Twinkl"/>
              </a:rPr>
              <a:t> </a:t>
            </a:r>
            <a:r>
              <a:rPr lang="en-GB" altLang="en-US" dirty="0">
                <a:latin typeface="Twinkl"/>
              </a:rPr>
              <a:t>her mouth when she returned </a:t>
            </a:r>
            <a:r>
              <a:rPr lang="en-GB" altLang="en-US" b="1" dirty="0">
                <a:solidFill>
                  <a:srgbClr val="E6007E"/>
                </a:solidFill>
                <a:latin typeface="Twinkl"/>
              </a:rPr>
              <a:t>next to him</a:t>
            </a:r>
            <a:r>
              <a:rPr lang="en-GB" altLang="en-US" dirty="0">
                <a:latin typeface="Twinkl"/>
              </a:rPr>
              <a:t>. </a:t>
            </a:r>
            <a:r>
              <a:rPr lang="en-GB" altLang="en-US" b="1" dirty="0">
                <a:solidFill>
                  <a:srgbClr val="E6007E"/>
                </a:solidFill>
                <a:latin typeface="Twinkl"/>
              </a:rPr>
              <a:t>After</a:t>
            </a:r>
            <a:r>
              <a:rPr lang="en-GB" altLang="en-US" b="1" dirty="0">
                <a:solidFill>
                  <a:schemeClr val="accent2"/>
                </a:solidFill>
                <a:latin typeface="Twinkl"/>
              </a:rPr>
              <a:t> </a:t>
            </a:r>
            <a:r>
              <a:rPr lang="en-GB" altLang="en-US" dirty="0">
                <a:latin typeface="Twinkl"/>
              </a:rPr>
              <a:t>sunset, they went home and snuggled </a:t>
            </a:r>
            <a:r>
              <a:rPr lang="en-GB" altLang="en-US" b="1" dirty="0">
                <a:solidFill>
                  <a:srgbClr val="E6007E"/>
                </a:solidFill>
                <a:latin typeface="Twinkl"/>
              </a:rPr>
              <a:t>on</a:t>
            </a:r>
            <a:r>
              <a:rPr lang="en-GB" altLang="en-US" dirty="0">
                <a:solidFill>
                  <a:srgbClr val="E6007E"/>
                </a:solidFill>
                <a:latin typeface="Twinkl"/>
              </a:rPr>
              <a:t> </a:t>
            </a:r>
            <a:r>
              <a:rPr lang="en-GB" altLang="en-US" dirty="0">
                <a:latin typeface="Twinkl"/>
              </a:rPr>
              <a:t>the couch </a:t>
            </a:r>
            <a:r>
              <a:rPr lang="en-GB" altLang="en-US" b="1" dirty="0">
                <a:solidFill>
                  <a:srgbClr val="E6007E"/>
                </a:solidFill>
                <a:latin typeface="Twinkl"/>
              </a:rPr>
              <a:t>beneath</a:t>
            </a:r>
            <a:r>
              <a:rPr lang="en-GB" altLang="en-US" dirty="0">
                <a:solidFill>
                  <a:srgbClr val="E6007E"/>
                </a:solidFill>
                <a:latin typeface="Twinkl"/>
              </a:rPr>
              <a:t> </a:t>
            </a:r>
            <a:r>
              <a:rPr lang="en-GB" altLang="en-US" dirty="0">
                <a:latin typeface="Twinkl"/>
              </a:rPr>
              <a:t>a cosy blanket.</a:t>
            </a:r>
            <a:endParaRPr lang="en-GB" altLang="en-US" dirty="0">
              <a:latin typeface="Twinkl"/>
            </a:endParaRPr>
          </a:p>
        </p:txBody>
      </p:sp>
      <p:sp>
        <p:nvSpPr>
          <p:cNvPr id="17412" name="Title 20"/>
          <p:cNvSpPr>
            <a:spLocks noGrp="1"/>
          </p:cNvSpPr>
          <p:nvPr>
            <p:ph type="title"/>
          </p:nvPr>
        </p:nvSpPr>
        <p:spPr>
          <a:xfrm>
            <a:off x="457200" y="479425"/>
            <a:ext cx="8220075" cy="993775"/>
          </a:xfrm>
          <a:ln/>
        </p:spPr>
        <p:txBody>
          <a:bodyPr vert="horz" wrap="square" lIns="252000" tIns="252000" rIns="252000" bIns="252000" anchor="ctr" anchorCtr="1"/>
          <a:p>
            <a:pPr algn="ctr" defTabSz="914400">
              <a:buNone/>
            </a:pPr>
            <a:r>
              <a:rPr lang="en-GB" altLang="en-US" sz="3600" kern="1200" dirty="0">
                <a:latin typeface="Twinkl SemiBold"/>
                <a:ea typeface="+mj-ea"/>
                <a:cs typeface="+mj-cs"/>
              </a:rPr>
              <a:t>The Preposition Police</a:t>
            </a:r>
            <a:endParaRPr lang="en-GB" altLang="en-US" sz="3600" kern="1200" dirty="0">
              <a:latin typeface="Twinkl" pitchFamily="50" charset="0"/>
              <a:ea typeface="+mj-ea"/>
              <a:cs typeface="+mj-cs"/>
            </a:endParaRPr>
          </a:p>
        </p:txBody>
      </p:sp>
      <p:pic>
        <p:nvPicPr>
          <p:cNvPr id="17413" name="Picture 2"/>
          <p:cNvPicPr>
            <a:picLocks noChangeAspect="1"/>
          </p:cNvPicPr>
          <p:nvPr/>
        </p:nvPicPr>
        <p:blipFill>
          <a:blip r:embed="rId1"/>
          <a:stretch>
            <a:fillRect/>
          </a:stretch>
        </p:blipFill>
        <p:spPr>
          <a:xfrm>
            <a:off x="5922963" y="3429000"/>
            <a:ext cx="2905125" cy="3429000"/>
          </a:xfrm>
          <a:prstGeom prst="rect">
            <a:avLst/>
          </a:prstGeom>
          <a:noFill/>
          <a:ln w="9525">
            <a:noFill/>
          </a:ln>
        </p:spPr>
      </p:pic>
      <p:sp>
        <p:nvSpPr>
          <p:cNvPr id="7" name="Rectangle 6"/>
          <p:cNvSpPr/>
          <p:nvPr/>
        </p:nvSpPr>
        <p:spPr>
          <a:xfrm>
            <a:off x="755650" y="1362075"/>
            <a:ext cx="7632700" cy="698500"/>
          </a:xfrm>
          <a:prstGeom prst="rect">
            <a:avLst/>
          </a:prstGeom>
          <a:noFill/>
          <a:ln w="9525">
            <a:noFill/>
          </a:ln>
        </p:spPr>
        <p:txBody>
          <a:bodyPr lIns="0" tIns="72000" rIns="0" bIns="72000">
            <a:spAutoFit/>
          </a:bodyPr>
          <a:p>
            <a:pPr algn="ctr" eaLnBrk="1" hangingPunct="1">
              <a:buNone/>
            </a:pPr>
            <a:r>
              <a:rPr lang="en-GB" altLang="en-US" dirty="0">
                <a:latin typeface="Twinkl"/>
              </a:rPr>
              <a:t>Read the following passage of text. How many prepositions can you see? Write them on your whiteboard.</a:t>
            </a:r>
            <a:endParaRPr lang="en-GB" altLang="en-US" dirty="0">
              <a:latin typeface="Twinkl"/>
            </a:endParaRPr>
          </a:p>
        </p:txBody>
      </p:sp>
      <p:sp>
        <p:nvSpPr>
          <p:cNvPr id="8" name="Rectangle 7"/>
          <p:cNvSpPr/>
          <p:nvPr/>
        </p:nvSpPr>
        <p:spPr>
          <a:xfrm>
            <a:off x="755650" y="1412875"/>
            <a:ext cx="7632700" cy="771525"/>
          </a:xfrm>
          <a:prstGeom prst="rect">
            <a:avLst/>
          </a:prstGeom>
          <a:solidFill>
            <a:srgbClr val="F8E6F1"/>
          </a:solidFill>
          <a:ln w="9525">
            <a:noFill/>
          </a:ln>
        </p:spPr>
        <p:txBody>
          <a:bodyPr lIns="108000" tIns="108000" rIns="108000" bIns="108000">
            <a:spAutoFit/>
          </a:bodyPr>
          <a:p>
            <a:pPr algn="ctr" eaLnBrk="1" hangingPunct="1">
              <a:buNone/>
            </a:pPr>
            <a:r>
              <a:rPr lang="en-GB" altLang="en-US" dirty="0">
                <a:latin typeface="Twinkl"/>
              </a:rPr>
              <a:t>Could you change the prepositions to a different preposition and</a:t>
            </a:r>
            <a:br>
              <a:rPr lang="en-GB" altLang="en-US" dirty="0">
                <a:latin typeface="Twinkl"/>
              </a:rPr>
            </a:br>
            <a:r>
              <a:rPr lang="en-GB" altLang="en-US" dirty="0">
                <a:latin typeface="Twinkl"/>
              </a:rPr>
              <a:t>still have the sentence make sense?</a:t>
            </a:r>
            <a:endParaRPr lang="en-GB" altLang="en-US" dirty="0">
              <a:latin typeface="Twinkl"/>
            </a:endParaRPr>
          </a:p>
        </p:txBody>
      </p:sp>
      <p:sp>
        <p:nvSpPr>
          <p:cNvPr id="9" name="Show answers"/>
          <p:cNvSpPr/>
          <p:nvPr/>
        </p:nvSpPr>
        <p:spPr>
          <a:xfrm>
            <a:off x="6229350" y="2338388"/>
            <a:ext cx="2068513" cy="966788"/>
          </a:xfrm>
          <a:prstGeom prst="roundRect">
            <a:avLst>
              <a:gd name="adj" fmla="val 5155"/>
            </a:avLst>
          </a:prstGeom>
          <a:solidFill>
            <a:srgbClr val="FFEDAA"/>
          </a:solidFill>
          <a:ln w="28575">
            <a:solidFill>
              <a:srgbClr val="E8C501"/>
            </a:solidFill>
          </a:ln>
        </p:spPr>
        <p:style>
          <a:lnRef idx="2">
            <a:schemeClr val="accent1">
              <a:shade val="50000"/>
            </a:schemeClr>
          </a:lnRef>
          <a:fillRef idx="1">
            <a:schemeClr val="accent1"/>
          </a:fillRef>
          <a:effectRef idx="0">
            <a:schemeClr val="accent1"/>
          </a:effectRef>
          <a:fontRef idx="minor">
            <a:schemeClr val="lt1"/>
          </a:fontRef>
        </p:style>
        <p:txBody>
          <a:bodyPr lIns="144000" rIns="10800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altLang="en-US" sz="2400" b="1" i="0" u="none" strike="noStrike" kern="1200" cap="none" spc="0" normalizeH="0" baseline="0" noProof="0" dirty="0">
                <a:ln>
                  <a:noFill/>
                </a:ln>
                <a:solidFill>
                  <a:schemeClr val="tx1"/>
                </a:solidFill>
                <a:effectLst/>
                <a:uLnTx/>
                <a:uFillTx/>
                <a:latin typeface="+mn-lt"/>
                <a:ea typeface="+mn-ea"/>
                <a:cs typeface="+mn-cs"/>
              </a:rPr>
              <a:t>Show answers</a:t>
            </a:r>
            <a:endParaRPr kumimoji="0" lang="en-GB" alt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1" name="Hide answers"/>
          <p:cNvSpPr/>
          <p:nvPr/>
        </p:nvSpPr>
        <p:spPr>
          <a:xfrm>
            <a:off x="6238875" y="2338388"/>
            <a:ext cx="2066925" cy="966788"/>
          </a:xfrm>
          <a:prstGeom prst="roundRect">
            <a:avLst>
              <a:gd name="adj" fmla="val 5155"/>
            </a:avLst>
          </a:prstGeom>
          <a:solidFill>
            <a:srgbClr val="FFEDAA"/>
          </a:solidFill>
          <a:ln w="28575">
            <a:solidFill>
              <a:srgbClr val="E8C501"/>
            </a:solidFill>
          </a:ln>
        </p:spPr>
        <p:style>
          <a:lnRef idx="2">
            <a:schemeClr val="accent1">
              <a:shade val="50000"/>
            </a:schemeClr>
          </a:lnRef>
          <a:fillRef idx="1">
            <a:schemeClr val="accent1"/>
          </a:fillRef>
          <a:effectRef idx="0">
            <a:schemeClr val="accent1"/>
          </a:effectRef>
          <a:fontRef idx="minor">
            <a:schemeClr val="lt1"/>
          </a:fontRef>
        </p:style>
        <p:txBody>
          <a:bodyPr lIns="144000" rIns="10800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altLang="en-US" sz="2400" b="1" i="0" u="none" strike="noStrike" kern="1200" cap="none" spc="0" normalizeH="0" baseline="0" noProof="0" dirty="0">
                <a:ln>
                  <a:noFill/>
                </a:ln>
                <a:solidFill>
                  <a:schemeClr val="tx1"/>
                </a:solidFill>
                <a:effectLst/>
                <a:uLnTx/>
                <a:uFillTx/>
                <a:latin typeface="+mn-lt"/>
                <a:ea typeface="+mn-ea"/>
                <a:cs typeface="+mn-cs"/>
              </a:rPr>
              <a:t>Hide answers</a:t>
            </a:r>
            <a:endParaRPr kumimoji="0" lang="en-GB" altLang="en-US" sz="24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9" restart="whenNotActive" fill="hold" evtFilter="cancelBubble" nodeType="interactiveSeq">
                <p:stCondLst>
                  <p:cond evt="onClick" delay="0">
                    <p:tgtEl>
                      <p:spTgt spid="11"/>
                    </p:tgtEl>
                  </p:cond>
                </p:stCondLst>
                <p:endSync evt="end" delay="0">
                  <p:rtn val="all"/>
                </p:endSync>
                <p:childTnLst>
                  <p:par>
                    <p:cTn id="20" fill="hold">
                      <p:stCondLst>
                        <p:cond delay="0"/>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4"/>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4" grpId="0" animBg="1"/>
      <p:bldP spid="4" grpId="1" animBg="1"/>
      <p:bldP spid="7" grpId="0"/>
      <p:bldP spid="8" grpId="0" animBg="1"/>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itle 20"/>
          <p:cNvSpPr>
            <a:spLocks noGrp="1"/>
          </p:cNvSpPr>
          <p:nvPr>
            <p:ph type="title"/>
          </p:nvPr>
        </p:nvSpPr>
        <p:spPr>
          <a:xfrm>
            <a:off x="457200" y="479425"/>
            <a:ext cx="8220075" cy="993775"/>
          </a:xfrm>
          <a:ln/>
        </p:spPr>
        <p:txBody>
          <a:bodyPr vert="horz" wrap="square" lIns="252000" tIns="252000" rIns="252000" bIns="252000" anchor="ctr" anchorCtr="1"/>
          <a:p>
            <a:pPr algn="ctr" defTabSz="914400">
              <a:buNone/>
            </a:pPr>
            <a:r>
              <a:rPr lang="en-GB" altLang="en-US" sz="3600" kern="1200" dirty="0">
                <a:latin typeface="Twinkl SemiBold"/>
                <a:ea typeface="+mj-ea"/>
                <a:cs typeface="+mj-cs"/>
              </a:rPr>
              <a:t>It’s Your Turn</a:t>
            </a:r>
            <a:endParaRPr lang="en-GB" altLang="en-US" sz="3600" kern="1200" dirty="0">
              <a:latin typeface="Twinkl" pitchFamily="50" charset="0"/>
              <a:ea typeface="+mj-ea"/>
              <a:cs typeface="+mj-cs"/>
            </a:endParaRPr>
          </a:p>
        </p:txBody>
      </p:sp>
      <p:sp>
        <p:nvSpPr>
          <p:cNvPr id="18435" name="Rectangle 7"/>
          <p:cNvSpPr/>
          <p:nvPr/>
        </p:nvSpPr>
        <p:spPr>
          <a:xfrm>
            <a:off x="755650" y="1362075"/>
            <a:ext cx="7632700" cy="698500"/>
          </a:xfrm>
          <a:prstGeom prst="rect">
            <a:avLst/>
          </a:prstGeom>
          <a:noFill/>
          <a:ln w="9525">
            <a:noFill/>
          </a:ln>
        </p:spPr>
        <p:txBody>
          <a:bodyPr lIns="0" tIns="72000" rIns="0" bIns="72000">
            <a:spAutoFit/>
          </a:bodyPr>
          <a:p>
            <a:pPr algn="ctr" eaLnBrk="1" hangingPunct="1">
              <a:buNone/>
            </a:pPr>
            <a:r>
              <a:rPr lang="en-GB" altLang="en-US" dirty="0">
                <a:latin typeface="Twinkl"/>
              </a:rPr>
              <a:t>Look at the pictures below. </a:t>
            </a:r>
            <a:r>
              <a:rPr lang="en-GB" altLang="x-none" dirty="0">
                <a:latin typeface="Twinkl"/>
              </a:rPr>
              <a:t>Write a sentence to go with each picture,</a:t>
            </a:r>
            <a:br>
              <a:rPr lang="en-GB" altLang="x-none" dirty="0">
                <a:latin typeface="Twinkl"/>
              </a:rPr>
            </a:br>
            <a:r>
              <a:rPr lang="en-GB" altLang="x-none" dirty="0">
                <a:latin typeface="Twinkl"/>
              </a:rPr>
              <a:t>using a different </a:t>
            </a:r>
            <a:r>
              <a:rPr lang="en-GB" altLang="en-US" b="1" dirty="0">
                <a:solidFill>
                  <a:srgbClr val="0070C0"/>
                </a:solidFill>
                <a:latin typeface="Twinkl"/>
              </a:rPr>
              <a:t>preposition </a:t>
            </a:r>
            <a:r>
              <a:rPr lang="en-GB" altLang="x-none" dirty="0">
                <a:latin typeface="Twinkl"/>
              </a:rPr>
              <a:t>each time.</a:t>
            </a:r>
            <a:endParaRPr lang="en-GB" altLang="en-US" dirty="0">
              <a:latin typeface="Twinkl"/>
            </a:endParaRPr>
          </a:p>
        </p:txBody>
      </p:sp>
      <p:sp>
        <p:nvSpPr>
          <p:cNvPr id="6" name="Rectangle 5"/>
          <p:cNvSpPr/>
          <p:nvPr/>
        </p:nvSpPr>
        <p:spPr>
          <a:xfrm>
            <a:off x="755650" y="5811838"/>
            <a:ext cx="7632700" cy="422275"/>
          </a:xfrm>
          <a:prstGeom prst="rect">
            <a:avLst/>
          </a:prstGeom>
          <a:noFill/>
          <a:ln w="9525">
            <a:noFill/>
          </a:ln>
        </p:spPr>
        <p:txBody>
          <a:bodyPr lIns="0" tIns="72000" rIns="0" bIns="72000">
            <a:spAutoFit/>
          </a:bodyPr>
          <a:p>
            <a:pPr algn="ctr" eaLnBrk="1" hangingPunct="1">
              <a:buNone/>
            </a:pPr>
            <a:r>
              <a:rPr lang="en-GB" altLang="en-US" dirty="0">
                <a:latin typeface="Twinkl"/>
              </a:rPr>
              <a:t>Share your sentences with a partner.</a:t>
            </a:r>
            <a:endParaRPr lang="en-GB" altLang="en-US" dirty="0">
              <a:latin typeface="Twinkl"/>
            </a:endParaRPr>
          </a:p>
        </p:txBody>
      </p:sp>
      <p:pic>
        <p:nvPicPr>
          <p:cNvPr id="2" name="Picture 1"/>
          <p:cNvPicPr>
            <a:picLocks noChangeAspect="1"/>
          </p:cNvPicPr>
          <p:nvPr/>
        </p:nvPicPr>
        <p:blipFill>
          <a:blip r:embed="rId1"/>
          <a:stretch>
            <a:fillRect/>
          </a:stretch>
        </p:blipFill>
        <p:spPr>
          <a:xfrm>
            <a:off x="1647825" y="2198688"/>
            <a:ext cx="893763" cy="1560512"/>
          </a:xfrm>
          <a:prstGeom prst="rect">
            <a:avLst/>
          </a:prstGeom>
          <a:noFill/>
          <a:ln w="9525">
            <a:noFill/>
          </a:ln>
        </p:spPr>
      </p:pic>
      <p:pic>
        <p:nvPicPr>
          <p:cNvPr id="5" name="Picture 4"/>
          <p:cNvPicPr>
            <a:picLocks noChangeAspect="1"/>
          </p:cNvPicPr>
          <p:nvPr/>
        </p:nvPicPr>
        <p:blipFill>
          <a:blip r:embed="rId2"/>
          <a:stretch>
            <a:fillRect/>
          </a:stretch>
        </p:blipFill>
        <p:spPr>
          <a:xfrm>
            <a:off x="1730375" y="4089400"/>
            <a:ext cx="811213" cy="1570038"/>
          </a:xfrm>
          <a:prstGeom prst="rect">
            <a:avLst/>
          </a:prstGeom>
          <a:noFill/>
          <a:ln w="9525">
            <a:noFill/>
          </a:ln>
        </p:spPr>
      </p:pic>
      <p:pic>
        <p:nvPicPr>
          <p:cNvPr id="7" name="Picture 6"/>
          <p:cNvPicPr>
            <a:picLocks noChangeAspect="1"/>
          </p:cNvPicPr>
          <p:nvPr/>
        </p:nvPicPr>
        <p:blipFill>
          <a:blip r:embed="rId3"/>
          <a:stretch>
            <a:fillRect/>
          </a:stretch>
        </p:blipFill>
        <p:spPr>
          <a:xfrm>
            <a:off x="6197600" y="2439988"/>
            <a:ext cx="1698625" cy="1227137"/>
          </a:xfrm>
          <a:prstGeom prst="rect">
            <a:avLst/>
          </a:prstGeom>
          <a:noFill/>
          <a:ln w="9525">
            <a:noFill/>
          </a:ln>
        </p:spPr>
      </p:pic>
      <p:pic>
        <p:nvPicPr>
          <p:cNvPr id="9" name="Picture 8"/>
          <p:cNvPicPr>
            <a:picLocks noChangeAspect="1"/>
          </p:cNvPicPr>
          <p:nvPr/>
        </p:nvPicPr>
        <p:blipFill>
          <a:blip r:embed="rId4"/>
          <a:stretch>
            <a:fillRect/>
          </a:stretch>
        </p:blipFill>
        <p:spPr>
          <a:xfrm>
            <a:off x="6688138" y="4048125"/>
            <a:ext cx="990600" cy="1562100"/>
          </a:xfrm>
          <a:prstGeom prst="rect">
            <a:avLst/>
          </a:prstGeom>
          <a:noFill/>
          <a:ln w="9525">
            <a:noFill/>
          </a:ln>
        </p:spPr>
      </p:pic>
      <p:pic>
        <p:nvPicPr>
          <p:cNvPr id="10" name="Picture 9"/>
          <p:cNvPicPr>
            <a:picLocks noChangeAspect="1"/>
          </p:cNvPicPr>
          <p:nvPr/>
        </p:nvPicPr>
        <p:blipFill>
          <a:blip r:embed="rId5"/>
          <a:stretch>
            <a:fillRect/>
          </a:stretch>
        </p:blipFill>
        <p:spPr>
          <a:xfrm>
            <a:off x="4011613" y="2355850"/>
            <a:ext cx="1292225" cy="1571625"/>
          </a:xfrm>
          <a:prstGeom prst="rect">
            <a:avLst/>
          </a:prstGeom>
          <a:noFill/>
          <a:ln w="9525">
            <a:noFill/>
          </a:ln>
        </p:spPr>
      </p:pic>
      <p:pic>
        <p:nvPicPr>
          <p:cNvPr id="11" name="Picture 10"/>
          <p:cNvPicPr>
            <a:picLocks noChangeAspect="1"/>
          </p:cNvPicPr>
          <p:nvPr/>
        </p:nvPicPr>
        <p:blipFill>
          <a:blip r:embed="rId6"/>
          <a:stretch>
            <a:fillRect/>
          </a:stretch>
        </p:blipFill>
        <p:spPr>
          <a:xfrm>
            <a:off x="3819525" y="4341813"/>
            <a:ext cx="1292225" cy="109537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itle 20"/>
          <p:cNvSpPr>
            <a:spLocks noGrp="1"/>
          </p:cNvSpPr>
          <p:nvPr>
            <p:ph type="title"/>
          </p:nvPr>
        </p:nvSpPr>
        <p:spPr>
          <a:xfrm>
            <a:off x="457200" y="479425"/>
            <a:ext cx="8220075" cy="993775"/>
          </a:xfrm>
          <a:ln/>
        </p:spPr>
        <p:txBody>
          <a:bodyPr vert="horz" wrap="square" lIns="252000" tIns="252000" rIns="252000" bIns="252000" anchor="ctr" anchorCtr="1"/>
          <a:p>
            <a:pPr defTabSz="914400">
              <a:buNone/>
            </a:pPr>
            <a:r>
              <a:rPr lang="en-GB" altLang="x-none" sz="3600" kern="1200" dirty="0">
                <a:latin typeface="Twinkl SemiBold"/>
                <a:ea typeface="+mj-ea"/>
                <a:cs typeface="+mj-cs"/>
              </a:rPr>
              <a:t>Where Is Everything?</a:t>
            </a:r>
            <a:endParaRPr lang="en-GB" altLang="x-none" sz="3600" kern="1200" dirty="0">
              <a:latin typeface="Twinkl SemiBold"/>
              <a:ea typeface="+mj-ea"/>
              <a:cs typeface="+mj-cs"/>
            </a:endParaRPr>
          </a:p>
        </p:txBody>
      </p:sp>
      <p:sp>
        <p:nvSpPr>
          <p:cNvPr id="9219" name="Rectangle 4"/>
          <p:cNvSpPr/>
          <p:nvPr/>
        </p:nvSpPr>
        <p:spPr>
          <a:xfrm>
            <a:off x="755650" y="1258888"/>
            <a:ext cx="7632700" cy="698500"/>
          </a:xfrm>
          <a:prstGeom prst="rect">
            <a:avLst/>
          </a:prstGeom>
          <a:noFill/>
          <a:ln w="9525">
            <a:noFill/>
          </a:ln>
        </p:spPr>
        <p:txBody>
          <a:bodyPr lIns="0" tIns="72000" rIns="0" bIns="72000">
            <a:spAutoFit/>
          </a:bodyPr>
          <a:p>
            <a:pPr algn="ctr" eaLnBrk="1" hangingPunct="1">
              <a:buNone/>
            </a:pPr>
            <a:r>
              <a:rPr lang="en-GB" altLang="en-US" dirty="0">
                <a:latin typeface="Twinkl"/>
              </a:rPr>
              <a:t>Look at this bedroom scene. Talk to your partner and describe</a:t>
            </a:r>
            <a:br>
              <a:rPr lang="en-GB" altLang="en-US" dirty="0">
                <a:latin typeface="Twinkl"/>
              </a:rPr>
            </a:br>
            <a:r>
              <a:rPr lang="en-GB" altLang="en-US" b="1" dirty="0">
                <a:solidFill>
                  <a:srgbClr val="0070C0"/>
                </a:solidFill>
                <a:latin typeface="Twinkl"/>
              </a:rPr>
              <a:t>where</a:t>
            </a:r>
            <a:r>
              <a:rPr lang="en-GB" altLang="en-US" dirty="0">
                <a:latin typeface="Twinkl"/>
              </a:rPr>
              <a:t> </a:t>
            </a:r>
            <a:r>
              <a:rPr lang="en-GB" altLang="en-US" b="1" dirty="0">
                <a:solidFill>
                  <a:srgbClr val="0070C0"/>
                </a:solidFill>
                <a:latin typeface="Twinkl"/>
              </a:rPr>
              <a:t>everything</a:t>
            </a:r>
            <a:r>
              <a:rPr lang="en-GB" altLang="en-US" dirty="0">
                <a:latin typeface="Twinkl"/>
              </a:rPr>
              <a:t> </a:t>
            </a:r>
            <a:r>
              <a:rPr lang="en-GB" altLang="en-US" b="1" dirty="0">
                <a:solidFill>
                  <a:srgbClr val="0070C0"/>
                </a:solidFill>
                <a:latin typeface="Twinkl"/>
              </a:rPr>
              <a:t>is</a:t>
            </a:r>
            <a:r>
              <a:rPr lang="en-GB" altLang="en-US" dirty="0">
                <a:latin typeface="Twinkl"/>
              </a:rPr>
              <a:t>.</a:t>
            </a:r>
            <a:endParaRPr lang="en-GB" altLang="en-US" dirty="0">
              <a:latin typeface="Twinkl"/>
            </a:endParaRPr>
          </a:p>
        </p:txBody>
      </p:sp>
      <p:pic>
        <p:nvPicPr>
          <p:cNvPr id="9220" name="Picture 1"/>
          <p:cNvPicPr>
            <a:picLocks noChangeAspect="1"/>
          </p:cNvPicPr>
          <p:nvPr/>
        </p:nvPicPr>
        <p:blipFill>
          <a:blip r:embed="rId1"/>
          <a:stretch>
            <a:fillRect/>
          </a:stretch>
        </p:blipFill>
        <p:spPr>
          <a:xfrm>
            <a:off x="1568450" y="2035175"/>
            <a:ext cx="5875338" cy="411162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Title 20"/>
          <p:cNvSpPr>
            <a:spLocks noGrp="1"/>
          </p:cNvSpPr>
          <p:nvPr>
            <p:ph type="title"/>
          </p:nvPr>
        </p:nvSpPr>
        <p:spPr>
          <a:xfrm>
            <a:off x="457200" y="479425"/>
            <a:ext cx="8220075" cy="993775"/>
          </a:xfrm>
          <a:ln/>
        </p:spPr>
        <p:txBody>
          <a:bodyPr vert="horz" wrap="square" lIns="252000" tIns="252000" rIns="252000" bIns="252000" anchor="ctr" anchorCtr="1"/>
          <a:p>
            <a:pPr defTabSz="914400">
              <a:buNone/>
            </a:pPr>
            <a:r>
              <a:rPr lang="en-GB" altLang="x-none" sz="3600" kern="1200" dirty="0">
                <a:latin typeface="Twinkl SemiBold"/>
                <a:ea typeface="+mj-ea"/>
                <a:cs typeface="+mj-cs"/>
              </a:rPr>
              <a:t>Where Is Everything?</a:t>
            </a:r>
            <a:endParaRPr lang="en-GB" altLang="x-none" sz="3600" kern="1200" dirty="0">
              <a:latin typeface="Twinkl SemiBold"/>
              <a:ea typeface="+mj-ea"/>
              <a:cs typeface="+mj-cs"/>
            </a:endParaRPr>
          </a:p>
        </p:txBody>
      </p:sp>
      <p:sp>
        <p:nvSpPr>
          <p:cNvPr id="10243" name="Rectangle 4"/>
          <p:cNvSpPr/>
          <p:nvPr/>
        </p:nvSpPr>
        <p:spPr>
          <a:xfrm>
            <a:off x="755650" y="1258888"/>
            <a:ext cx="7632700" cy="698500"/>
          </a:xfrm>
          <a:prstGeom prst="rect">
            <a:avLst/>
          </a:prstGeom>
          <a:noFill/>
          <a:ln w="9525">
            <a:noFill/>
          </a:ln>
        </p:spPr>
        <p:txBody>
          <a:bodyPr lIns="0" tIns="72000" rIns="0" bIns="72000">
            <a:spAutoFit/>
          </a:bodyPr>
          <a:p>
            <a:pPr algn="ctr" eaLnBrk="1" hangingPunct="1">
              <a:buNone/>
            </a:pPr>
            <a:r>
              <a:rPr lang="en-GB" altLang="en-US" dirty="0">
                <a:latin typeface="Twinkl"/>
              </a:rPr>
              <a:t>Look at this bedroom scene. Talk to your partner and describe</a:t>
            </a:r>
            <a:br>
              <a:rPr lang="en-GB" altLang="en-US" dirty="0">
                <a:latin typeface="Twinkl"/>
              </a:rPr>
            </a:br>
            <a:r>
              <a:rPr lang="en-GB" altLang="en-US" b="1" dirty="0">
                <a:solidFill>
                  <a:srgbClr val="0070C0"/>
                </a:solidFill>
                <a:latin typeface="Twinkl"/>
              </a:rPr>
              <a:t>where</a:t>
            </a:r>
            <a:r>
              <a:rPr lang="en-GB" altLang="en-US" dirty="0">
                <a:latin typeface="Twinkl"/>
              </a:rPr>
              <a:t> </a:t>
            </a:r>
            <a:r>
              <a:rPr lang="en-GB" altLang="en-US" b="1" dirty="0">
                <a:solidFill>
                  <a:srgbClr val="0070C0"/>
                </a:solidFill>
                <a:latin typeface="Twinkl"/>
              </a:rPr>
              <a:t>everything</a:t>
            </a:r>
            <a:r>
              <a:rPr lang="en-GB" altLang="en-US" dirty="0">
                <a:latin typeface="Twinkl"/>
              </a:rPr>
              <a:t> </a:t>
            </a:r>
            <a:r>
              <a:rPr lang="en-GB" altLang="en-US" b="1" dirty="0">
                <a:solidFill>
                  <a:srgbClr val="0070C0"/>
                </a:solidFill>
                <a:latin typeface="Twinkl"/>
              </a:rPr>
              <a:t>is</a:t>
            </a:r>
            <a:r>
              <a:rPr lang="en-GB" altLang="en-US" dirty="0">
                <a:latin typeface="Twinkl"/>
              </a:rPr>
              <a:t>.</a:t>
            </a:r>
            <a:endParaRPr lang="en-GB" altLang="en-US" dirty="0">
              <a:latin typeface="Twinkl"/>
            </a:endParaRPr>
          </a:p>
        </p:txBody>
      </p:sp>
      <p:pic>
        <p:nvPicPr>
          <p:cNvPr id="10244" name="Picture 1"/>
          <p:cNvPicPr>
            <a:picLocks noChangeAspect="1"/>
          </p:cNvPicPr>
          <p:nvPr/>
        </p:nvPicPr>
        <p:blipFill>
          <a:blip r:embed="rId1"/>
          <a:stretch>
            <a:fillRect/>
          </a:stretch>
        </p:blipFill>
        <p:spPr>
          <a:xfrm>
            <a:off x="1568450" y="2035175"/>
            <a:ext cx="5875338" cy="4111625"/>
          </a:xfrm>
          <a:prstGeom prst="rect">
            <a:avLst/>
          </a:prstGeom>
          <a:noFill/>
          <a:ln w="9525">
            <a:noFill/>
          </a:ln>
        </p:spPr>
      </p:pic>
      <p:sp>
        <p:nvSpPr>
          <p:cNvPr id="4" name="1"/>
          <p:cNvSpPr/>
          <p:nvPr/>
        </p:nvSpPr>
        <p:spPr>
          <a:xfrm>
            <a:off x="2051050" y="4895850"/>
            <a:ext cx="485775" cy="485775"/>
          </a:xfrm>
          <a:prstGeom prst="ellipse">
            <a:avLst/>
          </a:prstGeom>
          <a:solidFill>
            <a:schemeClr val="bg1"/>
          </a:solidFill>
          <a:ln w="38100">
            <a:solidFill>
              <a:srgbClr val="FB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800" b="1" i="0" u="none" strike="noStrike" kern="1200" cap="none" spc="0" normalizeH="0" baseline="0" noProof="0" dirty="0">
                <a:ln>
                  <a:noFill/>
                </a:ln>
                <a:solidFill>
                  <a:srgbClr val="FBAF00"/>
                </a:solidFill>
                <a:effectLst/>
                <a:uLnTx/>
                <a:uFillTx/>
                <a:latin typeface="+mn-lt"/>
                <a:ea typeface="+mn-ea"/>
                <a:cs typeface="+mn-cs"/>
              </a:rPr>
              <a:t>1</a:t>
            </a:r>
            <a:endParaRPr kumimoji="0" lang="en-GB" sz="1800" b="1" i="0" u="none" strike="noStrike" kern="1200" cap="none" spc="0" normalizeH="0" baseline="0" noProof="0" dirty="0">
              <a:ln>
                <a:noFill/>
              </a:ln>
              <a:solidFill>
                <a:srgbClr val="FBAF00"/>
              </a:solidFill>
              <a:effectLst/>
              <a:uLnTx/>
              <a:uFillTx/>
              <a:latin typeface="+mn-lt"/>
              <a:ea typeface="+mn-ea"/>
              <a:cs typeface="+mn-cs"/>
            </a:endParaRPr>
          </a:p>
        </p:txBody>
      </p:sp>
      <p:sp>
        <p:nvSpPr>
          <p:cNvPr id="9" name="2"/>
          <p:cNvSpPr/>
          <p:nvPr/>
        </p:nvSpPr>
        <p:spPr>
          <a:xfrm>
            <a:off x="4324350" y="3048000"/>
            <a:ext cx="485775" cy="485775"/>
          </a:xfrm>
          <a:prstGeom prst="ellipse">
            <a:avLst/>
          </a:prstGeom>
          <a:solidFill>
            <a:schemeClr val="bg1"/>
          </a:solidFill>
          <a:ln w="38100">
            <a:solidFill>
              <a:srgbClr val="FB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800" b="1" i="0" u="none" strike="noStrike" kern="1200" cap="none" spc="0" normalizeH="0" baseline="0" noProof="0" dirty="0">
                <a:ln>
                  <a:noFill/>
                </a:ln>
                <a:solidFill>
                  <a:srgbClr val="FBAF00"/>
                </a:solidFill>
                <a:effectLst/>
                <a:uLnTx/>
                <a:uFillTx/>
                <a:latin typeface="+mn-lt"/>
                <a:ea typeface="+mn-ea"/>
                <a:cs typeface="+mn-cs"/>
              </a:rPr>
              <a:t>2</a:t>
            </a:r>
            <a:endParaRPr kumimoji="0" lang="en-GB" sz="1800" b="1" i="0" u="none" strike="noStrike" kern="1200" cap="none" spc="0" normalizeH="0" baseline="0" noProof="0" dirty="0">
              <a:ln>
                <a:noFill/>
              </a:ln>
              <a:solidFill>
                <a:srgbClr val="FBAF00"/>
              </a:solidFill>
              <a:effectLst/>
              <a:uLnTx/>
              <a:uFillTx/>
              <a:latin typeface="+mn-lt"/>
              <a:ea typeface="+mn-ea"/>
              <a:cs typeface="+mn-cs"/>
            </a:endParaRPr>
          </a:p>
        </p:txBody>
      </p:sp>
      <p:sp>
        <p:nvSpPr>
          <p:cNvPr id="10" name="3"/>
          <p:cNvSpPr/>
          <p:nvPr/>
        </p:nvSpPr>
        <p:spPr>
          <a:xfrm>
            <a:off x="5197475" y="3995738"/>
            <a:ext cx="487363" cy="485775"/>
          </a:xfrm>
          <a:prstGeom prst="ellipse">
            <a:avLst/>
          </a:prstGeom>
          <a:solidFill>
            <a:schemeClr val="bg1"/>
          </a:solidFill>
          <a:ln w="38100">
            <a:solidFill>
              <a:srgbClr val="FB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800" b="1" i="0" u="none" strike="noStrike" kern="1200" cap="none" spc="0" normalizeH="0" baseline="0" noProof="0" dirty="0">
                <a:ln>
                  <a:noFill/>
                </a:ln>
                <a:solidFill>
                  <a:srgbClr val="FBAF00"/>
                </a:solidFill>
                <a:effectLst/>
                <a:uLnTx/>
                <a:uFillTx/>
                <a:latin typeface="+mn-lt"/>
                <a:ea typeface="+mn-ea"/>
                <a:cs typeface="+mn-cs"/>
              </a:rPr>
              <a:t>3</a:t>
            </a:r>
            <a:endParaRPr kumimoji="0" lang="en-GB" sz="1800" b="1" i="0" u="none" strike="noStrike" kern="1200" cap="none" spc="0" normalizeH="0" baseline="0" noProof="0" dirty="0">
              <a:ln>
                <a:noFill/>
              </a:ln>
              <a:solidFill>
                <a:srgbClr val="FBAF00"/>
              </a:solidFill>
              <a:effectLst/>
              <a:uLnTx/>
              <a:uFillTx/>
              <a:latin typeface="+mn-lt"/>
              <a:ea typeface="+mn-ea"/>
              <a:cs typeface="+mn-cs"/>
            </a:endParaRPr>
          </a:p>
        </p:txBody>
      </p:sp>
      <p:sp>
        <p:nvSpPr>
          <p:cNvPr id="11" name="4"/>
          <p:cNvSpPr/>
          <p:nvPr/>
        </p:nvSpPr>
        <p:spPr>
          <a:xfrm>
            <a:off x="6958013" y="4564063"/>
            <a:ext cx="485775" cy="485775"/>
          </a:xfrm>
          <a:prstGeom prst="ellipse">
            <a:avLst/>
          </a:prstGeom>
          <a:solidFill>
            <a:schemeClr val="bg1"/>
          </a:solidFill>
          <a:ln w="38100">
            <a:solidFill>
              <a:srgbClr val="FB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800" b="1" i="0" u="none" strike="noStrike" kern="1200" cap="none" spc="0" normalizeH="0" baseline="0" noProof="0" dirty="0">
                <a:ln>
                  <a:noFill/>
                </a:ln>
                <a:solidFill>
                  <a:srgbClr val="FBAF00"/>
                </a:solidFill>
                <a:effectLst/>
                <a:uLnTx/>
                <a:uFillTx/>
                <a:latin typeface="+mn-lt"/>
                <a:ea typeface="+mn-ea"/>
                <a:cs typeface="+mn-cs"/>
              </a:rPr>
              <a:t>4</a:t>
            </a:r>
            <a:endParaRPr kumimoji="0" lang="en-GB" sz="1800" b="1" i="0" u="none" strike="noStrike" kern="1200" cap="none" spc="0" normalizeH="0" baseline="0" noProof="0" dirty="0">
              <a:ln>
                <a:noFill/>
              </a:ln>
              <a:solidFill>
                <a:srgbClr val="FBAF00"/>
              </a:solidFill>
              <a:effectLst/>
              <a:uLnTx/>
              <a:uFillTx/>
              <a:latin typeface="+mn-lt"/>
              <a:ea typeface="+mn-ea"/>
              <a:cs typeface="+mn-cs"/>
            </a:endParaRPr>
          </a:p>
        </p:txBody>
      </p:sp>
      <p:grpSp>
        <p:nvGrpSpPr>
          <p:cNvPr id="18" name="Next to"/>
          <p:cNvGrpSpPr/>
          <p:nvPr/>
        </p:nvGrpSpPr>
        <p:grpSpPr>
          <a:xfrm>
            <a:off x="2051050" y="4895850"/>
            <a:ext cx="2535238" cy="927100"/>
            <a:chOff x="2050721" y="4895594"/>
            <a:chExt cx="2535962" cy="926758"/>
          </a:xfrm>
        </p:grpSpPr>
        <p:sp>
          <p:nvSpPr>
            <p:cNvPr id="7" name="Rectangle 6"/>
            <p:cNvSpPr/>
            <p:nvPr/>
          </p:nvSpPr>
          <p:spPr>
            <a:xfrm>
              <a:off x="2400183" y="5138610"/>
              <a:ext cx="2186500" cy="683742"/>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800" b="0" i="0" u="none" strike="noStrike" kern="1200" cap="none" spc="0" normalizeH="0" baseline="0" noProof="0" dirty="0">
                  <a:ln>
                    <a:noFill/>
                  </a:ln>
                  <a:solidFill>
                    <a:schemeClr val="tx1"/>
                  </a:solidFill>
                  <a:effectLst/>
                  <a:uLnTx/>
                  <a:uFillTx/>
                  <a:latin typeface="+mn-lt"/>
                  <a:ea typeface="+mn-ea"/>
                  <a:cs typeface="+mn-cs"/>
                </a:rPr>
                <a:t>The phone is </a:t>
              </a:r>
              <a:r>
                <a:rPr kumimoji="0" lang="en-GB" sz="1800" b="1" i="0" u="none" strike="noStrike" kern="1200" cap="none" spc="0" normalizeH="0" baseline="0" noProof="0" dirty="0">
                  <a:ln>
                    <a:noFill/>
                  </a:ln>
                  <a:solidFill>
                    <a:schemeClr val="tx1"/>
                  </a:solidFill>
                  <a:effectLst/>
                  <a:uLnTx/>
                  <a:uFillTx/>
                  <a:latin typeface="+mn-lt"/>
                  <a:ea typeface="+mn-ea"/>
                  <a:cs typeface="+mn-cs"/>
                </a:rPr>
                <a:t>next to</a:t>
              </a:r>
              <a:r>
                <a:rPr kumimoji="0" lang="en-GB" sz="1800" b="0" i="0" u="none" strike="noStrike" kern="1200" cap="none" spc="0" normalizeH="0" baseline="0" noProof="0" dirty="0">
                  <a:ln>
                    <a:noFill/>
                  </a:ln>
                  <a:solidFill>
                    <a:schemeClr val="tx1"/>
                  </a:solidFill>
                  <a:effectLst/>
                  <a:uLnTx/>
                  <a:uFillTx/>
                  <a:latin typeface="+mn-lt"/>
                  <a:ea typeface="+mn-ea"/>
                  <a:cs typeface="+mn-cs"/>
                </a:rPr>
                <a:t> the bed.</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Oval 16"/>
            <p:cNvSpPr/>
            <p:nvPr/>
          </p:nvSpPr>
          <p:spPr>
            <a:xfrm>
              <a:off x="2050721" y="4895594"/>
              <a:ext cx="486032" cy="486032"/>
            </a:xfrm>
            <a:prstGeom prst="ellipse">
              <a:avLst/>
            </a:prstGeom>
            <a:solidFill>
              <a:schemeClr val="bg1"/>
            </a:solidFill>
            <a:ln w="38100">
              <a:solidFill>
                <a:srgbClr val="FB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winkl"/>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5pPr>
            </a:lstStyle>
            <a:p>
              <a:pPr lvl="0" algn="ctr" eaLnBrk="1" hangingPunct="1">
                <a:buNone/>
              </a:pPr>
              <a:r>
                <a:rPr lang="en-GB" altLang="x-none" sz="2400" b="1" dirty="0">
                  <a:solidFill>
                    <a:srgbClr val="FBAF00"/>
                  </a:solidFill>
                  <a:latin typeface="Twinkl"/>
                </a:rPr>
                <a:t>×</a:t>
              </a:r>
              <a:endParaRPr lang="en-GB" altLang="x-none" sz="2400" b="1" dirty="0">
                <a:solidFill>
                  <a:srgbClr val="FBAF00"/>
                </a:solidFill>
                <a:latin typeface="Twinkl"/>
              </a:endParaRPr>
            </a:p>
          </p:txBody>
        </p:sp>
      </p:grpSp>
      <p:grpSp>
        <p:nvGrpSpPr>
          <p:cNvPr id="24" name="In front of"/>
          <p:cNvGrpSpPr/>
          <p:nvPr/>
        </p:nvGrpSpPr>
        <p:grpSpPr>
          <a:xfrm>
            <a:off x="1919288" y="3048000"/>
            <a:ext cx="2890837" cy="809625"/>
            <a:chOff x="1919416" y="3043585"/>
            <a:chExt cx="2890835" cy="809401"/>
          </a:xfrm>
        </p:grpSpPr>
        <p:sp>
          <p:nvSpPr>
            <p:cNvPr id="14" name="Rectangle 13"/>
            <p:cNvSpPr/>
            <p:nvPr/>
          </p:nvSpPr>
          <p:spPr>
            <a:xfrm>
              <a:off x="1919416" y="3169244"/>
              <a:ext cx="2647819" cy="683742"/>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Ins="324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800" b="0" i="0" u="none" strike="noStrike" kern="1200" cap="none" spc="0" normalizeH="0" baseline="0" noProof="0" dirty="0">
                  <a:ln>
                    <a:noFill/>
                  </a:ln>
                  <a:solidFill>
                    <a:schemeClr val="tx1"/>
                  </a:solidFill>
                  <a:effectLst/>
                  <a:uLnTx/>
                  <a:uFillTx/>
                  <a:latin typeface="+mn-lt"/>
                  <a:ea typeface="+mn-ea"/>
                  <a:cs typeface="+mn-cs"/>
                </a:rPr>
                <a:t>The lamp is </a:t>
              </a:r>
              <a:r>
                <a:rPr kumimoji="0" lang="en-GB" sz="1800" b="1" i="0" u="none" strike="noStrike" kern="1200" cap="none" spc="0" normalizeH="0" baseline="0" noProof="0" dirty="0">
                  <a:ln>
                    <a:noFill/>
                  </a:ln>
                  <a:solidFill>
                    <a:schemeClr val="tx1"/>
                  </a:solidFill>
                  <a:effectLst/>
                  <a:uLnTx/>
                  <a:uFillTx/>
                  <a:latin typeface="+mn-lt"/>
                  <a:ea typeface="+mn-ea"/>
                  <a:cs typeface="+mn-cs"/>
                </a:rPr>
                <a:t>in front of </a:t>
              </a:r>
              <a:r>
                <a:rPr kumimoji="0" lang="en-GB" sz="1800" b="0" i="0" u="none" strike="noStrike" kern="1200" cap="none" spc="0" normalizeH="0" baseline="0" noProof="0" dirty="0">
                  <a:ln>
                    <a:noFill/>
                  </a:ln>
                  <a:solidFill>
                    <a:schemeClr val="tx1"/>
                  </a:solidFill>
                  <a:effectLst/>
                  <a:uLnTx/>
                  <a:uFillTx/>
                  <a:latin typeface="+mn-lt"/>
                  <a:ea typeface="+mn-ea"/>
                  <a:cs typeface="+mn-cs"/>
                </a:rPr>
                <a:t>the window</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0" name="Oval 19"/>
            <p:cNvSpPr/>
            <p:nvPr/>
          </p:nvSpPr>
          <p:spPr>
            <a:xfrm>
              <a:off x="4324219" y="3043585"/>
              <a:ext cx="486032" cy="486032"/>
            </a:xfrm>
            <a:prstGeom prst="ellipse">
              <a:avLst/>
            </a:prstGeom>
            <a:solidFill>
              <a:schemeClr val="bg1"/>
            </a:solidFill>
            <a:ln w="38100">
              <a:solidFill>
                <a:srgbClr val="FB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winkl"/>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5pPr>
            </a:lstStyle>
            <a:p>
              <a:pPr lvl="0" algn="ctr" eaLnBrk="1" hangingPunct="1">
                <a:buNone/>
              </a:pPr>
              <a:r>
                <a:rPr lang="en-GB" altLang="x-none" sz="2400" b="1" dirty="0">
                  <a:solidFill>
                    <a:srgbClr val="FBAF00"/>
                  </a:solidFill>
                  <a:latin typeface="Twinkl"/>
                </a:rPr>
                <a:t>×</a:t>
              </a:r>
              <a:endParaRPr lang="en-GB" altLang="x-none" sz="2400" b="1" dirty="0">
                <a:solidFill>
                  <a:srgbClr val="FBAF00"/>
                </a:solidFill>
                <a:latin typeface="Twinkl"/>
              </a:endParaRPr>
            </a:p>
          </p:txBody>
        </p:sp>
      </p:grpSp>
      <p:grpSp>
        <p:nvGrpSpPr>
          <p:cNvPr id="25" name="Under"/>
          <p:cNvGrpSpPr/>
          <p:nvPr/>
        </p:nvGrpSpPr>
        <p:grpSpPr>
          <a:xfrm>
            <a:off x="2951163" y="3984625"/>
            <a:ext cx="2733675" cy="842963"/>
            <a:chOff x="2950843" y="3995349"/>
            <a:chExt cx="2733264" cy="842320"/>
          </a:xfrm>
        </p:grpSpPr>
        <p:sp>
          <p:nvSpPr>
            <p:cNvPr id="15" name="Rectangle 14"/>
            <p:cNvSpPr/>
            <p:nvPr/>
          </p:nvSpPr>
          <p:spPr>
            <a:xfrm>
              <a:off x="2950843" y="4153927"/>
              <a:ext cx="2408921" cy="683742"/>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Ins="324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800" b="0" i="0" u="none" strike="noStrike" kern="1200" cap="none" spc="0" normalizeH="0" baseline="0" noProof="0" dirty="0">
                  <a:ln>
                    <a:noFill/>
                  </a:ln>
                  <a:solidFill>
                    <a:schemeClr val="tx1"/>
                  </a:solidFill>
                  <a:effectLst/>
                  <a:uLnTx/>
                  <a:uFillTx/>
                  <a:latin typeface="+mn-lt"/>
                  <a:ea typeface="+mn-ea"/>
                  <a:cs typeface="+mn-cs"/>
                </a:rPr>
                <a:t>The desk is </a:t>
              </a:r>
              <a:r>
                <a:rPr kumimoji="0" lang="en-GB" sz="1800" b="1" i="0" u="none" strike="noStrike" kern="1200" cap="none" spc="0" normalizeH="0" baseline="0" noProof="0" dirty="0">
                  <a:ln>
                    <a:noFill/>
                  </a:ln>
                  <a:solidFill>
                    <a:schemeClr val="tx1"/>
                  </a:solidFill>
                  <a:effectLst/>
                  <a:uLnTx/>
                  <a:uFillTx/>
                  <a:latin typeface="+mn-lt"/>
                  <a:ea typeface="+mn-ea"/>
                  <a:cs typeface="+mn-cs"/>
                </a:rPr>
                <a:t>under</a:t>
              </a:r>
              <a:r>
                <a:rPr kumimoji="0" lang="en-GB" sz="1800" b="0" i="0" u="none" strike="noStrike" kern="1200" cap="none" spc="0" normalizeH="0" baseline="0" noProof="0" dirty="0">
                  <a:ln>
                    <a:noFill/>
                  </a:ln>
                  <a:solidFill>
                    <a:schemeClr val="tx1"/>
                  </a:solidFill>
                  <a:effectLst/>
                  <a:uLnTx/>
                  <a:uFillTx/>
                  <a:latin typeface="+mn-lt"/>
                  <a:ea typeface="+mn-ea"/>
                  <a:cs typeface="+mn-cs"/>
                </a:rPr>
                <a:t> the window</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2" name="Oval 21"/>
            <p:cNvSpPr/>
            <p:nvPr/>
          </p:nvSpPr>
          <p:spPr>
            <a:xfrm>
              <a:off x="5198075" y="3995349"/>
              <a:ext cx="486032" cy="486032"/>
            </a:xfrm>
            <a:prstGeom prst="ellipse">
              <a:avLst/>
            </a:prstGeom>
            <a:solidFill>
              <a:schemeClr val="bg1"/>
            </a:solidFill>
            <a:ln w="38100">
              <a:solidFill>
                <a:srgbClr val="FB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winkl"/>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5pPr>
            </a:lstStyle>
            <a:p>
              <a:pPr lvl="0" algn="ctr" eaLnBrk="1" hangingPunct="1">
                <a:buNone/>
              </a:pPr>
              <a:r>
                <a:rPr lang="en-GB" altLang="x-none" sz="2400" b="1" dirty="0">
                  <a:solidFill>
                    <a:srgbClr val="FBAF00"/>
                  </a:solidFill>
                  <a:latin typeface="Twinkl"/>
                </a:rPr>
                <a:t>×</a:t>
              </a:r>
              <a:endParaRPr lang="en-GB" altLang="x-none" sz="2400" b="1" dirty="0">
                <a:solidFill>
                  <a:srgbClr val="FBAF00"/>
                </a:solidFill>
                <a:latin typeface="Twinkl"/>
              </a:endParaRPr>
            </a:p>
          </p:txBody>
        </p:sp>
      </p:grpSp>
      <p:grpSp>
        <p:nvGrpSpPr>
          <p:cNvPr id="26" name="On"/>
          <p:cNvGrpSpPr/>
          <p:nvPr/>
        </p:nvGrpSpPr>
        <p:grpSpPr>
          <a:xfrm>
            <a:off x="4856163" y="4557713"/>
            <a:ext cx="2587625" cy="1009650"/>
            <a:chOff x="4855926" y="4569195"/>
            <a:chExt cx="2588416" cy="1009793"/>
          </a:xfrm>
        </p:grpSpPr>
        <p:sp>
          <p:nvSpPr>
            <p:cNvPr id="16" name="Rectangle 15"/>
            <p:cNvSpPr/>
            <p:nvPr/>
          </p:nvSpPr>
          <p:spPr>
            <a:xfrm>
              <a:off x="4855926" y="4895246"/>
              <a:ext cx="2408921" cy="683742"/>
            </a:xfrm>
            <a:prstGeom prst="rect">
              <a:avLst/>
            </a:prstGeom>
            <a:solidFill>
              <a:srgbClr val="FFEDAA"/>
            </a:solidFill>
            <a:ln>
              <a:noFill/>
            </a:ln>
          </p:spPr>
          <p:style>
            <a:lnRef idx="2">
              <a:schemeClr val="accent1">
                <a:shade val="50000"/>
              </a:schemeClr>
            </a:lnRef>
            <a:fillRef idx="1">
              <a:schemeClr val="accent1"/>
            </a:fillRef>
            <a:effectRef idx="0">
              <a:schemeClr val="accent1"/>
            </a:effectRef>
            <a:fontRef idx="minor">
              <a:schemeClr val="lt1"/>
            </a:fontRef>
          </p:style>
          <p:txBody>
            <a:bodyPr rIns="32400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1800" b="0" i="0" u="none" strike="noStrike" kern="1200" cap="none" spc="0" normalizeH="0" baseline="0" noProof="0" dirty="0">
                  <a:ln>
                    <a:noFill/>
                  </a:ln>
                  <a:solidFill>
                    <a:schemeClr val="tx1"/>
                  </a:solidFill>
                  <a:effectLst/>
                  <a:uLnTx/>
                  <a:uFillTx/>
                  <a:latin typeface="+mn-lt"/>
                  <a:ea typeface="+mn-ea"/>
                  <a:cs typeface="+mn-cs"/>
                </a:rPr>
                <a:t>The guitar is </a:t>
              </a:r>
              <a:r>
                <a:rPr kumimoji="0" lang="en-GB" sz="1800" b="1" i="0" u="none" strike="noStrike" kern="1200" cap="none" spc="0" normalizeH="0" baseline="0" noProof="0" dirty="0">
                  <a:ln>
                    <a:noFill/>
                  </a:ln>
                  <a:solidFill>
                    <a:schemeClr val="tx1"/>
                  </a:solidFill>
                  <a:effectLst/>
                  <a:uLnTx/>
                  <a:uFillTx/>
                  <a:latin typeface="+mn-lt"/>
                  <a:ea typeface="+mn-ea"/>
                  <a:cs typeface="+mn-cs"/>
                </a:rPr>
                <a:t>on</a:t>
              </a:r>
              <a:r>
                <a:rPr kumimoji="0" lang="en-GB" sz="1800" b="0" i="0" u="none" strike="noStrike" kern="1200" cap="none" spc="0" normalizeH="0" baseline="0" noProof="0" dirty="0">
                  <a:ln>
                    <a:noFill/>
                  </a:ln>
                  <a:solidFill>
                    <a:schemeClr val="tx1"/>
                  </a:solidFill>
                  <a:effectLst/>
                  <a:uLnTx/>
                  <a:uFillTx/>
                  <a:latin typeface="+mn-lt"/>
                  <a:ea typeface="+mn-ea"/>
                  <a:cs typeface="+mn-cs"/>
                </a:rPr>
                <a:t> the chair</a:t>
              </a:r>
              <a:endParaRPr kumimoji="0" lang="en-GB"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3" name="Oval 22"/>
            <p:cNvSpPr/>
            <p:nvPr/>
          </p:nvSpPr>
          <p:spPr>
            <a:xfrm>
              <a:off x="6958310" y="4569195"/>
              <a:ext cx="486032" cy="486032"/>
            </a:xfrm>
            <a:prstGeom prst="ellipse">
              <a:avLst/>
            </a:prstGeom>
            <a:solidFill>
              <a:schemeClr val="bg1"/>
            </a:solidFill>
            <a:ln w="38100">
              <a:solidFill>
                <a:srgbClr val="FBA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Twinkl"/>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winkl"/>
                  <a:ea typeface="+mn-ea"/>
                  <a:cs typeface="+mn-cs"/>
                </a:defRPr>
              </a:lvl5pPr>
            </a:lstStyle>
            <a:p>
              <a:pPr lvl="0" algn="ctr" eaLnBrk="1" hangingPunct="1">
                <a:buNone/>
              </a:pPr>
              <a:r>
                <a:rPr lang="en-GB" altLang="x-none" sz="2400" b="1" dirty="0">
                  <a:solidFill>
                    <a:srgbClr val="FBAF00"/>
                  </a:solidFill>
                  <a:latin typeface="Twinkl"/>
                </a:rPr>
                <a:t>×</a:t>
              </a:r>
              <a:endParaRPr lang="en-GB" altLang="x-none" sz="2400" b="1" dirty="0">
                <a:solidFill>
                  <a:srgbClr val="FBAF00"/>
                </a:solidFill>
                <a:latin typeface="Twinkl"/>
              </a:endParaRP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4"/>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2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2" restart="whenNotActive" fill="hold" evtFilter="cancelBubble" nodeType="interactiveSeq">
                <p:stCondLst>
                  <p:cond evt="onClick" delay="0">
                    <p:tgtEl>
                      <p:spTgt spid="1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10"/>
                  </p:tgtEl>
                </p:cond>
              </p:nextCondLst>
            </p:seq>
            <p:seq concurrent="1" nextAc="seek">
              <p:cTn id="27" restart="whenNotActive" fill="hold" evtFilter="cancelBubble" nodeType="interactiveSeq">
                <p:stCondLst>
                  <p:cond evt="onClick" delay="0">
                    <p:tgtEl>
                      <p:spTgt spid="25"/>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26"/>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itle 20"/>
          <p:cNvSpPr>
            <a:spLocks noGrp="1"/>
          </p:cNvSpPr>
          <p:nvPr>
            <p:ph type="title"/>
          </p:nvPr>
        </p:nvSpPr>
        <p:spPr>
          <a:xfrm>
            <a:off x="457200" y="479425"/>
            <a:ext cx="8220075" cy="993775"/>
          </a:xfrm>
          <a:ln/>
        </p:spPr>
        <p:txBody>
          <a:bodyPr vert="horz" wrap="square" lIns="252000" tIns="252000" rIns="252000" bIns="252000" anchor="ctr" anchorCtr="1"/>
          <a:p>
            <a:pPr defTabSz="914400">
              <a:buNone/>
            </a:pPr>
            <a:r>
              <a:rPr lang="en-GB" altLang="x-none" sz="3600" kern="1200" dirty="0">
                <a:latin typeface="Twinkl SemiBold"/>
                <a:ea typeface="+mj-ea"/>
                <a:cs typeface="+mj-cs"/>
              </a:rPr>
              <a:t>Preposition Mind Map</a:t>
            </a:r>
            <a:endParaRPr lang="en-GB" altLang="x-none" sz="3600" kern="1200" dirty="0">
              <a:latin typeface="Twinkl SemiBold"/>
              <a:ea typeface="+mj-ea"/>
              <a:cs typeface="+mj-cs"/>
            </a:endParaRPr>
          </a:p>
        </p:txBody>
      </p:sp>
      <p:sp>
        <p:nvSpPr>
          <p:cNvPr id="11267" name="Rectangle 4"/>
          <p:cNvSpPr/>
          <p:nvPr/>
        </p:nvSpPr>
        <p:spPr>
          <a:xfrm>
            <a:off x="755650" y="1362075"/>
            <a:ext cx="7632700" cy="698500"/>
          </a:xfrm>
          <a:prstGeom prst="rect">
            <a:avLst/>
          </a:prstGeom>
          <a:noFill/>
          <a:ln w="9525">
            <a:noFill/>
          </a:ln>
        </p:spPr>
        <p:txBody>
          <a:bodyPr lIns="0" tIns="72000" rIns="0" bIns="72000">
            <a:spAutoFit/>
          </a:bodyPr>
          <a:p>
            <a:pPr algn="ctr" eaLnBrk="1" hangingPunct="1">
              <a:buNone/>
            </a:pPr>
            <a:r>
              <a:rPr lang="en-GB" altLang="en-US" dirty="0">
                <a:latin typeface="Twinkl"/>
              </a:rPr>
              <a:t>How many different words or phrases (</a:t>
            </a:r>
            <a:r>
              <a:rPr lang="en-GB" altLang="en-US" b="1" dirty="0">
                <a:solidFill>
                  <a:srgbClr val="0070C0"/>
                </a:solidFill>
                <a:latin typeface="Twinkl"/>
              </a:rPr>
              <a:t>prepositions</a:t>
            </a:r>
            <a:r>
              <a:rPr lang="en-GB" altLang="en-US" dirty="0">
                <a:latin typeface="Twinkl"/>
              </a:rPr>
              <a:t>) can you think of to describe </a:t>
            </a:r>
            <a:r>
              <a:rPr lang="en-GB" altLang="en-US" b="1" dirty="0">
                <a:solidFill>
                  <a:srgbClr val="E6007E"/>
                </a:solidFill>
                <a:latin typeface="Twinkl"/>
              </a:rPr>
              <a:t>time</a:t>
            </a:r>
            <a:r>
              <a:rPr lang="en-GB" altLang="en-US" dirty="0">
                <a:latin typeface="Twinkl"/>
              </a:rPr>
              <a:t>, </a:t>
            </a:r>
            <a:r>
              <a:rPr lang="en-GB" altLang="en-US" b="1" dirty="0">
                <a:solidFill>
                  <a:srgbClr val="E6007E"/>
                </a:solidFill>
                <a:latin typeface="Twinkl"/>
              </a:rPr>
              <a:t>place</a:t>
            </a:r>
            <a:r>
              <a:rPr lang="en-GB" altLang="en-US" dirty="0">
                <a:latin typeface="Twinkl"/>
              </a:rPr>
              <a:t> or </a:t>
            </a:r>
            <a:r>
              <a:rPr lang="en-GB" altLang="en-US" b="1" dirty="0">
                <a:solidFill>
                  <a:srgbClr val="E6007E"/>
                </a:solidFill>
                <a:latin typeface="Twinkl"/>
              </a:rPr>
              <a:t>movement</a:t>
            </a:r>
            <a:r>
              <a:rPr lang="en-GB" altLang="en-US" dirty="0">
                <a:latin typeface="Twinkl"/>
              </a:rPr>
              <a:t>?</a:t>
            </a:r>
            <a:endParaRPr lang="en-GB" altLang="en-US" dirty="0">
              <a:latin typeface="Twinkl"/>
            </a:endParaRPr>
          </a:p>
        </p:txBody>
      </p:sp>
      <p:cxnSp>
        <p:nvCxnSpPr>
          <p:cNvPr id="12" name="Straight Connector 11"/>
          <p:cNvCxnSpPr/>
          <p:nvPr/>
        </p:nvCxnSpPr>
        <p:spPr>
          <a:xfrm flipV="1">
            <a:off x="5356225" y="2667000"/>
            <a:ext cx="530225" cy="922338"/>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343400" y="2190750"/>
            <a:ext cx="793750" cy="368300"/>
          </a:xfrm>
          <a:prstGeom prst="rect">
            <a:avLst/>
          </a:prstGeom>
          <a:noFill/>
          <a:ln w="9525">
            <a:noFill/>
          </a:ln>
        </p:spPr>
        <p:txBody>
          <a:bodyPr wrap="none">
            <a:spAutoFit/>
          </a:bodyPr>
          <a:p>
            <a:pPr eaLnBrk="1" hangingPunct="1">
              <a:buNone/>
            </a:pPr>
            <a:r>
              <a:rPr lang="en-GB" altLang="en-US" b="1" dirty="0">
                <a:solidFill>
                  <a:srgbClr val="0070C0"/>
                </a:solidFill>
                <a:latin typeface="Twinkl"/>
              </a:rPr>
              <a:t>under</a:t>
            </a:r>
            <a:endParaRPr lang="en-GB" altLang="x-none" dirty="0">
              <a:latin typeface="Twinkl"/>
            </a:endParaRPr>
          </a:p>
        </p:txBody>
      </p:sp>
      <p:sp>
        <p:nvSpPr>
          <p:cNvPr id="15" name="Rectangle 14"/>
          <p:cNvSpPr/>
          <p:nvPr/>
        </p:nvSpPr>
        <p:spPr>
          <a:xfrm>
            <a:off x="5719763" y="2281238"/>
            <a:ext cx="833437" cy="368300"/>
          </a:xfrm>
          <a:prstGeom prst="rect">
            <a:avLst/>
          </a:prstGeom>
          <a:noFill/>
          <a:ln w="9525">
            <a:noFill/>
          </a:ln>
        </p:spPr>
        <p:txBody>
          <a:bodyPr wrap="none">
            <a:spAutoFit/>
          </a:bodyPr>
          <a:p>
            <a:pPr eaLnBrk="1" hangingPunct="1">
              <a:buNone/>
            </a:pPr>
            <a:r>
              <a:rPr lang="en-GB" altLang="en-US" b="1" dirty="0">
                <a:solidFill>
                  <a:srgbClr val="0070C0"/>
                </a:solidFill>
                <a:latin typeface="Twinkl"/>
              </a:rPr>
              <a:t>before</a:t>
            </a:r>
            <a:endParaRPr lang="en-GB" altLang="x-none" dirty="0">
              <a:latin typeface="Twinkl"/>
            </a:endParaRPr>
          </a:p>
        </p:txBody>
      </p:sp>
      <p:sp>
        <p:nvSpPr>
          <p:cNvPr id="16" name="Rectangle 15"/>
          <p:cNvSpPr/>
          <p:nvPr/>
        </p:nvSpPr>
        <p:spPr>
          <a:xfrm>
            <a:off x="6645275" y="2759075"/>
            <a:ext cx="1547813" cy="368300"/>
          </a:xfrm>
          <a:prstGeom prst="rect">
            <a:avLst/>
          </a:prstGeom>
          <a:noFill/>
          <a:ln w="9525">
            <a:noFill/>
          </a:ln>
        </p:spPr>
        <p:txBody>
          <a:bodyPr wrap="none">
            <a:spAutoFit/>
          </a:bodyPr>
          <a:p>
            <a:pPr eaLnBrk="1" hangingPunct="1">
              <a:buNone/>
            </a:pPr>
            <a:r>
              <a:rPr lang="en-GB" altLang="en-US" b="1" dirty="0">
                <a:solidFill>
                  <a:srgbClr val="0070C0"/>
                </a:solidFill>
                <a:latin typeface="Twinkl"/>
              </a:rPr>
              <a:t>at six o’clock</a:t>
            </a:r>
            <a:endParaRPr lang="en-GB" altLang="x-none" dirty="0">
              <a:latin typeface="Twinkl"/>
            </a:endParaRPr>
          </a:p>
        </p:txBody>
      </p:sp>
      <p:sp>
        <p:nvSpPr>
          <p:cNvPr id="17" name="Rectangle 16"/>
          <p:cNvSpPr/>
          <p:nvPr/>
        </p:nvSpPr>
        <p:spPr>
          <a:xfrm>
            <a:off x="6931025" y="3449638"/>
            <a:ext cx="698500" cy="368300"/>
          </a:xfrm>
          <a:prstGeom prst="rect">
            <a:avLst/>
          </a:prstGeom>
          <a:noFill/>
          <a:ln w="9525">
            <a:noFill/>
          </a:ln>
        </p:spPr>
        <p:txBody>
          <a:bodyPr wrap="none">
            <a:spAutoFit/>
          </a:bodyPr>
          <a:p>
            <a:pPr eaLnBrk="1" hangingPunct="1">
              <a:buNone/>
            </a:pPr>
            <a:r>
              <a:rPr lang="en-GB" altLang="en-US" b="1" dirty="0">
                <a:solidFill>
                  <a:srgbClr val="0070C0"/>
                </a:solidFill>
                <a:latin typeface="Twinkl"/>
              </a:rPr>
              <a:t>after</a:t>
            </a:r>
            <a:endParaRPr lang="en-GB" altLang="x-none" dirty="0">
              <a:latin typeface="Twinkl"/>
            </a:endParaRPr>
          </a:p>
        </p:txBody>
      </p:sp>
      <p:sp>
        <p:nvSpPr>
          <p:cNvPr id="18" name="Rectangle 17"/>
          <p:cNvSpPr/>
          <p:nvPr/>
        </p:nvSpPr>
        <p:spPr>
          <a:xfrm>
            <a:off x="7280275" y="4025900"/>
            <a:ext cx="946150" cy="369888"/>
          </a:xfrm>
          <a:prstGeom prst="rect">
            <a:avLst/>
          </a:prstGeom>
          <a:noFill/>
          <a:ln w="9525">
            <a:noFill/>
          </a:ln>
        </p:spPr>
        <p:txBody>
          <a:bodyPr wrap="none">
            <a:spAutoFit/>
          </a:bodyPr>
          <a:p>
            <a:pPr eaLnBrk="1" hangingPunct="1">
              <a:buNone/>
            </a:pPr>
            <a:r>
              <a:rPr lang="en-GB" altLang="en-US" b="1" dirty="0">
                <a:solidFill>
                  <a:srgbClr val="0070C0"/>
                </a:solidFill>
                <a:latin typeface="Twinkl"/>
              </a:rPr>
              <a:t>toward</a:t>
            </a:r>
            <a:endParaRPr lang="en-GB" altLang="x-none" dirty="0">
              <a:latin typeface="Twinkl"/>
            </a:endParaRPr>
          </a:p>
        </p:txBody>
      </p:sp>
      <p:sp>
        <p:nvSpPr>
          <p:cNvPr id="19" name="Rectangle 18"/>
          <p:cNvSpPr/>
          <p:nvPr/>
        </p:nvSpPr>
        <p:spPr>
          <a:xfrm>
            <a:off x="7204075" y="4646613"/>
            <a:ext cx="390525" cy="368300"/>
          </a:xfrm>
          <a:prstGeom prst="rect">
            <a:avLst/>
          </a:prstGeom>
          <a:noFill/>
          <a:ln w="9525">
            <a:noFill/>
          </a:ln>
        </p:spPr>
        <p:txBody>
          <a:bodyPr wrap="none">
            <a:spAutoFit/>
          </a:bodyPr>
          <a:p>
            <a:pPr eaLnBrk="1" hangingPunct="1">
              <a:buNone/>
            </a:pPr>
            <a:r>
              <a:rPr lang="en-GB" altLang="en-US" b="1" dirty="0">
                <a:solidFill>
                  <a:srgbClr val="0070C0"/>
                </a:solidFill>
                <a:latin typeface="Twinkl"/>
              </a:rPr>
              <a:t>in</a:t>
            </a:r>
            <a:endParaRPr lang="en-GB" altLang="x-none" dirty="0">
              <a:latin typeface="Twinkl"/>
            </a:endParaRPr>
          </a:p>
        </p:txBody>
      </p:sp>
      <p:sp>
        <p:nvSpPr>
          <p:cNvPr id="20" name="Rectangle 19"/>
          <p:cNvSpPr/>
          <p:nvPr/>
        </p:nvSpPr>
        <p:spPr>
          <a:xfrm>
            <a:off x="6669088" y="5265738"/>
            <a:ext cx="792162" cy="369887"/>
          </a:xfrm>
          <a:prstGeom prst="rect">
            <a:avLst/>
          </a:prstGeom>
          <a:noFill/>
          <a:ln w="9525">
            <a:noFill/>
          </a:ln>
        </p:spPr>
        <p:txBody>
          <a:bodyPr wrap="none">
            <a:spAutoFit/>
          </a:bodyPr>
          <a:p>
            <a:pPr eaLnBrk="1" hangingPunct="1">
              <a:buNone/>
            </a:pPr>
            <a:r>
              <a:rPr lang="en-GB" altLang="en-US" b="1" dirty="0">
                <a:solidFill>
                  <a:srgbClr val="0070C0"/>
                </a:solidFill>
                <a:latin typeface="Twinkl"/>
              </a:rPr>
              <a:t>above</a:t>
            </a:r>
            <a:endParaRPr lang="en-GB" altLang="x-none" dirty="0">
              <a:latin typeface="Twinkl"/>
            </a:endParaRPr>
          </a:p>
        </p:txBody>
      </p:sp>
      <p:sp>
        <p:nvSpPr>
          <p:cNvPr id="22" name="Rectangle 21"/>
          <p:cNvSpPr/>
          <p:nvPr/>
        </p:nvSpPr>
        <p:spPr>
          <a:xfrm>
            <a:off x="5719763" y="5530850"/>
            <a:ext cx="666750" cy="369888"/>
          </a:xfrm>
          <a:prstGeom prst="rect">
            <a:avLst/>
          </a:prstGeom>
          <a:noFill/>
          <a:ln w="9525">
            <a:noFill/>
          </a:ln>
        </p:spPr>
        <p:txBody>
          <a:bodyPr wrap="none">
            <a:spAutoFit/>
          </a:bodyPr>
          <a:p>
            <a:pPr eaLnBrk="1" hangingPunct="1">
              <a:buNone/>
            </a:pPr>
            <a:r>
              <a:rPr lang="en-GB" altLang="en-US" b="1" dirty="0">
                <a:solidFill>
                  <a:srgbClr val="0070C0"/>
                </a:solidFill>
                <a:latin typeface="Twinkl"/>
              </a:rPr>
              <a:t>with</a:t>
            </a:r>
            <a:endParaRPr lang="en-GB" altLang="x-none" dirty="0">
              <a:latin typeface="Twinkl"/>
            </a:endParaRPr>
          </a:p>
        </p:txBody>
      </p:sp>
      <p:sp>
        <p:nvSpPr>
          <p:cNvPr id="23" name="Rectangle 22"/>
          <p:cNvSpPr/>
          <p:nvPr/>
        </p:nvSpPr>
        <p:spPr>
          <a:xfrm>
            <a:off x="4886325" y="5346700"/>
            <a:ext cx="469900" cy="368300"/>
          </a:xfrm>
          <a:prstGeom prst="rect">
            <a:avLst/>
          </a:prstGeom>
          <a:noFill/>
          <a:ln w="9525">
            <a:noFill/>
          </a:ln>
        </p:spPr>
        <p:txBody>
          <a:bodyPr wrap="none">
            <a:spAutoFit/>
          </a:bodyPr>
          <a:p>
            <a:pPr eaLnBrk="1" hangingPunct="1">
              <a:buNone/>
            </a:pPr>
            <a:r>
              <a:rPr lang="en-GB" altLang="en-US" b="1" dirty="0">
                <a:solidFill>
                  <a:srgbClr val="0070C0"/>
                </a:solidFill>
                <a:latin typeface="Twinkl"/>
              </a:rPr>
              <a:t>off</a:t>
            </a:r>
            <a:endParaRPr lang="en-GB" altLang="x-none" dirty="0">
              <a:latin typeface="Twinkl"/>
            </a:endParaRPr>
          </a:p>
        </p:txBody>
      </p:sp>
      <p:sp>
        <p:nvSpPr>
          <p:cNvPr id="24" name="Rectangle 23"/>
          <p:cNvSpPr/>
          <p:nvPr/>
        </p:nvSpPr>
        <p:spPr>
          <a:xfrm>
            <a:off x="3684588" y="5626100"/>
            <a:ext cx="882650" cy="369888"/>
          </a:xfrm>
          <a:prstGeom prst="rect">
            <a:avLst/>
          </a:prstGeom>
          <a:noFill/>
          <a:ln w="9525">
            <a:noFill/>
          </a:ln>
        </p:spPr>
        <p:txBody>
          <a:bodyPr wrap="none">
            <a:spAutoFit/>
          </a:bodyPr>
          <a:p>
            <a:pPr eaLnBrk="1" hangingPunct="1">
              <a:buNone/>
            </a:pPr>
            <a:r>
              <a:rPr lang="en-GB" altLang="en-US" b="1" dirty="0">
                <a:solidFill>
                  <a:srgbClr val="0070C0"/>
                </a:solidFill>
                <a:latin typeface="Twinkl"/>
              </a:rPr>
              <a:t>during</a:t>
            </a:r>
            <a:endParaRPr lang="en-GB" altLang="x-none" dirty="0">
              <a:latin typeface="Twinkl"/>
            </a:endParaRPr>
          </a:p>
        </p:txBody>
      </p:sp>
      <p:sp>
        <p:nvSpPr>
          <p:cNvPr id="25" name="Rectangle 24"/>
          <p:cNvSpPr/>
          <p:nvPr/>
        </p:nvSpPr>
        <p:spPr>
          <a:xfrm>
            <a:off x="2643188" y="5353050"/>
            <a:ext cx="835025" cy="369888"/>
          </a:xfrm>
          <a:prstGeom prst="rect">
            <a:avLst/>
          </a:prstGeom>
          <a:noFill/>
          <a:ln w="9525">
            <a:noFill/>
          </a:ln>
        </p:spPr>
        <p:txBody>
          <a:bodyPr wrap="none">
            <a:spAutoFit/>
          </a:bodyPr>
          <a:p>
            <a:pPr eaLnBrk="1" hangingPunct="1">
              <a:buNone/>
            </a:pPr>
            <a:r>
              <a:rPr lang="en-GB" altLang="en-US" b="1" dirty="0">
                <a:solidFill>
                  <a:srgbClr val="0070C0"/>
                </a:solidFill>
                <a:latin typeface="Twinkl"/>
              </a:rPr>
              <a:t>beside</a:t>
            </a:r>
            <a:endParaRPr lang="en-GB" altLang="x-none" dirty="0">
              <a:latin typeface="Twinkl"/>
            </a:endParaRPr>
          </a:p>
        </p:txBody>
      </p:sp>
      <p:sp>
        <p:nvSpPr>
          <p:cNvPr id="26" name="Rectangle 25"/>
          <p:cNvSpPr/>
          <p:nvPr/>
        </p:nvSpPr>
        <p:spPr>
          <a:xfrm>
            <a:off x="1724025" y="4887913"/>
            <a:ext cx="792163" cy="368300"/>
          </a:xfrm>
          <a:prstGeom prst="rect">
            <a:avLst/>
          </a:prstGeom>
          <a:noFill/>
          <a:ln w="9525">
            <a:noFill/>
          </a:ln>
        </p:spPr>
        <p:txBody>
          <a:bodyPr wrap="none">
            <a:spAutoFit/>
          </a:bodyPr>
          <a:p>
            <a:pPr eaLnBrk="1" hangingPunct="1">
              <a:buNone/>
            </a:pPr>
            <a:r>
              <a:rPr lang="en-GB" altLang="en-US" b="1" dirty="0">
                <a:solidFill>
                  <a:srgbClr val="0070C0"/>
                </a:solidFill>
                <a:latin typeface="Twinkl"/>
              </a:rPr>
              <a:t>above</a:t>
            </a:r>
            <a:endParaRPr lang="en-GB" altLang="x-none" dirty="0">
              <a:latin typeface="Twinkl"/>
            </a:endParaRPr>
          </a:p>
        </p:txBody>
      </p:sp>
      <p:sp>
        <p:nvSpPr>
          <p:cNvPr id="27" name="Rectangle 26"/>
          <p:cNvSpPr/>
          <p:nvPr/>
        </p:nvSpPr>
        <p:spPr>
          <a:xfrm>
            <a:off x="1489075" y="4237038"/>
            <a:ext cx="441325" cy="368300"/>
          </a:xfrm>
          <a:prstGeom prst="rect">
            <a:avLst/>
          </a:prstGeom>
          <a:noFill/>
          <a:ln w="9525">
            <a:noFill/>
          </a:ln>
        </p:spPr>
        <p:txBody>
          <a:bodyPr wrap="none">
            <a:spAutoFit/>
          </a:bodyPr>
          <a:p>
            <a:pPr eaLnBrk="1" hangingPunct="1">
              <a:buNone/>
            </a:pPr>
            <a:r>
              <a:rPr lang="en-GB" altLang="en-US" b="1" dirty="0">
                <a:solidFill>
                  <a:srgbClr val="0070C0"/>
                </a:solidFill>
                <a:latin typeface="Twinkl"/>
              </a:rPr>
              <a:t>on</a:t>
            </a:r>
            <a:endParaRPr lang="en-GB" altLang="x-none" dirty="0">
              <a:latin typeface="Twinkl"/>
            </a:endParaRPr>
          </a:p>
        </p:txBody>
      </p:sp>
      <p:sp>
        <p:nvSpPr>
          <p:cNvPr id="28" name="Rectangle 27"/>
          <p:cNvSpPr/>
          <p:nvPr/>
        </p:nvSpPr>
        <p:spPr>
          <a:xfrm>
            <a:off x="1198563" y="3419475"/>
            <a:ext cx="1023937" cy="368300"/>
          </a:xfrm>
          <a:prstGeom prst="rect">
            <a:avLst/>
          </a:prstGeom>
          <a:noFill/>
          <a:ln w="9525">
            <a:noFill/>
          </a:ln>
        </p:spPr>
        <p:txBody>
          <a:bodyPr wrap="none">
            <a:spAutoFit/>
          </a:bodyPr>
          <a:p>
            <a:pPr eaLnBrk="1" hangingPunct="1">
              <a:buNone/>
            </a:pPr>
            <a:r>
              <a:rPr lang="en-GB" altLang="en-US" b="1" dirty="0">
                <a:solidFill>
                  <a:srgbClr val="0070C0"/>
                </a:solidFill>
                <a:latin typeface="Twinkl"/>
              </a:rPr>
              <a:t>through</a:t>
            </a:r>
            <a:endParaRPr lang="en-GB" altLang="x-none" dirty="0">
              <a:latin typeface="Twinkl"/>
            </a:endParaRPr>
          </a:p>
        </p:txBody>
      </p:sp>
      <p:sp>
        <p:nvSpPr>
          <p:cNvPr id="29" name="Rectangle 28"/>
          <p:cNvSpPr/>
          <p:nvPr/>
        </p:nvSpPr>
        <p:spPr>
          <a:xfrm>
            <a:off x="1866900" y="2693988"/>
            <a:ext cx="800100" cy="368300"/>
          </a:xfrm>
          <a:prstGeom prst="rect">
            <a:avLst/>
          </a:prstGeom>
          <a:noFill/>
          <a:ln w="9525">
            <a:noFill/>
          </a:ln>
        </p:spPr>
        <p:txBody>
          <a:bodyPr wrap="none">
            <a:spAutoFit/>
          </a:bodyPr>
          <a:p>
            <a:pPr eaLnBrk="1" hangingPunct="1">
              <a:buNone/>
            </a:pPr>
            <a:r>
              <a:rPr lang="en-GB" altLang="en-US" b="1" dirty="0">
                <a:solidFill>
                  <a:srgbClr val="0070C0"/>
                </a:solidFill>
                <a:latin typeface="Twinkl"/>
              </a:rPr>
              <a:t>below</a:t>
            </a:r>
            <a:endParaRPr lang="en-GB" altLang="x-none" dirty="0">
              <a:latin typeface="Twinkl"/>
            </a:endParaRPr>
          </a:p>
        </p:txBody>
      </p:sp>
      <p:sp>
        <p:nvSpPr>
          <p:cNvPr id="30" name="Rectangle 29"/>
          <p:cNvSpPr/>
          <p:nvPr/>
        </p:nvSpPr>
        <p:spPr>
          <a:xfrm>
            <a:off x="2909888" y="2281238"/>
            <a:ext cx="850900" cy="368300"/>
          </a:xfrm>
          <a:prstGeom prst="rect">
            <a:avLst/>
          </a:prstGeom>
          <a:noFill/>
          <a:ln w="9525">
            <a:noFill/>
          </a:ln>
        </p:spPr>
        <p:txBody>
          <a:bodyPr wrap="none">
            <a:spAutoFit/>
          </a:bodyPr>
          <a:p>
            <a:pPr eaLnBrk="1" hangingPunct="1">
              <a:buNone/>
            </a:pPr>
            <a:r>
              <a:rPr lang="en-GB" altLang="en-US" b="1" dirty="0">
                <a:solidFill>
                  <a:srgbClr val="0070C0"/>
                </a:solidFill>
                <a:latin typeface="Twinkl"/>
              </a:rPr>
              <a:t>across</a:t>
            </a:r>
            <a:endParaRPr lang="en-GB" altLang="x-none" dirty="0">
              <a:latin typeface="Twinkl"/>
            </a:endParaRPr>
          </a:p>
        </p:txBody>
      </p:sp>
      <p:cxnSp>
        <p:nvCxnSpPr>
          <p:cNvPr id="32" name="Straight Connector 31"/>
          <p:cNvCxnSpPr/>
          <p:nvPr/>
        </p:nvCxnSpPr>
        <p:spPr>
          <a:xfrm flipV="1">
            <a:off x="5802313" y="3127375"/>
            <a:ext cx="842963" cy="796925"/>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867400" y="3756025"/>
            <a:ext cx="1044575" cy="417513"/>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886450" y="4244975"/>
            <a:ext cx="1179513" cy="114300"/>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797550" y="4460875"/>
            <a:ext cx="1268413" cy="384175"/>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648325" y="4506913"/>
            <a:ext cx="1020763" cy="749300"/>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286375" y="4522788"/>
            <a:ext cx="730250" cy="927100"/>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951413" y="4554538"/>
            <a:ext cx="150813" cy="711200"/>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4125913" y="4600575"/>
            <a:ext cx="120650" cy="930275"/>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187700" y="4460875"/>
            <a:ext cx="446088" cy="804863"/>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2416175" y="4211638"/>
            <a:ext cx="744538" cy="652463"/>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006600" y="4094163"/>
            <a:ext cx="1077913" cy="325438"/>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28" idx="3"/>
          </p:cNvCxnSpPr>
          <p:nvPr/>
        </p:nvCxnSpPr>
        <p:spPr>
          <a:xfrm flipH="1" flipV="1">
            <a:off x="2222500" y="3603625"/>
            <a:ext cx="1046163" cy="255588"/>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flipV="1">
            <a:off x="2667000" y="3038475"/>
            <a:ext cx="966788" cy="496888"/>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30" idx="2"/>
          </p:cNvCxnSpPr>
          <p:nvPr/>
        </p:nvCxnSpPr>
        <p:spPr>
          <a:xfrm flipH="1" flipV="1">
            <a:off x="3335338" y="2649538"/>
            <a:ext cx="579438" cy="715963"/>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4495800" y="2562225"/>
            <a:ext cx="136525" cy="725488"/>
          </a:xfrm>
          <a:prstGeom prst="line">
            <a:avLst/>
          </a:prstGeom>
          <a:ln w="28575">
            <a:solidFill>
              <a:srgbClr val="E6007E"/>
            </a:solidFill>
          </a:ln>
        </p:spPr>
        <p:style>
          <a:lnRef idx="1">
            <a:schemeClr val="accent1"/>
          </a:lnRef>
          <a:fillRef idx="0">
            <a:schemeClr val="accent1"/>
          </a:fillRef>
          <a:effectRef idx="0">
            <a:schemeClr val="accent1"/>
          </a:effectRef>
          <a:fontRef idx="minor">
            <a:schemeClr val="tx1"/>
          </a:fontRef>
        </p:style>
      </p:cxnSp>
      <p:grpSp>
        <p:nvGrpSpPr>
          <p:cNvPr id="11300" name="Group 8"/>
          <p:cNvGrpSpPr/>
          <p:nvPr/>
        </p:nvGrpSpPr>
        <p:grpSpPr>
          <a:xfrm>
            <a:off x="2803525" y="3001963"/>
            <a:ext cx="3527425" cy="1801812"/>
            <a:chOff x="2567940" y="3062978"/>
            <a:chExt cx="3528060" cy="1801773"/>
          </a:xfrm>
        </p:grpSpPr>
        <p:pic>
          <p:nvPicPr>
            <p:cNvPr id="11301" name="Picture 7"/>
            <p:cNvPicPr>
              <a:picLocks noChangeAspect="1"/>
            </p:cNvPicPr>
            <p:nvPr/>
          </p:nvPicPr>
          <p:blipFill>
            <a:blip r:embed="rId1"/>
            <a:stretch>
              <a:fillRect/>
            </a:stretch>
          </p:blipFill>
          <p:spPr>
            <a:xfrm>
              <a:off x="2567940" y="3062978"/>
              <a:ext cx="3528060" cy="1801773"/>
            </a:xfrm>
            <a:prstGeom prst="rect">
              <a:avLst/>
            </a:prstGeom>
            <a:noFill/>
            <a:ln w="9525">
              <a:noFill/>
            </a:ln>
          </p:spPr>
        </p:pic>
        <p:sp>
          <p:nvSpPr>
            <p:cNvPr id="11302" name="Title 20"/>
            <p:cNvSpPr/>
            <p:nvPr/>
          </p:nvSpPr>
          <p:spPr>
            <a:xfrm>
              <a:off x="3012757" y="3816455"/>
              <a:ext cx="2638426" cy="542185"/>
            </a:xfrm>
            <a:prstGeom prst="roundRect">
              <a:avLst>
                <a:gd name="adj" fmla="val 9639"/>
              </a:avLst>
            </a:prstGeom>
            <a:solidFill>
              <a:schemeClr val="bg1"/>
            </a:solidFill>
            <a:ln w="25400">
              <a:noFill/>
            </a:ln>
          </p:spPr>
          <p:txBody>
            <a:bodyPr lIns="36000" tIns="72000" rIns="36000" bIns="72000" anchor="ctr" anchorCtr="1"/>
            <a:p>
              <a:pPr eaLnBrk="1" hangingPunct="1">
                <a:lnSpc>
                  <a:spcPct val="90000"/>
                </a:lnSpc>
                <a:buNone/>
              </a:pPr>
              <a:r>
                <a:rPr lang="en-GB" altLang="x-none" sz="2800" b="1" dirty="0">
                  <a:solidFill>
                    <a:srgbClr val="1C1C1C"/>
                  </a:solidFill>
                  <a:latin typeface="Twinkl SemiBold"/>
                </a:rPr>
                <a:t>Prepositions</a:t>
              </a:r>
              <a:endParaRPr lang="en-GB" altLang="x-none" sz="2800" b="1" dirty="0">
                <a:solidFill>
                  <a:srgbClr val="1C1C1C"/>
                </a:solidFill>
                <a:latin typeface="Twinkl SemiBold"/>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childTnLst>
                          </p:cTn>
                        </p:par>
                        <p:par>
                          <p:cTn id="32" fill="hold">
                            <p:stCondLst>
                              <p:cond delay="500"/>
                            </p:stCondLst>
                            <p:childTnLst>
                              <p:par>
                                <p:cTn id="33" presetID="1"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left)">
                                      <p:cBhvr>
                                        <p:cTn id="39" dur="500"/>
                                        <p:tgtEl>
                                          <p:spTgt spid="35"/>
                                        </p:tgtEl>
                                      </p:cBhvr>
                                    </p:animEffect>
                                  </p:childTnLst>
                                </p:cTn>
                              </p:par>
                            </p:childTnLst>
                          </p:cTn>
                        </p:par>
                        <p:par>
                          <p:cTn id="40" fill="hold">
                            <p:stCondLst>
                              <p:cond delay="500"/>
                            </p:stCondLst>
                            <p:childTnLst>
                              <p:par>
                                <p:cTn id="41" presetID="1"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500"/>
                            </p:stCondLst>
                            <p:childTnLst>
                              <p:par>
                                <p:cTn id="57" presetID="1"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left)">
                                      <p:cBhvr>
                                        <p:cTn id="63" dur="500"/>
                                        <p:tgtEl>
                                          <p:spTgt spid="41"/>
                                        </p:tgtEl>
                                      </p:cBhvr>
                                    </p:animEffect>
                                  </p:childTnLst>
                                </p:cTn>
                              </p:par>
                            </p:childTnLst>
                          </p:cTn>
                        </p:par>
                        <p:par>
                          <p:cTn id="64" fill="hold">
                            <p:stCondLst>
                              <p:cond delay="500"/>
                            </p:stCondLst>
                            <p:childTnLst>
                              <p:par>
                                <p:cTn id="65" presetID="1"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500"/>
                            </p:stCondLst>
                            <p:childTnLst>
                              <p:par>
                                <p:cTn id="73" presetID="1" presetClass="entr" presetSubtype="0" fill="hold" grpId="0" nodeType="afterEffect">
                                  <p:stCondLst>
                                    <p:cond delay="0"/>
                                  </p:stCondLst>
                                  <p:childTnLst>
                                    <p:set>
                                      <p:cBhvr>
                                        <p:cTn id="74" dur="1" fill="hold">
                                          <p:stCondLst>
                                            <p:cond delay="0"/>
                                          </p:stCondLst>
                                        </p:cTn>
                                        <p:tgtEl>
                                          <p:spTgt spid="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500"/>
                            </p:stCondLst>
                            <p:childTnLst>
                              <p:par>
                                <p:cTn id="81" presetID="1" presetClass="entr" presetSubtype="0"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wipe(up)">
                                      <p:cBhvr>
                                        <p:cTn id="87" dur="500"/>
                                        <p:tgtEl>
                                          <p:spTgt spid="48"/>
                                        </p:tgtEl>
                                      </p:cBhvr>
                                    </p:animEffect>
                                  </p:childTnLst>
                                </p:cTn>
                              </p:par>
                            </p:childTnLst>
                          </p:cTn>
                        </p:par>
                        <p:par>
                          <p:cTn id="88" fill="hold">
                            <p:stCondLst>
                              <p:cond delay="500"/>
                            </p:stCondLst>
                            <p:childTnLst>
                              <p:par>
                                <p:cTn id="89" presetID="1" presetClass="entr" presetSubtype="0" fill="hold" grpId="0" nodeType="after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500"/>
                            </p:stCondLst>
                            <p:childTnLst>
                              <p:par>
                                <p:cTn id="97" presetID="1" presetClass="entr" presetSubtype="0"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nodeType="click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up)">
                                      <p:cBhvr>
                                        <p:cTn id="103" dur="500"/>
                                        <p:tgtEl>
                                          <p:spTgt spid="52"/>
                                        </p:tgtEl>
                                      </p:cBhvr>
                                    </p:animEffect>
                                  </p:childTnLst>
                                </p:cTn>
                              </p:par>
                            </p:childTnLst>
                          </p:cTn>
                        </p:par>
                        <p:par>
                          <p:cTn id="104" fill="hold">
                            <p:stCondLst>
                              <p:cond delay="500"/>
                            </p:stCondLst>
                            <p:childTnLst>
                              <p:par>
                                <p:cTn id="105" presetID="1" presetClass="entr" presetSubtype="0"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2" fill="hold" nodeType="click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wipe(right)">
                                      <p:cBhvr>
                                        <p:cTn id="111" dur="500"/>
                                        <p:tgtEl>
                                          <p:spTgt spid="54"/>
                                        </p:tgtEl>
                                      </p:cBhvr>
                                    </p:animEffect>
                                  </p:childTnLst>
                                </p:cTn>
                              </p:par>
                            </p:childTnLst>
                          </p:cTn>
                        </p:par>
                        <p:par>
                          <p:cTn id="112" fill="hold">
                            <p:stCondLst>
                              <p:cond delay="500"/>
                            </p:stCondLst>
                            <p:childTnLst>
                              <p:par>
                                <p:cTn id="113" presetID="1" presetClass="entr" presetSubtype="0" fill="hold" grpId="0" nodeType="afterEffect">
                                  <p:stCondLst>
                                    <p:cond delay="0"/>
                                  </p:stCondLst>
                                  <p:childTnLst>
                                    <p:set>
                                      <p:cBhvr>
                                        <p:cTn id="114" dur="1" fill="hold">
                                          <p:stCondLst>
                                            <p:cond delay="0"/>
                                          </p:stCondLst>
                                        </p:cTn>
                                        <p:tgtEl>
                                          <p:spTgt spid="2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22" presetClass="entr" presetSubtype="2" fill="hold" nodeType="click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wipe(right)">
                                      <p:cBhvr>
                                        <p:cTn id="119" dur="500"/>
                                        <p:tgtEl>
                                          <p:spTgt spid="56"/>
                                        </p:tgtEl>
                                      </p:cBhvr>
                                    </p:animEffect>
                                  </p:childTnLst>
                                </p:cTn>
                              </p:par>
                            </p:childTnLst>
                          </p:cTn>
                        </p:par>
                        <p:par>
                          <p:cTn id="120" fill="hold">
                            <p:stCondLst>
                              <p:cond delay="500"/>
                            </p:stCondLst>
                            <p:childTnLst>
                              <p:par>
                                <p:cTn id="121" presetID="1" presetClass="entr" presetSubtype="0" fill="hold" grpId="0" nodeType="afterEffect">
                                  <p:stCondLst>
                                    <p:cond delay="0"/>
                                  </p:stCondLst>
                                  <p:childTnLst>
                                    <p:set>
                                      <p:cBhvr>
                                        <p:cTn id="122" dur="1" fill="hold">
                                          <p:stCondLst>
                                            <p:cond delay="0"/>
                                          </p:stCondLst>
                                        </p:cTn>
                                        <p:tgtEl>
                                          <p:spTgt spid="29"/>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wipe(down)">
                                      <p:cBhvr>
                                        <p:cTn id="127" dur="500"/>
                                        <p:tgtEl>
                                          <p:spTgt spid="58"/>
                                        </p:tgtEl>
                                      </p:cBhvr>
                                    </p:animEffect>
                                  </p:childTnLst>
                                </p:cTn>
                              </p:par>
                            </p:childTnLst>
                          </p:cTn>
                        </p:par>
                        <p:par>
                          <p:cTn id="128" fill="hold">
                            <p:stCondLst>
                              <p:cond delay="500"/>
                            </p:stCondLst>
                            <p:childTnLst>
                              <p:par>
                                <p:cTn id="129" presetID="1" presetClass="entr" presetSubtype="0"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P spid="19" grpId="0"/>
      <p:bldP spid="20" grpId="0"/>
      <p:bldP spid="22" grpId="0"/>
      <p:bldP spid="23" grpId="0"/>
      <p:bldP spid="24" grpId="0"/>
      <p:bldP spid="25" grpId="0"/>
      <p:bldP spid="26" grpId="0"/>
      <p:bldP spid="27" grpId="0"/>
      <p:bldP spid="28" grpId="0"/>
      <p:bldP spid="29"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itle 20"/>
          <p:cNvSpPr>
            <a:spLocks noGrp="1"/>
          </p:cNvSpPr>
          <p:nvPr>
            <p:ph type="title"/>
          </p:nvPr>
        </p:nvSpPr>
        <p:spPr>
          <a:xfrm>
            <a:off x="457200" y="479425"/>
            <a:ext cx="8220075" cy="993775"/>
          </a:xfrm>
          <a:ln/>
        </p:spPr>
        <p:txBody>
          <a:bodyPr vert="horz" wrap="square" lIns="252000" tIns="252000" rIns="252000" bIns="252000" anchor="ctr" anchorCtr="1"/>
          <a:p>
            <a:pPr defTabSz="914400">
              <a:buNone/>
            </a:pPr>
            <a:r>
              <a:rPr lang="en-GB" altLang="x-none" sz="3600" kern="1200" dirty="0">
                <a:latin typeface="Twinkl SemiBold"/>
                <a:ea typeface="+mj-ea"/>
                <a:cs typeface="+mj-cs"/>
              </a:rPr>
              <a:t>Preposition Or Not?</a:t>
            </a:r>
            <a:endParaRPr lang="en-GB" altLang="x-none" sz="3600" kern="1200" dirty="0">
              <a:latin typeface="Twinkl SemiBold"/>
              <a:ea typeface="+mj-ea"/>
              <a:cs typeface="+mj-cs"/>
            </a:endParaRPr>
          </a:p>
        </p:txBody>
      </p:sp>
      <p:sp>
        <p:nvSpPr>
          <p:cNvPr id="12291" name="Rectangle 4"/>
          <p:cNvSpPr/>
          <p:nvPr/>
        </p:nvSpPr>
        <p:spPr>
          <a:xfrm>
            <a:off x="755650" y="1362075"/>
            <a:ext cx="7632700" cy="698500"/>
          </a:xfrm>
          <a:prstGeom prst="rect">
            <a:avLst/>
          </a:prstGeom>
          <a:noFill/>
          <a:ln w="9525">
            <a:noFill/>
          </a:ln>
        </p:spPr>
        <p:txBody>
          <a:bodyPr lIns="0" tIns="72000" rIns="0" bIns="72000">
            <a:spAutoFit/>
          </a:bodyPr>
          <a:p>
            <a:pPr algn="ctr" eaLnBrk="1" hangingPunct="1">
              <a:buNone/>
            </a:pPr>
            <a:r>
              <a:rPr lang="en-GB" altLang="en-US" dirty="0">
                <a:latin typeface="Twinkl"/>
              </a:rPr>
              <a:t>Keeping in mind that ‘a </a:t>
            </a:r>
            <a:r>
              <a:rPr lang="en-GB" altLang="en-US" b="1" dirty="0">
                <a:solidFill>
                  <a:srgbClr val="0070C0"/>
                </a:solidFill>
                <a:latin typeface="Twinkl"/>
              </a:rPr>
              <a:t>preposition</a:t>
            </a:r>
            <a:r>
              <a:rPr lang="en-GB" altLang="en-US" dirty="0">
                <a:solidFill>
                  <a:srgbClr val="0070C0"/>
                </a:solidFill>
                <a:latin typeface="Twinkl"/>
              </a:rPr>
              <a:t> </a:t>
            </a:r>
            <a:r>
              <a:rPr lang="en-GB" altLang="en-US" dirty="0">
                <a:latin typeface="Twinkl"/>
              </a:rPr>
              <a:t>is a word or phrase used to describe a </a:t>
            </a:r>
            <a:r>
              <a:rPr lang="en-GB" altLang="en-US" b="1" dirty="0">
                <a:solidFill>
                  <a:srgbClr val="E6007E"/>
                </a:solidFill>
                <a:latin typeface="Twinkl"/>
              </a:rPr>
              <a:t>place</a:t>
            </a:r>
            <a:r>
              <a:rPr lang="en-GB" altLang="en-US" dirty="0">
                <a:latin typeface="Twinkl"/>
              </a:rPr>
              <a:t>, </a:t>
            </a:r>
            <a:r>
              <a:rPr lang="en-GB" altLang="en-US" b="1" dirty="0">
                <a:solidFill>
                  <a:srgbClr val="E6007E"/>
                </a:solidFill>
                <a:latin typeface="Twinkl"/>
              </a:rPr>
              <a:t>time</a:t>
            </a:r>
            <a:r>
              <a:rPr lang="en-GB" altLang="en-US" dirty="0">
                <a:solidFill>
                  <a:srgbClr val="E6007E"/>
                </a:solidFill>
                <a:latin typeface="Twinkl"/>
              </a:rPr>
              <a:t> </a:t>
            </a:r>
            <a:r>
              <a:rPr lang="en-GB" altLang="en-US" dirty="0">
                <a:latin typeface="Twinkl"/>
              </a:rPr>
              <a:t>or </a:t>
            </a:r>
            <a:r>
              <a:rPr lang="en-GB" altLang="en-US" b="1" dirty="0">
                <a:solidFill>
                  <a:srgbClr val="E6007E"/>
                </a:solidFill>
                <a:latin typeface="Twinkl"/>
              </a:rPr>
              <a:t>movement</a:t>
            </a:r>
            <a:r>
              <a:rPr lang="en-GB" altLang="en-US" dirty="0">
                <a:latin typeface="Twinkl"/>
              </a:rPr>
              <a:t>’ sort the following words into the correct circles:</a:t>
            </a:r>
            <a:endParaRPr lang="en-GB" altLang="en-US" dirty="0">
              <a:latin typeface="Twinkl"/>
            </a:endParaRPr>
          </a:p>
        </p:txBody>
      </p:sp>
      <p:sp>
        <p:nvSpPr>
          <p:cNvPr id="3" name="Oval 2"/>
          <p:cNvSpPr/>
          <p:nvPr/>
        </p:nvSpPr>
        <p:spPr>
          <a:xfrm>
            <a:off x="1333500" y="2171700"/>
            <a:ext cx="2997200" cy="2900363"/>
          </a:xfrm>
          <a:prstGeom prst="ellipse">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42" name="Oval 41"/>
          <p:cNvSpPr/>
          <p:nvPr/>
        </p:nvSpPr>
        <p:spPr>
          <a:xfrm>
            <a:off x="4922838" y="2171700"/>
            <a:ext cx="2997200" cy="2900363"/>
          </a:xfrm>
          <a:prstGeom prst="ellipse">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12294" name="Rectangle 1"/>
          <p:cNvSpPr/>
          <p:nvPr/>
        </p:nvSpPr>
        <p:spPr>
          <a:xfrm>
            <a:off x="2090738" y="2376488"/>
            <a:ext cx="1482725" cy="369887"/>
          </a:xfrm>
          <a:prstGeom prst="rect">
            <a:avLst/>
          </a:prstGeom>
          <a:noFill/>
          <a:ln w="9525">
            <a:noFill/>
          </a:ln>
        </p:spPr>
        <p:txBody>
          <a:bodyPr wrap="none">
            <a:spAutoFit/>
          </a:bodyPr>
          <a:p>
            <a:pPr eaLnBrk="1" hangingPunct="1">
              <a:buNone/>
            </a:pPr>
            <a:r>
              <a:rPr lang="en-GB" altLang="en-US" b="1" dirty="0">
                <a:solidFill>
                  <a:srgbClr val="0070C0"/>
                </a:solidFill>
                <a:latin typeface="Twinkl"/>
              </a:rPr>
              <a:t>Prepositions</a:t>
            </a:r>
            <a:endParaRPr lang="en-GB" altLang="x-none" dirty="0">
              <a:latin typeface="Twinkl"/>
            </a:endParaRPr>
          </a:p>
        </p:txBody>
      </p:sp>
      <p:sp>
        <p:nvSpPr>
          <p:cNvPr id="12295" name="Rectangle 6"/>
          <p:cNvSpPr/>
          <p:nvPr/>
        </p:nvSpPr>
        <p:spPr>
          <a:xfrm>
            <a:off x="5457825" y="2297113"/>
            <a:ext cx="1927225" cy="646112"/>
          </a:xfrm>
          <a:prstGeom prst="rect">
            <a:avLst/>
          </a:prstGeom>
          <a:noFill/>
          <a:ln w="9525">
            <a:noFill/>
          </a:ln>
        </p:spPr>
        <p:txBody>
          <a:bodyPr>
            <a:spAutoFit/>
          </a:bodyPr>
          <a:p>
            <a:pPr algn="ctr" eaLnBrk="1" hangingPunct="1">
              <a:buNone/>
            </a:pPr>
            <a:r>
              <a:rPr lang="en-GB" altLang="en-US" b="1" dirty="0">
                <a:solidFill>
                  <a:srgbClr val="E6007E"/>
                </a:solidFill>
                <a:latin typeface="Twinkl"/>
              </a:rPr>
              <a:t>Not</a:t>
            </a:r>
            <a:br>
              <a:rPr lang="en-GB" altLang="en-US" b="1" dirty="0">
                <a:solidFill>
                  <a:srgbClr val="E6007E"/>
                </a:solidFill>
                <a:latin typeface="Twinkl"/>
              </a:rPr>
            </a:br>
            <a:r>
              <a:rPr lang="en-GB" altLang="en-US" b="1" dirty="0">
                <a:solidFill>
                  <a:srgbClr val="E6007E"/>
                </a:solidFill>
                <a:latin typeface="Twinkl"/>
              </a:rPr>
              <a:t>Prepositions</a:t>
            </a:r>
            <a:endParaRPr lang="en-GB" altLang="x-none" dirty="0">
              <a:solidFill>
                <a:srgbClr val="E6007E"/>
              </a:solidFill>
              <a:latin typeface="Twinkl"/>
            </a:endParaRPr>
          </a:p>
        </p:txBody>
      </p:sp>
      <p:sp>
        <p:nvSpPr>
          <p:cNvPr id="4" name="Rectangle 3"/>
          <p:cNvSpPr/>
          <p:nvPr/>
        </p:nvSpPr>
        <p:spPr>
          <a:xfrm>
            <a:off x="814388" y="5272088"/>
            <a:ext cx="7505700" cy="950913"/>
          </a:xfrm>
          <a:prstGeom prst="rect">
            <a:avLst/>
          </a:prstGeom>
          <a:solidFill>
            <a:schemeClr val="accent5">
              <a:lumMod val="20000"/>
              <a:lumOff val="8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6" name="Rectangle 5"/>
          <p:cNvSpPr/>
          <p:nvPr/>
        </p:nvSpPr>
        <p:spPr>
          <a:xfrm>
            <a:off x="938213" y="5392738"/>
            <a:ext cx="790575" cy="368300"/>
          </a:xfrm>
          <a:prstGeom prst="rect">
            <a:avLst/>
          </a:prstGeom>
          <a:noFill/>
          <a:ln w="9525">
            <a:noFill/>
          </a:ln>
        </p:spPr>
        <p:txBody>
          <a:bodyPr wrap="none">
            <a:spAutoFit/>
          </a:bodyPr>
          <a:p>
            <a:pPr eaLnBrk="1" hangingPunct="1">
              <a:buNone/>
            </a:pPr>
            <a:r>
              <a:rPr lang="en-GB" altLang="en-US" dirty="0">
                <a:latin typeface="Twinkl"/>
              </a:rPr>
              <a:t>angry</a:t>
            </a:r>
            <a:endParaRPr lang="en-GB" altLang="x-none" dirty="0">
              <a:latin typeface="Twinkl"/>
            </a:endParaRPr>
          </a:p>
        </p:txBody>
      </p:sp>
      <p:sp>
        <p:nvSpPr>
          <p:cNvPr id="10" name="Rectangle 9"/>
          <p:cNvSpPr/>
          <p:nvPr/>
        </p:nvSpPr>
        <p:spPr>
          <a:xfrm>
            <a:off x="2289175" y="5392738"/>
            <a:ext cx="1444625" cy="368300"/>
          </a:xfrm>
          <a:prstGeom prst="rect">
            <a:avLst/>
          </a:prstGeom>
          <a:noFill/>
          <a:ln w="9525">
            <a:noFill/>
          </a:ln>
        </p:spPr>
        <p:txBody>
          <a:bodyPr wrap="none">
            <a:spAutoFit/>
          </a:bodyPr>
          <a:p>
            <a:pPr eaLnBrk="1" hangingPunct="1">
              <a:buNone/>
            </a:pPr>
            <a:r>
              <a:rPr lang="en-GB" altLang="en-US" u="sng" dirty="0">
                <a:latin typeface="Twinkl"/>
              </a:rPr>
              <a:t>before</a:t>
            </a:r>
            <a:r>
              <a:rPr lang="en-GB" altLang="en-US" dirty="0">
                <a:latin typeface="Twinkl"/>
              </a:rPr>
              <a:t> lunch</a:t>
            </a:r>
            <a:endParaRPr lang="en-GB" altLang="x-none" dirty="0">
              <a:latin typeface="Twinkl"/>
            </a:endParaRPr>
          </a:p>
        </p:txBody>
      </p:sp>
      <p:sp>
        <p:nvSpPr>
          <p:cNvPr id="11" name="Rectangle 10"/>
          <p:cNvSpPr/>
          <p:nvPr/>
        </p:nvSpPr>
        <p:spPr>
          <a:xfrm>
            <a:off x="4200525" y="5392738"/>
            <a:ext cx="1373188" cy="368300"/>
          </a:xfrm>
          <a:prstGeom prst="rect">
            <a:avLst/>
          </a:prstGeom>
          <a:noFill/>
          <a:ln w="9525">
            <a:noFill/>
          </a:ln>
        </p:spPr>
        <p:txBody>
          <a:bodyPr wrap="none">
            <a:spAutoFit/>
          </a:bodyPr>
          <a:p>
            <a:pPr eaLnBrk="1" hangingPunct="1">
              <a:buNone/>
            </a:pPr>
            <a:r>
              <a:rPr lang="en-GB" altLang="en-US" u="sng" dirty="0">
                <a:latin typeface="Twinkl"/>
              </a:rPr>
              <a:t>after</a:t>
            </a:r>
            <a:r>
              <a:rPr lang="en-GB" altLang="en-US" dirty="0">
                <a:latin typeface="Twinkl"/>
              </a:rPr>
              <a:t> school</a:t>
            </a:r>
            <a:endParaRPr lang="en-GB" altLang="x-none" dirty="0">
              <a:latin typeface="Twinkl"/>
            </a:endParaRPr>
          </a:p>
        </p:txBody>
      </p:sp>
      <p:sp>
        <p:nvSpPr>
          <p:cNvPr id="12" name="Rectangle 11"/>
          <p:cNvSpPr/>
          <p:nvPr/>
        </p:nvSpPr>
        <p:spPr>
          <a:xfrm>
            <a:off x="6010275" y="5392738"/>
            <a:ext cx="571500" cy="368300"/>
          </a:xfrm>
          <a:prstGeom prst="rect">
            <a:avLst/>
          </a:prstGeom>
          <a:noFill/>
          <a:ln w="9525">
            <a:noFill/>
          </a:ln>
        </p:spPr>
        <p:txBody>
          <a:bodyPr wrap="none">
            <a:spAutoFit/>
          </a:bodyPr>
          <a:p>
            <a:pPr eaLnBrk="1" hangingPunct="1">
              <a:buNone/>
            </a:pPr>
            <a:r>
              <a:rPr lang="en-GB" altLang="en-US" dirty="0">
                <a:latin typeface="Twinkl"/>
              </a:rPr>
              <a:t>and</a:t>
            </a:r>
            <a:endParaRPr lang="en-GB" altLang="x-none" dirty="0">
              <a:latin typeface="Twinkl"/>
            </a:endParaRPr>
          </a:p>
        </p:txBody>
      </p:sp>
      <p:sp>
        <p:nvSpPr>
          <p:cNvPr id="13" name="Rectangle 12"/>
          <p:cNvSpPr/>
          <p:nvPr/>
        </p:nvSpPr>
        <p:spPr>
          <a:xfrm>
            <a:off x="7165975" y="5392738"/>
            <a:ext cx="774700" cy="368300"/>
          </a:xfrm>
          <a:prstGeom prst="rect">
            <a:avLst/>
          </a:prstGeom>
          <a:noFill/>
          <a:ln w="9525">
            <a:noFill/>
          </a:ln>
        </p:spPr>
        <p:txBody>
          <a:bodyPr wrap="none">
            <a:spAutoFit/>
          </a:bodyPr>
          <a:p>
            <a:pPr eaLnBrk="1" hangingPunct="1">
              <a:buNone/>
            </a:pPr>
            <a:r>
              <a:rPr lang="en-GB" altLang="en-US" dirty="0">
                <a:latin typeface="Twinkl"/>
              </a:rPr>
              <a:t>under</a:t>
            </a:r>
            <a:endParaRPr lang="en-GB" altLang="x-none" dirty="0">
              <a:latin typeface="Twinkl"/>
            </a:endParaRPr>
          </a:p>
        </p:txBody>
      </p:sp>
      <p:sp>
        <p:nvSpPr>
          <p:cNvPr id="14" name="Rectangle 13"/>
          <p:cNvSpPr/>
          <p:nvPr/>
        </p:nvSpPr>
        <p:spPr>
          <a:xfrm>
            <a:off x="1457325" y="5753100"/>
            <a:ext cx="1001713" cy="369888"/>
          </a:xfrm>
          <a:prstGeom prst="rect">
            <a:avLst/>
          </a:prstGeom>
          <a:noFill/>
          <a:ln w="9525">
            <a:noFill/>
          </a:ln>
        </p:spPr>
        <p:txBody>
          <a:bodyPr wrap="none">
            <a:spAutoFit/>
          </a:bodyPr>
          <a:p>
            <a:pPr eaLnBrk="1" hangingPunct="1">
              <a:buNone/>
            </a:pPr>
            <a:r>
              <a:rPr lang="en-GB" altLang="en-US" dirty="0">
                <a:latin typeface="Twinkl"/>
              </a:rPr>
              <a:t>through</a:t>
            </a:r>
            <a:endParaRPr lang="en-GB" altLang="x-none" dirty="0">
              <a:latin typeface="Twinkl"/>
            </a:endParaRPr>
          </a:p>
        </p:txBody>
      </p:sp>
      <p:sp>
        <p:nvSpPr>
          <p:cNvPr id="15" name="Rectangle 14"/>
          <p:cNvSpPr/>
          <p:nvPr/>
        </p:nvSpPr>
        <p:spPr>
          <a:xfrm>
            <a:off x="3057525" y="5753100"/>
            <a:ext cx="779463" cy="369888"/>
          </a:xfrm>
          <a:prstGeom prst="rect">
            <a:avLst/>
          </a:prstGeom>
          <a:noFill/>
          <a:ln w="9525">
            <a:noFill/>
          </a:ln>
        </p:spPr>
        <p:txBody>
          <a:bodyPr wrap="none">
            <a:spAutoFit/>
          </a:bodyPr>
          <a:p>
            <a:pPr eaLnBrk="1" hangingPunct="1">
              <a:buNone/>
            </a:pPr>
            <a:r>
              <a:rPr lang="en-GB" altLang="en-US" dirty="0">
                <a:latin typeface="Twinkl"/>
              </a:rPr>
              <a:t>threw</a:t>
            </a:r>
            <a:endParaRPr lang="en-GB" altLang="x-none" dirty="0">
              <a:latin typeface="Twinkl"/>
            </a:endParaRPr>
          </a:p>
        </p:txBody>
      </p:sp>
      <p:sp>
        <p:nvSpPr>
          <p:cNvPr id="16" name="Rectangle 15"/>
          <p:cNvSpPr/>
          <p:nvPr/>
        </p:nvSpPr>
        <p:spPr>
          <a:xfrm>
            <a:off x="4411663" y="5753100"/>
            <a:ext cx="804862" cy="369888"/>
          </a:xfrm>
          <a:prstGeom prst="rect">
            <a:avLst/>
          </a:prstGeom>
          <a:noFill/>
          <a:ln w="9525">
            <a:noFill/>
          </a:ln>
        </p:spPr>
        <p:txBody>
          <a:bodyPr wrap="none">
            <a:spAutoFit/>
          </a:bodyPr>
          <a:p>
            <a:pPr eaLnBrk="1" hangingPunct="1">
              <a:buNone/>
            </a:pPr>
            <a:r>
              <a:rPr lang="en-GB" altLang="en-US" dirty="0">
                <a:latin typeface="Twinkl"/>
              </a:rPr>
              <a:t>beside</a:t>
            </a:r>
            <a:endParaRPr lang="en-GB" altLang="x-none" dirty="0">
              <a:latin typeface="Twinkl"/>
            </a:endParaRPr>
          </a:p>
        </p:txBody>
      </p:sp>
      <p:sp>
        <p:nvSpPr>
          <p:cNvPr id="17" name="Rectangle 16"/>
          <p:cNvSpPr/>
          <p:nvPr/>
        </p:nvSpPr>
        <p:spPr>
          <a:xfrm>
            <a:off x="5649913" y="5753100"/>
            <a:ext cx="817562" cy="369888"/>
          </a:xfrm>
          <a:prstGeom prst="rect">
            <a:avLst/>
          </a:prstGeom>
          <a:noFill/>
          <a:ln w="9525">
            <a:noFill/>
          </a:ln>
        </p:spPr>
        <p:txBody>
          <a:bodyPr wrap="none">
            <a:spAutoFit/>
          </a:bodyPr>
          <a:p>
            <a:pPr eaLnBrk="1" hangingPunct="1">
              <a:buNone/>
            </a:pPr>
            <a:r>
              <a:rPr lang="en-GB" altLang="en-US" dirty="0">
                <a:latin typeface="Twinkl"/>
              </a:rPr>
              <a:t>decide</a:t>
            </a:r>
            <a:endParaRPr lang="en-GB" altLang="x-none" dirty="0">
              <a:latin typeface="Twinkl"/>
            </a:endParaRPr>
          </a:p>
        </p:txBody>
      </p:sp>
      <p:sp>
        <p:nvSpPr>
          <p:cNvPr id="18" name="Rectangle 17"/>
          <p:cNvSpPr/>
          <p:nvPr/>
        </p:nvSpPr>
        <p:spPr>
          <a:xfrm>
            <a:off x="6926263" y="5753100"/>
            <a:ext cx="384175" cy="369888"/>
          </a:xfrm>
          <a:prstGeom prst="rect">
            <a:avLst/>
          </a:prstGeom>
          <a:noFill/>
          <a:ln w="9525">
            <a:noFill/>
          </a:ln>
        </p:spPr>
        <p:txBody>
          <a:bodyPr wrap="none">
            <a:spAutoFit/>
          </a:bodyPr>
          <a:p>
            <a:pPr eaLnBrk="1" hangingPunct="1">
              <a:buNone/>
            </a:pPr>
            <a:r>
              <a:rPr lang="en-GB" altLang="en-US" dirty="0">
                <a:latin typeface="Twinkl"/>
              </a:rPr>
              <a:t>in</a:t>
            </a:r>
            <a:endParaRPr lang="en-GB" altLang="x-none" dirty="0">
              <a:latin typeface="Twink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4.44444E-6 L 0.56146 -0.33958 " pathEditMode="relative" rAng="0" ptsTypes="AA">
                                      <p:cBhvr>
                                        <p:cTn id="6" dur="1250" fill="hold"/>
                                        <p:tgtEl>
                                          <p:spTgt spid="6"/>
                                        </p:tgtEl>
                                        <p:attrNameLst>
                                          <p:attrName>ppt_x</p:attrName>
                                          <p:attrName>ppt_y</p:attrName>
                                        </p:attrNameLst>
                                      </p:cBhvr>
                                      <p:rCtr x="28100" y="-17000"/>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77778E-7 -4.44444E-6 L -0.02118 -0.38287 " pathEditMode="relative" rAng="0" ptsTypes="AA">
                                      <p:cBhvr>
                                        <p:cTn id="10" dur="1250" fill="hold"/>
                                        <p:tgtEl>
                                          <p:spTgt spid="10"/>
                                        </p:tgtEl>
                                        <p:attrNameLst>
                                          <p:attrName>ppt_x</p:attrName>
                                          <p:attrName>ppt_y</p:attrName>
                                        </p:attrNameLst>
                                      </p:cBhvr>
                                      <p:rCtr x="-1100" y="-1910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5E-6 -4.44444E-6 L -0.22622 -0.328 " pathEditMode="relative" rAng="0" ptsTypes="AA">
                                      <p:cBhvr>
                                        <p:cTn id="14" dur="1250" fill="hold"/>
                                        <p:tgtEl>
                                          <p:spTgt spid="11"/>
                                        </p:tgtEl>
                                        <p:attrNameLst>
                                          <p:attrName>ppt_x</p:attrName>
                                          <p:attrName>ppt_y</p:attrName>
                                        </p:attrNameLst>
                                      </p:cBhvr>
                                      <p:rCtr x="-11300" y="-1640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1.66667E-6 -4.44444E-6 L 0.01875 -0.29166 " pathEditMode="relative" rAng="0" ptsTypes="AA">
                                      <p:cBhvr>
                                        <p:cTn id="18" dur="1250" fill="hold"/>
                                        <p:tgtEl>
                                          <p:spTgt spid="12"/>
                                        </p:tgtEl>
                                        <p:attrNameLst>
                                          <p:attrName>ppt_x</p:attrName>
                                          <p:attrName>ppt_y</p:attrName>
                                        </p:attrNameLst>
                                      </p:cBhvr>
                                      <p:rCtr x="900" y="-14600"/>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1.66667E-6 -4.44444E-6 L -0.51441 -0.27013 " pathEditMode="relative" rAng="0" ptsTypes="AA">
                                      <p:cBhvr>
                                        <p:cTn id="22" dur="1250" fill="hold"/>
                                        <p:tgtEl>
                                          <p:spTgt spid="13"/>
                                        </p:tgtEl>
                                        <p:attrNameLst>
                                          <p:attrName>ppt_x</p:attrName>
                                          <p:attrName>ppt_y</p:attrName>
                                        </p:attrNameLst>
                                      </p:cBhvr>
                                      <p:rCtr x="-25700" y="-13500"/>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5E-6 -7.40741E-7 L 0.10226 -0.27245 " pathEditMode="relative" rAng="0" ptsTypes="AA">
                                      <p:cBhvr>
                                        <p:cTn id="26" dur="1250" fill="hold"/>
                                        <p:tgtEl>
                                          <p:spTgt spid="14"/>
                                        </p:tgtEl>
                                        <p:attrNameLst>
                                          <p:attrName>ppt_x</p:attrName>
                                          <p:attrName>ppt_y</p:attrName>
                                        </p:attrNameLst>
                                      </p:cBhvr>
                                      <p:rCtr x="5100" y="-13600"/>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2.77778E-7 -7.40741E-7 L 0.33038 -0.29398 " pathEditMode="relative" rAng="0" ptsTypes="AA">
                                      <p:cBhvr>
                                        <p:cTn id="30" dur="1250" fill="hold"/>
                                        <p:tgtEl>
                                          <p:spTgt spid="15"/>
                                        </p:tgtEl>
                                        <p:attrNameLst>
                                          <p:attrName>ppt_x</p:attrName>
                                          <p:attrName>ppt_y</p:attrName>
                                        </p:attrNameLst>
                                      </p:cBhvr>
                                      <p:rCtr x="16500" y="-14700"/>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1.11111E-6 -7.40741E-7 L -0.21007 -0.21829 " pathEditMode="relative" rAng="0" ptsTypes="AA">
                                      <p:cBhvr>
                                        <p:cTn id="34" dur="1250" fill="hold"/>
                                        <p:tgtEl>
                                          <p:spTgt spid="16"/>
                                        </p:tgtEl>
                                        <p:attrNameLst>
                                          <p:attrName>ppt_x</p:attrName>
                                          <p:attrName>ppt_y</p:attrName>
                                        </p:attrNameLst>
                                      </p:cBhvr>
                                      <p:rCtr x="-10500" y="-10900"/>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1.11022E-16 -7.40741E-7 L 0.04479 -0.2338 " pathEditMode="relative" rAng="0" ptsTypes="AA">
                                      <p:cBhvr>
                                        <p:cTn id="38" dur="1250" fill="hold"/>
                                        <p:tgtEl>
                                          <p:spTgt spid="17"/>
                                        </p:tgtEl>
                                        <p:attrNameLst>
                                          <p:attrName>ppt_x</p:attrName>
                                          <p:attrName>ppt_y</p:attrName>
                                        </p:attrNameLst>
                                      </p:cBhvr>
                                      <p:rCtr x="2200" y="-11700"/>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2.22222E-6 -7.40741E-7 L -0.47187 -0.16667 " pathEditMode="relative" rAng="0" ptsTypes="AA">
                                      <p:cBhvr>
                                        <p:cTn id="42" dur="1250" fill="hold"/>
                                        <p:tgtEl>
                                          <p:spTgt spid="18"/>
                                        </p:tgtEl>
                                        <p:attrNameLst>
                                          <p:attrName>ppt_x</p:attrName>
                                          <p:attrName>ppt_y</p:attrName>
                                        </p:attrNameLst>
                                      </p:cBhvr>
                                      <p:rCtr x="-23600" y="-8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P spid="15"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Rectangle 27"/>
          <p:cNvSpPr/>
          <p:nvPr/>
        </p:nvSpPr>
        <p:spPr>
          <a:xfrm>
            <a:off x="1771650" y="2279650"/>
            <a:ext cx="6319838" cy="601663"/>
          </a:xfrm>
          <a:prstGeom prst="rect">
            <a:avLst/>
          </a:prstGeom>
          <a:solidFill>
            <a:srgbClr val="F9D9E9">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Rectangle 29"/>
          <p:cNvSpPr/>
          <p:nvPr/>
        </p:nvSpPr>
        <p:spPr>
          <a:xfrm>
            <a:off x="844550" y="3343275"/>
            <a:ext cx="6319838" cy="601663"/>
          </a:xfrm>
          <a:prstGeom prst="rect">
            <a:avLst/>
          </a:prstGeom>
          <a:solidFill>
            <a:srgbClr val="F9D9E9">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Rectangle 30"/>
          <p:cNvSpPr/>
          <p:nvPr/>
        </p:nvSpPr>
        <p:spPr>
          <a:xfrm>
            <a:off x="1771650" y="4332288"/>
            <a:ext cx="6319838" cy="601663"/>
          </a:xfrm>
          <a:prstGeom prst="rect">
            <a:avLst/>
          </a:prstGeom>
          <a:solidFill>
            <a:srgbClr val="F9D9E9">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Rectangle 31"/>
          <p:cNvSpPr/>
          <p:nvPr/>
        </p:nvSpPr>
        <p:spPr>
          <a:xfrm>
            <a:off x="844550" y="5395913"/>
            <a:ext cx="6319838" cy="601663"/>
          </a:xfrm>
          <a:prstGeom prst="rect">
            <a:avLst/>
          </a:prstGeom>
          <a:solidFill>
            <a:srgbClr val="F9D9E9">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Oval 25"/>
          <p:cNvSpPr/>
          <p:nvPr/>
        </p:nvSpPr>
        <p:spPr>
          <a:xfrm>
            <a:off x="6929438" y="5068888"/>
            <a:ext cx="1116013" cy="111601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Oval 36"/>
          <p:cNvSpPr/>
          <p:nvPr/>
        </p:nvSpPr>
        <p:spPr>
          <a:xfrm>
            <a:off x="957263" y="4092575"/>
            <a:ext cx="1116013" cy="111601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Oval 37"/>
          <p:cNvSpPr/>
          <p:nvPr/>
        </p:nvSpPr>
        <p:spPr>
          <a:xfrm>
            <a:off x="6932613" y="3071813"/>
            <a:ext cx="1116013" cy="111601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Oval 38"/>
          <p:cNvSpPr/>
          <p:nvPr/>
        </p:nvSpPr>
        <p:spPr>
          <a:xfrm>
            <a:off x="957263" y="1968500"/>
            <a:ext cx="1116013" cy="11176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pic>
        <p:nvPicPr>
          <p:cNvPr id="13322" name="Picture 8"/>
          <p:cNvPicPr>
            <a:picLocks noChangeAspect="1"/>
          </p:cNvPicPr>
          <p:nvPr/>
        </p:nvPicPr>
        <p:blipFill>
          <a:blip r:embed="rId1"/>
          <a:stretch>
            <a:fillRect/>
          </a:stretch>
        </p:blipFill>
        <p:spPr>
          <a:xfrm>
            <a:off x="757238" y="2162175"/>
            <a:ext cx="1457325" cy="760413"/>
          </a:xfrm>
          <a:prstGeom prst="rect">
            <a:avLst/>
          </a:prstGeom>
          <a:noFill/>
          <a:ln w="9525">
            <a:noFill/>
          </a:ln>
        </p:spPr>
      </p:pic>
      <p:pic>
        <p:nvPicPr>
          <p:cNvPr id="13323" name="Picture 7"/>
          <p:cNvPicPr>
            <a:picLocks noChangeAspect="1"/>
          </p:cNvPicPr>
          <p:nvPr/>
        </p:nvPicPr>
        <p:blipFill>
          <a:blip r:embed="rId2"/>
          <a:stretch>
            <a:fillRect/>
          </a:stretch>
        </p:blipFill>
        <p:spPr>
          <a:xfrm rot="-492645">
            <a:off x="1036638" y="2574925"/>
            <a:ext cx="1270000" cy="439738"/>
          </a:xfrm>
          <a:prstGeom prst="rect">
            <a:avLst/>
          </a:prstGeom>
          <a:noFill/>
          <a:ln w="9525">
            <a:noFill/>
          </a:ln>
        </p:spPr>
      </p:pic>
      <p:pic>
        <p:nvPicPr>
          <p:cNvPr id="13324" name="Picture 19"/>
          <p:cNvPicPr>
            <a:picLocks noChangeAspect="1"/>
          </p:cNvPicPr>
          <p:nvPr/>
        </p:nvPicPr>
        <p:blipFill>
          <a:blip r:embed="rId3"/>
          <a:stretch>
            <a:fillRect/>
          </a:stretch>
        </p:blipFill>
        <p:spPr>
          <a:xfrm>
            <a:off x="755650" y="4076700"/>
            <a:ext cx="1541463" cy="1187450"/>
          </a:xfrm>
          <a:prstGeom prst="rect">
            <a:avLst/>
          </a:prstGeom>
          <a:noFill/>
          <a:ln w="9525">
            <a:noFill/>
          </a:ln>
        </p:spPr>
      </p:pic>
      <p:pic>
        <p:nvPicPr>
          <p:cNvPr id="13325" name="Picture 26"/>
          <p:cNvPicPr>
            <a:picLocks noChangeAspect="1"/>
          </p:cNvPicPr>
          <p:nvPr/>
        </p:nvPicPr>
        <p:blipFill>
          <a:blip r:embed="rId4"/>
          <a:srcRect t="26529"/>
          <a:stretch>
            <a:fillRect/>
          </a:stretch>
        </p:blipFill>
        <p:spPr>
          <a:xfrm>
            <a:off x="6667500" y="4949825"/>
            <a:ext cx="1428750" cy="1484313"/>
          </a:xfrm>
          <a:prstGeom prst="rect">
            <a:avLst/>
          </a:prstGeom>
          <a:noFill/>
          <a:ln w="9525">
            <a:noFill/>
          </a:ln>
        </p:spPr>
      </p:pic>
      <p:sp>
        <p:nvSpPr>
          <p:cNvPr id="13326" name="Title 20"/>
          <p:cNvSpPr>
            <a:spLocks noGrp="1"/>
          </p:cNvSpPr>
          <p:nvPr>
            <p:ph type="title"/>
          </p:nvPr>
        </p:nvSpPr>
        <p:spPr>
          <a:xfrm>
            <a:off x="457200" y="479425"/>
            <a:ext cx="8220075" cy="993775"/>
          </a:xfrm>
          <a:ln/>
        </p:spPr>
        <p:txBody>
          <a:bodyPr vert="horz" wrap="square" lIns="252000" tIns="252000" rIns="252000" bIns="252000" anchor="ctr" anchorCtr="1"/>
          <a:p>
            <a:pPr defTabSz="914400">
              <a:buNone/>
            </a:pPr>
            <a:r>
              <a:rPr lang="en-GB" altLang="x-none" sz="3600" kern="1200" dirty="0">
                <a:latin typeface="Twinkl SemiBold"/>
                <a:ea typeface="+mj-ea"/>
                <a:cs typeface="+mj-cs"/>
              </a:rPr>
              <a:t>Preposition Or Not?</a:t>
            </a:r>
            <a:endParaRPr lang="en-GB" altLang="x-none" sz="3600" kern="1200" dirty="0">
              <a:latin typeface="Twinkl SemiBold"/>
              <a:ea typeface="+mj-ea"/>
              <a:cs typeface="+mj-cs"/>
            </a:endParaRPr>
          </a:p>
        </p:txBody>
      </p:sp>
      <p:sp>
        <p:nvSpPr>
          <p:cNvPr id="13327" name="Rectangle 4"/>
          <p:cNvSpPr/>
          <p:nvPr/>
        </p:nvSpPr>
        <p:spPr>
          <a:xfrm>
            <a:off x="755650" y="1362075"/>
            <a:ext cx="7632700" cy="698500"/>
          </a:xfrm>
          <a:prstGeom prst="rect">
            <a:avLst/>
          </a:prstGeom>
          <a:noFill/>
          <a:ln w="9525">
            <a:noFill/>
          </a:ln>
        </p:spPr>
        <p:txBody>
          <a:bodyPr lIns="0" tIns="72000" rIns="0" bIns="72000">
            <a:spAutoFit/>
          </a:bodyPr>
          <a:p>
            <a:pPr algn="ctr" eaLnBrk="1" hangingPunct="1">
              <a:buNone/>
            </a:pPr>
            <a:r>
              <a:rPr lang="en-GB" altLang="en-US" dirty="0">
                <a:latin typeface="Twinkl"/>
              </a:rPr>
              <a:t>Read the sentences below and spot the </a:t>
            </a:r>
            <a:r>
              <a:rPr lang="en-GB" altLang="en-US" b="1" dirty="0">
                <a:solidFill>
                  <a:srgbClr val="0070C0"/>
                </a:solidFill>
                <a:latin typeface="Twinkl"/>
              </a:rPr>
              <a:t>preposition</a:t>
            </a:r>
            <a:r>
              <a:rPr lang="en-GB" altLang="en-US" dirty="0">
                <a:latin typeface="Twinkl"/>
              </a:rPr>
              <a:t> which describes the place, time or cause.</a:t>
            </a:r>
            <a:endParaRPr lang="en-GB" altLang="en-US" dirty="0">
              <a:latin typeface="Twinkl"/>
            </a:endParaRPr>
          </a:p>
        </p:txBody>
      </p:sp>
      <p:sp>
        <p:nvSpPr>
          <p:cNvPr id="13328" name="Rectangle 32"/>
          <p:cNvSpPr/>
          <p:nvPr/>
        </p:nvSpPr>
        <p:spPr>
          <a:xfrm>
            <a:off x="2317750" y="2357438"/>
            <a:ext cx="5591175" cy="422275"/>
          </a:xfrm>
          <a:prstGeom prst="rect">
            <a:avLst/>
          </a:prstGeom>
          <a:noFill/>
          <a:ln w="9525">
            <a:noFill/>
          </a:ln>
        </p:spPr>
        <p:txBody>
          <a:bodyPr lIns="0" tIns="72000" rIns="0" bIns="72000">
            <a:spAutoFit/>
          </a:bodyPr>
          <a:p>
            <a:pPr algn="ctr" eaLnBrk="1" hangingPunct="1">
              <a:buNone/>
            </a:pPr>
            <a:r>
              <a:rPr lang="en-GB" altLang="en-US" dirty="0">
                <a:latin typeface="Twinkl"/>
              </a:rPr>
              <a:t>The scissors were left next to the pencil case.</a:t>
            </a:r>
            <a:endParaRPr lang="en-GB" altLang="en-US" dirty="0">
              <a:latin typeface="Twinkl"/>
            </a:endParaRPr>
          </a:p>
        </p:txBody>
      </p:sp>
      <p:sp>
        <p:nvSpPr>
          <p:cNvPr id="13329" name="Rectangle 33"/>
          <p:cNvSpPr/>
          <p:nvPr/>
        </p:nvSpPr>
        <p:spPr>
          <a:xfrm>
            <a:off x="1036638" y="3429000"/>
            <a:ext cx="5591175" cy="422275"/>
          </a:xfrm>
          <a:prstGeom prst="rect">
            <a:avLst/>
          </a:prstGeom>
          <a:noFill/>
          <a:ln w="9525">
            <a:noFill/>
          </a:ln>
        </p:spPr>
        <p:txBody>
          <a:bodyPr lIns="0" tIns="72000" rIns="0" bIns="72000">
            <a:spAutoFit/>
          </a:bodyPr>
          <a:p>
            <a:pPr algn="ctr" eaLnBrk="1" hangingPunct="1">
              <a:buNone/>
            </a:pPr>
            <a:r>
              <a:rPr lang="en-GB" altLang="en-US" dirty="0">
                <a:latin typeface="Twinkl"/>
              </a:rPr>
              <a:t>Hamid and Salma wrote in their books.</a:t>
            </a:r>
            <a:endParaRPr lang="en-GB" altLang="en-US" dirty="0">
              <a:latin typeface="Twinkl"/>
            </a:endParaRPr>
          </a:p>
        </p:txBody>
      </p:sp>
      <p:sp>
        <p:nvSpPr>
          <p:cNvPr id="13330" name="Rectangle 34"/>
          <p:cNvSpPr/>
          <p:nvPr/>
        </p:nvSpPr>
        <p:spPr>
          <a:xfrm>
            <a:off x="2308225" y="4416425"/>
            <a:ext cx="5591175" cy="422275"/>
          </a:xfrm>
          <a:prstGeom prst="rect">
            <a:avLst/>
          </a:prstGeom>
          <a:noFill/>
          <a:ln w="9525">
            <a:noFill/>
          </a:ln>
        </p:spPr>
        <p:txBody>
          <a:bodyPr lIns="0" tIns="72000" rIns="0" bIns="72000">
            <a:spAutoFit/>
          </a:bodyPr>
          <a:p>
            <a:pPr algn="ctr" eaLnBrk="1" hangingPunct="1">
              <a:buNone/>
            </a:pPr>
            <a:r>
              <a:rPr lang="en-GB" altLang="en-US" dirty="0">
                <a:latin typeface="Twinkl"/>
              </a:rPr>
              <a:t>The ladies stepped on blocks.</a:t>
            </a:r>
            <a:endParaRPr lang="en-GB" altLang="en-US" dirty="0">
              <a:latin typeface="Twinkl"/>
            </a:endParaRPr>
          </a:p>
        </p:txBody>
      </p:sp>
      <p:sp>
        <p:nvSpPr>
          <p:cNvPr id="13331" name="Rectangle 35"/>
          <p:cNvSpPr/>
          <p:nvPr/>
        </p:nvSpPr>
        <p:spPr>
          <a:xfrm>
            <a:off x="1036638" y="5497513"/>
            <a:ext cx="5591175" cy="422275"/>
          </a:xfrm>
          <a:prstGeom prst="rect">
            <a:avLst/>
          </a:prstGeom>
          <a:noFill/>
          <a:ln w="9525">
            <a:noFill/>
          </a:ln>
        </p:spPr>
        <p:txBody>
          <a:bodyPr lIns="0" tIns="72000" rIns="0" bIns="72000">
            <a:spAutoFit/>
          </a:bodyPr>
          <a:p>
            <a:pPr algn="ctr" eaLnBrk="1" hangingPunct="1">
              <a:buNone/>
            </a:pPr>
            <a:r>
              <a:rPr lang="en-GB" altLang="en-US" dirty="0">
                <a:latin typeface="Twinkl"/>
              </a:rPr>
              <a:t>I sheltered beneath my umbrella.</a:t>
            </a:r>
            <a:endParaRPr lang="en-GB" altLang="en-US" dirty="0">
              <a:latin typeface="Twinkl"/>
            </a:endParaRPr>
          </a:p>
        </p:txBody>
      </p:sp>
      <p:grpSp>
        <p:nvGrpSpPr>
          <p:cNvPr id="13332" name="Group 40"/>
          <p:cNvGrpSpPr/>
          <p:nvPr/>
        </p:nvGrpSpPr>
        <p:grpSpPr>
          <a:xfrm>
            <a:off x="6648450" y="3086100"/>
            <a:ext cx="1714500" cy="1063625"/>
            <a:chOff x="6793706" y="3269279"/>
            <a:chExt cx="1412082" cy="876237"/>
          </a:xfrm>
        </p:grpSpPr>
        <p:sp>
          <p:nvSpPr>
            <p:cNvPr id="29" name="Oval 28"/>
            <p:cNvSpPr/>
            <p:nvPr/>
          </p:nvSpPr>
          <p:spPr>
            <a:xfrm>
              <a:off x="6793706" y="3269279"/>
              <a:ext cx="1412082" cy="876237"/>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schemeClr val="lt1"/>
                </a:solidFill>
                <a:effectLst/>
                <a:uLnTx/>
                <a:uFillTx/>
                <a:latin typeface="+mn-lt"/>
                <a:ea typeface="+mn-ea"/>
                <a:cs typeface="+mn-cs"/>
              </a:endParaRPr>
            </a:p>
          </p:txBody>
        </p:sp>
        <p:pic>
          <p:nvPicPr>
            <p:cNvPr id="13338" name="Picture 39"/>
            <p:cNvPicPr>
              <a:picLocks noChangeAspect="1"/>
            </p:cNvPicPr>
            <p:nvPr/>
          </p:nvPicPr>
          <p:blipFill>
            <a:blip r:embed="rId6"/>
            <a:srcRect l="63940" b="55647"/>
            <a:stretch>
              <a:fillRect/>
            </a:stretch>
          </p:blipFill>
          <p:spPr>
            <a:xfrm>
              <a:off x="7695549" y="3276168"/>
              <a:ext cx="508721" cy="382587"/>
            </a:xfrm>
            <a:prstGeom prst="rect">
              <a:avLst/>
            </a:prstGeom>
            <a:noFill/>
            <a:ln w="9525">
              <a:noFill/>
            </a:ln>
          </p:spPr>
        </p:pic>
      </p:grpSp>
      <p:sp>
        <p:nvSpPr>
          <p:cNvPr id="43" name="Rectangle 42"/>
          <p:cNvSpPr/>
          <p:nvPr/>
        </p:nvSpPr>
        <p:spPr>
          <a:xfrm>
            <a:off x="2332038" y="2376488"/>
            <a:ext cx="5591175" cy="422275"/>
          </a:xfrm>
          <a:prstGeom prst="rect">
            <a:avLst/>
          </a:prstGeom>
          <a:solidFill>
            <a:srgbClr val="F8E6F1"/>
          </a:solidFill>
          <a:ln w="9525">
            <a:noFill/>
          </a:ln>
        </p:spPr>
        <p:txBody>
          <a:bodyPr lIns="0" tIns="72000" rIns="0" bIns="72000">
            <a:spAutoFit/>
          </a:bodyPr>
          <a:p>
            <a:pPr algn="ctr" eaLnBrk="1" hangingPunct="1">
              <a:buNone/>
            </a:pPr>
            <a:r>
              <a:rPr lang="en-GB" altLang="en-US" dirty="0">
                <a:latin typeface="Twinkl"/>
              </a:rPr>
              <a:t>The scissors were left </a:t>
            </a:r>
            <a:r>
              <a:rPr lang="en-GB" altLang="en-US" b="1" dirty="0">
                <a:solidFill>
                  <a:srgbClr val="0070C0"/>
                </a:solidFill>
                <a:latin typeface="Twinkl"/>
              </a:rPr>
              <a:t>next to</a:t>
            </a:r>
            <a:r>
              <a:rPr lang="en-GB" altLang="en-US" dirty="0">
                <a:latin typeface="Twinkl"/>
              </a:rPr>
              <a:t> the pencil case.</a:t>
            </a:r>
            <a:endParaRPr lang="en-GB" altLang="en-US" dirty="0">
              <a:latin typeface="Twinkl"/>
            </a:endParaRPr>
          </a:p>
        </p:txBody>
      </p:sp>
      <p:sp>
        <p:nvSpPr>
          <p:cNvPr id="44" name="Rectangle 43"/>
          <p:cNvSpPr/>
          <p:nvPr/>
        </p:nvSpPr>
        <p:spPr>
          <a:xfrm>
            <a:off x="1047750" y="3432175"/>
            <a:ext cx="5589588" cy="422275"/>
          </a:xfrm>
          <a:prstGeom prst="rect">
            <a:avLst/>
          </a:prstGeom>
          <a:solidFill>
            <a:srgbClr val="F8E6F1"/>
          </a:solidFill>
          <a:ln w="9525">
            <a:noFill/>
          </a:ln>
        </p:spPr>
        <p:txBody>
          <a:bodyPr lIns="0" tIns="72000" rIns="0" bIns="72000">
            <a:spAutoFit/>
          </a:bodyPr>
          <a:p>
            <a:pPr algn="ctr" eaLnBrk="1" hangingPunct="1">
              <a:buNone/>
            </a:pPr>
            <a:r>
              <a:rPr lang="en-GB" altLang="en-US" dirty="0">
                <a:latin typeface="Twinkl"/>
              </a:rPr>
              <a:t>Hamid and Salma wrote </a:t>
            </a:r>
            <a:r>
              <a:rPr lang="en-GB" altLang="en-US" b="1" dirty="0">
                <a:solidFill>
                  <a:srgbClr val="0070C0"/>
                </a:solidFill>
                <a:latin typeface="Twinkl"/>
              </a:rPr>
              <a:t>in</a:t>
            </a:r>
            <a:r>
              <a:rPr lang="en-GB" altLang="en-US" dirty="0">
                <a:latin typeface="Twinkl"/>
              </a:rPr>
              <a:t> their books.</a:t>
            </a:r>
            <a:endParaRPr lang="en-GB" altLang="en-US" dirty="0">
              <a:latin typeface="Twinkl"/>
            </a:endParaRPr>
          </a:p>
        </p:txBody>
      </p:sp>
      <p:sp>
        <p:nvSpPr>
          <p:cNvPr id="45" name="Rectangle 44"/>
          <p:cNvSpPr/>
          <p:nvPr/>
        </p:nvSpPr>
        <p:spPr>
          <a:xfrm>
            <a:off x="2332038" y="4414838"/>
            <a:ext cx="5591175" cy="422275"/>
          </a:xfrm>
          <a:prstGeom prst="rect">
            <a:avLst/>
          </a:prstGeom>
          <a:solidFill>
            <a:srgbClr val="F8E6F1"/>
          </a:solidFill>
          <a:ln w="9525">
            <a:noFill/>
          </a:ln>
        </p:spPr>
        <p:txBody>
          <a:bodyPr lIns="0" tIns="72000" rIns="0" bIns="72000">
            <a:spAutoFit/>
          </a:bodyPr>
          <a:p>
            <a:pPr algn="ctr" eaLnBrk="1" hangingPunct="1">
              <a:buNone/>
            </a:pPr>
            <a:r>
              <a:rPr lang="en-GB" altLang="en-US" dirty="0">
                <a:latin typeface="Twinkl"/>
              </a:rPr>
              <a:t>The ladies stepped </a:t>
            </a:r>
            <a:r>
              <a:rPr lang="en-GB" altLang="en-US" b="1" dirty="0">
                <a:solidFill>
                  <a:srgbClr val="0070C0"/>
                </a:solidFill>
                <a:latin typeface="Twinkl"/>
              </a:rPr>
              <a:t>on</a:t>
            </a:r>
            <a:r>
              <a:rPr lang="en-GB" altLang="en-US" dirty="0">
                <a:latin typeface="Twinkl"/>
              </a:rPr>
              <a:t> blocks.</a:t>
            </a:r>
            <a:endParaRPr lang="en-GB" altLang="en-US" dirty="0">
              <a:latin typeface="Twinkl"/>
            </a:endParaRPr>
          </a:p>
        </p:txBody>
      </p:sp>
      <p:sp>
        <p:nvSpPr>
          <p:cNvPr id="46" name="Rectangle 45"/>
          <p:cNvSpPr/>
          <p:nvPr/>
        </p:nvSpPr>
        <p:spPr>
          <a:xfrm>
            <a:off x="1057275" y="5494338"/>
            <a:ext cx="5591175" cy="422275"/>
          </a:xfrm>
          <a:prstGeom prst="rect">
            <a:avLst/>
          </a:prstGeom>
          <a:solidFill>
            <a:srgbClr val="F8E6F1"/>
          </a:solidFill>
          <a:ln w="9525">
            <a:noFill/>
          </a:ln>
        </p:spPr>
        <p:txBody>
          <a:bodyPr lIns="0" tIns="72000" rIns="0" bIns="72000">
            <a:spAutoFit/>
          </a:bodyPr>
          <a:p>
            <a:pPr algn="ctr" eaLnBrk="1" hangingPunct="1">
              <a:buNone/>
            </a:pPr>
            <a:r>
              <a:rPr lang="en-GB" altLang="en-US" dirty="0">
                <a:latin typeface="Twinkl"/>
              </a:rPr>
              <a:t>I sheltered </a:t>
            </a:r>
            <a:r>
              <a:rPr lang="en-GB" altLang="en-US" b="1" dirty="0">
                <a:solidFill>
                  <a:srgbClr val="0070C0"/>
                </a:solidFill>
                <a:latin typeface="Twinkl"/>
              </a:rPr>
              <a:t>beneath</a:t>
            </a:r>
            <a:r>
              <a:rPr lang="en-GB" altLang="en-US" dirty="0">
                <a:latin typeface="Twinkl"/>
              </a:rPr>
              <a:t> my umbrella.</a:t>
            </a:r>
            <a:endParaRPr lang="en-GB" altLang="en-US" dirty="0">
              <a:latin typeface="Twink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Rectangle 27"/>
          <p:cNvSpPr/>
          <p:nvPr/>
        </p:nvSpPr>
        <p:spPr>
          <a:xfrm>
            <a:off x="1771650" y="2279650"/>
            <a:ext cx="6319838" cy="601663"/>
          </a:xfrm>
          <a:prstGeom prst="rect">
            <a:avLst/>
          </a:prstGeom>
          <a:solidFill>
            <a:srgbClr val="F9D9E9">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Rectangle 29"/>
          <p:cNvSpPr/>
          <p:nvPr/>
        </p:nvSpPr>
        <p:spPr>
          <a:xfrm>
            <a:off x="844550" y="3343275"/>
            <a:ext cx="6319838" cy="601663"/>
          </a:xfrm>
          <a:prstGeom prst="rect">
            <a:avLst/>
          </a:prstGeom>
          <a:solidFill>
            <a:srgbClr val="F9D9E9">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Rectangle 30"/>
          <p:cNvSpPr/>
          <p:nvPr/>
        </p:nvSpPr>
        <p:spPr>
          <a:xfrm>
            <a:off x="1771650" y="4332288"/>
            <a:ext cx="6319838" cy="601663"/>
          </a:xfrm>
          <a:prstGeom prst="rect">
            <a:avLst/>
          </a:prstGeom>
          <a:solidFill>
            <a:srgbClr val="F9D9E9">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Rectangle 31"/>
          <p:cNvSpPr/>
          <p:nvPr/>
        </p:nvSpPr>
        <p:spPr>
          <a:xfrm>
            <a:off x="844550" y="5395913"/>
            <a:ext cx="6319838" cy="601663"/>
          </a:xfrm>
          <a:prstGeom prst="rect">
            <a:avLst/>
          </a:prstGeom>
          <a:solidFill>
            <a:srgbClr val="F9D9E9">
              <a:alpha val="6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Oval 25"/>
          <p:cNvSpPr/>
          <p:nvPr/>
        </p:nvSpPr>
        <p:spPr>
          <a:xfrm>
            <a:off x="6929438" y="5068888"/>
            <a:ext cx="1116013" cy="111601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Oval 36"/>
          <p:cNvSpPr/>
          <p:nvPr/>
        </p:nvSpPr>
        <p:spPr>
          <a:xfrm>
            <a:off x="957263" y="4092575"/>
            <a:ext cx="1116013" cy="111601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38" name="Oval 37"/>
          <p:cNvSpPr/>
          <p:nvPr/>
        </p:nvSpPr>
        <p:spPr>
          <a:xfrm>
            <a:off x="6932613" y="3071813"/>
            <a:ext cx="1116013" cy="1116013"/>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Oval 38"/>
          <p:cNvSpPr/>
          <p:nvPr/>
        </p:nvSpPr>
        <p:spPr>
          <a:xfrm>
            <a:off x="957263" y="1968500"/>
            <a:ext cx="1116013" cy="111760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14346" name="Title 20"/>
          <p:cNvSpPr>
            <a:spLocks noGrp="1"/>
          </p:cNvSpPr>
          <p:nvPr>
            <p:ph type="title"/>
          </p:nvPr>
        </p:nvSpPr>
        <p:spPr>
          <a:xfrm>
            <a:off x="457200" y="479425"/>
            <a:ext cx="8220075" cy="993775"/>
          </a:xfrm>
          <a:ln/>
        </p:spPr>
        <p:txBody>
          <a:bodyPr vert="horz" wrap="square" lIns="252000" tIns="252000" rIns="252000" bIns="252000" anchor="ctr" anchorCtr="1"/>
          <a:p>
            <a:pPr defTabSz="914400">
              <a:buNone/>
            </a:pPr>
            <a:r>
              <a:rPr lang="en-GB" altLang="x-none" sz="3600" kern="1200" dirty="0">
                <a:latin typeface="Twinkl SemiBold"/>
                <a:ea typeface="+mj-ea"/>
                <a:cs typeface="+mj-cs"/>
              </a:rPr>
              <a:t>Add a Preposition</a:t>
            </a:r>
            <a:endParaRPr lang="en-GB" altLang="x-none" sz="3600" kern="1200" dirty="0">
              <a:latin typeface="Twinkl SemiBold"/>
              <a:ea typeface="+mj-ea"/>
              <a:cs typeface="+mj-cs"/>
            </a:endParaRPr>
          </a:p>
        </p:txBody>
      </p:sp>
      <p:sp>
        <p:nvSpPr>
          <p:cNvPr id="14347" name="Rectangle 4"/>
          <p:cNvSpPr/>
          <p:nvPr/>
        </p:nvSpPr>
        <p:spPr>
          <a:xfrm>
            <a:off x="755650" y="1362075"/>
            <a:ext cx="7632700" cy="698500"/>
          </a:xfrm>
          <a:prstGeom prst="rect">
            <a:avLst/>
          </a:prstGeom>
          <a:noFill/>
          <a:ln w="9525">
            <a:noFill/>
          </a:ln>
        </p:spPr>
        <p:txBody>
          <a:bodyPr lIns="0" tIns="72000" rIns="0" bIns="72000">
            <a:spAutoFit/>
          </a:bodyPr>
          <a:p>
            <a:pPr algn="ctr" eaLnBrk="1" hangingPunct="1">
              <a:buNone/>
            </a:pPr>
            <a:r>
              <a:rPr lang="en-GB" altLang="en-US" dirty="0">
                <a:latin typeface="Twinkl"/>
              </a:rPr>
              <a:t>Read the sentences below and add a </a:t>
            </a:r>
            <a:r>
              <a:rPr lang="en-GB" altLang="en-US" b="1" dirty="0">
                <a:solidFill>
                  <a:srgbClr val="0070C0"/>
                </a:solidFill>
                <a:latin typeface="Twinkl"/>
              </a:rPr>
              <a:t>preposition</a:t>
            </a:r>
            <a:r>
              <a:rPr lang="en-GB" altLang="en-US" dirty="0">
                <a:latin typeface="Twinkl"/>
              </a:rPr>
              <a:t> which describes the place, time or cause.</a:t>
            </a:r>
            <a:endParaRPr lang="en-GB" altLang="en-US" dirty="0">
              <a:latin typeface="Twinkl"/>
            </a:endParaRPr>
          </a:p>
        </p:txBody>
      </p:sp>
      <p:sp>
        <p:nvSpPr>
          <p:cNvPr id="14348" name="Rectangle 32"/>
          <p:cNvSpPr/>
          <p:nvPr/>
        </p:nvSpPr>
        <p:spPr>
          <a:xfrm>
            <a:off x="2317750" y="2357438"/>
            <a:ext cx="5591175" cy="422275"/>
          </a:xfrm>
          <a:prstGeom prst="rect">
            <a:avLst/>
          </a:prstGeom>
          <a:noFill/>
          <a:ln w="9525">
            <a:noFill/>
          </a:ln>
        </p:spPr>
        <p:txBody>
          <a:bodyPr lIns="0" tIns="72000" rIns="0" bIns="72000">
            <a:spAutoFit/>
          </a:bodyPr>
          <a:p>
            <a:pPr algn="ctr" eaLnBrk="1" hangingPunct="1">
              <a:buNone/>
            </a:pPr>
            <a:r>
              <a:rPr lang="en-GB" altLang="en-US" dirty="0">
                <a:latin typeface="Twinkl"/>
              </a:rPr>
              <a:t>The girl held her arms 		her head.</a:t>
            </a:r>
            <a:endParaRPr lang="en-GB" altLang="en-US" dirty="0">
              <a:latin typeface="Twinkl"/>
            </a:endParaRPr>
          </a:p>
        </p:txBody>
      </p:sp>
      <p:sp>
        <p:nvSpPr>
          <p:cNvPr id="14349" name="Rectangle 33"/>
          <p:cNvSpPr/>
          <p:nvPr/>
        </p:nvSpPr>
        <p:spPr>
          <a:xfrm>
            <a:off x="1036638" y="3429000"/>
            <a:ext cx="5591175" cy="422275"/>
          </a:xfrm>
          <a:prstGeom prst="rect">
            <a:avLst/>
          </a:prstGeom>
          <a:noFill/>
          <a:ln w="9525">
            <a:noFill/>
          </a:ln>
        </p:spPr>
        <p:txBody>
          <a:bodyPr lIns="0" tIns="72000" rIns="0" bIns="72000">
            <a:spAutoFit/>
          </a:bodyPr>
          <a:p>
            <a:pPr algn="ctr" eaLnBrk="1" hangingPunct="1">
              <a:buNone/>
            </a:pPr>
            <a:r>
              <a:rPr lang="en-GB" altLang="en-US" dirty="0">
                <a:latin typeface="Twinkl"/>
              </a:rPr>
              <a:t>Go and sit 		Stan.</a:t>
            </a:r>
            <a:endParaRPr lang="en-GB" altLang="en-US" dirty="0">
              <a:latin typeface="Twinkl"/>
            </a:endParaRPr>
          </a:p>
        </p:txBody>
      </p:sp>
      <p:sp>
        <p:nvSpPr>
          <p:cNvPr id="14350" name="Rectangle 34"/>
          <p:cNvSpPr/>
          <p:nvPr/>
        </p:nvSpPr>
        <p:spPr>
          <a:xfrm>
            <a:off x="2308225" y="4416425"/>
            <a:ext cx="5591175" cy="422275"/>
          </a:xfrm>
          <a:prstGeom prst="rect">
            <a:avLst/>
          </a:prstGeom>
          <a:noFill/>
          <a:ln w="9525">
            <a:noFill/>
          </a:ln>
        </p:spPr>
        <p:txBody>
          <a:bodyPr lIns="0" tIns="72000" rIns="0" bIns="72000">
            <a:spAutoFit/>
          </a:bodyPr>
          <a:p>
            <a:pPr algn="ctr" eaLnBrk="1" hangingPunct="1">
              <a:buNone/>
            </a:pPr>
            <a:r>
              <a:rPr lang="en-GB" altLang="en-US" dirty="0">
                <a:latin typeface="Twinkl"/>
              </a:rPr>
              <a:t>Joe was 		the bath when the phone rang.</a:t>
            </a:r>
            <a:endParaRPr lang="en-GB" altLang="en-US" dirty="0">
              <a:latin typeface="Twinkl"/>
            </a:endParaRPr>
          </a:p>
        </p:txBody>
      </p:sp>
      <p:sp>
        <p:nvSpPr>
          <p:cNvPr id="14351" name="Rectangle 35"/>
          <p:cNvSpPr/>
          <p:nvPr/>
        </p:nvSpPr>
        <p:spPr>
          <a:xfrm>
            <a:off x="995363" y="5497513"/>
            <a:ext cx="5694362" cy="422275"/>
          </a:xfrm>
          <a:prstGeom prst="rect">
            <a:avLst/>
          </a:prstGeom>
          <a:noFill/>
          <a:ln w="9525">
            <a:noFill/>
          </a:ln>
        </p:spPr>
        <p:txBody>
          <a:bodyPr lIns="0" tIns="72000" rIns="0" bIns="72000">
            <a:spAutoFit/>
          </a:bodyPr>
          <a:p>
            <a:pPr algn="ctr" eaLnBrk="1" hangingPunct="1">
              <a:buNone/>
            </a:pPr>
            <a:r>
              <a:rPr lang="en-GB" altLang="en-US" dirty="0">
                <a:latin typeface="Twinkl"/>
              </a:rPr>
              <a:t>They hid 	  the table 	      an earthquake.</a:t>
            </a:r>
            <a:endParaRPr lang="en-GB" altLang="en-US" dirty="0">
              <a:latin typeface="Twinkl"/>
            </a:endParaRPr>
          </a:p>
        </p:txBody>
      </p:sp>
      <p:pic>
        <p:nvPicPr>
          <p:cNvPr id="14352" name="Picture 1"/>
          <p:cNvPicPr>
            <a:picLocks noChangeAspect="1"/>
          </p:cNvPicPr>
          <p:nvPr/>
        </p:nvPicPr>
        <p:blipFill>
          <a:blip r:embed="rId1"/>
          <a:stretch>
            <a:fillRect/>
          </a:stretch>
        </p:blipFill>
        <p:spPr>
          <a:xfrm>
            <a:off x="1168400" y="1839913"/>
            <a:ext cx="627063" cy="1347787"/>
          </a:xfrm>
          <a:prstGeom prst="rect">
            <a:avLst/>
          </a:prstGeom>
          <a:noFill/>
          <a:ln w="9525">
            <a:noFill/>
          </a:ln>
        </p:spPr>
      </p:pic>
      <p:cxnSp>
        <p:nvCxnSpPr>
          <p:cNvPr id="4" name="Straight Connector 3"/>
          <p:cNvCxnSpPr/>
          <p:nvPr/>
        </p:nvCxnSpPr>
        <p:spPr>
          <a:xfrm>
            <a:off x="5124450" y="2652713"/>
            <a:ext cx="12684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319463" y="3732213"/>
            <a:ext cx="15573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459163" y="4760913"/>
            <a:ext cx="9477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985963" y="5807075"/>
            <a:ext cx="9461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995738" y="5807075"/>
            <a:ext cx="10620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4358" name="Picture 10"/>
          <p:cNvPicPr>
            <a:picLocks noChangeAspect="1"/>
          </p:cNvPicPr>
          <p:nvPr/>
        </p:nvPicPr>
        <p:blipFill>
          <a:blip r:embed="rId2"/>
          <a:stretch>
            <a:fillRect/>
          </a:stretch>
        </p:blipFill>
        <p:spPr>
          <a:xfrm>
            <a:off x="6819900" y="3165475"/>
            <a:ext cx="877888" cy="1063625"/>
          </a:xfrm>
          <a:prstGeom prst="rect">
            <a:avLst/>
          </a:prstGeom>
          <a:noFill/>
          <a:ln w="9525">
            <a:noFill/>
          </a:ln>
        </p:spPr>
      </p:pic>
      <p:pic>
        <p:nvPicPr>
          <p:cNvPr id="14359" name="Picture 11"/>
          <p:cNvPicPr>
            <a:picLocks noChangeAspect="1"/>
          </p:cNvPicPr>
          <p:nvPr/>
        </p:nvPicPr>
        <p:blipFill>
          <a:blip r:embed="rId3"/>
          <a:stretch>
            <a:fillRect/>
          </a:stretch>
        </p:blipFill>
        <p:spPr>
          <a:xfrm>
            <a:off x="7827963" y="3429000"/>
            <a:ext cx="223837" cy="509588"/>
          </a:xfrm>
          <a:prstGeom prst="rect">
            <a:avLst/>
          </a:prstGeom>
          <a:noFill/>
          <a:ln w="9525">
            <a:noFill/>
          </a:ln>
        </p:spPr>
      </p:pic>
      <p:pic>
        <p:nvPicPr>
          <p:cNvPr id="14360" name="Picture 12"/>
          <p:cNvPicPr>
            <a:picLocks noChangeAspect="1"/>
          </p:cNvPicPr>
          <p:nvPr/>
        </p:nvPicPr>
        <p:blipFill>
          <a:blip r:embed="rId4"/>
          <a:srcRect t="22362" r="53513" b="10976"/>
          <a:stretch>
            <a:fillRect/>
          </a:stretch>
        </p:blipFill>
        <p:spPr>
          <a:xfrm>
            <a:off x="1011238" y="4198938"/>
            <a:ext cx="974725" cy="989012"/>
          </a:xfrm>
          <a:prstGeom prst="rect">
            <a:avLst/>
          </a:prstGeom>
          <a:noFill/>
          <a:ln w="9525">
            <a:noFill/>
          </a:ln>
        </p:spPr>
      </p:pic>
      <p:pic>
        <p:nvPicPr>
          <p:cNvPr id="14361" name="Picture 13"/>
          <p:cNvPicPr>
            <a:picLocks noChangeAspect="1"/>
          </p:cNvPicPr>
          <p:nvPr/>
        </p:nvPicPr>
        <p:blipFill>
          <a:blip r:embed="rId5"/>
          <a:stretch>
            <a:fillRect/>
          </a:stretch>
        </p:blipFill>
        <p:spPr>
          <a:xfrm>
            <a:off x="6819900" y="5062538"/>
            <a:ext cx="1438275" cy="1300162"/>
          </a:xfrm>
          <a:prstGeom prst="rect">
            <a:avLst/>
          </a:prstGeom>
          <a:noFill/>
          <a:ln w="9525">
            <a:noFill/>
          </a:ln>
        </p:spPr>
      </p:pic>
      <p:sp>
        <p:nvSpPr>
          <p:cNvPr id="15" name="Rectangle 14"/>
          <p:cNvSpPr/>
          <p:nvPr/>
        </p:nvSpPr>
        <p:spPr>
          <a:xfrm>
            <a:off x="5362575" y="2344738"/>
            <a:ext cx="792163" cy="369887"/>
          </a:xfrm>
          <a:prstGeom prst="rect">
            <a:avLst/>
          </a:prstGeom>
          <a:noFill/>
          <a:ln w="9525">
            <a:noFill/>
          </a:ln>
        </p:spPr>
        <p:txBody>
          <a:bodyPr wrap="none">
            <a:spAutoFit/>
          </a:bodyPr>
          <a:p>
            <a:pPr eaLnBrk="1" hangingPunct="1">
              <a:buNone/>
            </a:pPr>
            <a:r>
              <a:rPr lang="en-GB" altLang="en-US" b="1" dirty="0">
                <a:solidFill>
                  <a:srgbClr val="0070C0"/>
                </a:solidFill>
                <a:latin typeface="Twinkl"/>
              </a:rPr>
              <a:t>above</a:t>
            </a:r>
            <a:endParaRPr lang="en-GB" altLang="x-none" dirty="0">
              <a:latin typeface="Twinkl"/>
            </a:endParaRPr>
          </a:p>
        </p:txBody>
      </p:sp>
      <p:sp>
        <p:nvSpPr>
          <p:cNvPr id="50" name="Rectangle 49"/>
          <p:cNvSpPr/>
          <p:nvPr/>
        </p:nvSpPr>
        <p:spPr>
          <a:xfrm>
            <a:off x="3606800" y="3424238"/>
            <a:ext cx="915988" cy="369887"/>
          </a:xfrm>
          <a:prstGeom prst="rect">
            <a:avLst/>
          </a:prstGeom>
          <a:noFill/>
          <a:ln w="9525">
            <a:noFill/>
          </a:ln>
        </p:spPr>
        <p:txBody>
          <a:bodyPr wrap="none">
            <a:spAutoFit/>
          </a:bodyPr>
          <a:p>
            <a:pPr eaLnBrk="1" hangingPunct="1">
              <a:buNone/>
            </a:pPr>
            <a:r>
              <a:rPr lang="en-GB" altLang="en-US" b="1" dirty="0">
                <a:solidFill>
                  <a:srgbClr val="0070C0"/>
                </a:solidFill>
                <a:latin typeface="Twinkl"/>
              </a:rPr>
              <a:t>next to</a:t>
            </a:r>
            <a:endParaRPr lang="en-GB" altLang="x-none" dirty="0">
              <a:latin typeface="Twinkl"/>
            </a:endParaRPr>
          </a:p>
        </p:txBody>
      </p:sp>
      <p:sp>
        <p:nvSpPr>
          <p:cNvPr id="51" name="Rectangle 50"/>
          <p:cNvSpPr/>
          <p:nvPr/>
        </p:nvSpPr>
        <p:spPr>
          <a:xfrm>
            <a:off x="3738563" y="4441825"/>
            <a:ext cx="390525" cy="368300"/>
          </a:xfrm>
          <a:prstGeom prst="rect">
            <a:avLst/>
          </a:prstGeom>
          <a:noFill/>
          <a:ln w="9525">
            <a:noFill/>
          </a:ln>
        </p:spPr>
        <p:txBody>
          <a:bodyPr wrap="none">
            <a:spAutoFit/>
          </a:bodyPr>
          <a:p>
            <a:pPr eaLnBrk="1" hangingPunct="1">
              <a:buNone/>
            </a:pPr>
            <a:r>
              <a:rPr lang="en-GB" altLang="x-none" b="1" dirty="0">
                <a:solidFill>
                  <a:srgbClr val="0070C0"/>
                </a:solidFill>
                <a:latin typeface="Twinkl"/>
              </a:rPr>
              <a:t>in</a:t>
            </a:r>
            <a:endParaRPr lang="en-GB" altLang="x-none" dirty="0">
              <a:latin typeface="Twinkl"/>
            </a:endParaRPr>
          </a:p>
        </p:txBody>
      </p:sp>
      <p:sp>
        <p:nvSpPr>
          <p:cNvPr id="52" name="Rectangle 51"/>
          <p:cNvSpPr/>
          <p:nvPr/>
        </p:nvSpPr>
        <p:spPr>
          <a:xfrm>
            <a:off x="2062163" y="5497513"/>
            <a:ext cx="793750" cy="368300"/>
          </a:xfrm>
          <a:prstGeom prst="rect">
            <a:avLst/>
          </a:prstGeom>
          <a:noFill/>
          <a:ln w="9525">
            <a:noFill/>
          </a:ln>
        </p:spPr>
        <p:txBody>
          <a:bodyPr wrap="none">
            <a:spAutoFit/>
          </a:bodyPr>
          <a:p>
            <a:pPr eaLnBrk="1" hangingPunct="1">
              <a:buNone/>
            </a:pPr>
            <a:r>
              <a:rPr lang="en-GB" altLang="x-none" b="1" dirty="0">
                <a:solidFill>
                  <a:srgbClr val="0070C0"/>
                </a:solidFill>
                <a:latin typeface="Twinkl"/>
              </a:rPr>
              <a:t>under</a:t>
            </a:r>
            <a:endParaRPr lang="en-GB" altLang="x-none" dirty="0">
              <a:latin typeface="Twinkl"/>
            </a:endParaRPr>
          </a:p>
        </p:txBody>
      </p:sp>
      <p:sp>
        <p:nvSpPr>
          <p:cNvPr id="53" name="Rectangle 52"/>
          <p:cNvSpPr/>
          <p:nvPr/>
        </p:nvSpPr>
        <p:spPr>
          <a:xfrm>
            <a:off x="4079875" y="5497513"/>
            <a:ext cx="882650" cy="368300"/>
          </a:xfrm>
          <a:prstGeom prst="rect">
            <a:avLst/>
          </a:prstGeom>
          <a:noFill/>
          <a:ln w="9525">
            <a:noFill/>
          </a:ln>
        </p:spPr>
        <p:txBody>
          <a:bodyPr wrap="none">
            <a:spAutoFit/>
          </a:bodyPr>
          <a:p>
            <a:pPr eaLnBrk="1" hangingPunct="1">
              <a:buNone/>
            </a:pPr>
            <a:r>
              <a:rPr lang="en-GB" altLang="x-none" b="1" dirty="0">
                <a:solidFill>
                  <a:srgbClr val="0070C0"/>
                </a:solidFill>
                <a:latin typeface="Twinkl"/>
              </a:rPr>
              <a:t>during</a:t>
            </a:r>
            <a:endParaRPr lang="en-GB" altLang="x-none" dirty="0">
              <a:latin typeface="Twink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itle 20"/>
          <p:cNvSpPr>
            <a:spLocks noGrp="1"/>
          </p:cNvSpPr>
          <p:nvPr>
            <p:ph type="title"/>
          </p:nvPr>
        </p:nvSpPr>
        <p:spPr>
          <a:xfrm>
            <a:off x="457200" y="479425"/>
            <a:ext cx="8220075" cy="993775"/>
          </a:xfrm>
          <a:ln/>
        </p:spPr>
        <p:txBody>
          <a:bodyPr vert="horz" wrap="square" lIns="252000" tIns="252000" rIns="252000" bIns="252000" anchor="ctr" anchorCtr="1"/>
          <a:p>
            <a:pPr defTabSz="914400">
              <a:buNone/>
            </a:pPr>
            <a:r>
              <a:rPr lang="en-GB" altLang="x-none" sz="3600" kern="1200" dirty="0">
                <a:latin typeface="Twinkl SemiBold"/>
                <a:ea typeface="+mj-ea"/>
                <a:cs typeface="+mj-cs"/>
              </a:rPr>
              <a:t>Add a Preposition</a:t>
            </a:r>
            <a:endParaRPr lang="en-GB" altLang="x-none" sz="3600" kern="1200" dirty="0">
              <a:latin typeface="Twinkl SemiBold"/>
              <a:ea typeface="+mj-ea"/>
              <a:cs typeface="+mj-cs"/>
            </a:endParaRPr>
          </a:p>
        </p:txBody>
      </p:sp>
      <p:pic>
        <p:nvPicPr>
          <p:cNvPr id="44" name="Picture 2"/>
          <p:cNvPicPr>
            <a:picLocks noChangeAspect="1"/>
          </p:cNvPicPr>
          <p:nvPr/>
        </p:nvPicPr>
        <p:blipFill>
          <a:blip r:embed="rId1"/>
          <a:stretch>
            <a:fillRect/>
          </a:stretch>
        </p:blipFill>
        <p:spPr>
          <a:xfrm>
            <a:off x="638175" y="1573213"/>
            <a:ext cx="3575050" cy="3575050"/>
          </a:xfrm>
          <a:prstGeom prst="rect">
            <a:avLst/>
          </a:prstGeom>
          <a:noFill/>
          <a:ln w="9525">
            <a:noFill/>
          </a:ln>
        </p:spPr>
      </p:pic>
      <p:sp>
        <p:nvSpPr>
          <p:cNvPr id="45" name="Pentagon 44"/>
          <p:cNvSpPr/>
          <p:nvPr/>
        </p:nvSpPr>
        <p:spPr>
          <a:xfrm flipH="1">
            <a:off x="3925888" y="3195638"/>
            <a:ext cx="476250" cy="266700"/>
          </a:xfrm>
          <a:prstGeom prst="homePlate">
            <a:avLst>
              <a:gd name="adj" fmla="val 84367"/>
            </a:avLst>
          </a:prstGeom>
          <a:solidFill>
            <a:srgbClr val="FFEDAA"/>
          </a:solidFill>
          <a:ln>
            <a:solidFill>
              <a:srgbClr val="E8C5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46" name="Spin"/>
          <p:cNvSpPr/>
          <p:nvPr/>
        </p:nvSpPr>
        <p:spPr>
          <a:xfrm>
            <a:off x="1781175" y="5341938"/>
            <a:ext cx="1304925" cy="506413"/>
          </a:xfrm>
          <a:prstGeom prst="roundRect">
            <a:avLst>
              <a:gd name="adj" fmla="val 5155"/>
            </a:avLst>
          </a:prstGeom>
          <a:solidFill>
            <a:srgbClr val="FFEDAA"/>
          </a:solidFill>
          <a:ln w="28575">
            <a:solidFill>
              <a:srgbClr val="E8C501"/>
            </a:solidFill>
          </a:ln>
        </p:spPr>
        <p:style>
          <a:lnRef idx="2">
            <a:schemeClr val="accent1">
              <a:shade val="50000"/>
            </a:schemeClr>
          </a:lnRef>
          <a:fillRef idx="1">
            <a:schemeClr val="accent1"/>
          </a:fillRef>
          <a:effectRef idx="0">
            <a:schemeClr val="accent1"/>
          </a:effectRef>
          <a:fontRef idx="minor">
            <a:schemeClr val="lt1"/>
          </a:fontRef>
        </p:style>
        <p:txBody>
          <a:bodyPr lIns="144000" rIns="10800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altLang="en-US" sz="2400" b="1" i="0" u="none" strike="noStrike" kern="1200" cap="none" spc="0" normalizeH="0" baseline="0" noProof="0" dirty="0">
                <a:ln>
                  <a:noFill/>
                </a:ln>
                <a:solidFill>
                  <a:schemeClr val="tx1"/>
                </a:solidFill>
                <a:effectLst/>
                <a:uLnTx/>
                <a:uFillTx/>
                <a:latin typeface="+mn-lt"/>
                <a:ea typeface="+mn-ea"/>
                <a:cs typeface="+mn-cs"/>
              </a:rPr>
              <a:t>Spin</a:t>
            </a:r>
            <a:endParaRPr kumimoji="0" lang="en-GB" altLang="en-US" sz="2400" b="1" i="0" u="none" strike="noStrike" kern="1200" cap="none" spc="0" normalizeH="0" baseline="0" noProof="0" dirty="0">
              <a:ln>
                <a:noFill/>
              </a:ln>
              <a:solidFill>
                <a:schemeClr val="tx1"/>
              </a:solidFill>
              <a:effectLst/>
              <a:uLnTx/>
              <a:uFillTx/>
              <a:latin typeface="+mn-lt"/>
              <a:ea typeface="+mn-ea"/>
              <a:cs typeface="+mn-cs"/>
            </a:endParaRPr>
          </a:p>
        </p:txBody>
      </p:sp>
      <p:pic>
        <p:nvPicPr>
          <p:cNvPr id="15366" name="Picture 2"/>
          <p:cNvPicPr>
            <a:picLocks noChangeAspect="1"/>
          </p:cNvPicPr>
          <p:nvPr/>
        </p:nvPicPr>
        <p:blipFill>
          <a:blip r:embed="rId2"/>
          <a:stretch>
            <a:fillRect/>
          </a:stretch>
        </p:blipFill>
        <p:spPr>
          <a:xfrm>
            <a:off x="4638675" y="1651000"/>
            <a:ext cx="3816350" cy="2863850"/>
          </a:xfrm>
          <a:prstGeom prst="rect">
            <a:avLst/>
          </a:prstGeom>
          <a:noFill/>
          <a:ln w="9525">
            <a:noFill/>
          </a:ln>
        </p:spPr>
      </p:pic>
      <p:sp>
        <p:nvSpPr>
          <p:cNvPr id="15367" name="Rectangle 53"/>
          <p:cNvSpPr/>
          <p:nvPr/>
        </p:nvSpPr>
        <p:spPr>
          <a:xfrm>
            <a:off x="4530725" y="4770438"/>
            <a:ext cx="3924300" cy="1254125"/>
          </a:xfrm>
          <a:prstGeom prst="rect">
            <a:avLst/>
          </a:prstGeom>
          <a:noFill/>
          <a:ln w="9525">
            <a:noFill/>
          </a:ln>
        </p:spPr>
        <p:txBody>
          <a:bodyPr lIns="0" tIns="72000" rIns="0" bIns="72000">
            <a:spAutoFit/>
          </a:bodyPr>
          <a:p>
            <a:pPr algn="ctr" eaLnBrk="1" hangingPunct="1">
              <a:buNone/>
            </a:pPr>
            <a:r>
              <a:rPr lang="en-GB" altLang="en-US" dirty="0">
                <a:latin typeface="Twinkl"/>
              </a:rPr>
              <a:t>Spin the spinner to choose a </a:t>
            </a:r>
            <a:r>
              <a:rPr lang="en-GB" altLang="en-US" b="1" dirty="0">
                <a:solidFill>
                  <a:srgbClr val="0070C0"/>
                </a:solidFill>
                <a:latin typeface="Twinkl"/>
              </a:rPr>
              <a:t>preposition</a:t>
            </a:r>
            <a:r>
              <a:rPr lang="en-GB" altLang="en-US" dirty="0">
                <a:latin typeface="Twinkl"/>
              </a:rPr>
              <a:t>. </a:t>
            </a:r>
            <a:r>
              <a:rPr lang="en-GB" altLang="x-none" dirty="0">
                <a:latin typeface="Twinkl"/>
              </a:rPr>
              <a:t>On your whiteboards, write your own sentence about this picture to include that preposition.</a:t>
            </a:r>
            <a:endParaRPr lang="en-GB" altLang="en-US" dirty="0">
              <a:latin typeface="Twinkl"/>
            </a:endParaRPr>
          </a:p>
        </p:txBody>
      </p:sp>
      <p:sp>
        <p:nvSpPr>
          <p:cNvPr id="15368" name="Rectangle 7"/>
          <p:cNvSpPr/>
          <p:nvPr/>
        </p:nvSpPr>
        <p:spPr>
          <a:xfrm>
            <a:off x="1471613" y="6230938"/>
            <a:ext cx="6284912" cy="107950"/>
          </a:xfrm>
          <a:prstGeom prst="rect">
            <a:avLst/>
          </a:prstGeom>
          <a:noFill/>
          <a:ln w="9525">
            <a:noFill/>
          </a:ln>
        </p:spPr>
        <p:txBody>
          <a:bodyPr lIns="0" tIns="0" rIns="0" bIns="0">
            <a:spAutoFit/>
          </a:bodyPr>
          <a:p>
            <a:pPr algn="ctr" eaLnBrk="1" hangingPunct="1">
              <a:buNone/>
            </a:pPr>
            <a:r>
              <a:rPr lang="en-GB" altLang="x-none" sz="700" dirty="0">
                <a:latin typeface="Arial" panose="020B0604020202020204" pitchFamily="34" charset="0"/>
                <a:cs typeface="Arial" panose="020B0604020202020204" pitchFamily="34" charset="0"/>
              </a:rPr>
              <a:t>Photo courtesy of jaredw_1986 (@flickr.com) - granted under creative commons licence – attribution</a:t>
            </a:r>
            <a:endParaRPr lang="en-GB" altLang="en-US" sz="700" dirty="0">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8" presetClass="emph" presetSubtype="0" decel="100000" fill="hold" nodeType="clickEffect">
                                  <p:stCondLst>
                                    <p:cond delay="0"/>
                                  </p:stCondLst>
                                  <p:childTnLst>
                                    <p:animRot by="25200000">
                                      <p:cBhvr>
                                        <p:cTn id="6" dur="1000" fill="hold"/>
                                        <p:tgtEl>
                                          <p:spTgt spid="4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decel="55000" fill="hold" nodeType="clickEffect">
                                  <p:stCondLst>
                                    <p:cond delay="0"/>
                                  </p:stCondLst>
                                  <p:childTnLst>
                                    <p:animRot by="18000000">
                                      <p:cBhvr>
                                        <p:cTn id="10" dur="1000" fill="hold"/>
                                        <p:tgtEl>
                                          <p:spTgt spid="4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decel="55300" fill="hold" nodeType="clickEffect">
                                  <p:stCondLst>
                                    <p:cond delay="0"/>
                                  </p:stCondLst>
                                  <p:childTnLst>
                                    <p:animRot by="28800000">
                                      <p:cBhvr>
                                        <p:cTn id="14" dur="1500" fill="hold"/>
                                        <p:tgtEl>
                                          <p:spTgt spid="4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decel="100000" fill="hold" nodeType="clickEffect">
                                  <p:stCondLst>
                                    <p:cond delay="0"/>
                                  </p:stCondLst>
                                  <p:childTnLst>
                                    <p:animRot by="32400000">
                                      <p:cBhvr>
                                        <p:cTn id="18" dur="1000" fill="hold"/>
                                        <p:tgtEl>
                                          <p:spTgt spid="4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decel="100000" fill="hold" nodeType="clickEffect">
                                  <p:stCondLst>
                                    <p:cond delay="0"/>
                                  </p:stCondLst>
                                  <p:childTnLst>
                                    <p:animRot by="18000000">
                                      <p:cBhvr>
                                        <p:cTn id="22" dur="1000" fill="hold"/>
                                        <p:tgtEl>
                                          <p:spTgt spid="4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decel="100000" fill="hold" nodeType="clickEffect">
                                  <p:stCondLst>
                                    <p:cond delay="0"/>
                                  </p:stCondLst>
                                  <p:childTnLst>
                                    <p:animRot by="39600000">
                                      <p:cBhvr>
                                        <p:cTn id="26" dur="1000" fill="hold"/>
                                        <p:tgtEl>
                                          <p:spTgt spid="44"/>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0800000">
                                      <p:cBhvr>
                                        <p:cTn id="30" dur="3000" fill="hold"/>
                                        <p:tgtEl>
                                          <p:spTgt spid="44"/>
                                        </p:tgtEl>
                                        <p:attrNameLst>
                                          <p:attrName>r</p:attrName>
                                        </p:attrNameLst>
                                      </p:cBhvr>
                                    </p:animRot>
                                  </p:childTnLst>
                                </p:cTn>
                              </p:par>
                            </p:childTnLst>
                          </p:cTn>
                        </p:par>
                      </p:childTnLst>
                    </p:cTn>
                  </p:par>
                </p:childTnLst>
              </p:cTn>
              <p:nextCondLst>
                <p:cond evt="onClick" delay="0">
                  <p:tgtEl>
                    <p:spTgt spid="4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itle 20"/>
          <p:cNvSpPr>
            <a:spLocks noGrp="1"/>
          </p:cNvSpPr>
          <p:nvPr>
            <p:ph type="title"/>
          </p:nvPr>
        </p:nvSpPr>
        <p:spPr>
          <a:xfrm>
            <a:off x="457200" y="479425"/>
            <a:ext cx="8220075" cy="993775"/>
          </a:xfrm>
          <a:ln/>
        </p:spPr>
        <p:txBody>
          <a:bodyPr vert="horz" wrap="square" lIns="252000" tIns="252000" rIns="252000" bIns="252000" anchor="ctr" anchorCtr="1"/>
          <a:p>
            <a:pPr defTabSz="914400">
              <a:buNone/>
            </a:pPr>
            <a:r>
              <a:rPr lang="en-GB" altLang="x-none" sz="3600" kern="1200" dirty="0">
                <a:latin typeface="Twinkl SemiBold"/>
                <a:ea typeface="+mj-ea"/>
                <a:cs typeface="+mj-cs"/>
              </a:rPr>
              <a:t>Add a Preposition</a:t>
            </a:r>
            <a:endParaRPr lang="en-GB" altLang="x-none" sz="3600" kern="1200" dirty="0">
              <a:latin typeface="Twinkl SemiBold"/>
              <a:ea typeface="+mj-ea"/>
              <a:cs typeface="+mj-cs"/>
            </a:endParaRPr>
          </a:p>
        </p:txBody>
      </p:sp>
      <p:pic>
        <p:nvPicPr>
          <p:cNvPr id="44" name="Picture 2"/>
          <p:cNvPicPr>
            <a:picLocks noChangeAspect="1"/>
          </p:cNvPicPr>
          <p:nvPr/>
        </p:nvPicPr>
        <p:blipFill>
          <a:blip r:embed="rId1"/>
          <a:stretch>
            <a:fillRect/>
          </a:stretch>
        </p:blipFill>
        <p:spPr>
          <a:xfrm>
            <a:off x="638175" y="1573213"/>
            <a:ext cx="3575050" cy="3575050"/>
          </a:xfrm>
          <a:prstGeom prst="rect">
            <a:avLst/>
          </a:prstGeom>
          <a:noFill/>
          <a:ln w="9525">
            <a:noFill/>
          </a:ln>
        </p:spPr>
      </p:pic>
      <p:sp>
        <p:nvSpPr>
          <p:cNvPr id="45" name="Pentagon 44"/>
          <p:cNvSpPr/>
          <p:nvPr/>
        </p:nvSpPr>
        <p:spPr>
          <a:xfrm flipH="1">
            <a:off x="3925888" y="3195638"/>
            <a:ext cx="476250" cy="266700"/>
          </a:xfrm>
          <a:prstGeom prst="homePlate">
            <a:avLst>
              <a:gd name="adj" fmla="val 84367"/>
            </a:avLst>
          </a:prstGeom>
          <a:solidFill>
            <a:srgbClr val="FFEDAA"/>
          </a:solidFill>
          <a:ln>
            <a:solidFill>
              <a:srgbClr val="E8C50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schemeClr val="lt1"/>
              </a:solidFill>
              <a:effectLst/>
              <a:uLnTx/>
              <a:uFillTx/>
              <a:latin typeface="+mn-lt"/>
              <a:ea typeface="+mn-ea"/>
              <a:cs typeface="+mn-cs"/>
            </a:endParaRPr>
          </a:p>
        </p:txBody>
      </p:sp>
      <p:sp>
        <p:nvSpPr>
          <p:cNvPr id="46" name="Spin"/>
          <p:cNvSpPr/>
          <p:nvPr/>
        </p:nvSpPr>
        <p:spPr>
          <a:xfrm>
            <a:off x="1781175" y="5341938"/>
            <a:ext cx="1304925" cy="506413"/>
          </a:xfrm>
          <a:prstGeom prst="roundRect">
            <a:avLst>
              <a:gd name="adj" fmla="val 5155"/>
            </a:avLst>
          </a:prstGeom>
          <a:solidFill>
            <a:srgbClr val="FFEDAA"/>
          </a:solidFill>
          <a:ln w="28575">
            <a:solidFill>
              <a:srgbClr val="E8C501"/>
            </a:solidFill>
          </a:ln>
        </p:spPr>
        <p:style>
          <a:lnRef idx="2">
            <a:schemeClr val="accent1">
              <a:shade val="50000"/>
            </a:schemeClr>
          </a:lnRef>
          <a:fillRef idx="1">
            <a:schemeClr val="accent1"/>
          </a:fillRef>
          <a:effectRef idx="0">
            <a:schemeClr val="accent1"/>
          </a:effectRef>
          <a:fontRef idx="minor">
            <a:schemeClr val="lt1"/>
          </a:fontRef>
        </p:style>
        <p:txBody>
          <a:bodyPr lIns="144000" rIns="10800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altLang="en-US" sz="2400" b="1" i="0" u="none" strike="noStrike" kern="1200" cap="none" spc="0" normalizeH="0" baseline="0" noProof="0" dirty="0">
                <a:ln>
                  <a:noFill/>
                </a:ln>
                <a:solidFill>
                  <a:schemeClr val="tx1"/>
                </a:solidFill>
                <a:effectLst/>
                <a:uLnTx/>
                <a:uFillTx/>
                <a:latin typeface="+mn-lt"/>
                <a:ea typeface="+mn-ea"/>
                <a:cs typeface="+mn-cs"/>
              </a:rPr>
              <a:t>Spin</a:t>
            </a:r>
            <a:endParaRPr kumimoji="0" lang="en-GB" alt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16390" name="Rectangle 53"/>
          <p:cNvSpPr/>
          <p:nvPr/>
        </p:nvSpPr>
        <p:spPr>
          <a:xfrm>
            <a:off x="4530725" y="4770438"/>
            <a:ext cx="3924300" cy="1254125"/>
          </a:xfrm>
          <a:prstGeom prst="rect">
            <a:avLst/>
          </a:prstGeom>
          <a:noFill/>
          <a:ln w="9525">
            <a:noFill/>
          </a:ln>
        </p:spPr>
        <p:txBody>
          <a:bodyPr lIns="0" tIns="72000" rIns="0" bIns="72000">
            <a:spAutoFit/>
          </a:bodyPr>
          <a:p>
            <a:pPr algn="ctr" eaLnBrk="1" hangingPunct="1">
              <a:buNone/>
            </a:pPr>
            <a:r>
              <a:rPr lang="en-GB" altLang="x-none" dirty="0">
                <a:latin typeface="Twinkl"/>
              </a:rPr>
              <a:t>Spin the spinner </a:t>
            </a:r>
            <a:r>
              <a:rPr lang="en-GB" altLang="en-US" dirty="0">
                <a:latin typeface="Twinkl"/>
              </a:rPr>
              <a:t>to choose a </a:t>
            </a:r>
            <a:r>
              <a:rPr lang="en-GB" altLang="en-US" b="1" dirty="0">
                <a:solidFill>
                  <a:srgbClr val="0070C0"/>
                </a:solidFill>
                <a:latin typeface="Twinkl"/>
              </a:rPr>
              <a:t>preposition</a:t>
            </a:r>
            <a:r>
              <a:rPr lang="en-GB" altLang="en-US" dirty="0">
                <a:latin typeface="Twinkl"/>
              </a:rPr>
              <a:t>. </a:t>
            </a:r>
            <a:r>
              <a:rPr lang="en-GB" altLang="x-none" dirty="0">
                <a:latin typeface="Twinkl"/>
              </a:rPr>
              <a:t>On your whiteboards, write your own sentence about this picture to include that preposition.</a:t>
            </a:r>
            <a:endParaRPr lang="en-GB" altLang="en-US" dirty="0">
              <a:latin typeface="Twinkl"/>
            </a:endParaRPr>
          </a:p>
        </p:txBody>
      </p:sp>
      <p:pic>
        <p:nvPicPr>
          <p:cNvPr id="16391" name="Picture 1"/>
          <p:cNvPicPr>
            <a:picLocks noChangeAspect="1"/>
          </p:cNvPicPr>
          <p:nvPr/>
        </p:nvPicPr>
        <p:blipFill>
          <a:blip r:embed="rId2"/>
          <a:stretch>
            <a:fillRect/>
          </a:stretch>
        </p:blipFill>
        <p:spPr>
          <a:xfrm>
            <a:off x="4613275" y="1855788"/>
            <a:ext cx="3800475" cy="2533650"/>
          </a:xfrm>
          <a:prstGeom prst="rect">
            <a:avLst/>
          </a:prstGeom>
          <a:noFill/>
          <a:ln w="9525">
            <a:noFill/>
          </a:ln>
        </p:spPr>
      </p:pic>
      <p:sp>
        <p:nvSpPr>
          <p:cNvPr id="16392" name="Rectangle 7"/>
          <p:cNvSpPr/>
          <p:nvPr/>
        </p:nvSpPr>
        <p:spPr>
          <a:xfrm>
            <a:off x="1471613" y="6230938"/>
            <a:ext cx="6284912" cy="107950"/>
          </a:xfrm>
          <a:prstGeom prst="rect">
            <a:avLst/>
          </a:prstGeom>
          <a:noFill/>
          <a:ln w="9525">
            <a:noFill/>
          </a:ln>
        </p:spPr>
        <p:txBody>
          <a:bodyPr lIns="0" tIns="0" rIns="0" bIns="0">
            <a:spAutoFit/>
          </a:bodyPr>
          <a:p>
            <a:pPr algn="ctr" eaLnBrk="1" hangingPunct="1">
              <a:buNone/>
            </a:pPr>
            <a:r>
              <a:rPr lang="en-GB" altLang="x-none" sz="700" dirty="0">
                <a:latin typeface="Arial" panose="020B0604020202020204" pitchFamily="34" charset="0"/>
                <a:cs typeface="Arial" panose="020B0604020202020204" pitchFamily="34" charset="0"/>
              </a:rPr>
              <a:t>Photo courtesy of exmoornp (@flickr.com) - granted under creative commons licence – attribution</a:t>
            </a:r>
            <a:endParaRPr lang="en-GB" altLang="en-US" sz="700" dirty="0">
              <a:latin typeface="Arial" panose="020B0604020202020204" pitchFamily="3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8" presetClass="emph" presetSubtype="0" decel="100000" fill="hold" nodeType="clickEffect">
                                  <p:stCondLst>
                                    <p:cond delay="0"/>
                                  </p:stCondLst>
                                  <p:childTnLst>
                                    <p:animRot by="25200000">
                                      <p:cBhvr>
                                        <p:cTn id="6" dur="1000" fill="hold"/>
                                        <p:tgtEl>
                                          <p:spTgt spid="44"/>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decel="55000" fill="hold" nodeType="clickEffect">
                                  <p:stCondLst>
                                    <p:cond delay="0"/>
                                  </p:stCondLst>
                                  <p:childTnLst>
                                    <p:animRot by="18000000">
                                      <p:cBhvr>
                                        <p:cTn id="10" dur="1000" fill="hold"/>
                                        <p:tgtEl>
                                          <p:spTgt spid="4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decel="55300" fill="hold" nodeType="clickEffect">
                                  <p:stCondLst>
                                    <p:cond delay="0"/>
                                  </p:stCondLst>
                                  <p:childTnLst>
                                    <p:animRot by="28800000">
                                      <p:cBhvr>
                                        <p:cTn id="14" dur="1500" fill="hold"/>
                                        <p:tgtEl>
                                          <p:spTgt spid="44"/>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8" presetClass="emph" presetSubtype="0" decel="100000" fill="hold" nodeType="clickEffect">
                                  <p:stCondLst>
                                    <p:cond delay="0"/>
                                  </p:stCondLst>
                                  <p:childTnLst>
                                    <p:animRot by="32400000">
                                      <p:cBhvr>
                                        <p:cTn id="18" dur="1000" fill="hold"/>
                                        <p:tgtEl>
                                          <p:spTgt spid="4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decel="100000" fill="hold" nodeType="clickEffect">
                                  <p:stCondLst>
                                    <p:cond delay="0"/>
                                  </p:stCondLst>
                                  <p:childTnLst>
                                    <p:animRot by="18000000">
                                      <p:cBhvr>
                                        <p:cTn id="22" dur="1000" fill="hold"/>
                                        <p:tgtEl>
                                          <p:spTgt spid="44"/>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8" presetClass="emph" presetSubtype="0" decel="100000" fill="hold" nodeType="clickEffect">
                                  <p:stCondLst>
                                    <p:cond delay="0"/>
                                  </p:stCondLst>
                                  <p:childTnLst>
                                    <p:animRot by="39600000">
                                      <p:cBhvr>
                                        <p:cTn id="26" dur="1000" fill="hold"/>
                                        <p:tgtEl>
                                          <p:spTgt spid="44"/>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10800000">
                                      <p:cBhvr>
                                        <p:cTn id="30" dur="3000" fill="hold"/>
                                        <p:tgtEl>
                                          <p:spTgt spid="44"/>
                                        </p:tgtEl>
                                        <p:attrNameLst>
                                          <p:attrName>r</p:attrName>
                                        </p:attrNameLst>
                                      </p:cBhvr>
                                    </p:animRot>
                                  </p:childTnLst>
                                </p:cTn>
                              </p:par>
                            </p:childTnLst>
                          </p:cTn>
                        </p:par>
                      </p:childTnLst>
                    </p:cTn>
                  </p:par>
                </p:childTnLst>
              </p:cTn>
              <p:nextCondLst>
                <p:cond evt="onClick" delay="0">
                  <p:tgtEl>
                    <p:spTgt spid="46"/>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3466</Words>
  <Application>WPS Presentation</Application>
  <PresentationFormat>On-screen Show (4:3)</PresentationFormat>
  <Paragraphs>176</Paragraphs>
  <Slides>12</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12</vt:i4>
      </vt:variant>
    </vt:vector>
  </HeadingPairs>
  <TitlesOfParts>
    <vt:vector size="28" baseType="lpstr">
      <vt:lpstr>Arial</vt:lpstr>
      <vt:lpstr>SimSun</vt:lpstr>
      <vt:lpstr>Wingdings</vt:lpstr>
      <vt:lpstr>Twinkl</vt:lpstr>
      <vt:lpstr>Sassoon Infant Rg</vt:lpstr>
      <vt:lpstr>Segoe Print</vt:lpstr>
      <vt:lpstr>Calibri</vt:lpstr>
      <vt:lpstr>Twinkl SemiBold</vt:lpstr>
      <vt:lpstr>Twinkl</vt:lpstr>
      <vt:lpstr>Sassoon Infant Rg</vt:lpstr>
      <vt:lpstr>Yu Gothic UI</vt:lpstr>
      <vt:lpstr>Twinkl SemiBold</vt:lpstr>
      <vt:lpstr>Sassoon Infant Md</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Jen Warren</dc:creator>
  <cp:lastModifiedBy>Rossana Ruggiero</cp:lastModifiedBy>
  <cp:revision>16</cp:revision>
  <dcterms:created xsi:type="dcterms:W3CDTF">2017-06-21T12:03:10Z</dcterms:created>
  <dcterms:modified xsi:type="dcterms:W3CDTF">2023-07-24T11:03:16Z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B41EF59134F2448B9E811CE3549D1BC4</vt:lpwstr>
  </property>
  <property fmtid="{D5CDD505-2E9C-101B-9397-08002B2CF9AE}" pid="3" name="KSOProductBuildVer">
    <vt:lpwstr>1033-11.2.0.11537</vt:lpwstr>
  </property>
</Properties>
</file>