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4" r:id="rId4"/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</p:sldIdLst>
  <p:sldSz cy="5143500" cx="9144000"/>
  <p:notesSz cx="6858000" cy="9144000"/>
  <p:embeddedFontLst>
    <p:embeddedFont>
      <p:font typeface="Roboto"/>
      <p:regular r:id="rId119"/>
      <p:bold r:id="rId120"/>
      <p:italic r:id="rId121"/>
      <p:boldItalic r:id="rId122"/>
    </p:embeddedFont>
    <p:embeddedFont>
      <p:font typeface="Amatic SC"/>
      <p:regular r:id="rId123"/>
      <p:bold r:id="rId124"/>
    </p:embeddedFont>
    <p:embeddedFont>
      <p:font typeface="Source Code Pro"/>
      <p:regular r:id="rId125"/>
      <p:bold r:id="rId126"/>
    </p:embeddedFont>
    <p:embeddedFont>
      <p:font typeface="Libre Baskerville"/>
      <p:regular r:id="rId127"/>
      <p:bold r:id="rId128"/>
      <p:italic r:id="rId129"/>
    </p:embeddedFont>
    <p:embeddedFont>
      <p:font typeface="Source Sans Pro"/>
      <p:regular r:id="rId130"/>
      <p:bold r:id="rId131"/>
      <p:italic r:id="rId132"/>
      <p:boldItalic r:id="rId133"/>
    </p:embeddedFont>
    <p:embeddedFont>
      <p:font typeface="Questrial"/>
      <p:regular r:id="rId1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516B564-6FB5-41A5-903D-1FD4BF7FDE93}">
  <a:tblStyle styleId="{8516B564-6FB5-41A5-903D-1FD4BF7FDE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font" Target="fonts/LibreBaskerville-italic.fntdata"/><Relationship Id="rId128" Type="http://schemas.openxmlformats.org/officeDocument/2006/relationships/font" Target="fonts/LibreBaskerville-bold.fntdata"/><Relationship Id="rId127" Type="http://schemas.openxmlformats.org/officeDocument/2006/relationships/font" Target="fonts/LibreBaskerville-regular.fntdata"/><Relationship Id="rId126" Type="http://schemas.openxmlformats.org/officeDocument/2006/relationships/font" Target="fonts/SourceCodePro-bold.fntdata"/><Relationship Id="rId26" Type="http://schemas.openxmlformats.org/officeDocument/2006/relationships/slide" Target="slides/slide20.xml"/><Relationship Id="rId121" Type="http://schemas.openxmlformats.org/officeDocument/2006/relationships/font" Target="fonts/Roboto-italic.fntdata"/><Relationship Id="rId25" Type="http://schemas.openxmlformats.org/officeDocument/2006/relationships/slide" Target="slides/slide19.xml"/><Relationship Id="rId120" Type="http://schemas.openxmlformats.org/officeDocument/2006/relationships/font" Target="fonts/Roboto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font" Target="fonts/SourceCodePro-regular.fntdata"/><Relationship Id="rId29" Type="http://schemas.openxmlformats.org/officeDocument/2006/relationships/slide" Target="slides/slide23.xml"/><Relationship Id="rId124" Type="http://schemas.openxmlformats.org/officeDocument/2006/relationships/font" Target="fonts/AmaticSC-bold.fntdata"/><Relationship Id="rId123" Type="http://schemas.openxmlformats.org/officeDocument/2006/relationships/font" Target="fonts/AmaticSC-regular.fntdata"/><Relationship Id="rId122" Type="http://schemas.openxmlformats.org/officeDocument/2006/relationships/font" Target="fonts/Roboto-boldItalic.fntdata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font" Target="fonts/Roboto-regular.fntdata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2" Type="http://schemas.openxmlformats.org/officeDocument/2006/relationships/font" Target="fonts/SourceSansPro-italic.fntdata"/><Relationship Id="rId131" Type="http://schemas.openxmlformats.org/officeDocument/2006/relationships/font" Target="fonts/SourceSansPro-bold.fntdata"/><Relationship Id="rId130" Type="http://schemas.openxmlformats.org/officeDocument/2006/relationships/font" Target="fonts/SourceSansPro-regular.fntdata"/><Relationship Id="rId134" Type="http://schemas.openxmlformats.org/officeDocument/2006/relationships/font" Target="fonts/Questrial-regular.fntdata"/><Relationship Id="rId133" Type="http://schemas.openxmlformats.org/officeDocument/2006/relationships/font" Target="fonts/SourceSansPro-boldItalic.fntdata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Shape 10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hape 10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Shape 10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Shape 10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Shape 10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Shape 10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Shape 10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Shape 10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Shape 10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Shape 10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Shape 10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Shape 10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Shape 10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Shape 10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Shape 10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Shape 10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Shape 1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Shape 1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Shape 5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Shape 5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Shape 5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Shape 5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Shape 6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Shape 6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Shape 6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Shape 6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Shape 6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Shape 6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Shape 6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Shape 6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Shape 6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Shape 7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Shape 7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Shape 7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Shape 7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Shape 7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Shape 7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Shape 7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Shape 7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Shape 7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Shape 7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Shape 7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Shape 8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Shape 8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Shape 8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Shape 8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Shape 8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Shape 8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Shape 8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Shape 8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Shape 8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Shape 8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Shape 8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Shape 9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Shape 9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Shape 9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Shape 9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Shape 9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Shape 9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Shape 9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Shape 9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Shape 9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Shape 9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Shape 9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Shape 9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Shape 9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Shape 9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Shape 10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Shape 10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457200" y="0"/>
            <a:ext cx="8229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Times New Roman"/>
              <a:buNone/>
              <a:defRPr b="0" i="0" sz="5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18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330200" lvl="1" marL="914400" marR="0" rtl="0" algn="l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330200" lvl="2" marL="1371600" marR="0" rtl="0" algn="l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330200" lvl="3" marL="1828800" marR="0" rtl="0" algn="l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330200" lvl="4" marL="2286000" marR="0" rtl="0" algn="l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30200" lvl="5" marL="2743200" marR="0" rtl="0" algn="l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330200" lvl="6" marL="3200400" marR="0" rtl="0" algn="l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330200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b="0" i="0" sz="16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330200" lvl="8" marL="4114800" marR="0" rtl="0" algn="l">
              <a:spcBef>
                <a:spcPts val="1600"/>
              </a:spcBef>
              <a:spcAft>
                <a:spcPts val="160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6363347" y="4767263"/>
            <a:ext cx="2085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659165" y="4767263"/>
            <a:ext cx="2847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43278" y="4767263"/>
            <a:ext cx="56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25" spcFirstLastPara="1" rIns="45700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595959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Shape 65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Shape 82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3" name="Shape 10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9pPr>
          </a:lstStyle>
          <a:p/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/CurrentWork/ILA_Rebrading/Presentation_photos/ILA_background_4.jpg" id="123" name="Shape 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546107" y="-347662"/>
            <a:ext cx="2311500" cy="3686100"/>
          </a:xfrm>
          <a:prstGeom prst="roundRect">
            <a:avLst>
              <a:gd fmla="val 6777" name="adj"/>
            </a:avLst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/>
          <p:nvPr>
            <p:ph type="title"/>
          </p:nvPr>
        </p:nvSpPr>
        <p:spPr>
          <a:xfrm>
            <a:off x="611190" y="432211"/>
            <a:ext cx="2119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  <a:defRPr b="0" i="0" sz="23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9pPr>
          </a:lstStyle>
          <a:p/>
        </p:txBody>
      </p:sp>
      <p:pic>
        <p:nvPicPr>
          <p:cNvPr descr="/CurrentWork/ILA_Rebrading/ILA_logo.jpg" id="126" name="Shape 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7882" y="2566787"/>
            <a:ext cx="496200" cy="4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 showMasterSp="0">
  <p:cSld name="SECTION_HEADER_1">
    <p:bg>
      <p:bgPr>
        <a:blipFill rotWithShape="1">
          <a:blip r:embed="rId2">
            <a:alphaModFix/>
          </a:blip>
          <a:tile algn="tl" flip="none" tx="0" sx="54997" ty="0" sy="54997"/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65313" y="52316"/>
            <a:ext cx="9013500" cy="5019000"/>
          </a:xfrm>
          <a:prstGeom prst="roundRect">
            <a:avLst>
              <a:gd fmla="val 4929" name="adj"/>
            </a:avLst>
          </a:prstGeom>
          <a:blipFill rotWithShape="1">
            <a:blip r:embed="rId2">
              <a:alphaModFix/>
            </a:blip>
            <a:tile algn="tl" flip="none" tx="0" sx="54997" ty="0" sy="54997"/>
          </a:blipFill>
          <a:ln cap="sq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0" name="Shape 130"/>
          <p:cNvSpPr txBox="1"/>
          <p:nvPr>
            <p:ph type="title"/>
          </p:nvPr>
        </p:nvSpPr>
        <p:spPr>
          <a:xfrm>
            <a:off x="722313" y="7143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ource Sans Pro"/>
              <a:buNone/>
              <a:defRPr b="0" i="0" sz="4000" u="none" cap="none" strike="noStrik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9pPr>
          </a:lstStyle>
          <a:p/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722313" y="1910954"/>
            <a:ext cx="7772400" cy="10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400" u="none" cap="none" strike="noStrike">
                <a:solidFill>
                  <a:srgbClr val="88888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228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228600" lvl="2" marL="1371600" marR="0" rtl="0" algn="l">
              <a:spcBef>
                <a:spcPts val="1600"/>
              </a:spcBef>
              <a:spcAft>
                <a:spcPts val="0"/>
              </a:spcAft>
              <a:buClr>
                <a:srgbClr val="E6AFA9"/>
              </a:buClr>
              <a:buSzPts val="1400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2286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2286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bre Baskerville"/>
              <a:buNone/>
              <a:defRPr b="0" i="0" sz="1400" u="none" cap="none" strike="noStrike">
                <a:solidFill>
                  <a:srgbClr val="88888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429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Libre Baskerville"/>
              <a:buChar char="•"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429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Libre Baskerville"/>
              <a:buChar char="•"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42900" lvl="7" marL="3657600" marR="0" rtl="0" algn="l">
              <a:spcBef>
                <a:spcPts val="1600"/>
              </a:spcBef>
              <a:spcAft>
                <a:spcPts val="0"/>
              </a:spcAft>
              <a:buClr>
                <a:srgbClr val="E6AFA9"/>
              </a:buClr>
              <a:buSzPts val="1800"/>
              <a:buFont typeface="Libre Baskerville"/>
              <a:buChar char="•"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42900" lvl="8" marL="4114800" marR="0" rtl="0" algn="l">
              <a:spcBef>
                <a:spcPts val="1600"/>
              </a:spcBef>
              <a:spcAft>
                <a:spcPts val="1600"/>
              </a:spcAft>
              <a:buClr>
                <a:srgbClr val="CAABA9"/>
              </a:buClr>
              <a:buSzPts val="1800"/>
              <a:buFont typeface="Libre Baskerville"/>
              <a:buChar char="•"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0" type="dt"/>
          </p:nvPr>
        </p:nvSpPr>
        <p:spPr>
          <a:xfrm>
            <a:off x="6172200" y="4643438"/>
            <a:ext cx="24765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1" type="ftr"/>
          </p:nvPr>
        </p:nvSpPr>
        <p:spPr>
          <a:xfrm>
            <a:off x="800100" y="4629150"/>
            <a:ext cx="4000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134" name="Shape 134"/>
          <p:cNvSpPr/>
          <p:nvPr/>
        </p:nvSpPr>
        <p:spPr>
          <a:xfrm flipH="1" rot="10800000">
            <a:off x="69412" y="1782502"/>
            <a:ext cx="9013500" cy="6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69146" y="1756106"/>
            <a:ext cx="9013800" cy="34200"/>
          </a:xfrm>
          <a:prstGeom prst="rect">
            <a:avLst/>
          </a:prstGeom>
          <a:solidFill>
            <a:srgbClr val="E6AFA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68306" y="1851660"/>
            <a:ext cx="9014700" cy="3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sp>
        <p:nvSpPr>
          <p:cNvPr id="137" name="Shape 137"/>
          <p:cNvSpPr/>
          <p:nvPr>
            <p:ph idx="12" type="sldNum"/>
          </p:nvPr>
        </p:nvSpPr>
        <p:spPr>
          <a:xfrm>
            <a:off x="146304" y="4656582"/>
            <a:ext cx="457200" cy="34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accent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spcBef>
                <a:spcPts val="0"/>
              </a:spcBef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ransition spd="slow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6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youtube.com/watch?v=0iqF2Tk_1WA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s://www.youtube.com/watch?v=0iqF2Tk_1WA" TargetMode="Externa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5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big picture</a:t>
            </a:r>
            <a:endParaRPr/>
          </a:p>
        </p:txBody>
      </p:sp>
      <p:sp>
        <p:nvSpPr>
          <p:cNvPr id="143" name="Shape 14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1 Listening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06" name="Shape 206"/>
          <p:cNvSpPr txBox="1"/>
          <p:nvPr/>
        </p:nvSpPr>
        <p:spPr>
          <a:xfrm>
            <a:off x="500225" y="445025"/>
            <a:ext cx="8460000" cy="438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A:</a:t>
            </a:r>
            <a:r>
              <a:rPr lang="en" sz="3600">
                <a:solidFill>
                  <a:schemeClr val="dk2"/>
                </a:solidFill>
              </a:rPr>
              <a:t> Which ones are your friends?</a:t>
            </a:r>
            <a:endParaRPr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B:</a:t>
            </a:r>
            <a:r>
              <a:rPr lang="en" sz="3600">
                <a:solidFill>
                  <a:schemeClr val="dk2"/>
                </a:solidFill>
              </a:rPr>
              <a:t> They're the _________ wearing baseball caps.</a:t>
            </a:r>
            <a:endParaRPr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2. Are you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or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extrovert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9" name="Shape 10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Shape 102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Shape 1025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2. Are you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or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extrovert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26" name="Shape 1026"/>
          <p:cNvCxnSpPr/>
          <p:nvPr/>
        </p:nvCxnSpPr>
        <p:spPr>
          <a:xfrm rot="10800000">
            <a:off x="3239950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7" name="Shape 10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Shape 102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2. Are you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or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extrovert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34" name="Shape 1034"/>
          <p:cNvCxnSpPr/>
          <p:nvPr/>
        </p:nvCxnSpPr>
        <p:spPr>
          <a:xfrm rot="10800000">
            <a:off x="3239950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5" name="Shape 1035"/>
          <p:cNvCxnSpPr/>
          <p:nvPr/>
        </p:nvCxnSpPr>
        <p:spPr>
          <a:xfrm rot="10800000">
            <a:off x="6578950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6" name="Shape 103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Shape 103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3.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enjoy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outdoor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activities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3" name="Shape 104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Shape 104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3.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enjoy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outdoor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actiities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50" name="Shape 1050"/>
          <p:cNvCxnSpPr/>
          <p:nvPr/>
        </p:nvCxnSpPr>
        <p:spPr>
          <a:xfrm rot="10800000">
            <a:off x="2951225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1" name="Shape 1051"/>
          <p:cNvCxnSpPr/>
          <p:nvPr/>
        </p:nvCxnSpPr>
        <p:spPr>
          <a:xfrm rot="10800000">
            <a:off x="6215375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2" name="Shape 105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Shape 105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3.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enjoy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outdoor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activities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59" name="Shape 1059"/>
          <p:cNvCxnSpPr/>
          <p:nvPr/>
        </p:nvCxnSpPr>
        <p:spPr>
          <a:xfrm rot="10800000">
            <a:off x="2951225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0" name="Shape 1060"/>
          <p:cNvCxnSpPr/>
          <p:nvPr/>
        </p:nvCxnSpPr>
        <p:spPr>
          <a:xfrm rot="10800000">
            <a:off x="6215375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1" name="Shape 106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Shape 106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4. Who’s someone who is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easygoing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tlkative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68" name="Shape 1068"/>
          <p:cNvCxnSpPr/>
          <p:nvPr/>
        </p:nvCxnSpPr>
        <p:spPr>
          <a:xfrm rot="10800000">
            <a:off x="342075" y="236320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9" name="Shape 106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Shape 107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4. Who’s someone who is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easygoing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talkative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76" name="Shape 1076"/>
          <p:cNvCxnSpPr/>
          <p:nvPr/>
        </p:nvCxnSpPr>
        <p:spPr>
          <a:xfrm rot="10800000">
            <a:off x="6704700" y="1785775"/>
            <a:ext cx="665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7" name="Shape 107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Shape 107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4. Who’s someone who is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easygoing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talkative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84" name="Shape 1084"/>
          <p:cNvCxnSpPr/>
          <p:nvPr/>
        </p:nvCxnSpPr>
        <p:spPr>
          <a:xfrm rot="10800000">
            <a:off x="342075" y="236320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5" name="Shape 1085"/>
          <p:cNvCxnSpPr/>
          <p:nvPr/>
        </p:nvCxnSpPr>
        <p:spPr>
          <a:xfrm rot="10800000">
            <a:off x="6704700" y="1785775"/>
            <a:ext cx="665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6" name="Shape 108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Shape 108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5. What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information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remember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about Lowe?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93" name="Shape 109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Shape 109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674200" y="1196175"/>
            <a:ext cx="7568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</a:rPr>
              <a:t>Is your sister the girl ________ is laughing?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5. What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information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remember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about Lowe?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00" name="Shape 1100"/>
          <p:cNvCxnSpPr/>
          <p:nvPr/>
        </p:nvCxnSpPr>
        <p:spPr>
          <a:xfrm rot="10800000">
            <a:off x="3240075" y="1817850"/>
            <a:ext cx="665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1" name="Shape 110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Shape 110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5. What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information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remember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about Lowe?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108" name="Shape 1108"/>
          <p:cNvCxnSpPr/>
          <p:nvPr/>
        </p:nvCxnSpPr>
        <p:spPr>
          <a:xfrm rot="10800000">
            <a:off x="7057500" y="181785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9" name="Shape 1109"/>
          <p:cNvCxnSpPr/>
          <p:nvPr/>
        </p:nvCxnSpPr>
        <p:spPr>
          <a:xfrm rot="10800000">
            <a:off x="3240075" y="1817850"/>
            <a:ext cx="665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10" name="Shape 111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1" name="Shape 111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Talk with your partner. Answer the questions on the page.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/>
        </p:nvSpPr>
        <p:spPr>
          <a:xfrm>
            <a:off x="380575" y="174000"/>
            <a:ext cx="8579700" cy="41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A: </a:t>
            </a:r>
            <a:r>
              <a:rPr lang="en" sz="3600">
                <a:solidFill>
                  <a:schemeClr val="dk2"/>
                </a:solidFill>
              </a:rPr>
              <a:t>Which one is Jeff?</a:t>
            </a:r>
            <a:endParaRPr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B: </a:t>
            </a:r>
            <a:r>
              <a:rPr lang="en" sz="3600">
                <a:solidFill>
                  <a:schemeClr val="dk2"/>
                </a:solidFill>
              </a:rPr>
              <a:t>He's the ______ wearing blue jeans.</a:t>
            </a:r>
            <a:endParaRPr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178800" y="625200"/>
            <a:ext cx="8786400" cy="38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A: </a:t>
            </a:r>
            <a:r>
              <a:rPr lang="en" sz="3600">
                <a:solidFill>
                  <a:schemeClr val="dk2"/>
                </a:solidFill>
              </a:rPr>
              <a:t>Which one is Amy?</a:t>
            </a:r>
            <a:endParaRPr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B:</a:t>
            </a:r>
            <a:r>
              <a:rPr lang="en" sz="3600">
                <a:solidFill>
                  <a:schemeClr val="dk2"/>
                </a:solidFill>
              </a:rPr>
              <a:t> She's the one _____holding a camera.</a:t>
            </a:r>
            <a:endParaRPr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/>
        </p:nvSpPr>
        <p:spPr>
          <a:xfrm>
            <a:off x="261000" y="815550"/>
            <a:ext cx="8514600" cy="3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A:  ________ </a:t>
            </a:r>
            <a:r>
              <a:rPr lang="en" sz="3600">
                <a:solidFill>
                  <a:schemeClr val="dk2"/>
                </a:solidFill>
              </a:rPr>
              <a:t>Kate like? </a:t>
            </a:r>
            <a:endParaRPr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B:</a:t>
            </a:r>
            <a:r>
              <a:rPr lang="en" sz="3600">
                <a:solidFill>
                  <a:schemeClr val="dk2"/>
                </a:solidFill>
              </a:rPr>
              <a:t> She's very talkative!</a:t>
            </a:r>
            <a:endParaRPr sz="3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75" y="104925"/>
            <a:ext cx="8943425" cy="49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1921225" cy="27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48801"/>
            <a:ext cx="1921225" cy="277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1224" y="0"/>
            <a:ext cx="1921225" cy="279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1225" y="2476075"/>
            <a:ext cx="1890720" cy="27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2450" y="0"/>
            <a:ext cx="1835726" cy="26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1950" y="2595693"/>
            <a:ext cx="1835725" cy="262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00275" y="0"/>
            <a:ext cx="1835725" cy="262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72212" y="0"/>
            <a:ext cx="1771786" cy="25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00275" y="2394753"/>
            <a:ext cx="1921225" cy="274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00258" y="0"/>
            <a:ext cx="354056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450" y="0"/>
            <a:ext cx="754891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125" y="0"/>
            <a:ext cx="688861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/>
        </p:nvSpPr>
        <p:spPr>
          <a:xfrm>
            <a:off x="21375" y="1070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Look at these pictures taken by Max Lowe. Describe what you see to your partner, they must try to draw the photo! 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9" name="Shape 26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the boards - drawing dictation! </a:t>
            </a: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675" y="3554000"/>
            <a:ext cx="226695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 Circle!</a:t>
            </a:r>
            <a:endParaRPr/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71900" y="1752167"/>
            <a:ext cx="8222100" cy="33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The first person says a word. </a:t>
            </a:r>
            <a:endParaRPr sz="3000"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The next person must say a word that begins with the last letter of the last word.</a:t>
            </a:r>
            <a:endParaRPr sz="3000"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If a person says a word that begins </a:t>
            </a:r>
            <a:r>
              <a:rPr b="1" i="1" lang="en" sz="3000"/>
              <a:t>and </a:t>
            </a:r>
            <a:r>
              <a:rPr lang="en" sz="3000"/>
              <a:t>ends with the same letter, we go backwards… (songs, tent, Eve, etc)</a:t>
            </a:r>
            <a:endParaRPr sz="3000"/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5375" y="98950"/>
            <a:ext cx="1790499" cy="179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847" y="0"/>
            <a:ext cx="7704312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2728" y="152400"/>
            <a:ext cx="77033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58" y="0"/>
            <a:ext cx="770567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58" y="0"/>
            <a:ext cx="770567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/>
        </p:nvSpPr>
        <p:spPr>
          <a:xfrm>
            <a:off x="21375" y="1070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Describe the photo’s together with your partner :)</a:t>
            </a: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4" name="Shape 30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916" y="0"/>
            <a:ext cx="770416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858" y="152400"/>
            <a:ext cx="7705089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08" y="0"/>
            <a:ext cx="7704577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328" y="0"/>
            <a:ext cx="77033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363" y="0"/>
            <a:ext cx="770526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490250" y="117675"/>
            <a:ext cx="8204400" cy="446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“Which one is…?”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609600" lvl="0" marL="457200">
              <a:spcBef>
                <a:spcPts val="0"/>
              </a:spcBef>
              <a:spcAft>
                <a:spcPts val="0"/>
              </a:spcAft>
              <a:buSzPts val="6000"/>
              <a:buChar char="-"/>
            </a:pPr>
            <a:r>
              <a:rPr lang="en"/>
              <a:t>Look at the picture, guess the answer</a:t>
            </a:r>
            <a:endParaRPr/>
          </a:p>
          <a:p>
            <a:pPr indent="-609600" lvl="0" marL="457200">
              <a:spcBef>
                <a:spcPts val="0"/>
              </a:spcBef>
              <a:spcAft>
                <a:spcPts val="0"/>
              </a:spcAft>
              <a:buSzPts val="60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/>
        </p:nvSpPr>
        <p:spPr>
          <a:xfrm>
            <a:off x="32075" y="10700"/>
            <a:ext cx="9111900" cy="11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hlinkClick r:id="rId3"/>
              </a:rPr>
              <a:t>Watch this video with some of Max Lowe's photography</a:t>
            </a:r>
            <a:endParaRPr sz="4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 txBox="1"/>
          <p:nvPr/>
        </p:nvSpPr>
        <p:spPr>
          <a:xfrm>
            <a:off x="85550" y="1678850"/>
            <a:ext cx="8918400" cy="33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Talk to your friend.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What kind of personality do you think Max Lowe has?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6" name="Shape 34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/>
        </p:nvSpPr>
        <p:spPr>
          <a:xfrm>
            <a:off x="149700" y="149700"/>
            <a:ext cx="8779200" cy="14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You’re going to listen to an...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973" y="1080025"/>
            <a:ext cx="2760700" cy="268402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192475" y="3614375"/>
            <a:ext cx="89514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with Max Lowe about his...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5" name="Shape 355"/>
          <p:cNvSpPr txBox="1"/>
          <p:nvPr/>
        </p:nvSpPr>
        <p:spPr>
          <a:xfrm>
            <a:off x="267325" y="4277325"/>
            <a:ext cx="89514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career.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6" name="Shape 35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/>
        </p:nvSpPr>
        <p:spPr>
          <a:xfrm>
            <a:off x="53475" y="53475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Worksheet A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117625" y="30690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Listen and check the things that Max Lowe  talks about in his interview.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32075" y="42775"/>
            <a:ext cx="90360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Read the worksheet.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270025" y="32214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Check your neighbor’s answers.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32075" y="32214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Put your name on the paper.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7" name="Shape 36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/>
        </p:nvSpPr>
        <p:spPr>
          <a:xfrm>
            <a:off x="54000" y="96300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Which places does Lowe talk about in his interview?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4" name="Shape 374"/>
          <p:cNvSpPr txBox="1"/>
          <p:nvPr/>
        </p:nvSpPr>
        <p:spPr>
          <a:xfrm>
            <a:off x="192475" y="3796150"/>
            <a:ext cx="32616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Montana</a:t>
            </a:r>
            <a:endParaRPr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5" name="Shape 375"/>
          <p:cNvSpPr txBox="1"/>
          <p:nvPr/>
        </p:nvSpPr>
        <p:spPr>
          <a:xfrm>
            <a:off x="3935150" y="3702600"/>
            <a:ext cx="48870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Himalayas </a:t>
            </a:r>
            <a:endParaRPr sz="4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" name="Shape 376"/>
          <p:cNvSpPr txBox="1"/>
          <p:nvPr/>
        </p:nvSpPr>
        <p:spPr>
          <a:xfrm>
            <a:off x="3764050" y="566850"/>
            <a:ext cx="51114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Nepal</a:t>
            </a:r>
            <a:endParaRPr sz="4800">
              <a:solidFill>
                <a:srgbClr val="274E1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7" name="Shape 37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hape 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/>
          <p:nvPr/>
        </p:nvSpPr>
        <p:spPr>
          <a:xfrm>
            <a:off x="759225" y="1112100"/>
            <a:ext cx="534600" cy="3210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 txBox="1"/>
          <p:nvPr/>
        </p:nvSpPr>
        <p:spPr>
          <a:xfrm>
            <a:off x="-53475" y="3347150"/>
            <a:ext cx="89502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Which one is it? Montana, the Himalayas, or Nepal?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6" name="Shape 386"/>
          <p:cNvSpPr/>
          <p:nvPr/>
        </p:nvSpPr>
        <p:spPr>
          <a:xfrm rot="1600760">
            <a:off x="5841327" y="1849944"/>
            <a:ext cx="403566" cy="163144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 txBox="1"/>
          <p:nvPr/>
        </p:nvSpPr>
        <p:spPr>
          <a:xfrm>
            <a:off x="1486375" y="3379100"/>
            <a:ext cx="26307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Nepal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0" y="2922000"/>
            <a:ext cx="44913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Montana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1791175" y="3683900"/>
            <a:ext cx="67848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himalayas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0" name="Shape 39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/>
        </p:nvSpPr>
        <p:spPr>
          <a:xfrm>
            <a:off x="53475" y="53475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Worksheet B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7" name="Shape 397"/>
          <p:cNvSpPr txBox="1"/>
          <p:nvPr/>
        </p:nvSpPr>
        <p:spPr>
          <a:xfrm>
            <a:off x="117625" y="30690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Listen and circle T for true or F for false.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32075" y="42775"/>
            <a:ext cx="90360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Read the worksheet.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9" name="Shape 399"/>
          <p:cNvSpPr txBox="1"/>
          <p:nvPr/>
        </p:nvSpPr>
        <p:spPr>
          <a:xfrm>
            <a:off x="117625" y="30690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Check your neighbor's answers.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0" name="Shape 40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/>
        </p:nvSpPr>
        <p:spPr>
          <a:xfrm>
            <a:off x="53475" y="53475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Pass the worksheets to another team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117625" y="30690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Write the number correct on top of the paper.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32075" y="42775"/>
            <a:ext cx="90360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Check the answers.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9" name="Shape 40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/>
        </p:nvSpPr>
        <p:spPr>
          <a:xfrm>
            <a:off x="53475" y="53475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64150" y="85550"/>
            <a:ext cx="90360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Check the answers for worksheet A.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1026575" y="2331125"/>
            <a:ext cx="52719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hometown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1026575" y="2331125"/>
            <a:ext cx="52719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school life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1080025" y="2331125"/>
            <a:ext cx="8877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✔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973125" y="2451475"/>
            <a:ext cx="8263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first digital camera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1090675" y="2325675"/>
            <a:ext cx="5454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✔</a:t>
            </a:r>
            <a:endParaRPr/>
          </a:p>
        </p:txBody>
      </p:sp>
      <p:sp>
        <p:nvSpPr>
          <p:cNvPr id="422" name="Shape 422"/>
          <p:cNvSpPr txBox="1"/>
          <p:nvPr/>
        </p:nvSpPr>
        <p:spPr>
          <a:xfrm>
            <a:off x="880800" y="2331125"/>
            <a:ext cx="8263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future plans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783500" y="2395275"/>
            <a:ext cx="8263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hobbies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1021275" y="2518325"/>
            <a:ext cx="545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✔</a:t>
            </a:r>
            <a:endParaRPr/>
          </a:p>
        </p:txBody>
      </p:sp>
      <p:sp>
        <p:nvSpPr>
          <p:cNvPr id="425" name="Shape 425"/>
          <p:cNvSpPr txBox="1"/>
          <p:nvPr/>
        </p:nvSpPr>
        <p:spPr>
          <a:xfrm>
            <a:off x="973125" y="2325663"/>
            <a:ext cx="6417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✔</a:t>
            </a:r>
            <a:endParaRPr/>
          </a:p>
        </p:txBody>
      </p:sp>
      <p:sp>
        <p:nvSpPr>
          <p:cNvPr id="426" name="Shape 426"/>
          <p:cNvSpPr txBox="1"/>
          <p:nvPr/>
        </p:nvSpPr>
        <p:spPr>
          <a:xfrm>
            <a:off x="783500" y="2395275"/>
            <a:ext cx="8263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heroes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7" name="Shape 427"/>
          <p:cNvSpPr txBox="1"/>
          <p:nvPr/>
        </p:nvSpPr>
        <p:spPr>
          <a:xfrm>
            <a:off x="69550" y="3357675"/>
            <a:ext cx="90252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Write the correct score on top of the paper.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8" name="Shape 4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/>
        </p:nvSpPr>
        <p:spPr>
          <a:xfrm>
            <a:off x="64150" y="85550"/>
            <a:ext cx="90360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Check the answers for worksheet B.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117625" y="1646775"/>
            <a:ext cx="8864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>
              <a:spcBef>
                <a:spcPts val="0"/>
              </a:spcBef>
              <a:spcAft>
                <a:spcPts val="0"/>
              </a:spcAft>
              <a:buSzPts val="4800"/>
              <a:buFont typeface="Comic Sans MS"/>
              <a:buAutoNum type="arabicPeriod"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Lowe studied journalism in college.             T   F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5881350" y="2438075"/>
            <a:ext cx="801900" cy="844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Shape 437"/>
          <p:cNvSpPr txBox="1"/>
          <p:nvPr/>
        </p:nvSpPr>
        <p:spPr>
          <a:xfrm>
            <a:off x="-42775" y="1739013"/>
            <a:ext cx="8864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2. Lowe mentions 3 people who are his heroes.      T  F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8" name="Shape 438"/>
          <p:cNvSpPr/>
          <p:nvPr/>
        </p:nvSpPr>
        <p:spPr>
          <a:xfrm>
            <a:off x="5135500" y="2344525"/>
            <a:ext cx="801900" cy="844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Shape 439"/>
          <p:cNvSpPr txBox="1"/>
          <p:nvPr/>
        </p:nvSpPr>
        <p:spPr>
          <a:xfrm>
            <a:off x="0" y="1680229"/>
            <a:ext cx="88647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3. Lowe’s father is the one who introduced him to the outdoors.             T   F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0" name="Shape 440"/>
          <p:cNvSpPr/>
          <p:nvPr/>
        </p:nvSpPr>
        <p:spPr>
          <a:xfrm>
            <a:off x="5881350" y="3189325"/>
            <a:ext cx="801900" cy="844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5421625" y="3357700"/>
            <a:ext cx="801900" cy="844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Shape 442"/>
          <p:cNvSpPr txBox="1"/>
          <p:nvPr/>
        </p:nvSpPr>
        <p:spPr>
          <a:xfrm>
            <a:off x="-42775" y="1863316"/>
            <a:ext cx="88647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Lowe says it’s challenging to truly understand and tell someone’s story.     T   F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3" name="Shape 44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/>
        </p:nvSpPr>
        <p:spPr>
          <a:xfrm>
            <a:off x="-10700" y="0"/>
            <a:ext cx="9144000" cy="1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Give the worksheets back.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-10700" y="3627750"/>
            <a:ext cx="9144000" cy="1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Can you correct the false sentences on the worksheet?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1" name="Shape 451"/>
          <p:cNvSpPr txBox="1"/>
          <p:nvPr/>
        </p:nvSpPr>
        <p:spPr>
          <a:xfrm>
            <a:off x="-10700" y="1284550"/>
            <a:ext cx="9144000" cy="1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ctr">
              <a:spcBef>
                <a:spcPts val="0"/>
              </a:spcBef>
              <a:spcAft>
                <a:spcPts val="0"/>
              </a:spcAft>
              <a:buSzPts val="4800"/>
              <a:buFont typeface="Comic Sans MS"/>
              <a:buAutoNum type="arabicPeriod"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Lowe studied journalism in college.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52" name="Shape 452"/>
          <p:cNvCxnSpPr/>
          <p:nvPr/>
        </p:nvCxnSpPr>
        <p:spPr>
          <a:xfrm rot="10800000">
            <a:off x="4908350" y="1807250"/>
            <a:ext cx="3058200" cy="21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3" name="Shape 453"/>
          <p:cNvSpPr txBox="1"/>
          <p:nvPr/>
        </p:nvSpPr>
        <p:spPr>
          <a:xfrm>
            <a:off x="6031050" y="2234900"/>
            <a:ext cx="28443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business </a:t>
            </a:r>
            <a:endParaRPr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4" name="Shape 454"/>
          <p:cNvSpPr txBox="1"/>
          <p:nvPr/>
        </p:nvSpPr>
        <p:spPr>
          <a:xfrm>
            <a:off x="-10700" y="1284550"/>
            <a:ext cx="9144000" cy="1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3. Lowe’s father is the one who introduced him to the outdoors.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455" name="Shape 455"/>
          <p:cNvCxnSpPr/>
          <p:nvPr/>
        </p:nvCxnSpPr>
        <p:spPr>
          <a:xfrm flipH="1">
            <a:off x="2911425" y="1796475"/>
            <a:ext cx="2028900" cy="108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6" name="Shape 456"/>
          <p:cNvSpPr txBox="1"/>
          <p:nvPr/>
        </p:nvSpPr>
        <p:spPr>
          <a:xfrm>
            <a:off x="2365925" y="793975"/>
            <a:ext cx="28443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mother </a:t>
            </a:r>
            <a:endParaRPr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7" name="Shape 45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CC0000"/>
                </a:solidFill>
              </a:rPr>
              <a:t>Which one </a:t>
            </a:r>
            <a:r>
              <a:rPr lang="en" sz="4800"/>
              <a:t>is Phoebe?</a:t>
            </a:r>
            <a:endParaRPr sz="4800"/>
          </a:p>
        </p:txBody>
      </p:sp>
      <p:sp>
        <p:nvSpPr>
          <p:cNvPr id="161" name="Shape 161"/>
          <p:cNvSpPr txBox="1"/>
          <p:nvPr>
            <p:ph type="title"/>
          </p:nvPr>
        </p:nvSpPr>
        <p:spPr>
          <a:xfrm>
            <a:off x="373500" y="1570075"/>
            <a:ext cx="8520600" cy="10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She’s </a:t>
            </a:r>
            <a:r>
              <a:rPr lang="en">
                <a:solidFill>
                  <a:srgbClr val="38761D"/>
                </a:solidFill>
              </a:rPr>
              <a:t>the one with</a:t>
            </a:r>
            <a:r>
              <a:rPr lang="en">
                <a:solidFill>
                  <a:srgbClr val="000000"/>
                </a:solidFill>
              </a:rPr>
              <a:t> the orange trousers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417" y="2710325"/>
            <a:ext cx="3537183" cy="23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/>
          <p:nvPr/>
        </p:nvSpPr>
        <p:spPr>
          <a:xfrm>
            <a:off x="54000" y="96300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Which three people does Lowe consider to be his heroes?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192475" y="3796150"/>
            <a:ext cx="24060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mother </a:t>
            </a:r>
            <a:endParaRPr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5" name="Shape 465"/>
          <p:cNvSpPr txBox="1"/>
          <p:nvPr/>
        </p:nvSpPr>
        <p:spPr>
          <a:xfrm>
            <a:off x="5541825" y="3702600"/>
            <a:ext cx="24060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father </a:t>
            </a:r>
            <a:endParaRPr sz="4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3764050" y="566850"/>
            <a:ext cx="51114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adopted father </a:t>
            </a:r>
            <a:endParaRPr sz="4800">
              <a:solidFill>
                <a:srgbClr val="274E1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7" name="Shape 46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Shape 46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12 at 10.34.56.png" id="473" name="Shape 473"/>
          <p:cNvPicPr preferRelativeResize="0"/>
          <p:nvPr/>
        </p:nvPicPr>
        <p:blipFill rotWithShape="1">
          <a:blip r:embed="rId3">
            <a:alphaModFix/>
          </a:blip>
          <a:srcRect b="6335" l="0" r="16008" t="12653"/>
          <a:stretch/>
        </p:blipFill>
        <p:spPr>
          <a:xfrm>
            <a:off x="-54150" y="1164067"/>
            <a:ext cx="9198150" cy="2703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12 at 10.36.10.png" id="478" name="Shape 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5" y="697225"/>
            <a:ext cx="9144000" cy="32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pronunciation 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84" name="Shape 48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Shape 48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explorer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1" name="Shape 49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ex</a:t>
            </a: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plor</a:t>
            </a: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er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98" name="Shape 498"/>
          <p:cNvSpPr/>
          <p:nvPr/>
        </p:nvSpPr>
        <p:spPr>
          <a:xfrm>
            <a:off x="4191800" y="1304600"/>
            <a:ext cx="598800" cy="577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Shape 49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patient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06" name="Shape 50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Shape 50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</a:t>
            </a: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ient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13" name="Shape 513"/>
          <p:cNvSpPr/>
          <p:nvPr/>
        </p:nvSpPr>
        <p:spPr>
          <a:xfrm>
            <a:off x="3432575" y="1657475"/>
            <a:ext cx="598800" cy="577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Shape 51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introduce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1" name="Shape 5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intro</a:t>
            </a: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duce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28" name="Shape 528"/>
          <p:cNvSpPr/>
          <p:nvPr/>
        </p:nvSpPr>
        <p:spPr>
          <a:xfrm>
            <a:off x="5410825" y="1625400"/>
            <a:ext cx="598800" cy="577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Shape 52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</a:rPr>
              <a:t>Which one</a:t>
            </a:r>
            <a:r>
              <a:rPr lang="en" sz="4800"/>
              <a:t> is Rachel?</a:t>
            </a:r>
            <a:endParaRPr sz="4800"/>
          </a:p>
        </p:txBody>
      </p:sp>
      <p:sp>
        <p:nvSpPr>
          <p:cNvPr id="169" name="Shape 169"/>
          <p:cNvSpPr txBox="1"/>
          <p:nvPr>
            <p:ph type="title"/>
          </p:nvPr>
        </p:nvSpPr>
        <p:spPr>
          <a:xfrm>
            <a:off x="177025" y="1442238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She’s </a:t>
            </a:r>
            <a:r>
              <a:rPr lang="en">
                <a:solidFill>
                  <a:srgbClr val="38761D"/>
                </a:solidFill>
              </a:rPr>
              <a:t>the one in</a:t>
            </a:r>
            <a:r>
              <a:rPr lang="en"/>
              <a:t> the wedding dress</a:t>
            </a:r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175" y="2509275"/>
            <a:ext cx="3095625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/>
        </p:nvSpPr>
        <p:spPr>
          <a:xfrm>
            <a:off x="10700" y="32075"/>
            <a:ext cx="91332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Page 11 - A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6" name="Shape 536"/>
          <p:cNvSpPr txBox="1"/>
          <p:nvPr/>
        </p:nvSpPr>
        <p:spPr>
          <a:xfrm>
            <a:off x="54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Read the words and put them in the boxes with the correct syllable. Work with your friend.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7" name="Shape 537"/>
          <p:cNvSpPr txBox="1"/>
          <p:nvPr/>
        </p:nvSpPr>
        <p:spPr>
          <a:xfrm>
            <a:off x="5400" y="296475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Put your name on the paper. Give it to the other team.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8" name="Shape 538"/>
          <p:cNvSpPr txBox="1"/>
          <p:nvPr/>
        </p:nvSpPr>
        <p:spPr>
          <a:xfrm>
            <a:off x="107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Correct the other team’s paper.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39" name="Shape 53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4" name="Shape 544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{8516B564-6FB5-41A5-903D-1FD4BF7FDE93}</a:tableStyleId>
              </a:tblPr>
              <a:tblGrid>
                <a:gridCol w="2989925"/>
                <a:gridCol w="2989925"/>
                <a:gridCol w="2989925"/>
              </a:tblGrid>
              <a:tr h="683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first syllable</a:t>
                      </a:r>
                      <a:endParaRPr sz="24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second syllable</a:t>
                      </a:r>
                      <a:endParaRPr sz="24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third </a:t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syllable</a:t>
                      </a:r>
                      <a:endParaRPr sz="2400"/>
                    </a:p>
                  </a:txBody>
                  <a:tcPr marT="63500" marB="63500" marR="63500" marL="63500"/>
                </a:tc>
              </a:tr>
              <a:tr h="2093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545" name="Shape 545"/>
          <p:cNvSpPr txBox="1"/>
          <p:nvPr/>
        </p:nvSpPr>
        <p:spPr>
          <a:xfrm>
            <a:off x="152400" y="3096750"/>
            <a:ext cx="174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patient </a:t>
            </a:r>
            <a:endParaRPr sz="3600"/>
          </a:p>
        </p:txBody>
      </p:sp>
      <p:sp>
        <p:nvSpPr>
          <p:cNvPr id="546" name="Shape 546"/>
          <p:cNvSpPr txBox="1"/>
          <p:nvPr/>
        </p:nvSpPr>
        <p:spPr>
          <a:xfrm>
            <a:off x="2077200" y="3096750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explorer</a:t>
            </a:r>
            <a:endParaRPr sz="3600"/>
          </a:p>
        </p:txBody>
      </p:sp>
      <p:sp>
        <p:nvSpPr>
          <p:cNvPr id="547" name="Shape 547"/>
          <p:cNvSpPr txBox="1"/>
          <p:nvPr/>
        </p:nvSpPr>
        <p:spPr>
          <a:xfrm>
            <a:off x="4211825" y="3096750"/>
            <a:ext cx="174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picture</a:t>
            </a:r>
            <a:endParaRPr sz="3600"/>
          </a:p>
        </p:txBody>
      </p:sp>
      <p:sp>
        <p:nvSpPr>
          <p:cNvPr id="548" name="Shape 548"/>
          <p:cNvSpPr txBox="1"/>
          <p:nvPr/>
        </p:nvSpPr>
        <p:spPr>
          <a:xfrm>
            <a:off x="6168600" y="3096750"/>
            <a:ext cx="2975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psychologist</a:t>
            </a:r>
            <a:endParaRPr sz="3600"/>
          </a:p>
        </p:txBody>
      </p:sp>
      <p:sp>
        <p:nvSpPr>
          <p:cNvPr id="549" name="Shape 549"/>
          <p:cNvSpPr txBox="1"/>
          <p:nvPr/>
        </p:nvSpPr>
        <p:spPr>
          <a:xfrm>
            <a:off x="64150" y="3748950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national </a:t>
            </a:r>
            <a:endParaRPr sz="3600"/>
          </a:p>
        </p:txBody>
      </p:sp>
      <p:sp>
        <p:nvSpPr>
          <p:cNvPr id="550" name="Shape 550"/>
          <p:cNvSpPr txBox="1"/>
          <p:nvPr/>
        </p:nvSpPr>
        <p:spPr>
          <a:xfrm>
            <a:off x="2077200" y="3748950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inspiring </a:t>
            </a:r>
            <a:endParaRPr sz="3600"/>
          </a:p>
        </p:txBody>
      </p:sp>
      <p:sp>
        <p:nvSpPr>
          <p:cNvPr id="551" name="Shape 551"/>
          <p:cNvSpPr txBox="1"/>
          <p:nvPr/>
        </p:nvSpPr>
        <p:spPr>
          <a:xfrm>
            <a:off x="4255825" y="3748950"/>
            <a:ext cx="24702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geographic</a:t>
            </a:r>
            <a:endParaRPr sz="3600"/>
          </a:p>
        </p:txBody>
      </p:sp>
      <p:sp>
        <p:nvSpPr>
          <p:cNvPr id="552" name="Shape 552"/>
          <p:cNvSpPr txBox="1"/>
          <p:nvPr/>
        </p:nvSpPr>
        <p:spPr>
          <a:xfrm>
            <a:off x="152400" y="4401150"/>
            <a:ext cx="2975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conversation</a:t>
            </a:r>
            <a:endParaRPr sz="3600"/>
          </a:p>
        </p:txBody>
      </p:sp>
      <p:sp>
        <p:nvSpPr>
          <p:cNvPr id="553" name="Shape 553"/>
          <p:cNvSpPr txBox="1"/>
          <p:nvPr/>
        </p:nvSpPr>
        <p:spPr>
          <a:xfrm>
            <a:off x="3127800" y="4401150"/>
            <a:ext cx="228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introduce</a:t>
            </a:r>
            <a:endParaRPr sz="3600"/>
          </a:p>
        </p:txBody>
      </p:sp>
      <p:sp>
        <p:nvSpPr>
          <p:cNvPr id="554" name="Shape 554"/>
          <p:cNvSpPr txBox="1"/>
          <p:nvPr/>
        </p:nvSpPr>
        <p:spPr>
          <a:xfrm>
            <a:off x="223150" y="1078400"/>
            <a:ext cx="174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patient </a:t>
            </a:r>
            <a:endParaRPr sz="3600"/>
          </a:p>
        </p:txBody>
      </p:sp>
      <p:sp>
        <p:nvSpPr>
          <p:cNvPr id="555" name="Shape 555"/>
          <p:cNvSpPr txBox="1"/>
          <p:nvPr/>
        </p:nvSpPr>
        <p:spPr>
          <a:xfrm>
            <a:off x="3238800" y="1078400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explorer</a:t>
            </a:r>
            <a:endParaRPr sz="3600"/>
          </a:p>
        </p:txBody>
      </p:sp>
      <p:sp>
        <p:nvSpPr>
          <p:cNvPr id="556" name="Shape 556"/>
          <p:cNvSpPr txBox="1"/>
          <p:nvPr/>
        </p:nvSpPr>
        <p:spPr>
          <a:xfrm>
            <a:off x="223150" y="1655825"/>
            <a:ext cx="174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picture</a:t>
            </a:r>
            <a:endParaRPr sz="3600"/>
          </a:p>
        </p:txBody>
      </p:sp>
      <p:sp>
        <p:nvSpPr>
          <p:cNvPr id="557" name="Shape 557"/>
          <p:cNvSpPr txBox="1"/>
          <p:nvPr/>
        </p:nvSpPr>
        <p:spPr>
          <a:xfrm>
            <a:off x="3149588" y="1730600"/>
            <a:ext cx="2975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psychologist</a:t>
            </a:r>
            <a:endParaRPr sz="3600"/>
          </a:p>
        </p:txBody>
      </p:sp>
      <p:sp>
        <p:nvSpPr>
          <p:cNvPr id="558" name="Shape 558"/>
          <p:cNvSpPr txBox="1"/>
          <p:nvPr/>
        </p:nvSpPr>
        <p:spPr>
          <a:xfrm>
            <a:off x="323475" y="2308025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national </a:t>
            </a:r>
            <a:endParaRPr sz="3600"/>
          </a:p>
        </p:txBody>
      </p:sp>
      <p:sp>
        <p:nvSpPr>
          <p:cNvPr id="559" name="Shape 559"/>
          <p:cNvSpPr txBox="1"/>
          <p:nvPr/>
        </p:nvSpPr>
        <p:spPr>
          <a:xfrm>
            <a:off x="3238800" y="2413675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inspiring </a:t>
            </a:r>
            <a:endParaRPr sz="3600"/>
          </a:p>
        </p:txBody>
      </p:sp>
      <p:sp>
        <p:nvSpPr>
          <p:cNvPr id="560" name="Shape 560"/>
          <p:cNvSpPr txBox="1"/>
          <p:nvPr/>
        </p:nvSpPr>
        <p:spPr>
          <a:xfrm>
            <a:off x="6168600" y="1078400"/>
            <a:ext cx="24702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geographic</a:t>
            </a:r>
            <a:endParaRPr sz="3600"/>
          </a:p>
        </p:txBody>
      </p:sp>
      <p:sp>
        <p:nvSpPr>
          <p:cNvPr id="561" name="Shape 561"/>
          <p:cNvSpPr txBox="1"/>
          <p:nvPr/>
        </p:nvSpPr>
        <p:spPr>
          <a:xfrm>
            <a:off x="6168600" y="1655825"/>
            <a:ext cx="2975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conversation</a:t>
            </a:r>
            <a:endParaRPr sz="3600"/>
          </a:p>
        </p:txBody>
      </p:sp>
      <p:sp>
        <p:nvSpPr>
          <p:cNvPr id="562" name="Shape 562"/>
          <p:cNvSpPr txBox="1"/>
          <p:nvPr/>
        </p:nvSpPr>
        <p:spPr>
          <a:xfrm>
            <a:off x="6355800" y="2308025"/>
            <a:ext cx="228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introduce</a:t>
            </a:r>
            <a:endParaRPr sz="3600"/>
          </a:p>
        </p:txBody>
      </p:sp>
      <p:sp>
        <p:nvSpPr>
          <p:cNvPr id="563" name="Shape 56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Shape 56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right    question    mistake     pollution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834075" y="1828550"/>
            <a:ext cx="374400" cy="39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2440775" y="1828550"/>
            <a:ext cx="374400" cy="39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3496725" y="2021050"/>
            <a:ext cx="203100" cy="203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Shape 573"/>
          <p:cNvSpPr/>
          <p:nvPr/>
        </p:nvSpPr>
        <p:spPr>
          <a:xfrm>
            <a:off x="4804025" y="2021050"/>
            <a:ext cx="203100" cy="203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5459000" y="1874025"/>
            <a:ext cx="374400" cy="39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7536200" y="1874025"/>
            <a:ext cx="374400" cy="39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6859825" y="2021050"/>
            <a:ext cx="203100" cy="203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8284750" y="1970325"/>
            <a:ext cx="203100" cy="203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Shape 57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Shape 57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/>
          <p:nvPr/>
        </p:nvSpPr>
        <p:spPr>
          <a:xfrm>
            <a:off x="10700" y="32075"/>
            <a:ext cx="91332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Page 11 - B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5" name="Shape 585"/>
          <p:cNvSpPr txBox="1"/>
          <p:nvPr/>
        </p:nvSpPr>
        <p:spPr>
          <a:xfrm>
            <a:off x="54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Underline the stress in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the words in bold.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586" name="Shape 586"/>
          <p:cNvSpPr txBox="1"/>
          <p:nvPr/>
        </p:nvSpPr>
        <p:spPr>
          <a:xfrm>
            <a:off x="54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Look at your friends answers.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107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Listen and check.    (1-07)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8" name="Shape 588"/>
          <p:cNvSpPr txBox="1"/>
          <p:nvPr/>
        </p:nvSpPr>
        <p:spPr>
          <a:xfrm>
            <a:off x="-48075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Put your name on the paper, and give it to the other team.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107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Check the other team’s answers.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0" name="Shape 59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>
              <a:spcBef>
                <a:spcPts val="0"/>
              </a:spcBef>
              <a:spcAft>
                <a:spcPts val="0"/>
              </a:spcAft>
              <a:buSzPts val="3600"/>
              <a:buFont typeface="Comic Sans MS"/>
              <a:buAutoNum type="arabicPeriod"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Should a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hero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be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dependable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96" name="Shape 59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Shape 59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>
              <a:spcBef>
                <a:spcPts val="0"/>
              </a:spcBef>
              <a:spcAft>
                <a:spcPts val="0"/>
              </a:spcAft>
              <a:buSzPts val="3600"/>
              <a:buFont typeface="Comic Sans MS"/>
              <a:buAutoNum type="arabicPeriod"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Should a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hero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be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dependable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03" name="Shape 603"/>
          <p:cNvCxnSpPr/>
          <p:nvPr/>
        </p:nvCxnSpPr>
        <p:spPr>
          <a:xfrm rot="10800000">
            <a:off x="2769425" y="182855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4" name="Shape 60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Shape 60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>
              <a:spcBef>
                <a:spcPts val="0"/>
              </a:spcBef>
              <a:spcAft>
                <a:spcPts val="0"/>
              </a:spcAft>
              <a:buSzPts val="3600"/>
              <a:buFont typeface="Comic Sans MS"/>
              <a:buAutoNum type="arabicPeriod"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Should a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hero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be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dependable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11" name="Shape 611"/>
          <p:cNvCxnSpPr/>
          <p:nvPr/>
        </p:nvCxnSpPr>
        <p:spPr>
          <a:xfrm rot="10800000">
            <a:off x="2769425" y="182855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2" name="Shape 612"/>
          <p:cNvCxnSpPr/>
          <p:nvPr/>
        </p:nvCxnSpPr>
        <p:spPr>
          <a:xfrm flipH="1">
            <a:off x="5036500" y="1777775"/>
            <a:ext cx="580200" cy="40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3" name="Shape 61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2. Are you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or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extrovert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20" name="Shape 6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2. Are you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or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extrovert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27" name="Shape 627"/>
          <p:cNvCxnSpPr/>
          <p:nvPr/>
        </p:nvCxnSpPr>
        <p:spPr>
          <a:xfrm rot="10800000">
            <a:off x="3239950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8" name="Shape 6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Shape 6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2. Are you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or an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extrovert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35" name="Shape 635"/>
          <p:cNvCxnSpPr/>
          <p:nvPr/>
        </p:nvCxnSpPr>
        <p:spPr>
          <a:xfrm rot="10800000">
            <a:off x="3239950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6" name="Shape 636"/>
          <p:cNvCxnSpPr/>
          <p:nvPr/>
        </p:nvCxnSpPr>
        <p:spPr>
          <a:xfrm rot="10800000">
            <a:off x="6578950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7" name="Shape 63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</a:rPr>
              <a:t>Which one</a:t>
            </a:r>
            <a:r>
              <a:rPr lang="en" sz="4800"/>
              <a:t> is Ross?</a:t>
            </a:r>
            <a:endParaRPr sz="4800"/>
          </a:p>
        </p:txBody>
      </p:sp>
      <p:sp>
        <p:nvSpPr>
          <p:cNvPr id="177" name="Shape 177"/>
          <p:cNvSpPr txBox="1"/>
          <p:nvPr>
            <p:ph type="title"/>
          </p:nvPr>
        </p:nvSpPr>
        <p:spPr>
          <a:xfrm>
            <a:off x="177025" y="1442238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He’s </a:t>
            </a:r>
            <a:r>
              <a:rPr lang="en">
                <a:solidFill>
                  <a:srgbClr val="38761D"/>
                </a:solidFill>
              </a:rPr>
              <a:t>the one who’s</a:t>
            </a:r>
            <a:r>
              <a:rPr lang="en"/>
              <a:t> holding the baby</a:t>
            </a:r>
            <a:endParaRPr/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476" y="2562450"/>
            <a:ext cx="3902651" cy="21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3.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enjoy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outdoor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activities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4" name="Shape 64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Shape 64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3.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enjoy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outdoor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actiities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51" name="Shape 651"/>
          <p:cNvCxnSpPr/>
          <p:nvPr/>
        </p:nvCxnSpPr>
        <p:spPr>
          <a:xfrm rot="10800000">
            <a:off x="2951225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2" name="Shape 652"/>
          <p:cNvCxnSpPr/>
          <p:nvPr/>
        </p:nvCxnSpPr>
        <p:spPr>
          <a:xfrm rot="10800000">
            <a:off x="6215375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3" name="Shape 65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Shape 65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3.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enjoy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outdoor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activities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60" name="Shape 660"/>
          <p:cNvCxnSpPr/>
          <p:nvPr/>
        </p:nvCxnSpPr>
        <p:spPr>
          <a:xfrm rot="10800000">
            <a:off x="2951225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1" name="Shape 661"/>
          <p:cNvCxnSpPr/>
          <p:nvPr/>
        </p:nvCxnSpPr>
        <p:spPr>
          <a:xfrm rot="10800000">
            <a:off x="6215375" y="1785775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2" name="Shape 66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4. Who’s someone who is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easygoing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tlkative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69" name="Shape 669"/>
          <p:cNvCxnSpPr/>
          <p:nvPr/>
        </p:nvCxnSpPr>
        <p:spPr>
          <a:xfrm rot="10800000">
            <a:off x="342075" y="236320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0" name="Shape 67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Shape 67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4. Who’s someone who is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easygoing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talkative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77" name="Shape 677"/>
          <p:cNvCxnSpPr/>
          <p:nvPr/>
        </p:nvCxnSpPr>
        <p:spPr>
          <a:xfrm rot="10800000">
            <a:off x="6704700" y="1785775"/>
            <a:ext cx="665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8" name="Shape 67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Shape 67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4. Who’s someone who is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easygoing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talkative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685" name="Shape 685"/>
          <p:cNvCxnSpPr/>
          <p:nvPr/>
        </p:nvCxnSpPr>
        <p:spPr>
          <a:xfrm rot="10800000">
            <a:off x="342075" y="236320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6" name="Shape 686"/>
          <p:cNvCxnSpPr/>
          <p:nvPr/>
        </p:nvCxnSpPr>
        <p:spPr>
          <a:xfrm rot="10800000">
            <a:off x="6704700" y="1785775"/>
            <a:ext cx="665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7" name="Shape 68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Shape 68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5. What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information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remember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about Lowe?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4" name="Shape 69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Shape 69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5. What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information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remember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about Lowe?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01" name="Shape 701"/>
          <p:cNvCxnSpPr/>
          <p:nvPr/>
        </p:nvCxnSpPr>
        <p:spPr>
          <a:xfrm rot="10800000">
            <a:off x="3240075" y="1817850"/>
            <a:ext cx="665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2" name="Shape 70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Shape 70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5. What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information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do you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remember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about Lowe?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709" name="Shape 709"/>
          <p:cNvCxnSpPr/>
          <p:nvPr/>
        </p:nvCxnSpPr>
        <p:spPr>
          <a:xfrm rot="10800000">
            <a:off x="7057500" y="181785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0" name="Shape 710"/>
          <p:cNvCxnSpPr/>
          <p:nvPr/>
        </p:nvCxnSpPr>
        <p:spPr>
          <a:xfrm rot="10800000">
            <a:off x="3240075" y="1817850"/>
            <a:ext cx="6657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1" name="Shape 71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Shape 71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Talk with your partner. Answer the questions on the page.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</a:rPr>
              <a:t>Which ones</a:t>
            </a:r>
            <a:r>
              <a:rPr lang="en" sz="4800"/>
              <a:t> are your friends?</a:t>
            </a:r>
            <a:endParaRPr sz="4800"/>
          </a:p>
        </p:txBody>
      </p:sp>
      <p:sp>
        <p:nvSpPr>
          <p:cNvPr id="185" name="Shape 185"/>
          <p:cNvSpPr txBox="1"/>
          <p:nvPr>
            <p:ph type="title"/>
          </p:nvPr>
        </p:nvSpPr>
        <p:spPr>
          <a:xfrm>
            <a:off x="187650" y="1389063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They’re </a:t>
            </a:r>
            <a:r>
              <a:rPr lang="en">
                <a:solidFill>
                  <a:srgbClr val="38761D"/>
                </a:solidFill>
              </a:rPr>
              <a:t>the ones</a:t>
            </a:r>
            <a:r>
              <a:rPr lang="en"/>
              <a:t> at the coffee shop</a:t>
            </a:r>
            <a:endParaRPr/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8425" y="2284050"/>
            <a:ext cx="4316826" cy="23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Shape 7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08" y="0"/>
            <a:ext cx="7704577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Shape 72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Shape 72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Shape 7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328" y="0"/>
            <a:ext cx="770334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Shape 73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Shape 73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Shape 7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363" y="0"/>
            <a:ext cx="770526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Shape 73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Shape 73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/>
          <p:nvPr/>
        </p:nvSpPr>
        <p:spPr>
          <a:xfrm>
            <a:off x="32075" y="10700"/>
            <a:ext cx="9111900" cy="11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hlinkClick r:id="rId3"/>
              </a:rPr>
              <a:t>Watch this video with some of Max Lowe's photography</a:t>
            </a:r>
            <a:endParaRPr sz="4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Shape 744"/>
          <p:cNvSpPr txBox="1"/>
          <p:nvPr/>
        </p:nvSpPr>
        <p:spPr>
          <a:xfrm>
            <a:off x="85550" y="1678850"/>
            <a:ext cx="8918400" cy="33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Talk to your friend.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What kind of personality do you think Max Lowe has?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5" name="Shape 74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Shape 74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/>
          <p:nvPr/>
        </p:nvSpPr>
        <p:spPr>
          <a:xfrm>
            <a:off x="149700" y="149700"/>
            <a:ext cx="8779200" cy="14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You’re going to listen to an...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52" name="Shape 7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973" y="1080025"/>
            <a:ext cx="2760700" cy="2684026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Shape 753"/>
          <p:cNvSpPr txBox="1"/>
          <p:nvPr/>
        </p:nvSpPr>
        <p:spPr>
          <a:xfrm>
            <a:off x="192475" y="3614375"/>
            <a:ext cx="89514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with Max Lowe about his...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4" name="Shape 754"/>
          <p:cNvSpPr txBox="1"/>
          <p:nvPr/>
        </p:nvSpPr>
        <p:spPr>
          <a:xfrm>
            <a:off x="267325" y="4277325"/>
            <a:ext cx="89514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career.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5" name="Shape 75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Shape 75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/>
          <p:nvPr/>
        </p:nvSpPr>
        <p:spPr>
          <a:xfrm>
            <a:off x="53475" y="53475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Worksheet A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2" name="Shape 762"/>
          <p:cNvSpPr txBox="1"/>
          <p:nvPr/>
        </p:nvSpPr>
        <p:spPr>
          <a:xfrm>
            <a:off x="117625" y="30690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Listen and check the things that Max Lowe  talks about in his interview.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3" name="Shape 763"/>
          <p:cNvSpPr txBox="1"/>
          <p:nvPr/>
        </p:nvSpPr>
        <p:spPr>
          <a:xfrm>
            <a:off x="32075" y="42775"/>
            <a:ext cx="90360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Read the worksheet.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4" name="Shape 764"/>
          <p:cNvSpPr txBox="1"/>
          <p:nvPr/>
        </p:nvSpPr>
        <p:spPr>
          <a:xfrm>
            <a:off x="270025" y="32214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Check your neighbor’s answers.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5" name="Shape 765"/>
          <p:cNvSpPr txBox="1"/>
          <p:nvPr/>
        </p:nvSpPr>
        <p:spPr>
          <a:xfrm>
            <a:off x="32075" y="32214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Put your name on the paper.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6" name="Shape 76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Shape 76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/>
          <p:nvPr/>
        </p:nvSpPr>
        <p:spPr>
          <a:xfrm>
            <a:off x="54000" y="96300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Which places does Lowe talk about in his interview?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3" name="Shape 773"/>
          <p:cNvSpPr txBox="1"/>
          <p:nvPr/>
        </p:nvSpPr>
        <p:spPr>
          <a:xfrm>
            <a:off x="192475" y="3796150"/>
            <a:ext cx="32616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Montana</a:t>
            </a:r>
            <a:endParaRPr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4" name="Shape 774"/>
          <p:cNvSpPr txBox="1"/>
          <p:nvPr/>
        </p:nvSpPr>
        <p:spPr>
          <a:xfrm>
            <a:off x="3935150" y="3702600"/>
            <a:ext cx="48870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Himalayas </a:t>
            </a:r>
            <a:endParaRPr sz="4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5" name="Shape 775"/>
          <p:cNvSpPr txBox="1"/>
          <p:nvPr/>
        </p:nvSpPr>
        <p:spPr>
          <a:xfrm>
            <a:off x="3764050" y="566850"/>
            <a:ext cx="51114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Nepal</a:t>
            </a:r>
            <a:endParaRPr sz="4800">
              <a:solidFill>
                <a:srgbClr val="274E1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6" name="Shape 77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Shape 77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Shape 7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Shape 783"/>
          <p:cNvSpPr/>
          <p:nvPr/>
        </p:nvSpPr>
        <p:spPr>
          <a:xfrm>
            <a:off x="759225" y="1112100"/>
            <a:ext cx="534600" cy="3210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Shape 784"/>
          <p:cNvSpPr txBox="1"/>
          <p:nvPr/>
        </p:nvSpPr>
        <p:spPr>
          <a:xfrm>
            <a:off x="-53475" y="3347150"/>
            <a:ext cx="89502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Which one is it? Montana, the Himalayas, or Nepal?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5" name="Shape 785"/>
          <p:cNvSpPr/>
          <p:nvPr/>
        </p:nvSpPr>
        <p:spPr>
          <a:xfrm rot="1600760">
            <a:off x="5841327" y="1849944"/>
            <a:ext cx="403566" cy="163144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Shape 786"/>
          <p:cNvSpPr txBox="1"/>
          <p:nvPr/>
        </p:nvSpPr>
        <p:spPr>
          <a:xfrm>
            <a:off x="1486375" y="3379100"/>
            <a:ext cx="26307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Nepal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7" name="Shape 787"/>
          <p:cNvSpPr txBox="1"/>
          <p:nvPr/>
        </p:nvSpPr>
        <p:spPr>
          <a:xfrm>
            <a:off x="0" y="2922000"/>
            <a:ext cx="44913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Montana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8" name="Shape 788"/>
          <p:cNvSpPr txBox="1"/>
          <p:nvPr/>
        </p:nvSpPr>
        <p:spPr>
          <a:xfrm>
            <a:off x="1791175" y="3683900"/>
            <a:ext cx="6784800" cy="13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himalayas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9" name="Shape 78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Shape 79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/>
          <p:nvPr/>
        </p:nvSpPr>
        <p:spPr>
          <a:xfrm>
            <a:off x="53475" y="53475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Worksheet B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6" name="Shape 796"/>
          <p:cNvSpPr txBox="1"/>
          <p:nvPr/>
        </p:nvSpPr>
        <p:spPr>
          <a:xfrm>
            <a:off x="117625" y="30690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Listen and circle T for true or F for false.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7" name="Shape 797"/>
          <p:cNvSpPr txBox="1"/>
          <p:nvPr/>
        </p:nvSpPr>
        <p:spPr>
          <a:xfrm>
            <a:off x="32075" y="42775"/>
            <a:ext cx="90360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Read the worksheet.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8" name="Shape 798"/>
          <p:cNvSpPr txBox="1"/>
          <p:nvPr/>
        </p:nvSpPr>
        <p:spPr>
          <a:xfrm>
            <a:off x="117625" y="30690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Check your neighbor's answers.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9" name="Shape 79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Shape 80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 txBox="1"/>
          <p:nvPr/>
        </p:nvSpPr>
        <p:spPr>
          <a:xfrm>
            <a:off x="53475" y="53475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Pass the worksheets to another team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6" name="Shape 806"/>
          <p:cNvSpPr txBox="1"/>
          <p:nvPr/>
        </p:nvSpPr>
        <p:spPr>
          <a:xfrm>
            <a:off x="117625" y="3069000"/>
            <a:ext cx="89184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Write the number correct on top of the paper.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7" name="Shape 807"/>
          <p:cNvSpPr txBox="1"/>
          <p:nvPr/>
        </p:nvSpPr>
        <p:spPr>
          <a:xfrm>
            <a:off x="32075" y="42775"/>
            <a:ext cx="9036000" cy="20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Check the answers.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8" name="Shape 80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Shape 80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</a:rPr>
              <a:t>Which ones</a:t>
            </a:r>
            <a:r>
              <a:rPr lang="en" sz="4800"/>
              <a:t> are your friends?</a:t>
            </a:r>
            <a:endParaRPr sz="4800"/>
          </a:p>
        </p:txBody>
      </p:sp>
      <p:sp>
        <p:nvSpPr>
          <p:cNvPr id="193" name="Shape 193"/>
          <p:cNvSpPr txBox="1"/>
          <p:nvPr>
            <p:ph type="title"/>
          </p:nvPr>
        </p:nvSpPr>
        <p:spPr>
          <a:xfrm>
            <a:off x="187650" y="1389063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They’re </a:t>
            </a:r>
            <a:r>
              <a:rPr lang="en">
                <a:solidFill>
                  <a:srgbClr val="38761D"/>
                </a:solidFill>
              </a:rPr>
              <a:t>the ones who are</a:t>
            </a:r>
            <a:r>
              <a:rPr lang="en"/>
              <a:t> laughing</a:t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250" y="2468975"/>
            <a:ext cx="4692500" cy="234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/>
          <p:nvPr/>
        </p:nvSpPr>
        <p:spPr>
          <a:xfrm>
            <a:off x="53475" y="53475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5" name="Shape 815"/>
          <p:cNvSpPr txBox="1"/>
          <p:nvPr/>
        </p:nvSpPr>
        <p:spPr>
          <a:xfrm>
            <a:off x="64150" y="85550"/>
            <a:ext cx="90360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Check the answers for worksheet A.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6" name="Shape 816"/>
          <p:cNvSpPr txBox="1"/>
          <p:nvPr/>
        </p:nvSpPr>
        <p:spPr>
          <a:xfrm>
            <a:off x="1026575" y="2331125"/>
            <a:ext cx="52719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hometown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7" name="Shape 817"/>
          <p:cNvSpPr txBox="1"/>
          <p:nvPr/>
        </p:nvSpPr>
        <p:spPr>
          <a:xfrm>
            <a:off x="1026575" y="2331125"/>
            <a:ext cx="52719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school life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8" name="Shape 818"/>
          <p:cNvSpPr txBox="1"/>
          <p:nvPr/>
        </p:nvSpPr>
        <p:spPr>
          <a:xfrm>
            <a:off x="1080025" y="2331125"/>
            <a:ext cx="8877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✔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9" name="Shape 819"/>
          <p:cNvSpPr txBox="1"/>
          <p:nvPr/>
        </p:nvSpPr>
        <p:spPr>
          <a:xfrm>
            <a:off x="973125" y="2451475"/>
            <a:ext cx="8263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first digital camera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0" name="Shape 820"/>
          <p:cNvSpPr txBox="1"/>
          <p:nvPr/>
        </p:nvSpPr>
        <p:spPr>
          <a:xfrm>
            <a:off x="1090675" y="2325675"/>
            <a:ext cx="5454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✔</a:t>
            </a:r>
            <a:endParaRPr/>
          </a:p>
        </p:txBody>
      </p:sp>
      <p:sp>
        <p:nvSpPr>
          <p:cNvPr id="821" name="Shape 821"/>
          <p:cNvSpPr txBox="1"/>
          <p:nvPr/>
        </p:nvSpPr>
        <p:spPr>
          <a:xfrm>
            <a:off x="880800" y="2331125"/>
            <a:ext cx="8263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future plans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2" name="Shape 822"/>
          <p:cNvSpPr txBox="1"/>
          <p:nvPr/>
        </p:nvSpPr>
        <p:spPr>
          <a:xfrm>
            <a:off x="783500" y="2395275"/>
            <a:ext cx="8263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hobbies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3" name="Shape 823"/>
          <p:cNvSpPr txBox="1"/>
          <p:nvPr/>
        </p:nvSpPr>
        <p:spPr>
          <a:xfrm>
            <a:off x="1021275" y="2518325"/>
            <a:ext cx="545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✔</a:t>
            </a:r>
            <a:endParaRPr/>
          </a:p>
        </p:txBody>
      </p:sp>
      <p:sp>
        <p:nvSpPr>
          <p:cNvPr id="824" name="Shape 824"/>
          <p:cNvSpPr txBox="1"/>
          <p:nvPr/>
        </p:nvSpPr>
        <p:spPr>
          <a:xfrm>
            <a:off x="973125" y="2325663"/>
            <a:ext cx="6417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✔</a:t>
            </a:r>
            <a:endParaRPr/>
          </a:p>
        </p:txBody>
      </p:sp>
      <p:sp>
        <p:nvSpPr>
          <p:cNvPr id="825" name="Shape 825"/>
          <p:cNvSpPr txBox="1"/>
          <p:nvPr/>
        </p:nvSpPr>
        <p:spPr>
          <a:xfrm>
            <a:off x="783500" y="2395275"/>
            <a:ext cx="82632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ロ  his heroes</a:t>
            </a:r>
            <a:endParaRPr sz="4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6" name="Shape 826"/>
          <p:cNvSpPr txBox="1"/>
          <p:nvPr/>
        </p:nvSpPr>
        <p:spPr>
          <a:xfrm>
            <a:off x="69550" y="3357675"/>
            <a:ext cx="9025200" cy="12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Write the correct score on top of the paper.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7" name="Shape 8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Shape 82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/>
          <p:nvPr/>
        </p:nvSpPr>
        <p:spPr>
          <a:xfrm>
            <a:off x="64150" y="85550"/>
            <a:ext cx="90360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Check the answers for worksheet B.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4" name="Shape 834"/>
          <p:cNvSpPr txBox="1"/>
          <p:nvPr/>
        </p:nvSpPr>
        <p:spPr>
          <a:xfrm>
            <a:off x="117625" y="1646775"/>
            <a:ext cx="8864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>
              <a:spcBef>
                <a:spcPts val="0"/>
              </a:spcBef>
              <a:spcAft>
                <a:spcPts val="0"/>
              </a:spcAft>
              <a:buSzPts val="4800"/>
              <a:buFont typeface="Comic Sans MS"/>
              <a:buAutoNum type="arabicPeriod"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Lowe studied journalism in college.             T   F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5" name="Shape 835"/>
          <p:cNvSpPr/>
          <p:nvPr/>
        </p:nvSpPr>
        <p:spPr>
          <a:xfrm>
            <a:off x="5881350" y="2438075"/>
            <a:ext cx="801900" cy="844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Shape 836"/>
          <p:cNvSpPr txBox="1"/>
          <p:nvPr/>
        </p:nvSpPr>
        <p:spPr>
          <a:xfrm>
            <a:off x="-42775" y="1739013"/>
            <a:ext cx="8864700" cy="16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2. Lowe mentions 3 people who are his heroes.      T  F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7" name="Shape 837"/>
          <p:cNvSpPr/>
          <p:nvPr/>
        </p:nvSpPr>
        <p:spPr>
          <a:xfrm>
            <a:off x="5135500" y="2344525"/>
            <a:ext cx="801900" cy="844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Shape 838"/>
          <p:cNvSpPr txBox="1"/>
          <p:nvPr/>
        </p:nvSpPr>
        <p:spPr>
          <a:xfrm>
            <a:off x="0" y="1680229"/>
            <a:ext cx="88647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3. Lowe’s father is the one who introduced him to the outdoors.             T   F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9" name="Shape 839"/>
          <p:cNvSpPr/>
          <p:nvPr/>
        </p:nvSpPr>
        <p:spPr>
          <a:xfrm>
            <a:off x="5881350" y="3189325"/>
            <a:ext cx="801900" cy="844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5421625" y="3357700"/>
            <a:ext cx="801900" cy="8448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Shape 841"/>
          <p:cNvSpPr txBox="1"/>
          <p:nvPr/>
        </p:nvSpPr>
        <p:spPr>
          <a:xfrm>
            <a:off x="-42775" y="1863316"/>
            <a:ext cx="88647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Lowe says it’s challenging to truly understand and tell someone’s story.     T   F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2" name="Shape 84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Shape 84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 txBox="1"/>
          <p:nvPr/>
        </p:nvSpPr>
        <p:spPr>
          <a:xfrm>
            <a:off x="-10700" y="0"/>
            <a:ext cx="9144000" cy="1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Give the worksheets back.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9" name="Shape 849"/>
          <p:cNvSpPr txBox="1"/>
          <p:nvPr/>
        </p:nvSpPr>
        <p:spPr>
          <a:xfrm>
            <a:off x="-10700" y="3627750"/>
            <a:ext cx="9144000" cy="1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Can you correct the false sentences on the worksheet?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0" name="Shape 850"/>
          <p:cNvSpPr txBox="1"/>
          <p:nvPr/>
        </p:nvSpPr>
        <p:spPr>
          <a:xfrm>
            <a:off x="-10700" y="1284550"/>
            <a:ext cx="9144000" cy="1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ctr">
              <a:spcBef>
                <a:spcPts val="0"/>
              </a:spcBef>
              <a:spcAft>
                <a:spcPts val="0"/>
              </a:spcAft>
              <a:buSzPts val="4800"/>
              <a:buFont typeface="Comic Sans MS"/>
              <a:buAutoNum type="arabicPeriod"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Lowe studied journalism in college.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51" name="Shape 851"/>
          <p:cNvCxnSpPr/>
          <p:nvPr/>
        </p:nvCxnSpPr>
        <p:spPr>
          <a:xfrm rot="10800000">
            <a:off x="4908350" y="1807250"/>
            <a:ext cx="3058200" cy="21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2" name="Shape 852"/>
          <p:cNvSpPr txBox="1"/>
          <p:nvPr/>
        </p:nvSpPr>
        <p:spPr>
          <a:xfrm>
            <a:off x="6031050" y="2234900"/>
            <a:ext cx="28443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business </a:t>
            </a:r>
            <a:endParaRPr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3" name="Shape 853"/>
          <p:cNvSpPr txBox="1"/>
          <p:nvPr/>
        </p:nvSpPr>
        <p:spPr>
          <a:xfrm>
            <a:off x="-10700" y="1284550"/>
            <a:ext cx="9144000" cy="1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3. Lowe’s father is the one who introduced him to the outdoors.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854" name="Shape 854"/>
          <p:cNvCxnSpPr/>
          <p:nvPr/>
        </p:nvCxnSpPr>
        <p:spPr>
          <a:xfrm flipH="1">
            <a:off x="2911425" y="1796475"/>
            <a:ext cx="2028900" cy="108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5" name="Shape 855"/>
          <p:cNvSpPr txBox="1"/>
          <p:nvPr/>
        </p:nvSpPr>
        <p:spPr>
          <a:xfrm>
            <a:off x="2365925" y="793975"/>
            <a:ext cx="28443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mother </a:t>
            </a:r>
            <a:endParaRPr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6" name="Shape 85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Shape 85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/>
          <p:nvPr/>
        </p:nvSpPr>
        <p:spPr>
          <a:xfrm>
            <a:off x="54000" y="96300"/>
            <a:ext cx="9036000" cy="50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Which three people does Lowe consider to be his heroes?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3" name="Shape 863"/>
          <p:cNvSpPr txBox="1"/>
          <p:nvPr/>
        </p:nvSpPr>
        <p:spPr>
          <a:xfrm>
            <a:off x="192475" y="3796150"/>
            <a:ext cx="24060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mother </a:t>
            </a:r>
            <a:endParaRPr sz="48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4" name="Shape 864"/>
          <p:cNvSpPr txBox="1"/>
          <p:nvPr/>
        </p:nvSpPr>
        <p:spPr>
          <a:xfrm>
            <a:off x="5541825" y="3702600"/>
            <a:ext cx="24060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father </a:t>
            </a:r>
            <a:endParaRPr sz="4800">
              <a:solidFill>
                <a:srgbClr val="00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5" name="Shape 865"/>
          <p:cNvSpPr txBox="1"/>
          <p:nvPr/>
        </p:nvSpPr>
        <p:spPr>
          <a:xfrm>
            <a:off x="3764050" y="566850"/>
            <a:ext cx="5111400" cy="10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274E13"/>
                </a:solidFill>
                <a:latin typeface="Comic Sans MS"/>
                <a:ea typeface="Comic Sans MS"/>
                <a:cs typeface="Comic Sans MS"/>
                <a:sym typeface="Comic Sans MS"/>
              </a:rPr>
              <a:t>adopted father </a:t>
            </a:r>
            <a:endParaRPr sz="4800">
              <a:solidFill>
                <a:srgbClr val="274E1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6" name="Shape 86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7" name="Shape 86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12 at 10.34.56.png" id="872" name="Shape 872"/>
          <p:cNvPicPr preferRelativeResize="0"/>
          <p:nvPr/>
        </p:nvPicPr>
        <p:blipFill rotWithShape="1">
          <a:blip r:embed="rId3">
            <a:alphaModFix/>
          </a:blip>
          <a:srcRect b="6335" l="0" r="16008" t="12653"/>
          <a:stretch/>
        </p:blipFill>
        <p:spPr>
          <a:xfrm>
            <a:off x="-54150" y="1164067"/>
            <a:ext cx="9198150" cy="2703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12 at 10.36.10.png" id="877" name="Shape 8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75" y="697225"/>
            <a:ext cx="9144000" cy="32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pronunciation 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83" name="Shape 88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Shape 88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explorer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0" name="Shape 89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Shape 89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ex</a:t>
            </a: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plor</a:t>
            </a: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er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7" name="Shape 897"/>
          <p:cNvSpPr/>
          <p:nvPr/>
        </p:nvSpPr>
        <p:spPr>
          <a:xfrm>
            <a:off x="4191800" y="1304600"/>
            <a:ext cx="598800" cy="577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Shape 89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Shape 89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patient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05" name="Shape 90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Shape 90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&amp; answer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YOUR PARTNER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pat</a:t>
            </a: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ient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2" name="Shape 912"/>
          <p:cNvSpPr/>
          <p:nvPr/>
        </p:nvSpPr>
        <p:spPr>
          <a:xfrm>
            <a:off x="3432575" y="1657475"/>
            <a:ext cx="598800" cy="577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3" name="Shape 91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Shape 91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introduce</a:t>
            </a:r>
            <a:endParaRPr sz="7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0" name="Shape 9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Shape 92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Comic Sans MS"/>
                <a:ea typeface="Comic Sans MS"/>
                <a:cs typeface="Comic Sans MS"/>
                <a:sym typeface="Comic Sans MS"/>
              </a:rPr>
              <a:t>intro</a:t>
            </a:r>
            <a:r>
              <a:rPr lang="en" sz="7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duce</a:t>
            </a:r>
            <a:endParaRPr sz="72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7" name="Shape 927"/>
          <p:cNvSpPr/>
          <p:nvPr/>
        </p:nvSpPr>
        <p:spPr>
          <a:xfrm>
            <a:off x="5410825" y="1625400"/>
            <a:ext cx="598800" cy="577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Shape 9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Shape 92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 txBox="1"/>
          <p:nvPr/>
        </p:nvSpPr>
        <p:spPr>
          <a:xfrm>
            <a:off x="10700" y="32075"/>
            <a:ext cx="91332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Page 11 - A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5" name="Shape 935"/>
          <p:cNvSpPr txBox="1"/>
          <p:nvPr/>
        </p:nvSpPr>
        <p:spPr>
          <a:xfrm>
            <a:off x="54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Read the words and put them in the boxes with the correct syllable. Work with your friend.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6" name="Shape 936"/>
          <p:cNvSpPr txBox="1"/>
          <p:nvPr/>
        </p:nvSpPr>
        <p:spPr>
          <a:xfrm>
            <a:off x="5400" y="296475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Put your name on the paper. Give it to the other team.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7" name="Shape 937"/>
          <p:cNvSpPr txBox="1"/>
          <p:nvPr/>
        </p:nvSpPr>
        <p:spPr>
          <a:xfrm>
            <a:off x="107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Correct the other team’s paper.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8" name="Shape 93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" name="Shape 943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{8516B564-6FB5-41A5-903D-1FD4BF7FDE93}</a:tableStyleId>
              </a:tblPr>
              <a:tblGrid>
                <a:gridCol w="2989925"/>
                <a:gridCol w="2989925"/>
                <a:gridCol w="2989925"/>
              </a:tblGrid>
              <a:tr h="683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first syllable</a:t>
                      </a:r>
                      <a:endParaRPr sz="24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second syllable</a:t>
                      </a:r>
                      <a:endParaRPr sz="24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third </a:t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syllable</a:t>
                      </a:r>
                      <a:endParaRPr sz="2400"/>
                    </a:p>
                  </a:txBody>
                  <a:tcPr marT="63500" marB="63500" marR="63500" marL="63500"/>
                </a:tc>
              </a:tr>
              <a:tr h="2093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3500" marB="63500" marR="63500" marL="635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944" name="Shape 944"/>
          <p:cNvSpPr txBox="1"/>
          <p:nvPr/>
        </p:nvSpPr>
        <p:spPr>
          <a:xfrm>
            <a:off x="152400" y="3096750"/>
            <a:ext cx="174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patient </a:t>
            </a:r>
            <a:endParaRPr sz="3600"/>
          </a:p>
        </p:txBody>
      </p:sp>
      <p:sp>
        <p:nvSpPr>
          <p:cNvPr id="945" name="Shape 945"/>
          <p:cNvSpPr txBox="1"/>
          <p:nvPr/>
        </p:nvSpPr>
        <p:spPr>
          <a:xfrm>
            <a:off x="2077200" y="3096750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explorer</a:t>
            </a:r>
            <a:endParaRPr sz="3600"/>
          </a:p>
        </p:txBody>
      </p:sp>
      <p:sp>
        <p:nvSpPr>
          <p:cNvPr id="946" name="Shape 946"/>
          <p:cNvSpPr txBox="1"/>
          <p:nvPr/>
        </p:nvSpPr>
        <p:spPr>
          <a:xfrm>
            <a:off x="4211825" y="3096750"/>
            <a:ext cx="174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picture</a:t>
            </a:r>
            <a:endParaRPr sz="3600"/>
          </a:p>
        </p:txBody>
      </p:sp>
      <p:sp>
        <p:nvSpPr>
          <p:cNvPr id="947" name="Shape 947"/>
          <p:cNvSpPr txBox="1"/>
          <p:nvPr/>
        </p:nvSpPr>
        <p:spPr>
          <a:xfrm>
            <a:off x="6168600" y="3096750"/>
            <a:ext cx="2975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psychologist</a:t>
            </a:r>
            <a:endParaRPr sz="3600"/>
          </a:p>
        </p:txBody>
      </p:sp>
      <p:sp>
        <p:nvSpPr>
          <p:cNvPr id="948" name="Shape 948"/>
          <p:cNvSpPr txBox="1"/>
          <p:nvPr/>
        </p:nvSpPr>
        <p:spPr>
          <a:xfrm>
            <a:off x="64150" y="3748950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national </a:t>
            </a:r>
            <a:endParaRPr sz="3600"/>
          </a:p>
        </p:txBody>
      </p:sp>
      <p:sp>
        <p:nvSpPr>
          <p:cNvPr id="949" name="Shape 949"/>
          <p:cNvSpPr txBox="1"/>
          <p:nvPr/>
        </p:nvSpPr>
        <p:spPr>
          <a:xfrm>
            <a:off x="2077200" y="3748950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inspiring </a:t>
            </a:r>
            <a:endParaRPr sz="3600"/>
          </a:p>
        </p:txBody>
      </p:sp>
      <p:sp>
        <p:nvSpPr>
          <p:cNvPr id="950" name="Shape 950"/>
          <p:cNvSpPr txBox="1"/>
          <p:nvPr/>
        </p:nvSpPr>
        <p:spPr>
          <a:xfrm>
            <a:off x="4255825" y="3748950"/>
            <a:ext cx="24702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geographic</a:t>
            </a:r>
            <a:endParaRPr sz="3600"/>
          </a:p>
        </p:txBody>
      </p:sp>
      <p:sp>
        <p:nvSpPr>
          <p:cNvPr id="951" name="Shape 951"/>
          <p:cNvSpPr txBox="1"/>
          <p:nvPr/>
        </p:nvSpPr>
        <p:spPr>
          <a:xfrm>
            <a:off x="152400" y="4401150"/>
            <a:ext cx="2975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conversation</a:t>
            </a:r>
            <a:endParaRPr sz="3600"/>
          </a:p>
        </p:txBody>
      </p:sp>
      <p:sp>
        <p:nvSpPr>
          <p:cNvPr id="952" name="Shape 952"/>
          <p:cNvSpPr txBox="1"/>
          <p:nvPr/>
        </p:nvSpPr>
        <p:spPr>
          <a:xfrm>
            <a:off x="3127800" y="4401150"/>
            <a:ext cx="228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introduce</a:t>
            </a:r>
            <a:endParaRPr sz="3600"/>
          </a:p>
        </p:txBody>
      </p:sp>
      <p:sp>
        <p:nvSpPr>
          <p:cNvPr id="953" name="Shape 953"/>
          <p:cNvSpPr txBox="1"/>
          <p:nvPr/>
        </p:nvSpPr>
        <p:spPr>
          <a:xfrm>
            <a:off x="223150" y="1078400"/>
            <a:ext cx="174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patient </a:t>
            </a:r>
            <a:endParaRPr sz="3600"/>
          </a:p>
        </p:txBody>
      </p:sp>
      <p:sp>
        <p:nvSpPr>
          <p:cNvPr id="954" name="Shape 954"/>
          <p:cNvSpPr txBox="1"/>
          <p:nvPr/>
        </p:nvSpPr>
        <p:spPr>
          <a:xfrm>
            <a:off x="3238800" y="1078400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explorer</a:t>
            </a:r>
            <a:endParaRPr sz="3600"/>
          </a:p>
        </p:txBody>
      </p:sp>
      <p:sp>
        <p:nvSpPr>
          <p:cNvPr id="955" name="Shape 955"/>
          <p:cNvSpPr txBox="1"/>
          <p:nvPr/>
        </p:nvSpPr>
        <p:spPr>
          <a:xfrm>
            <a:off x="223150" y="1655825"/>
            <a:ext cx="174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picture</a:t>
            </a:r>
            <a:endParaRPr sz="3600"/>
          </a:p>
        </p:txBody>
      </p:sp>
      <p:sp>
        <p:nvSpPr>
          <p:cNvPr id="956" name="Shape 956"/>
          <p:cNvSpPr txBox="1"/>
          <p:nvPr/>
        </p:nvSpPr>
        <p:spPr>
          <a:xfrm>
            <a:off x="3149588" y="1730600"/>
            <a:ext cx="2975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psychologist</a:t>
            </a:r>
            <a:endParaRPr sz="3600"/>
          </a:p>
        </p:txBody>
      </p:sp>
      <p:sp>
        <p:nvSpPr>
          <p:cNvPr id="957" name="Shape 957"/>
          <p:cNvSpPr txBox="1"/>
          <p:nvPr/>
        </p:nvSpPr>
        <p:spPr>
          <a:xfrm>
            <a:off x="323475" y="2308025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national </a:t>
            </a:r>
            <a:endParaRPr sz="3600"/>
          </a:p>
        </p:txBody>
      </p:sp>
      <p:sp>
        <p:nvSpPr>
          <p:cNvPr id="958" name="Shape 958"/>
          <p:cNvSpPr txBox="1"/>
          <p:nvPr/>
        </p:nvSpPr>
        <p:spPr>
          <a:xfrm>
            <a:off x="3238800" y="2413675"/>
            <a:ext cx="2061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inspiring </a:t>
            </a:r>
            <a:endParaRPr sz="3600"/>
          </a:p>
        </p:txBody>
      </p:sp>
      <p:sp>
        <p:nvSpPr>
          <p:cNvPr id="959" name="Shape 959"/>
          <p:cNvSpPr txBox="1"/>
          <p:nvPr/>
        </p:nvSpPr>
        <p:spPr>
          <a:xfrm>
            <a:off x="6168600" y="1078400"/>
            <a:ext cx="24702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geographic</a:t>
            </a:r>
            <a:endParaRPr sz="3600"/>
          </a:p>
        </p:txBody>
      </p:sp>
      <p:sp>
        <p:nvSpPr>
          <p:cNvPr id="960" name="Shape 960"/>
          <p:cNvSpPr txBox="1"/>
          <p:nvPr/>
        </p:nvSpPr>
        <p:spPr>
          <a:xfrm>
            <a:off x="6168600" y="1655825"/>
            <a:ext cx="2975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conversation</a:t>
            </a:r>
            <a:endParaRPr sz="3600"/>
          </a:p>
        </p:txBody>
      </p:sp>
      <p:sp>
        <p:nvSpPr>
          <p:cNvPr id="961" name="Shape 961"/>
          <p:cNvSpPr txBox="1"/>
          <p:nvPr/>
        </p:nvSpPr>
        <p:spPr>
          <a:xfrm>
            <a:off x="6355800" y="2308025"/>
            <a:ext cx="22830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introduce</a:t>
            </a:r>
            <a:endParaRPr sz="3600"/>
          </a:p>
        </p:txBody>
      </p:sp>
      <p:sp>
        <p:nvSpPr>
          <p:cNvPr id="962" name="Shape 96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Shape 96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 txBox="1"/>
          <p:nvPr/>
        </p:nvSpPr>
        <p:spPr>
          <a:xfrm>
            <a:off x="21375" y="32075"/>
            <a:ext cx="9122700" cy="51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right    question    mistake     pollution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69" name="Shape 969"/>
          <p:cNvSpPr/>
          <p:nvPr/>
        </p:nvSpPr>
        <p:spPr>
          <a:xfrm>
            <a:off x="834075" y="1828550"/>
            <a:ext cx="374400" cy="39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Shape 970"/>
          <p:cNvSpPr/>
          <p:nvPr/>
        </p:nvSpPr>
        <p:spPr>
          <a:xfrm>
            <a:off x="2440775" y="1828550"/>
            <a:ext cx="374400" cy="39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Shape 971"/>
          <p:cNvSpPr/>
          <p:nvPr/>
        </p:nvSpPr>
        <p:spPr>
          <a:xfrm>
            <a:off x="3496725" y="2021050"/>
            <a:ext cx="203100" cy="203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2" name="Shape 972"/>
          <p:cNvSpPr/>
          <p:nvPr/>
        </p:nvSpPr>
        <p:spPr>
          <a:xfrm>
            <a:off x="4804025" y="2021050"/>
            <a:ext cx="203100" cy="203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Shape 973"/>
          <p:cNvSpPr/>
          <p:nvPr/>
        </p:nvSpPr>
        <p:spPr>
          <a:xfrm>
            <a:off x="5459000" y="1874025"/>
            <a:ext cx="374400" cy="39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Shape 974"/>
          <p:cNvSpPr/>
          <p:nvPr/>
        </p:nvSpPr>
        <p:spPr>
          <a:xfrm>
            <a:off x="7536200" y="1874025"/>
            <a:ext cx="374400" cy="39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Shape 975"/>
          <p:cNvSpPr/>
          <p:nvPr/>
        </p:nvSpPr>
        <p:spPr>
          <a:xfrm>
            <a:off x="6859825" y="2021050"/>
            <a:ext cx="203100" cy="203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Shape 976"/>
          <p:cNvSpPr/>
          <p:nvPr/>
        </p:nvSpPr>
        <p:spPr>
          <a:xfrm>
            <a:off x="8284750" y="1970325"/>
            <a:ext cx="203100" cy="2031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Shape 97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Shape 97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 txBox="1"/>
          <p:nvPr/>
        </p:nvSpPr>
        <p:spPr>
          <a:xfrm>
            <a:off x="10700" y="32075"/>
            <a:ext cx="9133200" cy="13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Page 11 - B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4" name="Shape 984"/>
          <p:cNvSpPr txBox="1"/>
          <p:nvPr/>
        </p:nvSpPr>
        <p:spPr>
          <a:xfrm>
            <a:off x="54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Underline the stress in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the words in bold.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985" name="Shape 985"/>
          <p:cNvSpPr txBox="1"/>
          <p:nvPr/>
        </p:nvSpPr>
        <p:spPr>
          <a:xfrm>
            <a:off x="54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Look at your friends answers.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6" name="Shape 986"/>
          <p:cNvSpPr txBox="1"/>
          <p:nvPr/>
        </p:nvSpPr>
        <p:spPr>
          <a:xfrm>
            <a:off x="107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Listen and check.    (1-07)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7" name="Shape 987"/>
          <p:cNvSpPr txBox="1"/>
          <p:nvPr/>
        </p:nvSpPr>
        <p:spPr>
          <a:xfrm>
            <a:off x="-48075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Put your name on the paper, and give it to the other team.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8" name="Shape 988"/>
          <p:cNvSpPr txBox="1"/>
          <p:nvPr/>
        </p:nvSpPr>
        <p:spPr>
          <a:xfrm>
            <a:off x="10700" y="2897900"/>
            <a:ext cx="9133200" cy="224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Check the other team’s answers.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9" name="Shape 98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994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>
              <a:spcBef>
                <a:spcPts val="0"/>
              </a:spcBef>
              <a:spcAft>
                <a:spcPts val="0"/>
              </a:spcAft>
              <a:buSzPts val="3600"/>
              <a:buFont typeface="Comic Sans MS"/>
              <a:buAutoNum type="arabicPeriod"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Should a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hero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be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dependable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95" name="Shape 99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Shape 99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>
              <a:spcBef>
                <a:spcPts val="0"/>
              </a:spcBef>
              <a:spcAft>
                <a:spcPts val="0"/>
              </a:spcAft>
              <a:buSzPts val="3600"/>
              <a:buFont typeface="Comic Sans MS"/>
              <a:buAutoNum type="arabicPeriod"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Should a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hero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be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dependable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02" name="Shape 1002"/>
          <p:cNvCxnSpPr/>
          <p:nvPr/>
        </p:nvCxnSpPr>
        <p:spPr>
          <a:xfrm rot="10800000">
            <a:off x="2769425" y="182855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3" name="Shape 100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Shape 100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 txBox="1"/>
          <p:nvPr/>
        </p:nvSpPr>
        <p:spPr>
          <a:xfrm>
            <a:off x="128325" y="1165575"/>
            <a:ext cx="88863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>
              <a:spcBef>
                <a:spcPts val="0"/>
              </a:spcBef>
              <a:spcAft>
                <a:spcPts val="0"/>
              </a:spcAft>
              <a:buSzPts val="3600"/>
              <a:buFont typeface="Comic Sans MS"/>
              <a:buAutoNum type="arabicPeriod"/>
            </a:pP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Should a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hero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 be </a:t>
            </a:r>
            <a:r>
              <a:rPr b="1" lang="en" sz="3600">
                <a:latin typeface="Comic Sans MS"/>
                <a:ea typeface="Comic Sans MS"/>
                <a:cs typeface="Comic Sans MS"/>
                <a:sym typeface="Comic Sans MS"/>
              </a:rPr>
              <a:t>dependable</a:t>
            </a:r>
            <a:r>
              <a:rPr lang="en" sz="3600"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010" name="Shape 1010"/>
          <p:cNvCxnSpPr/>
          <p:nvPr/>
        </p:nvCxnSpPr>
        <p:spPr>
          <a:xfrm rot="10800000">
            <a:off x="2769425" y="1828550"/>
            <a:ext cx="4065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1" name="Shape 1011"/>
          <p:cNvCxnSpPr/>
          <p:nvPr/>
        </p:nvCxnSpPr>
        <p:spPr>
          <a:xfrm flipH="1">
            <a:off x="5036500" y="1777775"/>
            <a:ext cx="580200" cy="40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2" name="Shape 101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Shape 101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