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5143500"/>
  <p:notesSz cx="6858000" cy="9144000"/>
  <p:embeddedFontLst>
    <p:embeddedFont>
      <p:font typeface="Playfair Display" panose="00000500000000000000"/>
      <p:regular r:id="rId30"/>
    </p:embeddedFont>
    <p:embeddedFont>
      <p:font typeface="Montserrat" panose="0000050000000000000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325E67-AD71-4B15-8F9A-8B333C2EE728}" styleName="Table_0">
    <a:wholeTbl>
      <a:tcTxStyle>
        <a:font>
          <a:latin typeface="Palatino Linotype"/>
          <a:ea typeface="Palatino Linotype"/>
          <a:cs typeface="Palatino Linotype"/>
        </a:font>
        <a:srgbClr val="00FDC8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BF2"/>
          </a:solidFill>
        </a:fill>
      </a:tcStyle>
    </a:wholeTbl>
    <a:band1H>
      <a:tcStyle>
        <a:tcBdr/>
        <a:fill>
          <a:solidFill>
            <a:srgbClr val="D1D5E5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1D5E5"/>
          </a:solidFill>
        </a:fill>
      </a:tcStyle>
    </a:band1V>
    <a:band2V>
      <a:tcStyle>
        <a:tcBdr/>
      </a:tcStyle>
    </a:band2V>
    <a:lastCol>
      <a:tcTxStyle b="on">
        <a:font>
          <a:latin typeface="Palatino Linotype"/>
          <a:ea typeface="Palatino Linotype"/>
          <a:cs typeface="Palatino Linotype"/>
        </a:font>
        <a:srgbClr val="FFFFFF"/>
      </a:tcTxStyle>
      <a:tcStyle>
        <a:tcBdr/>
        <a:fill>
          <a:solidFill>
            <a:srgbClr val="212121"/>
          </a:solidFill>
        </a:fill>
      </a:tcStyle>
    </a:lastCol>
    <a:firstCol>
      <a:tcTxStyle b="on">
        <a:font>
          <a:latin typeface="Palatino Linotype"/>
          <a:ea typeface="Palatino Linotype"/>
          <a:cs typeface="Palatino Linotype"/>
        </a:font>
        <a:srgbClr val="FFFFFF"/>
      </a:tcTxStyle>
      <a:tcStyle>
        <a:tcBdr/>
        <a:fill>
          <a:solidFill>
            <a:srgbClr val="212121"/>
          </a:solidFill>
        </a:fill>
      </a:tcStyle>
    </a:firstCol>
    <a:lastRow>
      <a:tcTxStyle b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21212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21212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 panose="00000500000000000000"/>
              <a:buNone/>
              <a:defRPr sz="6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 panose="00000500000000000000"/>
              <a:buNone/>
              <a:defRPr sz="6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 panose="00000500000000000000"/>
              <a:buNone/>
              <a:defRPr sz="6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 panose="00000500000000000000"/>
              <a:buNone/>
              <a:defRPr sz="6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 panose="00000500000000000000"/>
              <a:buNone/>
              <a:defRPr sz="6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 panose="00000500000000000000"/>
              <a:buNone/>
              <a:defRPr sz="6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 panose="00000500000000000000"/>
              <a:buNone/>
              <a:defRPr sz="6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 panose="00000500000000000000"/>
              <a:buNone/>
              <a:defRPr sz="6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 panose="00000500000000000000"/>
              <a:buNone/>
              <a:defRPr sz="6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9pPr>
          </a:lstStyle>
          <a:p/>
        </p:txBody>
      </p:sp>
      <p:sp>
        <p:nvSpPr>
          <p:cNvPr id="13" name="Shape 13"/>
          <p:cNvSpPr txBox="1"/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 panose="00000500000000000000"/>
              <a:buNone/>
              <a:defRPr sz="24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 panose="00000500000000000000"/>
              <a:buNone/>
              <a:defRPr sz="24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 panose="00000500000000000000"/>
              <a:buNone/>
              <a:defRPr sz="24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 panose="00000500000000000000"/>
              <a:buNone/>
              <a:defRPr sz="24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 panose="00000500000000000000"/>
              <a:buNone/>
              <a:defRPr sz="24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 panose="00000500000000000000"/>
              <a:buNone/>
              <a:defRPr sz="24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 panose="00000500000000000000"/>
              <a:buNone/>
              <a:defRPr sz="24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 panose="00000500000000000000"/>
              <a:buNone/>
              <a:defRPr sz="24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 panose="00000500000000000000"/>
              <a:buNone/>
              <a:defRPr sz="24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14" name="Shape 14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 panose="00000500000000000000"/>
              <a:buNone/>
              <a:defRPr sz="14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 panose="00000500000000000000"/>
              <a:buNone/>
              <a:defRPr sz="14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 panose="00000500000000000000"/>
              <a:buNone/>
              <a:defRPr sz="14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 panose="00000500000000000000"/>
              <a:buNone/>
              <a:defRPr sz="14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 panose="00000500000000000000"/>
              <a:buNone/>
              <a:defRPr sz="14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 panose="00000500000000000000"/>
              <a:buNone/>
              <a:defRPr sz="14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 panose="00000500000000000000"/>
              <a:buNone/>
              <a:defRPr sz="14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 panose="00000500000000000000"/>
              <a:buNone/>
              <a:defRPr sz="14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 panose="00000500000000000000"/>
              <a:buNone/>
              <a:defRPr sz="140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50" name="Shape 50"/>
          <p:cNvSpPr txBox="1"/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Shape 51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 panose="00000500000000000000"/>
              <a:buNone/>
              <a:defRPr sz="4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 panose="00000500000000000000"/>
              <a:buNone/>
              <a:defRPr sz="4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 panose="00000500000000000000"/>
              <a:buNone/>
              <a:defRPr sz="4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 panose="00000500000000000000"/>
              <a:buNone/>
              <a:defRPr sz="4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 panose="00000500000000000000"/>
              <a:buNone/>
              <a:defRPr sz="4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 panose="00000500000000000000"/>
              <a:buNone/>
              <a:defRPr sz="4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 panose="00000500000000000000"/>
              <a:buNone/>
              <a:defRPr sz="4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 panose="00000500000000000000"/>
              <a:buNone/>
              <a:defRPr sz="4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 panose="00000500000000000000"/>
              <a:buNone/>
              <a:defRPr sz="4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9pPr>
          </a:lstStyle>
          <a:p/>
        </p:txBody>
      </p:sp>
      <p:sp>
        <p:nvSpPr>
          <p:cNvPr id="18" name="Shape 18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Shape 21"/>
          <p:cNvSpPr txBox="1"/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Shape 22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Shape 30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 panose="00000500000000000000"/>
              <a:buNone/>
              <a:defRPr sz="5400">
                <a:solidFill>
                  <a:schemeClr val="lt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 panose="00000500000000000000"/>
              <a:buNone/>
              <a:defRPr sz="5400">
                <a:solidFill>
                  <a:schemeClr val="lt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 panose="00000500000000000000"/>
              <a:buNone/>
              <a:defRPr sz="5400">
                <a:solidFill>
                  <a:schemeClr val="lt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 panose="00000500000000000000"/>
              <a:buNone/>
              <a:defRPr sz="5400">
                <a:solidFill>
                  <a:schemeClr val="lt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 panose="00000500000000000000"/>
              <a:buNone/>
              <a:defRPr sz="5400">
                <a:solidFill>
                  <a:schemeClr val="lt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 panose="00000500000000000000"/>
              <a:buNone/>
              <a:defRPr sz="5400">
                <a:solidFill>
                  <a:schemeClr val="lt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 panose="00000500000000000000"/>
              <a:buNone/>
              <a:defRPr sz="5400">
                <a:solidFill>
                  <a:schemeClr val="lt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 panose="00000500000000000000"/>
              <a:buNone/>
              <a:defRPr sz="5400">
                <a:solidFill>
                  <a:schemeClr val="lt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 panose="00000500000000000000"/>
              <a:buNone/>
              <a:defRPr sz="5400">
                <a:solidFill>
                  <a:schemeClr val="lt1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9pPr>
          </a:lstStyle>
          <a:p/>
        </p:txBody>
      </p:sp>
      <p:sp>
        <p:nvSpPr>
          <p:cNvPr id="37" name="Shape 37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Shape 44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Shape 47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 panose="00000500000000000000"/>
              <a:buChar char="●"/>
              <a:defRPr sz="1800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 panose="00000500000000000000"/>
              <a:buChar char="○"/>
              <a:defRPr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 panose="00000500000000000000"/>
              <a:buChar char="■"/>
              <a:defRPr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 panose="00000500000000000000"/>
              <a:buChar char="●"/>
              <a:defRPr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 panose="00000500000000000000"/>
              <a:buChar char="○"/>
              <a:defRPr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 panose="00000500000000000000"/>
              <a:buChar char="■"/>
              <a:defRPr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 panose="00000500000000000000"/>
              <a:buChar char="●"/>
              <a:defRPr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 panose="00000500000000000000"/>
              <a:buChar char="○"/>
              <a:defRPr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 panose="00000500000000000000"/>
              <a:buChar char="■"/>
              <a:defRPr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9pPr>
          </a:lstStyle>
          <a:p/>
        </p:txBody>
      </p:sp>
      <p:sp>
        <p:nvSpPr>
          <p:cNvPr id="8" name="Shape 8"/>
          <p:cNvSpPr txBox="1"/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/>
          </a:p>
        </p:txBody>
      </p:sp>
      <p:sp>
        <p:nvSpPr>
          <p:cNvPr id="59" name="Shape 59"/>
          <p:cNvSpPr txBox="1"/>
          <p:nvPr>
            <p:ph type="subTitle" idx="1"/>
          </p:nvPr>
        </p:nvSpPr>
        <p:spPr>
          <a:xfrm>
            <a:off x="344250" y="3550650"/>
            <a:ext cx="7186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Personality Adjectives &amp; Relative Clauses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241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RELATIVE CLAUSES: </a:t>
            </a:r>
            <a:endParaRPr 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one is she/he? Which ones are they?</a:t>
            </a:r>
            <a:endParaRPr lang="en-GB"/>
          </a:p>
        </p:txBody>
      </p:sp>
      <p:sp>
        <p:nvSpPr>
          <p:cNvPr id="143" name="Shape 143"/>
          <p:cNvSpPr txBox="1"/>
          <p:nvPr>
            <p:ph type="body" idx="1"/>
          </p:nvPr>
        </p:nvSpPr>
        <p:spPr>
          <a:xfrm>
            <a:off x="289200" y="1604100"/>
            <a:ext cx="8565600" cy="1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lang="en-GB" sz="2400" u="sng">
                <a:solidFill>
                  <a:srgbClr val="000000"/>
                </a:solidFill>
              </a:rPr>
              <a:t>Relative clauses:</a:t>
            </a:r>
            <a:r>
              <a:rPr lang="en-GB" sz="2400">
                <a:solidFill>
                  <a:srgbClr val="000000"/>
                </a:solidFill>
              </a:rPr>
              <a:t> clauses starting with the relative pronouns </a:t>
            </a:r>
            <a:r>
              <a:rPr lang="en-GB" sz="2400" b="1" i="1">
                <a:solidFill>
                  <a:srgbClr val="FF0000"/>
                </a:solidFill>
              </a:rPr>
              <a:t>who*, that, which, whose, where, when</a:t>
            </a:r>
            <a:r>
              <a:rPr lang="en-GB" sz="2400">
                <a:solidFill>
                  <a:srgbClr val="FF0000"/>
                </a:solidFill>
              </a:rPr>
              <a:t>. </a:t>
            </a:r>
            <a:endParaRPr sz="2400">
              <a:solidFill>
                <a:srgbClr val="FF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solidFill>
                  <a:srgbClr val="000000"/>
                </a:solidFill>
              </a:rPr>
              <a:t>They are most often used to </a:t>
            </a:r>
            <a:r>
              <a:rPr lang="en-GB" sz="2400" b="1">
                <a:solidFill>
                  <a:srgbClr val="FF0000"/>
                </a:solidFill>
              </a:rPr>
              <a:t>define or identify the noun that precedes (comes before) them.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Shape 148"/>
          <p:cNvGraphicFramePr/>
          <p:nvPr/>
        </p:nvGraphicFramePr>
        <p:xfrm>
          <a:off x="152975" y="135123"/>
          <a:ext cx="8838625" cy="4779775"/>
        </p:xfrm>
        <a:graphic>
          <a:graphicData uri="http://schemas.openxmlformats.org/drawingml/2006/table">
            <a:tbl>
              <a:tblPr firstRow="1" bandRow="1">
                <a:noFill/>
                <a:tableStyleId>{28325E67-AD71-4B15-8F9A-8B333C2EE728}</a:tableStyleId>
              </a:tblPr>
              <a:tblGrid>
                <a:gridCol w="1537150"/>
                <a:gridCol w="3996600"/>
                <a:gridCol w="3304875"/>
              </a:tblGrid>
              <a:tr h="1151075">
                <a:tc>
                  <a:txBody>
                    <a:bodyPr>
                      <a:sp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/>
                        <a:t>Relative pronoun</a:t>
                      </a:r>
                      <a:endParaRPr sz="1800"/>
                    </a:p>
                  </a:txBody>
                  <a:tcPr marL="91450" marR="91450" marT="34300" marB="34300"/>
                </a:tc>
                <a:tc>
                  <a:txBody>
                    <a:bodyPr>
                      <a:sp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use</a:t>
                      </a:r>
                      <a:endParaRPr sz="1800"/>
                    </a:p>
                  </a:txBody>
                  <a:tcPr marL="91450" marR="91450" marT="34300" marB="34300"/>
                </a:tc>
                <a:tc>
                  <a:txBody>
                    <a:bodyPr>
                      <a:sp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example</a:t>
                      </a:r>
                      <a:endParaRPr sz="1800"/>
                    </a:p>
                  </a:txBody>
                  <a:tcPr marL="91450" marR="91450" marT="34300" marB="34300"/>
                </a:tc>
              </a:tr>
              <a:tr h="1012950">
                <a:tc>
                  <a:txBody>
                    <a:bodyPr>
                      <a:sp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666666"/>
                          </a:solidFill>
                        </a:rPr>
                        <a:t>who</a:t>
                      </a:r>
                      <a:endParaRPr sz="2700">
                        <a:solidFill>
                          <a:srgbClr val="666666"/>
                        </a:solidFill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>
                      <a:sp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</a:rPr>
                        <a:t>Subject or object pronoun for</a:t>
                      </a:r>
                      <a:r>
                        <a:rPr lang="en-GB" sz="1800"/>
                        <a:t> </a:t>
                      </a:r>
                      <a:r>
                        <a:rPr lang="en-GB" sz="1800" b="1">
                          <a:solidFill>
                            <a:srgbClr val="FF0000"/>
                          </a:solidFill>
                        </a:rPr>
                        <a:t>people</a:t>
                      </a:r>
                      <a:endParaRPr sz="1800" b="1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>
                      <a:sp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</a:rPr>
                        <a:t>I told you about that</a:t>
                      </a:r>
                      <a:r>
                        <a:rPr lang="en-GB" sz="1800"/>
                        <a:t> </a:t>
                      </a:r>
                      <a:r>
                        <a:rPr lang="en-GB" sz="1800" b="1">
                          <a:solidFill>
                            <a:srgbClr val="00B0F0"/>
                          </a:solidFill>
                        </a:rPr>
                        <a:t>woman</a:t>
                      </a:r>
                      <a:r>
                        <a:rPr lang="en-GB" sz="1800"/>
                        <a:t> </a:t>
                      </a:r>
                      <a:r>
                        <a:rPr lang="en-GB" sz="1800" b="1">
                          <a:solidFill>
                            <a:srgbClr val="666666"/>
                          </a:solidFill>
                        </a:rPr>
                        <a:t>who</a:t>
                      </a:r>
                      <a:r>
                        <a:rPr lang="en-GB" sz="1800">
                          <a:solidFill>
                            <a:srgbClr val="666666"/>
                          </a:solidFill>
                        </a:rPr>
                        <a:t> lives next door.</a:t>
                      </a:r>
                      <a:endParaRPr sz="1800">
                        <a:solidFill>
                          <a:srgbClr val="666666"/>
                        </a:solidFill>
                      </a:endParaRPr>
                    </a:p>
                  </a:txBody>
                  <a:tcPr marL="91450" marR="91450" marT="34300" marB="34300"/>
                </a:tc>
              </a:tr>
              <a:tr h="928100">
                <a:tc>
                  <a:txBody>
                    <a:bodyPr>
                      <a:sp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666666"/>
                          </a:solidFill>
                        </a:rPr>
                        <a:t>which</a:t>
                      </a:r>
                      <a:endParaRPr sz="2700">
                        <a:solidFill>
                          <a:srgbClr val="666666"/>
                        </a:solidFill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>
                      <a:sp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</a:rPr>
                        <a:t>Subject or object pronoun for</a:t>
                      </a:r>
                      <a:r>
                        <a:rPr lang="en-GB" sz="1800"/>
                        <a:t> </a:t>
                      </a:r>
                      <a:r>
                        <a:rPr lang="en-GB" sz="1800" b="1">
                          <a:solidFill>
                            <a:srgbClr val="FF0000"/>
                          </a:solidFill>
                        </a:rPr>
                        <a:t>animals </a:t>
                      </a:r>
                      <a:r>
                        <a:rPr lang="en-GB" sz="1800" b="0">
                          <a:solidFill>
                            <a:srgbClr val="FF0000"/>
                          </a:solidFill>
                        </a:rPr>
                        <a:t>and</a:t>
                      </a:r>
                      <a:r>
                        <a:rPr lang="en-GB" sz="1800" b="1">
                          <a:solidFill>
                            <a:srgbClr val="FF0000"/>
                          </a:solidFill>
                        </a:rPr>
                        <a:t> things</a:t>
                      </a:r>
                      <a:endParaRPr sz="1800" b="1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>
                      <a:sp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</a:rPr>
                        <a:t>Do you see the</a:t>
                      </a:r>
                      <a:r>
                        <a:rPr lang="en-GB" sz="1800"/>
                        <a:t> </a:t>
                      </a:r>
                      <a:r>
                        <a:rPr lang="en-GB" sz="1800" b="1">
                          <a:solidFill>
                            <a:srgbClr val="00B0F0"/>
                          </a:solidFill>
                        </a:rPr>
                        <a:t>cat</a:t>
                      </a:r>
                      <a:r>
                        <a:rPr lang="en-GB" sz="1800"/>
                        <a:t> </a:t>
                      </a:r>
                      <a:r>
                        <a:rPr lang="en-GB" sz="1800" b="1">
                          <a:solidFill>
                            <a:srgbClr val="666666"/>
                          </a:solidFill>
                        </a:rPr>
                        <a:t>which</a:t>
                      </a:r>
                      <a:r>
                        <a:rPr lang="en-GB" sz="1800">
                          <a:solidFill>
                            <a:srgbClr val="666666"/>
                          </a:solidFill>
                        </a:rPr>
                        <a:t> is lying on the roof?</a:t>
                      </a:r>
                      <a:endParaRPr sz="1800">
                        <a:solidFill>
                          <a:srgbClr val="666666"/>
                        </a:solidFill>
                      </a:endParaRPr>
                    </a:p>
                  </a:txBody>
                  <a:tcPr marL="91450" marR="91450" marT="34300" marB="34300"/>
                </a:tc>
              </a:tr>
              <a:tr h="843825">
                <a:tc>
                  <a:txBody>
                    <a:bodyPr>
                      <a:sp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666666"/>
                          </a:solidFill>
                        </a:rPr>
                        <a:t>that</a:t>
                      </a:r>
                      <a:endParaRPr sz="2700">
                        <a:solidFill>
                          <a:srgbClr val="666666"/>
                        </a:solidFill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>
                      <a:sp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</a:rPr>
                        <a:t>Subject or object pronoun for </a:t>
                      </a:r>
                      <a:r>
                        <a:rPr lang="en-GB" sz="1800" b="1">
                          <a:solidFill>
                            <a:srgbClr val="FF0000"/>
                          </a:solidFill>
                        </a:rPr>
                        <a:t>animals </a:t>
                      </a:r>
                      <a:r>
                        <a:rPr lang="en-GB" sz="1800" b="0">
                          <a:solidFill>
                            <a:srgbClr val="FF0000"/>
                          </a:solidFill>
                        </a:rPr>
                        <a:t>and</a:t>
                      </a:r>
                      <a:r>
                        <a:rPr lang="en-GB" sz="1800" b="1">
                          <a:solidFill>
                            <a:srgbClr val="FF0000"/>
                          </a:solidFill>
                        </a:rPr>
                        <a:t> things</a:t>
                      </a:r>
                      <a:endParaRPr sz="1800" b="1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>
                      <a:sp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</a:rPr>
                        <a:t>I don’t like the</a:t>
                      </a:r>
                      <a:r>
                        <a:rPr lang="en-GB" sz="1800"/>
                        <a:t> </a:t>
                      </a:r>
                      <a:r>
                        <a:rPr lang="en-GB" sz="1800" b="1">
                          <a:solidFill>
                            <a:srgbClr val="00B0F0"/>
                          </a:solidFill>
                        </a:rPr>
                        <a:t>table</a:t>
                      </a:r>
                      <a:r>
                        <a:rPr lang="en-GB" sz="1800"/>
                        <a:t> </a:t>
                      </a:r>
                      <a:r>
                        <a:rPr lang="en-GB" sz="1800" b="1">
                          <a:solidFill>
                            <a:srgbClr val="666666"/>
                          </a:solidFill>
                        </a:rPr>
                        <a:t>that</a:t>
                      </a:r>
                      <a:r>
                        <a:rPr lang="en-GB" sz="1800">
                          <a:solidFill>
                            <a:srgbClr val="666666"/>
                          </a:solidFill>
                        </a:rPr>
                        <a:t> stands in the kitchen</a:t>
                      </a:r>
                      <a:endParaRPr sz="1800">
                        <a:solidFill>
                          <a:srgbClr val="666666"/>
                        </a:solidFill>
                      </a:endParaRPr>
                    </a:p>
                  </a:txBody>
                  <a:tcPr marL="91450" marR="91450" marT="34300" marB="34300"/>
                </a:tc>
              </a:tr>
              <a:tr h="843825">
                <a:tc>
                  <a:txBody>
                    <a:bodyPr>
                      <a:sp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>
                          <a:solidFill>
                            <a:srgbClr val="666666"/>
                          </a:solidFill>
                        </a:rPr>
                        <a:t>whose</a:t>
                      </a:r>
                      <a:endParaRPr sz="2700">
                        <a:solidFill>
                          <a:srgbClr val="666666"/>
                        </a:solidFill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>
                      <a:sp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>
                          <a:solidFill>
                            <a:srgbClr val="FF0000"/>
                          </a:solidFill>
                        </a:rPr>
                        <a:t>Possessive</a:t>
                      </a:r>
                      <a:r>
                        <a:rPr lang="en-GB" sz="1800" b="1">
                          <a:solidFill>
                            <a:srgbClr val="FF0000"/>
                          </a:solidFill>
                        </a:rPr>
                        <a:t> pronoun</a:t>
                      </a:r>
                      <a:r>
                        <a:rPr lang="en-GB" sz="1800" b="1"/>
                        <a:t> </a:t>
                      </a:r>
                      <a:r>
                        <a:rPr lang="en-GB" sz="1800">
                          <a:solidFill>
                            <a:srgbClr val="666666"/>
                          </a:solidFill>
                        </a:rPr>
                        <a:t>for people, animals and things</a:t>
                      </a:r>
                      <a:endParaRPr sz="1800">
                        <a:solidFill>
                          <a:srgbClr val="666666"/>
                        </a:solidFill>
                      </a:endParaRPr>
                    </a:p>
                  </a:txBody>
                  <a:tcPr marL="91450" marR="91450" marT="34300" marB="34300"/>
                </a:tc>
                <a:tc>
                  <a:txBody>
                    <a:bodyPr>
                      <a:sp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666666"/>
                          </a:solidFill>
                        </a:rPr>
                        <a:t>Do you know the</a:t>
                      </a:r>
                      <a:r>
                        <a:rPr lang="en-GB" sz="1800"/>
                        <a:t> </a:t>
                      </a:r>
                      <a:r>
                        <a:rPr lang="en-GB" sz="1800" b="1">
                          <a:solidFill>
                            <a:srgbClr val="00B0F0"/>
                          </a:solidFill>
                        </a:rPr>
                        <a:t>boy</a:t>
                      </a:r>
                      <a:r>
                        <a:rPr lang="en-GB" sz="1800"/>
                        <a:t> </a:t>
                      </a:r>
                      <a:r>
                        <a:rPr lang="en-GB" sz="1800" b="1">
                          <a:solidFill>
                            <a:srgbClr val="666666"/>
                          </a:solidFill>
                        </a:rPr>
                        <a:t>whose</a:t>
                      </a:r>
                      <a:r>
                        <a:rPr lang="en-GB" sz="1800">
                          <a:solidFill>
                            <a:srgbClr val="666666"/>
                          </a:solidFill>
                        </a:rPr>
                        <a:t> mother is a nurse?</a:t>
                      </a:r>
                      <a:endParaRPr sz="1800">
                        <a:solidFill>
                          <a:srgbClr val="666666"/>
                        </a:solidFill>
                      </a:endParaRPr>
                    </a:p>
                  </a:txBody>
                  <a:tcPr marL="91450" marR="91450" marT="34300" marB="34300"/>
                </a:tc>
              </a:tr>
            </a:tbl>
          </a:graphicData>
        </a:graphic>
      </p:graphicFrame>
      <p:sp>
        <p:nvSpPr>
          <p:cNvPr id="149" name="Shape 149"/>
          <p:cNvSpPr/>
          <p:nvPr/>
        </p:nvSpPr>
        <p:spPr>
          <a:xfrm>
            <a:off x="4773475" y="1344475"/>
            <a:ext cx="814200" cy="2961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" name="Shape 150"/>
          <p:cNvSpPr/>
          <p:nvPr/>
        </p:nvSpPr>
        <p:spPr>
          <a:xfrm>
            <a:off x="4773475" y="2310875"/>
            <a:ext cx="814200" cy="2961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" name="Shape 151"/>
          <p:cNvSpPr/>
          <p:nvPr/>
        </p:nvSpPr>
        <p:spPr>
          <a:xfrm>
            <a:off x="1797325" y="2606975"/>
            <a:ext cx="2109300" cy="2961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" name="Shape 152"/>
          <p:cNvSpPr/>
          <p:nvPr/>
        </p:nvSpPr>
        <p:spPr>
          <a:xfrm>
            <a:off x="4773475" y="3252675"/>
            <a:ext cx="814200" cy="2961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Shape 153"/>
          <p:cNvSpPr/>
          <p:nvPr/>
        </p:nvSpPr>
        <p:spPr>
          <a:xfrm>
            <a:off x="1854625" y="3548775"/>
            <a:ext cx="2052000" cy="2961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Shape 154"/>
          <p:cNvSpPr/>
          <p:nvPr/>
        </p:nvSpPr>
        <p:spPr>
          <a:xfrm>
            <a:off x="1750900" y="4125450"/>
            <a:ext cx="1291800" cy="2961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" name="Shape 155"/>
          <p:cNvSpPr/>
          <p:nvPr/>
        </p:nvSpPr>
        <p:spPr>
          <a:xfrm>
            <a:off x="7833975" y="1344475"/>
            <a:ext cx="814200" cy="2961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" name="Shape 156"/>
          <p:cNvSpPr/>
          <p:nvPr/>
        </p:nvSpPr>
        <p:spPr>
          <a:xfrm>
            <a:off x="7352250" y="2310875"/>
            <a:ext cx="420000" cy="2961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7" name="Shape 157"/>
          <p:cNvSpPr/>
          <p:nvPr/>
        </p:nvSpPr>
        <p:spPr>
          <a:xfrm>
            <a:off x="7176300" y="3252675"/>
            <a:ext cx="619500" cy="2961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8" name="Shape 158"/>
          <p:cNvSpPr/>
          <p:nvPr/>
        </p:nvSpPr>
        <p:spPr>
          <a:xfrm>
            <a:off x="7489525" y="4125450"/>
            <a:ext cx="468900" cy="296100"/>
          </a:xfrm>
          <a:prstGeom prst="roundRect">
            <a:avLst>
              <a:gd name="adj" fmla="val 16667"/>
            </a:avLst>
          </a:prstGeom>
          <a:solidFill>
            <a:srgbClr val="9FC5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311700" y="199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PRACTICE TIME!</a:t>
            </a:r>
            <a:endParaRPr lang="en-GB"/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1"/>
          <a:srcRect l="22361" t="17975" r="23689" b="6937"/>
          <a:stretch>
            <a:fillRect/>
          </a:stretch>
        </p:blipFill>
        <p:spPr>
          <a:xfrm>
            <a:off x="630659" y="1000350"/>
            <a:ext cx="5030292" cy="39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7548400" y="199950"/>
            <a:ext cx="1283900" cy="12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867800" y="1138425"/>
            <a:ext cx="1283900" cy="12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476875" y="2342476"/>
            <a:ext cx="1402225" cy="140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5"/>
          <a:srcRect l="15787" t="5973" r="14695" b="9049"/>
          <a:stretch>
            <a:fillRect/>
          </a:stretch>
        </p:blipFill>
        <p:spPr>
          <a:xfrm>
            <a:off x="5867805" y="3619475"/>
            <a:ext cx="1402220" cy="128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289200" y="74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RELATIVE CLAUSES: EXAMPLES</a:t>
            </a:r>
            <a:endParaRPr 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Write these sentences above you. </a:t>
            </a:r>
            <a:endParaRPr 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Circle the </a:t>
            </a:r>
            <a:r>
              <a:rPr lang="en-GB" i="1"/>
              <a:t>relative pronouns</a:t>
            </a:r>
            <a:r>
              <a:rPr lang="en-GB"/>
              <a:t> and underline the </a:t>
            </a:r>
            <a:r>
              <a:rPr lang="en-GB" i="1"/>
              <a:t>nouns.</a:t>
            </a:r>
            <a:endParaRPr i="1"/>
          </a:p>
        </p:txBody>
      </p:sp>
      <p:sp>
        <p:nvSpPr>
          <p:cNvPr id="174" name="Shape 174"/>
          <p:cNvSpPr txBox="1"/>
          <p:nvPr>
            <p:ph type="body" idx="1"/>
          </p:nvPr>
        </p:nvSpPr>
        <p:spPr>
          <a:xfrm>
            <a:off x="289200" y="1725150"/>
            <a:ext cx="8565600" cy="1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0835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★"/>
            </a:pPr>
            <a:endParaRPr sz="2400">
              <a:solidFill>
                <a:srgbClr val="000000"/>
              </a:solidFill>
            </a:endParaRPr>
          </a:p>
          <a:p>
            <a:pPr marL="342900" lvl="0" indent="-330835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★"/>
            </a:pPr>
            <a:endParaRPr sz="24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BOARD  RACE</a:t>
            </a:r>
            <a:endParaRPr lang="en-GB"/>
          </a:p>
        </p:txBody>
      </p:sp>
      <p:sp>
        <p:nvSpPr>
          <p:cNvPr id="180" name="Shape 180"/>
          <p:cNvSpPr txBox="1"/>
          <p:nvPr>
            <p:ph type="body" idx="1"/>
          </p:nvPr>
        </p:nvSpPr>
        <p:spPr>
          <a:xfrm>
            <a:off x="311700" y="1234075"/>
            <a:ext cx="8565600" cy="1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0835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★"/>
            </a:pPr>
            <a:r>
              <a:rPr lang="en-GB" sz="2400">
                <a:solidFill>
                  <a:srgbClr val="000000"/>
                </a:solidFill>
              </a:rPr>
              <a:t>Run to the board and correct the sentences</a:t>
            </a:r>
            <a:endParaRPr sz="2400">
              <a:solidFill>
                <a:srgbClr val="000000"/>
              </a:solidFill>
            </a:endParaRPr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342900" lvl="0" indent="-330835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★"/>
            </a:pPr>
            <a:r>
              <a:rPr lang="en-GB" sz="2400">
                <a:solidFill>
                  <a:srgbClr val="000000"/>
                </a:solidFill>
              </a:rPr>
              <a:t>You will need to rewrite the sentences with </a:t>
            </a:r>
            <a:r>
              <a:rPr lang="en-GB" sz="2400" i="1">
                <a:solidFill>
                  <a:srgbClr val="000000"/>
                </a:solidFill>
              </a:rPr>
              <a:t>who.</a:t>
            </a:r>
            <a:endParaRPr sz="2400" i="1">
              <a:solidFill>
                <a:srgbClr val="000000"/>
              </a:solidFill>
            </a:endParaRPr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endParaRPr sz="2400" i="1">
              <a:solidFill>
                <a:srgbClr val="000000"/>
              </a:solidFill>
            </a:endParaRPr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BOARD  RACE</a:t>
            </a:r>
            <a:endParaRPr lang="en-GB"/>
          </a:p>
        </p:txBody>
      </p:sp>
      <p:sp>
        <p:nvSpPr>
          <p:cNvPr id="186" name="Shape 186"/>
          <p:cNvSpPr txBox="1"/>
          <p:nvPr>
            <p:ph type="body" idx="1"/>
          </p:nvPr>
        </p:nvSpPr>
        <p:spPr>
          <a:xfrm>
            <a:off x="311700" y="1234075"/>
            <a:ext cx="856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0835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★"/>
            </a:pPr>
            <a:r>
              <a:rPr lang="en-GB" sz="2400">
                <a:solidFill>
                  <a:srgbClr val="000000"/>
                </a:solidFill>
              </a:rPr>
              <a:t>That’s Akio. He likes to sit in the first row.</a:t>
            </a:r>
            <a:endParaRPr sz="2400" i="1">
              <a:solidFill>
                <a:srgbClr val="000000"/>
              </a:solidFill>
            </a:endParaRPr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endParaRPr sz="2400" i="1">
              <a:solidFill>
                <a:srgbClr val="000000"/>
              </a:solidFill>
            </a:endParaRPr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</a:p>
        </p:txBody>
      </p:sp>
      <p:sp>
        <p:nvSpPr>
          <p:cNvPr id="187" name="Shape 187"/>
          <p:cNvSpPr txBox="1"/>
          <p:nvPr>
            <p:ph type="body" idx="1"/>
          </p:nvPr>
        </p:nvSpPr>
        <p:spPr>
          <a:xfrm>
            <a:off x="311700" y="2888975"/>
            <a:ext cx="856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0835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★"/>
            </a:pPr>
            <a:r>
              <a:rPr lang="en-GB" sz="2400">
                <a:solidFill>
                  <a:srgbClr val="000000"/>
                </a:solidFill>
              </a:rPr>
              <a:t>Her name is Suzy. She’s sitting next to Akio.</a:t>
            </a:r>
            <a:endParaRPr sz="2400" i="1">
              <a:solidFill>
                <a:srgbClr val="000000"/>
              </a:solidFill>
            </a:endParaRPr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endParaRPr sz="2400" i="1">
              <a:solidFill>
                <a:srgbClr val="000000"/>
              </a:solidFill>
            </a:endParaRPr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BOARD  RACE</a:t>
            </a:r>
            <a:endParaRPr lang="en-GB"/>
          </a:p>
        </p:txBody>
      </p:sp>
      <p:sp>
        <p:nvSpPr>
          <p:cNvPr id="193" name="Shape 193"/>
          <p:cNvSpPr txBox="1"/>
          <p:nvPr>
            <p:ph type="body" idx="1"/>
          </p:nvPr>
        </p:nvSpPr>
        <p:spPr>
          <a:xfrm>
            <a:off x="311700" y="1234075"/>
            <a:ext cx="856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0835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★"/>
            </a:pPr>
            <a:r>
              <a:rPr lang="en-GB" sz="2400">
                <a:solidFill>
                  <a:srgbClr val="000000"/>
                </a:solidFill>
              </a:rPr>
              <a:t>That’s Eric and that’s Michael. They like to ask a lot of questions.</a:t>
            </a:r>
            <a:endParaRPr sz="2400" i="1">
              <a:solidFill>
                <a:srgbClr val="000000"/>
              </a:solidFill>
            </a:endParaRPr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endParaRPr sz="2400" i="1">
              <a:solidFill>
                <a:srgbClr val="000000"/>
              </a:solidFill>
            </a:endParaRPr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</a:p>
        </p:txBody>
      </p:sp>
      <p:sp>
        <p:nvSpPr>
          <p:cNvPr id="194" name="Shape 194"/>
          <p:cNvSpPr txBox="1"/>
          <p:nvPr>
            <p:ph type="body" idx="1"/>
          </p:nvPr>
        </p:nvSpPr>
        <p:spPr>
          <a:xfrm>
            <a:off x="311700" y="2888975"/>
            <a:ext cx="856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0835" rtl="0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★"/>
            </a:pPr>
            <a:r>
              <a:rPr lang="en-GB" sz="2400">
                <a:solidFill>
                  <a:srgbClr val="000000"/>
                </a:solidFill>
              </a:rPr>
              <a:t>Her name is Sonia. She always brings her tablet to class.</a:t>
            </a:r>
            <a:endParaRPr sz="2400" i="1">
              <a:solidFill>
                <a:srgbClr val="000000"/>
              </a:solidFill>
            </a:endParaRPr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endParaRPr sz="2400" i="1">
              <a:solidFill>
                <a:srgbClr val="000000"/>
              </a:solidFill>
            </a:endParaRPr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BOARD  RACE</a:t>
            </a:r>
            <a:endParaRPr lang="en-GB"/>
          </a:p>
        </p:txBody>
      </p:sp>
      <p:sp>
        <p:nvSpPr>
          <p:cNvPr id="200" name="Shape 200"/>
          <p:cNvSpPr txBox="1"/>
          <p:nvPr>
            <p:ph type="body" idx="1"/>
          </p:nvPr>
        </p:nvSpPr>
        <p:spPr>
          <a:xfrm>
            <a:off x="311700" y="1234075"/>
            <a:ext cx="856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★"/>
            </a:pPr>
            <a:r>
              <a:rPr lang="en-GB" sz="2400"/>
              <a:t>Her name is Kerry Ann. She hates spiders, and wears bug-stomping boots wherever she goes.</a:t>
            </a:r>
            <a:endParaRPr sz="2400"/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endParaRPr sz="2400" i="1">
              <a:solidFill>
                <a:srgbClr val="000000"/>
              </a:solidFill>
            </a:endParaRPr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</a:p>
        </p:txBody>
      </p:sp>
      <p:sp>
        <p:nvSpPr>
          <p:cNvPr id="201" name="Shape 201"/>
          <p:cNvSpPr txBox="1"/>
          <p:nvPr>
            <p:ph type="body" idx="1"/>
          </p:nvPr>
        </p:nvSpPr>
        <p:spPr>
          <a:xfrm>
            <a:off x="311700" y="2888975"/>
            <a:ext cx="856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layfair Display" panose="00000500000000000000"/>
              <a:buChar char="★"/>
            </a:pPr>
            <a:r>
              <a:rPr lang="en-GB" sz="2400"/>
              <a:t>His name is Robert. He saved the kid.</a:t>
            </a:r>
            <a:endParaRPr sz="2400"/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endParaRPr sz="2400" i="1">
              <a:solidFill>
                <a:srgbClr val="000000"/>
              </a:solidFill>
            </a:endParaRPr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BOARD  RACE</a:t>
            </a:r>
            <a:endParaRPr lang="en-GB"/>
          </a:p>
        </p:txBody>
      </p:sp>
      <p:sp>
        <p:nvSpPr>
          <p:cNvPr id="207" name="Shape 207"/>
          <p:cNvSpPr txBox="1"/>
          <p:nvPr>
            <p:ph type="body" idx="1"/>
          </p:nvPr>
        </p:nvSpPr>
        <p:spPr>
          <a:xfrm>
            <a:off x="311700" y="1234075"/>
            <a:ext cx="856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layfair Display" panose="00000500000000000000"/>
              <a:buChar char="★"/>
            </a:pPr>
            <a:r>
              <a:rPr lang="en-GB" sz="2400"/>
              <a:t>Brian said goodnight to his roommate Justin. Justin continued to play video games until his eyes were blurry with fatigue.</a:t>
            </a:r>
            <a:endParaRPr sz="2400"/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endParaRPr sz="2400" i="1">
              <a:solidFill>
                <a:srgbClr val="000000"/>
              </a:solidFill>
            </a:endParaRPr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311700" y="199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PRACTICE TIME!</a:t>
            </a:r>
            <a:endParaRPr lang="en-GB"/>
          </a:p>
        </p:txBody>
      </p:sp>
      <p:pic>
        <p:nvPicPr>
          <p:cNvPr id="213" name="Shape 213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29137" y="1153649"/>
            <a:ext cx="8285725" cy="334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WORD SHAKE!</a:t>
            </a:r>
            <a:endParaRPr lang="en-GB"/>
          </a:p>
        </p:txBody>
      </p:sp>
      <p:pic>
        <p:nvPicPr>
          <p:cNvPr id="65" name="Shape 65"/>
          <p:cNvPicPr preferRelativeResize="0"/>
          <p:nvPr/>
        </p:nvPicPr>
        <p:blipFill rotWithShape="1">
          <a:blip r:embed="rId1"/>
          <a:srcRect l="33555" t="33725" r="50471" b="38402"/>
          <a:stretch>
            <a:fillRect/>
          </a:stretch>
        </p:blipFill>
        <p:spPr>
          <a:xfrm>
            <a:off x="166775" y="1613799"/>
            <a:ext cx="2856125" cy="280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 rotWithShape="1">
          <a:blip r:embed="rId2"/>
          <a:srcRect l="33199" t="32550" r="49847" b="38050"/>
          <a:stretch>
            <a:fillRect/>
          </a:stretch>
        </p:blipFill>
        <p:spPr>
          <a:xfrm>
            <a:off x="3184885" y="1613800"/>
            <a:ext cx="2947739" cy="287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 rotWithShape="1">
          <a:blip r:embed="rId3"/>
          <a:srcRect l="33444" t="33247" r="50193" b="38132"/>
          <a:stretch>
            <a:fillRect/>
          </a:stretch>
        </p:blipFill>
        <p:spPr>
          <a:xfrm>
            <a:off x="6218400" y="1613801"/>
            <a:ext cx="2856125" cy="280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CELEBRITY HEADS</a:t>
            </a:r>
            <a:endParaRPr lang="en-GB"/>
          </a:p>
        </p:txBody>
      </p:sp>
      <p:sp>
        <p:nvSpPr>
          <p:cNvPr id="219" name="Shape 219"/>
          <p:cNvSpPr txBox="1"/>
          <p:nvPr>
            <p:ph type="body" idx="1"/>
          </p:nvPr>
        </p:nvSpPr>
        <p:spPr>
          <a:xfrm>
            <a:off x="311700" y="1234075"/>
            <a:ext cx="856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★"/>
            </a:pPr>
            <a:r>
              <a:rPr lang="en-GB" sz="2400"/>
              <a:t>Write the names of </a:t>
            </a:r>
            <a:r>
              <a:rPr lang="en-GB" sz="2400" b="1"/>
              <a:t>3-5 people</a:t>
            </a:r>
            <a:r>
              <a:rPr lang="en-GB" sz="2400"/>
              <a:t> on the paper you have</a:t>
            </a:r>
            <a:endParaRPr sz="2400"/>
          </a:p>
          <a:p>
            <a:pPr marL="742950" lvl="1" indent="-336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ourier New" panose="02070309020205020404"/>
              <a:buChar char="○"/>
            </a:pPr>
            <a:r>
              <a:rPr lang="en-GB" sz="2400"/>
              <a:t>E.G. Famous people or people in the class</a:t>
            </a:r>
            <a:endParaRPr sz="2400"/>
          </a:p>
          <a:p>
            <a:pPr marL="3429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★"/>
            </a:pPr>
            <a:r>
              <a:rPr lang="en-GB" sz="2400"/>
              <a:t>Put the names in the bag when you’re done</a:t>
            </a:r>
            <a:endParaRPr sz="2400"/>
          </a:p>
          <a:p>
            <a:pPr marL="3429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/>
              <a:buChar char="★"/>
            </a:pPr>
            <a:r>
              <a:rPr lang="en-GB" sz="2400"/>
              <a:t>Describe the people to your teammates using </a:t>
            </a:r>
            <a:r>
              <a:rPr lang="en-GB" sz="2400" i="1"/>
              <a:t>relative clauses</a:t>
            </a:r>
            <a:r>
              <a:rPr lang="en-GB" sz="2400"/>
              <a:t> and answer the same way.</a:t>
            </a:r>
            <a:endParaRPr sz="2400"/>
          </a:p>
          <a:p>
            <a:pPr marL="742950" lvl="1" indent="-336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ourier New" panose="02070309020205020404"/>
              <a:buChar char="○"/>
            </a:pPr>
            <a:r>
              <a:rPr lang="en-GB" sz="2400"/>
              <a:t>E.G.“He’s the one who rides bicycles without a helmet!”</a:t>
            </a:r>
            <a:endParaRPr sz="2400"/>
          </a:p>
          <a:p>
            <a:pPr marL="742950" lvl="1" indent="-336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ourier New" panose="02070309020205020404"/>
              <a:buChar char="○"/>
            </a:pPr>
            <a:r>
              <a:rPr lang="en-GB" sz="2400"/>
              <a:t>E.G. “I think he is Huy”</a:t>
            </a:r>
            <a:endParaRPr sz="2400"/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endParaRPr sz="2400" i="1">
              <a:solidFill>
                <a:srgbClr val="000000"/>
              </a:solidFill>
            </a:endParaRPr>
          </a:p>
          <a:p>
            <a:pPr marL="0" lvl="0" indent="0" rtl="0">
              <a:spcBef>
                <a:spcPts val="52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CELEBRITY HEADS</a:t>
            </a:r>
            <a:endParaRPr lang="en-GB"/>
          </a:p>
        </p:txBody>
      </p:sp>
      <p:cxnSp>
        <p:nvCxnSpPr>
          <p:cNvPr id="225" name="Shape 225"/>
          <p:cNvCxnSpPr>
            <a:stCxn id="224" idx="2"/>
            <a:endCxn id="224" idx="2"/>
          </p:cNvCxnSpPr>
          <p:nvPr/>
        </p:nvCxnSpPr>
        <p:spPr>
          <a:xfrm>
            <a:off x="4572000" y="1017725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Shape 226"/>
          <p:cNvCxnSpPr/>
          <p:nvPr/>
        </p:nvCxnSpPr>
        <p:spPr>
          <a:xfrm>
            <a:off x="2868500" y="1075675"/>
            <a:ext cx="12300" cy="3956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Shape 227"/>
          <p:cNvCxnSpPr/>
          <p:nvPr/>
        </p:nvCxnSpPr>
        <p:spPr>
          <a:xfrm>
            <a:off x="5990300" y="1075675"/>
            <a:ext cx="12300" cy="39567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PERSONALITY ADJECTIVES ROLE-PLAY</a:t>
            </a:r>
            <a:endParaRPr lang="en-GB"/>
          </a:p>
        </p:txBody>
      </p:sp>
      <p:sp>
        <p:nvSpPr>
          <p:cNvPr id="233" name="Shape 233"/>
          <p:cNvSpPr txBox="1"/>
          <p:nvPr>
            <p:ph type="body" idx="1"/>
          </p:nvPr>
        </p:nvSpPr>
        <p:spPr>
          <a:xfrm>
            <a:off x="311700" y="1081675"/>
            <a:ext cx="8520600" cy="20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In groups, create a conversation using the cards</a:t>
            </a:r>
            <a:endParaRPr lang="en-GB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Pretend that you are meeting each other for the first time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Don’t show your teammates the cards! </a:t>
            </a:r>
            <a:endParaRPr lang="en-GB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Act it out until your teammates guess what it is!</a:t>
            </a:r>
            <a:endParaRPr lang="en-GB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Keep going until all the cards have been used</a:t>
            </a:r>
            <a:endParaRPr lang="en-GB"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Ask for help if you need it!</a:t>
            </a:r>
            <a:endParaRPr lang="en-GB"/>
          </a:p>
        </p:txBody>
      </p:sp>
      <p:pic>
        <p:nvPicPr>
          <p:cNvPr id="234" name="Shape 234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115926" y="2750875"/>
            <a:ext cx="4095900" cy="229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EXTRA TIME? RELATIVE CLAUSES BOARD GAME!</a:t>
            </a:r>
            <a:endParaRPr lang="en-GB"/>
          </a:p>
        </p:txBody>
      </p:sp>
      <p:sp>
        <p:nvSpPr>
          <p:cNvPr id="240" name="Shape 240"/>
          <p:cNvSpPr txBox="1"/>
          <p:nvPr>
            <p:ph type="body" idx="1"/>
          </p:nvPr>
        </p:nvSpPr>
        <p:spPr>
          <a:xfrm>
            <a:off x="311700" y="1767475"/>
            <a:ext cx="8520600" cy="1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/>
              <a:t>Finish the sentence with the correct relative clause pronouns - </a:t>
            </a:r>
            <a:r>
              <a:rPr lang="en-GB" sz="2400" b="1" i="1"/>
              <a:t>who, which, that, whose</a:t>
            </a:r>
            <a:endParaRPr sz="2400" b="1" i="1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 b="1" i="1"/>
              <a:t>When do we use each one? (e.g. for which types of nouns)</a:t>
            </a:r>
            <a:endParaRPr sz="2400" b="1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Describe Three Animals</a:t>
            </a:r>
            <a:endParaRPr lang="en-GB"/>
          </a:p>
        </p:txBody>
      </p:sp>
      <p:sp>
        <p:nvSpPr>
          <p:cNvPr id="73" name="Shape 73"/>
          <p:cNvSpPr txBox="1"/>
          <p:nvPr>
            <p:ph type="body" idx="1"/>
          </p:nvPr>
        </p:nvSpPr>
        <p:spPr>
          <a:xfrm>
            <a:off x="311700" y="1005475"/>
            <a:ext cx="85206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Think of three animals</a:t>
            </a:r>
            <a:endParaRPr lang="en-GB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Think of three adjectives (describing words) for each animal</a:t>
            </a:r>
            <a:endParaRPr lang="en-GB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 b="1"/>
              <a:t>One: </a:t>
            </a:r>
            <a:r>
              <a:rPr lang="en-GB" sz="1800" i="1"/>
              <a:t>cuddly, loyal, energetic</a:t>
            </a:r>
            <a:endParaRPr sz="1800" i="1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 b="1"/>
              <a:t>Two: </a:t>
            </a:r>
            <a:r>
              <a:rPr lang="en-GB" sz="1800" i="1"/>
              <a:t>lazy, easy-going, fluffy</a:t>
            </a:r>
            <a:endParaRPr sz="1800" i="1"/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 b="1"/>
              <a:t>Three: </a:t>
            </a:r>
            <a:r>
              <a:rPr lang="en-GB" sz="1800" i="1"/>
              <a:t>tiny, playful, vicious</a:t>
            </a:r>
            <a:endParaRPr sz="1800" i="1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Don’t tell anyone what your animals are</a:t>
            </a:r>
            <a:endParaRPr lang="en-GB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</a:p>
        </p:txBody>
      </p:sp>
      <p:sp>
        <p:nvSpPr>
          <p:cNvPr id="74" name="Shape 74"/>
          <p:cNvSpPr txBox="1"/>
          <p:nvPr/>
        </p:nvSpPr>
        <p:spPr>
          <a:xfrm>
            <a:off x="292700" y="3097100"/>
            <a:ext cx="7950300" cy="17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 panose="00000500000000000000"/>
              <a:buChar char="★"/>
            </a:pPr>
            <a:r>
              <a:rPr lang="en-GB" sz="1800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rPr>
              <a:t>Read out the adjectives for each animal and begin the sentence with:</a:t>
            </a:r>
            <a:endParaRPr sz="1800">
              <a:solidFill>
                <a:schemeClr val="dk2"/>
              </a:solidFill>
              <a:latin typeface="Playfair Display" panose="00000500000000000000"/>
              <a:ea typeface="Playfair Display" panose="00000500000000000000"/>
              <a:cs typeface="Playfair Display" panose="00000500000000000000"/>
              <a:sym typeface="Playfair Display" panose="00000500000000000000"/>
            </a:endParaRP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 panose="00000500000000000000"/>
              <a:buChar char="○"/>
            </a:pPr>
            <a:r>
              <a:rPr lang="en-GB" sz="1800" i="1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rPr>
              <a:t>I think I am… cuddly, loyal, and energetic</a:t>
            </a:r>
            <a:endParaRPr sz="1800" i="1">
              <a:solidFill>
                <a:schemeClr val="dk2"/>
              </a:solidFill>
              <a:latin typeface="Playfair Display" panose="00000500000000000000"/>
              <a:ea typeface="Playfair Display" panose="00000500000000000000"/>
              <a:cs typeface="Playfair Display" panose="00000500000000000000"/>
              <a:sym typeface="Playfair Display" panose="00000500000000000000"/>
            </a:endParaRP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 panose="00000500000000000000"/>
              <a:buChar char="○"/>
            </a:pPr>
            <a:r>
              <a:rPr lang="en-GB" sz="1800" i="1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rPr>
              <a:t>My friends think I am… lazy, easy-going and fluffy</a:t>
            </a:r>
            <a:endParaRPr sz="1800" i="1">
              <a:solidFill>
                <a:schemeClr val="dk2"/>
              </a:solidFill>
              <a:latin typeface="Playfair Display" panose="00000500000000000000"/>
              <a:ea typeface="Playfair Display" panose="00000500000000000000"/>
              <a:cs typeface="Playfair Display" panose="00000500000000000000"/>
              <a:sym typeface="Playfair Display" panose="00000500000000000000"/>
            </a:endParaRP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 panose="00000500000000000000"/>
              <a:buChar char="○"/>
            </a:pPr>
            <a:r>
              <a:rPr lang="en-GB" sz="1800" i="1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rPr>
              <a:t>I am really… tiny, playful and vicious</a:t>
            </a:r>
            <a:endParaRPr>
              <a:solidFill>
                <a:schemeClr val="dk2"/>
              </a:solidFill>
              <a:latin typeface="Playfair Display" panose="00000500000000000000"/>
              <a:ea typeface="Playfair Display" panose="00000500000000000000"/>
              <a:cs typeface="Playfair Display" panose="00000500000000000000"/>
              <a:sym typeface="Playfair Display" panose="00000500000000000000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 panose="00000500000000000000"/>
              <a:buChar char="★"/>
            </a:pPr>
            <a:r>
              <a:rPr lang="en-GB" sz="1800">
                <a:solidFill>
                  <a:schemeClr val="dk2"/>
                </a:solidFill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rPr>
              <a:t>What are my animals?</a:t>
            </a:r>
            <a:endParaRPr lang="en-GB" sz="1800">
              <a:solidFill>
                <a:schemeClr val="dk2"/>
              </a:solidFill>
              <a:latin typeface="Playfair Display" panose="00000500000000000000"/>
              <a:ea typeface="Playfair Display" panose="00000500000000000000"/>
              <a:cs typeface="Playfair Display" panose="00000500000000000000"/>
              <a:sym typeface="Playfair Display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68913" y="287450"/>
            <a:ext cx="64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ADJECTIVES: What are they like?</a:t>
            </a:r>
            <a:endParaRPr lang="en-GB"/>
          </a:p>
        </p:txBody>
      </p:sp>
      <p:sp>
        <p:nvSpPr>
          <p:cNvPr id="80" name="Shape 80"/>
          <p:cNvSpPr txBox="1"/>
          <p:nvPr>
            <p:ph type="body" idx="1"/>
          </p:nvPr>
        </p:nvSpPr>
        <p:spPr>
          <a:xfrm>
            <a:off x="311700" y="1234075"/>
            <a:ext cx="6914100" cy="1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We use adjectives to describe the way that people…</a:t>
            </a:r>
            <a:endParaRPr lang="en-GB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Look (their physical appearance)</a:t>
            </a:r>
            <a:endParaRPr lang="en-GB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/>
              <a:t>Are (their character or personality)</a:t>
            </a:r>
            <a:endParaRPr lang="en-GB"/>
          </a:p>
        </p:txBody>
      </p:sp>
      <p:pic>
        <p:nvPicPr>
          <p:cNvPr id="81" name="Shape 81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11700" y="2636875"/>
            <a:ext cx="2148880" cy="143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2727747" y="3343981"/>
            <a:ext cx="1151533" cy="143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54592" y="2512643"/>
            <a:ext cx="1034815" cy="168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590263" y="3714241"/>
            <a:ext cx="3315994" cy="106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 descr="File:Riese1.jpg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902495" y="220321"/>
            <a:ext cx="2261180" cy="3252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254750" y="65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PERSONALITY ADJECTIVES:</a:t>
            </a:r>
            <a:endParaRPr lang="en-GB"/>
          </a:p>
        </p:txBody>
      </p:sp>
      <p:sp>
        <p:nvSpPr>
          <p:cNvPr id="91" name="Shape 91"/>
          <p:cNvSpPr txBox="1"/>
          <p:nvPr>
            <p:ph type="body" idx="1"/>
          </p:nvPr>
        </p:nvSpPr>
        <p:spPr>
          <a:xfrm>
            <a:off x="311700" y="785750"/>
            <a:ext cx="6914100" cy="18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 i="1"/>
              <a:t>Funny = causing laughter</a:t>
            </a:r>
            <a:endParaRPr i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i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i="1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★"/>
            </a:pPr>
            <a:r>
              <a:rPr lang="en-GB" i="1"/>
              <a:t>Easy-going = relaxed; easy to approach</a:t>
            </a:r>
            <a:endParaRPr i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i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i="1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★"/>
            </a:pPr>
            <a:r>
              <a:rPr lang="en-GB" i="1"/>
              <a:t>Quiet = making little noise; not talkative</a:t>
            </a:r>
            <a:endParaRPr i="1"/>
          </a:p>
        </p:txBody>
      </p:sp>
      <p:pic>
        <p:nvPicPr>
          <p:cNvPr id="92" name="Shape 92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222025" y="685150"/>
            <a:ext cx="2060950" cy="166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388525" y="1580756"/>
            <a:ext cx="2060950" cy="1540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14416" y="3224749"/>
            <a:ext cx="1863984" cy="16659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/>
          <p:nvPr/>
        </p:nvSpPr>
        <p:spPr>
          <a:xfrm>
            <a:off x="765825" y="848625"/>
            <a:ext cx="796800" cy="35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Shape 96"/>
          <p:cNvSpPr/>
          <p:nvPr/>
        </p:nvSpPr>
        <p:spPr>
          <a:xfrm>
            <a:off x="680200" y="3881775"/>
            <a:ext cx="796800" cy="35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Shape 97"/>
          <p:cNvSpPr/>
          <p:nvPr/>
        </p:nvSpPr>
        <p:spPr>
          <a:xfrm>
            <a:off x="765825" y="2365200"/>
            <a:ext cx="1252200" cy="35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Shape 98"/>
          <p:cNvSpPr/>
          <p:nvPr/>
        </p:nvSpPr>
        <p:spPr>
          <a:xfrm>
            <a:off x="6590100" y="123650"/>
            <a:ext cx="2250300" cy="13848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rPr>
              <a:t>Choose one of the words you have and hold it up!</a:t>
            </a:r>
            <a:endParaRPr sz="1800" b="1">
              <a:latin typeface="Playfair Display" panose="00000500000000000000"/>
              <a:ea typeface="Playfair Display" panose="00000500000000000000"/>
              <a:cs typeface="Playfair Display" panose="00000500000000000000"/>
              <a:sym typeface="Playfair Display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254750" y="65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PERSONALITY ADJECTIVES:</a:t>
            </a:r>
            <a:endParaRPr lang="en-GB"/>
          </a:p>
        </p:txBody>
      </p:sp>
      <p:sp>
        <p:nvSpPr>
          <p:cNvPr id="104" name="Shape 104"/>
          <p:cNvSpPr txBox="1"/>
          <p:nvPr>
            <p:ph type="body" idx="1"/>
          </p:nvPr>
        </p:nvSpPr>
        <p:spPr>
          <a:xfrm>
            <a:off x="107075" y="757850"/>
            <a:ext cx="6914100" cy="18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 i="1"/>
              <a:t>Shy </a:t>
            </a:r>
            <a:r>
              <a:rPr lang="en-GB" i="1"/>
              <a:t>= nervous and quiet around other people</a:t>
            </a:r>
            <a:endParaRPr i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i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i="1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★"/>
            </a:pPr>
            <a:r>
              <a:rPr lang="en-GB" i="1"/>
              <a:t>Hard-working = (of a person) working often and with energy</a:t>
            </a:r>
            <a:endParaRPr i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i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i="1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★"/>
            </a:pPr>
            <a:r>
              <a:rPr lang="en-GB" i="1"/>
              <a:t>Outgoing = friendly and confident when talking to people</a:t>
            </a:r>
            <a:endParaRPr i="1"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1"/>
          <a:srcRect b="21764"/>
          <a:stretch>
            <a:fillRect/>
          </a:stretch>
        </p:blipFill>
        <p:spPr>
          <a:xfrm>
            <a:off x="3954375" y="1126512"/>
            <a:ext cx="2135300" cy="111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699700" y="1537114"/>
            <a:ext cx="2135299" cy="149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98900" y="3360297"/>
            <a:ext cx="2135300" cy="145702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659500" y="3912863"/>
            <a:ext cx="902100" cy="35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Shape 109"/>
          <p:cNvSpPr/>
          <p:nvPr/>
        </p:nvSpPr>
        <p:spPr>
          <a:xfrm>
            <a:off x="592925" y="2395800"/>
            <a:ext cx="1550400" cy="35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Shape 110"/>
          <p:cNvSpPr/>
          <p:nvPr/>
        </p:nvSpPr>
        <p:spPr>
          <a:xfrm>
            <a:off x="529650" y="757850"/>
            <a:ext cx="557100" cy="35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Shape 111"/>
          <p:cNvSpPr/>
          <p:nvPr/>
        </p:nvSpPr>
        <p:spPr>
          <a:xfrm>
            <a:off x="6590100" y="123650"/>
            <a:ext cx="2250300" cy="13848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rPr>
              <a:t>Choose one of the words you have and hold it up!</a:t>
            </a:r>
            <a:endParaRPr sz="1800" b="1">
              <a:latin typeface="Playfair Display" panose="00000500000000000000"/>
              <a:ea typeface="Playfair Display" panose="00000500000000000000"/>
              <a:cs typeface="Playfair Display" panose="00000500000000000000"/>
              <a:sym typeface="Playfair Display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254750" y="65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PERSONALITY ADJECTIVES:</a:t>
            </a:r>
            <a:endParaRPr lang="en-GB"/>
          </a:p>
        </p:txBody>
      </p:sp>
      <p:sp>
        <p:nvSpPr>
          <p:cNvPr id="117" name="Shape 117"/>
          <p:cNvSpPr txBox="1"/>
          <p:nvPr>
            <p:ph type="body" idx="1"/>
          </p:nvPr>
        </p:nvSpPr>
        <p:spPr>
          <a:xfrm>
            <a:off x="311700" y="785750"/>
            <a:ext cx="6914100" cy="18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en-GB" i="1"/>
              <a:t>Patient =  able to accept problems without being annoyed</a:t>
            </a:r>
            <a:endParaRPr i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i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i="1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★"/>
            </a:pPr>
            <a:r>
              <a:rPr lang="en-GB" i="1"/>
              <a:t>Chatty = (of a person) talking very often</a:t>
            </a:r>
            <a:endParaRPr i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i="1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i="1"/>
          </a:p>
          <a:p>
            <a:pPr marL="457200" lvl="0" indent="-342900" rtl="0">
              <a:spcBef>
                <a:spcPts val="1600"/>
              </a:spcBef>
              <a:spcAft>
                <a:spcPts val="0"/>
              </a:spcAft>
              <a:buSzPts val="1800"/>
              <a:buChar char="★"/>
            </a:pPr>
            <a:r>
              <a:rPr lang="en-GB" i="1"/>
              <a:t>Dependable = able to be trusted</a:t>
            </a:r>
            <a:endParaRPr i="1"/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1"/>
          <a:srcRect t="10359" b="23190"/>
          <a:stretch>
            <a:fillRect/>
          </a:stretch>
        </p:blipFill>
        <p:spPr>
          <a:xfrm>
            <a:off x="4213100" y="1140463"/>
            <a:ext cx="1947324" cy="129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6340087" y="2473299"/>
            <a:ext cx="2638450" cy="14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3"/>
          <a:srcRect t="2210"/>
          <a:stretch>
            <a:fillRect/>
          </a:stretch>
        </p:blipFill>
        <p:spPr>
          <a:xfrm>
            <a:off x="4285727" y="2936775"/>
            <a:ext cx="1862123" cy="2163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/>
          <p:nvPr/>
        </p:nvSpPr>
        <p:spPr>
          <a:xfrm>
            <a:off x="680200" y="3881775"/>
            <a:ext cx="1379400" cy="35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Shape 122"/>
          <p:cNvSpPr/>
          <p:nvPr/>
        </p:nvSpPr>
        <p:spPr>
          <a:xfrm>
            <a:off x="757325" y="857000"/>
            <a:ext cx="796800" cy="35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Shape 123"/>
          <p:cNvSpPr/>
          <p:nvPr/>
        </p:nvSpPr>
        <p:spPr>
          <a:xfrm>
            <a:off x="757325" y="2395800"/>
            <a:ext cx="796800" cy="351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Shape 124"/>
          <p:cNvSpPr/>
          <p:nvPr/>
        </p:nvSpPr>
        <p:spPr>
          <a:xfrm>
            <a:off x="6590100" y="123650"/>
            <a:ext cx="2250300" cy="1384800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Playfair Display" panose="00000500000000000000"/>
                <a:ea typeface="Playfair Display" panose="00000500000000000000"/>
                <a:cs typeface="Playfair Display" panose="00000500000000000000"/>
                <a:sym typeface="Playfair Display" panose="00000500000000000000"/>
              </a:rPr>
              <a:t>Choose one of the words you have and hold it up!</a:t>
            </a:r>
            <a:endParaRPr sz="1800" b="1">
              <a:latin typeface="Playfair Display" panose="00000500000000000000"/>
              <a:ea typeface="Playfair Display" panose="00000500000000000000"/>
              <a:cs typeface="Playfair Display" panose="00000500000000000000"/>
              <a:sym typeface="Playfair Display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199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LISTENING TIME!</a:t>
            </a:r>
            <a:endParaRPr lang="en-GB"/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1"/>
          <a:srcRect l="38096" t="17239" r="25016" b="40414"/>
          <a:stretch>
            <a:fillRect/>
          </a:stretch>
        </p:blipFill>
        <p:spPr>
          <a:xfrm>
            <a:off x="1289850" y="794200"/>
            <a:ext cx="6502474" cy="419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DISCUSS:</a:t>
            </a:r>
            <a:endParaRPr lang="en-GB"/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1"/>
          <a:srcRect l="21077" t="39574" r="37698" b="28697"/>
          <a:stretch>
            <a:fillRect/>
          </a:stretch>
        </p:blipFill>
        <p:spPr>
          <a:xfrm>
            <a:off x="4302725" y="1669175"/>
            <a:ext cx="4686025" cy="202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2"/>
          <a:srcRect l="40451" t="59495" r="25013" b="6826"/>
          <a:stretch>
            <a:fillRect/>
          </a:stretch>
        </p:blipFill>
        <p:spPr>
          <a:xfrm>
            <a:off x="-83950" y="1655175"/>
            <a:ext cx="4277550" cy="234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3494</Words>
  <Application>WPS Presentation</Application>
  <PresentationFormat/>
  <Paragraphs>195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SimSun</vt:lpstr>
      <vt:lpstr>Wingdings</vt:lpstr>
      <vt:lpstr>Arial</vt:lpstr>
      <vt:lpstr>Oswald</vt:lpstr>
      <vt:lpstr>Segoe Print</vt:lpstr>
      <vt:lpstr>Playfair Display</vt:lpstr>
      <vt:lpstr>Montserrat</vt:lpstr>
      <vt:lpstr>Microsoft YaHei</vt:lpstr>
      <vt:lpstr>Arial Unicode MS</vt:lpstr>
      <vt:lpstr>Courier New</vt:lpstr>
      <vt:lpstr>Pop</vt:lpstr>
      <vt:lpstr>S3A Lesson 2</vt:lpstr>
      <vt:lpstr>WORD SHAKE!</vt:lpstr>
      <vt:lpstr>Describe Three Animals</vt:lpstr>
      <vt:lpstr>ADJECTIVES: What are they like?</vt:lpstr>
      <vt:lpstr>PERSONALITY ADJECTIVES:</vt:lpstr>
      <vt:lpstr>PERSONALITY ADJECTIVES:</vt:lpstr>
      <vt:lpstr>PERSONALITY ADJECTIVES:</vt:lpstr>
      <vt:lpstr>LISTENING TIME!</vt:lpstr>
      <vt:lpstr>DISCUSS:</vt:lpstr>
      <vt:lpstr>Which one is she/he? Which ones are they?</vt:lpstr>
      <vt:lpstr>PowerPoint 演示文稿</vt:lpstr>
      <vt:lpstr>PRACTICE TIME!</vt:lpstr>
      <vt:lpstr>Circle the relative pronouns and underline the nouns.</vt:lpstr>
      <vt:lpstr>BOARD  RACE</vt:lpstr>
      <vt:lpstr>BOARD  RACE</vt:lpstr>
      <vt:lpstr>BOARD  RACE</vt:lpstr>
      <vt:lpstr>BOARD  RACE</vt:lpstr>
      <vt:lpstr>BOARD  RACE</vt:lpstr>
      <vt:lpstr>PRACTICE TIME!</vt:lpstr>
      <vt:lpstr>CELEBRITY HEADS</vt:lpstr>
      <vt:lpstr>CELEBRITY HEADS</vt:lpstr>
      <vt:lpstr>PERSONALITY ADJECTIVES ROLE-PLAY</vt:lpstr>
      <vt:lpstr>EXTRA TIME? RELATIVE CLAUSES BOARD GAME!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Rossana Ruggiero</cp:lastModifiedBy>
  <cp:revision>1</cp:revision>
  <dcterms:created xsi:type="dcterms:W3CDTF">2023-09-26T14:37:44Z</dcterms:created>
  <dcterms:modified xsi:type="dcterms:W3CDTF">2023-09-26T14:37:44Z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54FD0BCC7AC5419E9F0CEDFD115938EB_12</vt:lpwstr>
  </property>
  <property fmtid="{D5CDD505-2E9C-101B-9397-08002B2CF9AE}" pid="3" name="KSOProductBuildVer">
    <vt:lpwstr>1033-12.2.0.13215</vt:lpwstr>
  </property>
</Properties>
</file>