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embeddedFontLst>
    <p:embeddedFont>
      <p:font typeface="Playfair Display"/>
      <p:regular r:id="rId24"/>
      <p:bold r:id="rId25"/>
      <p:italic r:id="rId26"/>
      <p:boldItalic r:id="rId27"/>
    </p:embeddedFont>
    <p:embeddedFont>
      <p:font typeface="Montserrat"/>
      <p:regular r:id="rId28"/>
      <p:bold r:id="rId29"/>
      <p:italic r:id="rId30"/>
      <p:boldItalic r:id="rId31"/>
    </p:embeddedFont>
    <p:embeddedFont>
      <p:font typeface="Oswald"/>
      <p:regular r:id="rId32"/>
      <p:bold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2FC4D9AF-4DE8-4904-BA09-E5800B71B23C}">
  <a:tblStyle styleId="{2FC4D9AF-4DE8-4904-BA09-E5800B71B23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PlayfairDisplay-regular.fntdata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layfairDisplay-italic.fntdata"/><Relationship Id="rId25" Type="http://schemas.openxmlformats.org/officeDocument/2006/relationships/font" Target="fonts/PlayfairDisplay-bold.fntdata"/><Relationship Id="rId28" Type="http://schemas.openxmlformats.org/officeDocument/2006/relationships/font" Target="fonts/Montserrat-regular.fntdata"/><Relationship Id="rId27" Type="http://schemas.openxmlformats.org/officeDocument/2006/relationships/font" Target="fonts/PlayfairDisplay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-boldItalic.fntdata"/><Relationship Id="rId30" Type="http://schemas.openxmlformats.org/officeDocument/2006/relationships/font" Target="fonts/Montserrat-italic.fntdata"/><Relationship Id="rId11" Type="http://schemas.openxmlformats.org/officeDocument/2006/relationships/slide" Target="slides/slide6.xml"/><Relationship Id="rId33" Type="http://schemas.openxmlformats.org/officeDocument/2006/relationships/font" Target="fonts/Oswald-bold.fntdata"/><Relationship Id="rId10" Type="http://schemas.openxmlformats.org/officeDocument/2006/relationships/slide" Target="slides/slide5.xml"/><Relationship Id="rId32" Type="http://schemas.openxmlformats.org/officeDocument/2006/relationships/font" Target="fonts/Oswald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rive.google.com/drive/folders/0B6jZ1TST9GtKbUJ0U01LQUR6T0U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Shape 1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Shape 1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https://drive.google.com/drive/folders/0B6jZ1TST9GtKbUJ0U01LQUR6T0U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Shape 12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Shape 17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Shape 26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Shape 3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Shape 4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Shape 41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Shape 42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Shape 43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pop">
    <p:bg>
      <p:bgPr>
        <a:solidFill>
          <a:srgbClr val="CFE2F3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1.png"/><Relationship Id="rId7" Type="http://schemas.openxmlformats.org/officeDocument/2006/relationships/image" Target="../media/image23.png"/><Relationship Id="rId8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15.png"/><Relationship Id="rId6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12.png"/><Relationship Id="rId5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S3A Lesson 3 Unit 1</a:t>
            </a:r>
            <a:endParaRPr/>
          </a:p>
        </p:txBody>
      </p:sp>
      <p:sp>
        <p:nvSpPr>
          <p:cNvPr id="59" name="Shape 59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Listening &amp; Speaking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>
            <p:ph type="title"/>
          </p:nvPr>
        </p:nvSpPr>
        <p:spPr>
          <a:xfrm>
            <a:off x="214450" y="120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Listening Part Two:</a:t>
            </a:r>
            <a:endParaRPr/>
          </a:p>
        </p:txBody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753500" y="3635075"/>
            <a:ext cx="7199400" cy="8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★"/>
            </a:pPr>
            <a:r>
              <a:rPr lang="en" sz="2400"/>
              <a:t>Listen and </a:t>
            </a:r>
            <a:r>
              <a:rPr b="1" lang="en" sz="2400"/>
              <a:t>circle</a:t>
            </a:r>
            <a:r>
              <a:rPr lang="en" sz="2400"/>
              <a:t> the correct answers</a:t>
            </a:r>
            <a:endParaRPr sz="2400"/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★"/>
            </a:pPr>
            <a:r>
              <a:rPr lang="en" sz="2400"/>
              <a:t>Discuss with a partner </a:t>
            </a:r>
            <a:endParaRPr sz="2400"/>
          </a:p>
        </p:txBody>
      </p:sp>
      <p:pic>
        <p:nvPicPr>
          <p:cNvPr id="134" name="Shape 134"/>
          <p:cNvPicPr preferRelativeResize="0"/>
          <p:nvPr/>
        </p:nvPicPr>
        <p:blipFill rotWithShape="1">
          <a:blip r:embed="rId3">
            <a:alphaModFix/>
          </a:blip>
          <a:srcRect b="22674" l="10046" r="17045" t="44806"/>
          <a:stretch/>
        </p:blipFill>
        <p:spPr>
          <a:xfrm>
            <a:off x="111275" y="1170300"/>
            <a:ext cx="8935474" cy="2292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>
            <p:ph type="title"/>
          </p:nvPr>
        </p:nvSpPr>
        <p:spPr>
          <a:xfrm>
            <a:off x="214450" y="120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POST-LISTENING: What are the characteristics of heroes?</a:t>
            </a:r>
            <a:endParaRPr/>
          </a:p>
        </p:txBody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214450" y="816025"/>
            <a:ext cx="8737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500"/>
              </a:spcAft>
              <a:buNone/>
            </a:pPr>
            <a:r>
              <a:rPr b="1" lang="en"/>
              <a:t>One minute: Write </a:t>
            </a:r>
            <a:r>
              <a:rPr b="1" lang="en" u="sng"/>
              <a:t>five</a:t>
            </a:r>
            <a:r>
              <a:rPr b="1" lang="en"/>
              <a:t> personality adjectives to describe a ‘hero’</a:t>
            </a:r>
            <a:endParaRPr b="1"/>
          </a:p>
        </p:txBody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x="204100" y="1378750"/>
            <a:ext cx="8737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Here is a list of common words to describe a ‘hero’. Each group will have </a:t>
            </a:r>
            <a:r>
              <a:rPr b="1" lang="en" u="sng"/>
              <a:t>two minutes</a:t>
            </a:r>
            <a:r>
              <a:rPr b="1" lang="en"/>
              <a:t> to find a definition for </a:t>
            </a:r>
            <a:r>
              <a:rPr b="1" lang="en" u="sng"/>
              <a:t>three words</a:t>
            </a:r>
            <a:r>
              <a:rPr b="1" lang="en"/>
              <a:t> and write it on the boards.</a:t>
            </a:r>
            <a:endParaRPr b="1"/>
          </a:p>
          <a:p>
            <a:pPr indent="0" lvl="0" marL="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</p:txBody>
      </p:sp>
      <p:sp>
        <p:nvSpPr>
          <p:cNvPr id="142" name="Shape 142"/>
          <p:cNvSpPr/>
          <p:nvPr/>
        </p:nvSpPr>
        <p:spPr>
          <a:xfrm>
            <a:off x="1693875" y="2139000"/>
            <a:ext cx="2250300" cy="28191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★"/>
            </a:pPr>
            <a:r>
              <a:rPr b="1" i="1" lang="en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Brave</a:t>
            </a:r>
            <a:endParaRPr b="1" i="1"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★"/>
            </a:pPr>
            <a:r>
              <a:rPr b="1" i="1" lang="en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Courageous</a:t>
            </a:r>
            <a:endParaRPr b="1" i="1"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★"/>
            </a:pPr>
            <a:r>
              <a:rPr b="1" i="1" lang="en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Humble</a:t>
            </a:r>
            <a:endParaRPr b="1" i="1"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★"/>
            </a:pPr>
            <a:r>
              <a:rPr b="1" i="1" lang="en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Selfless</a:t>
            </a:r>
            <a:endParaRPr b="1" i="1"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★"/>
            </a:pPr>
            <a:r>
              <a:rPr b="1" i="1" lang="en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Patient</a:t>
            </a:r>
            <a:endParaRPr b="1" i="1"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★"/>
            </a:pPr>
            <a:r>
              <a:rPr b="1" i="1" lang="en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Caring</a:t>
            </a:r>
            <a:endParaRPr b="1" i="1"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★"/>
            </a:pPr>
            <a:r>
              <a:rPr b="1" i="1" lang="en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Clever</a:t>
            </a:r>
            <a:endParaRPr b="1" i="1"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★"/>
            </a:pPr>
            <a:r>
              <a:rPr b="1" i="1" lang="en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Passionate</a:t>
            </a:r>
            <a:endParaRPr b="1" i="1"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★"/>
            </a:pPr>
            <a:r>
              <a:rPr b="1" i="1" lang="en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Honest</a:t>
            </a:r>
            <a:endParaRPr b="1"/>
          </a:p>
        </p:txBody>
      </p:sp>
      <p:sp>
        <p:nvSpPr>
          <p:cNvPr id="143" name="Shape 143"/>
          <p:cNvSpPr/>
          <p:nvPr/>
        </p:nvSpPr>
        <p:spPr>
          <a:xfrm>
            <a:off x="4924950" y="2256600"/>
            <a:ext cx="2250300" cy="24729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4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Do you agree with these words?</a:t>
            </a:r>
            <a:endParaRPr b="1" i="1" sz="24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4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Why/why not?</a:t>
            </a:r>
            <a:endParaRPr b="1" i="1" sz="24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>
            <p:ph type="title"/>
          </p:nvPr>
        </p:nvSpPr>
        <p:spPr>
          <a:xfrm>
            <a:off x="236050" y="102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 TWO: PRONUNCIATION + SPEAKING</a:t>
            </a:r>
            <a:endParaRPr/>
          </a:p>
        </p:txBody>
      </p:sp>
      <p:pic>
        <p:nvPicPr>
          <p:cNvPr descr="M8xmO5ZcLPtAY.gif" id="149" name="Shape 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8299" y="1753175"/>
            <a:ext cx="4371200" cy="313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>
            <p:ph type="title"/>
          </p:nvPr>
        </p:nvSpPr>
        <p:spPr>
          <a:xfrm>
            <a:off x="214450" y="120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SYLLABLE STRESS</a:t>
            </a:r>
            <a:endParaRPr/>
          </a:p>
        </p:txBody>
      </p:sp>
      <p:sp>
        <p:nvSpPr>
          <p:cNvPr id="155" name="Shape 155"/>
          <p:cNvSpPr txBox="1"/>
          <p:nvPr>
            <p:ph idx="1" type="body"/>
          </p:nvPr>
        </p:nvSpPr>
        <p:spPr>
          <a:xfrm>
            <a:off x="886050" y="1029650"/>
            <a:ext cx="7725900" cy="286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stressed syllable combines five features: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Verdana"/>
              <a:buChar char="★"/>
            </a:pPr>
            <a:r>
              <a:rPr b="1" lang="en"/>
              <a:t>It is l-o-n-g-e-r</a:t>
            </a:r>
            <a:r>
              <a:rPr lang="en"/>
              <a:t> - com p-u-ter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Verdana"/>
              <a:buChar char="★"/>
            </a:pPr>
            <a:r>
              <a:rPr b="1" lang="en"/>
              <a:t>It is LOUDER</a:t>
            </a:r>
            <a:r>
              <a:rPr lang="en"/>
              <a:t> - comPUTer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Verdana"/>
              <a:buChar char="★"/>
            </a:pPr>
            <a:r>
              <a:rPr b="1" lang="en"/>
              <a:t>It has a change in pitch</a:t>
            </a:r>
            <a:r>
              <a:rPr lang="en"/>
              <a:t> from the syllables coming before and afterwards. The pitch of a stressed syllable is usually higher.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Verdana"/>
              <a:buChar char="★"/>
            </a:pPr>
            <a:r>
              <a:rPr b="1" lang="en"/>
              <a:t>It is said more clearly</a:t>
            </a:r>
            <a:r>
              <a:rPr lang="en"/>
              <a:t> -The vowel sound is purer. Compare the first and last vowel sounds with the stressed sound.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Verdana"/>
              <a:buChar char="★"/>
            </a:pPr>
            <a:r>
              <a:rPr b="1" lang="en"/>
              <a:t>It uses larger facial movements</a:t>
            </a:r>
            <a:r>
              <a:rPr lang="en"/>
              <a:t> - Look in the mirror when you say the word. Look at your jaw and lips in particular.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>
            <p:ph type="title"/>
          </p:nvPr>
        </p:nvSpPr>
        <p:spPr>
          <a:xfrm>
            <a:off x="214450" y="120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SYLLABLE STRESS</a:t>
            </a:r>
            <a:endParaRPr/>
          </a:p>
        </p:txBody>
      </p:sp>
      <p:sp>
        <p:nvSpPr>
          <p:cNvPr id="161" name="Shape 161"/>
          <p:cNvSpPr txBox="1"/>
          <p:nvPr>
            <p:ph idx="1" type="body"/>
          </p:nvPr>
        </p:nvSpPr>
        <p:spPr>
          <a:xfrm>
            <a:off x="214450" y="673625"/>
            <a:ext cx="8743500" cy="286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layfair Display"/>
              <a:buChar char="★"/>
            </a:pPr>
            <a:r>
              <a:rPr b="1" lang="en">
                <a:solidFill>
                  <a:srgbClr val="000000"/>
                </a:solidFill>
              </a:rPr>
              <a:t>Stress the first syllable of: </a:t>
            </a:r>
            <a:endParaRPr b="1">
              <a:solidFill>
                <a:srgbClr val="000000"/>
              </a:solidFill>
            </a:endParaRPr>
          </a:p>
          <a:p>
            <a:pPr indent="-342900" lvl="1" marL="914400" rtl="0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layfair Display"/>
              <a:buChar char="○"/>
            </a:pPr>
            <a:r>
              <a:rPr lang="en" sz="1800">
                <a:solidFill>
                  <a:srgbClr val="000000"/>
                </a:solidFill>
              </a:rPr>
              <a:t>Most two-syllable nouns (e.g. CLImate, KNOWledge)</a:t>
            </a:r>
            <a:r>
              <a:rPr lang="en">
                <a:solidFill>
                  <a:srgbClr val="000000"/>
                </a:solidFill>
              </a:rPr>
              <a:t> </a:t>
            </a:r>
            <a:endParaRPr>
              <a:solidFill>
                <a:srgbClr val="000000"/>
              </a:solidFill>
            </a:endParaRPr>
          </a:p>
          <a:p>
            <a:pPr indent="-342900" lvl="1" marL="914400" rtl="0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layfair Display"/>
              <a:buChar char="○"/>
            </a:pPr>
            <a:r>
              <a:rPr lang="en" sz="1800">
                <a:solidFill>
                  <a:srgbClr val="000000"/>
                </a:solidFill>
              </a:rPr>
              <a:t>Most two-syllable adjectives (e.g. FLIPpant, SPAcious)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layfair Display"/>
              <a:buChar char="★"/>
            </a:pPr>
            <a:r>
              <a:rPr b="1" lang="en">
                <a:solidFill>
                  <a:srgbClr val="000000"/>
                </a:solidFill>
              </a:rPr>
              <a:t>Stress the last syllable of: </a:t>
            </a:r>
            <a:r>
              <a:rPr lang="en" sz="1800">
                <a:solidFill>
                  <a:srgbClr val="000000"/>
                </a:solidFill>
              </a:rPr>
              <a:t>Most two-syllable verbs (e</a:t>
            </a:r>
            <a:r>
              <a:rPr lang="en">
                <a:solidFill>
                  <a:srgbClr val="000000"/>
                </a:solidFill>
              </a:rPr>
              <a:t>.g.</a:t>
            </a:r>
            <a:r>
              <a:rPr lang="en" sz="1800">
                <a:solidFill>
                  <a:srgbClr val="000000"/>
                </a:solidFill>
              </a:rPr>
              <a:t> reQUIRE, deCIDE)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layfair Display"/>
              <a:buChar char="★"/>
            </a:pPr>
            <a:r>
              <a:rPr b="1" lang="en">
                <a:solidFill>
                  <a:srgbClr val="000000"/>
                </a:solidFill>
              </a:rPr>
              <a:t>Stress the second-to-last syllable of:</a:t>
            </a:r>
            <a:endParaRPr b="1">
              <a:solidFill>
                <a:srgbClr val="000000"/>
              </a:solidFill>
            </a:endParaRPr>
          </a:p>
          <a:p>
            <a:pPr indent="-342900" lvl="1" marL="914400" rtl="0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layfair Display"/>
              <a:buChar char="○"/>
            </a:pPr>
            <a:r>
              <a:rPr lang="en" sz="1800">
                <a:solidFill>
                  <a:srgbClr val="000000"/>
                </a:solidFill>
              </a:rPr>
              <a:t>Words that end in -</a:t>
            </a:r>
            <a:r>
              <a:rPr i="1" lang="en" sz="1800">
                <a:solidFill>
                  <a:srgbClr val="000000"/>
                </a:solidFill>
              </a:rPr>
              <a:t>ic</a:t>
            </a:r>
            <a:r>
              <a:rPr lang="en" sz="1800">
                <a:solidFill>
                  <a:srgbClr val="000000"/>
                </a:solidFill>
              </a:rPr>
              <a:t> (e.g: ecSTATic, geoGRAPHic)</a:t>
            </a:r>
            <a:endParaRPr sz="1800">
              <a:solidFill>
                <a:srgbClr val="000000"/>
              </a:solidFill>
            </a:endParaRPr>
          </a:p>
          <a:p>
            <a:pPr indent="-342900" lvl="1" marL="914400" rtl="0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layfair Display"/>
              <a:buChar char="○"/>
            </a:pPr>
            <a:r>
              <a:rPr lang="en" sz="1800">
                <a:solidFill>
                  <a:srgbClr val="000000"/>
                </a:solidFill>
              </a:rPr>
              <a:t>Words ending in </a:t>
            </a:r>
            <a:r>
              <a:rPr i="1" lang="en" sz="1800">
                <a:solidFill>
                  <a:srgbClr val="000000"/>
                </a:solidFill>
              </a:rPr>
              <a:t>-sion</a:t>
            </a:r>
            <a:r>
              <a:rPr lang="en" sz="1800">
                <a:solidFill>
                  <a:srgbClr val="000000"/>
                </a:solidFill>
              </a:rPr>
              <a:t> and -</a:t>
            </a:r>
            <a:r>
              <a:rPr i="1" lang="en" sz="1800">
                <a:solidFill>
                  <a:srgbClr val="000000"/>
                </a:solidFill>
              </a:rPr>
              <a:t>tion</a:t>
            </a:r>
            <a:r>
              <a:rPr lang="en" sz="1800">
                <a:solidFill>
                  <a:srgbClr val="000000"/>
                </a:solidFill>
              </a:rPr>
              <a:t> (e.g: exTENsion, retriBUtion)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layfair Display"/>
              <a:buChar char="★"/>
            </a:pPr>
            <a:r>
              <a:rPr b="1" lang="en">
                <a:solidFill>
                  <a:srgbClr val="000000"/>
                </a:solidFill>
              </a:rPr>
              <a:t>Stress the third-from-last syllable of:</a:t>
            </a:r>
            <a:endParaRPr b="1">
              <a:solidFill>
                <a:srgbClr val="000000"/>
              </a:solidFill>
            </a:endParaRPr>
          </a:p>
          <a:p>
            <a:pPr indent="-342900" lvl="1" marL="914400" rtl="0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layfair Display"/>
              <a:buChar char="○"/>
            </a:pPr>
            <a:r>
              <a:rPr lang="en" sz="1800">
                <a:solidFill>
                  <a:srgbClr val="000000"/>
                </a:solidFill>
              </a:rPr>
              <a:t>Words that end in </a:t>
            </a:r>
            <a:r>
              <a:rPr i="1" lang="en" sz="1800">
                <a:solidFill>
                  <a:srgbClr val="000000"/>
                </a:solidFill>
              </a:rPr>
              <a:t>-cy, -ty, -phy</a:t>
            </a:r>
            <a:r>
              <a:rPr lang="en" sz="1800">
                <a:solidFill>
                  <a:srgbClr val="000000"/>
                </a:solidFill>
              </a:rPr>
              <a:t> and </a:t>
            </a:r>
            <a:r>
              <a:rPr i="1" lang="en" sz="1800">
                <a:solidFill>
                  <a:srgbClr val="000000"/>
                </a:solidFill>
              </a:rPr>
              <a:t>-gy </a:t>
            </a:r>
            <a:r>
              <a:rPr lang="en" sz="1800">
                <a:solidFill>
                  <a:srgbClr val="000000"/>
                </a:solidFill>
              </a:rPr>
              <a:t>(e.g: deMOCracy, unCERtainty, geOGraphy, radiOLogy)</a:t>
            </a:r>
            <a:endParaRPr sz="1800">
              <a:solidFill>
                <a:srgbClr val="000000"/>
              </a:solidFill>
            </a:endParaRPr>
          </a:p>
          <a:p>
            <a:pPr indent="-342900" lvl="1" marL="914400" rtl="0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layfair Display"/>
              <a:buChar char="○"/>
            </a:pPr>
            <a:r>
              <a:rPr lang="en" sz="1800">
                <a:solidFill>
                  <a:srgbClr val="000000"/>
                </a:solidFill>
              </a:rPr>
              <a:t>Words that end in -</a:t>
            </a:r>
            <a:r>
              <a:rPr i="1" lang="en" sz="1800">
                <a:solidFill>
                  <a:srgbClr val="000000"/>
                </a:solidFill>
              </a:rPr>
              <a:t>al</a:t>
            </a:r>
            <a:r>
              <a:rPr lang="en" sz="1800">
                <a:solidFill>
                  <a:srgbClr val="000000"/>
                </a:solidFill>
              </a:rPr>
              <a:t> (e.g: exCEPtional, CRItical)</a:t>
            </a:r>
            <a:endParaRPr sz="1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>
            <p:ph type="title"/>
          </p:nvPr>
        </p:nvSpPr>
        <p:spPr>
          <a:xfrm>
            <a:off x="214450" y="120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SYLLABLE STRESS - Underline the stress and write the number of syllables in each word</a:t>
            </a:r>
            <a:endParaRPr/>
          </a:p>
        </p:txBody>
      </p:sp>
      <p:graphicFrame>
        <p:nvGraphicFramePr>
          <p:cNvPr id="167" name="Shape 167"/>
          <p:cNvGraphicFramePr/>
          <p:nvPr/>
        </p:nvGraphicFramePr>
        <p:xfrm>
          <a:off x="460875" y="1115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{2FC4D9AF-4DE8-4904-BA09-E5800B71B23C}</a:tableStyleId>
              </a:tblPr>
              <a:tblGrid>
                <a:gridCol w="1635825"/>
                <a:gridCol w="1635825"/>
                <a:gridCol w="1635825"/>
                <a:gridCol w="1635825"/>
                <a:gridCol w="1635825"/>
              </a:tblGrid>
              <a:tr h="97260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patient</a:t>
                      </a:r>
                      <a:endParaRPr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explorer</a:t>
                      </a:r>
                      <a:endParaRPr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introduce</a:t>
                      </a:r>
                      <a:endParaRPr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picture</a:t>
                      </a:r>
                      <a:endParaRPr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inspiring</a:t>
                      </a:r>
                      <a:endParaRPr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  <a:p>
                      <a:pPr indent="0" lvl="0" mar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7260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national</a:t>
                      </a:r>
                      <a:endParaRPr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psychologist</a:t>
                      </a:r>
                      <a:endParaRPr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geographic</a:t>
                      </a:r>
                      <a:endParaRPr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conversation</a:t>
                      </a:r>
                      <a:endParaRPr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introvert</a:t>
                      </a:r>
                      <a:endParaRPr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7260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extrovert</a:t>
                      </a:r>
                      <a:endParaRPr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enjoy</a:t>
                      </a:r>
                      <a:endParaRPr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activities</a:t>
                      </a:r>
                      <a:endParaRPr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dependable</a:t>
                      </a:r>
                      <a:endParaRPr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hero</a:t>
                      </a:r>
                      <a:endParaRPr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7260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information</a:t>
                      </a:r>
                      <a:endParaRPr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remember</a:t>
                      </a:r>
                      <a:endParaRPr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easygoing</a:t>
                      </a:r>
                      <a:endParaRPr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talkative</a:t>
                      </a:r>
                      <a:endParaRPr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right</a:t>
                      </a:r>
                      <a:endParaRPr sz="18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168" name="Shape 168"/>
          <p:cNvCxnSpPr/>
          <p:nvPr/>
        </p:nvCxnSpPr>
        <p:spPr>
          <a:xfrm>
            <a:off x="890225" y="1520800"/>
            <a:ext cx="3090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9" name="Shape 169"/>
          <p:cNvCxnSpPr/>
          <p:nvPr/>
        </p:nvCxnSpPr>
        <p:spPr>
          <a:xfrm>
            <a:off x="4376925" y="2485200"/>
            <a:ext cx="399600" cy="4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0" name="Shape 170"/>
          <p:cNvCxnSpPr/>
          <p:nvPr/>
        </p:nvCxnSpPr>
        <p:spPr>
          <a:xfrm>
            <a:off x="5850275" y="1520800"/>
            <a:ext cx="3090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1" name="Shape 171"/>
          <p:cNvCxnSpPr/>
          <p:nvPr/>
        </p:nvCxnSpPr>
        <p:spPr>
          <a:xfrm>
            <a:off x="7509100" y="3428925"/>
            <a:ext cx="3090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2" name="Shape 172"/>
          <p:cNvCxnSpPr/>
          <p:nvPr/>
        </p:nvCxnSpPr>
        <p:spPr>
          <a:xfrm>
            <a:off x="2866200" y="3482400"/>
            <a:ext cx="3090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3" name="Shape 173"/>
          <p:cNvCxnSpPr/>
          <p:nvPr/>
        </p:nvCxnSpPr>
        <p:spPr>
          <a:xfrm>
            <a:off x="7568600" y="4438475"/>
            <a:ext cx="530100" cy="3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4" name="Shape 174"/>
          <p:cNvCxnSpPr/>
          <p:nvPr/>
        </p:nvCxnSpPr>
        <p:spPr>
          <a:xfrm>
            <a:off x="2672400" y="2435475"/>
            <a:ext cx="3090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5" name="Shape 175"/>
          <p:cNvCxnSpPr/>
          <p:nvPr/>
        </p:nvCxnSpPr>
        <p:spPr>
          <a:xfrm>
            <a:off x="890225" y="2489225"/>
            <a:ext cx="3090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6" name="Shape 176"/>
          <p:cNvCxnSpPr/>
          <p:nvPr/>
        </p:nvCxnSpPr>
        <p:spPr>
          <a:xfrm>
            <a:off x="807725" y="3428925"/>
            <a:ext cx="3090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7" name="Shape 177"/>
          <p:cNvCxnSpPr/>
          <p:nvPr/>
        </p:nvCxnSpPr>
        <p:spPr>
          <a:xfrm>
            <a:off x="4632250" y="1520800"/>
            <a:ext cx="3090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8" name="Shape 178"/>
          <p:cNvCxnSpPr/>
          <p:nvPr/>
        </p:nvCxnSpPr>
        <p:spPr>
          <a:xfrm>
            <a:off x="6159275" y="2435475"/>
            <a:ext cx="3090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9" name="Shape 179"/>
          <p:cNvCxnSpPr/>
          <p:nvPr/>
        </p:nvCxnSpPr>
        <p:spPr>
          <a:xfrm>
            <a:off x="7568600" y="1520800"/>
            <a:ext cx="3090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0" name="Shape 180"/>
          <p:cNvCxnSpPr/>
          <p:nvPr/>
        </p:nvCxnSpPr>
        <p:spPr>
          <a:xfrm>
            <a:off x="2734225" y="1520800"/>
            <a:ext cx="3090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1" name="Shape 181"/>
          <p:cNvCxnSpPr/>
          <p:nvPr/>
        </p:nvCxnSpPr>
        <p:spPr>
          <a:xfrm>
            <a:off x="4244050" y="3482400"/>
            <a:ext cx="3090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2" name="Shape 182"/>
          <p:cNvCxnSpPr/>
          <p:nvPr/>
        </p:nvCxnSpPr>
        <p:spPr>
          <a:xfrm>
            <a:off x="5904875" y="3482400"/>
            <a:ext cx="3090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3" name="Shape 183"/>
          <p:cNvCxnSpPr/>
          <p:nvPr/>
        </p:nvCxnSpPr>
        <p:spPr>
          <a:xfrm>
            <a:off x="1199225" y="4438625"/>
            <a:ext cx="3090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4" name="Shape 184"/>
          <p:cNvCxnSpPr/>
          <p:nvPr/>
        </p:nvCxnSpPr>
        <p:spPr>
          <a:xfrm>
            <a:off x="2557200" y="4438625"/>
            <a:ext cx="3090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5" name="Shape 185"/>
          <p:cNvCxnSpPr/>
          <p:nvPr/>
        </p:nvCxnSpPr>
        <p:spPr>
          <a:xfrm>
            <a:off x="4417500" y="4438625"/>
            <a:ext cx="3090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6" name="Shape 186"/>
          <p:cNvCxnSpPr/>
          <p:nvPr/>
        </p:nvCxnSpPr>
        <p:spPr>
          <a:xfrm>
            <a:off x="5747900" y="4438625"/>
            <a:ext cx="3090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7" name="Shape 187"/>
          <p:cNvCxnSpPr/>
          <p:nvPr/>
        </p:nvCxnSpPr>
        <p:spPr>
          <a:xfrm>
            <a:off x="7334550" y="2489225"/>
            <a:ext cx="3090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/>
          <p:nvPr>
            <p:ph type="title"/>
          </p:nvPr>
        </p:nvSpPr>
        <p:spPr>
          <a:xfrm>
            <a:off x="214450" y="120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STRESS SNAP!</a:t>
            </a:r>
            <a:endParaRPr/>
          </a:p>
        </p:txBody>
      </p:sp>
      <p:pic>
        <p:nvPicPr>
          <p:cNvPr id="193" name="Shape 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150" y="945650"/>
            <a:ext cx="8839202" cy="789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>
            <p:ph type="title"/>
          </p:nvPr>
        </p:nvSpPr>
        <p:spPr>
          <a:xfrm>
            <a:off x="214450" y="120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STRESS SNAP!</a:t>
            </a:r>
            <a:endParaRPr/>
          </a:p>
        </p:txBody>
      </p:sp>
      <p:pic>
        <p:nvPicPr>
          <p:cNvPr id="199" name="Shape 199"/>
          <p:cNvPicPr preferRelativeResize="0"/>
          <p:nvPr/>
        </p:nvPicPr>
        <p:blipFill rotWithShape="1">
          <a:blip r:embed="rId3">
            <a:alphaModFix/>
          </a:blip>
          <a:srcRect b="0" l="0" r="0" t="21476"/>
          <a:stretch/>
        </p:blipFill>
        <p:spPr>
          <a:xfrm>
            <a:off x="1210475" y="1009650"/>
            <a:ext cx="2741074" cy="3254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Shape 2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7564" y="1377038"/>
            <a:ext cx="2876425" cy="2520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/>
          <p:nvPr>
            <p:ph type="title"/>
          </p:nvPr>
        </p:nvSpPr>
        <p:spPr>
          <a:xfrm>
            <a:off x="214450" y="120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COMMUNICATION TASK: SNOWBALL</a:t>
            </a:r>
            <a:endParaRPr/>
          </a:p>
        </p:txBody>
      </p:sp>
      <p:sp>
        <p:nvSpPr>
          <p:cNvPr id="206" name="Shape 206"/>
          <p:cNvSpPr txBox="1"/>
          <p:nvPr>
            <p:ph idx="1" type="body"/>
          </p:nvPr>
        </p:nvSpPr>
        <p:spPr>
          <a:xfrm>
            <a:off x="200250" y="986975"/>
            <a:ext cx="5387400" cy="209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en"/>
              <a:t>Using the topics from the listening activity, write </a:t>
            </a:r>
            <a:r>
              <a:rPr b="1" lang="en"/>
              <a:t>6 things </a:t>
            </a:r>
            <a:r>
              <a:rPr lang="en"/>
              <a:t>about yourself</a:t>
            </a:r>
            <a:endParaRPr/>
          </a:p>
          <a:p>
            <a:pPr indent="-342900" lvl="0" marL="45720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en"/>
              <a:t>No more than </a:t>
            </a:r>
            <a:r>
              <a:rPr b="1" lang="en"/>
              <a:t>2 things per topic</a:t>
            </a:r>
            <a:endParaRPr/>
          </a:p>
          <a:p>
            <a:pPr indent="-342900" lvl="0" marL="45720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en"/>
              <a:t>When the teacher tells you, throw it!</a:t>
            </a:r>
            <a:endParaRPr/>
          </a:p>
          <a:p>
            <a:pPr indent="-342900" lvl="0" marL="45720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en"/>
              <a:t>If you find a “snowball”, guess who it is!</a:t>
            </a:r>
            <a:endParaRPr/>
          </a:p>
          <a:p>
            <a:pPr indent="-342900" lvl="0" marL="45720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en"/>
              <a:t>Remember to say: </a:t>
            </a:r>
            <a:endParaRPr/>
          </a:p>
          <a:p>
            <a:pPr indent="-342900" lvl="1" marL="91440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○"/>
            </a:pPr>
            <a:r>
              <a:rPr lang="en" sz="1800"/>
              <a:t>“I think…is the one who…”</a:t>
            </a:r>
            <a:endParaRPr sz="1800"/>
          </a:p>
        </p:txBody>
      </p:sp>
      <p:pic>
        <p:nvPicPr>
          <p:cNvPr descr="2014-12-05-SnowballFight.gif" id="207" name="Shape 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6075" y="2072200"/>
            <a:ext cx="3780775" cy="284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/>
          <p:nvPr>
            <p:ph type="title"/>
          </p:nvPr>
        </p:nvSpPr>
        <p:spPr>
          <a:xfrm>
            <a:off x="311700" y="1385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 ONE: LISTENING</a:t>
            </a:r>
            <a:endParaRPr/>
          </a:p>
        </p:txBody>
      </p:sp>
      <p:pic>
        <p:nvPicPr>
          <p:cNvPr descr="animals+dog+music+animated+funny+pictures+free+download++photo+graphic+clipart+ppt+power+point+background+mobile+screensaver+wallpaper+pc+mac++i+love+music+dance+pop+rock+disco+hiphop+dj+bar.gif" id="65" name="Shape 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2075" y="2099425"/>
            <a:ext cx="3800475" cy="266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>
            <p:ph type="title"/>
          </p:nvPr>
        </p:nvSpPr>
        <p:spPr>
          <a:xfrm>
            <a:off x="214450" y="120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Big Picture: Who is he?</a:t>
            </a:r>
            <a:endParaRPr/>
          </a:p>
        </p:txBody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645450" y="791950"/>
            <a:ext cx="4799400" cy="17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 with a partner:</a:t>
            </a:r>
            <a:endParaRPr/>
          </a:p>
          <a:p>
            <a:pPr indent="-342900" lvl="0" marL="23812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★"/>
            </a:pPr>
            <a:r>
              <a:rPr lang="en"/>
              <a:t>What does he do? (What is his job?)</a:t>
            </a:r>
            <a:endParaRPr/>
          </a:p>
          <a:p>
            <a:pPr indent="-342900" lvl="0" marL="23812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en"/>
              <a:t>Where is he? </a:t>
            </a:r>
            <a:endParaRPr/>
          </a:p>
          <a:p>
            <a:pPr indent="-342900" lvl="0" marL="23812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en"/>
              <a:t>What is he doing?</a:t>
            </a:r>
            <a:endParaRPr/>
          </a:p>
          <a:p>
            <a:pPr indent="-342900" lvl="0" marL="23812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en"/>
              <a:t>Does he look happy? Why/why not?</a:t>
            </a:r>
            <a:endParaRPr/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Write your answers on the board behind you!</a:t>
            </a:r>
            <a:endParaRPr/>
          </a:p>
        </p:txBody>
      </p:sp>
      <p:pic>
        <p:nvPicPr>
          <p:cNvPr id="72" name="Shape 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7550" y="791950"/>
            <a:ext cx="2797500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Shape 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5075" y="3205550"/>
            <a:ext cx="2900150" cy="169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Shape 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89350"/>
            <a:ext cx="3325978" cy="2220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2994149"/>
            <a:ext cx="3223055" cy="2151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0957" y="2994153"/>
            <a:ext cx="3223055" cy="2151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18025" y="789212"/>
            <a:ext cx="3325975" cy="2220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Shape 82"/>
          <p:cNvPicPr preferRelativeResize="0"/>
          <p:nvPr/>
        </p:nvPicPr>
        <p:blipFill rotWithShape="1">
          <a:blip r:embed="rId7">
            <a:alphaModFix/>
          </a:blip>
          <a:srcRect b="0" l="6191" r="9795" t="0"/>
          <a:stretch/>
        </p:blipFill>
        <p:spPr>
          <a:xfrm>
            <a:off x="3174850" y="789400"/>
            <a:ext cx="2794305" cy="222037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Shape 83"/>
          <p:cNvSpPr txBox="1"/>
          <p:nvPr>
            <p:ph idx="1" type="body"/>
          </p:nvPr>
        </p:nvSpPr>
        <p:spPr>
          <a:xfrm>
            <a:off x="311700" y="-32950"/>
            <a:ext cx="8520600" cy="7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400">
                <a:highlight>
                  <a:srgbClr val="00FF00"/>
                </a:highlight>
              </a:rPr>
              <a:t>What do you see? Which one do you like the most and why? What would you take photos of if you were Max? Why?</a:t>
            </a:r>
            <a:endParaRPr b="1" sz="2400">
              <a:highlight>
                <a:srgbClr val="00FF00"/>
              </a:highlight>
            </a:endParaRPr>
          </a:p>
        </p:txBody>
      </p:sp>
      <p:pic>
        <p:nvPicPr>
          <p:cNvPr id="84" name="Shape 8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62676" y="2836875"/>
            <a:ext cx="3094700" cy="231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>
            <p:ph type="title"/>
          </p:nvPr>
        </p:nvSpPr>
        <p:spPr>
          <a:xfrm>
            <a:off x="311700" y="262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VOCABULARY</a:t>
            </a:r>
            <a:endParaRPr/>
          </a:p>
        </p:txBody>
      </p:sp>
      <p:pic>
        <p:nvPicPr>
          <p:cNvPr id="90" name="Shape 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1950" y="1012125"/>
            <a:ext cx="5028200" cy="377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675" y="235263"/>
            <a:ext cx="2840775" cy="18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275" y="2325575"/>
            <a:ext cx="3229775" cy="241922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 txBox="1"/>
          <p:nvPr/>
        </p:nvSpPr>
        <p:spPr>
          <a:xfrm>
            <a:off x="984996" y="1537875"/>
            <a:ext cx="1609500" cy="6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highlight>
                  <a:srgbClr val="FFFF00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Explorers</a:t>
            </a:r>
            <a:endParaRPr b="1" sz="2400">
              <a:highlight>
                <a:srgbClr val="FFFF00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8" name="Shape 98"/>
          <p:cNvSpPr txBox="1"/>
          <p:nvPr/>
        </p:nvSpPr>
        <p:spPr>
          <a:xfrm>
            <a:off x="432796" y="2379600"/>
            <a:ext cx="1609500" cy="6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highlight>
                  <a:srgbClr val="FFFF00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Journalist</a:t>
            </a:r>
            <a:endParaRPr b="1" sz="2400">
              <a:highlight>
                <a:srgbClr val="FFFF00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99" name="Shape 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9350" y="2535250"/>
            <a:ext cx="3769700" cy="2508564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Shape 100"/>
          <p:cNvSpPr txBox="1"/>
          <p:nvPr/>
        </p:nvSpPr>
        <p:spPr>
          <a:xfrm>
            <a:off x="6410775" y="4096500"/>
            <a:ext cx="1661100" cy="6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highlight>
                  <a:srgbClr val="FFFF00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Outdoors</a:t>
            </a:r>
            <a:endParaRPr b="1" sz="2400">
              <a:highlight>
                <a:srgbClr val="FFFF00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01" name="Shape 1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65763" y="163625"/>
            <a:ext cx="4598975" cy="229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Shape 102"/>
          <p:cNvSpPr txBox="1"/>
          <p:nvPr/>
        </p:nvSpPr>
        <p:spPr>
          <a:xfrm>
            <a:off x="5439525" y="1048900"/>
            <a:ext cx="2086500" cy="6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highlight>
                  <a:srgbClr val="FFFF00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Adventures</a:t>
            </a:r>
            <a:endParaRPr b="1" sz="2400">
              <a:highlight>
                <a:srgbClr val="FFFF00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Shape 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350" y="2724150"/>
            <a:ext cx="3629575" cy="22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74700" y="95025"/>
            <a:ext cx="4777375" cy="248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0575" y="2755400"/>
            <a:ext cx="3305425" cy="219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Shape 110"/>
          <p:cNvSpPr txBox="1"/>
          <p:nvPr/>
        </p:nvSpPr>
        <p:spPr>
          <a:xfrm>
            <a:off x="2074699" y="1976250"/>
            <a:ext cx="1143600" cy="6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highlight>
                  <a:srgbClr val="FFFF00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Globe</a:t>
            </a:r>
            <a:endParaRPr b="1" sz="2400">
              <a:highlight>
                <a:srgbClr val="FFFF00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11" name="Shape 111"/>
          <p:cNvSpPr txBox="1"/>
          <p:nvPr/>
        </p:nvSpPr>
        <p:spPr>
          <a:xfrm>
            <a:off x="1319426" y="2724150"/>
            <a:ext cx="1770900" cy="6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highlight>
                  <a:srgbClr val="FFFF00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Mongolia</a:t>
            </a:r>
            <a:endParaRPr b="1" sz="2400">
              <a:highlight>
                <a:srgbClr val="FFFF00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12" name="Shape 112"/>
          <p:cNvSpPr txBox="1"/>
          <p:nvPr/>
        </p:nvSpPr>
        <p:spPr>
          <a:xfrm>
            <a:off x="5857838" y="2755400"/>
            <a:ext cx="1770900" cy="6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highlight>
                  <a:srgbClr val="FFFF00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Montana</a:t>
            </a:r>
            <a:endParaRPr b="1" sz="2400">
              <a:highlight>
                <a:srgbClr val="FFFF00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Shape 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5450" y="172875"/>
            <a:ext cx="7141425" cy="471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/>
          <p:nvPr/>
        </p:nvSpPr>
        <p:spPr>
          <a:xfrm>
            <a:off x="3545375" y="325275"/>
            <a:ext cx="2181600" cy="6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highlight>
                  <a:srgbClr val="FFFF00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Photography</a:t>
            </a:r>
            <a:endParaRPr b="1" sz="2400">
              <a:highlight>
                <a:srgbClr val="FFFF00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19" name="Shape 119"/>
          <p:cNvSpPr txBox="1"/>
          <p:nvPr/>
        </p:nvSpPr>
        <p:spPr>
          <a:xfrm>
            <a:off x="2682025" y="3546475"/>
            <a:ext cx="1359300" cy="6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highlight>
                  <a:srgbClr val="FFFF00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Camera (Lens)</a:t>
            </a:r>
            <a:endParaRPr b="1" sz="2400">
              <a:highlight>
                <a:srgbClr val="FFFF00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20" name="Shape 120"/>
          <p:cNvSpPr txBox="1"/>
          <p:nvPr/>
        </p:nvSpPr>
        <p:spPr>
          <a:xfrm>
            <a:off x="5978875" y="1375650"/>
            <a:ext cx="1359300" cy="6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highlight>
                  <a:srgbClr val="FFFF00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Capture</a:t>
            </a:r>
            <a:endParaRPr b="1" sz="2400">
              <a:highlight>
                <a:srgbClr val="FFFF00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>
            <p:ph type="title"/>
          </p:nvPr>
        </p:nvSpPr>
        <p:spPr>
          <a:xfrm>
            <a:off x="214450" y="120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Listening Part One:</a:t>
            </a:r>
            <a:endParaRPr/>
          </a:p>
        </p:txBody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710275" y="2304725"/>
            <a:ext cx="8024700" cy="17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★"/>
            </a:pPr>
            <a:r>
              <a:rPr lang="en" sz="2400"/>
              <a:t>Listen and</a:t>
            </a:r>
            <a:r>
              <a:rPr b="1" lang="en" sz="2400"/>
              <a:t> tick</a:t>
            </a:r>
            <a:r>
              <a:rPr lang="en" sz="2400"/>
              <a:t> the correct answers</a:t>
            </a:r>
            <a:endParaRPr sz="2400"/>
          </a:p>
          <a:p>
            <a:pPr indent="-3810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★"/>
            </a:pPr>
            <a:r>
              <a:rPr lang="en" sz="2400"/>
              <a:t>Discuss these three topics with a partner: hobbies, heroes, future plans. </a:t>
            </a:r>
            <a:endParaRPr sz="2400"/>
          </a:p>
          <a:p>
            <a:pPr indent="-3810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Brainstorm your own ideas for each one</a:t>
            </a:r>
            <a:endParaRPr sz="2400"/>
          </a:p>
          <a:p>
            <a:pPr indent="-3810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Write </a:t>
            </a:r>
            <a:r>
              <a:rPr lang="en" sz="2400" u="sng"/>
              <a:t>2 - 3 questions</a:t>
            </a:r>
            <a:r>
              <a:rPr b="1" lang="en" sz="2400"/>
              <a:t> </a:t>
            </a:r>
            <a:r>
              <a:rPr lang="en" sz="2400"/>
              <a:t>for </a:t>
            </a:r>
            <a:r>
              <a:rPr b="1" lang="en" sz="2400"/>
              <a:t>each topic</a:t>
            </a:r>
            <a:endParaRPr b="1" sz="2400"/>
          </a:p>
          <a:p>
            <a:pPr indent="-3810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★"/>
            </a:pPr>
            <a:r>
              <a:rPr lang="en" sz="2400"/>
              <a:t>Join with another pair and interview each other!</a:t>
            </a:r>
            <a:endParaRPr sz="2400"/>
          </a:p>
          <a:p>
            <a:pPr indent="-3810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Do you have anything in common?</a:t>
            </a:r>
            <a:endParaRPr sz="2400"/>
          </a:p>
        </p:txBody>
      </p:sp>
      <p:pic>
        <p:nvPicPr>
          <p:cNvPr id="127" name="Shape 127"/>
          <p:cNvPicPr preferRelativeResize="0"/>
          <p:nvPr/>
        </p:nvPicPr>
        <p:blipFill rotWithShape="1">
          <a:blip r:embed="rId3">
            <a:alphaModFix/>
          </a:blip>
          <a:srcRect b="55254" l="11350" r="22000" t="25199"/>
          <a:stretch/>
        </p:blipFill>
        <p:spPr>
          <a:xfrm>
            <a:off x="377759" y="834326"/>
            <a:ext cx="8177566" cy="134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