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Playfair Display"/>
      <p:regular r:id="rId16"/>
      <p:bold r:id="rId17"/>
      <p:italic r:id="rId18"/>
      <p:boldItalic r:id="rId19"/>
    </p:embeddedFont>
    <p:embeddedFont>
      <p:font typeface="Montserrat"/>
      <p:regular r:id="rId20"/>
      <p:bold r:id="rId21"/>
      <p:italic r:id="rId22"/>
      <p:boldItalic r:id="rId23"/>
    </p:embeddedFont>
    <p:embeddedFont>
      <p:font typeface="Nosifer"/>
      <p:regular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Nosifer-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achingenglish.org.uk/article/stairway-nowhere-lower-leve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Link to recording: </a:t>
            </a:r>
            <a:r>
              <a:rPr lang="en" u="sng">
                <a:solidFill>
                  <a:schemeClr val="hlink"/>
                </a:solidFill>
                <a:hlinkClick r:id="rId2"/>
              </a:rPr>
              <a:t>https://www.teachingenglish.org.uk/article/stairway-nowhere-lower-level</a:t>
            </a:r>
            <a:endParaRPr/>
          </a:p>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For stage 1: Encourage students to listen and let the meaning of the text wash over them. Don’t focus on individual words. Read at a natural speed.</a:t>
            </a:r>
            <a:endParaRPr/>
          </a:p>
          <a:p>
            <a:pPr indent="0" lvl="0" marL="0" rtl="0">
              <a:spcBef>
                <a:spcPts val="0"/>
              </a:spcBef>
              <a:spcAft>
                <a:spcPts val="0"/>
              </a:spcAft>
              <a:buNone/>
            </a:pPr>
            <a:r>
              <a:rPr lang="en"/>
              <a:t>For stage 2: As you read, Ss will write down all the keywords they here. Tell them how many sentences there will be, and get to Ss to write 1, 2, 3, 4, 5, 6 (for each sentence) etc… so that they can organise their notes.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1.Once they have finished their recreation, give each group a (different colour) pen, and get them to write their sentences on the board at the front of the room. </a:t>
            </a:r>
            <a:endParaRPr/>
          </a:p>
          <a:p>
            <a:pPr indent="0" lvl="0" marL="0" rtl="0">
              <a:spcBef>
                <a:spcPts val="0"/>
              </a:spcBef>
              <a:spcAft>
                <a:spcPts val="0"/>
              </a:spcAft>
              <a:buNone/>
            </a:pPr>
            <a:r>
              <a:rPr lang="en"/>
              <a:t>There are different variations of this, but I usually don’t let the writer have the paper, so that their group must DICTATE the sentences to the writer. Take turns sentence by sentence to be the writer. (give them a time limit for this)</a:t>
            </a:r>
            <a:endParaRPr/>
          </a:p>
          <a:p>
            <a:pPr indent="0" lvl="0" marL="0" rtl="0">
              <a:spcBef>
                <a:spcPts val="0"/>
              </a:spcBef>
              <a:spcAft>
                <a:spcPts val="0"/>
              </a:spcAft>
              <a:buNone/>
            </a:pPr>
            <a:r>
              <a:t/>
            </a:r>
            <a:endParaRPr/>
          </a:p>
          <a:p>
            <a:pPr indent="0" lvl="0" marL="0" rtl="0">
              <a:spcBef>
                <a:spcPts val="0"/>
              </a:spcBef>
              <a:spcAft>
                <a:spcPts val="0"/>
              </a:spcAft>
              <a:buNone/>
            </a:pPr>
            <a:r>
              <a:rPr lang="en"/>
              <a:t>2.Once they have finished writing their sentences on the board. Compare and analyse each group’s sentences (with the group). </a:t>
            </a:r>
            <a:endParaRPr/>
          </a:p>
          <a:p>
            <a:pPr indent="0" lvl="0" marL="0" rtl="0">
              <a:spcBef>
                <a:spcPts val="0"/>
              </a:spcBef>
              <a:spcAft>
                <a:spcPts val="0"/>
              </a:spcAft>
              <a:buNone/>
            </a:pPr>
            <a:r>
              <a:rPr lang="en"/>
              <a:t>Get a red pen, and underline any parts of the sentences that need changing in order to improve grammaticality, vocab or cohesion. (it doesn’t matter if the sentences are not the same as the original paragraph… all that matters is that their sentences work as stand alone pieces)</a:t>
            </a:r>
            <a:endParaRPr/>
          </a:p>
          <a:p>
            <a:pPr indent="0" lvl="0" marL="0" rtl="0">
              <a:spcBef>
                <a:spcPts val="0"/>
              </a:spcBef>
              <a:spcAft>
                <a:spcPts val="0"/>
              </a:spcAft>
              <a:buNone/>
            </a:pPr>
            <a:r>
              <a:t/>
            </a:r>
            <a:endParaRPr/>
          </a:p>
          <a:p>
            <a:pPr indent="0" lvl="0" marL="0" rtl="0">
              <a:spcBef>
                <a:spcPts val="0"/>
              </a:spcBef>
              <a:spcAft>
                <a:spcPts val="0"/>
              </a:spcAft>
              <a:buNone/>
            </a:pPr>
            <a:r>
              <a:rPr lang="en"/>
              <a:t>3. Now groups work together to correct their mistakes that the teacher has highlighted. (perhaps use a different colour pen to do this to highlight their errors). The teacher can monitor and guide students through this phase but try to give the learners as much autonomy as possible here.</a:t>
            </a:r>
            <a:endParaRPr/>
          </a:p>
          <a:p>
            <a:pPr indent="0" lvl="0" marL="0" rtl="0">
              <a:spcBef>
                <a:spcPts val="0"/>
              </a:spcBef>
              <a:spcAft>
                <a:spcPts val="0"/>
              </a:spcAft>
              <a:buNone/>
            </a:pPr>
            <a:r>
              <a:t/>
            </a:r>
            <a:endParaRPr/>
          </a:p>
          <a:p>
            <a:pPr indent="0" lvl="0" marL="0" rtl="0">
              <a:spcBef>
                <a:spcPts val="0"/>
              </a:spcBef>
              <a:spcAft>
                <a:spcPts val="0"/>
              </a:spcAft>
              <a:buNone/>
            </a:pPr>
            <a:r>
              <a:rPr lang="en"/>
              <a:t>Once they have finished, the teacher checks again, and congratulates students on their success and teamwork! Perhaps you could now show them the original text to see how it compares with what they have written. You could also potentially act as a judge to see which group worked the best.</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Shape 5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Shape 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Shape 4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rgbClr val="D0E0E3"/>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Playfair Display"/>
                <a:ea typeface="Playfair Display"/>
                <a:cs typeface="Playfair Display"/>
                <a:sym typeface="Playfair Display"/>
              </a:defRPr>
            </a:lvl1pPr>
            <a:lvl2pPr lvl="1" algn="r">
              <a:spcBef>
                <a:spcPts val="0"/>
              </a:spcBef>
              <a:buNone/>
              <a:defRPr sz="1000">
                <a:solidFill>
                  <a:schemeClr val="dk2"/>
                </a:solidFill>
                <a:latin typeface="Playfair Display"/>
                <a:ea typeface="Playfair Display"/>
                <a:cs typeface="Playfair Display"/>
                <a:sym typeface="Playfair Display"/>
              </a:defRPr>
            </a:lvl2pPr>
            <a:lvl3pPr lvl="2" algn="r">
              <a:spcBef>
                <a:spcPts val="0"/>
              </a:spcBef>
              <a:buNone/>
              <a:defRPr sz="1000">
                <a:solidFill>
                  <a:schemeClr val="dk2"/>
                </a:solidFill>
                <a:latin typeface="Playfair Display"/>
                <a:ea typeface="Playfair Display"/>
                <a:cs typeface="Playfair Display"/>
                <a:sym typeface="Playfair Display"/>
              </a:defRPr>
            </a:lvl3pPr>
            <a:lvl4pPr lvl="3" algn="r">
              <a:spcBef>
                <a:spcPts val="0"/>
              </a:spcBef>
              <a:buNone/>
              <a:defRPr sz="1000">
                <a:solidFill>
                  <a:schemeClr val="dk2"/>
                </a:solidFill>
                <a:latin typeface="Playfair Display"/>
                <a:ea typeface="Playfair Display"/>
                <a:cs typeface="Playfair Display"/>
                <a:sym typeface="Playfair Display"/>
              </a:defRPr>
            </a:lvl4pPr>
            <a:lvl5pPr lvl="4" algn="r">
              <a:spcBef>
                <a:spcPts val="0"/>
              </a:spcBef>
              <a:buNone/>
              <a:defRPr sz="1000">
                <a:solidFill>
                  <a:schemeClr val="dk2"/>
                </a:solidFill>
                <a:latin typeface="Playfair Display"/>
                <a:ea typeface="Playfair Display"/>
                <a:cs typeface="Playfair Display"/>
                <a:sym typeface="Playfair Display"/>
              </a:defRPr>
            </a:lvl5pPr>
            <a:lvl6pPr lvl="5" algn="r">
              <a:spcBef>
                <a:spcPts val="0"/>
              </a:spcBef>
              <a:buNone/>
              <a:defRPr sz="1000">
                <a:solidFill>
                  <a:schemeClr val="dk2"/>
                </a:solidFill>
                <a:latin typeface="Playfair Display"/>
                <a:ea typeface="Playfair Display"/>
                <a:cs typeface="Playfair Display"/>
                <a:sym typeface="Playfair Display"/>
              </a:defRPr>
            </a:lvl6pPr>
            <a:lvl7pPr lvl="6" algn="r">
              <a:spcBef>
                <a:spcPts val="0"/>
              </a:spcBef>
              <a:buNone/>
              <a:defRPr sz="1000">
                <a:solidFill>
                  <a:schemeClr val="dk2"/>
                </a:solidFill>
                <a:latin typeface="Playfair Display"/>
                <a:ea typeface="Playfair Display"/>
                <a:cs typeface="Playfair Display"/>
                <a:sym typeface="Playfair Display"/>
              </a:defRPr>
            </a:lvl7pPr>
            <a:lvl8pPr lvl="7" algn="r">
              <a:spcBef>
                <a:spcPts val="0"/>
              </a:spcBef>
              <a:buNone/>
              <a:defRPr sz="1000">
                <a:solidFill>
                  <a:schemeClr val="dk2"/>
                </a:solidFill>
                <a:latin typeface="Playfair Display"/>
                <a:ea typeface="Playfair Display"/>
                <a:cs typeface="Playfair Display"/>
                <a:sym typeface="Playfair Display"/>
              </a:defRPr>
            </a:lvl8pPr>
            <a:lvl9pPr lvl="8" algn="r">
              <a:spcBef>
                <a:spcPts val="0"/>
              </a:spcBef>
              <a:buNone/>
              <a:defRPr sz="1000">
                <a:solidFill>
                  <a:schemeClr val="dk2"/>
                </a:solidFill>
                <a:latin typeface="Playfair Display"/>
                <a:ea typeface="Playfair Display"/>
                <a:cs typeface="Playfair Display"/>
                <a:sym typeface="Playfair Display"/>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S3A First Lesson	</a:t>
            </a:r>
            <a:endParaRPr/>
          </a:p>
        </p:txBody>
      </p:sp>
      <p:sp>
        <p:nvSpPr>
          <p:cNvPr id="59" name="Shape 59"/>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Stairway to Nowhere!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BRAINSTORM</a:t>
            </a:r>
            <a:endParaRPr/>
          </a:p>
        </p:txBody>
      </p:sp>
      <p:sp>
        <p:nvSpPr>
          <p:cNvPr id="120" name="Shape 1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Think about a day trip or a holiday that you have had recently.</a:t>
            </a:r>
            <a:endParaRPr b="1"/>
          </a:p>
          <a:p>
            <a:pPr indent="-342900" lvl="0" marL="457200" rtl="0">
              <a:spcBef>
                <a:spcPts val="1600"/>
              </a:spcBef>
              <a:spcAft>
                <a:spcPts val="0"/>
              </a:spcAft>
              <a:buSzPts val="1800"/>
              <a:buChar char="★"/>
            </a:pPr>
            <a:r>
              <a:rPr lang="en"/>
              <a:t>Where did you go?</a:t>
            </a:r>
            <a:endParaRPr/>
          </a:p>
          <a:p>
            <a:pPr indent="-342900" lvl="0" marL="457200" rtl="0">
              <a:spcBef>
                <a:spcPts val="0"/>
              </a:spcBef>
              <a:spcAft>
                <a:spcPts val="0"/>
              </a:spcAft>
              <a:buSzPts val="1800"/>
              <a:buChar char="★"/>
            </a:pPr>
            <a:r>
              <a:rPr lang="en"/>
              <a:t>Who did you go with?</a:t>
            </a:r>
            <a:endParaRPr/>
          </a:p>
          <a:p>
            <a:pPr indent="-342900" lvl="0" marL="457200" rtl="0">
              <a:spcBef>
                <a:spcPts val="0"/>
              </a:spcBef>
              <a:spcAft>
                <a:spcPts val="0"/>
              </a:spcAft>
              <a:buSzPts val="1800"/>
              <a:buChar char="★"/>
            </a:pPr>
            <a:r>
              <a:rPr lang="en"/>
              <a:t>What did you see and do?</a:t>
            </a:r>
            <a:endParaRPr/>
          </a:p>
          <a:p>
            <a:pPr indent="-342900" lvl="0" marL="457200" rtl="0">
              <a:spcBef>
                <a:spcPts val="0"/>
              </a:spcBef>
              <a:spcAft>
                <a:spcPts val="0"/>
              </a:spcAft>
              <a:buSzPts val="1800"/>
              <a:buChar char="★"/>
            </a:pPr>
            <a:r>
              <a:rPr lang="en"/>
              <a:t>Did anything unexpected happen? </a:t>
            </a:r>
            <a:endParaRPr/>
          </a:p>
          <a:p>
            <a:pPr indent="-342900" lvl="0" marL="457200" rtl="0">
              <a:spcBef>
                <a:spcPts val="0"/>
              </a:spcBef>
              <a:spcAft>
                <a:spcPts val="0"/>
              </a:spcAft>
              <a:buSzPts val="1800"/>
              <a:buChar char="★"/>
            </a:pPr>
            <a:r>
              <a:rPr lang="en"/>
              <a:t>What was it? </a:t>
            </a:r>
            <a:endParaRPr/>
          </a:p>
          <a:p>
            <a:pPr indent="-342900" lvl="0" marL="457200">
              <a:spcBef>
                <a:spcPts val="0"/>
              </a:spcBef>
              <a:spcAft>
                <a:spcPts val="0"/>
              </a:spcAft>
              <a:buSzPts val="1800"/>
              <a:buChar char="★"/>
            </a:pPr>
            <a:r>
              <a:rPr lang="en"/>
              <a:t>How did you feel?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OVER TO YOU!</a:t>
            </a:r>
            <a:endParaRPr/>
          </a:p>
        </p:txBody>
      </p:sp>
      <p:sp>
        <p:nvSpPr>
          <p:cNvPr id="126" name="Shape 126"/>
          <p:cNvSpPr txBox="1"/>
          <p:nvPr>
            <p:ph idx="1" type="body"/>
          </p:nvPr>
        </p:nvSpPr>
        <p:spPr>
          <a:xfrm>
            <a:off x="311700" y="1234075"/>
            <a:ext cx="8520600" cy="1559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Choose a partner. </a:t>
            </a:r>
            <a:endParaRPr b="1"/>
          </a:p>
          <a:p>
            <a:pPr indent="0" lvl="0" marL="0">
              <a:spcBef>
                <a:spcPts val="1600"/>
              </a:spcBef>
              <a:spcAft>
                <a:spcPts val="0"/>
              </a:spcAft>
              <a:buNone/>
            </a:pPr>
            <a:r>
              <a:rPr b="1" lang="en"/>
              <a:t>You will draw a picture about your day and write a short story about it. </a:t>
            </a:r>
            <a:endParaRPr b="1"/>
          </a:p>
          <a:p>
            <a:pPr indent="0" lvl="0" marL="0">
              <a:spcBef>
                <a:spcPts val="1600"/>
              </a:spcBef>
              <a:spcAft>
                <a:spcPts val="1600"/>
              </a:spcAft>
              <a:buNone/>
            </a:pPr>
            <a:r>
              <a:rPr b="1" lang="en"/>
              <a:t>You should write </a:t>
            </a:r>
            <a:r>
              <a:rPr b="1" lang="en" u="sng"/>
              <a:t>ten lines</a:t>
            </a:r>
            <a:r>
              <a:rPr b="1" lang="en"/>
              <a:t>.</a:t>
            </a:r>
            <a:endParaRPr b="1"/>
          </a:p>
        </p:txBody>
      </p:sp>
      <p:sp>
        <p:nvSpPr>
          <p:cNvPr id="127" name="Shape 127"/>
          <p:cNvSpPr txBox="1"/>
          <p:nvPr>
            <p:ph idx="1" type="body"/>
          </p:nvPr>
        </p:nvSpPr>
        <p:spPr>
          <a:xfrm>
            <a:off x="377975" y="3138975"/>
            <a:ext cx="8520600" cy="1559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b="1" lang="en"/>
              <a:t>Now tell your story to another pair. </a:t>
            </a:r>
            <a:r>
              <a:rPr b="1" i="1" lang="en"/>
              <a:t>Don’t </a:t>
            </a:r>
            <a:r>
              <a:rPr b="1" lang="en"/>
              <a:t>show them your picture. </a:t>
            </a:r>
            <a:br>
              <a:rPr b="1" lang="en"/>
            </a:br>
            <a:r>
              <a:rPr b="1" lang="en"/>
              <a:t>Listen for keywords and draw your version of the picture. </a:t>
            </a:r>
            <a:br>
              <a:rPr b="1" lang="en"/>
            </a:br>
            <a:r>
              <a:rPr b="1" lang="en"/>
              <a:t>Swap pictures and see who was closer!</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CHANGE CHAIRS!</a:t>
            </a:r>
            <a:endParaRPr/>
          </a:p>
        </p:txBody>
      </p:sp>
      <p:sp>
        <p:nvSpPr>
          <p:cNvPr id="65" name="Shape 65"/>
          <p:cNvSpPr txBox="1"/>
          <p:nvPr>
            <p:ph idx="1" type="body"/>
          </p:nvPr>
        </p:nvSpPr>
        <p:spPr>
          <a:xfrm>
            <a:off x="311700" y="1234075"/>
            <a:ext cx="2757000" cy="333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i="1" lang="en" sz="2400"/>
              <a:t>If you have…</a:t>
            </a:r>
            <a:endParaRPr b="1" i="1" sz="2400"/>
          </a:p>
          <a:p>
            <a:pPr indent="0" lvl="0" marL="0" rtl="0">
              <a:spcBef>
                <a:spcPts val="1600"/>
              </a:spcBef>
              <a:spcAft>
                <a:spcPts val="0"/>
              </a:spcAft>
              <a:buNone/>
            </a:pPr>
            <a:r>
              <a:rPr b="1" i="1" lang="en" sz="2400"/>
              <a:t>If you can…</a:t>
            </a:r>
            <a:endParaRPr b="1" i="1" sz="2400"/>
          </a:p>
          <a:p>
            <a:pPr indent="0" lvl="0" marL="0" rtl="0">
              <a:spcBef>
                <a:spcPts val="1600"/>
              </a:spcBef>
              <a:spcAft>
                <a:spcPts val="0"/>
              </a:spcAft>
              <a:buNone/>
            </a:pPr>
            <a:r>
              <a:rPr b="1" i="1" lang="en" sz="2400"/>
              <a:t>If you want…</a:t>
            </a:r>
            <a:endParaRPr b="1" i="1" sz="2400"/>
          </a:p>
          <a:p>
            <a:pPr indent="0" lvl="0" marL="0" rtl="0">
              <a:spcBef>
                <a:spcPts val="1600"/>
              </a:spcBef>
              <a:spcAft>
                <a:spcPts val="1600"/>
              </a:spcAft>
              <a:buNone/>
            </a:pPr>
            <a:r>
              <a:rPr b="1" i="1" lang="en" sz="2400"/>
              <a:t>If you will...</a:t>
            </a:r>
            <a:endParaRPr b="1" i="1" sz="2400"/>
          </a:p>
        </p:txBody>
      </p:sp>
      <p:pic>
        <p:nvPicPr>
          <p:cNvPr id="66" name="Shape 66"/>
          <p:cNvPicPr preferRelativeResize="0"/>
          <p:nvPr/>
        </p:nvPicPr>
        <p:blipFill>
          <a:blip r:embed="rId3">
            <a:alphaModFix/>
          </a:blip>
          <a:stretch>
            <a:fillRect/>
          </a:stretch>
        </p:blipFill>
        <p:spPr>
          <a:xfrm>
            <a:off x="3221100" y="1170125"/>
            <a:ext cx="5611200" cy="37801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4800">
                <a:latin typeface="Nosifer"/>
                <a:ea typeface="Nosifer"/>
                <a:cs typeface="Nosifer"/>
                <a:sym typeface="Nosifer"/>
              </a:rPr>
              <a:t>STAIRWAY TO NOWHERE</a:t>
            </a:r>
            <a:endParaRPr sz="4800">
              <a:latin typeface="Nosifer"/>
              <a:ea typeface="Nosifer"/>
              <a:cs typeface="Nosifer"/>
              <a:sym typeface="Nosifer"/>
            </a:endParaRPr>
          </a:p>
        </p:txBody>
      </p:sp>
      <p:sp>
        <p:nvSpPr>
          <p:cNvPr id="72" name="Shape 72"/>
          <p:cNvSpPr txBox="1"/>
          <p:nvPr>
            <p:ph idx="1" type="body"/>
          </p:nvPr>
        </p:nvSpPr>
        <p:spPr>
          <a:xfrm>
            <a:off x="311700" y="2371575"/>
            <a:ext cx="8520600" cy="172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You will hear a woman talking about a picture called ‘Stairway to Nowhere’</a:t>
            </a:r>
            <a:endParaRPr b="1"/>
          </a:p>
          <a:p>
            <a:pPr indent="0" lvl="0" marL="0">
              <a:spcBef>
                <a:spcPts val="1600"/>
              </a:spcBef>
              <a:spcAft>
                <a:spcPts val="0"/>
              </a:spcAft>
              <a:buNone/>
            </a:pPr>
            <a:r>
              <a:rPr b="1" lang="en"/>
              <a:t>What do you think it means?</a:t>
            </a:r>
            <a:endParaRPr b="1"/>
          </a:p>
          <a:p>
            <a:pPr indent="0" lvl="0" marL="0">
              <a:spcBef>
                <a:spcPts val="1600"/>
              </a:spcBef>
              <a:spcAft>
                <a:spcPts val="0"/>
              </a:spcAft>
              <a:buNone/>
            </a:pPr>
            <a:r>
              <a:rPr b="1" lang="en"/>
              <a:t>Discuss it with the person next to you then draw the picture you expect to see. </a:t>
            </a:r>
            <a:endParaRPr b="1"/>
          </a:p>
          <a:p>
            <a:pPr indent="0" lvl="0" marL="0">
              <a:spcBef>
                <a:spcPts val="1600"/>
              </a:spcBef>
              <a:spcAft>
                <a:spcPts val="1600"/>
              </a:spcAft>
              <a:buNone/>
            </a:pPr>
            <a:r>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LISTENING TIME!</a:t>
            </a:r>
            <a:endParaRPr/>
          </a:p>
        </p:txBody>
      </p:sp>
      <p:sp>
        <p:nvSpPr>
          <p:cNvPr id="78" name="Shape 78"/>
          <p:cNvSpPr txBox="1"/>
          <p:nvPr>
            <p:ph idx="1" type="body"/>
          </p:nvPr>
        </p:nvSpPr>
        <p:spPr>
          <a:xfrm>
            <a:off x="311700" y="1234075"/>
            <a:ext cx="8520600" cy="2265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First listening: </a:t>
            </a:r>
            <a:r>
              <a:rPr lang="en"/>
              <a:t>Listen and then discuss the questions</a:t>
            </a:r>
            <a:endParaRPr/>
          </a:p>
          <a:p>
            <a:pPr indent="-342900" lvl="0" marL="457200" rtl="0">
              <a:spcBef>
                <a:spcPts val="1600"/>
              </a:spcBef>
              <a:spcAft>
                <a:spcPts val="0"/>
              </a:spcAft>
              <a:buSzPts val="1800"/>
              <a:buChar char="★"/>
            </a:pPr>
            <a:r>
              <a:rPr lang="en"/>
              <a:t>When did she take the photo?</a:t>
            </a:r>
            <a:endParaRPr/>
          </a:p>
          <a:p>
            <a:pPr indent="-342900" lvl="0" marL="457200" rtl="0">
              <a:spcBef>
                <a:spcPts val="0"/>
              </a:spcBef>
              <a:spcAft>
                <a:spcPts val="0"/>
              </a:spcAft>
              <a:buSzPts val="1800"/>
              <a:buChar char="★"/>
            </a:pPr>
            <a:r>
              <a:rPr lang="en"/>
              <a:t>What was the name of the town?</a:t>
            </a:r>
            <a:endParaRPr/>
          </a:p>
          <a:p>
            <a:pPr indent="-342900" lvl="0" marL="457200" rtl="0">
              <a:spcBef>
                <a:spcPts val="0"/>
              </a:spcBef>
              <a:spcAft>
                <a:spcPts val="0"/>
              </a:spcAft>
              <a:buSzPts val="1800"/>
              <a:buChar char="★"/>
            </a:pPr>
            <a:r>
              <a:rPr lang="en"/>
              <a:t>What did she see that made her laugh?</a:t>
            </a:r>
            <a:endParaRPr/>
          </a:p>
          <a:p>
            <a:pPr indent="-342900" lvl="0" marL="457200" rtl="0">
              <a:spcBef>
                <a:spcPts val="0"/>
              </a:spcBef>
              <a:spcAft>
                <a:spcPts val="0"/>
              </a:spcAft>
              <a:buSzPts val="1800"/>
              <a:buChar char="★"/>
            </a:pPr>
            <a:r>
              <a:rPr lang="en"/>
              <a:t>How did she feel about it?</a:t>
            </a:r>
            <a:endParaRPr/>
          </a:p>
          <a:p>
            <a:pPr indent="-342900" lvl="0" marL="457200" rtl="0">
              <a:spcBef>
                <a:spcPts val="0"/>
              </a:spcBef>
              <a:spcAft>
                <a:spcPts val="0"/>
              </a:spcAft>
              <a:buSzPts val="1800"/>
              <a:buChar char="★"/>
            </a:pPr>
            <a:r>
              <a:rPr lang="en"/>
              <a:t>What does the photo make her remember?</a:t>
            </a:r>
            <a:endParaRPr/>
          </a:p>
          <a:p>
            <a:pPr indent="0" lvl="0" marL="0">
              <a:spcBef>
                <a:spcPts val="1600"/>
              </a:spcBef>
              <a:spcAft>
                <a:spcPts val="1600"/>
              </a:spcAft>
              <a:buNone/>
            </a:pPr>
            <a:r>
              <a:t/>
            </a:r>
            <a:endParaRPr/>
          </a:p>
        </p:txBody>
      </p:sp>
      <p:sp>
        <p:nvSpPr>
          <p:cNvPr id="79" name="Shape 79"/>
          <p:cNvSpPr txBox="1"/>
          <p:nvPr>
            <p:ph idx="1" type="body"/>
          </p:nvPr>
        </p:nvSpPr>
        <p:spPr>
          <a:xfrm>
            <a:off x="235500" y="3865950"/>
            <a:ext cx="8520600" cy="108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Second</a:t>
            </a:r>
            <a:r>
              <a:rPr b="1" lang="en"/>
              <a:t> listening: </a:t>
            </a:r>
            <a:r>
              <a:rPr lang="en"/>
              <a:t> Listen again and fill in the missing words</a:t>
            </a:r>
            <a:endParaRPr/>
          </a:p>
          <a:p>
            <a:pPr indent="0" lvl="0" marL="0" rtl="0">
              <a:spcBef>
                <a:spcPts val="1600"/>
              </a:spcBef>
              <a:spcAft>
                <a:spcPts val="0"/>
              </a:spcAft>
              <a:buNone/>
            </a:pPr>
            <a:r>
              <a:rPr i="1" lang="en"/>
              <a:t>What types of words are missing?</a:t>
            </a:r>
            <a:endParaRPr i="1"/>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200425" y="8645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CHECK YOUR ANSWERS</a:t>
            </a:r>
            <a:endParaRPr/>
          </a:p>
        </p:txBody>
      </p:sp>
      <p:pic>
        <p:nvPicPr>
          <p:cNvPr id="85" name="Shape 85"/>
          <p:cNvPicPr preferRelativeResize="0"/>
          <p:nvPr/>
        </p:nvPicPr>
        <p:blipFill rotWithShape="1">
          <a:blip r:embed="rId3">
            <a:alphaModFix/>
          </a:blip>
          <a:srcRect b="20312" l="29715" r="26708" t="29395"/>
          <a:stretch/>
        </p:blipFill>
        <p:spPr>
          <a:xfrm>
            <a:off x="970225" y="593475"/>
            <a:ext cx="7012450" cy="4550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Draw the picture again with this new information….</a:t>
            </a:r>
            <a:endParaRPr/>
          </a:p>
        </p:txBody>
      </p:sp>
      <p:sp>
        <p:nvSpPr>
          <p:cNvPr id="91" name="Shape 91"/>
          <p:cNvSpPr txBox="1"/>
          <p:nvPr>
            <p:ph idx="1" type="body"/>
          </p:nvPr>
        </p:nvSpPr>
        <p:spPr>
          <a:xfrm>
            <a:off x="311700" y="1246450"/>
            <a:ext cx="1790100" cy="572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a:t>Here it is…..</a:t>
            </a:r>
            <a:endParaRPr b="1"/>
          </a:p>
        </p:txBody>
      </p:sp>
      <p:pic>
        <p:nvPicPr>
          <p:cNvPr id="92" name="Shape 92"/>
          <p:cNvPicPr preferRelativeResize="0"/>
          <p:nvPr/>
        </p:nvPicPr>
        <p:blipFill rotWithShape="1">
          <a:blip r:embed="rId3">
            <a:alphaModFix/>
          </a:blip>
          <a:srcRect b="6531" l="28201" r="35278" t="11211"/>
          <a:stretch/>
        </p:blipFill>
        <p:spPr>
          <a:xfrm>
            <a:off x="2240075" y="811252"/>
            <a:ext cx="3421099" cy="4332248"/>
          </a:xfrm>
          <a:prstGeom prst="rect">
            <a:avLst/>
          </a:prstGeom>
          <a:noFill/>
          <a:ln>
            <a:noFill/>
          </a:ln>
        </p:spPr>
      </p:pic>
      <p:sp>
        <p:nvSpPr>
          <p:cNvPr id="93" name="Shape 93"/>
          <p:cNvSpPr txBox="1"/>
          <p:nvPr>
            <p:ph idx="1" type="body"/>
          </p:nvPr>
        </p:nvSpPr>
        <p:spPr>
          <a:xfrm>
            <a:off x="5805425" y="1246450"/>
            <a:ext cx="30843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Talk to your partner:</a:t>
            </a:r>
            <a:endParaRPr b="1"/>
          </a:p>
          <a:p>
            <a:pPr indent="0" lvl="0" marL="0">
              <a:spcBef>
                <a:spcPts val="1600"/>
              </a:spcBef>
              <a:spcAft>
                <a:spcPts val="0"/>
              </a:spcAft>
              <a:buNone/>
            </a:pPr>
            <a:r>
              <a:rPr lang="en"/>
              <a:t>What do you think of this picture? (</a:t>
            </a:r>
            <a:r>
              <a:rPr i="1" lang="en"/>
              <a:t>I think it is….because…..)</a:t>
            </a:r>
            <a:endParaRPr i="1"/>
          </a:p>
          <a:p>
            <a:pPr indent="0" lvl="0" marL="0">
              <a:spcBef>
                <a:spcPts val="1600"/>
              </a:spcBef>
              <a:spcAft>
                <a:spcPts val="0"/>
              </a:spcAft>
              <a:buNone/>
            </a:pPr>
            <a:r>
              <a:rPr lang="en"/>
              <a:t>Why did she take it?</a:t>
            </a:r>
            <a:endParaRPr/>
          </a:p>
          <a:p>
            <a:pPr indent="0" lvl="0" marL="0" rtl="0">
              <a:spcBef>
                <a:spcPts val="1600"/>
              </a:spcBef>
              <a:spcAft>
                <a:spcPts val="1600"/>
              </a:spcAft>
              <a:buNone/>
            </a:pPr>
            <a:r>
              <a:rPr lang="en"/>
              <a:t>What would you take a picture of if you were on holiday? Why?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461800" y="113050"/>
            <a:ext cx="4401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6000"/>
              <a:t>DICTOGLOSS!</a:t>
            </a:r>
            <a:endParaRPr sz="6000"/>
          </a:p>
        </p:txBody>
      </p:sp>
      <p:sp>
        <p:nvSpPr>
          <p:cNvPr id="99" name="Shape 99"/>
          <p:cNvSpPr txBox="1"/>
          <p:nvPr>
            <p:ph idx="1" type="body"/>
          </p:nvPr>
        </p:nvSpPr>
        <p:spPr>
          <a:xfrm>
            <a:off x="78525" y="1095975"/>
            <a:ext cx="4785000" cy="365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There will be 2 listening stages...</a:t>
            </a:r>
            <a:endParaRPr/>
          </a:p>
          <a:p>
            <a:pPr indent="0" lvl="0" marL="0" rtl="0">
              <a:spcBef>
                <a:spcPts val="1600"/>
              </a:spcBef>
              <a:spcAft>
                <a:spcPts val="0"/>
              </a:spcAft>
              <a:buNone/>
            </a:pPr>
            <a:r>
              <a:rPr b="1" lang="en"/>
              <a:t>STAGE 1:</a:t>
            </a:r>
            <a:r>
              <a:rPr lang="en"/>
              <a:t> Listen first (put your pen down!)</a:t>
            </a:r>
            <a:endParaRPr/>
          </a:p>
          <a:p>
            <a:pPr indent="0" lvl="0" marL="0" rtl="0">
              <a:spcBef>
                <a:spcPts val="1600"/>
              </a:spcBef>
              <a:spcAft>
                <a:spcPts val="0"/>
              </a:spcAft>
              <a:buNone/>
            </a:pPr>
            <a:r>
              <a:rPr b="1" lang="en"/>
              <a:t>STAGE 2:</a:t>
            </a:r>
            <a:r>
              <a:rPr lang="en"/>
              <a:t> Pick up your pens, listen and write only the key words!</a:t>
            </a:r>
            <a:endParaRPr/>
          </a:p>
          <a:p>
            <a:pPr indent="0" lvl="0" marL="0" rtl="0">
              <a:lnSpc>
                <a:spcPct val="100000"/>
              </a:lnSpc>
              <a:spcBef>
                <a:spcPts val="1600"/>
              </a:spcBef>
              <a:spcAft>
                <a:spcPts val="0"/>
              </a:spcAft>
              <a:buNone/>
            </a:pPr>
            <a:r>
              <a:t/>
            </a:r>
            <a:endParaRPr b="1"/>
          </a:p>
          <a:p>
            <a:pPr indent="0" lvl="0" marL="0" rtl="0">
              <a:lnSpc>
                <a:spcPct val="100000"/>
              </a:lnSpc>
              <a:spcBef>
                <a:spcPts val="0"/>
              </a:spcBef>
              <a:spcAft>
                <a:spcPts val="0"/>
              </a:spcAft>
              <a:buNone/>
            </a:pPr>
            <a:r>
              <a:rPr b="1" lang="en"/>
              <a:t>What are the key words?</a:t>
            </a:r>
            <a:endParaRPr b="1"/>
          </a:p>
          <a:p>
            <a:pPr indent="0" lvl="0" marL="0" rtl="0">
              <a:lnSpc>
                <a:spcPct val="100000"/>
              </a:lnSpc>
              <a:spcBef>
                <a:spcPts val="0"/>
              </a:spcBef>
              <a:spcAft>
                <a:spcPts val="0"/>
              </a:spcAft>
              <a:buNone/>
            </a:pPr>
            <a:r>
              <a:rPr lang="en"/>
              <a:t>Nouns? Adjectives? Prepositions? Verbs? Short connecting words? (eg.and)</a:t>
            </a:r>
            <a:endParaRPr/>
          </a:p>
          <a:p>
            <a:pPr indent="0" lvl="0" marL="0" rtl="0">
              <a:spcBef>
                <a:spcPts val="0"/>
              </a:spcBef>
              <a:spcAft>
                <a:spcPts val="0"/>
              </a:spcAft>
              <a:buNone/>
            </a:pPr>
            <a:r>
              <a:t/>
            </a:r>
            <a:endParaRPr/>
          </a:p>
          <a:p>
            <a:pPr indent="0" lvl="0" marL="0" rtl="0">
              <a:spcBef>
                <a:spcPts val="1600"/>
              </a:spcBef>
              <a:spcAft>
                <a:spcPts val="1600"/>
              </a:spcAft>
              <a:buNone/>
            </a:pPr>
            <a:r>
              <a:t/>
            </a:r>
            <a:endParaRPr/>
          </a:p>
        </p:txBody>
      </p:sp>
      <p:pic>
        <p:nvPicPr>
          <p:cNvPr descr="giphy.gif" id="100" name="Shape 100"/>
          <p:cNvPicPr preferRelativeResize="0"/>
          <p:nvPr/>
        </p:nvPicPr>
        <p:blipFill>
          <a:blip r:embed="rId3">
            <a:alphaModFix/>
          </a:blip>
          <a:stretch>
            <a:fillRect/>
          </a:stretch>
        </p:blipFill>
        <p:spPr>
          <a:xfrm>
            <a:off x="4965263" y="481838"/>
            <a:ext cx="4067175" cy="4067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Now get into groups.</a:t>
            </a:r>
            <a:endParaRPr/>
          </a:p>
          <a:p>
            <a:pPr indent="0" lvl="0" marL="0" rtl="0">
              <a:spcBef>
                <a:spcPts val="0"/>
              </a:spcBef>
              <a:spcAft>
                <a:spcPts val="0"/>
              </a:spcAft>
              <a:buNone/>
            </a:pPr>
            <a:r>
              <a:t/>
            </a:r>
            <a:endParaRPr/>
          </a:p>
          <a:p>
            <a:pPr indent="0" lvl="0" marL="0" rtl="0">
              <a:spcBef>
                <a:spcPts val="0"/>
              </a:spcBef>
              <a:spcAft>
                <a:spcPts val="0"/>
              </a:spcAft>
              <a:buNone/>
            </a:pPr>
            <a:r>
              <a:rPr lang="en"/>
              <a:t>Choose </a:t>
            </a:r>
            <a:r>
              <a:rPr lang="en" u="sng"/>
              <a:t>ONE</a:t>
            </a:r>
            <a:r>
              <a:rPr lang="en"/>
              <a:t> person to be the writer.</a:t>
            </a:r>
            <a:endParaRPr/>
          </a:p>
          <a:p>
            <a:pPr indent="0" lvl="0" marL="0">
              <a:spcBef>
                <a:spcPts val="0"/>
              </a:spcBef>
              <a:spcAft>
                <a:spcPts val="0"/>
              </a:spcAft>
              <a:buNone/>
            </a:pPr>
            <a:r>
              <a:rPr lang="en"/>
              <a:t>Use everybody’s notes to try to recreate the text. </a:t>
            </a:r>
            <a:endParaRPr/>
          </a:p>
          <a:p>
            <a:pPr indent="0" lvl="0" marL="0" rtl="0">
              <a:spcBef>
                <a:spcPts val="0"/>
              </a:spcBef>
              <a:spcAft>
                <a:spcPts val="0"/>
              </a:spcAft>
              <a:buNone/>
            </a:pPr>
            <a:r>
              <a:t/>
            </a:r>
            <a:endParaRPr/>
          </a:p>
          <a:p>
            <a:pPr indent="0" lvl="0" marL="0" rtl="0">
              <a:spcBef>
                <a:spcPts val="0"/>
              </a:spcBef>
              <a:spcAft>
                <a:spcPts val="0"/>
              </a:spcAft>
              <a:buNone/>
            </a:pPr>
            <a:r>
              <a:rPr lang="en"/>
              <a:t>You have 10 minutes!</a:t>
            </a:r>
            <a:endParaRPr/>
          </a:p>
        </p:txBody>
      </p:sp>
      <p:pic>
        <p:nvPicPr>
          <p:cNvPr id="106" name="Shape 106"/>
          <p:cNvPicPr preferRelativeResize="0"/>
          <p:nvPr/>
        </p:nvPicPr>
        <p:blipFill>
          <a:blip r:embed="rId3">
            <a:alphaModFix/>
          </a:blip>
          <a:stretch>
            <a:fillRect/>
          </a:stretch>
        </p:blipFill>
        <p:spPr>
          <a:xfrm>
            <a:off x="7585825" y="2542596"/>
            <a:ext cx="1274375" cy="214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TIME’S UP!</a:t>
            </a:r>
            <a:endParaRPr/>
          </a:p>
        </p:txBody>
      </p:sp>
      <p:sp>
        <p:nvSpPr>
          <p:cNvPr id="112" name="Shape 112"/>
          <p:cNvSpPr txBox="1"/>
          <p:nvPr>
            <p:ph idx="1" type="body"/>
          </p:nvPr>
        </p:nvSpPr>
        <p:spPr>
          <a:xfrm>
            <a:off x="311700" y="1234075"/>
            <a:ext cx="8520600" cy="107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Choose </a:t>
            </a:r>
            <a:r>
              <a:rPr b="1" lang="en" u="sng"/>
              <a:t>one person</a:t>
            </a:r>
            <a:r>
              <a:rPr b="1" lang="en"/>
              <a:t> to write your answers on the board above. </a:t>
            </a:r>
            <a:endParaRPr b="1"/>
          </a:p>
          <a:p>
            <a:pPr indent="0" lvl="0" marL="0" rtl="0">
              <a:spcBef>
                <a:spcPts val="1600"/>
              </a:spcBef>
              <a:spcAft>
                <a:spcPts val="1600"/>
              </a:spcAft>
              <a:buNone/>
            </a:pPr>
            <a:r>
              <a:rPr b="1" lang="en"/>
              <a:t>NO paper! You have to dictate it to each other!</a:t>
            </a:r>
            <a:endParaRPr b="1"/>
          </a:p>
        </p:txBody>
      </p:sp>
      <p:sp>
        <p:nvSpPr>
          <p:cNvPr id="113" name="Shape 113"/>
          <p:cNvSpPr txBox="1"/>
          <p:nvPr>
            <p:ph idx="1" type="body"/>
          </p:nvPr>
        </p:nvSpPr>
        <p:spPr>
          <a:xfrm>
            <a:off x="373225" y="3207650"/>
            <a:ext cx="8520600" cy="1079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Swap with another group. Use the original to correct any mistakes. </a:t>
            </a:r>
            <a:br>
              <a:rPr b="1" lang="en"/>
            </a:br>
            <a:r>
              <a:rPr b="1" lang="en"/>
              <a:t>Two points = correct tense, characters (nouns), describing words (adjectives)</a:t>
            </a:r>
            <a:br>
              <a:rPr b="1" lang="en"/>
            </a:br>
            <a:r>
              <a:rPr b="1" lang="en"/>
              <a:t>One point = correct spelling of unfamiliar words</a:t>
            </a:r>
            <a:endParaRPr b="1"/>
          </a:p>
          <a:p>
            <a:pPr indent="0" lvl="0" marL="0" rtl="0">
              <a:spcBef>
                <a:spcPts val="1600"/>
              </a:spcBef>
              <a:spcAft>
                <a:spcPts val="1600"/>
              </a:spcAft>
              <a:buNone/>
            </a:pPr>
            <a:r>
              <a:rPr b="1" i="1" lang="en"/>
              <a:t>BONUS POINTS FOR BEING CLOSEST TO THE ORIGINAL!</a:t>
            </a:r>
            <a:br>
              <a:rPr b="1" lang="en"/>
            </a:br>
            <a:endParaRPr b="1"/>
          </a:p>
        </p:txBody>
      </p:sp>
      <p:sp>
        <p:nvSpPr>
          <p:cNvPr id="114" name="Shape 114"/>
          <p:cNvSpPr txBox="1"/>
          <p:nvPr>
            <p:ph type="title"/>
          </p:nvPr>
        </p:nvSpPr>
        <p:spPr>
          <a:xfrm>
            <a:off x="311700" y="2418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CHANGE POSITIONS!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