
<file path=[Content_Types].xml><?xml version="1.0" encoding="utf-8"?>
<Types xmlns="http://schemas.openxmlformats.org/package/2006/content-types"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82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9144000" cy="5143500"/>
  <p:notesSz cx="6858000" cy="9144000"/>
  <p:embeddedFontLst>
    <p:embeddedFont>
      <p:font typeface="Playfair Display" panose="00000500000000000000"/>
      <p:regular r:id="rId34"/>
    </p:embeddedFont>
    <p:embeddedFont>
      <p:font typeface="Montserrat" panose="00000500000000000000"/>
      <p:regular r:id="rId35"/>
    </p:embeddedFont>
    <p:embeddedFont>
      <p:font typeface="Roboto" panose="0200000000000000000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E46DECB-134D-454C-AF5F-DDD3F1735AA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9" Type="http://schemas.openxmlformats.org/officeDocument/2006/relationships/font" Target="fonts/font6.fntdata"/><Relationship Id="rId38" Type="http://schemas.openxmlformats.org/officeDocument/2006/relationships/font" Target="fonts/font5.fntdata"/><Relationship Id="rId37" Type="http://schemas.openxmlformats.org/officeDocument/2006/relationships/font" Target="fonts/font4.fntdata"/><Relationship Id="rId36" Type="http://schemas.openxmlformats.org/officeDocument/2006/relationships/font" Target="fonts/font3.fntdata"/><Relationship Id="rId35" Type="http://schemas.openxmlformats.org/officeDocument/2006/relationships/font" Target="fonts/font2.fntdata"/><Relationship Id="rId34" Type="http://schemas.openxmlformats.org/officeDocument/2006/relationships/font" Target="fonts/font1.fntdata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" name="Shape 11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 panose="00000500000000000000"/>
              <a:buNone/>
              <a:defRPr sz="6800" b="1"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 panose="00000500000000000000"/>
              <a:buNone/>
              <a:defRPr sz="6800" b="1"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 panose="00000500000000000000"/>
              <a:buNone/>
              <a:defRPr sz="6800" b="1"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 panose="00000500000000000000"/>
              <a:buNone/>
              <a:defRPr sz="6800" b="1"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 panose="00000500000000000000"/>
              <a:buNone/>
              <a:defRPr sz="6800" b="1"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 panose="00000500000000000000"/>
              <a:buNone/>
              <a:defRPr sz="6800" b="1"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 panose="00000500000000000000"/>
              <a:buNone/>
              <a:defRPr sz="6800" b="1"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 panose="00000500000000000000"/>
              <a:buNone/>
              <a:defRPr sz="6800" b="1"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 panose="00000500000000000000"/>
              <a:buNone/>
              <a:defRPr sz="6800" b="1"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9pPr>
          </a:lstStyle>
          <a:p/>
        </p:txBody>
      </p:sp>
      <p:sp>
        <p:nvSpPr>
          <p:cNvPr id="13" name="Shape 13"/>
          <p:cNvSpPr txBox="1"/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 panose="00000500000000000000"/>
              <a:buNone/>
              <a:defRPr sz="2400" b="1">
                <a:solidFill>
                  <a:schemeClr val="l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 panose="00000500000000000000"/>
              <a:buNone/>
              <a:defRPr sz="2400" b="1">
                <a:solidFill>
                  <a:schemeClr val="l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 panose="00000500000000000000"/>
              <a:buNone/>
              <a:defRPr sz="2400" b="1">
                <a:solidFill>
                  <a:schemeClr val="l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 panose="00000500000000000000"/>
              <a:buNone/>
              <a:defRPr sz="2400" b="1">
                <a:solidFill>
                  <a:schemeClr val="l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 panose="00000500000000000000"/>
              <a:buNone/>
              <a:defRPr sz="2400" b="1">
                <a:solidFill>
                  <a:schemeClr val="l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 panose="00000500000000000000"/>
              <a:buNone/>
              <a:defRPr sz="2400" b="1">
                <a:solidFill>
                  <a:schemeClr val="l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 panose="00000500000000000000"/>
              <a:buNone/>
              <a:defRPr sz="2400" b="1">
                <a:solidFill>
                  <a:schemeClr val="l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 panose="00000500000000000000"/>
              <a:buNone/>
              <a:defRPr sz="2400" b="1">
                <a:solidFill>
                  <a:schemeClr val="l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 panose="00000500000000000000"/>
              <a:buNone/>
              <a:defRPr sz="2400" b="1">
                <a:solidFill>
                  <a:schemeClr val="l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/>
        </p:txBody>
      </p:sp>
      <p:sp>
        <p:nvSpPr>
          <p:cNvPr id="14" name="Shape 14"/>
          <p:cNvSpPr txBox="1"/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 panose="00000500000000000000"/>
              <a:buNone/>
              <a:defRPr sz="140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 panose="00000500000000000000"/>
              <a:buNone/>
              <a:defRPr sz="140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 panose="00000500000000000000"/>
              <a:buNone/>
              <a:defRPr sz="140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 panose="00000500000000000000"/>
              <a:buNone/>
              <a:defRPr sz="140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 panose="00000500000000000000"/>
              <a:buNone/>
              <a:defRPr sz="140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 panose="00000500000000000000"/>
              <a:buNone/>
              <a:defRPr sz="140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 panose="00000500000000000000"/>
              <a:buNone/>
              <a:defRPr sz="140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 panose="00000500000000000000"/>
              <a:buNone/>
              <a:defRPr sz="140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 panose="00000500000000000000"/>
              <a:buNone/>
              <a:defRPr sz="140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/>
        </p:txBody>
      </p:sp>
      <p:sp>
        <p:nvSpPr>
          <p:cNvPr id="50" name="Shape 50"/>
          <p:cNvSpPr txBox="1"/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Shape 51"/>
          <p:cNvSpPr txBox="1"/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 panose="00000500000000000000"/>
              <a:buNone/>
              <a:defRPr sz="4800" b="1"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 panose="00000500000000000000"/>
              <a:buNone/>
              <a:defRPr sz="4800" b="1"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 panose="00000500000000000000"/>
              <a:buNone/>
              <a:defRPr sz="4800" b="1"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 panose="00000500000000000000"/>
              <a:buNone/>
              <a:defRPr sz="4800" b="1"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 panose="00000500000000000000"/>
              <a:buNone/>
              <a:defRPr sz="4800" b="1"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 panose="00000500000000000000"/>
              <a:buNone/>
              <a:defRPr sz="4800" b="1"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 panose="00000500000000000000"/>
              <a:buNone/>
              <a:defRPr sz="4800" b="1"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 panose="00000500000000000000"/>
              <a:buNone/>
              <a:defRPr sz="4800" b="1"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 panose="00000500000000000000"/>
              <a:buNone/>
              <a:defRPr sz="4800" b="1"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9pPr>
          </a:lstStyle>
          <a:p/>
        </p:txBody>
      </p:sp>
      <p:sp>
        <p:nvSpPr>
          <p:cNvPr id="18" name="Shape 18"/>
          <p:cNvSpPr txBox="1"/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Shape 21"/>
          <p:cNvSpPr txBox="1"/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Shape 22"/>
          <p:cNvSpPr txBox="1"/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Shape 25"/>
          <p:cNvSpPr txBox="1"/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Shape 30"/>
          <p:cNvSpPr txBox="1"/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 panose="00000500000000000000"/>
              <a:buNone/>
              <a:defRPr sz="5400">
                <a:solidFill>
                  <a:schemeClr val="lt1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 panose="00000500000000000000"/>
              <a:buNone/>
              <a:defRPr sz="5400">
                <a:solidFill>
                  <a:schemeClr val="lt1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 panose="00000500000000000000"/>
              <a:buNone/>
              <a:defRPr sz="5400">
                <a:solidFill>
                  <a:schemeClr val="lt1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 panose="00000500000000000000"/>
              <a:buNone/>
              <a:defRPr sz="5400">
                <a:solidFill>
                  <a:schemeClr val="lt1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 panose="00000500000000000000"/>
              <a:buNone/>
              <a:defRPr sz="5400">
                <a:solidFill>
                  <a:schemeClr val="lt1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 panose="00000500000000000000"/>
              <a:buNone/>
              <a:defRPr sz="5400">
                <a:solidFill>
                  <a:schemeClr val="lt1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 panose="00000500000000000000"/>
              <a:buNone/>
              <a:defRPr sz="5400">
                <a:solidFill>
                  <a:schemeClr val="lt1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 panose="00000500000000000000"/>
              <a:buNone/>
              <a:defRPr sz="5400">
                <a:solidFill>
                  <a:schemeClr val="lt1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 panose="00000500000000000000"/>
              <a:buNone/>
              <a:defRPr sz="5400">
                <a:solidFill>
                  <a:schemeClr val="lt1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9pPr>
          </a:lstStyle>
          <a:p/>
        </p:txBody>
      </p:sp>
      <p:sp>
        <p:nvSpPr>
          <p:cNvPr id="37" name="Shape 37"/>
          <p:cNvSpPr txBox="1"/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Shape 44"/>
          <p:cNvSpPr txBox="1"/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Shape 47"/>
          <p:cNvSpPr txBox="1"/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 panose="00000500000000000000"/>
              <a:buChar char="●"/>
              <a:defRPr sz="1800">
                <a:solidFill>
                  <a:schemeClr val="dk2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 panose="00000500000000000000"/>
              <a:buChar char="○"/>
              <a:defRPr>
                <a:solidFill>
                  <a:schemeClr val="dk2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 panose="00000500000000000000"/>
              <a:buChar char="■"/>
              <a:defRPr>
                <a:solidFill>
                  <a:schemeClr val="dk2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 panose="00000500000000000000"/>
              <a:buChar char="●"/>
              <a:defRPr>
                <a:solidFill>
                  <a:schemeClr val="dk2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 panose="00000500000000000000"/>
              <a:buChar char="○"/>
              <a:defRPr>
                <a:solidFill>
                  <a:schemeClr val="dk2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 panose="00000500000000000000"/>
              <a:buChar char="■"/>
              <a:defRPr>
                <a:solidFill>
                  <a:schemeClr val="dk2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 panose="00000500000000000000"/>
              <a:buChar char="●"/>
              <a:defRPr>
                <a:solidFill>
                  <a:schemeClr val="dk2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 panose="00000500000000000000"/>
              <a:buChar char="○"/>
              <a:defRPr>
                <a:solidFill>
                  <a:schemeClr val="dk2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 panose="00000500000000000000"/>
              <a:buChar char="■"/>
              <a:defRPr>
                <a:solidFill>
                  <a:schemeClr val="dk2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9pPr>
          </a:lstStyle>
          <a:p/>
        </p:txBody>
      </p:sp>
      <p:sp>
        <p:nvSpPr>
          <p:cNvPr id="8" name="Shape 8"/>
          <p:cNvSpPr txBox="1"/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GB"/>
          </a:p>
        </p:txBody>
      </p:sp>
      <p:sp>
        <p:nvSpPr>
          <p:cNvPr id="59" name="Shape 59"/>
          <p:cNvSpPr txBox="1"/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Jobs &amp; Professions </a:t>
            </a:r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/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FFFFFF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Photographer </a:t>
            </a:r>
            <a:endParaRPr sz="3200">
              <a:solidFill>
                <a:srgbClr val="FFFFFF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108" name="Shape 108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2239499" y="1468474"/>
            <a:ext cx="4807050" cy="319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/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FFFFFF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Lawyer</a:t>
            </a:r>
            <a:endParaRPr sz="3200">
              <a:solidFill>
                <a:srgbClr val="FFFFFF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114" name="Shape 1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2105925" y="1312625"/>
            <a:ext cx="5114021" cy="333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/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FFFFFF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Soldier</a:t>
            </a:r>
            <a:endParaRPr sz="3200">
              <a:solidFill>
                <a:srgbClr val="FFFFFF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120" name="Shape 120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2280603" y="1582625"/>
            <a:ext cx="4451749" cy="312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FFFFFF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Singer</a:t>
            </a:r>
            <a:endParaRPr sz="3200">
              <a:solidFill>
                <a:srgbClr val="FFFFFF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1"/>
          <a:srcRect l="13496" r="9067"/>
          <a:stretch>
            <a:fillRect/>
          </a:stretch>
        </p:blipFill>
        <p:spPr>
          <a:xfrm>
            <a:off x="2562100" y="1174600"/>
            <a:ext cx="5202600" cy="377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/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FFFFFF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Danc</a:t>
            </a:r>
            <a:r>
              <a:rPr lang="en-GB" sz="3200">
                <a:solidFill>
                  <a:srgbClr val="FFFFFF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er</a:t>
            </a:r>
            <a:endParaRPr sz="3200">
              <a:solidFill>
                <a:srgbClr val="FFFFFF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132" name="Shape 132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2130675" y="1506425"/>
            <a:ext cx="5922291" cy="333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DESCRIBE THE PERSON AND THE JOB:</a:t>
            </a:r>
            <a:endParaRPr lang="en-GB"/>
          </a:p>
        </p:txBody>
      </p:sp>
      <p:sp>
        <p:nvSpPr>
          <p:cNvPr id="138" name="Shape 138"/>
          <p:cNvSpPr txBox="1"/>
          <p:nvPr>
            <p:ph type="body" idx="1"/>
          </p:nvPr>
        </p:nvSpPr>
        <p:spPr>
          <a:xfrm>
            <a:off x="239150" y="1017725"/>
            <a:ext cx="8520600" cy="11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/>
              <a:t>Use the words below to describe the jobs to your partner</a:t>
            </a:r>
            <a:endParaRPr lang="en-GB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i="1"/>
              <a:t>E.g. A teacher is someone who helps people. Teaching can be challenging. </a:t>
            </a:r>
            <a:endParaRPr i="1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i="1"/>
          </a:p>
        </p:txBody>
      </p:sp>
      <p:sp>
        <p:nvSpPr>
          <p:cNvPr id="139" name="Shape 139"/>
          <p:cNvSpPr txBox="1"/>
          <p:nvPr/>
        </p:nvSpPr>
        <p:spPr>
          <a:xfrm>
            <a:off x="479975" y="215922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rPr>
              <a:t>Challenging</a:t>
            </a:r>
            <a:endParaRPr sz="1800" b="1">
              <a:latin typeface="Playfair Display" panose="00000500000000000000"/>
              <a:ea typeface="Playfair Display" panose="00000500000000000000"/>
              <a:cs typeface="Playfair Display" panose="00000500000000000000"/>
              <a:sym typeface="Playfair Display" panose="00000500000000000000"/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 b="1"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rPr>
              <a:t>Dangerous		</a:t>
            </a:r>
            <a:endParaRPr sz="1800" b="1">
              <a:latin typeface="Playfair Display" panose="00000500000000000000"/>
              <a:ea typeface="Playfair Display" panose="00000500000000000000"/>
              <a:cs typeface="Playfair Display" panose="00000500000000000000"/>
              <a:sym typeface="Playfair Display" panose="00000500000000000000"/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 b="1"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rPr>
              <a:t>Creative</a:t>
            </a:r>
            <a:endParaRPr sz="1800" b="1">
              <a:latin typeface="Playfair Display" panose="00000500000000000000"/>
              <a:ea typeface="Playfair Display" panose="00000500000000000000"/>
              <a:cs typeface="Playfair Display" panose="00000500000000000000"/>
              <a:sym typeface="Playfair Display" panose="00000500000000000000"/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800" b="1"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rPr>
              <a:t>Perform on stage</a:t>
            </a:r>
            <a:endParaRPr sz="1800" b="1">
              <a:latin typeface="Playfair Display" panose="00000500000000000000"/>
              <a:ea typeface="Playfair Display" panose="00000500000000000000"/>
              <a:cs typeface="Playfair Display" panose="00000500000000000000"/>
              <a:sym typeface="Playfair Display" panose="00000500000000000000"/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4686200" y="212062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rPr>
              <a:t>Exciting</a:t>
            </a:r>
            <a:endParaRPr sz="1800" b="1">
              <a:latin typeface="Playfair Display" panose="00000500000000000000"/>
              <a:ea typeface="Playfair Display" panose="00000500000000000000"/>
              <a:cs typeface="Playfair Display" panose="00000500000000000000"/>
              <a:sym typeface="Playfair Display" panose="00000500000000000000"/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 b="1"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rPr>
              <a:t>Boring</a:t>
            </a:r>
            <a:endParaRPr sz="1800" b="1">
              <a:latin typeface="Playfair Display" panose="00000500000000000000"/>
              <a:ea typeface="Playfair Display" panose="00000500000000000000"/>
              <a:cs typeface="Playfair Display" panose="00000500000000000000"/>
              <a:sym typeface="Playfair Display" panose="00000500000000000000"/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 b="1"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rPr>
              <a:t>Pays well</a:t>
            </a:r>
            <a:endParaRPr sz="1800" b="1">
              <a:latin typeface="Playfair Display" panose="00000500000000000000"/>
              <a:ea typeface="Playfair Display" panose="00000500000000000000"/>
              <a:cs typeface="Playfair Display" panose="00000500000000000000"/>
              <a:sym typeface="Playfair Display" panose="00000500000000000000"/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 b="1"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rPr>
              <a:t>Help people</a:t>
            </a:r>
            <a:endParaRPr sz="1800" b="1">
              <a:latin typeface="Playfair Display" panose="00000500000000000000"/>
              <a:ea typeface="Playfair Display" panose="00000500000000000000"/>
              <a:cs typeface="Playfair Display" panose="00000500000000000000"/>
              <a:sym typeface="Playfair Display" panose="00000500000000000000"/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b="1"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b="1"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b="1"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b="1"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b="1"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do you want to be someday?</a:t>
            </a:r>
            <a:endParaRPr lang="en-GB"/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1"/>
          <a:srcRect l="25506"/>
          <a:stretch>
            <a:fillRect/>
          </a:stretch>
        </p:blipFill>
        <p:spPr>
          <a:xfrm>
            <a:off x="6417000" y="1017725"/>
            <a:ext cx="2727000" cy="349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 rotWithShape="1">
          <a:blip r:embed="rId2"/>
          <a:srcRect l="3523" t="7055" r="3513" b="26885"/>
          <a:stretch>
            <a:fillRect/>
          </a:stretch>
        </p:blipFill>
        <p:spPr>
          <a:xfrm>
            <a:off x="0" y="1947000"/>
            <a:ext cx="6675551" cy="319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WRITE THE ANSWERS ABOVE YOU!</a:t>
            </a:r>
            <a:endParaRPr lang="en-GB"/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1"/>
          <a:srcRect l="3519" t="70861" r="19122" b="7836"/>
          <a:stretch>
            <a:fillRect/>
          </a:stretch>
        </p:blipFill>
        <p:spPr>
          <a:xfrm>
            <a:off x="113850" y="1810301"/>
            <a:ext cx="8967701" cy="166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CLASS MINGLE AND INTERVIEW:</a:t>
            </a:r>
            <a:endParaRPr lang="en-GB"/>
          </a:p>
        </p:txBody>
      </p:sp>
      <p:sp>
        <p:nvSpPr>
          <p:cNvPr id="159" name="Shape 159"/>
          <p:cNvSpPr txBox="1"/>
          <p:nvPr>
            <p:ph type="body" idx="1"/>
          </p:nvPr>
        </p:nvSpPr>
        <p:spPr>
          <a:xfrm>
            <a:off x="279550" y="936700"/>
            <a:ext cx="8520600" cy="22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/>
              <a:t>Write your </a:t>
            </a:r>
            <a:r>
              <a:rPr lang="en-GB" i="1"/>
              <a:t>ideal job </a:t>
            </a:r>
            <a:r>
              <a:rPr lang="en-GB"/>
              <a:t>on a piece of paper and give it to your teacher</a:t>
            </a:r>
            <a:endParaRPr lang="en-GB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/>
              <a:t>Walk around and ask your classmates about their ideal job to find out who it is! = </a:t>
            </a:r>
            <a:r>
              <a:rPr lang="en-GB" i="1"/>
              <a:t>What do you want to be in the future? I want to be a/an…..</a:t>
            </a:r>
            <a:endParaRPr i="1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/>
              <a:t>Interview your classmate about their future job!</a:t>
            </a:r>
            <a:endParaRPr lang="en-GB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 i="1"/>
              <a:t>What do you want to be in the future?</a:t>
            </a:r>
            <a:endParaRPr sz="1800" i="1"/>
          </a:p>
          <a:p>
            <a: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 i="1"/>
              <a:t>What kind of job do you want to have?</a:t>
            </a:r>
            <a:endParaRPr sz="1800" i="1"/>
          </a:p>
        </p:txBody>
      </p:sp>
      <p:pic>
        <p:nvPicPr>
          <p:cNvPr id="160" name="Shape 160" descr="giphy.gif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2363100" y="2970950"/>
            <a:ext cx="4138575" cy="206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LANGUAGE FOCUS</a:t>
            </a:r>
            <a:endParaRPr lang="en-GB"/>
          </a:p>
        </p:txBody>
      </p:sp>
      <p:pic>
        <p:nvPicPr>
          <p:cNvPr id="166" name="Shape 166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312800" y="1454325"/>
            <a:ext cx="8567625" cy="2523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ABC BOARD RACE - JOBS</a:t>
            </a:r>
            <a:endParaRPr lang="en-GB"/>
          </a:p>
        </p:txBody>
      </p:sp>
      <p:cxnSp>
        <p:nvCxnSpPr>
          <p:cNvPr id="65" name="Shape 65"/>
          <p:cNvCxnSpPr/>
          <p:nvPr/>
        </p:nvCxnSpPr>
        <p:spPr>
          <a:xfrm>
            <a:off x="2964850" y="1174600"/>
            <a:ext cx="0" cy="39072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Shape 66"/>
          <p:cNvCxnSpPr/>
          <p:nvPr/>
        </p:nvCxnSpPr>
        <p:spPr>
          <a:xfrm>
            <a:off x="6200225" y="1174600"/>
            <a:ext cx="0" cy="39072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hape 171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357451" y="17725"/>
            <a:ext cx="8353420" cy="510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GRASS SKIRTS!</a:t>
            </a:r>
            <a:endParaRPr lang="en-GB"/>
          </a:p>
        </p:txBody>
      </p:sp>
      <p:sp>
        <p:nvSpPr>
          <p:cNvPr id="177" name="Shape 177"/>
          <p:cNvSpPr txBox="1"/>
          <p:nvPr>
            <p:ph type="body" idx="1"/>
          </p:nvPr>
        </p:nvSpPr>
        <p:spPr>
          <a:xfrm>
            <a:off x="311700" y="1234075"/>
            <a:ext cx="8520600" cy="11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/>
              <a:t>Run outside and find a question</a:t>
            </a:r>
            <a:endParaRPr lang="en-GB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/>
              <a:t>Give it to your partner and fill in the missing words</a:t>
            </a:r>
            <a:endParaRPr lang="en-GB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/>
              <a:t>Bring it to your teacher before you get the next one!</a:t>
            </a:r>
            <a:endParaRPr lang="en-GB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b="1"/>
              <a:t>Here are your missing answers:</a:t>
            </a:r>
            <a:endParaRPr b="1"/>
          </a:p>
        </p:txBody>
      </p:sp>
      <p:pic>
        <p:nvPicPr>
          <p:cNvPr id="178" name="Shape 178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235100" y="3043575"/>
            <a:ext cx="6539751" cy="144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83"/>
          <p:cNvPicPr preferRelativeResize="0"/>
          <p:nvPr/>
        </p:nvPicPr>
        <p:blipFill rotWithShape="1">
          <a:blip r:embed="rId1"/>
          <a:srcRect l="3920" t="13463" r="10094" b="4441"/>
          <a:stretch>
            <a:fillRect/>
          </a:stretch>
        </p:blipFill>
        <p:spPr>
          <a:xfrm>
            <a:off x="0" y="0"/>
            <a:ext cx="9144000" cy="5071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/>
          <p:nvPr/>
        </p:nvSpPr>
        <p:spPr>
          <a:xfrm>
            <a:off x="6281000" y="-4025"/>
            <a:ext cx="2584200" cy="424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TEN QUESTIONS</a:t>
            </a:r>
            <a:endParaRPr lang="en-GB"/>
          </a:p>
        </p:txBody>
      </p:sp>
      <p:sp>
        <p:nvSpPr>
          <p:cNvPr id="190" name="Shape 190"/>
          <p:cNvSpPr txBox="1"/>
          <p:nvPr>
            <p:ph type="body" idx="1"/>
          </p:nvPr>
        </p:nvSpPr>
        <p:spPr>
          <a:xfrm>
            <a:off x="237200" y="986875"/>
            <a:ext cx="8520600" cy="11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/>
              <a:t>Split into 3 groups</a:t>
            </a:r>
            <a:endParaRPr lang="en-GB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/>
              <a:t>Think of a job</a:t>
            </a:r>
            <a:endParaRPr lang="en-GB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/>
              <a:t>Guess the job that each person is thinking of!</a:t>
            </a:r>
            <a:endParaRPr lang="en-GB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/>
              <a:t>Use the language below:</a:t>
            </a:r>
            <a:endParaRPr lang="en-GB"/>
          </a:p>
        </p:txBody>
      </p:sp>
      <p:sp>
        <p:nvSpPr>
          <p:cNvPr id="191" name="Shape 191"/>
          <p:cNvSpPr txBox="1"/>
          <p:nvPr/>
        </p:nvSpPr>
        <p:spPr>
          <a:xfrm>
            <a:off x="535700" y="22938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rPr>
              <a:t>Is it a job that ….. </a:t>
            </a:r>
            <a:endParaRPr sz="1800" b="1">
              <a:latin typeface="Playfair Display" panose="00000500000000000000"/>
              <a:ea typeface="Playfair Display" panose="00000500000000000000"/>
              <a:cs typeface="Playfair Display" panose="00000500000000000000"/>
              <a:sym typeface="Playfair Display" panose="00000500000000000000"/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 b="1">
              <a:latin typeface="Playfair Display" panose="00000500000000000000"/>
              <a:ea typeface="Playfair Display" panose="00000500000000000000"/>
              <a:cs typeface="Playfair Display" panose="00000500000000000000"/>
              <a:sym typeface="Playfair Display" panose="00000500000000000000"/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 b="1">
              <a:latin typeface="Playfair Display" panose="00000500000000000000"/>
              <a:ea typeface="Playfair Display" panose="00000500000000000000"/>
              <a:cs typeface="Playfair Display" panose="00000500000000000000"/>
              <a:sym typeface="Playfair Display" panose="00000500000000000000"/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 b="1">
              <a:latin typeface="Playfair Display" panose="00000500000000000000"/>
              <a:ea typeface="Playfair Display" panose="00000500000000000000"/>
              <a:cs typeface="Playfair Display" panose="00000500000000000000"/>
              <a:sym typeface="Playfair Display" panose="00000500000000000000"/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 b="1"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rPr>
              <a:t>Is the job dangerous? Creative … scary …. Boring …. Interesting </a:t>
            </a:r>
            <a:endParaRPr sz="1800" b="1">
              <a:latin typeface="Playfair Display" panose="00000500000000000000"/>
              <a:ea typeface="Playfair Display" panose="00000500000000000000"/>
              <a:cs typeface="Playfair Display" panose="00000500000000000000"/>
              <a:sym typeface="Playfair Display" panose="00000500000000000000"/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2935850" y="2371925"/>
            <a:ext cx="1360800" cy="7104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C9DAF8"/>
          </a:solidFill>
          <a:ln w="9525" cap="flat" cmpd="sng">
            <a:solidFill>
              <a:srgbClr val="4242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...uses computers?</a:t>
            </a:r>
            <a:endParaRPr lang="en-GB"/>
          </a:p>
        </p:txBody>
      </p:sp>
      <p:sp>
        <p:nvSpPr>
          <p:cNvPr id="193" name="Shape 193"/>
          <p:cNvSpPr/>
          <p:nvPr/>
        </p:nvSpPr>
        <p:spPr>
          <a:xfrm>
            <a:off x="4899475" y="2371925"/>
            <a:ext cx="1360800" cy="7104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C9DAF8"/>
          </a:solidFill>
          <a:ln w="9525" cap="flat" cmpd="sng">
            <a:solidFill>
              <a:srgbClr val="4242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...pays a lot of money?</a:t>
            </a:r>
            <a:endParaRPr lang="en-GB"/>
          </a:p>
        </p:txBody>
      </p:sp>
      <p:sp>
        <p:nvSpPr>
          <p:cNvPr id="194" name="Shape 194"/>
          <p:cNvSpPr/>
          <p:nvPr/>
        </p:nvSpPr>
        <p:spPr>
          <a:xfrm>
            <a:off x="7303400" y="2224125"/>
            <a:ext cx="1360800" cy="7104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C9DAF8"/>
          </a:solidFill>
          <a:ln w="9525" cap="flat" cmpd="sng">
            <a:solidFill>
              <a:srgbClr val="4242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...lets you work in an office?</a:t>
            </a:r>
            <a:endParaRPr lang="en-GB"/>
          </a:p>
        </p:txBody>
      </p:sp>
      <p:sp>
        <p:nvSpPr>
          <p:cNvPr id="195" name="Shape 195"/>
          <p:cNvSpPr/>
          <p:nvPr/>
        </p:nvSpPr>
        <p:spPr>
          <a:xfrm>
            <a:off x="5644575" y="3487275"/>
            <a:ext cx="1360800" cy="7104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C9DAF8"/>
          </a:solidFill>
          <a:ln w="9525" cap="flat" cmpd="sng">
            <a:solidFill>
              <a:srgbClr val="4242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...lets you work in an office?</a:t>
            </a:r>
            <a:endParaRPr lang="en-GB"/>
          </a:p>
        </p:txBody>
      </p:sp>
      <p:sp>
        <p:nvSpPr>
          <p:cNvPr id="196" name="Shape 196"/>
          <p:cNvSpPr/>
          <p:nvPr/>
        </p:nvSpPr>
        <p:spPr>
          <a:xfrm>
            <a:off x="896775" y="3197075"/>
            <a:ext cx="1360800" cy="7104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C9DAF8"/>
          </a:solidFill>
          <a:ln w="9525" cap="flat" cmpd="sng">
            <a:solidFill>
              <a:srgbClr val="4242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...lets you help people?</a:t>
            </a:r>
            <a:endParaRPr lang="en-GB"/>
          </a:p>
        </p:txBody>
      </p:sp>
      <p:sp>
        <p:nvSpPr>
          <p:cNvPr id="197" name="Shape 197"/>
          <p:cNvSpPr/>
          <p:nvPr/>
        </p:nvSpPr>
        <p:spPr>
          <a:xfrm>
            <a:off x="2935850" y="3529600"/>
            <a:ext cx="1360800" cy="7104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C9DAF8"/>
          </a:solidFill>
          <a:ln w="9525" cap="flat" cmpd="sng">
            <a:solidFill>
              <a:srgbClr val="4242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...lets you travel?</a:t>
            </a:r>
            <a:endParaRPr lang="en-GB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JOB ADVERTISEMENTS - What kind of job do you want?</a:t>
            </a:r>
            <a:endParaRPr lang="en-GB"/>
          </a:p>
        </p:txBody>
      </p:sp>
      <p:sp>
        <p:nvSpPr>
          <p:cNvPr id="203" name="Shape 203"/>
          <p:cNvSpPr txBox="1"/>
          <p:nvPr>
            <p:ph type="body" idx="1"/>
          </p:nvPr>
        </p:nvSpPr>
        <p:spPr>
          <a:xfrm>
            <a:off x="311700" y="1081675"/>
            <a:ext cx="8520600" cy="15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Look at the job advertisement:</a:t>
            </a:r>
            <a:endParaRPr b="1"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★"/>
            </a:pPr>
            <a:r>
              <a:rPr lang="en-GB"/>
              <a:t>What are they advertising for? (e.g. the job)</a:t>
            </a:r>
            <a:endParaRPr lang="en-GB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/>
              <a:t>What personality qualities would a person need for that job?</a:t>
            </a:r>
            <a:endParaRPr lang="en-GB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/>
              <a:t>Match the applicants to the jobs.</a:t>
            </a:r>
            <a:endParaRPr lang="en-GB"/>
          </a:p>
        </p:txBody>
      </p:sp>
      <p:graphicFrame>
        <p:nvGraphicFramePr>
          <p:cNvPr id="204" name="Shape 204"/>
          <p:cNvGraphicFramePr/>
          <p:nvPr/>
        </p:nvGraphicFramePr>
        <p:xfrm>
          <a:off x="118075" y="2782125"/>
          <a:ext cx="8907850" cy="3000000"/>
        </p:xfrm>
        <a:graphic>
          <a:graphicData uri="http://schemas.openxmlformats.org/drawingml/2006/table">
            <a:tbl>
              <a:tblPr>
                <a:noFill/>
                <a:tableStyleId>{FE46DECB-134D-454C-AF5F-DDD3F1735AA5}</a:tableStyleId>
              </a:tblPr>
              <a:tblGrid>
                <a:gridCol w="895400"/>
                <a:gridCol w="2115950"/>
                <a:gridCol w="5896500"/>
              </a:tblGrid>
              <a:tr h="381000">
                <a:tc>
                  <a:txBody>
                    <a:bodyPr>
                      <a:spAutoFit/>
                    </a:bodyPr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Playfair Display" panose="00000500000000000000"/>
                          <a:ea typeface="Playfair Display" panose="00000500000000000000"/>
                          <a:cs typeface="Playfair Display" panose="00000500000000000000"/>
                          <a:sym typeface="Playfair Display" panose="00000500000000000000"/>
                        </a:rPr>
                        <a:t>Nina</a:t>
                      </a:r>
                      <a:endParaRPr sz="1600">
                        <a:latin typeface="Playfair Display" panose="00000500000000000000"/>
                        <a:ea typeface="Playfair Display" panose="00000500000000000000"/>
                        <a:cs typeface="Playfair Display" panose="00000500000000000000"/>
                        <a:sym typeface="Playfair Display" panose="00000500000000000000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>
                      <a:spAutoFit/>
                    </a:bodyPr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Playfair Display" panose="00000500000000000000"/>
                          <a:ea typeface="Playfair Display" panose="00000500000000000000"/>
                          <a:cs typeface="Playfair Display" panose="00000500000000000000"/>
                          <a:sym typeface="Playfair Display" panose="00000500000000000000"/>
                        </a:rPr>
                        <a:t>Magazine writer</a:t>
                      </a:r>
                      <a:endParaRPr sz="1600">
                        <a:latin typeface="Playfair Display" panose="00000500000000000000"/>
                        <a:ea typeface="Playfair Display" panose="00000500000000000000"/>
                        <a:cs typeface="Playfair Display" panose="00000500000000000000"/>
                        <a:sym typeface="Playfair Display" panose="00000500000000000000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>
                      <a:spAutoFit/>
                    </a:bodyPr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Playfair Display" panose="00000500000000000000"/>
                          <a:ea typeface="Playfair Display" panose="00000500000000000000"/>
                          <a:cs typeface="Playfair Display" panose="00000500000000000000"/>
                          <a:sym typeface="Playfair Display" panose="00000500000000000000"/>
                        </a:rPr>
                        <a:t>Studying English, sociable, interested in fashion and music</a:t>
                      </a:r>
                      <a:endParaRPr sz="1600">
                        <a:latin typeface="Playfair Display" panose="00000500000000000000"/>
                        <a:ea typeface="Playfair Display" panose="00000500000000000000"/>
                        <a:cs typeface="Playfair Display" panose="00000500000000000000"/>
                        <a:sym typeface="Playfair Display" panose="00000500000000000000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>
                      <a:spAutoFit/>
                    </a:bodyPr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Playfair Display" panose="00000500000000000000"/>
                          <a:ea typeface="Playfair Display" panose="00000500000000000000"/>
                          <a:cs typeface="Playfair Display" panose="00000500000000000000"/>
                          <a:sym typeface="Playfair Display" panose="00000500000000000000"/>
                        </a:rPr>
                        <a:t>Dave</a:t>
                      </a:r>
                      <a:endParaRPr sz="1600">
                        <a:latin typeface="Playfair Display" panose="00000500000000000000"/>
                        <a:ea typeface="Playfair Display" panose="00000500000000000000"/>
                        <a:cs typeface="Playfair Display" panose="00000500000000000000"/>
                        <a:sym typeface="Playfair Display" panose="00000500000000000000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>
                      <a:spAutoFit/>
                    </a:bodyPr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Playfair Display" panose="00000500000000000000"/>
                          <a:ea typeface="Playfair Display" panose="00000500000000000000"/>
                          <a:cs typeface="Playfair Display" panose="00000500000000000000"/>
                          <a:sym typeface="Playfair Display" panose="00000500000000000000"/>
                        </a:rPr>
                        <a:t>Trainee hairdresser</a:t>
                      </a:r>
                      <a:endParaRPr sz="1600">
                        <a:latin typeface="Playfair Display" panose="00000500000000000000"/>
                        <a:ea typeface="Playfair Display" panose="00000500000000000000"/>
                        <a:cs typeface="Playfair Display" panose="00000500000000000000"/>
                        <a:sym typeface="Playfair Display" panose="00000500000000000000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>
                      <a:spAutoFit/>
                    </a:bodyPr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Playfair Display" panose="00000500000000000000"/>
                          <a:ea typeface="Playfair Display" panose="00000500000000000000"/>
                          <a:cs typeface="Playfair Display" panose="00000500000000000000"/>
                          <a:sym typeface="Playfair Display" panose="00000500000000000000"/>
                        </a:rPr>
                        <a:t>Sociable, cares for appearance, working with hands, full-time</a:t>
                      </a:r>
                      <a:endParaRPr sz="1600">
                        <a:latin typeface="Playfair Display" panose="00000500000000000000"/>
                        <a:ea typeface="Playfair Display" panose="00000500000000000000"/>
                        <a:cs typeface="Playfair Display" panose="00000500000000000000"/>
                        <a:sym typeface="Playfair Display" panose="00000500000000000000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>
                      <a:spAutoFit/>
                    </a:bodyPr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Playfair Display" panose="00000500000000000000"/>
                          <a:ea typeface="Playfair Display" panose="00000500000000000000"/>
                          <a:cs typeface="Playfair Display" panose="00000500000000000000"/>
                          <a:sym typeface="Playfair Display" panose="00000500000000000000"/>
                        </a:rPr>
                        <a:t>Dewel</a:t>
                      </a:r>
                      <a:endParaRPr sz="1600">
                        <a:latin typeface="Playfair Display" panose="00000500000000000000"/>
                        <a:ea typeface="Playfair Display" panose="00000500000000000000"/>
                        <a:cs typeface="Playfair Display" panose="00000500000000000000"/>
                        <a:sym typeface="Playfair Display" panose="00000500000000000000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>
                      <a:spAutoFit/>
                    </a:bodyPr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Playfair Display" panose="00000500000000000000"/>
                          <a:ea typeface="Playfair Display" panose="00000500000000000000"/>
                          <a:cs typeface="Playfair Display" panose="00000500000000000000"/>
                          <a:sym typeface="Playfair Display" panose="00000500000000000000"/>
                        </a:rPr>
                        <a:t>Social worker</a:t>
                      </a:r>
                      <a:endParaRPr sz="1600">
                        <a:latin typeface="Playfair Display" panose="00000500000000000000"/>
                        <a:ea typeface="Playfair Display" panose="00000500000000000000"/>
                        <a:cs typeface="Playfair Display" panose="00000500000000000000"/>
                        <a:sym typeface="Playfair Display" panose="00000500000000000000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>
                      <a:spAutoFit/>
                    </a:bodyPr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Playfair Display" panose="00000500000000000000"/>
                          <a:ea typeface="Playfair Display" panose="00000500000000000000"/>
                          <a:cs typeface="Playfair Display" panose="00000500000000000000"/>
                          <a:sym typeface="Playfair Display" panose="00000500000000000000"/>
                        </a:rPr>
                        <a:t>Helping people, make a difference, learn new things</a:t>
                      </a:r>
                      <a:endParaRPr sz="1600">
                        <a:latin typeface="Playfair Display" panose="00000500000000000000"/>
                        <a:ea typeface="Playfair Display" panose="00000500000000000000"/>
                        <a:cs typeface="Playfair Display" panose="00000500000000000000"/>
                        <a:sym typeface="Playfair Display" panose="00000500000000000000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>
                      <a:spAutoFit/>
                    </a:bodyPr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Playfair Display" panose="00000500000000000000"/>
                          <a:ea typeface="Playfair Display" panose="00000500000000000000"/>
                          <a:cs typeface="Playfair Display" panose="00000500000000000000"/>
                          <a:sym typeface="Playfair Display" panose="00000500000000000000"/>
                        </a:rPr>
                        <a:t>Sarah</a:t>
                      </a:r>
                      <a:endParaRPr sz="1600">
                        <a:latin typeface="Playfair Display" panose="00000500000000000000"/>
                        <a:ea typeface="Playfair Display" panose="00000500000000000000"/>
                        <a:cs typeface="Playfair Display" panose="00000500000000000000"/>
                        <a:sym typeface="Playfair Display" panose="00000500000000000000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>
                      <a:spAutoFit/>
                    </a:bodyPr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Playfair Display" panose="00000500000000000000"/>
                          <a:ea typeface="Playfair Display" panose="00000500000000000000"/>
                          <a:cs typeface="Playfair Display" panose="00000500000000000000"/>
                          <a:sym typeface="Playfair Display" panose="00000500000000000000"/>
                        </a:rPr>
                        <a:t>Model</a:t>
                      </a:r>
                      <a:endParaRPr sz="1600">
                        <a:latin typeface="Playfair Display" panose="00000500000000000000"/>
                        <a:ea typeface="Playfair Display" panose="00000500000000000000"/>
                        <a:cs typeface="Playfair Display" panose="00000500000000000000"/>
                        <a:sym typeface="Playfair Display" panose="00000500000000000000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>
                      <a:spAutoFit/>
                    </a:bodyPr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Playfair Display" panose="00000500000000000000"/>
                          <a:ea typeface="Playfair Display" panose="00000500000000000000"/>
                          <a:cs typeface="Playfair Display" panose="00000500000000000000"/>
                          <a:sym typeface="Playfair Display" panose="00000500000000000000"/>
                        </a:rPr>
                        <a:t>Part-time, not a cafe, beautiful and tall</a:t>
                      </a:r>
                      <a:endParaRPr sz="1600">
                        <a:latin typeface="Playfair Display" panose="00000500000000000000"/>
                        <a:ea typeface="Playfair Display" panose="00000500000000000000"/>
                        <a:cs typeface="Playfair Display" panose="00000500000000000000"/>
                        <a:sym typeface="Playfair Display" panose="00000500000000000000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>
                      <a:spAutoFit/>
                    </a:bodyPr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Playfair Display" panose="00000500000000000000"/>
                          <a:ea typeface="Playfair Display" panose="00000500000000000000"/>
                          <a:cs typeface="Playfair Display" panose="00000500000000000000"/>
                          <a:sym typeface="Playfair Display" panose="00000500000000000000"/>
                        </a:rPr>
                        <a:t>Sam</a:t>
                      </a:r>
                      <a:endParaRPr sz="1600">
                        <a:latin typeface="Playfair Display" panose="00000500000000000000"/>
                        <a:ea typeface="Playfair Display" panose="00000500000000000000"/>
                        <a:cs typeface="Playfair Display" panose="00000500000000000000"/>
                        <a:sym typeface="Playfair Display" panose="00000500000000000000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>
                      <a:spAutoFit/>
                    </a:bodyPr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Playfair Display" panose="00000500000000000000"/>
                          <a:ea typeface="Playfair Display" panose="00000500000000000000"/>
                          <a:cs typeface="Playfair Display" panose="00000500000000000000"/>
                          <a:sym typeface="Playfair Display" panose="00000500000000000000"/>
                        </a:rPr>
                        <a:t>Cafe Worker</a:t>
                      </a:r>
                      <a:endParaRPr sz="1600">
                        <a:latin typeface="Playfair Display" panose="00000500000000000000"/>
                        <a:ea typeface="Playfair Display" panose="00000500000000000000"/>
                        <a:cs typeface="Playfair Display" panose="00000500000000000000"/>
                        <a:sym typeface="Playfair Display" panose="00000500000000000000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>
                      <a:spAutoFit/>
                    </a:bodyPr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Playfair Display" panose="00000500000000000000"/>
                          <a:ea typeface="Playfair Display" panose="00000500000000000000"/>
                          <a:cs typeface="Playfair Display" panose="00000500000000000000"/>
                          <a:sym typeface="Playfair Display" panose="00000500000000000000"/>
                        </a:rPr>
                        <a:t>Friendly, sociable, restaurant experience, part-time</a:t>
                      </a:r>
                      <a:endParaRPr sz="1600">
                        <a:latin typeface="Playfair Display" panose="00000500000000000000"/>
                        <a:ea typeface="Playfair Display" panose="00000500000000000000"/>
                        <a:cs typeface="Playfair Display" panose="00000500000000000000"/>
                        <a:sym typeface="Playfair Display" panose="00000500000000000000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05" name="Shape 205"/>
          <p:cNvSpPr/>
          <p:nvPr/>
        </p:nvSpPr>
        <p:spPr>
          <a:xfrm>
            <a:off x="1088050" y="2893225"/>
            <a:ext cx="7678200" cy="247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6" name="Shape 206"/>
          <p:cNvSpPr/>
          <p:nvPr/>
        </p:nvSpPr>
        <p:spPr>
          <a:xfrm>
            <a:off x="1088050" y="3274225"/>
            <a:ext cx="7678200" cy="247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7" name="Shape 207"/>
          <p:cNvSpPr/>
          <p:nvPr/>
        </p:nvSpPr>
        <p:spPr>
          <a:xfrm>
            <a:off x="1088050" y="3731425"/>
            <a:ext cx="7678200" cy="247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8" name="Shape 208"/>
          <p:cNvSpPr/>
          <p:nvPr/>
        </p:nvSpPr>
        <p:spPr>
          <a:xfrm>
            <a:off x="1088050" y="4188625"/>
            <a:ext cx="7678200" cy="247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9" name="Shape 209"/>
          <p:cNvSpPr/>
          <p:nvPr/>
        </p:nvSpPr>
        <p:spPr>
          <a:xfrm>
            <a:off x="1088050" y="4645825"/>
            <a:ext cx="7678200" cy="247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CREATE YOUR OWN JOB ADVERTISEMENT!</a:t>
            </a:r>
            <a:endParaRPr lang="en-GB"/>
          </a:p>
        </p:txBody>
      </p:sp>
      <p:sp>
        <p:nvSpPr>
          <p:cNvPr id="215" name="Shape 215"/>
          <p:cNvSpPr txBox="1"/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★"/>
            </a:pPr>
            <a:r>
              <a:rPr lang="en-GB"/>
              <a:t>Choose any job and create an advertisement for it. </a:t>
            </a:r>
            <a:endParaRPr lang="en-GB"/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/>
              <a:t>Use the examples to help you fill in the mind-map. </a:t>
            </a:r>
            <a:endParaRPr lang="en-GB"/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/>
              <a:t>First you should decide what information you will need to include. </a:t>
            </a:r>
            <a:endParaRPr lang="en-GB"/>
          </a:p>
          <a:p>
            <a:pPr marL="0" lvl="0" indent="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n-GB" b="1"/>
              <a:t>Let’s brainstorm!</a:t>
            </a:r>
            <a:endParaRPr b="1"/>
          </a:p>
        </p:txBody>
      </p:sp>
      <p:pic>
        <p:nvPicPr>
          <p:cNvPr id="216" name="Shape 216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3498300" y="2726975"/>
            <a:ext cx="5334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/>
        </p:nvSpPr>
        <p:spPr>
          <a:xfrm>
            <a:off x="3128150" y="2200825"/>
            <a:ext cx="2955000" cy="877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JOB TITLE: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22" name="Shape 222"/>
          <p:cNvSpPr/>
          <p:nvPr/>
        </p:nvSpPr>
        <p:spPr>
          <a:xfrm>
            <a:off x="53500" y="115300"/>
            <a:ext cx="2955000" cy="1269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PERSONALITY QUALITIES: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23" name="Shape 223"/>
          <p:cNvSpPr/>
          <p:nvPr/>
        </p:nvSpPr>
        <p:spPr>
          <a:xfrm>
            <a:off x="6083150" y="115300"/>
            <a:ext cx="2955000" cy="1207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EDUCATION &amp; EXPERIENCE: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24" name="Shape 224"/>
          <p:cNvSpPr/>
          <p:nvPr/>
        </p:nvSpPr>
        <p:spPr>
          <a:xfrm>
            <a:off x="53500" y="3420550"/>
            <a:ext cx="2955000" cy="1623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JOB REQUIREMENTS</a:t>
            </a:r>
            <a:r>
              <a:rPr lang="en-GB" b="1"/>
              <a:t>: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25" name="Shape 225"/>
          <p:cNvSpPr/>
          <p:nvPr/>
        </p:nvSpPr>
        <p:spPr>
          <a:xfrm>
            <a:off x="6189000" y="3420550"/>
            <a:ext cx="2955000" cy="1623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JOB DETAILS: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PROJECT WORK &amp; PRESENTATION PREPARATION</a:t>
            </a:r>
            <a:endParaRPr lang="en-GB"/>
          </a:p>
        </p:txBody>
      </p:sp>
      <p:sp>
        <p:nvSpPr>
          <p:cNvPr id="231" name="Shape 231"/>
          <p:cNvSpPr txBox="1"/>
          <p:nvPr>
            <p:ph type="body" idx="1"/>
          </p:nvPr>
        </p:nvSpPr>
        <p:spPr>
          <a:xfrm>
            <a:off x="311700" y="1234075"/>
            <a:ext cx="8520600" cy="12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/>
              <a:t>You have </a:t>
            </a:r>
            <a:r>
              <a:rPr lang="en-GB" b="1"/>
              <a:t>10 minutes</a:t>
            </a:r>
            <a:r>
              <a:rPr lang="en-GB"/>
              <a:t> to finalise your presentation plan</a:t>
            </a:r>
            <a:br>
              <a:rPr lang="en-GB"/>
            </a:br>
            <a:endParaRPr lang="en-GB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/>
              <a:t>You will create your presentation today!</a:t>
            </a:r>
            <a:endParaRPr lang="en-GB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 i="1"/>
              <a:t>You will give your presentation </a:t>
            </a:r>
            <a:r>
              <a:rPr lang="en-GB" sz="1800" b="1" i="1"/>
              <a:t>next week</a:t>
            </a:r>
            <a:r>
              <a:rPr lang="en-GB" sz="1800" i="1"/>
              <a:t> so work hard!</a:t>
            </a:r>
            <a:br>
              <a:rPr lang="en-GB" sz="1800" i="1"/>
            </a:br>
            <a:endParaRPr sz="1800" i="1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/>
              <a:t>You will send it to your teacher for feedback</a:t>
            </a:r>
            <a:br>
              <a:rPr lang="en-GB"/>
            </a:br>
            <a:endParaRPr lang="en-GB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/>
              <a:t>You will </a:t>
            </a:r>
            <a:r>
              <a:rPr lang="en-GB" b="1"/>
              <a:t>write and practice</a:t>
            </a:r>
            <a:r>
              <a:rPr lang="en-GB"/>
              <a:t> your speeches today!</a:t>
            </a:r>
            <a:endParaRPr lang="en-GB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 i="1"/>
              <a:t>What are some important presentation skills?</a:t>
            </a:r>
            <a:endParaRPr sz="1800" i="1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Text Placeholder 2"/>
          <p:cNvSpPr/>
          <p:nvPr>
            <p:ph type="body"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VOCABULARY AROUND THE ROOM</a:t>
            </a:r>
            <a:endParaRPr lang="en-GB"/>
          </a:p>
        </p:txBody>
      </p:sp>
      <p:sp>
        <p:nvSpPr>
          <p:cNvPr id="72" name="Shape 72"/>
          <p:cNvSpPr txBox="1"/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Look at the pictures and answer the questions:</a:t>
            </a:r>
            <a:endParaRPr sz="2400" b="1"/>
          </a:p>
          <a:p>
            <a:pPr marL="457200" lvl="0" indent="-381000" rtl="0">
              <a:spcBef>
                <a:spcPts val="1600"/>
              </a:spcBef>
              <a:spcAft>
                <a:spcPts val="0"/>
              </a:spcAft>
              <a:buSzPts val="2400"/>
              <a:buChar char="★"/>
            </a:pPr>
            <a:r>
              <a:rPr lang="en-GB" sz="2400"/>
              <a:t>What is the job?</a:t>
            </a: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★"/>
            </a:pPr>
            <a:r>
              <a:rPr lang="en-GB" sz="2400"/>
              <a:t>What kind of job do you want to? (out of the ones you see)</a:t>
            </a: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★"/>
            </a:pPr>
            <a:r>
              <a:rPr lang="en-GB" sz="2400"/>
              <a:t>Why do you want to do that job?</a:t>
            </a:r>
            <a:endParaRPr sz="24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400" b="1"/>
              <a:t>Write your answers on a piece of paper and discuss. </a:t>
            </a:r>
            <a:endParaRPr sz="24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/>
        </p:nvSpPr>
        <p:spPr>
          <a:xfrm>
            <a:off x="460950" y="2361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FFFFFF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Accountant </a:t>
            </a:r>
            <a:endParaRPr sz="3200">
              <a:solidFill>
                <a:srgbClr val="FFFFFF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78" name="Shape 78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697275" y="933675"/>
            <a:ext cx="5749438" cy="383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/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FFFFFF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Flight attendant</a:t>
            </a:r>
            <a:endParaRPr sz="3200">
              <a:solidFill>
                <a:srgbClr val="FFFFFF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84" name="Shape 8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609825" y="1683296"/>
            <a:ext cx="5924351" cy="333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FFFFFF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Chef </a:t>
            </a:r>
            <a:endParaRPr sz="3200">
              <a:solidFill>
                <a:srgbClr val="FFFFFF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90" name="Shape 90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871025" y="905628"/>
            <a:ext cx="5683499" cy="405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FFFFFF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App developer</a:t>
            </a:r>
            <a:endParaRPr sz="3200">
              <a:solidFill>
                <a:srgbClr val="FFFFFF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96" name="Shape 96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2031750" y="1559900"/>
            <a:ext cx="5725881" cy="333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/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FFFFFF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Pilot </a:t>
            </a:r>
            <a:endParaRPr sz="3200">
              <a:solidFill>
                <a:srgbClr val="FFFFFF"/>
              </a:solidFill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102" name="Shape 102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2175449" y="1506424"/>
            <a:ext cx="5038175" cy="320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2755</Words>
  <Application>WPS Presentation</Application>
  <PresentationFormat/>
  <Paragraphs>185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9" baseType="lpstr">
      <vt:lpstr>Arial</vt:lpstr>
      <vt:lpstr>SimSun</vt:lpstr>
      <vt:lpstr>Wingdings</vt:lpstr>
      <vt:lpstr>Arial</vt:lpstr>
      <vt:lpstr>Oswald</vt:lpstr>
      <vt:lpstr>Segoe Print</vt:lpstr>
      <vt:lpstr>Playfair Display</vt:lpstr>
      <vt:lpstr>Montserrat</vt:lpstr>
      <vt:lpstr>Roboto</vt:lpstr>
      <vt:lpstr>Microsoft YaHei</vt:lpstr>
      <vt:lpstr>Arial Unicode MS</vt:lpstr>
      <vt:lpstr>Pop</vt:lpstr>
      <vt:lpstr>PowerPoint 演示文稿</vt:lpstr>
      <vt:lpstr>ABC BOARD RACE - JOBS</vt:lpstr>
      <vt:lpstr>PowerPoint 演示文稿</vt:lpstr>
      <vt:lpstr>VOCABULARY AROUND THE ROOM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DESCRIBE THE PERSON AND THE JOB:</vt:lpstr>
      <vt:lpstr>What do you want to be someday?</vt:lpstr>
      <vt:lpstr>WRITE THE ANSWERS ABOVE YOU!</vt:lpstr>
      <vt:lpstr>CLASS MINGLE AND INTERVIEW:</vt:lpstr>
      <vt:lpstr>LANGUAGE FOCUS</vt:lpstr>
      <vt:lpstr>PowerPoint 演示文稿</vt:lpstr>
      <vt:lpstr>GRASS SKIRTS!</vt:lpstr>
      <vt:lpstr>PowerPoint 演示文稿</vt:lpstr>
      <vt:lpstr>TEN QUESTIONS</vt:lpstr>
      <vt:lpstr>JOB ADVERTISEMENTS - What kind of job do you want?</vt:lpstr>
      <vt:lpstr>CREATE YOUR OWN JOB ADVERTISEMENT!</vt:lpstr>
      <vt:lpstr>PowerPoint 演示文稿</vt:lpstr>
      <vt:lpstr>PROJECT WORK &amp; PRESENTATION PREPARATION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Rossana Ruggiero</cp:lastModifiedBy>
  <cp:revision>2</cp:revision>
  <dcterms:created xsi:type="dcterms:W3CDTF">2023-09-26T15:02:00Z</dcterms:created>
  <dcterms:modified xsi:type="dcterms:W3CDTF">2023-09-26T15:04:49Z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97503DB56EE64F12907452043EB0D730_12</vt:lpwstr>
  </property>
  <property fmtid="{D5CDD505-2E9C-101B-9397-08002B2CF9AE}" pid="3" name="KSOProductBuildVer">
    <vt:lpwstr>1033-12.2.0.13215</vt:lpwstr>
  </property>
</Properties>
</file>