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Source Code Pro"/>
      <p:regular r:id="rId32"/>
      <p:bold r:id="rId33"/>
      <p:italic r:id="rId34"/>
      <p:boldItalic r:id="rId35"/>
    </p:embeddedFont>
    <p:embeddedFont>
      <p:font typeface="Oswald"/>
      <p:regular r:id="rId36"/>
      <p:bold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5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35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CodePro-italic.fntdata"/><Relationship Id="rId15" Type="http://schemas.openxmlformats.org/officeDocument/2006/relationships/slide" Target="slides/slide10.xml"/><Relationship Id="rId37" Type="http://schemas.openxmlformats.org/officeDocument/2006/relationships/font" Target="fonts/Oswald-bold.fntdata"/><Relationship Id="rId14" Type="http://schemas.openxmlformats.org/officeDocument/2006/relationships/slide" Target="slides/slide9.xml"/><Relationship Id="rId36" Type="http://schemas.openxmlformats.org/officeDocument/2006/relationships/font" Target="fonts/Oswald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1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27fde3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27fde3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27fde35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27fde35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27fde35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27fde35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27fde35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027fde35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a7d8b9e3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a7d8b9e3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decide class rules together.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27fde35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27fde35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281e84d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281e84d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281e84d8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281e84d8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281e84d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0281e84d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281e84d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0281e84d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281e84d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0281e84d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27fde35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027fde35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281e84d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0281e84d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27fde3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27fde3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281e84d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0281e84d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27fde35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27fde35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27fde3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27fde3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27fde35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027fde35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27fde35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27fde35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27fde35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27fde35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27fde35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27fde35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27fde35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27fde35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22960" y="274320"/>
            <a:ext cx="7521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22960" y="825471"/>
            <a:ext cx="7521000" cy="26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 rot="-1985953">
            <a:off x="309006" y="4391142"/>
            <a:ext cx="1960664" cy="174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517514" y="4713841"/>
            <a:ext cx="4724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13"/>
          <p:cNvSpPr/>
          <p:nvPr>
            <p:ph idx="12" type="sldNum"/>
          </p:nvPr>
        </p:nvSpPr>
        <p:spPr>
          <a:xfrm>
            <a:off x="8401038" y="4628116"/>
            <a:ext cx="502800" cy="3771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8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7" name="Google Shape;77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20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6" name="Google Shape;86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22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5" name="Google Shape;95;p22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4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04" name="Google Shape;104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ctrTitle"/>
          </p:nvPr>
        </p:nvSpPr>
        <p:spPr>
          <a:xfrm>
            <a:off x="311700" y="362275"/>
            <a:ext cx="8520600" cy="7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CLASS S3A! </a:t>
            </a:r>
            <a:endParaRPr/>
          </a:p>
        </p:txBody>
      </p:sp>
      <p:sp>
        <p:nvSpPr>
          <p:cNvPr id="114" name="Google Shape;114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IPHY Studios Originals cool hello hi rat GIF"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50" y="1099425"/>
            <a:ext cx="7489350" cy="38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/>
          <p:nvPr/>
        </p:nvSpPr>
        <p:spPr>
          <a:xfrm>
            <a:off x="362550" y="218575"/>
            <a:ext cx="4692924" cy="3525336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Things you wear on a cold day</a:t>
            </a:r>
            <a:endParaRPr b="1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6"/>
          <p:cNvSpPr/>
          <p:nvPr/>
        </p:nvSpPr>
        <p:spPr>
          <a:xfrm>
            <a:off x="362550" y="218575"/>
            <a:ext cx="4944240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Animals that eat vegetables </a:t>
            </a:r>
            <a:endParaRPr b="1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/>
          <p:nvPr/>
        </p:nvSpPr>
        <p:spPr>
          <a:xfrm>
            <a:off x="139950" y="218575"/>
            <a:ext cx="5213484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Nationalities</a:t>
            </a:r>
            <a:endParaRPr b="1"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/>
          <p:nvPr/>
        </p:nvSpPr>
        <p:spPr>
          <a:xfrm>
            <a:off x="0" y="0"/>
            <a:ext cx="9144000" cy="1557300"/>
          </a:xfrm>
          <a:prstGeom prst="rect">
            <a:avLst/>
          </a:prstGeom>
          <a:solidFill>
            <a:srgbClr val="AE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Classroom </a:t>
            </a: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rules!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8"/>
          <p:cNvSpPr txBox="1"/>
          <p:nvPr/>
        </p:nvSpPr>
        <p:spPr>
          <a:xfrm>
            <a:off x="81600" y="2146475"/>
            <a:ext cx="2897700" cy="289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Montserrat"/>
                <a:ea typeface="Montserrat"/>
                <a:cs typeface="Montserrat"/>
                <a:sym typeface="Montserrat"/>
              </a:rPr>
              <a:t>Rules!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8"/>
          <p:cNvSpPr txBox="1"/>
          <p:nvPr/>
        </p:nvSpPr>
        <p:spPr>
          <a:xfrm>
            <a:off x="73650" y="1546775"/>
            <a:ext cx="8996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If you set the rules, you’ll stick to them.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8"/>
          <p:cNvSpPr txBox="1"/>
          <p:nvPr/>
        </p:nvSpPr>
        <p:spPr>
          <a:xfrm>
            <a:off x="3118550" y="2146475"/>
            <a:ext cx="2897700" cy="289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Montserrat"/>
                <a:ea typeface="Montserrat"/>
                <a:cs typeface="Montserrat"/>
                <a:sym typeface="Montserrat"/>
              </a:rPr>
              <a:t>Rewards! :)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400"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2400"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2400"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2400">
                <a:latin typeface="Montserrat"/>
                <a:ea typeface="Montserrat"/>
                <a:cs typeface="Montserrat"/>
                <a:sym typeface="Montserrat"/>
              </a:rPr>
            </a:b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8"/>
          <p:cNvSpPr txBox="1"/>
          <p:nvPr/>
        </p:nvSpPr>
        <p:spPr>
          <a:xfrm>
            <a:off x="6172650" y="2146475"/>
            <a:ext cx="2897700" cy="289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Montserrat"/>
                <a:ea typeface="Montserrat"/>
                <a:cs typeface="Montserrat"/>
                <a:sym typeface="Montserrat"/>
              </a:rPr>
              <a:t>Punishments :(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/>
        </p:nvSpPr>
        <p:spPr>
          <a:xfrm>
            <a:off x="0" y="41600"/>
            <a:ext cx="9144000" cy="2191200"/>
          </a:xfrm>
          <a:prstGeom prst="rect">
            <a:avLst/>
          </a:prstGeom>
          <a:solidFill>
            <a:srgbClr val="AE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Student Survey...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 time mrw survey GIF" id="196" name="Google Shape;1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800" y="1856549"/>
            <a:ext cx="4338775" cy="32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901" y="372500"/>
            <a:ext cx="5506187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700" y="204500"/>
            <a:ext cx="6103100" cy="4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/>
          <p:nvPr/>
        </p:nvSpPr>
        <p:spPr>
          <a:xfrm>
            <a:off x="362550" y="218575"/>
            <a:ext cx="4692924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NAME 5 THINGS GAME!!!!</a:t>
            </a:r>
            <a:endParaRPr b="1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057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45550"/>
            <a:ext cx="4151225" cy="27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75" y="2269250"/>
            <a:ext cx="3470900" cy="30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550" y="1"/>
            <a:ext cx="4225975" cy="5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/>
        </p:nvSpPr>
        <p:spPr>
          <a:xfrm>
            <a:off x="280350" y="1182675"/>
            <a:ext cx="858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Book Covers</a:t>
            </a:r>
            <a:endParaRPr b="1" sz="2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1. People vary greatly in the way they look and in their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/>
              <a:t>personality.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2. We often think we can tell someone's personality from the way they look.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3. For example, we may expect a thin person to be quiet or shy while we may expect a fat person to be jolly and friendly.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4. We should remember, however, that we can't judge a book by its cover, and we can't judge a person by their appearance.</a:t>
            </a:r>
            <a:endParaRPr sz="2000"/>
          </a:p>
        </p:txBody>
      </p:sp>
      <p:pic>
        <p:nvPicPr>
          <p:cNvPr id="253" name="Google Shape;25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5963" y="172513"/>
            <a:ext cx="170497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7"/>
          <p:cNvSpPr txBox="1"/>
          <p:nvPr/>
        </p:nvSpPr>
        <p:spPr>
          <a:xfrm>
            <a:off x="396575" y="81625"/>
            <a:ext cx="4945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1C00"/>
                </a:solidFill>
              </a:rPr>
              <a:t>DICTOGLOSS!</a:t>
            </a:r>
            <a:endParaRPr sz="4800">
              <a:solidFill>
                <a:srgbClr val="A61C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/>
          <p:nvPr/>
        </p:nvSpPr>
        <p:spPr>
          <a:xfrm>
            <a:off x="362550" y="218575"/>
            <a:ext cx="4692924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Capital Cities</a:t>
            </a:r>
            <a:endParaRPr b="1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/>
          <p:nvPr/>
        </p:nvSpPr>
        <p:spPr>
          <a:xfrm>
            <a:off x="362550" y="218575"/>
            <a:ext cx="4967568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Cartoon Characters</a:t>
            </a:r>
            <a:endParaRPr b="1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/>
          <p:nvPr/>
        </p:nvSpPr>
        <p:spPr>
          <a:xfrm>
            <a:off x="0" y="218575"/>
            <a:ext cx="5400108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Musical Instruments</a:t>
            </a:r>
            <a:endParaRPr b="1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/>
          <p:nvPr/>
        </p:nvSpPr>
        <p:spPr>
          <a:xfrm>
            <a:off x="362550" y="218575"/>
            <a:ext cx="4692924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Mammals</a:t>
            </a:r>
            <a:endParaRPr b="1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2"/>
          <p:cNvSpPr/>
          <p:nvPr/>
        </p:nvSpPr>
        <p:spPr>
          <a:xfrm>
            <a:off x="362550" y="218575"/>
            <a:ext cx="4692924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Countries in Europe</a:t>
            </a:r>
            <a:endParaRPr b="1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3"/>
          <p:cNvSpPr/>
          <p:nvPr/>
        </p:nvSpPr>
        <p:spPr>
          <a:xfrm>
            <a:off x="362550" y="218575"/>
            <a:ext cx="4692924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Types of emotion/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feelings</a:t>
            </a:r>
            <a:endParaRPr b="1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329100"/>
            <a:ext cx="8214825" cy="448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4"/>
          <p:cNvSpPr/>
          <p:nvPr/>
        </p:nvSpPr>
        <p:spPr>
          <a:xfrm>
            <a:off x="362550" y="218575"/>
            <a:ext cx="5095872" cy="293554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Social Media Websites</a:t>
            </a:r>
            <a:endParaRPr b="1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