
<file path=[Content_Types].xml><?xml version="1.0" encoding="utf-8"?>
<Types xmlns="http://schemas.openxmlformats.org/package/2006/content-types">
  <Default Extension="gif" ContentType="image/gif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24.fntdata" ContentType="application/x-fontdata"/>
  <Override PartName="/ppt/fonts/font25.fntdata" ContentType="application/x-fontdata"/>
  <Override PartName="/ppt/fonts/font26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3"/>
    <p:sldMasterId id="2147483674" r:id="rId4"/>
  </p:sldMasterIdLst>
  <p:notesMasterIdLst>
    <p:notesMasterId r:id="rId6"/>
  </p:notesMasterIdLst>
  <p:sldIdLst>
    <p:sldId id="256" r:id="rId5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x="9144000" cy="5143500"/>
  <p:notesSz cx="6858000" cy="9144000"/>
  <p:embeddedFontLst>
    <p:embeddedFont>
      <p:font typeface="Source Sans Pro" panose="020B0503030403020204"/>
      <p:regular r:id="rId55"/>
    </p:embeddedFont>
    <p:embeddedFont>
      <p:font typeface="Amatic SC" panose="00000500000000000000"/>
      <p:regular r:id="rId56"/>
    </p:embeddedFont>
    <p:embeddedFont>
      <p:font typeface="Source Code Pro" panose="020B0309030403020204"/>
      <p:regular r:id="rId57"/>
    </p:embeddedFont>
    <p:embeddedFont>
      <p:font typeface="Calibri" panose="020F0502020204030204"/>
      <p:regular r:id="rId58"/>
    </p:embeddedFont>
    <p:embeddedFont>
      <p:font typeface="Bangers" panose="00000500000000000000"/>
      <p:regular r:id="rId59"/>
    </p:embeddedFont>
    <p:embeddedFont>
      <p:font typeface="Syncopate" panose="02000505000000020003"/>
      <p:regular r:id="rId60"/>
      <p:bold r:id="rId61"/>
    </p:embeddedFont>
    <p:embeddedFont>
      <p:font typeface="Raleway"/>
      <p:bold r:id="rId62"/>
      <p:italic r:id="rId63"/>
      <p:boldItalic r:id="rId64"/>
    </p:embeddedFont>
    <p:embeddedFont>
      <p:font typeface="Roboto" panose="02000000000000000000"/>
      <p:regular r:id="rId65"/>
      <p:bold r:id="rId66"/>
      <p:italic r:id="rId67"/>
      <p:boldItalic r:id="rId68"/>
    </p:embeddedFont>
    <p:embeddedFont>
      <p:font typeface="Orbitron"/>
      <p:regular r:id="rId69"/>
    </p:embeddedFont>
    <p:embeddedFont>
      <p:font typeface="Lobster" panose="00000500000000000000"/>
      <p:regular r:id="rId70"/>
    </p:embeddedFont>
    <p:embeddedFont>
      <p:font typeface="Comic Sans MS" panose="030F0702030302020204"/>
      <p:regular r:id="rId71"/>
    </p:embeddedFont>
    <p:embeddedFont>
      <p:font typeface="Economica" panose="02000506040000020004"/>
      <p:regular r:id="rId72"/>
      <p:bold r:id="rId73"/>
      <p:italic r:id="rId74"/>
      <p:boldItalic r:id="rId75"/>
    </p:embeddedFont>
    <p:embeddedFont>
      <p:font typeface="Open Sans"/>
      <p:regular r:id="rId76"/>
      <p:bold r:id="rId77"/>
      <p:italic r:id="rId78"/>
      <p:boldItalic r:id="rId79"/>
    </p:embeddedFont>
    <p:embeddedFont>
      <p:font typeface="Permanent Marker" panose="02000000000000000000"/>
      <p:regular r:id="rId8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0" Type="http://schemas.openxmlformats.org/officeDocument/2006/relationships/font" Target="fonts/font26.fntdata"/><Relationship Id="rId8" Type="http://schemas.openxmlformats.org/officeDocument/2006/relationships/slide" Target="slides/slide3.xml"/><Relationship Id="rId79" Type="http://schemas.openxmlformats.org/officeDocument/2006/relationships/font" Target="fonts/font25.fntdata"/><Relationship Id="rId78" Type="http://schemas.openxmlformats.org/officeDocument/2006/relationships/font" Target="fonts/font24.fntdata"/><Relationship Id="rId77" Type="http://schemas.openxmlformats.org/officeDocument/2006/relationships/font" Target="fonts/font23.fntdata"/><Relationship Id="rId76" Type="http://schemas.openxmlformats.org/officeDocument/2006/relationships/font" Target="fonts/font22.fntdata"/><Relationship Id="rId75" Type="http://schemas.openxmlformats.org/officeDocument/2006/relationships/font" Target="fonts/font21.fntdata"/><Relationship Id="rId74" Type="http://schemas.openxmlformats.org/officeDocument/2006/relationships/font" Target="fonts/font20.fntdata"/><Relationship Id="rId73" Type="http://schemas.openxmlformats.org/officeDocument/2006/relationships/font" Target="fonts/font19.fntdata"/><Relationship Id="rId72" Type="http://schemas.openxmlformats.org/officeDocument/2006/relationships/font" Target="fonts/font18.fntdata"/><Relationship Id="rId71" Type="http://schemas.openxmlformats.org/officeDocument/2006/relationships/font" Target="fonts/font17.fntdata"/><Relationship Id="rId70" Type="http://schemas.openxmlformats.org/officeDocument/2006/relationships/font" Target="fonts/font16.fntdata"/><Relationship Id="rId7" Type="http://schemas.openxmlformats.org/officeDocument/2006/relationships/slide" Target="slides/slide2.xml"/><Relationship Id="rId69" Type="http://schemas.openxmlformats.org/officeDocument/2006/relationships/font" Target="fonts/font15.fntdata"/><Relationship Id="rId68" Type="http://schemas.openxmlformats.org/officeDocument/2006/relationships/font" Target="fonts/font14.fntdata"/><Relationship Id="rId67" Type="http://schemas.openxmlformats.org/officeDocument/2006/relationships/font" Target="fonts/font13.fntdata"/><Relationship Id="rId66" Type="http://schemas.openxmlformats.org/officeDocument/2006/relationships/font" Target="fonts/font12.fntdata"/><Relationship Id="rId65" Type="http://schemas.openxmlformats.org/officeDocument/2006/relationships/font" Target="fonts/font11.fntdata"/><Relationship Id="rId64" Type="http://schemas.openxmlformats.org/officeDocument/2006/relationships/font" Target="fonts/font10.fntdata"/><Relationship Id="rId63" Type="http://schemas.openxmlformats.org/officeDocument/2006/relationships/font" Target="fonts/font9.fntdata"/><Relationship Id="rId62" Type="http://schemas.openxmlformats.org/officeDocument/2006/relationships/font" Target="fonts/font8.fntdata"/><Relationship Id="rId61" Type="http://schemas.openxmlformats.org/officeDocument/2006/relationships/font" Target="fonts/font7.fntdata"/><Relationship Id="rId60" Type="http://schemas.openxmlformats.org/officeDocument/2006/relationships/font" Target="fonts/font6.fntdata"/><Relationship Id="rId6" Type="http://schemas.openxmlformats.org/officeDocument/2006/relationships/notesMaster" Target="notesMasters/notesMaster1.xml"/><Relationship Id="rId59" Type="http://schemas.openxmlformats.org/officeDocument/2006/relationships/font" Target="fonts/font5.fntdata"/><Relationship Id="rId58" Type="http://schemas.openxmlformats.org/officeDocument/2006/relationships/font" Target="fonts/font4.fntdata"/><Relationship Id="rId57" Type="http://schemas.openxmlformats.org/officeDocument/2006/relationships/font" Target="fonts/font3.fntdata"/><Relationship Id="rId56" Type="http://schemas.openxmlformats.org/officeDocument/2006/relationships/font" Target="fonts/font2.fntdata"/><Relationship Id="rId55" Type="http://schemas.openxmlformats.org/officeDocument/2006/relationships/font" Target="fonts/font1.fntdata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:notes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p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d30751657_0_8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d30751657_0_8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d30751657_0_9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d30751657_0_9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d30751657_0_10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d30751657_0_10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d30751657_0_10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d30751657_0_10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52e88d043_0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52e88d043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52e88d043_1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52e88d043_1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52e88d043_0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52e88d043_0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5342bc572_5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5342bc572_5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52e88d043_0_2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52e88d043_0_2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5342bc572_0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5342bc572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d30751657_0_13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d30751657_0_13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52e88d043_1_1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52e88d043_1_1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5342bc572_2_5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5342bc572_2_5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5342bc572_2_6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5342bc572_2_6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5342bc572_2_7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5342bc572_2_7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5342bc572_2_8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5342bc572_2_8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5342bc572_0_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5342bc572_0_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5342bc572_4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5342bc572_4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5342bc572_2_8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5342bc572_2_8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5342bc572_2_10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5342bc572_2_10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d30751657_0_12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d30751657_0_12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d30751657_0_1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d30751657_0_1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5342bc572_2_12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5342bc572_2_12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5342bc572_2_13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5342bc572_2_13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5342bc572_2_13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5342bc572_2_13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5342bc572_2_14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5342bc572_2_14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5342bc572_2_14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5342bc572_2_14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5342bc572_2_15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5342bc572_2_15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5342bc572_2_15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5342bc572_2_15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5342bc572_2_16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5342bc572_2_16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5342bc572_2_16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5342bc572_2_16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5342bc572_2_17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5342bc572_2_17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d30751657_0_6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d30751657_0_6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5342bc572_2_17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5342bc572_2_17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5342bc572_2_18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5342bc572_2_18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5342bc572_2_19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5342bc572_2_19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d30751657_0_20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d30751657_0_20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d30751657_0_251:notes"/>
          <p:cNvSpPr/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d30751657_0_25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d30751657_0_11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d30751657_0_11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d30751657_0_11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d30751657_0_11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d30751657_0_6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d30751657_0_6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d30751657_0_7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d30751657_0_7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d30751657_0_7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d30751657_0_7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d30751657_0_8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d30751657_0_8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d30751657_0_9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d30751657_0_9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822960" y="274320"/>
            <a:ext cx="7521000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 panose="020B0503030403020204"/>
              <a:buNone/>
              <a:defRPr sz="28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52" name="Google Shape;52;p13"/>
          <p:cNvSpPr txBox="1"/>
          <p:nvPr>
            <p:ph type="body" idx="1"/>
          </p:nvPr>
        </p:nvSpPr>
        <p:spPr>
          <a:xfrm>
            <a:off x="822960" y="825471"/>
            <a:ext cx="7521000" cy="268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1pPr>
            <a:lvl2pPr marL="914400" marR="0" lvl="1" indent="-330200" algn="l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2pPr>
            <a:lvl3pPr marL="1371600" marR="0" lvl="2" indent="-330200" algn="l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3pPr>
            <a:lvl4pPr marL="1828800" marR="0" lvl="3" indent="-330200" algn="l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4pPr>
            <a:lvl5pPr marL="2286000" marR="0" lvl="4" indent="-330200" algn="l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5pPr>
            <a:lvl6pPr marL="2743200" marR="0" lvl="5" indent="-317500" algn="l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6pPr>
            <a:lvl7pPr marL="3200400" marR="0" lvl="6" indent="-317500" algn="l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7pPr>
            <a:lvl8pPr marL="3657600" marR="0" lvl="7" indent="-317500" algn="l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8pPr>
            <a:lvl9pPr marL="4114800" marR="0" lvl="8" indent="-317500" algn="l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type="dt" idx="10"/>
          </p:nvPr>
        </p:nvSpPr>
        <p:spPr>
          <a:xfrm rot="-1986129">
            <a:off x="308973" y="4391077"/>
            <a:ext cx="1960730" cy="174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type="ftr" idx="11"/>
          </p:nvPr>
        </p:nvSpPr>
        <p:spPr>
          <a:xfrm>
            <a:off x="3517514" y="4713841"/>
            <a:ext cx="4724400" cy="20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rgbClr val="FFFFFF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9pPr>
          </a:lstStyle>
          <a:p/>
        </p:txBody>
      </p:sp>
      <p:sp>
        <p:nvSpPr>
          <p:cNvPr id="55" name="Google Shape;55;p13"/>
          <p:cNvSpPr/>
          <p:nvPr>
            <p:ph type="sldNum" idx="12"/>
          </p:nvPr>
        </p:nvSpPr>
        <p:spPr>
          <a:xfrm>
            <a:off x="8401038" y="4628116"/>
            <a:ext cx="502800" cy="37719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25" tIns="9125" rIns="9125" bIns="91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50">
                <a:solidFill>
                  <a:srgbClr val="FFFFFF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1pPr>
            <a:lvl2pPr marL="0" marR="0" lvl="1" indent="0" algn="ctr" rtl="0">
              <a:spcBef>
                <a:spcPts val="0"/>
              </a:spcBef>
              <a:buNone/>
              <a:defRPr sz="1650">
                <a:solidFill>
                  <a:srgbClr val="FFFFFF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2pPr>
            <a:lvl3pPr marL="0" marR="0" lvl="2" indent="0" algn="ctr" rtl="0">
              <a:spcBef>
                <a:spcPts val="0"/>
              </a:spcBef>
              <a:buNone/>
              <a:defRPr sz="1650">
                <a:solidFill>
                  <a:srgbClr val="FFFFFF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3pPr>
            <a:lvl4pPr marL="0" marR="0" lvl="3" indent="0" algn="ctr" rtl="0">
              <a:spcBef>
                <a:spcPts val="0"/>
              </a:spcBef>
              <a:buNone/>
              <a:defRPr sz="1650">
                <a:solidFill>
                  <a:srgbClr val="FFFFFF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4pPr>
            <a:lvl5pPr marL="0" marR="0" lvl="4" indent="0" algn="ctr" rtl="0">
              <a:spcBef>
                <a:spcPts val="0"/>
              </a:spcBef>
              <a:buNone/>
              <a:defRPr sz="1650">
                <a:solidFill>
                  <a:srgbClr val="FFFFFF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5pPr>
            <a:lvl6pPr marL="0" marR="0" lvl="5" indent="0" algn="ctr" rtl="0">
              <a:spcBef>
                <a:spcPts val="0"/>
              </a:spcBef>
              <a:buNone/>
              <a:defRPr sz="1650">
                <a:solidFill>
                  <a:srgbClr val="FFFFFF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6pPr>
            <a:lvl7pPr marL="0" marR="0" lvl="6" indent="0" algn="ctr" rtl="0">
              <a:spcBef>
                <a:spcPts val="0"/>
              </a:spcBef>
              <a:buNone/>
              <a:defRPr sz="1650">
                <a:solidFill>
                  <a:srgbClr val="FFFFFF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7pPr>
            <a:lvl8pPr marL="0" marR="0" lvl="7" indent="0" algn="ctr" rtl="0">
              <a:spcBef>
                <a:spcPts val="0"/>
              </a:spcBef>
              <a:buNone/>
              <a:defRPr sz="1650">
                <a:solidFill>
                  <a:srgbClr val="FFFFFF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8pPr>
            <a:lvl9pPr marL="0" marR="0" lvl="8" indent="0" algn="ctr" rtl="0">
              <a:spcBef>
                <a:spcPts val="0"/>
              </a:spcBef>
              <a:buNone/>
              <a:defRPr sz="1650">
                <a:solidFill>
                  <a:srgbClr val="FFFFFF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solidFill>
          <a:schemeClr val="dk1"/>
        </a:solidFill>
        <a:effectLst/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15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63" name="Google Shape;63;p15"/>
          <p:cNvSpPr txBox="1"/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4" name="Google Shape;64;p15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bg>
      <p:bgPr>
        <a:solidFill>
          <a:schemeClr val="dk1"/>
        </a:solidFill>
        <a:effectLst/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7" name="Google Shape;67;p1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5" name="Google Shape;75;p18"/>
          <p:cNvSpPr txBox="1"/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8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79" name="Google Shape;79;p19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82" name="Google Shape;82;p20"/>
          <p:cNvSpPr txBox="1"/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3" name="Google Shape;83;p20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6" name="Google Shape;86;p2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cxnSp>
        <p:nvCxnSpPr>
          <p:cNvPr id="89" name="Google Shape;89;p22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0" name="Google Shape;90;p22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91" name="Google Shape;91;p22"/>
          <p:cNvSpPr txBox="1"/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2" name="Google Shape;92;p22"/>
          <p:cNvSpPr txBox="1"/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93" name="Google Shape;93;p2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/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 panose="00000500000000000000"/>
              <a:buNone/>
              <a:defRPr sz="24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</a:lstStyle>
          <a:p/>
        </p:txBody>
      </p:sp>
      <p:sp>
        <p:nvSpPr>
          <p:cNvPr id="96" name="Google Shape;96;p23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/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24"/>
          <p:cNvSpPr txBox="1"/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100" name="Google Shape;100;p2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9pPr>
          </a:lstStyle>
          <a:p/>
        </p:txBody>
      </p:sp>
      <p:sp>
        <p:nvSpPr>
          <p:cNvPr id="105" name="Google Shape;105;p26"/>
          <p:cNvSpPr txBox="1"/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064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810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06" name="Google Shape;106;p26"/>
          <p:cNvSpPr txBox="1"/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07" name="Google Shape;107;p26"/>
          <p:cNvSpPr txBox="1"/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08" name="Google Shape;108;p26"/>
          <p:cNvSpPr txBox="1"/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5" name="Google Shape;115;p28"/>
          <p:cNvSpPr txBox="1"/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6" name="Google Shape;116;p28"/>
          <p:cNvSpPr txBox="1"/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19" name="Google Shape;119;p29"/>
          <p:cNvSpPr txBox="1"/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20" name="Google Shape;120;p29"/>
          <p:cNvSpPr txBox="1"/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23" name="Google Shape;123;p30"/>
          <p:cNvSpPr txBox="1"/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24" name="Google Shape;124;p30"/>
          <p:cNvSpPr txBox="1"/>
          <p:nvPr>
            <p:ph type="body" idx="2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25" name="Google Shape;125;p30"/>
          <p:cNvSpPr txBox="1"/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28" name="Google Shape;128;p31"/>
          <p:cNvSpPr txBox="1"/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2"/>
          <p:cNvSpPr txBox="1"/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131" name="Google Shape;131;p32"/>
          <p:cNvSpPr txBox="1"/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3"/>
          <p:cNvSpPr txBox="1"/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 panose="00000500000000000000"/>
              <a:buNone/>
              <a:defRPr sz="42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 panose="00000500000000000000"/>
              <a:buNone/>
              <a:defRPr sz="42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 panose="00000500000000000000"/>
              <a:buNone/>
              <a:defRPr sz="42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 panose="00000500000000000000"/>
              <a:buNone/>
              <a:defRPr sz="42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 panose="00000500000000000000"/>
              <a:buNone/>
              <a:defRPr sz="42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 panose="00000500000000000000"/>
              <a:buNone/>
              <a:defRPr sz="42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 panose="00000500000000000000"/>
              <a:buNone/>
              <a:defRPr sz="42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 panose="00000500000000000000"/>
              <a:buNone/>
              <a:defRPr sz="42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 panose="00000500000000000000"/>
              <a:buNone/>
              <a:defRPr sz="42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 panose="020B0309030403020204"/>
              <a:buChar char="●"/>
              <a:defRPr sz="1800">
                <a:solidFill>
                  <a:schemeClr val="dk2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 panose="020B0309030403020204"/>
              <a:buChar char="○"/>
              <a:defRPr>
                <a:solidFill>
                  <a:schemeClr val="dk2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 panose="020B0309030403020204"/>
              <a:buChar char="■"/>
              <a:defRPr>
                <a:solidFill>
                  <a:schemeClr val="dk2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 panose="020B0309030403020204"/>
              <a:buChar char="●"/>
              <a:defRPr>
                <a:solidFill>
                  <a:schemeClr val="dk2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 panose="020B0309030403020204"/>
              <a:buChar char="○"/>
              <a:defRPr>
                <a:solidFill>
                  <a:schemeClr val="dk2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 panose="020B0309030403020204"/>
              <a:buChar char="■"/>
              <a:defRPr>
                <a:solidFill>
                  <a:schemeClr val="dk2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 panose="020B0309030403020204"/>
              <a:buChar char="●"/>
              <a:defRPr>
                <a:solidFill>
                  <a:schemeClr val="dk2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 panose="020B0309030403020204"/>
              <a:buChar char="○"/>
              <a:defRPr>
                <a:solidFill>
                  <a:schemeClr val="dk2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 panose="020B0309030403020204"/>
              <a:buChar char="■"/>
              <a:defRPr>
                <a:solidFill>
                  <a:schemeClr val="dk2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1" name="Google Shape;111;p27"/>
          <p:cNvSpPr txBox="1"/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>
                <a:solidFill>
                  <a:schemeClr val="dk1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2" name="Google Shape;112;p27"/>
          <p:cNvSpPr txBox="1"/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GIF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hyperlink" Target="https://drive.google.com/drive/folders/0B6jZ1TST9GtKN2wwazR6eWRJNm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4.xml"/><Relationship Id="rId7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hyperlink" Target="http://www.ourstory.com/" TargetMode="External"/><Relationship Id="rId2" Type="http://schemas.openxmlformats.org/officeDocument/2006/relationships/hyperlink" Target="https://www.hstry.co/" TargetMode="External"/><Relationship Id="rId1" Type="http://schemas.openxmlformats.org/officeDocument/2006/relationships/hyperlink" Target="http://www.dipity.com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4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39" name="Google Shape;139;p34" descr="tumblr_mer2snbjdX1r4n0kv.gif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677872" y="1"/>
            <a:ext cx="778828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4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62550" y="329100"/>
            <a:ext cx="8214825" cy="448530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3"/>
          <p:cNvSpPr/>
          <p:nvPr/>
        </p:nvSpPr>
        <p:spPr>
          <a:xfrm>
            <a:off x="362550" y="218575"/>
            <a:ext cx="5095872" cy="2935548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/>
              <a:t>Social Media Websites</a:t>
            </a:r>
            <a:endParaRPr sz="2800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44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62550" y="329100"/>
            <a:ext cx="8214825" cy="448530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44"/>
          <p:cNvSpPr/>
          <p:nvPr/>
        </p:nvSpPr>
        <p:spPr>
          <a:xfrm>
            <a:off x="362550" y="218575"/>
            <a:ext cx="4692924" cy="3525336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/>
              <a:t>Things you wear on a cold day</a:t>
            </a:r>
            <a:endParaRPr sz="2800"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5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62550" y="329100"/>
            <a:ext cx="8214825" cy="448530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5"/>
          <p:cNvSpPr/>
          <p:nvPr/>
        </p:nvSpPr>
        <p:spPr>
          <a:xfrm>
            <a:off x="362550" y="218575"/>
            <a:ext cx="4944240" cy="2935548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/>
              <a:t>Animals that eat vegetables </a:t>
            </a:r>
            <a:endParaRPr sz="2800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4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62550" y="329100"/>
            <a:ext cx="8214825" cy="4485304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46"/>
          <p:cNvSpPr/>
          <p:nvPr/>
        </p:nvSpPr>
        <p:spPr>
          <a:xfrm>
            <a:off x="139950" y="218575"/>
            <a:ext cx="5213484" cy="2935548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/>
              <a:t>Nationalities</a:t>
            </a:r>
            <a:endParaRPr sz="2700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4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4256505" cy="2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2479750"/>
            <a:ext cx="4256500" cy="26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256502" y="0"/>
            <a:ext cx="4887500" cy="2670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198525" y="2367650"/>
            <a:ext cx="4945475" cy="277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47"/>
          <p:cNvSpPr/>
          <p:nvPr/>
        </p:nvSpPr>
        <p:spPr>
          <a:xfrm>
            <a:off x="3003450" y="1439850"/>
            <a:ext cx="2558100" cy="22638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What is happening in these photos?</a:t>
            </a:r>
            <a:endParaRPr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4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48"/>
          <p:cNvSpPr txBox="1"/>
          <p:nvPr/>
        </p:nvSpPr>
        <p:spPr>
          <a:xfrm>
            <a:off x="3132600" y="0"/>
            <a:ext cx="2878800" cy="19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Bangers" panose="00000500000000000000"/>
                <a:ea typeface="Bangers" panose="00000500000000000000"/>
                <a:cs typeface="Bangers" panose="00000500000000000000"/>
                <a:sym typeface="Bangers" panose="00000500000000000000"/>
              </a:rPr>
              <a:t>List the festivals you can think of:</a:t>
            </a:r>
            <a:endParaRPr sz="2400">
              <a:latin typeface="Bangers" panose="00000500000000000000"/>
              <a:ea typeface="Bangers" panose="00000500000000000000"/>
              <a:cs typeface="Bangers" panose="00000500000000000000"/>
              <a:sym typeface="Bangers" panose="0000050000000000000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Sport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Music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Religion</a:t>
            </a: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49">
            <a:hlinkClick r:id="rId1"/>
          </p:cNvPr>
          <p:cNvPicPr preferRelativeResize="0"/>
          <p:nvPr/>
        </p:nvPicPr>
        <p:blipFill rotWithShape="1">
          <a:blip r:embed="rId2"/>
          <a:srcRect b="4552"/>
          <a:stretch>
            <a:fillRect/>
          </a:stretch>
        </p:blipFill>
        <p:spPr>
          <a:xfrm>
            <a:off x="4060251" y="0"/>
            <a:ext cx="50837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9"/>
          <p:cNvSpPr txBox="1"/>
          <p:nvPr/>
        </p:nvSpPr>
        <p:spPr>
          <a:xfrm>
            <a:off x="472350" y="356500"/>
            <a:ext cx="3217200" cy="18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Syncopate" panose="02000505000000020003"/>
                <a:ea typeface="Syncopate" panose="02000505000000020003"/>
                <a:cs typeface="Syncopate" panose="02000505000000020003"/>
                <a:sym typeface="Syncopate" panose="02000505000000020003"/>
              </a:rPr>
              <a:t>Listen and fill the gaps.</a:t>
            </a:r>
            <a:endParaRPr sz="3600">
              <a:latin typeface="Syncopate" panose="02000505000000020003"/>
              <a:ea typeface="Syncopate" panose="02000505000000020003"/>
              <a:cs typeface="Syncopate" panose="02000505000000020003"/>
              <a:sym typeface="Syncopate" panose="02000505000000020003"/>
            </a:endParaRPr>
          </a:p>
        </p:txBody>
      </p:sp>
      <p:sp>
        <p:nvSpPr>
          <p:cNvPr id="238" name="Google Shape;238;p49"/>
          <p:cNvSpPr txBox="1"/>
          <p:nvPr/>
        </p:nvSpPr>
        <p:spPr>
          <a:xfrm>
            <a:off x="472350" y="2425050"/>
            <a:ext cx="3217200" cy="15855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Raleway"/>
                <a:ea typeface="Raleway"/>
                <a:cs typeface="Raleway"/>
                <a:sym typeface="Raleway"/>
              </a:rPr>
              <a:t>Listen again and match the gifts to the events </a:t>
            </a:r>
            <a:r>
              <a:rPr lang="en-GB" sz="3000">
                <a:latin typeface="Raleway"/>
                <a:ea typeface="Raleway"/>
                <a:cs typeface="Raleway"/>
                <a:sym typeface="Raleway"/>
              </a:rPr>
              <a:t>.</a:t>
            </a:r>
            <a:endParaRPr sz="30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5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990450" y="2241925"/>
            <a:ext cx="5153550" cy="290157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50"/>
          <p:cNvSpPr/>
          <p:nvPr/>
        </p:nvSpPr>
        <p:spPr>
          <a:xfrm>
            <a:off x="7683450" y="1157575"/>
            <a:ext cx="1460400" cy="993600"/>
          </a:xfrm>
          <a:prstGeom prst="wedgeRoundRectCallout">
            <a:avLst>
              <a:gd name="adj1" fmla="val 5213"/>
              <a:gd name="adj2" fmla="val 113761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Yes I have. Have you?</a:t>
            </a:r>
            <a:endParaRPr sz="1800"/>
          </a:p>
        </p:txBody>
      </p:sp>
      <p:sp>
        <p:nvSpPr>
          <p:cNvPr id="245" name="Google Shape;245;p50"/>
          <p:cNvSpPr/>
          <p:nvPr/>
        </p:nvSpPr>
        <p:spPr>
          <a:xfrm>
            <a:off x="3990450" y="786300"/>
            <a:ext cx="1965600" cy="1223100"/>
          </a:xfrm>
          <a:prstGeom prst="wedgeRoundRectCallout">
            <a:avLst>
              <a:gd name="adj1" fmla="val -19437"/>
              <a:gd name="adj2" fmla="val 10446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800">
                <a:solidFill>
                  <a:schemeClr val="dk1"/>
                </a:solidFill>
              </a:rPr>
              <a:t>Have you ever given _________ as a gift?</a:t>
            </a:r>
            <a:endParaRPr sz="1800"/>
          </a:p>
        </p:txBody>
      </p:sp>
      <p:sp>
        <p:nvSpPr>
          <p:cNvPr id="246" name="Google Shape;246;p50"/>
          <p:cNvSpPr txBox="1"/>
          <p:nvPr/>
        </p:nvSpPr>
        <p:spPr>
          <a:xfrm>
            <a:off x="120125" y="152875"/>
            <a:ext cx="3778500" cy="129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Syncopate" panose="02000505000000020003"/>
                <a:ea typeface="Syncopate" panose="02000505000000020003"/>
                <a:cs typeface="Syncopate" panose="02000505000000020003"/>
                <a:sym typeface="Syncopate" panose="02000505000000020003"/>
              </a:rPr>
              <a:t>Ask your partner</a:t>
            </a:r>
            <a:endParaRPr sz="3600">
              <a:latin typeface="Syncopate" panose="02000505000000020003"/>
              <a:ea typeface="Syncopate" panose="02000505000000020003"/>
              <a:cs typeface="Syncopate" panose="02000505000000020003"/>
              <a:sym typeface="Syncopate" panose="02000505000000020003"/>
            </a:endParaRPr>
          </a:p>
        </p:txBody>
      </p:sp>
      <p:sp>
        <p:nvSpPr>
          <p:cNvPr id="247" name="Google Shape;247;p50"/>
          <p:cNvSpPr txBox="1"/>
          <p:nvPr/>
        </p:nvSpPr>
        <p:spPr>
          <a:xfrm>
            <a:off x="567850" y="2241925"/>
            <a:ext cx="2675700" cy="2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➔"/>
            </a:pPr>
            <a:r>
              <a:rPr lang="en-GB" sz="2400">
                <a:latin typeface="Raleway"/>
                <a:ea typeface="Raleway"/>
                <a:cs typeface="Raleway"/>
                <a:sym typeface="Raleway"/>
              </a:rPr>
              <a:t>Perfume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➔"/>
            </a:pPr>
            <a:r>
              <a:rPr lang="en-GB" sz="2400">
                <a:latin typeface="Raleway"/>
                <a:ea typeface="Raleway"/>
                <a:cs typeface="Raleway"/>
                <a:sym typeface="Raleway"/>
              </a:rPr>
              <a:t>Mooncake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➔"/>
            </a:pPr>
            <a:r>
              <a:rPr lang="en-GB" sz="2400">
                <a:latin typeface="Raleway"/>
                <a:ea typeface="Raleway"/>
                <a:cs typeface="Raleway"/>
                <a:sym typeface="Raleway"/>
              </a:rPr>
              <a:t>Flowers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➔"/>
            </a:pPr>
            <a:r>
              <a:rPr lang="en-GB" sz="2400">
                <a:latin typeface="Raleway"/>
                <a:ea typeface="Raleway"/>
                <a:cs typeface="Raleway"/>
                <a:sym typeface="Raleway"/>
              </a:rPr>
              <a:t>Cookies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➔"/>
            </a:pPr>
            <a:r>
              <a:rPr lang="en-GB" sz="2400">
                <a:latin typeface="Raleway"/>
                <a:ea typeface="Raleway"/>
                <a:cs typeface="Raleway"/>
                <a:sym typeface="Raleway"/>
              </a:rPr>
              <a:t>A necklace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5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51"/>
          <p:cNvSpPr txBox="1"/>
          <p:nvPr/>
        </p:nvSpPr>
        <p:spPr>
          <a:xfrm>
            <a:off x="423300" y="4285375"/>
            <a:ext cx="8297400" cy="723300"/>
          </a:xfrm>
          <a:prstGeom prst="rect">
            <a:avLst/>
          </a:prstGeom>
          <a:solidFill>
            <a:srgbClr val="E066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yncopate" panose="02000505000000020003"/>
              <a:buChar char="➔"/>
            </a:pPr>
            <a:r>
              <a:rPr lang="en-GB" sz="1800" b="1">
                <a:solidFill>
                  <a:srgbClr val="FFFFFF"/>
                </a:solidFill>
                <a:latin typeface="Syncopate" panose="02000505000000020003"/>
                <a:ea typeface="Syncopate" panose="02000505000000020003"/>
                <a:cs typeface="Syncopate" panose="02000505000000020003"/>
                <a:sym typeface="Syncopate" panose="02000505000000020003"/>
              </a:rPr>
              <a:t>Do you celebrate any of these festivals?</a:t>
            </a:r>
            <a:endParaRPr sz="1800" b="1">
              <a:solidFill>
                <a:srgbClr val="FFFFFF"/>
              </a:solidFill>
              <a:latin typeface="Syncopate" panose="02000505000000020003"/>
              <a:ea typeface="Syncopate" panose="02000505000000020003"/>
              <a:cs typeface="Syncopate" panose="02000505000000020003"/>
              <a:sym typeface="Syncopate" panose="02000505000000020003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yncopate" panose="02000505000000020003"/>
              <a:buChar char="➔"/>
            </a:pPr>
            <a:r>
              <a:rPr lang="en-GB" sz="1800" b="1">
                <a:solidFill>
                  <a:srgbClr val="FFFFFF"/>
                </a:solidFill>
                <a:latin typeface="Syncopate" panose="02000505000000020003"/>
                <a:ea typeface="Syncopate" panose="02000505000000020003"/>
                <a:cs typeface="Syncopate" panose="02000505000000020003"/>
                <a:sym typeface="Syncopate" panose="02000505000000020003"/>
              </a:rPr>
              <a:t>What festivals does Vietnam celebrate?</a:t>
            </a:r>
            <a:endParaRPr sz="1800" b="1">
              <a:solidFill>
                <a:srgbClr val="FFFFFF"/>
              </a:solidFill>
              <a:latin typeface="Syncopate" panose="02000505000000020003"/>
              <a:ea typeface="Syncopate" panose="02000505000000020003"/>
              <a:cs typeface="Syncopate" panose="02000505000000020003"/>
              <a:sym typeface="Syncopate" panose="02000505000000020003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Syncopate" panose="02000505000000020003"/>
              <a:ea typeface="Syncopate" panose="02000505000000020003"/>
              <a:cs typeface="Syncopate" panose="02000505000000020003"/>
              <a:sym typeface="Syncopate" panose="0200050500000002000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52"/>
          <p:cNvPicPr preferRelativeResize="0"/>
          <p:nvPr/>
        </p:nvPicPr>
        <p:blipFill rotWithShape="1">
          <a:blip r:embed="rId1"/>
          <a:srcRect r="26530"/>
          <a:stretch>
            <a:fillRect/>
          </a:stretch>
        </p:blipFill>
        <p:spPr>
          <a:xfrm>
            <a:off x="5099325" y="971450"/>
            <a:ext cx="3778951" cy="340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52"/>
          <p:cNvSpPr txBox="1"/>
          <p:nvPr/>
        </p:nvSpPr>
        <p:spPr>
          <a:xfrm>
            <a:off x="273000" y="1071750"/>
            <a:ext cx="4521000" cy="3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Raleway"/>
                <a:ea typeface="Raleway"/>
                <a:cs typeface="Raleway"/>
                <a:sym typeface="Raleway"/>
              </a:rPr>
              <a:t>Listen to the friend talking. What are they talking about?</a:t>
            </a:r>
            <a:endParaRPr sz="48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 lang="en-GB"/>
          </a:p>
        </p:txBody>
      </p:sp>
      <p:sp>
        <p:nvSpPr>
          <p:cNvPr id="145" name="Google Shape;145;p35"/>
          <p:cNvSpPr txBox="1"/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</a:p>
        </p:txBody>
      </p:sp>
      <p:pic>
        <p:nvPicPr>
          <p:cNvPr id="146" name="Google Shape;146;p35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6389675" y="1069200"/>
            <a:ext cx="2498599" cy="249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01625" y="217875"/>
            <a:ext cx="2602275" cy="169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824475" y="61088"/>
            <a:ext cx="2005025" cy="20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60996" y="2572446"/>
            <a:ext cx="1883550" cy="154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636350" y="2204863"/>
            <a:ext cx="2381250" cy="24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3"/>
          <p:cNvSpPr txBox="1"/>
          <p:nvPr>
            <p:ph type="ctrTitle"/>
          </p:nvPr>
        </p:nvSpPr>
        <p:spPr>
          <a:xfrm>
            <a:off x="311700" y="744575"/>
            <a:ext cx="8520600" cy="103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Listen and answer</a:t>
            </a:r>
            <a:endParaRPr lang="en-GB"/>
          </a:p>
        </p:txBody>
      </p:sp>
      <p:sp>
        <p:nvSpPr>
          <p:cNvPr id="265" name="Google Shape;265;p53"/>
          <p:cNvSpPr txBox="1"/>
          <p:nvPr>
            <p:ph type="subTitle" idx="1"/>
          </p:nvPr>
        </p:nvSpPr>
        <p:spPr>
          <a:xfrm>
            <a:off x="453275" y="1902025"/>
            <a:ext cx="8520600" cy="22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800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1.What pet did Nadine’s parents give her as a gift? </a:t>
            </a:r>
            <a:endParaRPr sz="1800"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800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2. Who gave her a watch?</a:t>
            </a:r>
            <a:endParaRPr sz="1800"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800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3. When was she given chocolate? </a:t>
            </a:r>
            <a:endParaRPr sz="1800"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800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4. What is Maya getting Nadine for her birthday?</a:t>
            </a:r>
            <a:endParaRPr lang="en-GB" sz="1800"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do these sentences have in common?</a:t>
            </a:r>
            <a:endParaRPr lang="en-GB"/>
          </a:p>
        </p:txBody>
      </p:sp>
      <p:sp>
        <p:nvSpPr>
          <p:cNvPr id="271" name="Google Shape;271;p54"/>
          <p:cNvSpPr txBox="1"/>
          <p:nvPr>
            <p:ph type="body" idx="1"/>
          </p:nvPr>
        </p:nvSpPr>
        <p:spPr>
          <a:xfrm>
            <a:off x="311700" y="1152475"/>
            <a:ext cx="8520600" cy="15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➔"/>
            </a:pPr>
            <a:r>
              <a:rPr lang="en-GB" sz="2400" i="1">
                <a:solidFill>
                  <a:srgbClr val="000000"/>
                </a:solidFill>
              </a:rPr>
              <a:t>Have you ever gotten a pet as a gift?</a:t>
            </a:r>
            <a:endParaRPr sz="2400" i="1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➔"/>
            </a:pPr>
            <a:r>
              <a:rPr lang="en-GB" sz="2400" i="1">
                <a:solidFill>
                  <a:srgbClr val="000000"/>
                </a:solidFill>
              </a:rPr>
              <a:t>Has anyone ever given you one?</a:t>
            </a:r>
            <a:endParaRPr sz="2400" i="1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➔"/>
            </a:pPr>
            <a:r>
              <a:rPr lang="en-GB" sz="2400" i="1">
                <a:solidFill>
                  <a:srgbClr val="000000"/>
                </a:solidFill>
              </a:rPr>
              <a:t>Has anyone ever bought you flowers or chocolate?</a:t>
            </a:r>
            <a:endParaRPr sz="2400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000000"/>
              </a:solidFill>
            </a:endParaRPr>
          </a:p>
        </p:txBody>
      </p:sp>
      <p:sp>
        <p:nvSpPr>
          <p:cNvPr id="272" name="Google Shape;272;p54"/>
          <p:cNvSpPr txBox="1"/>
          <p:nvPr/>
        </p:nvSpPr>
        <p:spPr>
          <a:xfrm>
            <a:off x="611550" y="3385325"/>
            <a:ext cx="7021800" cy="12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Bangers" panose="00000500000000000000"/>
                <a:ea typeface="Bangers" panose="00000500000000000000"/>
                <a:cs typeface="Bangers" panose="00000500000000000000"/>
                <a:sym typeface="Bangers" panose="00000500000000000000"/>
              </a:rPr>
              <a:t>What time do they refer to?</a:t>
            </a:r>
            <a:endParaRPr sz="3600">
              <a:latin typeface="Bangers" panose="00000500000000000000"/>
              <a:ea typeface="Bangers" panose="00000500000000000000"/>
              <a:cs typeface="Bangers" panose="00000500000000000000"/>
              <a:sym typeface="Bangers" panose="000005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Bangers" panose="00000500000000000000"/>
                <a:ea typeface="Bangers" panose="00000500000000000000"/>
                <a:cs typeface="Bangers" panose="00000500000000000000"/>
                <a:sym typeface="Bangers" panose="00000500000000000000"/>
              </a:rPr>
              <a:t>What tense is this?</a:t>
            </a:r>
            <a:endParaRPr sz="3600">
              <a:latin typeface="Bangers" panose="00000500000000000000"/>
              <a:ea typeface="Bangers" panose="00000500000000000000"/>
              <a:cs typeface="Bangers" panose="00000500000000000000"/>
              <a:sym typeface="Bangers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When does the present perfect happen?</a:t>
            </a:r>
            <a:endParaRPr lang="en-GB"/>
          </a:p>
        </p:txBody>
      </p:sp>
      <p:sp>
        <p:nvSpPr>
          <p:cNvPr id="278" name="Google Shape;278;p55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80"/>
              </a:buClr>
              <a:buSzPts val="2400"/>
              <a:buFont typeface="Arial" panose="020B0604020202020204"/>
              <a:buChar char="●"/>
            </a:pPr>
            <a:r>
              <a:rPr lang="en-GB" sz="2400">
                <a:solidFill>
                  <a:srgbClr val="000080"/>
                </a:solidFill>
                <a:highlight>
                  <a:srgbClr val="FFFFFF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 </a:t>
            </a:r>
            <a:r>
              <a:rPr lang="en-GB" sz="2400" b="1">
                <a:solidFill>
                  <a:srgbClr val="000080"/>
                </a:solidFill>
                <a:highlight>
                  <a:srgbClr val="FFFFFF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have seen</a:t>
            </a:r>
            <a:r>
              <a:rPr lang="en-GB" sz="2400">
                <a:solidFill>
                  <a:srgbClr val="000080"/>
                </a:solidFill>
                <a:highlight>
                  <a:srgbClr val="FFFFFF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that movie twenty times.</a:t>
            </a:r>
            <a:endParaRPr sz="2400">
              <a:solidFill>
                <a:srgbClr val="000080"/>
              </a:solidFill>
              <a:highlight>
                <a:srgbClr val="FFFFFF"/>
              </a:highligh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lvl="0" indent="-3810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80"/>
              </a:buClr>
              <a:buSzPts val="2400"/>
              <a:buFont typeface="Arial" panose="020B0604020202020204"/>
              <a:buChar char="●"/>
            </a:pPr>
            <a:r>
              <a:rPr lang="en-GB" sz="2400">
                <a:solidFill>
                  <a:srgbClr val="000080"/>
                </a:solidFill>
                <a:highlight>
                  <a:srgbClr val="FFFFFF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 think I </a:t>
            </a:r>
            <a:r>
              <a:rPr lang="en-GB" sz="2400" b="1">
                <a:solidFill>
                  <a:srgbClr val="000080"/>
                </a:solidFill>
                <a:highlight>
                  <a:srgbClr val="FFFFFF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have met</a:t>
            </a:r>
            <a:r>
              <a:rPr lang="en-GB" sz="2400">
                <a:solidFill>
                  <a:srgbClr val="000080"/>
                </a:solidFill>
                <a:highlight>
                  <a:srgbClr val="FFFFFF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him once before.</a:t>
            </a:r>
            <a:endParaRPr sz="2400">
              <a:solidFill>
                <a:srgbClr val="000080"/>
              </a:solidFill>
              <a:highlight>
                <a:srgbClr val="FFFFFF"/>
              </a:highligh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lvl="0" indent="-3810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80"/>
              </a:buClr>
              <a:buSzPts val="2400"/>
              <a:buFont typeface="Arial" panose="020B0604020202020204"/>
              <a:buChar char="●"/>
            </a:pPr>
            <a:r>
              <a:rPr lang="en-GB" sz="2400">
                <a:solidFill>
                  <a:srgbClr val="000080"/>
                </a:solidFill>
                <a:highlight>
                  <a:srgbClr val="FFFFFF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There </a:t>
            </a:r>
            <a:r>
              <a:rPr lang="en-GB" sz="2400" b="1">
                <a:solidFill>
                  <a:srgbClr val="000080"/>
                </a:solidFill>
                <a:highlight>
                  <a:srgbClr val="FFFFFF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have been</a:t>
            </a:r>
            <a:r>
              <a:rPr lang="en-GB" sz="2400">
                <a:solidFill>
                  <a:srgbClr val="000080"/>
                </a:solidFill>
                <a:highlight>
                  <a:srgbClr val="FFFFFF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many earthquakes in California.</a:t>
            </a:r>
            <a:endParaRPr sz="2400">
              <a:solidFill>
                <a:srgbClr val="000080"/>
              </a:solidFill>
              <a:highlight>
                <a:srgbClr val="FFFFFF"/>
              </a:highligh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lvl="0" indent="-3810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80"/>
              </a:buClr>
              <a:buSzPts val="2400"/>
              <a:buFont typeface="Arial" panose="020B0604020202020204"/>
              <a:buChar char="●"/>
            </a:pPr>
            <a:r>
              <a:rPr lang="en-GB" sz="2400">
                <a:solidFill>
                  <a:srgbClr val="000080"/>
                </a:solidFill>
                <a:highlight>
                  <a:srgbClr val="FFFFFF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People </a:t>
            </a:r>
            <a:r>
              <a:rPr lang="en-GB" sz="2400" b="1">
                <a:solidFill>
                  <a:srgbClr val="000080"/>
                </a:solidFill>
                <a:highlight>
                  <a:srgbClr val="FFFFFF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have travelled</a:t>
            </a:r>
            <a:r>
              <a:rPr lang="en-GB" sz="2400">
                <a:solidFill>
                  <a:srgbClr val="000080"/>
                </a:solidFill>
                <a:highlight>
                  <a:srgbClr val="FFFFFF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to the Moon.</a:t>
            </a:r>
            <a:endParaRPr sz="2400">
              <a:solidFill>
                <a:srgbClr val="000080"/>
              </a:solidFill>
              <a:highlight>
                <a:srgbClr val="FFFFFF"/>
              </a:highligh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6"/>
          <p:cNvSpPr txBox="1"/>
          <p:nvPr>
            <p:ph type="title"/>
          </p:nvPr>
        </p:nvSpPr>
        <p:spPr>
          <a:xfrm>
            <a:off x="317125" y="277500"/>
            <a:ext cx="8376900" cy="12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Draw a timeline showing the Present Perfect.</a:t>
            </a:r>
            <a:endParaRPr lang="en-GB"/>
          </a:p>
        </p:txBody>
      </p:sp>
      <p:pic>
        <p:nvPicPr>
          <p:cNvPr id="284" name="Google Shape;284;p56"/>
          <p:cNvPicPr preferRelativeResize="0"/>
          <p:nvPr/>
        </p:nvPicPr>
        <p:blipFill rotWithShape="1">
          <a:blip r:embed="rId1"/>
          <a:srcRect l="22761" t="56656" r="52418" b="33043"/>
          <a:stretch>
            <a:fillRect/>
          </a:stretch>
        </p:blipFill>
        <p:spPr>
          <a:xfrm>
            <a:off x="4973375" y="2357000"/>
            <a:ext cx="4072350" cy="110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56"/>
          <p:cNvSpPr txBox="1"/>
          <p:nvPr/>
        </p:nvSpPr>
        <p:spPr>
          <a:xfrm>
            <a:off x="196575" y="3964100"/>
            <a:ext cx="46410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i="1"/>
              <a:t>I have been to Paris.</a:t>
            </a:r>
            <a:endParaRPr sz="3600" i="1"/>
          </a:p>
        </p:txBody>
      </p:sp>
      <p:pic>
        <p:nvPicPr>
          <p:cNvPr id="286" name="Google Shape;286;p5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157075" y="1801838"/>
            <a:ext cx="1335890" cy="22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56"/>
          <p:cNvSpPr txBox="1"/>
          <p:nvPr/>
        </p:nvSpPr>
        <p:spPr>
          <a:xfrm>
            <a:off x="4881400" y="3942250"/>
            <a:ext cx="4072500" cy="10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0000"/>
                </a:solidFill>
              </a:rPr>
              <a:t>Do we know when I went to Paris?</a:t>
            </a:r>
            <a:endParaRPr sz="3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7"/>
          <p:cNvSpPr txBox="1"/>
          <p:nvPr>
            <p:ph type="title"/>
          </p:nvPr>
        </p:nvSpPr>
        <p:spPr>
          <a:xfrm>
            <a:off x="2632950" y="394575"/>
            <a:ext cx="3878100" cy="7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Syncopate" panose="02000505000000020003"/>
                <a:ea typeface="Syncopate" panose="02000505000000020003"/>
                <a:cs typeface="Syncopate" panose="02000505000000020003"/>
                <a:sym typeface="Syncopate" panose="02000505000000020003"/>
              </a:rPr>
              <a:t>Have or Has ?</a:t>
            </a:r>
            <a:endParaRPr b="1">
              <a:latin typeface="Syncopate" panose="02000505000000020003"/>
              <a:ea typeface="Syncopate" panose="02000505000000020003"/>
              <a:cs typeface="Syncopate" panose="02000505000000020003"/>
              <a:sym typeface="Syncopate" panose="02000505000000020003"/>
            </a:endParaRPr>
          </a:p>
        </p:txBody>
      </p:sp>
      <p:sp>
        <p:nvSpPr>
          <p:cNvPr id="293" name="Google Shape;293;p57"/>
          <p:cNvSpPr txBox="1"/>
          <p:nvPr>
            <p:ph type="body" idx="1"/>
          </p:nvPr>
        </p:nvSpPr>
        <p:spPr>
          <a:xfrm>
            <a:off x="3569850" y="965350"/>
            <a:ext cx="3322800" cy="40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rbitron"/>
              <a:buChar char="➔"/>
            </a:pPr>
            <a:r>
              <a:rPr lang="en-GB" sz="2400">
                <a:solidFill>
                  <a:srgbClr val="000000"/>
                </a:solidFill>
                <a:latin typeface="Orbitron"/>
                <a:ea typeface="Orbitron"/>
                <a:cs typeface="Orbitron"/>
                <a:sym typeface="Orbitron"/>
              </a:rPr>
              <a:t>I </a:t>
            </a:r>
            <a:endParaRPr sz="2400">
              <a:solidFill>
                <a:srgbClr val="000000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rbitron"/>
              <a:buChar char="➔"/>
            </a:pPr>
            <a:r>
              <a:rPr lang="en-GB" sz="2400">
                <a:solidFill>
                  <a:srgbClr val="000000"/>
                </a:solidFill>
                <a:latin typeface="Orbitron"/>
                <a:ea typeface="Orbitron"/>
                <a:cs typeface="Orbitron"/>
                <a:sym typeface="Orbitron"/>
              </a:rPr>
              <a:t>You </a:t>
            </a:r>
            <a:endParaRPr sz="2400">
              <a:solidFill>
                <a:srgbClr val="000000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rbitron"/>
              <a:buChar char="➔"/>
            </a:pPr>
            <a:r>
              <a:rPr lang="en-GB" sz="2400">
                <a:solidFill>
                  <a:srgbClr val="000000"/>
                </a:solidFill>
                <a:latin typeface="Orbitron"/>
                <a:ea typeface="Orbitron"/>
                <a:cs typeface="Orbitron"/>
                <a:sym typeface="Orbitron"/>
              </a:rPr>
              <a:t>He </a:t>
            </a:r>
            <a:endParaRPr sz="2400">
              <a:solidFill>
                <a:srgbClr val="000000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rbitron"/>
              <a:buChar char="➔"/>
            </a:pPr>
            <a:r>
              <a:rPr lang="en-GB" sz="2400">
                <a:solidFill>
                  <a:srgbClr val="000000"/>
                </a:solidFill>
                <a:latin typeface="Orbitron"/>
                <a:ea typeface="Orbitron"/>
                <a:cs typeface="Orbitron"/>
                <a:sym typeface="Orbitron"/>
              </a:rPr>
              <a:t>She</a:t>
            </a:r>
            <a:endParaRPr sz="2400">
              <a:solidFill>
                <a:srgbClr val="000000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rbitron"/>
              <a:buChar char="➔"/>
            </a:pPr>
            <a:r>
              <a:rPr lang="en-GB" sz="2400">
                <a:solidFill>
                  <a:srgbClr val="000000"/>
                </a:solidFill>
                <a:latin typeface="Orbitron"/>
                <a:ea typeface="Orbitron"/>
                <a:cs typeface="Orbitron"/>
                <a:sym typeface="Orbitron"/>
              </a:rPr>
              <a:t>We</a:t>
            </a:r>
            <a:endParaRPr sz="2400">
              <a:solidFill>
                <a:srgbClr val="000000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rbitron"/>
              <a:buChar char="➔"/>
            </a:pPr>
            <a:r>
              <a:rPr lang="en-GB" sz="2400">
                <a:solidFill>
                  <a:srgbClr val="000000"/>
                </a:solidFill>
                <a:latin typeface="Orbitron"/>
                <a:ea typeface="Orbitron"/>
                <a:cs typeface="Orbitron"/>
                <a:sym typeface="Orbitron"/>
              </a:rPr>
              <a:t>They</a:t>
            </a:r>
            <a:endParaRPr sz="2400">
              <a:solidFill>
                <a:srgbClr val="000000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rbitron"/>
              <a:buChar char="➔"/>
            </a:pPr>
            <a:r>
              <a:rPr lang="en-GB" sz="2400">
                <a:solidFill>
                  <a:srgbClr val="000000"/>
                </a:solidFill>
                <a:latin typeface="Orbitron"/>
                <a:ea typeface="Orbitron"/>
                <a:cs typeface="Orbitron"/>
                <a:sym typeface="Orbitron"/>
              </a:rPr>
              <a:t>It</a:t>
            </a:r>
            <a:endParaRPr sz="2400">
              <a:solidFill>
                <a:srgbClr val="000000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rbitron"/>
              <a:buChar char="➔"/>
            </a:pPr>
            <a:r>
              <a:rPr lang="en-GB" sz="2400">
                <a:solidFill>
                  <a:srgbClr val="000000"/>
                </a:solidFill>
                <a:latin typeface="Orbitron"/>
                <a:ea typeface="Orbitron"/>
                <a:cs typeface="Orbitron"/>
                <a:sym typeface="Orbitron"/>
              </a:rPr>
              <a:t>Ms Amber</a:t>
            </a:r>
            <a:endParaRPr sz="2400">
              <a:solidFill>
                <a:srgbClr val="000000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8"/>
          <p:cNvSpPr txBox="1"/>
          <p:nvPr>
            <p:ph type="title"/>
          </p:nvPr>
        </p:nvSpPr>
        <p:spPr>
          <a:xfrm>
            <a:off x="581100" y="105350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latin typeface="Syncopate" panose="02000505000000020003"/>
                <a:ea typeface="Syncopate" panose="02000505000000020003"/>
                <a:cs typeface="Syncopate" panose="02000505000000020003"/>
                <a:sym typeface="Syncopate" panose="02000505000000020003"/>
              </a:rPr>
              <a:t>Form</a:t>
            </a:r>
            <a:endParaRPr sz="3600" b="1">
              <a:latin typeface="Syncopate" panose="02000505000000020003"/>
              <a:ea typeface="Syncopate" panose="02000505000000020003"/>
              <a:cs typeface="Syncopate" panose="02000505000000020003"/>
              <a:sym typeface="Syncopate" panose="02000505000000020003"/>
            </a:endParaRPr>
          </a:p>
        </p:txBody>
      </p:sp>
      <p:sp>
        <p:nvSpPr>
          <p:cNvPr id="299" name="Google Shape;299;p58"/>
          <p:cNvSpPr txBox="1"/>
          <p:nvPr>
            <p:ph type="body" idx="1"/>
          </p:nvPr>
        </p:nvSpPr>
        <p:spPr>
          <a:xfrm>
            <a:off x="1174425" y="945000"/>
            <a:ext cx="7802100" cy="38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i="1">
                <a:latin typeface="Raleway"/>
                <a:ea typeface="Raleway"/>
                <a:cs typeface="Raleway"/>
                <a:sym typeface="Raleway"/>
              </a:rPr>
              <a:t>I’ve been to Paris three times.</a:t>
            </a:r>
            <a:endParaRPr sz="3000" i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000000"/>
                </a:solidFill>
              </a:rPr>
              <a:t>Subj. + have/has + past participle… </a:t>
            </a:r>
            <a:endParaRPr sz="30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3000" i="1">
                <a:latin typeface="Raleway"/>
                <a:ea typeface="Raleway"/>
                <a:cs typeface="Raleway"/>
                <a:sym typeface="Raleway"/>
              </a:rPr>
              <a:t>I haven’t been to China.</a:t>
            </a:r>
            <a:endParaRPr sz="3000" i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3000" b="1">
                <a:solidFill>
                  <a:schemeClr val="dk1"/>
                </a:solidFill>
              </a:rPr>
              <a:t>Subj. + have/has + not + past participle… </a:t>
            </a:r>
            <a:endParaRPr sz="3000" i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3000" i="1">
                <a:latin typeface="Raleway"/>
                <a:ea typeface="Raleway"/>
                <a:cs typeface="Raleway"/>
                <a:sym typeface="Raleway"/>
              </a:rPr>
              <a:t>Have you been to Korea?</a:t>
            </a:r>
            <a:endParaRPr sz="3000" i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3000" b="1">
                <a:solidFill>
                  <a:schemeClr val="dk1"/>
                </a:solidFill>
              </a:rPr>
              <a:t>Have/Has + subj. + past participle… </a:t>
            </a:r>
            <a:endParaRPr sz="3000" i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00" name="Google Shape;300;p5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86875" y="873050"/>
            <a:ext cx="1147125" cy="114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5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26813" y="2246825"/>
            <a:ext cx="1267250" cy="12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6825" y="3568675"/>
            <a:ext cx="1147126" cy="114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59" descr="giphy.gif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9675" y="0"/>
            <a:ext cx="91046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59"/>
          <p:cNvSpPr txBox="1"/>
          <p:nvPr/>
        </p:nvSpPr>
        <p:spPr>
          <a:xfrm>
            <a:off x="4760850" y="694238"/>
            <a:ext cx="36552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i="1">
                <a:solidFill>
                  <a:srgbClr val="990000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rPr>
              <a:t>Grass skirts!</a:t>
            </a:r>
            <a:endParaRPr sz="3600" i="1">
              <a:solidFill>
                <a:srgbClr val="990000"/>
              </a:solidFill>
              <a:latin typeface="Lobster" panose="00000500000000000000"/>
              <a:ea typeface="Lobster" panose="00000500000000000000"/>
              <a:cs typeface="Lobster" panose="00000500000000000000"/>
              <a:sym typeface="Lobster" panose="00000500000000000000"/>
            </a:endParaRPr>
          </a:p>
        </p:txBody>
      </p:sp>
      <p:sp>
        <p:nvSpPr>
          <p:cNvPr id="309" name="Google Shape;309;p59"/>
          <p:cNvSpPr txBox="1"/>
          <p:nvPr/>
        </p:nvSpPr>
        <p:spPr>
          <a:xfrm>
            <a:off x="3494525" y="1561650"/>
            <a:ext cx="5649600" cy="3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Syncopate" panose="02000505000000020003"/>
                <a:ea typeface="Syncopate" panose="02000505000000020003"/>
                <a:cs typeface="Syncopate" panose="02000505000000020003"/>
                <a:sym typeface="Syncopate" panose="02000505000000020003"/>
              </a:rPr>
              <a:t>Use the present perfect to complete the sentences!</a:t>
            </a:r>
            <a:endParaRPr sz="2400">
              <a:solidFill>
                <a:schemeClr val="dk1"/>
              </a:solidFill>
              <a:latin typeface="Syncopate" panose="02000505000000020003"/>
              <a:ea typeface="Syncopate" panose="02000505000000020003"/>
              <a:cs typeface="Syncopate" panose="02000505000000020003"/>
              <a:sym typeface="Syncopate" panose="02000505000000020003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Syncopate" panose="02000505000000020003"/>
              <a:ea typeface="Syncopate" panose="02000505000000020003"/>
              <a:cs typeface="Syncopate" panose="02000505000000020003"/>
              <a:sym typeface="Syncopate" panose="02000505000000020003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Syncopate" panose="02000505000000020003"/>
              <a:ea typeface="Syncopate" panose="02000505000000020003"/>
              <a:cs typeface="Syncopate" panose="02000505000000020003"/>
              <a:sym typeface="Syncopate" panose="02000505000000020003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Remember- </a:t>
            </a:r>
            <a:endParaRPr sz="2400"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Subj. + </a:t>
            </a:r>
            <a:r>
              <a:rPr lang="en-GB" sz="2400" b="1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Have/ has + Past participle.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Remember these sentences?</a:t>
            </a:r>
            <a:endParaRPr lang="en-GB"/>
          </a:p>
        </p:txBody>
      </p:sp>
      <p:sp>
        <p:nvSpPr>
          <p:cNvPr id="315" name="Google Shape;315;p60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Have you </a:t>
            </a:r>
            <a:r>
              <a:rPr lang="en-GB" sz="2400" b="1">
                <a:solidFill>
                  <a:srgbClr val="000000"/>
                </a:solidFill>
              </a:rPr>
              <a:t>ever</a:t>
            </a:r>
            <a:r>
              <a:rPr lang="en-GB" sz="2400">
                <a:solidFill>
                  <a:srgbClr val="000000"/>
                </a:solidFill>
              </a:rPr>
              <a:t> gotten a pet as a gift?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Has anyone </a:t>
            </a:r>
            <a:r>
              <a:rPr lang="en-GB" sz="2400" b="1">
                <a:solidFill>
                  <a:srgbClr val="000000"/>
                </a:solidFill>
              </a:rPr>
              <a:t>ever </a:t>
            </a:r>
            <a:r>
              <a:rPr lang="en-GB" sz="2400">
                <a:solidFill>
                  <a:srgbClr val="000000"/>
                </a:solidFill>
              </a:rPr>
              <a:t>given you one?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Has anyone </a:t>
            </a:r>
            <a:r>
              <a:rPr lang="en-GB" sz="2400" b="1">
                <a:solidFill>
                  <a:srgbClr val="000000"/>
                </a:solidFill>
              </a:rPr>
              <a:t>ever </a:t>
            </a:r>
            <a:r>
              <a:rPr lang="en-GB" sz="2400">
                <a:solidFill>
                  <a:srgbClr val="000000"/>
                </a:solidFill>
              </a:rPr>
              <a:t>bought you flowers or chocolate?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If we ask </a:t>
            </a:r>
            <a:r>
              <a:rPr lang="en-GB" b="1"/>
              <a:t>ever</a:t>
            </a:r>
            <a:r>
              <a:rPr lang="en-GB"/>
              <a:t> we are asking...</a:t>
            </a:r>
            <a:endParaRPr lang="en-GB"/>
          </a:p>
        </p:txBody>
      </p:sp>
      <p:sp>
        <p:nvSpPr>
          <p:cNvPr id="321" name="Google Shape;321;p6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If it has happened at all - in all time.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We use </a:t>
            </a:r>
            <a:r>
              <a:rPr lang="en-GB" sz="2400" b="1">
                <a:solidFill>
                  <a:srgbClr val="000000"/>
                </a:solidFill>
              </a:rPr>
              <a:t>ever </a:t>
            </a:r>
            <a:r>
              <a:rPr lang="en-GB" sz="2400">
                <a:solidFill>
                  <a:srgbClr val="000000"/>
                </a:solidFill>
              </a:rPr>
              <a:t>when we ask questions. Eg. Have you ever…?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We use </a:t>
            </a:r>
            <a:r>
              <a:rPr lang="en-GB" sz="2400" b="1">
                <a:solidFill>
                  <a:srgbClr val="000000"/>
                </a:solidFill>
              </a:rPr>
              <a:t>never </a:t>
            </a:r>
            <a:r>
              <a:rPr lang="en-GB" sz="2400">
                <a:solidFill>
                  <a:srgbClr val="000000"/>
                </a:solidFill>
              </a:rPr>
              <a:t>when we say statements Eg. I have never….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2"/>
          <p:cNvSpPr txBox="1"/>
          <p:nvPr>
            <p:ph type="title"/>
          </p:nvPr>
        </p:nvSpPr>
        <p:spPr>
          <a:xfrm>
            <a:off x="3149975" y="311775"/>
            <a:ext cx="315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JUMP THE LINE</a:t>
            </a:r>
            <a:endParaRPr lang="en-GB"/>
          </a:p>
        </p:txBody>
      </p:sp>
      <p:sp>
        <p:nvSpPr>
          <p:cNvPr id="327" name="Google Shape;327;p62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</a:p>
        </p:txBody>
      </p:sp>
      <p:pic>
        <p:nvPicPr>
          <p:cNvPr id="328" name="Google Shape;328;p62" descr="giphy.gif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58221" y="1152474"/>
            <a:ext cx="6968504" cy="391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62550" y="329100"/>
            <a:ext cx="8214825" cy="4485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6"/>
          <p:cNvSpPr/>
          <p:nvPr/>
        </p:nvSpPr>
        <p:spPr>
          <a:xfrm>
            <a:off x="362550" y="218575"/>
            <a:ext cx="4692924" cy="2935548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/>
              <a:t>NAME 5 THINGS GAME!!!!</a:t>
            </a:r>
            <a:endParaRPr sz="2800"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1.</a:t>
            </a:r>
            <a:endParaRPr lang="en-GB"/>
          </a:p>
        </p:txBody>
      </p:sp>
      <p:sp>
        <p:nvSpPr>
          <p:cNvPr id="334" name="Google Shape;334;p63"/>
          <p:cNvSpPr txBox="1"/>
          <p:nvPr>
            <p:ph type="body" idx="1"/>
          </p:nvPr>
        </p:nvSpPr>
        <p:spPr>
          <a:xfrm>
            <a:off x="862800" y="1244900"/>
            <a:ext cx="774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I have never drunk milk.</a:t>
            </a: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I have ever drunk milk.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335" name="Google Shape;335;p63"/>
          <p:cNvSpPr txBox="1"/>
          <p:nvPr/>
        </p:nvSpPr>
        <p:spPr>
          <a:xfrm>
            <a:off x="0" y="1244900"/>
            <a:ext cx="862800" cy="3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00FF"/>
                </a:solidFill>
              </a:rPr>
              <a:t>A -</a:t>
            </a:r>
            <a:endParaRPr sz="3600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00FF"/>
                </a:solidFill>
              </a:rPr>
              <a:t>B -</a:t>
            </a:r>
            <a:endParaRPr sz="3600"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2.</a:t>
            </a:r>
            <a:endParaRPr lang="en-GB"/>
          </a:p>
        </p:txBody>
      </p:sp>
      <p:sp>
        <p:nvSpPr>
          <p:cNvPr id="341" name="Google Shape;341;p64"/>
          <p:cNvSpPr txBox="1"/>
          <p:nvPr>
            <p:ph type="body" idx="1"/>
          </p:nvPr>
        </p:nvSpPr>
        <p:spPr>
          <a:xfrm>
            <a:off x="1010600" y="1163850"/>
            <a:ext cx="7376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I haven't never been to Italy.</a:t>
            </a: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br>
              <a:rPr lang="en-GB" sz="3000">
                <a:solidFill>
                  <a:srgbClr val="000000"/>
                </a:solidFill>
              </a:rPr>
            </a:br>
            <a:r>
              <a:rPr lang="en-GB" sz="3000">
                <a:solidFill>
                  <a:srgbClr val="000000"/>
                </a:solidFill>
              </a:rPr>
              <a:t>I have never been to Italy.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342" name="Google Shape;342;p64"/>
          <p:cNvSpPr txBox="1"/>
          <p:nvPr/>
        </p:nvSpPr>
        <p:spPr>
          <a:xfrm>
            <a:off x="0" y="1244900"/>
            <a:ext cx="862800" cy="3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00FF"/>
                </a:solidFill>
              </a:rPr>
              <a:t>A -</a:t>
            </a:r>
            <a:endParaRPr sz="3600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00FF"/>
                </a:solidFill>
              </a:rPr>
              <a:t>B -</a:t>
            </a:r>
            <a:endParaRPr sz="3600"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3.</a:t>
            </a:r>
            <a:endParaRPr lang="en-GB"/>
          </a:p>
        </p:txBody>
      </p:sp>
      <p:sp>
        <p:nvSpPr>
          <p:cNvPr id="348" name="Google Shape;348;p65"/>
          <p:cNvSpPr txBox="1"/>
          <p:nvPr>
            <p:ph type="body" idx="1"/>
          </p:nvPr>
        </p:nvSpPr>
        <p:spPr>
          <a:xfrm>
            <a:off x="1010600" y="13058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Have you ever drive a car?</a:t>
            </a: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Have you ever driven a car?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349" name="Google Shape;349;p65"/>
          <p:cNvSpPr txBox="1"/>
          <p:nvPr/>
        </p:nvSpPr>
        <p:spPr>
          <a:xfrm>
            <a:off x="0" y="1244900"/>
            <a:ext cx="862800" cy="3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00FF"/>
                </a:solidFill>
              </a:rPr>
              <a:t>A -</a:t>
            </a:r>
            <a:endParaRPr sz="3600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00FF"/>
                </a:solidFill>
              </a:rPr>
              <a:t>B -</a:t>
            </a:r>
            <a:endParaRPr sz="3600"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4.</a:t>
            </a:r>
            <a:endParaRPr lang="en-GB"/>
          </a:p>
        </p:txBody>
      </p:sp>
      <p:sp>
        <p:nvSpPr>
          <p:cNvPr id="355" name="Google Shape;355;p66"/>
          <p:cNvSpPr txBox="1"/>
          <p:nvPr>
            <p:ph type="body" idx="1"/>
          </p:nvPr>
        </p:nvSpPr>
        <p:spPr>
          <a:xfrm>
            <a:off x="977850" y="12449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Have you ever been to a carnival?</a:t>
            </a: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Has you ever been to a carnival?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356" name="Google Shape;356;p66"/>
          <p:cNvSpPr txBox="1"/>
          <p:nvPr/>
        </p:nvSpPr>
        <p:spPr>
          <a:xfrm>
            <a:off x="0" y="1244900"/>
            <a:ext cx="862800" cy="3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00FF"/>
                </a:solidFill>
              </a:rPr>
              <a:t>A -</a:t>
            </a:r>
            <a:endParaRPr sz="3600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00FF"/>
                </a:solidFill>
              </a:rPr>
              <a:t>B -</a:t>
            </a:r>
            <a:endParaRPr sz="3600"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5.</a:t>
            </a:r>
            <a:endParaRPr lang="en-GB"/>
          </a:p>
        </p:txBody>
      </p:sp>
      <p:sp>
        <p:nvSpPr>
          <p:cNvPr id="362" name="Google Shape;362;p67"/>
          <p:cNvSpPr txBox="1"/>
          <p:nvPr>
            <p:ph type="body" idx="1"/>
          </p:nvPr>
        </p:nvSpPr>
        <p:spPr>
          <a:xfrm>
            <a:off x="1130725" y="11306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He never tried mooncakes.</a:t>
            </a: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He’s never tried mooncakes.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363" name="Google Shape;363;p67"/>
          <p:cNvSpPr txBox="1"/>
          <p:nvPr/>
        </p:nvSpPr>
        <p:spPr>
          <a:xfrm>
            <a:off x="0" y="1244900"/>
            <a:ext cx="862800" cy="3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00FF"/>
                </a:solidFill>
              </a:rPr>
              <a:t>A -</a:t>
            </a:r>
            <a:endParaRPr sz="3600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00FF"/>
                </a:solidFill>
              </a:rPr>
              <a:t>B -</a:t>
            </a:r>
            <a:endParaRPr sz="3600"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6.</a:t>
            </a:r>
            <a:endParaRPr lang="en-GB"/>
          </a:p>
        </p:txBody>
      </p:sp>
      <p:sp>
        <p:nvSpPr>
          <p:cNvPr id="369" name="Google Shape;369;p68"/>
          <p:cNvSpPr txBox="1"/>
          <p:nvPr>
            <p:ph type="body" idx="1"/>
          </p:nvPr>
        </p:nvSpPr>
        <p:spPr>
          <a:xfrm>
            <a:off x="862800" y="13667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People have travel to the moon.</a:t>
            </a: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People have travelled to the moon.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370" name="Google Shape;370;p68"/>
          <p:cNvSpPr txBox="1"/>
          <p:nvPr/>
        </p:nvSpPr>
        <p:spPr>
          <a:xfrm>
            <a:off x="0" y="1244900"/>
            <a:ext cx="862800" cy="3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00FF"/>
                </a:solidFill>
              </a:rPr>
              <a:t>A -</a:t>
            </a:r>
            <a:endParaRPr sz="3600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00FF"/>
                </a:solidFill>
              </a:rPr>
              <a:t>B -</a:t>
            </a:r>
            <a:endParaRPr sz="3600"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7.</a:t>
            </a:r>
            <a:endParaRPr lang="en-GB"/>
          </a:p>
        </p:txBody>
      </p:sp>
      <p:sp>
        <p:nvSpPr>
          <p:cNvPr id="376" name="Google Shape;376;p69"/>
          <p:cNvSpPr txBox="1"/>
          <p:nvPr>
            <p:ph type="body" idx="1"/>
          </p:nvPr>
        </p:nvSpPr>
        <p:spPr>
          <a:xfrm>
            <a:off x="792200" y="13058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Has she ever met your dad?</a:t>
            </a: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Have she ever met your dad?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377" name="Google Shape;377;p69"/>
          <p:cNvSpPr txBox="1"/>
          <p:nvPr/>
        </p:nvSpPr>
        <p:spPr>
          <a:xfrm>
            <a:off x="0" y="1244900"/>
            <a:ext cx="862800" cy="3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00FF"/>
                </a:solidFill>
              </a:rPr>
              <a:t>A -</a:t>
            </a:r>
            <a:endParaRPr sz="3600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00FF"/>
                </a:solidFill>
              </a:rPr>
              <a:t>B -</a:t>
            </a:r>
            <a:endParaRPr sz="3600"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8.</a:t>
            </a:r>
            <a:endParaRPr lang="en-GB"/>
          </a:p>
        </p:txBody>
      </p:sp>
      <p:sp>
        <p:nvSpPr>
          <p:cNvPr id="383" name="Google Shape;383;p70"/>
          <p:cNvSpPr txBox="1"/>
          <p:nvPr>
            <p:ph type="body" idx="1"/>
          </p:nvPr>
        </p:nvSpPr>
        <p:spPr>
          <a:xfrm>
            <a:off x="1207175" y="13058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Have you read your book yet?</a:t>
            </a: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Have you reed your book yet?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384" name="Google Shape;384;p70"/>
          <p:cNvSpPr txBox="1"/>
          <p:nvPr/>
        </p:nvSpPr>
        <p:spPr>
          <a:xfrm>
            <a:off x="0" y="1244900"/>
            <a:ext cx="862800" cy="3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00FF"/>
                </a:solidFill>
              </a:rPr>
              <a:t>A -</a:t>
            </a:r>
            <a:endParaRPr sz="3600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00FF"/>
                </a:solidFill>
              </a:rPr>
              <a:t>B -</a:t>
            </a:r>
            <a:endParaRPr sz="3600"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9.</a:t>
            </a:r>
            <a:endParaRPr lang="en-GB"/>
          </a:p>
        </p:txBody>
      </p:sp>
      <p:sp>
        <p:nvSpPr>
          <p:cNvPr id="390" name="Google Shape;390;p71"/>
          <p:cNvSpPr txBox="1"/>
          <p:nvPr>
            <p:ph type="body" idx="1"/>
          </p:nvPr>
        </p:nvSpPr>
        <p:spPr>
          <a:xfrm>
            <a:off x="759450" y="13058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I have ever been to China.</a:t>
            </a: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I have never been to China.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391" name="Google Shape;391;p71"/>
          <p:cNvSpPr txBox="1"/>
          <p:nvPr/>
        </p:nvSpPr>
        <p:spPr>
          <a:xfrm>
            <a:off x="0" y="1244900"/>
            <a:ext cx="862800" cy="3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00FF"/>
                </a:solidFill>
              </a:rPr>
              <a:t>A -</a:t>
            </a:r>
            <a:endParaRPr sz="3600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00FF"/>
                </a:solidFill>
              </a:rPr>
              <a:t>B -</a:t>
            </a:r>
            <a:endParaRPr sz="3600"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10.</a:t>
            </a:r>
            <a:endParaRPr lang="en-GB"/>
          </a:p>
        </p:txBody>
      </p:sp>
      <p:sp>
        <p:nvSpPr>
          <p:cNvPr id="397" name="Google Shape;397;p72"/>
          <p:cNvSpPr txBox="1"/>
          <p:nvPr>
            <p:ph type="body" idx="1"/>
          </p:nvPr>
        </p:nvSpPr>
        <p:spPr>
          <a:xfrm>
            <a:off x="912325" y="13058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Haven’t they ever been to Europe?</a:t>
            </a: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Haven’t they never been to Europe?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398" name="Google Shape;398;p72"/>
          <p:cNvSpPr txBox="1"/>
          <p:nvPr/>
        </p:nvSpPr>
        <p:spPr>
          <a:xfrm>
            <a:off x="0" y="1244900"/>
            <a:ext cx="862800" cy="3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00FF"/>
                </a:solidFill>
              </a:rPr>
              <a:t>A -</a:t>
            </a:r>
            <a:endParaRPr sz="3600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00FF"/>
                </a:solidFill>
              </a:rPr>
              <a:t>B -</a:t>
            </a:r>
            <a:endParaRPr sz="3600"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62550" y="329100"/>
            <a:ext cx="8214825" cy="448530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7"/>
          <p:cNvSpPr/>
          <p:nvPr/>
        </p:nvSpPr>
        <p:spPr>
          <a:xfrm>
            <a:off x="362550" y="218575"/>
            <a:ext cx="4692924" cy="2935548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/>
              <a:t>Capital Cities</a:t>
            </a:r>
            <a:endParaRPr sz="2800" b="1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Match the phrases:</a:t>
            </a:r>
            <a:endParaRPr lang="en-GB"/>
          </a:p>
        </p:txBody>
      </p:sp>
      <p:pic>
        <p:nvPicPr>
          <p:cNvPr id="404" name="Google Shape;404;p73"/>
          <p:cNvPicPr preferRelativeResize="0"/>
          <p:nvPr/>
        </p:nvPicPr>
        <p:blipFill rotWithShape="1">
          <a:blip r:embed="rId1"/>
          <a:srcRect l="27421" t="64364" r="13834" b="9974"/>
          <a:stretch>
            <a:fillRect/>
          </a:stretch>
        </p:blipFill>
        <p:spPr>
          <a:xfrm>
            <a:off x="297300" y="1912150"/>
            <a:ext cx="8557099" cy="210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Find someone who...</a:t>
            </a:r>
            <a:endParaRPr sz="3000"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410" name="Google Shape;410;p74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-GB" sz="2400">
                <a:solidFill>
                  <a:schemeClr val="dk1"/>
                </a:solidFill>
              </a:rPr>
              <a:t>Write 3 questions which start with…</a:t>
            </a:r>
            <a:endParaRPr sz="24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rPr lang="en-GB" sz="2400" b="1">
                <a:solidFill>
                  <a:schemeClr val="dk1"/>
                </a:solidFill>
              </a:rPr>
              <a:t>‘Have you ever + past participle……?’</a:t>
            </a:r>
            <a:endParaRPr sz="2400" b="1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 startAt="2"/>
            </a:pPr>
            <a:r>
              <a:rPr lang="en-GB" sz="2400">
                <a:solidFill>
                  <a:srgbClr val="000000"/>
                </a:solidFill>
              </a:rPr>
              <a:t>Walk around the classroom and ask each student your   questions. </a:t>
            </a:r>
            <a:endParaRPr sz="2400">
              <a:solidFill>
                <a:srgbClr val="000000"/>
              </a:solidFill>
            </a:endParaRPr>
          </a:p>
          <a:p>
            <a:pPr marL="137160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Count how many students say yes.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 have never...</a:t>
            </a:r>
            <a:endParaRPr lang="en-GB"/>
          </a:p>
        </p:txBody>
      </p:sp>
      <p:sp>
        <p:nvSpPr>
          <p:cNvPr id="416" name="Google Shape;416;p75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Try and eliminate the other teams by stating something you think they have done that you haven’t. If you have done it you lose a life as well.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You have five lives.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000000"/>
                </a:solidFill>
              </a:rPr>
              <a:t>The team who lose all lives first loses. 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7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7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b="1">
                <a:solidFill>
                  <a:srgbClr val="134F5C"/>
                </a:solidFill>
                <a:highlight>
                  <a:srgbClr val="EFEFEF"/>
                </a:highlight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rPr>
              <a:t>21st Century</a:t>
            </a:r>
            <a:r>
              <a:rPr lang="en-GB" b="1">
                <a:solidFill>
                  <a:srgbClr val="134F5C"/>
                </a:solidFill>
                <a:highlight>
                  <a:srgbClr val="EFEFEF"/>
                </a:highlight>
                <a:latin typeface="Economica" panose="02000506040000020004"/>
                <a:ea typeface="Economica" panose="02000506040000020004"/>
                <a:cs typeface="Economica" panose="02000506040000020004"/>
                <a:sym typeface="Economica" panose="02000506040000020004"/>
              </a:rPr>
              <a:t> </a:t>
            </a:r>
            <a:endParaRPr b="1">
              <a:solidFill>
                <a:srgbClr val="134F5C"/>
              </a:solidFill>
              <a:highlight>
                <a:srgbClr val="EFEFEF"/>
              </a:highlight>
              <a:latin typeface="Economica" panose="02000506040000020004"/>
              <a:ea typeface="Economica" panose="02000506040000020004"/>
              <a:cs typeface="Economica" panose="02000506040000020004"/>
              <a:sym typeface="Economica" panose="02000506040000020004"/>
            </a:endParaRPr>
          </a:p>
        </p:txBody>
      </p:sp>
      <p:sp>
        <p:nvSpPr>
          <p:cNvPr id="423" name="Google Shape;423;p76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highlight>
                  <a:srgbClr val="FFFFFF"/>
                </a:highlight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rPr>
              <a:t>Project 1: It’s all in the past </a:t>
            </a:r>
            <a:endParaRPr sz="3600" b="1">
              <a:highlight>
                <a:srgbClr val="FFFFFF"/>
              </a:highlight>
              <a:latin typeface="Amatic SC" panose="00000500000000000000"/>
              <a:ea typeface="Amatic SC" panose="00000500000000000000"/>
              <a:cs typeface="Amatic SC" panose="00000500000000000000"/>
              <a:sym typeface="Amatic SC" panose="0000050000000000000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7"/>
          <p:cNvSpPr/>
          <p:nvPr/>
        </p:nvSpPr>
        <p:spPr>
          <a:xfrm>
            <a:off x="0" y="301294"/>
            <a:ext cx="4677300" cy="62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9" name="Google Shape;429;p77"/>
          <p:cNvSpPr txBox="1"/>
          <p:nvPr/>
        </p:nvSpPr>
        <p:spPr>
          <a:xfrm>
            <a:off x="974100" y="193800"/>
            <a:ext cx="37032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21st CENTURY LEARNING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It’s All In The Past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0" name="Google Shape;430;p77"/>
          <p:cNvSpPr txBox="1"/>
          <p:nvPr/>
        </p:nvSpPr>
        <p:spPr>
          <a:xfrm>
            <a:off x="187225" y="925444"/>
            <a:ext cx="4323300" cy="3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latin typeface="Open Sans"/>
                <a:ea typeface="Open Sans"/>
                <a:cs typeface="Open Sans"/>
                <a:sym typeface="Open Sans"/>
              </a:rPr>
              <a:t>Driving Question</a:t>
            </a:r>
            <a:endParaRPr sz="1600" b="1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</a:pPr>
            <a:r>
              <a:rPr lang="en-GB" sz="1600">
                <a:latin typeface="Open Sans"/>
                <a:ea typeface="Open Sans"/>
                <a:cs typeface="Open Sans"/>
                <a:sym typeface="Open Sans"/>
              </a:rPr>
              <a:t>Have we learnt anything from history?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latin typeface="Open Sans"/>
                <a:ea typeface="Open Sans"/>
                <a:cs typeface="Open Sans"/>
                <a:sym typeface="Open Sans"/>
              </a:rPr>
              <a:t>Project Outline</a:t>
            </a:r>
            <a:endParaRPr sz="1600" b="1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</a:pPr>
            <a:r>
              <a:rPr lang="en-GB" sz="1600">
                <a:latin typeface="Open Sans"/>
                <a:ea typeface="Open Sans"/>
                <a:cs typeface="Open Sans"/>
                <a:sym typeface="Open Sans"/>
              </a:rPr>
              <a:t>Choose a historical event to research. 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</a:pPr>
            <a:r>
              <a:rPr lang="en-GB" sz="1600">
                <a:latin typeface="Open Sans"/>
                <a:ea typeface="Open Sans"/>
                <a:cs typeface="Open Sans"/>
                <a:sym typeface="Open Sans"/>
              </a:rPr>
              <a:t>Create a timeline to show the details of the historical event. 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</a:pPr>
            <a:r>
              <a:rPr lang="en-GB" sz="1600">
                <a:latin typeface="Open Sans"/>
                <a:ea typeface="Open Sans"/>
                <a:cs typeface="Open Sans"/>
                <a:sym typeface="Open Sans"/>
              </a:rPr>
              <a:t>Discuss whether anything has changed since this historical event and if we have learnt anything from it.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600">
                <a:latin typeface="Open Sans"/>
                <a:ea typeface="Open Sans"/>
                <a:cs typeface="Open Sans"/>
                <a:sym typeface="Open Sans"/>
              </a:rPr>
              <a:t>Tools: </a:t>
            </a:r>
            <a:r>
              <a:rPr lang="en-GB" sz="1600" u="sng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  <a:hlinkClick r:id="rId1"/>
              </a:rPr>
              <a:t>Dipity </a:t>
            </a:r>
            <a:r>
              <a:rPr lang="en-GB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/ </a:t>
            </a:r>
            <a:r>
              <a:rPr lang="en-GB" sz="1600" u="sng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  <a:hlinkClick r:id="rId2"/>
              </a:rPr>
              <a:t>Hstry </a:t>
            </a:r>
            <a:r>
              <a:rPr lang="en-GB" sz="1600">
                <a:latin typeface="Open Sans"/>
                <a:ea typeface="Open Sans"/>
                <a:cs typeface="Open Sans"/>
                <a:sym typeface="Open Sans"/>
              </a:rPr>
              <a:t>/ </a:t>
            </a:r>
            <a:r>
              <a:rPr lang="en-GB" sz="1600" u="sng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Our story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1" name="Google Shape;431;p7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32348" y="4648500"/>
            <a:ext cx="489780" cy="4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77"/>
          <p:cNvPicPr preferRelativeResize="0"/>
          <p:nvPr/>
        </p:nvPicPr>
        <p:blipFill rotWithShape="1">
          <a:blip r:embed="rId5"/>
          <a:srcRect l="47839" r="5845"/>
          <a:stretch>
            <a:fillRect/>
          </a:stretch>
        </p:blipFill>
        <p:spPr>
          <a:xfrm>
            <a:off x="4677300" y="0"/>
            <a:ext cx="449005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77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75975" y="349669"/>
            <a:ext cx="527400" cy="52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8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b="1"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rPr>
              <a:t>Project Work!</a:t>
            </a:r>
            <a:endParaRPr sz="7200" b="1">
              <a:latin typeface="Amatic SC" panose="00000500000000000000"/>
              <a:ea typeface="Amatic SC" panose="00000500000000000000"/>
              <a:cs typeface="Amatic SC" panose="00000500000000000000"/>
              <a:sym typeface="Amatic SC" panose="00000500000000000000"/>
            </a:endParaRPr>
          </a:p>
        </p:txBody>
      </p:sp>
      <p:sp>
        <p:nvSpPr>
          <p:cNvPr id="439" name="Google Shape;439;p78"/>
          <p:cNvSpPr txBox="1"/>
          <p:nvPr>
            <p:ph type="body" idx="1"/>
          </p:nvPr>
        </p:nvSpPr>
        <p:spPr>
          <a:xfrm>
            <a:off x="0" y="1552225"/>
            <a:ext cx="914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SzPts val="4800"/>
              <a:buChar char="-"/>
            </a:pPr>
            <a:r>
              <a:rPr lang="en-GB" sz="4800"/>
              <a:t>No Social Media</a:t>
            </a:r>
            <a:endParaRPr sz="4800"/>
          </a:p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SzPts val="4800"/>
              <a:buChar char="-"/>
            </a:pPr>
            <a:r>
              <a:rPr lang="en-GB" sz="4800"/>
              <a:t>Speak ONLY English!</a:t>
            </a:r>
            <a:endParaRPr sz="4800"/>
          </a:p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SzPts val="4800"/>
              <a:buChar char="-"/>
            </a:pPr>
            <a:r>
              <a:rPr lang="en-GB" sz="4800"/>
              <a:t>Make sure you are all working </a:t>
            </a:r>
            <a:r>
              <a:rPr lang="en-GB" sz="4800" b="1" u="sng"/>
              <a:t>EQUALLY!</a:t>
            </a:r>
            <a:endParaRPr sz="4800" b="1" u="sn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Today…	</a:t>
            </a:r>
            <a:endParaRPr lang="en-GB"/>
          </a:p>
        </p:txBody>
      </p:sp>
      <p:sp>
        <p:nvSpPr>
          <p:cNvPr id="445" name="Google Shape;445;p79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-GB" b="1"/>
              <a:t>Discuss in your groups: </a:t>
            </a:r>
            <a:r>
              <a:rPr lang="en-GB"/>
              <a:t>	</a:t>
            </a:r>
            <a:endParaRPr lang="en-GB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7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rPr>
              <a:t>What have we learnt from the historical event? </a:t>
            </a:r>
            <a:endParaRPr sz="2700">
              <a:latin typeface="Permanent Marker" panose="02000000000000000000"/>
              <a:ea typeface="Permanent Marker" panose="02000000000000000000"/>
              <a:cs typeface="Permanent Marker" panose="02000000000000000000"/>
              <a:sym typeface="Permanent Marker" panose="02000000000000000000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7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rPr>
              <a:t>How have things changed?</a:t>
            </a:r>
            <a:endParaRPr sz="2700">
              <a:latin typeface="Permanent Marker" panose="02000000000000000000"/>
              <a:ea typeface="Permanent Marker" panose="02000000000000000000"/>
              <a:cs typeface="Permanent Marker" panose="02000000000000000000"/>
              <a:sym typeface="Permanent Marker" panose="02000000000000000000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AutoNum type="arabicPeriod" startAt="2"/>
            </a:pPr>
            <a:r>
              <a:rPr lang="en-GB" b="1"/>
              <a:t>COMPLETE YOUR GOOGLE SLIDES PRESENTATION AND PRACTISE IT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(Remember to use pictures/images… Don’t just write all the information on the slides because it’s boring!!)</a:t>
            </a:r>
            <a:endParaRPr lang="en-GB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Your presentation is NEXT WEEK!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62550" y="329100"/>
            <a:ext cx="8214825" cy="448530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8"/>
          <p:cNvSpPr/>
          <p:nvPr/>
        </p:nvSpPr>
        <p:spPr>
          <a:xfrm>
            <a:off x="362550" y="218575"/>
            <a:ext cx="4967568" cy="2935548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/>
              <a:t>Cartoon Characters</a:t>
            </a:r>
            <a:endParaRPr sz="28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62550" y="329100"/>
            <a:ext cx="8214825" cy="448530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9"/>
          <p:cNvSpPr/>
          <p:nvPr/>
        </p:nvSpPr>
        <p:spPr>
          <a:xfrm>
            <a:off x="0" y="218575"/>
            <a:ext cx="5400108" cy="2935548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/>
              <a:t>Musical Instruments</a:t>
            </a:r>
            <a:endParaRPr sz="28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4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62550" y="329100"/>
            <a:ext cx="8214825" cy="448530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40"/>
          <p:cNvSpPr/>
          <p:nvPr/>
        </p:nvSpPr>
        <p:spPr>
          <a:xfrm>
            <a:off x="362550" y="218575"/>
            <a:ext cx="4692924" cy="2935548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/>
              <a:t>Mammals</a:t>
            </a:r>
            <a:endParaRPr sz="280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4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62550" y="329100"/>
            <a:ext cx="8214825" cy="448530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41"/>
          <p:cNvSpPr/>
          <p:nvPr/>
        </p:nvSpPr>
        <p:spPr>
          <a:xfrm>
            <a:off x="362550" y="218575"/>
            <a:ext cx="4692924" cy="2935548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/>
              <a:t>Countries in Europe</a:t>
            </a:r>
            <a:endParaRPr sz="2800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4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62550" y="329100"/>
            <a:ext cx="8214825" cy="448530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42"/>
          <p:cNvSpPr/>
          <p:nvPr/>
        </p:nvSpPr>
        <p:spPr>
          <a:xfrm>
            <a:off x="362550" y="218575"/>
            <a:ext cx="4692924" cy="2935548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/>
              <a:t>Types of emotion/</a:t>
            </a:r>
            <a:endParaRPr sz="2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/>
              <a:t>feelings</a:t>
            </a:r>
            <a:endParaRPr sz="2800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3818</Words>
  <Application>WPS Presentation</Application>
  <PresentationFormat/>
  <Paragraphs>282</Paragraphs>
  <Slides>46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46</vt:i4>
      </vt:variant>
    </vt:vector>
  </HeadingPairs>
  <TitlesOfParts>
    <vt:vector size="71" baseType="lpstr">
      <vt:lpstr>Arial</vt:lpstr>
      <vt:lpstr>SimSun</vt:lpstr>
      <vt:lpstr>Wingdings</vt:lpstr>
      <vt:lpstr>Arial</vt:lpstr>
      <vt:lpstr>Source Sans Pro</vt:lpstr>
      <vt:lpstr>Noto Sans Symbols</vt:lpstr>
      <vt:lpstr>Segoe Print</vt:lpstr>
      <vt:lpstr>Amatic SC</vt:lpstr>
      <vt:lpstr>Source Code Pro</vt:lpstr>
      <vt:lpstr>Calibri</vt:lpstr>
      <vt:lpstr>Microsoft YaHei</vt:lpstr>
      <vt:lpstr>Arial Unicode MS</vt:lpstr>
      <vt:lpstr>Bangers</vt:lpstr>
      <vt:lpstr>Syncopate</vt:lpstr>
      <vt:lpstr>Raleway</vt:lpstr>
      <vt:lpstr>Roboto</vt:lpstr>
      <vt:lpstr>Orbitron</vt:lpstr>
      <vt:lpstr>Lobster</vt:lpstr>
      <vt:lpstr>Comic Sans MS</vt:lpstr>
      <vt:lpstr>Economica</vt:lpstr>
      <vt:lpstr>Open Sans</vt:lpstr>
      <vt:lpstr>Permanent Marker</vt:lpstr>
      <vt:lpstr>Simple Light</vt:lpstr>
      <vt:lpstr>Beach Day</vt:lpstr>
      <vt:lpstr>Simple Light</vt:lpstr>
      <vt:lpstr>PowerPoint 演示文稿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Listen and answer</vt:lpstr>
      <vt:lpstr>What do these sentences have in common?</vt:lpstr>
      <vt:lpstr>When does the present perfect happen?</vt:lpstr>
      <vt:lpstr>Draw a timeline showing the Present Perfect.</vt:lpstr>
      <vt:lpstr>Have or Has ?</vt:lpstr>
      <vt:lpstr>Form</vt:lpstr>
      <vt:lpstr>PowerPoint 演示文稿</vt:lpstr>
      <vt:lpstr>Remember these sentences?</vt:lpstr>
      <vt:lpstr>If we ask ever we are asking...</vt:lpstr>
      <vt:lpstr>JUMP THE LINE</vt:lpstr>
      <vt:lpstr>1.</vt:lpstr>
      <vt:lpstr>2.</vt:lpstr>
      <vt:lpstr>3.</vt:lpstr>
      <vt:lpstr>4.</vt:lpstr>
      <vt:lpstr>5.</vt:lpstr>
      <vt:lpstr>6.</vt:lpstr>
      <vt:lpstr>7.</vt:lpstr>
      <vt:lpstr>8.</vt:lpstr>
      <vt:lpstr>9.</vt:lpstr>
      <vt:lpstr>10.</vt:lpstr>
      <vt:lpstr>Match the phrases:</vt:lpstr>
      <vt:lpstr>Find someone who...</vt:lpstr>
      <vt:lpstr>I have never...</vt:lpstr>
      <vt:lpstr>21st Century </vt:lpstr>
      <vt:lpstr>PowerPoint 演示文稿</vt:lpstr>
      <vt:lpstr>Project Work!</vt:lpstr>
      <vt:lpstr>Today…	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rossa</cp:lastModifiedBy>
  <cp:revision>2</cp:revision>
  <dcterms:created xsi:type="dcterms:W3CDTF">2023-10-19T09:13:53Z</dcterms:created>
  <dcterms:modified xsi:type="dcterms:W3CDTF">2023-10-19T09:14:31Z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62D8DBEEBF0346C0B4ADD6CB7AFA617D_13</vt:lpwstr>
  </property>
  <property fmtid="{D5CDD505-2E9C-101B-9397-08002B2CF9AE}" pid="3" name="KSOProductBuildVer">
    <vt:lpwstr>1033-12.2.0.13266</vt:lpwstr>
  </property>
</Properties>
</file>