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</p:sldIdLst>
  <p:sldSz cx="9144000" cy="5143500"/>
  <p:notesSz cx="6858000" cy="9144000"/>
  <p:embeddedFontLst>
    <p:embeddedFont>
      <p:font typeface="Economica" panose="02000506040000020004"/>
      <p:regular r:id="rId12"/>
    </p:embeddedFont>
    <p:embeddedFont>
      <p:font typeface="Open Sans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font" Target="fonts/font4.fntdata"/><Relationship Id="rId14" Type="http://schemas.openxmlformats.org/officeDocument/2006/relationships/font" Target="fonts/font3.fntdata"/><Relationship Id="rId13" Type="http://schemas.openxmlformats.org/officeDocument/2006/relationships/font" Target="fonts/font2.fntdata"/><Relationship Id="rId12" Type="http://schemas.openxmlformats.org/officeDocument/2006/relationships/font" Target="fonts/font1.fntdata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0351ecec0_0_266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0351ecec0_0_266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:notes"/>
          <p:cNvSpPr/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p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0351ecec0_0_232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0351ecec0_0_23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0351ecec0_0_248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0351ecec0_0_248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0351ecec0_0_329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0351ecec0_0_329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 panose="02000506040000020004"/>
              <a:buNone/>
              <a:defRPr sz="2100">
                <a:latin typeface="Economica" panose="02000506040000020004"/>
                <a:ea typeface="Economica" panose="02000506040000020004"/>
                <a:cs typeface="Economica" panose="02000506040000020004"/>
                <a:sym typeface="Economica" panose="02000506040000020004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 panose="02000506040000020004"/>
              <a:buNone/>
              <a:defRPr sz="2100">
                <a:latin typeface="Economica" panose="02000506040000020004"/>
                <a:ea typeface="Economica" panose="02000506040000020004"/>
                <a:cs typeface="Economica" panose="02000506040000020004"/>
                <a:sym typeface="Economica" panose="02000506040000020004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 panose="02000506040000020004"/>
              <a:buNone/>
              <a:defRPr sz="2100">
                <a:latin typeface="Economica" panose="02000506040000020004"/>
                <a:ea typeface="Economica" panose="02000506040000020004"/>
                <a:cs typeface="Economica" panose="02000506040000020004"/>
                <a:sym typeface="Economica" panose="02000506040000020004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 panose="02000506040000020004"/>
              <a:buNone/>
              <a:defRPr sz="2100">
                <a:latin typeface="Economica" panose="02000506040000020004"/>
                <a:ea typeface="Economica" panose="02000506040000020004"/>
                <a:cs typeface="Economica" panose="02000506040000020004"/>
                <a:sym typeface="Economica" panose="02000506040000020004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 panose="02000506040000020004"/>
              <a:buNone/>
              <a:defRPr sz="2100">
                <a:latin typeface="Economica" panose="02000506040000020004"/>
                <a:ea typeface="Economica" panose="02000506040000020004"/>
                <a:cs typeface="Economica" panose="02000506040000020004"/>
                <a:sym typeface="Economica" panose="02000506040000020004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 panose="02000506040000020004"/>
              <a:buNone/>
              <a:defRPr sz="2100">
                <a:latin typeface="Economica" panose="02000506040000020004"/>
                <a:ea typeface="Economica" panose="02000506040000020004"/>
                <a:cs typeface="Economica" panose="02000506040000020004"/>
                <a:sym typeface="Economica" panose="02000506040000020004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 panose="02000506040000020004"/>
              <a:buNone/>
              <a:defRPr sz="2100">
                <a:latin typeface="Economica" panose="02000506040000020004"/>
                <a:ea typeface="Economica" panose="02000506040000020004"/>
                <a:cs typeface="Economica" panose="02000506040000020004"/>
                <a:sym typeface="Economica" panose="02000506040000020004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 panose="02000506040000020004"/>
              <a:buNone/>
              <a:defRPr sz="2100">
                <a:latin typeface="Economica" panose="02000506040000020004"/>
                <a:ea typeface="Economica" panose="02000506040000020004"/>
                <a:cs typeface="Economica" panose="02000506040000020004"/>
                <a:sym typeface="Economica" panose="02000506040000020004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 panose="02000506040000020004"/>
              <a:buNone/>
              <a:defRPr sz="2100">
                <a:latin typeface="Economica" panose="02000506040000020004"/>
                <a:ea typeface="Economica" panose="02000506040000020004"/>
                <a:cs typeface="Economica" panose="02000506040000020004"/>
                <a:sym typeface="Economica" panose="02000506040000020004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53;p11"/>
          <p:cNvSpPr txBox="1"/>
          <p:nvPr>
            <p:ph type="title" hasCustomPrompt="1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type="body" idx="1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7" name="Google Shape;17;p3"/>
          <p:cNvSpPr/>
          <p:nvPr/>
        </p:nvSpPr>
        <p:spPr>
          <a:xfrm rot="10800000" flipH="1">
            <a:off x="466425" y="35583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" name="Google Shape;35;p7"/>
          <p:cNvSpPr txBox="1"/>
          <p:nvPr>
            <p:ph type="body" idx="1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8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type="subTitle" idx="1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 panose="02000506040000020004"/>
              <a:buNone/>
              <a:defRPr sz="2400">
                <a:latin typeface="Economica" panose="02000506040000020004"/>
                <a:ea typeface="Economica" panose="02000506040000020004"/>
                <a:cs typeface="Economica" panose="02000506040000020004"/>
                <a:sym typeface="Economica" panose="02000506040000020004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 panose="02000506040000020004"/>
              <a:buNone/>
              <a:defRPr sz="2400">
                <a:latin typeface="Economica" panose="02000506040000020004"/>
                <a:ea typeface="Economica" panose="02000506040000020004"/>
                <a:cs typeface="Economica" panose="02000506040000020004"/>
                <a:sym typeface="Economica" panose="02000506040000020004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 panose="02000506040000020004"/>
              <a:buNone/>
              <a:defRPr sz="2400">
                <a:latin typeface="Economica" panose="02000506040000020004"/>
                <a:ea typeface="Economica" panose="02000506040000020004"/>
                <a:cs typeface="Economica" panose="02000506040000020004"/>
                <a:sym typeface="Economica" panose="02000506040000020004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 panose="02000506040000020004"/>
              <a:buNone/>
              <a:defRPr sz="2400">
                <a:latin typeface="Economica" panose="02000506040000020004"/>
                <a:ea typeface="Economica" panose="02000506040000020004"/>
                <a:cs typeface="Economica" panose="02000506040000020004"/>
                <a:sym typeface="Economica" panose="02000506040000020004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 panose="02000506040000020004"/>
              <a:buNone/>
              <a:defRPr sz="2400">
                <a:latin typeface="Economica" panose="02000506040000020004"/>
                <a:ea typeface="Economica" panose="02000506040000020004"/>
                <a:cs typeface="Economica" panose="02000506040000020004"/>
                <a:sym typeface="Economica" panose="02000506040000020004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 panose="02000506040000020004"/>
              <a:buNone/>
              <a:defRPr sz="2400">
                <a:latin typeface="Economica" panose="02000506040000020004"/>
                <a:ea typeface="Economica" panose="02000506040000020004"/>
                <a:cs typeface="Economica" panose="02000506040000020004"/>
                <a:sym typeface="Economica" panose="02000506040000020004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 panose="02000506040000020004"/>
              <a:buNone/>
              <a:defRPr sz="2400">
                <a:latin typeface="Economica" panose="02000506040000020004"/>
                <a:ea typeface="Economica" panose="02000506040000020004"/>
                <a:cs typeface="Economica" panose="02000506040000020004"/>
                <a:sym typeface="Economica" panose="02000506040000020004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 panose="02000506040000020004"/>
              <a:buNone/>
              <a:defRPr sz="2400">
                <a:latin typeface="Economica" panose="02000506040000020004"/>
                <a:ea typeface="Economica" panose="02000506040000020004"/>
                <a:cs typeface="Economica" panose="02000506040000020004"/>
                <a:sym typeface="Economica" panose="02000506040000020004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 panose="02000506040000020004"/>
              <a:buNone/>
              <a:defRPr sz="2400">
                <a:latin typeface="Economica" panose="02000506040000020004"/>
                <a:ea typeface="Economica" panose="02000506040000020004"/>
                <a:cs typeface="Economica" panose="02000506040000020004"/>
                <a:sym typeface="Economica" panose="02000506040000020004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type="body" idx="1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 panose="02000506040000020004"/>
              <a:buNone/>
              <a:defRPr sz="2400">
                <a:latin typeface="Economica" panose="02000506040000020004"/>
                <a:ea typeface="Economica" panose="02000506040000020004"/>
                <a:cs typeface="Economica" panose="02000506040000020004"/>
                <a:sym typeface="Economica" panose="02000506040000020004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 panose="02000506040000020004"/>
              <a:buNone/>
              <a:defRPr sz="4200">
                <a:solidFill>
                  <a:schemeClr val="dk1"/>
                </a:solidFill>
                <a:latin typeface="Economica" panose="02000506040000020004"/>
                <a:ea typeface="Economica" panose="02000506040000020004"/>
                <a:cs typeface="Economica" panose="02000506040000020004"/>
                <a:sym typeface="Economica" panose="020005060400000200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 panose="02000506040000020004"/>
              <a:buNone/>
              <a:defRPr sz="4200">
                <a:solidFill>
                  <a:schemeClr val="dk1"/>
                </a:solidFill>
                <a:latin typeface="Economica" panose="02000506040000020004"/>
                <a:ea typeface="Economica" panose="02000506040000020004"/>
                <a:cs typeface="Economica" panose="02000506040000020004"/>
                <a:sym typeface="Economica" panose="02000506040000020004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 panose="02000506040000020004"/>
              <a:buNone/>
              <a:defRPr sz="4200">
                <a:solidFill>
                  <a:schemeClr val="dk1"/>
                </a:solidFill>
                <a:latin typeface="Economica" panose="02000506040000020004"/>
                <a:ea typeface="Economica" panose="02000506040000020004"/>
                <a:cs typeface="Economica" panose="02000506040000020004"/>
                <a:sym typeface="Economica" panose="02000506040000020004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 panose="02000506040000020004"/>
              <a:buNone/>
              <a:defRPr sz="4200">
                <a:solidFill>
                  <a:schemeClr val="dk1"/>
                </a:solidFill>
                <a:latin typeface="Economica" panose="02000506040000020004"/>
                <a:ea typeface="Economica" panose="02000506040000020004"/>
                <a:cs typeface="Economica" panose="02000506040000020004"/>
                <a:sym typeface="Economica" panose="02000506040000020004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 panose="02000506040000020004"/>
              <a:buNone/>
              <a:defRPr sz="4200">
                <a:solidFill>
                  <a:schemeClr val="dk1"/>
                </a:solidFill>
                <a:latin typeface="Economica" panose="02000506040000020004"/>
                <a:ea typeface="Economica" panose="02000506040000020004"/>
                <a:cs typeface="Economica" panose="02000506040000020004"/>
                <a:sym typeface="Economica" panose="02000506040000020004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 panose="02000506040000020004"/>
              <a:buNone/>
              <a:defRPr sz="4200">
                <a:solidFill>
                  <a:schemeClr val="dk1"/>
                </a:solidFill>
                <a:latin typeface="Economica" panose="02000506040000020004"/>
                <a:ea typeface="Economica" panose="02000506040000020004"/>
                <a:cs typeface="Economica" panose="02000506040000020004"/>
                <a:sym typeface="Economica" panose="02000506040000020004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 panose="02000506040000020004"/>
              <a:buNone/>
              <a:defRPr sz="4200">
                <a:solidFill>
                  <a:schemeClr val="dk1"/>
                </a:solidFill>
                <a:latin typeface="Economica" panose="02000506040000020004"/>
                <a:ea typeface="Economica" panose="02000506040000020004"/>
                <a:cs typeface="Economica" panose="02000506040000020004"/>
                <a:sym typeface="Economica" panose="02000506040000020004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 panose="02000506040000020004"/>
              <a:buNone/>
              <a:defRPr sz="4200">
                <a:solidFill>
                  <a:schemeClr val="dk1"/>
                </a:solidFill>
                <a:latin typeface="Economica" panose="02000506040000020004"/>
                <a:ea typeface="Economica" panose="02000506040000020004"/>
                <a:cs typeface="Economica" panose="02000506040000020004"/>
                <a:sym typeface="Economica" panose="02000506040000020004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 panose="02000506040000020004"/>
              <a:buNone/>
              <a:defRPr sz="4200">
                <a:solidFill>
                  <a:schemeClr val="dk1"/>
                </a:solidFill>
                <a:latin typeface="Economica" panose="02000506040000020004"/>
                <a:ea typeface="Economica" panose="02000506040000020004"/>
                <a:cs typeface="Economica" panose="02000506040000020004"/>
                <a:sym typeface="Economica" panose="02000506040000020004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 panose="02000506040000020004"/>
                <a:ea typeface="Economica" panose="02000506040000020004"/>
                <a:cs typeface="Economica" panose="02000506040000020004"/>
                <a:sym typeface="Economica" panose="02000506040000020004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 panose="02000506040000020004"/>
                <a:ea typeface="Economica" panose="02000506040000020004"/>
                <a:cs typeface="Economica" panose="02000506040000020004"/>
                <a:sym typeface="Economica" panose="02000506040000020004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 panose="02000506040000020004"/>
                <a:ea typeface="Economica" panose="02000506040000020004"/>
                <a:cs typeface="Economica" panose="02000506040000020004"/>
                <a:sym typeface="Economica" panose="02000506040000020004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 panose="02000506040000020004"/>
                <a:ea typeface="Economica" panose="02000506040000020004"/>
                <a:cs typeface="Economica" panose="02000506040000020004"/>
                <a:sym typeface="Economica" panose="02000506040000020004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 panose="02000506040000020004"/>
                <a:ea typeface="Economica" panose="02000506040000020004"/>
                <a:cs typeface="Economica" panose="02000506040000020004"/>
                <a:sym typeface="Economica" panose="02000506040000020004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 panose="02000506040000020004"/>
                <a:ea typeface="Economica" panose="02000506040000020004"/>
                <a:cs typeface="Economica" panose="02000506040000020004"/>
                <a:sym typeface="Economica" panose="02000506040000020004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 panose="02000506040000020004"/>
                <a:ea typeface="Economica" panose="02000506040000020004"/>
                <a:cs typeface="Economica" panose="02000506040000020004"/>
                <a:sym typeface="Economica" panose="02000506040000020004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 panose="02000506040000020004"/>
                <a:ea typeface="Economica" panose="02000506040000020004"/>
                <a:cs typeface="Economica" panose="02000506040000020004"/>
                <a:sym typeface="Economica" panose="02000506040000020004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 panose="02000506040000020004"/>
                <a:ea typeface="Economica" panose="02000506040000020004"/>
                <a:cs typeface="Economica" panose="02000506040000020004"/>
                <a:sym typeface="Economica" panose="020005060400000200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1" Type="http://schemas.openxmlformats.org/officeDocument/2006/relationships/hyperlink" Target="http://www.youtube.com/watch?v=9YmFHAFYwmY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3.jpeg"/><Relationship Id="rId1" Type="http://schemas.openxmlformats.org/officeDocument/2006/relationships/hyperlink" Target="http://www.youtube.com/watch?v=sA0-QXbLnaE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I want a job that</a:t>
            </a:r>
            <a:endParaRPr lang="it-IT"/>
          </a:p>
        </p:txBody>
      </p:sp>
      <p:sp>
        <p:nvSpPr>
          <p:cNvPr id="63" name="Google Shape;63;p13"/>
          <p:cNvSpPr txBox="1"/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This job is</a:t>
            </a:r>
            <a:r>
              <a:rPr lang="en-GB" sz="3000"/>
              <a:t>...</a:t>
            </a:r>
            <a:r>
              <a:rPr lang="en-GB" sz="3000"/>
              <a:t>.</a:t>
            </a:r>
            <a:endParaRPr sz="30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3000"/>
              <a:t>This is a job that lets you…</a:t>
            </a:r>
            <a:endParaRPr sz="30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4" descr="In electrical engineering, live-line working is the maintenance of electrical equipment, often operating at high voltage, while the equipment is energised.&#10;A lineman wearing a Faraday suit can work on live, high-power lines by being transported to the lines in a helicopter. Wearing the suit, they can crawl down the wires." title="Extreme Jobs - High Voltage Power Line Inspection">
            <a:hlinkClick r:id="rId1"/>
          </p:cNvPr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2286000" y="85725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5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3984625" y="0"/>
            <a:ext cx="5159062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/>
          <p:nvPr/>
        </p:nvSpPr>
        <p:spPr>
          <a:xfrm>
            <a:off x="5296600" y="2055700"/>
            <a:ext cx="2358600" cy="308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75;p15"/>
          <p:cNvSpPr/>
          <p:nvPr/>
        </p:nvSpPr>
        <p:spPr>
          <a:xfrm>
            <a:off x="3984900" y="12600"/>
            <a:ext cx="5159100" cy="143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76;p15"/>
          <p:cNvSpPr/>
          <p:nvPr/>
        </p:nvSpPr>
        <p:spPr>
          <a:xfrm>
            <a:off x="7213700" y="2598150"/>
            <a:ext cx="1930200" cy="1664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77;p15"/>
          <p:cNvSpPr/>
          <p:nvPr/>
        </p:nvSpPr>
        <p:spPr>
          <a:xfrm>
            <a:off x="5813700" y="1450425"/>
            <a:ext cx="996300" cy="239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78;p15"/>
          <p:cNvSpPr/>
          <p:nvPr/>
        </p:nvSpPr>
        <p:spPr>
          <a:xfrm>
            <a:off x="7213700" y="1324300"/>
            <a:ext cx="908100" cy="731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79;p15"/>
          <p:cNvSpPr/>
          <p:nvPr/>
        </p:nvSpPr>
        <p:spPr>
          <a:xfrm>
            <a:off x="3984625" y="3670200"/>
            <a:ext cx="1311900" cy="845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80;p15"/>
          <p:cNvSpPr txBox="1"/>
          <p:nvPr>
            <p:ph type="title"/>
          </p:nvPr>
        </p:nvSpPr>
        <p:spPr>
          <a:xfrm>
            <a:off x="416200" y="526350"/>
            <a:ext cx="35685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Which extreme job is this?</a:t>
            </a:r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Choose the best sentence:</a:t>
            </a:r>
            <a:endParaRPr lang="en-GB"/>
          </a:p>
        </p:txBody>
      </p:sp>
      <p:sp>
        <p:nvSpPr>
          <p:cNvPr id="86" name="Google Shape;86;p16"/>
          <p:cNvSpPr txBox="1"/>
          <p:nvPr>
            <p:ph type="body" idx="1"/>
          </p:nvPr>
        </p:nvSpPr>
        <p:spPr>
          <a:xfrm>
            <a:off x="387900" y="1489825"/>
            <a:ext cx="8368200" cy="21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UcPeriod"/>
            </a:pPr>
            <a:r>
              <a:rPr lang="en-GB"/>
              <a:t>Bell and Wang are best friends.</a:t>
            </a:r>
            <a:endParaRPr lang="en-GB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UcPeriod"/>
            </a:pPr>
            <a:r>
              <a:rPr lang="en-GB"/>
              <a:t>Wang’s job is more extreme than Bell’s job.</a:t>
            </a:r>
            <a:endParaRPr lang="en-GB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UcPeriod"/>
            </a:pPr>
            <a:r>
              <a:rPr lang="en-GB"/>
              <a:t>Bell and Wang love going on adventures.</a:t>
            </a:r>
            <a:endParaRPr lang="en-GB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UcPeriod"/>
            </a:pPr>
            <a:r>
              <a:rPr lang="en-GB"/>
              <a:t>Bell and Wang both have extreme jobs in very different places.</a:t>
            </a:r>
            <a:endParaRPr lang="en-GB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UcPeriod"/>
            </a:pPr>
            <a:r>
              <a:rPr lang="en-GB"/>
              <a:t>Wang is more famous than Bell.</a:t>
            </a:r>
            <a:endParaRPr lang="en-GB"/>
          </a:p>
        </p:txBody>
      </p:sp>
      <p:pic>
        <p:nvPicPr>
          <p:cNvPr id="87" name="Google Shape;87;p16" descr="Possibly the easiest timer you'll ever use. Big easy to see numbers. Beeps when it reaches 0. Voted #1 by timer-timer.com - that's us :) http://timer-timer.com" title="1 Minute Countdown Timer">
            <a:hlinkClick r:id="rId1"/>
          </p:cNvPr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6652975" y="3301675"/>
            <a:ext cx="2103125" cy="157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Extreme?								Normal?</a:t>
            </a:r>
            <a:endParaRPr lang="en-GB"/>
          </a:p>
        </p:txBody>
      </p:sp>
      <p:sp>
        <p:nvSpPr>
          <p:cNvPr id="93" name="Google Shape;93;p17"/>
          <p:cNvSpPr txBox="1"/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</a:p>
        </p:txBody>
      </p:sp>
      <p:sp>
        <p:nvSpPr>
          <p:cNvPr id="94" name="Google Shape;94;p17"/>
          <p:cNvSpPr txBox="1"/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339</Words>
  <Application>WPS Presentation</Application>
  <PresentationFormat/>
  <Paragraphs>18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4" baseType="lpstr">
      <vt:lpstr>Arial</vt:lpstr>
      <vt:lpstr>SimSun</vt:lpstr>
      <vt:lpstr>Wingdings</vt:lpstr>
      <vt:lpstr>Arial</vt:lpstr>
      <vt:lpstr>Economica</vt:lpstr>
      <vt:lpstr>Open Sans</vt:lpstr>
      <vt:lpstr>Microsoft YaHei</vt:lpstr>
      <vt:lpstr>Arial Unicode MS</vt:lpstr>
      <vt:lpstr>Luxe</vt:lpstr>
      <vt:lpstr>PowerPoint 演示文稿</vt:lpstr>
      <vt:lpstr>PowerPoint 演示文稿</vt:lpstr>
      <vt:lpstr>Which extreme job is this?</vt:lpstr>
      <vt:lpstr>Choose the best sentence:</vt:lpstr>
      <vt:lpstr>Extreme?								Normal?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want a job that</dc:title>
  <dc:creator/>
  <cp:lastModifiedBy>rossa</cp:lastModifiedBy>
  <cp:revision>1</cp:revision>
  <dcterms:created xsi:type="dcterms:W3CDTF">2023-10-04T15:38:18Z</dcterms:created>
  <dcterms:modified xsi:type="dcterms:W3CDTF">2023-10-04T15:38:18Z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7823D714A5704DA2BD9FC3660DDE891C_13</vt:lpwstr>
  </property>
  <property fmtid="{D5CDD505-2E9C-101B-9397-08002B2CF9AE}" pid="3" name="KSOProductBuildVer">
    <vt:lpwstr>1033-12.2.0.13215</vt:lpwstr>
  </property>
</Properties>
</file>