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Lst>
  <p:sldSz cx="9144000" cy="5143500"/>
  <p:notesSz cx="6858000" cy="9144000"/>
  <p:embeddedFontLst>
    <p:embeddedFont>
      <p:font typeface="Permanent Marker" panose="02000000000000000000"/>
      <p:regular r:id="rId14"/>
    </p:embeddedFont>
    <p:embeddedFont>
      <p:font typeface="Bree Serif" panose="02000503040000020004"/>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50"/>
        <p:cNvGrpSpPr/>
        <p:nvPr/>
      </p:nvGrpSpPr>
      <p:grpSpPr>
        <a:xfrm>
          <a:off x="0" y="0"/>
          <a:ext cx="0" cy="0"/>
          <a:chOff x="0" y="0"/>
          <a:chExt cx="0" cy="0"/>
        </a:xfrm>
      </p:grpSpPr>
      <p:sp>
        <p:nvSpPr>
          <p:cNvPr id="51" name="Google Shape;5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 name="Shape 56"/>
        <p:cNvGrpSpPr/>
        <p:nvPr/>
      </p:nvGrpSpPr>
      <p:grpSpPr>
        <a:xfrm>
          <a:off x="0" y="0"/>
          <a:ext cx="0" cy="0"/>
          <a:chOff x="0" y="0"/>
          <a:chExt cx="0" cy="0"/>
        </a:xfrm>
      </p:grpSpPr>
      <p:sp>
        <p:nvSpPr>
          <p:cNvPr id="57" name="Google Shape;57;g1f3d876b16_0_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f3d876b16_0_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 name="Shape 62"/>
        <p:cNvGrpSpPr/>
        <p:nvPr/>
      </p:nvGrpSpPr>
      <p:grpSpPr>
        <a:xfrm>
          <a:off x="0" y="0"/>
          <a:ext cx="0" cy="0"/>
          <a:chOff x="0" y="0"/>
          <a:chExt cx="0" cy="0"/>
        </a:xfrm>
      </p:grpSpPr>
      <p:sp>
        <p:nvSpPr>
          <p:cNvPr id="63" name="Google Shape;63;g1f3d876b16_0_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f3d876b16_0_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 name="Shape 67"/>
        <p:cNvGrpSpPr/>
        <p:nvPr/>
      </p:nvGrpSpPr>
      <p:grpSpPr>
        <a:xfrm>
          <a:off x="0" y="0"/>
          <a:ext cx="0" cy="0"/>
          <a:chOff x="0" y="0"/>
          <a:chExt cx="0" cy="0"/>
        </a:xfrm>
      </p:grpSpPr>
      <p:sp>
        <p:nvSpPr>
          <p:cNvPr id="68" name="Google Shape;68;g1f3d876b16_0_2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f3d876b16_0_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 name="Shape 74"/>
        <p:cNvGrpSpPr/>
        <p:nvPr/>
      </p:nvGrpSpPr>
      <p:grpSpPr>
        <a:xfrm>
          <a:off x="0" y="0"/>
          <a:ext cx="0" cy="0"/>
          <a:chOff x="0" y="0"/>
          <a:chExt cx="0" cy="0"/>
        </a:xfrm>
      </p:grpSpPr>
      <p:sp>
        <p:nvSpPr>
          <p:cNvPr id="75" name="Google Shape;75;g1f3d876b16_0_3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f3d876b16_0_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g1f3d876b16_0_4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3d876b16_0_4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 name="Shape 86"/>
        <p:cNvGrpSpPr/>
        <p:nvPr/>
      </p:nvGrpSpPr>
      <p:grpSpPr>
        <a:xfrm>
          <a:off x="0" y="0"/>
          <a:ext cx="0" cy="0"/>
          <a:chOff x="0" y="0"/>
          <a:chExt cx="0" cy="0"/>
        </a:xfrm>
      </p:grpSpPr>
      <p:sp>
        <p:nvSpPr>
          <p:cNvPr id="87" name="Google Shape;87;g1f3d876b16_0_3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f3d876b16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3.jpeg"/><Relationship Id="rId1" Type="http://schemas.openxmlformats.org/officeDocument/2006/relationships/hyperlink" Target="http://www.youtube.com/watch?v=hPXjzsXJ1Y0" TargetMode="Externa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1">
            <a:alphaModFix amt="38000"/>
          </a:blip>
          <a:stretch>
            <a:fillRect/>
          </a:stretch>
        </p:blipFill>
        <p:spPr>
          <a:xfrm>
            <a:off x="1334549" y="0"/>
            <a:ext cx="6474900" cy="5143499"/>
          </a:xfrm>
          <a:prstGeom prst="rect">
            <a:avLst/>
          </a:prstGeom>
          <a:noFill/>
          <a:ln>
            <a:noFill/>
          </a:ln>
        </p:spPr>
      </p:pic>
      <p:sp>
        <p:nvSpPr>
          <p:cNvPr id="55" name="Google Shape;55;p13"/>
          <p:cNvSpPr txBox="1"/>
          <p:nvPr>
            <p:ph type="ctrTitle"/>
          </p:nvPr>
        </p:nvSpPr>
        <p:spPr>
          <a:xfrm>
            <a:off x="311700" y="744575"/>
            <a:ext cx="8520600" cy="257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latin typeface="Permanent Marker" panose="02000000000000000000"/>
              <a:ea typeface="Permanent Marker" panose="02000000000000000000"/>
              <a:cs typeface="Permanent Marker" panose="02000000000000000000"/>
              <a:sym typeface="Permanent Marker" panose="02000000000000000000"/>
            </a:endParaRPr>
          </a:p>
          <a:p>
            <a:pPr marL="0" lvl="0" indent="0" algn="ctr" rtl="0">
              <a:spcBef>
                <a:spcPts val="0"/>
              </a:spcBef>
              <a:spcAft>
                <a:spcPts val="0"/>
              </a:spcAft>
              <a:buNone/>
            </a:pPr>
            <a:endParaRPr>
              <a:latin typeface="Permanent Marker" panose="02000000000000000000"/>
              <a:ea typeface="Permanent Marker" panose="02000000000000000000"/>
              <a:cs typeface="Permanent Marker" panose="02000000000000000000"/>
              <a:sym typeface="Permanent Marker" panose="02000000000000000000"/>
            </a:endParaRPr>
          </a:p>
          <a:p>
            <a:pPr marL="0" lvl="0" indent="0" algn="ctr" rtl="0">
              <a:spcBef>
                <a:spcPts val="0"/>
              </a:spcBef>
              <a:spcAft>
                <a:spcPts val="0"/>
              </a:spcAft>
              <a:buNone/>
            </a:pPr>
            <a:endParaRPr>
              <a:latin typeface="Permanent Marker" panose="02000000000000000000"/>
              <a:ea typeface="Permanent Marker" panose="02000000000000000000"/>
              <a:cs typeface="Permanent Marker" panose="02000000000000000000"/>
              <a:sym typeface="Permanent Marker" panose="02000000000000000000"/>
            </a:endParaRPr>
          </a:p>
          <a:p>
            <a:pPr marL="0" lvl="0" indent="0" algn="ctr" rtl="0">
              <a:spcBef>
                <a:spcPts val="0"/>
              </a:spcBef>
              <a:spcAft>
                <a:spcPts val="0"/>
              </a:spcAft>
              <a:buNone/>
            </a:pPr>
            <a:r>
              <a:rPr lang="en-GB">
                <a:latin typeface="Permanent Marker" panose="02000000000000000000"/>
                <a:ea typeface="Permanent Marker" panose="02000000000000000000"/>
                <a:cs typeface="Permanent Marker" panose="02000000000000000000"/>
                <a:sym typeface="Permanent Marker" panose="02000000000000000000"/>
              </a:rPr>
              <a:t>Project 3:</a:t>
            </a:r>
            <a:endParaRPr>
              <a:latin typeface="Permanent Marker" panose="02000000000000000000"/>
              <a:ea typeface="Permanent Marker" panose="02000000000000000000"/>
              <a:cs typeface="Permanent Marker" panose="02000000000000000000"/>
              <a:sym typeface="Permanent Marker" panose="02000000000000000000"/>
            </a:endParaRPr>
          </a:p>
          <a:p>
            <a:pPr marL="0" lvl="0" indent="0" algn="ctr" rtl="0">
              <a:spcBef>
                <a:spcPts val="0"/>
              </a:spcBef>
              <a:spcAft>
                <a:spcPts val="0"/>
              </a:spcAft>
              <a:buNone/>
            </a:pPr>
            <a:r>
              <a:rPr lang="en-GB">
                <a:latin typeface="Permanent Marker" panose="02000000000000000000"/>
                <a:ea typeface="Permanent Marker" panose="02000000000000000000"/>
                <a:cs typeface="Permanent Marker" panose="02000000000000000000"/>
                <a:sym typeface="Permanent Marker" panose="02000000000000000000"/>
              </a:rPr>
              <a:t>Reuse and recycle</a:t>
            </a:r>
            <a:endParaRPr>
              <a:latin typeface="Permanent Marker" panose="02000000000000000000"/>
              <a:ea typeface="Permanent Marker" panose="02000000000000000000"/>
              <a:cs typeface="Permanent Marker" panose="02000000000000000000"/>
              <a:sym typeface="Permanent Marker" panose="020000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490250" y="450150"/>
            <a:ext cx="5383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Permanent Marker" panose="02000000000000000000"/>
                <a:ea typeface="Permanent Marker" panose="02000000000000000000"/>
                <a:cs typeface="Permanent Marker" panose="02000000000000000000"/>
                <a:sym typeface="Permanent Marker" panose="02000000000000000000"/>
              </a:rPr>
              <a:t>How can we use plastic bottles?</a:t>
            </a:r>
            <a:endParaRPr>
              <a:latin typeface="Permanent Marker" panose="02000000000000000000"/>
              <a:ea typeface="Permanent Marker" panose="02000000000000000000"/>
              <a:cs typeface="Permanent Marker" panose="02000000000000000000"/>
              <a:sym typeface="Permanent Marker" panose="02000000000000000000"/>
            </a:endParaRPr>
          </a:p>
        </p:txBody>
      </p:sp>
      <p:pic>
        <p:nvPicPr>
          <p:cNvPr id="61" name="Google Shape;61;p14"/>
          <p:cNvPicPr preferRelativeResize="0"/>
          <p:nvPr/>
        </p:nvPicPr>
        <p:blipFill>
          <a:blip r:embed="rId1"/>
          <a:stretch>
            <a:fillRect/>
          </a:stretch>
        </p:blipFill>
        <p:spPr>
          <a:xfrm>
            <a:off x="5717644" y="0"/>
            <a:ext cx="3426361"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5" name="Shape 65"/>
        <p:cNvGrpSpPr/>
        <p:nvPr/>
      </p:nvGrpSpPr>
      <p:grpSpPr>
        <a:xfrm>
          <a:off x="0" y="0"/>
          <a:ext cx="0" cy="0"/>
          <a:chOff x="0" y="0"/>
          <a:chExt cx="0" cy="0"/>
        </a:xfrm>
      </p:grpSpPr>
      <p:pic>
        <p:nvPicPr>
          <p:cNvPr id="66" name="Google Shape;66;p15" descr="In the Philippines' urban slums, families are unable to afford electricity and often have no access to the grid anyway. But Filipino actor Illac Diaz is looking to change that. With his organization My Shelter Foundation, he's come up with an innovative idea: turning empty plastic bottles into lamps.&#10;Read more: http://www.dw.de/program/global-3000/s-11487-9798" title="Philippines: Plastic Bottles go Solar | Global 3000">
            <a:hlinkClick r:id="rId1"/>
          </p:cNvPr>
          <p:cNvPicPr preferRelativeResize="0"/>
          <p:nvPr/>
        </p:nvPicPr>
        <p:blipFill>
          <a:blip r:embed="rId2"/>
          <a:stretch>
            <a:fillRect/>
          </a:stretch>
        </p:blipFill>
        <p:spPr>
          <a:xfrm>
            <a:off x="2286000" y="8572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0" name="Shape 70"/>
        <p:cNvGrpSpPr/>
        <p:nvPr/>
      </p:nvGrpSpPr>
      <p:grpSpPr>
        <a:xfrm>
          <a:off x="0" y="0"/>
          <a:ext cx="0" cy="0"/>
          <a:chOff x="0" y="0"/>
          <a:chExt cx="0" cy="0"/>
        </a:xfrm>
      </p:grpSpPr>
      <p:sp>
        <p:nvSpPr>
          <p:cNvPr id="71" name="Google Shape;71;p16"/>
          <p:cNvSpPr txBox="1"/>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Permanent Marker" panose="02000000000000000000"/>
                <a:ea typeface="Permanent Marker" panose="02000000000000000000"/>
                <a:cs typeface="Permanent Marker" panose="02000000000000000000"/>
                <a:sym typeface="Permanent Marker" panose="02000000000000000000"/>
              </a:rPr>
              <a:t>What are some environmental problems in the world?</a:t>
            </a:r>
            <a:endParaRPr>
              <a:latin typeface="Permanent Marker" panose="02000000000000000000"/>
              <a:ea typeface="Permanent Marker" panose="02000000000000000000"/>
              <a:cs typeface="Permanent Marker" panose="02000000000000000000"/>
              <a:sym typeface="Permanent Marker" panose="02000000000000000000"/>
            </a:endParaRPr>
          </a:p>
        </p:txBody>
      </p:sp>
      <p:pic>
        <p:nvPicPr>
          <p:cNvPr id="72" name="Google Shape;72;p16"/>
          <p:cNvPicPr preferRelativeResize="0"/>
          <p:nvPr/>
        </p:nvPicPr>
        <p:blipFill>
          <a:blip r:embed="rId1"/>
          <a:stretch>
            <a:fillRect/>
          </a:stretch>
        </p:blipFill>
        <p:spPr>
          <a:xfrm>
            <a:off x="5705100" y="322400"/>
            <a:ext cx="3128751" cy="2234825"/>
          </a:xfrm>
          <a:prstGeom prst="rect">
            <a:avLst/>
          </a:prstGeom>
          <a:noFill/>
          <a:ln>
            <a:noFill/>
          </a:ln>
        </p:spPr>
      </p:pic>
      <p:pic>
        <p:nvPicPr>
          <p:cNvPr id="73" name="Google Shape;73;p16"/>
          <p:cNvPicPr preferRelativeResize="0"/>
          <p:nvPr/>
        </p:nvPicPr>
        <p:blipFill>
          <a:blip r:embed="rId2"/>
          <a:stretch>
            <a:fillRect/>
          </a:stretch>
        </p:blipFill>
        <p:spPr>
          <a:xfrm>
            <a:off x="5705100" y="2785574"/>
            <a:ext cx="3128749" cy="20843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ermanent Marker" panose="02000000000000000000"/>
                <a:ea typeface="Permanent Marker" panose="02000000000000000000"/>
                <a:cs typeface="Permanent Marker" panose="02000000000000000000"/>
                <a:sym typeface="Permanent Marker" panose="02000000000000000000"/>
              </a:rPr>
              <a:t>Project 3: How can we make garbage useful?</a:t>
            </a:r>
            <a:endParaRPr>
              <a:latin typeface="Permanent Marker" panose="02000000000000000000"/>
              <a:ea typeface="Permanent Marker" panose="02000000000000000000"/>
              <a:cs typeface="Permanent Marker" panose="02000000000000000000"/>
              <a:sym typeface="Permanent Marker" panose="02000000000000000000"/>
            </a:endParaRPr>
          </a:p>
        </p:txBody>
      </p:sp>
      <p:sp>
        <p:nvSpPr>
          <p:cNvPr id="79" name="Google Shape;79;p17"/>
          <p:cNvSpPr txBox="1"/>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Bree Serif" panose="02000503040000020004"/>
              <a:buChar char="●"/>
            </a:pPr>
            <a:r>
              <a:rPr lang="en-GB" sz="2400">
                <a:latin typeface="Bree Serif" panose="02000503040000020004"/>
                <a:ea typeface="Bree Serif" panose="02000503040000020004"/>
                <a:cs typeface="Bree Serif" panose="02000503040000020004"/>
                <a:sym typeface="Bree Serif" panose="02000503040000020004"/>
              </a:rPr>
              <a:t>Talk about problems in the environment and what will happen to the earth if they do not change.</a:t>
            </a:r>
            <a:br>
              <a:rPr lang="en-GB" sz="2400">
                <a:latin typeface="Bree Serif" panose="02000503040000020004"/>
                <a:ea typeface="Bree Serif" panose="02000503040000020004"/>
                <a:cs typeface="Bree Serif" panose="02000503040000020004"/>
                <a:sym typeface="Bree Serif" panose="02000503040000020004"/>
              </a:rPr>
            </a:br>
            <a:endParaRPr sz="2400">
              <a:latin typeface="Bree Serif" panose="02000503040000020004"/>
              <a:ea typeface="Bree Serif" panose="02000503040000020004"/>
              <a:cs typeface="Bree Serif" panose="02000503040000020004"/>
              <a:sym typeface="Bree Serif" panose="02000503040000020004"/>
            </a:endParaRPr>
          </a:p>
          <a:p>
            <a:pPr marL="457200" lvl="0" indent="-381000" algn="l" rtl="0">
              <a:spcBef>
                <a:spcPts val="0"/>
              </a:spcBef>
              <a:spcAft>
                <a:spcPts val="0"/>
              </a:spcAft>
              <a:buSzPts val="2400"/>
              <a:buFont typeface="Bree Serif" panose="02000503040000020004"/>
              <a:buChar char="●"/>
            </a:pPr>
            <a:r>
              <a:rPr lang="en-GB" sz="2400">
                <a:latin typeface="Bree Serif" panose="02000503040000020004"/>
                <a:ea typeface="Bree Serif" panose="02000503040000020004"/>
                <a:cs typeface="Bree Serif" panose="02000503040000020004"/>
                <a:sym typeface="Bree Serif" panose="02000503040000020004"/>
              </a:rPr>
              <a:t>Research Vietnam’s recycling habits.</a:t>
            </a:r>
            <a:br>
              <a:rPr lang="en-GB" sz="2400">
                <a:latin typeface="Bree Serif" panose="02000503040000020004"/>
                <a:ea typeface="Bree Serif" panose="02000503040000020004"/>
                <a:cs typeface="Bree Serif" panose="02000503040000020004"/>
                <a:sym typeface="Bree Serif" panose="02000503040000020004"/>
              </a:rPr>
            </a:br>
            <a:endParaRPr sz="2400">
              <a:latin typeface="Bree Serif" panose="02000503040000020004"/>
              <a:ea typeface="Bree Serif" panose="02000503040000020004"/>
              <a:cs typeface="Bree Serif" panose="02000503040000020004"/>
              <a:sym typeface="Bree Serif" panose="02000503040000020004"/>
            </a:endParaRPr>
          </a:p>
          <a:p>
            <a:pPr marL="457200" lvl="0" indent="-381000" algn="l" rtl="0">
              <a:spcBef>
                <a:spcPts val="0"/>
              </a:spcBef>
              <a:spcAft>
                <a:spcPts val="0"/>
              </a:spcAft>
              <a:buSzPts val="2400"/>
              <a:buFont typeface="Bree Serif" panose="02000503040000020004"/>
              <a:buChar char="●"/>
            </a:pPr>
            <a:r>
              <a:rPr lang="en-GB" sz="2400">
                <a:latin typeface="Bree Serif" panose="02000503040000020004"/>
                <a:ea typeface="Bree Serif" panose="02000503040000020004"/>
                <a:cs typeface="Bree Serif" panose="02000503040000020004"/>
                <a:sym typeface="Bree Serif" panose="02000503040000020004"/>
              </a:rPr>
              <a:t>Create a way to turn garbage into something useful in Vietnam.</a:t>
            </a:r>
            <a:endParaRPr sz="2400">
              <a:latin typeface="Bree Serif" panose="02000503040000020004"/>
              <a:ea typeface="Bree Serif" panose="02000503040000020004"/>
              <a:cs typeface="Bree Serif" panose="02000503040000020004"/>
              <a:sym typeface="Bree Serif" panose="020005030400000200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F0000"/>
                </a:solidFill>
                <a:latin typeface="Permanent Marker" panose="02000000000000000000"/>
                <a:ea typeface="Permanent Marker" panose="02000000000000000000"/>
                <a:cs typeface="Permanent Marker" panose="02000000000000000000"/>
                <a:sym typeface="Permanent Marker" panose="02000000000000000000"/>
              </a:rPr>
              <a:t>Remember!</a:t>
            </a:r>
            <a:endParaRPr>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p:txBody>
      </p:sp>
      <p:sp>
        <p:nvSpPr>
          <p:cNvPr id="85" name="Google Shape;85;p18"/>
          <p:cNvSpPr txBox="1"/>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latin typeface="Bree Serif" panose="02000503040000020004"/>
                <a:ea typeface="Bree Serif" panose="02000503040000020004"/>
                <a:cs typeface="Bree Serif" panose="02000503040000020004"/>
                <a:sym typeface="Bree Serif" panose="02000503040000020004"/>
              </a:rPr>
              <a:t>Your grade is based on </a:t>
            </a:r>
            <a:r>
              <a:rPr lang="en-GB" b="1" u="sng">
                <a:latin typeface="Bree Serif" panose="02000503040000020004"/>
                <a:ea typeface="Bree Serif" panose="02000503040000020004"/>
                <a:cs typeface="Bree Serif" panose="02000503040000020004"/>
                <a:sym typeface="Bree Serif" panose="02000503040000020004"/>
              </a:rPr>
              <a:t>teamwork.</a:t>
            </a:r>
            <a:br>
              <a:rPr lang="en-GB" b="1" u="sng">
                <a:latin typeface="Bree Serif" panose="02000503040000020004"/>
                <a:ea typeface="Bree Serif" panose="02000503040000020004"/>
                <a:cs typeface="Bree Serif" panose="02000503040000020004"/>
                <a:sym typeface="Bree Serif" panose="02000503040000020004"/>
              </a:rPr>
            </a:br>
            <a:endParaRPr b="1" u="sng">
              <a:latin typeface="Bree Serif" panose="02000503040000020004"/>
              <a:ea typeface="Bree Serif" panose="02000503040000020004"/>
              <a:cs typeface="Bree Serif" panose="02000503040000020004"/>
              <a:sym typeface="Bree Serif" panose="02000503040000020004"/>
            </a:endParaRPr>
          </a:p>
          <a:p>
            <a:pPr marL="457200" lvl="0" indent="-342900" algn="l" rtl="0">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Make sure you </a:t>
            </a:r>
            <a:r>
              <a:rPr lang="en-GB" u="sng">
                <a:latin typeface="Bree Serif" panose="02000503040000020004"/>
                <a:ea typeface="Bree Serif" panose="02000503040000020004"/>
                <a:cs typeface="Bree Serif" panose="02000503040000020004"/>
                <a:sym typeface="Bree Serif" panose="02000503040000020004"/>
              </a:rPr>
              <a:t>talk to your team mates.</a:t>
            </a:r>
            <a:br>
              <a:rPr lang="en-GB" u="sng">
                <a:latin typeface="Bree Serif" panose="02000503040000020004"/>
                <a:ea typeface="Bree Serif" panose="02000503040000020004"/>
                <a:cs typeface="Bree Serif" panose="02000503040000020004"/>
                <a:sym typeface="Bree Serif" panose="02000503040000020004"/>
              </a:rPr>
            </a:br>
            <a:endParaRPr u="sng">
              <a:latin typeface="Bree Serif" panose="02000503040000020004"/>
              <a:ea typeface="Bree Serif" panose="02000503040000020004"/>
              <a:cs typeface="Bree Serif" panose="02000503040000020004"/>
              <a:sym typeface="Bree Serif" panose="02000503040000020004"/>
            </a:endParaRPr>
          </a:p>
          <a:p>
            <a:pPr marL="457200" lvl="0" indent="-342900" algn="l" rtl="0">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Find a way to </a:t>
            </a:r>
            <a:r>
              <a:rPr lang="en-GB" u="sng">
                <a:latin typeface="Bree Serif" panose="02000503040000020004"/>
                <a:ea typeface="Bree Serif" panose="02000503040000020004"/>
                <a:cs typeface="Bree Serif" panose="02000503040000020004"/>
                <a:sym typeface="Bree Serif" panose="02000503040000020004"/>
              </a:rPr>
              <a:t>help your team</a:t>
            </a:r>
            <a:r>
              <a:rPr lang="en-GB">
                <a:latin typeface="Bree Serif" panose="02000503040000020004"/>
                <a:ea typeface="Bree Serif" panose="02000503040000020004"/>
                <a:cs typeface="Bree Serif" panose="02000503040000020004"/>
                <a:sym typeface="Bree Serif" panose="02000503040000020004"/>
              </a:rPr>
              <a:t> if you are finished with your work.</a:t>
            </a:r>
            <a:br>
              <a:rPr lang="en-GB">
                <a:latin typeface="Bree Serif" panose="02000503040000020004"/>
                <a:ea typeface="Bree Serif" panose="02000503040000020004"/>
                <a:cs typeface="Bree Serif" panose="02000503040000020004"/>
                <a:sym typeface="Bree Serif" panose="02000503040000020004"/>
              </a:rPr>
            </a:br>
            <a:endParaRPr>
              <a:latin typeface="Bree Serif" panose="02000503040000020004"/>
              <a:ea typeface="Bree Serif" panose="02000503040000020004"/>
              <a:cs typeface="Bree Serif" panose="02000503040000020004"/>
              <a:sym typeface="Bree Serif" panose="02000503040000020004"/>
            </a:endParaRPr>
          </a:p>
          <a:p>
            <a:pPr marL="457200" lvl="0" indent="-342900" algn="l" rtl="0">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When you have an idea, make sure you tell everyone on your team.</a:t>
            </a:r>
            <a:br>
              <a:rPr lang="en-GB">
                <a:latin typeface="Bree Serif" panose="02000503040000020004"/>
                <a:ea typeface="Bree Serif" panose="02000503040000020004"/>
                <a:cs typeface="Bree Serif" panose="02000503040000020004"/>
                <a:sym typeface="Bree Serif" panose="02000503040000020004"/>
              </a:rPr>
            </a:br>
            <a:endParaRPr>
              <a:latin typeface="Bree Serif" panose="02000503040000020004"/>
              <a:ea typeface="Bree Serif" panose="02000503040000020004"/>
              <a:cs typeface="Bree Serif" panose="02000503040000020004"/>
              <a:sym typeface="Bree Serif" panose="02000503040000020004"/>
            </a:endParaRPr>
          </a:p>
          <a:p>
            <a:pPr marL="457200" lvl="0" indent="-342900" algn="l" rtl="0">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If you don’t know how to pronounce a word, </a:t>
            </a:r>
            <a:r>
              <a:rPr lang="en-GB" u="sng">
                <a:latin typeface="Bree Serif" panose="02000503040000020004"/>
                <a:ea typeface="Bree Serif" panose="02000503040000020004"/>
                <a:cs typeface="Bree Serif" panose="02000503040000020004"/>
                <a:sym typeface="Bree Serif" panose="02000503040000020004"/>
              </a:rPr>
              <a:t>ask me or Miss Linh for help</a:t>
            </a:r>
            <a:r>
              <a:rPr lang="en-GB">
                <a:latin typeface="Bree Serif" panose="02000503040000020004"/>
                <a:ea typeface="Bree Serif" panose="02000503040000020004"/>
                <a:cs typeface="Bree Serif" panose="02000503040000020004"/>
                <a:sym typeface="Bree Serif" panose="02000503040000020004"/>
              </a:rPr>
              <a:t>! Make sure you have the </a:t>
            </a:r>
            <a:r>
              <a:rPr lang="en-GB" u="sng">
                <a:latin typeface="Bree Serif" panose="02000503040000020004"/>
                <a:ea typeface="Bree Serif" panose="02000503040000020004"/>
                <a:cs typeface="Bree Serif" panose="02000503040000020004"/>
                <a:sym typeface="Bree Serif" panose="02000503040000020004"/>
              </a:rPr>
              <a:t>correct pronunciation</a:t>
            </a:r>
            <a:r>
              <a:rPr lang="en-GB">
                <a:latin typeface="Bree Serif" panose="02000503040000020004"/>
                <a:ea typeface="Bree Serif" panose="02000503040000020004"/>
                <a:cs typeface="Bree Serif" panose="02000503040000020004"/>
                <a:sym typeface="Bree Serif" panose="02000503040000020004"/>
              </a:rPr>
              <a:t> for your presentation.</a:t>
            </a:r>
            <a:endParaRPr>
              <a:latin typeface="Bree Serif" panose="02000503040000020004"/>
              <a:ea typeface="Bree Serif" panose="02000503040000020004"/>
              <a:cs typeface="Bree Serif" panose="02000503040000020004"/>
              <a:sym typeface="Bree Serif" panose="020005030400000200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1000"/>
                                        <p:tgtEl>
                                          <p:spTgt spid="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xEl>
                                              <p:pRg st="3" end="3"/>
                                            </p:txEl>
                                          </p:spTgt>
                                        </p:tgtEl>
                                        <p:attrNameLst>
                                          <p:attrName>style.visibility</p:attrName>
                                        </p:attrNameLst>
                                      </p:cBhvr>
                                      <p:to>
                                        <p:strVal val="visible"/>
                                      </p:to>
                                    </p:set>
                                    <p:animEffect transition="in" filter="fade">
                                      <p:cBhvr>
                                        <p:cTn id="22" dur="1000"/>
                                        <p:tgtEl>
                                          <p:spTgt spid="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xEl>
                                              <p:pRg st="4" end="4"/>
                                            </p:txEl>
                                          </p:spTgt>
                                        </p:tgtEl>
                                        <p:attrNameLst>
                                          <p:attrName>style.visibility</p:attrName>
                                        </p:attrNameLst>
                                      </p:cBhvr>
                                      <p:to>
                                        <p:strVal val="visible"/>
                                      </p:to>
                                    </p:set>
                                    <p:animEffect transition="in" filter="fade">
                                      <p:cBhvr>
                                        <p:cTn id="27" dur="1000"/>
                                        <p:tgtEl>
                                          <p:spTgt spid="8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ermanent Marker" panose="02000000000000000000"/>
                <a:ea typeface="Permanent Marker" panose="02000000000000000000"/>
                <a:cs typeface="Permanent Marker" panose="02000000000000000000"/>
                <a:sym typeface="Permanent Marker" panose="02000000000000000000"/>
              </a:rPr>
              <a:t>Today:</a:t>
            </a:r>
            <a:endParaRPr>
              <a:latin typeface="Permanent Marker" panose="02000000000000000000"/>
              <a:ea typeface="Permanent Marker" panose="02000000000000000000"/>
              <a:cs typeface="Permanent Marker" panose="02000000000000000000"/>
              <a:sym typeface="Permanent Marker" panose="02000000000000000000"/>
            </a:endParaRPr>
          </a:p>
        </p:txBody>
      </p:sp>
      <p:sp>
        <p:nvSpPr>
          <p:cNvPr id="91" name="Google Shape;91;p19"/>
          <p:cNvSpPr txBox="1"/>
          <p:nvPr>
            <p:ph type="body" idx="1"/>
          </p:nvPr>
        </p:nvSpPr>
        <p:spPr>
          <a:xfrm>
            <a:off x="311700" y="1000075"/>
            <a:ext cx="8520600" cy="2133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Make new teams.</a:t>
            </a:r>
            <a:endParaRPr>
              <a:latin typeface="Bree Serif" panose="02000503040000020004"/>
              <a:ea typeface="Bree Serif" panose="02000503040000020004"/>
              <a:cs typeface="Bree Serif" panose="02000503040000020004"/>
              <a:sym typeface="Bree Serif" panose="02000503040000020004"/>
            </a:endParaRPr>
          </a:p>
          <a:p>
            <a:pPr marL="457200" lvl="0" indent="-342900" algn="l" rtl="0">
              <a:lnSpc>
                <a:spcPct val="150000"/>
              </a:lnSpc>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Research environmental problems.</a:t>
            </a:r>
            <a:endParaRPr>
              <a:latin typeface="Bree Serif" panose="02000503040000020004"/>
              <a:ea typeface="Bree Serif" panose="02000503040000020004"/>
              <a:cs typeface="Bree Serif" panose="02000503040000020004"/>
              <a:sym typeface="Bree Serif" panose="02000503040000020004"/>
            </a:endParaRPr>
          </a:p>
          <a:p>
            <a:pPr marL="457200" lvl="0" indent="-342900" algn="l" rtl="0">
              <a:lnSpc>
                <a:spcPct val="150000"/>
              </a:lnSpc>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Research  recycling habits in Vietnam.</a:t>
            </a:r>
            <a:endParaRPr>
              <a:latin typeface="Bree Serif" panose="02000503040000020004"/>
              <a:ea typeface="Bree Serif" panose="02000503040000020004"/>
              <a:cs typeface="Bree Serif" panose="02000503040000020004"/>
              <a:sym typeface="Bree Serif" panose="02000503040000020004"/>
            </a:endParaRPr>
          </a:p>
          <a:p>
            <a:pPr marL="457200" lvl="0" indent="-342900" algn="l" rtl="0">
              <a:lnSpc>
                <a:spcPct val="150000"/>
              </a:lnSpc>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Think different ways to turn garbage into something useful in Vietnam.</a:t>
            </a:r>
            <a:endParaRPr>
              <a:latin typeface="Bree Serif" panose="02000503040000020004"/>
              <a:ea typeface="Bree Serif" panose="02000503040000020004"/>
              <a:cs typeface="Bree Serif" panose="02000503040000020004"/>
              <a:sym typeface="Bree Serif" panose="02000503040000020004"/>
            </a:endParaRPr>
          </a:p>
          <a:p>
            <a:pPr marL="457200" lvl="0" indent="-342900" algn="l" rtl="0">
              <a:lnSpc>
                <a:spcPct val="150000"/>
              </a:lnSpc>
              <a:spcBef>
                <a:spcPts val="0"/>
              </a:spcBef>
              <a:spcAft>
                <a:spcPts val="0"/>
              </a:spcAft>
              <a:buSzPts val="1800"/>
              <a:buFont typeface="Bree Serif" panose="02000503040000020004"/>
              <a:buChar char="●"/>
            </a:pPr>
            <a:r>
              <a:rPr lang="en-GB">
                <a:latin typeface="Bree Serif" panose="02000503040000020004"/>
                <a:ea typeface="Bree Serif" panose="02000503040000020004"/>
                <a:cs typeface="Bree Serif" panose="02000503040000020004"/>
                <a:sym typeface="Bree Serif" panose="02000503040000020004"/>
              </a:rPr>
              <a:t>Choose one for your project and begin planning your slides!</a:t>
            </a:r>
            <a:endParaRPr>
              <a:latin typeface="Bree Serif" panose="02000503040000020004"/>
              <a:ea typeface="Bree Serif" panose="02000503040000020004"/>
              <a:cs typeface="Bree Serif" panose="02000503040000020004"/>
              <a:sym typeface="Bree Serif" panose="02000503040000020004"/>
            </a:endParaRPr>
          </a:p>
        </p:txBody>
      </p:sp>
      <p:pic>
        <p:nvPicPr>
          <p:cNvPr id="92" name="Google Shape;92;p19"/>
          <p:cNvPicPr preferRelativeResize="0"/>
          <p:nvPr/>
        </p:nvPicPr>
        <p:blipFill>
          <a:blip r:embed="rId1"/>
          <a:stretch>
            <a:fillRect/>
          </a:stretch>
        </p:blipFill>
        <p:spPr>
          <a:xfrm>
            <a:off x="544175" y="3285773"/>
            <a:ext cx="1809517" cy="1722975"/>
          </a:xfrm>
          <a:prstGeom prst="rect">
            <a:avLst/>
          </a:prstGeom>
          <a:noFill/>
          <a:ln>
            <a:noFill/>
          </a:ln>
        </p:spPr>
      </p:pic>
      <p:pic>
        <p:nvPicPr>
          <p:cNvPr id="93" name="Google Shape;93;p19"/>
          <p:cNvPicPr preferRelativeResize="0"/>
          <p:nvPr/>
        </p:nvPicPr>
        <p:blipFill>
          <a:blip r:embed="rId2"/>
          <a:stretch>
            <a:fillRect/>
          </a:stretch>
        </p:blipFill>
        <p:spPr>
          <a:xfrm>
            <a:off x="2805113" y="3223338"/>
            <a:ext cx="2466975" cy="1847850"/>
          </a:xfrm>
          <a:prstGeom prst="rect">
            <a:avLst/>
          </a:prstGeom>
          <a:noFill/>
          <a:ln>
            <a:noFill/>
          </a:ln>
        </p:spPr>
      </p:pic>
      <p:pic>
        <p:nvPicPr>
          <p:cNvPr id="94" name="Google Shape;94;p19"/>
          <p:cNvPicPr preferRelativeResize="0"/>
          <p:nvPr/>
        </p:nvPicPr>
        <p:blipFill>
          <a:blip r:embed="rId3"/>
          <a:stretch>
            <a:fillRect/>
          </a:stretch>
        </p:blipFill>
        <p:spPr>
          <a:xfrm>
            <a:off x="5663088" y="3313813"/>
            <a:ext cx="2828925" cy="166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0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000"/>
                                        <p:tgtEl>
                                          <p:spTgt spid="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Effect transition="in" filter="fade">
                                      <p:cBhvr>
                                        <p:cTn id="22" dur="1000"/>
                                        <p:tgtEl>
                                          <p:spTgt spid="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Effect transition="in" filter="fade">
                                      <p:cBhvr>
                                        <p:cTn id="27" dur="1000"/>
                                        <p:tgtEl>
                                          <p:spTgt spid="9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WPS Presentation</Application>
  <PresentationFormat/>
  <Paragraphs>31</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SimSun</vt:lpstr>
      <vt:lpstr>Wingdings</vt:lpstr>
      <vt:lpstr>Arial</vt:lpstr>
      <vt:lpstr>Permanent Marker</vt:lpstr>
      <vt:lpstr>Bree Serif</vt:lpstr>
      <vt:lpstr>Microsoft YaHei</vt:lpstr>
      <vt:lpstr>Arial Unicode MS</vt:lpstr>
      <vt:lpstr>Simple Light</vt:lpstr>
      <vt:lpstr>Reuse and recycle</vt:lpstr>
      <vt:lpstr>How can we use plastic bottles?</vt:lpstr>
      <vt:lpstr>PowerPoint 演示文稿</vt:lpstr>
      <vt:lpstr>What are some environmental problems in the world?</vt:lpstr>
      <vt:lpstr>Project 3: How can we make garbage useful?</vt:lpstr>
      <vt:lpstr>Remember!</vt:lpstr>
      <vt:lpstr>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Project 3:Reuse and recycle</dc:title>
  <dc:creator/>
  <cp:lastModifiedBy>rossa</cp:lastModifiedBy>
  <cp:revision>1</cp:revision>
  <dcterms:created xsi:type="dcterms:W3CDTF">2023-10-04T15:33:09Z</dcterms:created>
  <dcterms:modified xsi:type="dcterms:W3CDTF">2023-10-04T15:33:09Z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127ED1E98FAC4B859A26F0E636724B06_13</vt:lpwstr>
  </property>
  <property fmtid="{D5CDD505-2E9C-101B-9397-08002B2CF9AE}" pid="3" name="KSOProductBuildVer">
    <vt:lpwstr>1033-12.2.0.13215</vt:lpwstr>
  </property>
</Properties>
</file>