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</p:sldIdLst>
  <p:sldSz cx="9144000" cy="5143500"/>
  <p:notesSz cx="6858000" cy="9144000"/>
  <p:embeddedFontLst>
    <p:embeddedFont>
      <p:font typeface="Amatic SC" panose="00000500000000000000"/>
      <p:regular r:id="rId59"/>
    </p:embeddedFont>
    <p:embeddedFont>
      <p:font typeface="Source Code Pro" panose="020B0309030403020204"/>
      <p:regular r:id="rId60"/>
    </p:embeddedFont>
    <p:embeddedFont>
      <p:font typeface="Open Sans"/>
      <p:regular r:id="rId61"/>
      <p:bold r:id="rId62"/>
      <p:italic r:id="rId63"/>
      <p:boldItalic r:id="rId64"/>
    </p:embeddedFont>
    <p:embeddedFont>
      <p:font typeface="Comic Sans MS" panose="030F0702030302020204"/>
      <p:regular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5" Type="http://schemas.openxmlformats.org/officeDocument/2006/relationships/font" Target="fonts/font7.fntdata"/><Relationship Id="rId64" Type="http://schemas.openxmlformats.org/officeDocument/2006/relationships/font" Target="fonts/font6.fntdata"/><Relationship Id="rId63" Type="http://schemas.openxmlformats.org/officeDocument/2006/relationships/font" Target="fonts/font5.fntdata"/><Relationship Id="rId62" Type="http://schemas.openxmlformats.org/officeDocument/2006/relationships/font" Target="fonts/font4.fntdata"/><Relationship Id="rId61" Type="http://schemas.openxmlformats.org/officeDocument/2006/relationships/font" Target="fonts/font3.fntdata"/><Relationship Id="rId60" Type="http://schemas.openxmlformats.org/officeDocument/2006/relationships/font" Target="fonts/font2.fntdata"/><Relationship Id="rId6" Type="http://schemas.openxmlformats.org/officeDocument/2006/relationships/slide" Target="slides/slide2.xml"/><Relationship Id="rId59" Type="http://schemas.openxmlformats.org/officeDocument/2006/relationships/font" Target="fonts/font1.fntdata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056169963_0_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056169963_0_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e00d6ab39_1_18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e00d6ab39_1_18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e00d6ab39_0_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e00d6ab39_0_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e00d6ab39_1_18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e00d6ab39_1_18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e00d6ab39_1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e00d6ab39_1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e00d6ab39_1_19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e00d6ab39_1_19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e00d6ab39_1_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e00d6ab39_1_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e00d6ab39_1_20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e00d6ab39_1_20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e00d6ab39_1_1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e00d6ab39_1_1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e00d6ab39_1_20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e00d6ab39_1_20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e00d6ab39_1_1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e00d6ab39_1_1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05b9ce1b9_0_1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05b9ce1b9_0_1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Other warmers: word train </a:t>
            </a:r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e00d6ab39_1_21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e00d6ab39_1_21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e00d6ab39_1_2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e00d6ab39_1_2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e00d6ab39_1_22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e00d6ab39_1_22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e00d6ab39_1_3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e00d6ab39_1_3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e00d6ab39_1_22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e00d6ab39_1_22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e00d6ab39_1_3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e00d6ab39_1_3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e00d6ab39_1_23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e00d6ab39_1_23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e00d6ab39_1_4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e00d6ab39_1_4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e00d6ab39_1_24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e00d6ab39_1_24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:notes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p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05b9ce1b9_0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05b9ce1b9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056169963_0_6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056169963_0_6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e00d6ab39_1_39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e00d6ab39_1_39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e00d6ab39_1_40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e00d6ab39_1_40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clubs are these?</a:t>
            </a:r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e00d6ab39_1_42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e00d6ab39_1_42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Extension idea: Make a poster for your club with the signs written on it. Present your poster to class.</a:t>
            </a:r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e00d6ab39_1_48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e00d6ab39_1_48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e00d6ab39_1_43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e00d6ab39_1_43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05b9ce1b9_0_10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05b9ce1b9_0_10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1bd4b1965_0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1bd4b1965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1bd4b1965_0_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1bd4b1965_0_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1bd4b1965_0_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1bd4b1965_0_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05b9ce1b9_0_8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05b9ce1b9_0_8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1bd4b1965_0_1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1bd4b1965_0_1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e00d6ab39_1_45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e00d6ab39_1_45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e00d6ab39_1_45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e00d6ab39_1_45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e00d6ab39_1_45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e00d6ab39_1_45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e00d6ab39_1_46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e00d6ab39_1_46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e00d6ab39_1_46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e00d6ab39_1_46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e00d6ab39_1_4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e00d6ab39_1_4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e00d6ab39_1_47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e00d6ab39_1_47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05b9ce1b9_0_129:notes"/>
          <p:cNvSpPr/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05b9ce1b9_0_12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1bdb83ebf_0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1bdb83ebf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Brainstorm sheet - for A3 poster</a:t>
            </a:r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05b9ce1b9_0_11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05b9ce1b9_0_11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1bd4b1965_0_10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1bd4b1965_0_10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05b9ce1b9_0_13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05b9ce1b9_0_13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1bdb83ebf_0_8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1bdb83ebf_0_8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05b9ce1b9_0_2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05b9ce1b9_0_2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1bdb83ebf_0_9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1bdb83ebf_0_9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e00d6ab39_0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e00d6ab39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solidFill>
          <a:schemeClr val="dk1"/>
        </a:solidFill>
        <a:effectLst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8" name="Google Shape;58;p14"/>
          <p:cNvSpPr txBox="1"/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type="body" idx="2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74" name="Google Shape;74;p18"/>
          <p:cNvSpPr txBox="1"/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/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bg>
      <p:bgPr>
        <a:solidFill>
          <a:schemeClr val="dk1"/>
        </a:solidFill>
        <a:effectLst/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 panose="00000500000000000000"/>
              <a:buNone/>
              <a:defRPr sz="24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 panose="00000500000000000000"/>
              <a:buNone/>
              <a:defRPr sz="42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 panose="00000500000000000000"/>
              <a:buNone/>
              <a:defRPr sz="42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 panose="00000500000000000000"/>
              <a:buNone/>
              <a:defRPr sz="42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 panose="00000500000000000000"/>
              <a:buNone/>
              <a:defRPr sz="42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 panose="00000500000000000000"/>
              <a:buNone/>
              <a:defRPr sz="42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 panose="00000500000000000000"/>
              <a:buNone/>
              <a:defRPr sz="42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 panose="00000500000000000000"/>
              <a:buNone/>
              <a:defRPr sz="42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 panose="00000500000000000000"/>
              <a:buNone/>
              <a:defRPr sz="42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 panose="00000500000000000000"/>
              <a:buNone/>
              <a:defRPr sz="42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 panose="020B0309030403020204"/>
              <a:buChar char="●"/>
              <a:defRPr sz="1800">
                <a:solidFill>
                  <a:schemeClr val="dk2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 panose="020B0309030403020204"/>
              <a:buChar char="○"/>
              <a:defRPr>
                <a:solidFill>
                  <a:schemeClr val="dk2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 panose="020B0309030403020204"/>
              <a:buChar char="■"/>
              <a:defRPr>
                <a:solidFill>
                  <a:schemeClr val="dk2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 panose="020B0309030403020204"/>
              <a:buChar char="●"/>
              <a:defRPr>
                <a:solidFill>
                  <a:schemeClr val="dk2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 panose="020B0309030403020204"/>
              <a:buChar char="○"/>
              <a:defRPr>
                <a:solidFill>
                  <a:schemeClr val="dk2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 panose="020B0309030403020204"/>
              <a:buChar char="■"/>
              <a:defRPr>
                <a:solidFill>
                  <a:schemeClr val="dk2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 panose="020B0309030403020204"/>
              <a:buChar char="●"/>
              <a:defRPr>
                <a:solidFill>
                  <a:schemeClr val="dk2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 panose="020B0309030403020204"/>
              <a:buChar char="○"/>
              <a:defRPr>
                <a:solidFill>
                  <a:schemeClr val="dk2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 panose="020B0309030403020204"/>
              <a:buChar char="■"/>
              <a:defRPr>
                <a:solidFill>
                  <a:schemeClr val="dk2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>
                <a:solidFill>
                  <a:schemeClr val="dk1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2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8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hyperlink" Target="https://www.lucidpress.com/" TargetMode="External"/><Relationship Id="rId2" Type="http://schemas.openxmlformats.org/officeDocument/2006/relationships/hyperlink" Target="https://www.wevideo.com/" TargetMode="External"/><Relationship Id="rId1" Type="http://schemas.openxmlformats.org/officeDocument/2006/relationships/hyperlink" Target="http://www.wix.com/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0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20" descr="giphy.gif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52400" y="152400"/>
            <a:ext cx="8774625" cy="47558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0"/>
          <p:cNvSpPr/>
          <p:nvPr/>
        </p:nvSpPr>
        <p:spPr>
          <a:xfrm>
            <a:off x="103325" y="247950"/>
            <a:ext cx="4548852" cy="2614032"/>
          </a:xfrm>
          <a:prstGeom prst="irregularSeal2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en-GB" sz="2400"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rPr>
              <a:t>Rules</a:t>
            </a:r>
            <a:endParaRPr lang="it-IT" altLang="en-GB" sz="2400">
              <a:latin typeface="Amatic SC" panose="00000500000000000000"/>
              <a:ea typeface="Amatic SC" panose="00000500000000000000"/>
              <a:cs typeface="Amatic SC" panose="00000500000000000000"/>
              <a:sym typeface="Amatic SC" panose="0000050000000000000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 txBox="1"/>
          <p:nvPr>
            <p:ph type="title"/>
          </p:nvPr>
        </p:nvSpPr>
        <p:spPr>
          <a:xfrm>
            <a:off x="1890600" y="141575"/>
            <a:ext cx="3432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VICTORIA, AUSTRALIA!</a:t>
            </a:r>
            <a:endParaRPr lang="en-GB"/>
          </a:p>
        </p:txBody>
      </p:sp>
      <p:sp>
        <p:nvSpPr>
          <p:cNvPr id="143" name="Google Shape;143;p29"/>
          <p:cNvSpPr txBox="1"/>
          <p:nvPr>
            <p:ph type="body" idx="1"/>
          </p:nvPr>
        </p:nvSpPr>
        <p:spPr>
          <a:xfrm>
            <a:off x="6505200" y="901650"/>
            <a:ext cx="2301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highlight>
                  <a:srgbClr val="F3F3F3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 law in Australia’s second-most populated state decrees that it’s illegal to change a light bulb unless you’re a licensed electrician. </a:t>
            </a:r>
            <a:endParaRPr>
              <a:solidFill>
                <a:srgbClr val="000000"/>
              </a:solidFill>
              <a:highlight>
                <a:srgbClr val="F3F3F3"/>
              </a:highligh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highlight>
                  <a:srgbClr val="F3F3F3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Rebels who defy this law could receive a fine of up to AU$10.</a:t>
            </a:r>
            <a:endParaRPr>
              <a:solidFill>
                <a:srgbClr val="000000"/>
              </a:solidFill>
              <a:highlight>
                <a:srgbClr val="F3F3F3"/>
              </a:highligh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050">
                <a:solidFill>
                  <a:srgbClr val="F0F0F0"/>
                </a:solidFill>
                <a:highlight>
                  <a:srgbClr val="313131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sz="1400"/>
          </a:p>
        </p:txBody>
      </p:sp>
      <p:pic>
        <p:nvPicPr>
          <p:cNvPr id="144" name="Google Shape;144;p2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39513" y="942000"/>
            <a:ext cx="6086475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/>
          <p:nvPr>
            <p:ph type="title"/>
          </p:nvPr>
        </p:nvSpPr>
        <p:spPr>
          <a:xfrm>
            <a:off x="76200" y="76200"/>
            <a:ext cx="9067800" cy="801000"/>
          </a:xfrm>
          <a:prstGeom prst="rect">
            <a:avLst/>
          </a:prstGeom>
          <a:solidFill>
            <a:srgbClr val="E0666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Where in the world…?</a:t>
            </a:r>
            <a:endParaRPr lang="en-GB"/>
          </a:p>
        </p:txBody>
      </p:sp>
      <p:sp>
        <p:nvSpPr>
          <p:cNvPr id="150" name="Google Shape;150;p30"/>
          <p:cNvSpPr txBox="1"/>
          <p:nvPr>
            <p:ph type="body" idx="1"/>
          </p:nvPr>
        </p:nvSpPr>
        <p:spPr>
          <a:xfrm>
            <a:off x="1700900" y="953400"/>
            <a:ext cx="6206400" cy="8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200"/>
              <a:t>It</a:t>
            </a:r>
            <a:r>
              <a:rPr lang="en-GB" sz="2200"/>
              <a:t> is illegal to look miserable!</a:t>
            </a:r>
            <a:endParaRPr sz="2200"/>
          </a:p>
        </p:txBody>
      </p:sp>
      <p:pic>
        <p:nvPicPr>
          <p:cNvPr id="151" name="Google Shape;151;p3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828800" y="1504975"/>
            <a:ext cx="5304226" cy="353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0"/>
          <p:cNvSpPr/>
          <p:nvPr/>
        </p:nvSpPr>
        <p:spPr>
          <a:xfrm>
            <a:off x="456170" y="1208125"/>
            <a:ext cx="804036" cy="12196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/>
              </a:rPr>
              <a:t>2</a:t>
            </a:r>
            <a:endParaRPr b="0" i="0"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 txBox="1"/>
          <p:nvPr>
            <p:ph type="title"/>
          </p:nvPr>
        </p:nvSpPr>
        <p:spPr>
          <a:xfrm>
            <a:off x="311700" y="1289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Milan, italy!</a:t>
            </a:r>
            <a:endParaRPr lang="en-GB"/>
          </a:p>
        </p:txBody>
      </p:sp>
      <p:sp>
        <p:nvSpPr>
          <p:cNvPr id="158" name="Google Shape;158;p31"/>
          <p:cNvSpPr txBox="1"/>
          <p:nvPr>
            <p:ph type="body" idx="1"/>
          </p:nvPr>
        </p:nvSpPr>
        <p:spPr>
          <a:xfrm>
            <a:off x="6530400" y="849025"/>
            <a:ext cx="2301900" cy="3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highlight>
                <a:srgbClr val="F3F3F3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highlight>
                  <a:srgbClr val="F3F3F3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 law here states that it is a legal requirement to smile at all times, except during funerals or hospital visits. </a:t>
            </a:r>
            <a:endParaRPr>
              <a:solidFill>
                <a:srgbClr val="000000"/>
              </a:solidFill>
              <a:highlight>
                <a:srgbClr val="F3F3F3"/>
              </a:highligh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000000"/>
                </a:solidFill>
                <a:highlight>
                  <a:srgbClr val="F3F3F3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Frowners could face a hefty fine.</a:t>
            </a:r>
            <a:endParaRPr>
              <a:solidFill>
                <a:srgbClr val="000000"/>
              </a:solidFill>
              <a:highlight>
                <a:srgbClr val="F3F3F3"/>
              </a:highlight>
            </a:endParaRPr>
          </a:p>
        </p:txBody>
      </p:sp>
      <p:pic>
        <p:nvPicPr>
          <p:cNvPr id="159" name="Google Shape;159;p3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57163" y="923925"/>
            <a:ext cx="6086475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2"/>
          <p:cNvSpPr txBox="1"/>
          <p:nvPr>
            <p:ph type="title"/>
          </p:nvPr>
        </p:nvSpPr>
        <p:spPr>
          <a:xfrm>
            <a:off x="76200" y="76200"/>
            <a:ext cx="9067800" cy="801000"/>
          </a:xfrm>
          <a:prstGeom prst="rect">
            <a:avLst/>
          </a:prstGeom>
          <a:solidFill>
            <a:srgbClr val="E0666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Where in the world…?</a:t>
            </a:r>
            <a:endParaRPr lang="en-GB"/>
          </a:p>
        </p:txBody>
      </p:sp>
      <p:sp>
        <p:nvSpPr>
          <p:cNvPr id="165" name="Google Shape;165;p32"/>
          <p:cNvSpPr txBox="1"/>
          <p:nvPr>
            <p:ph type="body" idx="1"/>
          </p:nvPr>
        </p:nvSpPr>
        <p:spPr>
          <a:xfrm>
            <a:off x="5775" y="953400"/>
            <a:ext cx="9828900" cy="8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200"/>
              <a:t>  Y</a:t>
            </a:r>
            <a:r>
              <a:rPr lang="en-GB" sz="2200"/>
              <a:t>ou </a:t>
            </a:r>
            <a:r>
              <a:rPr lang="en-GB" sz="2200" u="sng"/>
              <a:t>aren’t allowed</a:t>
            </a:r>
            <a:r>
              <a:rPr lang="en-GB" sz="2200"/>
              <a:t> to fart after 6pm on a Thursday.</a:t>
            </a:r>
            <a:endParaRPr sz="2200"/>
          </a:p>
        </p:txBody>
      </p:sp>
      <p:pic>
        <p:nvPicPr>
          <p:cNvPr id="166" name="Google Shape;166;p3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905000" y="1502000"/>
            <a:ext cx="5368925" cy="35652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2"/>
          <p:cNvSpPr/>
          <p:nvPr/>
        </p:nvSpPr>
        <p:spPr>
          <a:xfrm>
            <a:off x="456170" y="1970125"/>
            <a:ext cx="795554" cy="123997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/>
              </a:rPr>
              <a:t>3</a:t>
            </a:r>
            <a:endParaRPr b="0" i="0"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>
            <p:ph type="title"/>
          </p:nvPr>
        </p:nvSpPr>
        <p:spPr>
          <a:xfrm>
            <a:off x="1765100" y="76200"/>
            <a:ext cx="69888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Florida, USA!</a:t>
            </a:r>
            <a:endParaRPr lang="en-GB"/>
          </a:p>
        </p:txBody>
      </p:sp>
      <p:sp>
        <p:nvSpPr>
          <p:cNvPr id="173" name="Google Shape;173;p33"/>
          <p:cNvSpPr txBox="1"/>
          <p:nvPr>
            <p:ph type="body" idx="1"/>
          </p:nvPr>
        </p:nvSpPr>
        <p:spPr>
          <a:xfrm>
            <a:off x="6303475" y="1868475"/>
            <a:ext cx="2528700" cy="26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000000"/>
                </a:solidFill>
                <a:highlight>
                  <a:srgbClr val="F3F3F3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Yes, it is It is illegal to fart in a public place after 6pm on Thursday. 5.59pm is fine.</a:t>
            </a:r>
            <a:endParaRPr>
              <a:solidFill>
                <a:srgbClr val="000000"/>
              </a:solidFill>
              <a:highlight>
                <a:srgbClr val="F3F3F3"/>
              </a:highlight>
            </a:endParaRPr>
          </a:p>
        </p:txBody>
      </p:sp>
      <p:pic>
        <p:nvPicPr>
          <p:cNvPr id="174" name="Google Shape;174;p3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57150" y="869950"/>
            <a:ext cx="6086475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"/>
          <p:cNvSpPr txBox="1"/>
          <p:nvPr>
            <p:ph type="title"/>
          </p:nvPr>
        </p:nvSpPr>
        <p:spPr>
          <a:xfrm>
            <a:off x="76200" y="76200"/>
            <a:ext cx="9067800" cy="801000"/>
          </a:xfrm>
          <a:prstGeom prst="rect">
            <a:avLst/>
          </a:prstGeom>
          <a:solidFill>
            <a:srgbClr val="E0666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Where in the world…?</a:t>
            </a:r>
            <a:endParaRPr lang="en-GB"/>
          </a:p>
        </p:txBody>
      </p:sp>
      <p:sp>
        <p:nvSpPr>
          <p:cNvPr id="180" name="Google Shape;180;p34"/>
          <p:cNvSpPr txBox="1"/>
          <p:nvPr>
            <p:ph type="body" idx="1"/>
          </p:nvPr>
        </p:nvSpPr>
        <p:spPr>
          <a:xfrm>
            <a:off x="81975" y="953400"/>
            <a:ext cx="9828900" cy="8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200"/>
              <a:t>  It is illegal to die in the Houses of Parliament.</a:t>
            </a:r>
            <a:endParaRPr sz="2200"/>
          </a:p>
        </p:txBody>
      </p:sp>
      <p:pic>
        <p:nvPicPr>
          <p:cNvPr id="181" name="Google Shape;181;p34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752600" y="1554875"/>
            <a:ext cx="5268625" cy="351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4"/>
          <p:cNvSpPr/>
          <p:nvPr/>
        </p:nvSpPr>
        <p:spPr>
          <a:xfrm>
            <a:off x="227570" y="1665325"/>
            <a:ext cx="839657" cy="12145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/>
              </a:rPr>
              <a:t>4</a:t>
            </a:r>
            <a:endParaRPr b="0" i="0"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5"/>
          <p:cNvSpPr txBox="1"/>
          <p:nvPr>
            <p:ph type="title"/>
          </p:nvPr>
        </p:nvSpPr>
        <p:spPr>
          <a:xfrm>
            <a:off x="198225" y="1289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England</a:t>
            </a:r>
            <a:endParaRPr lang="en-GB"/>
          </a:p>
        </p:txBody>
      </p:sp>
      <p:sp>
        <p:nvSpPr>
          <p:cNvPr id="188" name="Google Shape;188;p35"/>
          <p:cNvSpPr txBox="1"/>
          <p:nvPr>
            <p:ph type="body" idx="1"/>
          </p:nvPr>
        </p:nvSpPr>
        <p:spPr>
          <a:xfrm>
            <a:off x="6366500" y="1616950"/>
            <a:ext cx="2427900" cy="12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highlight>
                  <a:srgbClr val="EFEFEF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This was voted the most ludicrous law in the UK in 2007.  </a:t>
            </a:r>
            <a:endParaRPr>
              <a:solidFill>
                <a:srgbClr val="000000"/>
              </a:solidFill>
              <a:highlight>
                <a:srgbClr val="EFEFEF"/>
              </a:highligh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  <a:highlight>
                <a:srgbClr val="EFEFEF"/>
              </a:highlight>
            </a:endParaRPr>
          </a:p>
        </p:txBody>
      </p:sp>
      <p:pic>
        <p:nvPicPr>
          <p:cNvPr id="189" name="Google Shape;189;p35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80963" y="1000125"/>
            <a:ext cx="6086475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6"/>
          <p:cNvSpPr txBox="1"/>
          <p:nvPr>
            <p:ph type="title"/>
          </p:nvPr>
        </p:nvSpPr>
        <p:spPr>
          <a:xfrm>
            <a:off x="76200" y="76200"/>
            <a:ext cx="9067800" cy="801000"/>
          </a:xfrm>
          <a:prstGeom prst="rect">
            <a:avLst/>
          </a:prstGeom>
          <a:solidFill>
            <a:srgbClr val="E0666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Where in the world...</a:t>
            </a:r>
            <a:endParaRPr lang="en-GB"/>
          </a:p>
        </p:txBody>
      </p:sp>
      <p:sp>
        <p:nvSpPr>
          <p:cNvPr id="195" name="Google Shape;195;p36"/>
          <p:cNvSpPr txBox="1"/>
          <p:nvPr>
            <p:ph type="body" idx="1"/>
          </p:nvPr>
        </p:nvSpPr>
        <p:spPr>
          <a:xfrm>
            <a:off x="158175" y="953400"/>
            <a:ext cx="8830500" cy="8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200"/>
              <a:t>I</a:t>
            </a:r>
            <a:r>
              <a:rPr lang="en-GB" sz="2200"/>
              <a:t>t is against the law to have a sleeping donkey in your bathtub after 7pm!!</a:t>
            </a:r>
            <a:endParaRPr sz="2200"/>
          </a:p>
        </p:txBody>
      </p:sp>
      <p:pic>
        <p:nvPicPr>
          <p:cNvPr id="196" name="Google Shape;196;p3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969975" y="1844400"/>
            <a:ext cx="4841883" cy="322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6"/>
          <p:cNvSpPr/>
          <p:nvPr/>
        </p:nvSpPr>
        <p:spPr>
          <a:xfrm>
            <a:off x="227570" y="2198725"/>
            <a:ext cx="805732" cy="121792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/>
              </a:rPr>
              <a:t>5</a:t>
            </a:r>
            <a:endParaRPr b="0" i="0"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7"/>
          <p:cNvSpPr txBox="1"/>
          <p:nvPr>
            <p:ph type="title"/>
          </p:nvPr>
        </p:nvSpPr>
        <p:spPr>
          <a:xfrm>
            <a:off x="3352975" y="76200"/>
            <a:ext cx="36942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Oklahoma, USA!</a:t>
            </a:r>
            <a:endParaRPr lang="en-GB"/>
          </a:p>
        </p:txBody>
      </p:sp>
      <p:sp>
        <p:nvSpPr>
          <p:cNvPr id="203" name="Google Shape;203;p37"/>
          <p:cNvSpPr txBox="1"/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</a:p>
        </p:txBody>
      </p:sp>
      <p:pic>
        <p:nvPicPr>
          <p:cNvPr id="204" name="Google Shape;204;p3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295400" y="847725"/>
            <a:ext cx="6453747" cy="429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8"/>
          <p:cNvSpPr txBox="1"/>
          <p:nvPr>
            <p:ph type="title"/>
          </p:nvPr>
        </p:nvSpPr>
        <p:spPr>
          <a:xfrm>
            <a:off x="76200" y="76200"/>
            <a:ext cx="9067800" cy="801000"/>
          </a:xfrm>
          <a:prstGeom prst="rect">
            <a:avLst/>
          </a:prstGeom>
          <a:solidFill>
            <a:srgbClr val="E0666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Where in the world…</a:t>
            </a:r>
            <a:r>
              <a:rPr lang="en-GB"/>
              <a:t>?</a:t>
            </a:r>
            <a:endParaRPr lang="en-GB"/>
          </a:p>
        </p:txBody>
      </p:sp>
      <p:sp>
        <p:nvSpPr>
          <p:cNvPr id="210" name="Google Shape;210;p38"/>
          <p:cNvSpPr txBox="1"/>
          <p:nvPr>
            <p:ph type="body" idx="1"/>
          </p:nvPr>
        </p:nvSpPr>
        <p:spPr>
          <a:xfrm>
            <a:off x="76200" y="953400"/>
            <a:ext cx="9144000" cy="8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200"/>
              <a:t>1 in every 5 songs played on the radio </a:t>
            </a:r>
            <a:r>
              <a:rPr lang="en-GB" sz="2200" u="sng"/>
              <a:t>MUST</a:t>
            </a:r>
            <a:r>
              <a:rPr lang="en-GB" sz="2200"/>
              <a:t> be sung by a native singer.</a:t>
            </a:r>
            <a:endParaRPr sz="2200"/>
          </a:p>
        </p:txBody>
      </p:sp>
      <p:pic>
        <p:nvPicPr>
          <p:cNvPr id="211" name="Google Shape;211;p3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905000" y="1920600"/>
            <a:ext cx="4720050" cy="314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8"/>
          <p:cNvSpPr/>
          <p:nvPr/>
        </p:nvSpPr>
        <p:spPr>
          <a:xfrm>
            <a:off x="379970" y="2122525"/>
            <a:ext cx="802339" cy="123997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/>
              </a:rPr>
              <a:t>6</a:t>
            </a:r>
            <a:endParaRPr b="0" i="0"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1"/>
          <p:cNvPicPr preferRelativeResize="0"/>
          <p:nvPr/>
        </p:nvPicPr>
        <p:blipFill rotWithShape="1">
          <a:blip r:embed="rId1"/>
          <a:srcRect l="23335" r="19579"/>
          <a:stretch>
            <a:fillRect/>
          </a:stretch>
        </p:blipFill>
        <p:spPr>
          <a:xfrm>
            <a:off x="167050" y="366912"/>
            <a:ext cx="2795450" cy="380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5424225" y="1936875"/>
            <a:ext cx="3629025" cy="298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1"/>
          <p:cNvSpPr txBox="1"/>
          <p:nvPr/>
        </p:nvSpPr>
        <p:spPr>
          <a:xfrm>
            <a:off x="2892500" y="828100"/>
            <a:ext cx="3277500" cy="14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matic SC" panose="00000500000000000000"/>
              <a:ea typeface="Amatic SC" panose="00000500000000000000"/>
              <a:cs typeface="Amatic SC" panose="00000500000000000000"/>
              <a:sym typeface="Amatic SC" panose="00000500000000000000"/>
            </a:endParaRPr>
          </a:p>
        </p:txBody>
      </p:sp>
      <p:sp>
        <p:nvSpPr>
          <p:cNvPr id="90" name="Google Shape;90;p21"/>
          <p:cNvSpPr txBox="1"/>
          <p:nvPr>
            <p:ph type="ctrTitle" idx="4294967295"/>
          </p:nvPr>
        </p:nvSpPr>
        <p:spPr>
          <a:xfrm>
            <a:off x="2933250" y="1936875"/>
            <a:ext cx="3277500" cy="8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/>
              <a:t>Ladders Game</a:t>
            </a:r>
            <a:endParaRPr sz="6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9"/>
          <p:cNvSpPr txBox="1"/>
          <p:nvPr>
            <p:ph type="title"/>
          </p:nvPr>
        </p:nvSpPr>
        <p:spPr>
          <a:xfrm>
            <a:off x="1607100" y="2166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CANADA!</a:t>
            </a:r>
            <a:endParaRPr lang="en-GB"/>
          </a:p>
        </p:txBody>
      </p:sp>
      <p:sp>
        <p:nvSpPr>
          <p:cNvPr id="218" name="Google Shape;218;p39"/>
          <p:cNvSpPr txBox="1"/>
          <p:nvPr>
            <p:ph type="body" idx="1"/>
          </p:nvPr>
        </p:nvSpPr>
        <p:spPr>
          <a:xfrm>
            <a:off x="6486525" y="1077400"/>
            <a:ext cx="2439000" cy="3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000000"/>
                </a:solidFill>
                <a:highlight>
                  <a:srgbClr val="EFEFEF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Great for Justin Bieber fans, not so great for the rest of the human population.</a:t>
            </a:r>
            <a:endParaRPr>
              <a:solidFill>
                <a:srgbClr val="000000"/>
              </a:solidFill>
              <a:highlight>
                <a:srgbClr val="EFEFEF"/>
              </a:highlight>
            </a:endParaRPr>
          </a:p>
        </p:txBody>
      </p:sp>
      <p:pic>
        <p:nvPicPr>
          <p:cNvPr id="219" name="Google Shape;219;p3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85725" y="1022525"/>
            <a:ext cx="6096000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"/>
          <p:cNvSpPr txBox="1"/>
          <p:nvPr>
            <p:ph type="title"/>
          </p:nvPr>
        </p:nvSpPr>
        <p:spPr>
          <a:xfrm>
            <a:off x="76200" y="76200"/>
            <a:ext cx="9067800" cy="801000"/>
          </a:xfrm>
          <a:prstGeom prst="rect">
            <a:avLst/>
          </a:prstGeom>
          <a:solidFill>
            <a:srgbClr val="E0666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Where in the world…?</a:t>
            </a:r>
            <a:endParaRPr lang="en-GB"/>
          </a:p>
        </p:txBody>
      </p:sp>
      <p:sp>
        <p:nvSpPr>
          <p:cNvPr id="225" name="Google Shape;225;p40"/>
          <p:cNvSpPr txBox="1"/>
          <p:nvPr>
            <p:ph type="body" idx="1"/>
          </p:nvPr>
        </p:nvSpPr>
        <p:spPr>
          <a:xfrm>
            <a:off x="1997625" y="938550"/>
            <a:ext cx="4873200" cy="8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200"/>
              <a:t>It is illegal to be fat.</a:t>
            </a:r>
            <a:endParaRPr sz="2200"/>
          </a:p>
        </p:txBody>
      </p:sp>
      <p:pic>
        <p:nvPicPr>
          <p:cNvPr id="226" name="Google Shape;226;p4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752600" y="1487650"/>
            <a:ext cx="5369475" cy="357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0"/>
          <p:cNvSpPr/>
          <p:nvPr/>
        </p:nvSpPr>
        <p:spPr>
          <a:xfrm>
            <a:off x="379970" y="1284325"/>
            <a:ext cx="785376" cy="119926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/>
              </a:rPr>
              <a:t>7</a:t>
            </a:r>
            <a:endParaRPr b="0" i="0"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1"/>
          <p:cNvSpPr txBox="1"/>
          <p:nvPr>
            <p:ph type="title"/>
          </p:nvPr>
        </p:nvSpPr>
        <p:spPr>
          <a:xfrm>
            <a:off x="1450875" y="12292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JAPAN!</a:t>
            </a:r>
            <a:endParaRPr lang="en-GB"/>
          </a:p>
        </p:txBody>
      </p:sp>
      <p:sp>
        <p:nvSpPr>
          <p:cNvPr id="233" name="Google Shape;233;p41"/>
          <p:cNvSpPr txBox="1"/>
          <p:nvPr>
            <p:ph type="body" idx="1"/>
          </p:nvPr>
        </p:nvSpPr>
        <p:spPr>
          <a:xfrm>
            <a:off x="6404325" y="563325"/>
            <a:ext cx="2440500" cy="47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highlight>
                  <a:srgbClr val="F3F3F3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 the country that brought us sumo wrestling, it is illegal to be fat. </a:t>
            </a:r>
            <a:endParaRPr>
              <a:solidFill>
                <a:srgbClr val="000000"/>
              </a:solidFill>
              <a:highlight>
                <a:srgbClr val="F3F3F3"/>
              </a:highligh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highlight>
                  <a:srgbClr val="F3F3F3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 2009, lawmakers set a maximum waistline, meaning every man aged over 40 must not have a waistline measuring over 80cm, and every woman cannot measure over 90cm.</a:t>
            </a:r>
            <a:endParaRPr>
              <a:solidFill>
                <a:srgbClr val="000000"/>
              </a:solidFill>
              <a:highlight>
                <a:srgbClr val="F3F3F3"/>
              </a:highligh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050">
                <a:solidFill>
                  <a:srgbClr val="F0F0F0"/>
                </a:solidFill>
                <a:highlight>
                  <a:srgbClr val="313131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lang="en-GB" sz="1050">
              <a:solidFill>
                <a:srgbClr val="F0F0F0"/>
              </a:solidFill>
              <a:highlight>
                <a:srgbClr val="313131"/>
              </a:highligh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4" name="Google Shape;234;p4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52400" y="923925"/>
            <a:ext cx="6096000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2"/>
          <p:cNvSpPr txBox="1"/>
          <p:nvPr>
            <p:ph type="title"/>
          </p:nvPr>
        </p:nvSpPr>
        <p:spPr>
          <a:xfrm>
            <a:off x="76200" y="76200"/>
            <a:ext cx="9067800" cy="801000"/>
          </a:xfrm>
          <a:prstGeom prst="rect">
            <a:avLst/>
          </a:prstGeom>
          <a:solidFill>
            <a:srgbClr val="E0666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Where in the world…?</a:t>
            </a:r>
            <a:endParaRPr lang="en-GB"/>
          </a:p>
        </p:txBody>
      </p:sp>
      <p:sp>
        <p:nvSpPr>
          <p:cNvPr id="240" name="Google Shape;240;p42"/>
          <p:cNvSpPr txBox="1"/>
          <p:nvPr>
            <p:ph type="body" idx="1"/>
          </p:nvPr>
        </p:nvSpPr>
        <p:spPr>
          <a:xfrm>
            <a:off x="1948375" y="1118425"/>
            <a:ext cx="4437300" cy="8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200"/>
              <a:t>Y</a:t>
            </a:r>
            <a:r>
              <a:rPr lang="en-GB" sz="2200"/>
              <a:t>ou </a:t>
            </a:r>
            <a:r>
              <a:rPr lang="en-GB" sz="2200" u="sng"/>
              <a:t>can’t</a:t>
            </a:r>
            <a:r>
              <a:rPr lang="en-GB" sz="2200"/>
              <a:t> flush the toilet after 10pm.</a:t>
            </a:r>
            <a:endParaRPr sz="2200"/>
          </a:p>
        </p:txBody>
      </p:sp>
      <p:pic>
        <p:nvPicPr>
          <p:cNvPr id="241" name="Google Shape;241;p4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5623675" y="953400"/>
            <a:ext cx="3090268" cy="411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2"/>
          <p:cNvSpPr/>
          <p:nvPr/>
        </p:nvSpPr>
        <p:spPr>
          <a:xfrm>
            <a:off x="309520" y="1042225"/>
            <a:ext cx="800643" cy="123997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/>
              </a:rPr>
              <a:t>8</a:t>
            </a:r>
            <a:endParaRPr b="0" i="0"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3"/>
          <p:cNvSpPr txBox="1"/>
          <p:nvPr>
            <p:ph type="title"/>
          </p:nvPr>
        </p:nvSpPr>
        <p:spPr>
          <a:xfrm>
            <a:off x="1438175" y="14102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Switzerland!</a:t>
            </a:r>
            <a:endParaRPr lang="en-GB"/>
          </a:p>
        </p:txBody>
      </p:sp>
      <p:sp>
        <p:nvSpPr>
          <p:cNvPr id="248" name="Google Shape;248;p43"/>
          <p:cNvSpPr txBox="1"/>
          <p:nvPr>
            <p:ph type="body" idx="1"/>
          </p:nvPr>
        </p:nvSpPr>
        <p:spPr>
          <a:xfrm>
            <a:off x="6555625" y="1291700"/>
            <a:ext cx="2364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highlight>
                  <a:srgbClr val="F3F3F3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Flushing the loo after 10pm in an apartment building is illegal in Switzerland. </a:t>
            </a:r>
            <a:endParaRPr>
              <a:solidFill>
                <a:srgbClr val="000000"/>
              </a:solidFill>
              <a:highlight>
                <a:srgbClr val="F3F3F3"/>
              </a:highligh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000000"/>
                </a:solidFill>
                <a:highlight>
                  <a:srgbClr val="F3F3F3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The government considers it noise pollution!</a:t>
            </a:r>
            <a:endParaRPr>
              <a:solidFill>
                <a:srgbClr val="000000"/>
              </a:solidFill>
              <a:highlight>
                <a:srgbClr val="F3F3F3"/>
              </a:highlight>
            </a:endParaRPr>
          </a:p>
        </p:txBody>
      </p:sp>
      <p:pic>
        <p:nvPicPr>
          <p:cNvPr id="249" name="Google Shape;249;p4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05063" y="1093850"/>
            <a:ext cx="6086475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4"/>
          <p:cNvSpPr txBox="1"/>
          <p:nvPr>
            <p:ph type="title"/>
          </p:nvPr>
        </p:nvSpPr>
        <p:spPr>
          <a:xfrm>
            <a:off x="76200" y="76200"/>
            <a:ext cx="9067800" cy="801000"/>
          </a:xfrm>
          <a:prstGeom prst="rect">
            <a:avLst/>
          </a:prstGeom>
          <a:solidFill>
            <a:srgbClr val="E0666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Where in the world...</a:t>
            </a:r>
            <a:endParaRPr lang="en-GB"/>
          </a:p>
        </p:txBody>
      </p:sp>
      <p:sp>
        <p:nvSpPr>
          <p:cNvPr id="255" name="Google Shape;255;p44"/>
          <p:cNvSpPr txBox="1"/>
          <p:nvPr>
            <p:ph type="body" idx="1"/>
          </p:nvPr>
        </p:nvSpPr>
        <p:spPr>
          <a:xfrm>
            <a:off x="624075" y="877200"/>
            <a:ext cx="9144000" cy="8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200"/>
              <a:t>You </a:t>
            </a:r>
            <a:r>
              <a:rPr lang="en-GB" sz="2200" u="sng"/>
              <a:t>can’t</a:t>
            </a:r>
            <a:r>
              <a:rPr lang="en-GB" sz="2200"/>
              <a:t> eat in a restaurant if it is on fire.</a:t>
            </a:r>
            <a:endParaRPr sz="2200"/>
          </a:p>
        </p:txBody>
      </p:sp>
      <p:pic>
        <p:nvPicPr>
          <p:cNvPr id="256" name="Google Shape;256;p44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057400" y="1549375"/>
            <a:ext cx="5268625" cy="351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4"/>
          <p:cNvSpPr/>
          <p:nvPr/>
        </p:nvSpPr>
        <p:spPr>
          <a:xfrm>
            <a:off x="227570" y="1512925"/>
            <a:ext cx="798947" cy="123997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/>
              </a:rPr>
              <a:t>9</a:t>
            </a:r>
            <a:endParaRPr b="0" i="0"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5"/>
          <p:cNvSpPr txBox="1"/>
          <p:nvPr>
            <p:ph type="title"/>
          </p:nvPr>
        </p:nvSpPr>
        <p:spPr>
          <a:xfrm>
            <a:off x="2902500" y="216650"/>
            <a:ext cx="25881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Chicago, USA</a:t>
            </a:r>
            <a:endParaRPr lang="en-GB"/>
          </a:p>
        </p:txBody>
      </p:sp>
      <p:sp>
        <p:nvSpPr>
          <p:cNvPr id="263" name="Google Shape;263;p45"/>
          <p:cNvSpPr txBox="1"/>
          <p:nvPr>
            <p:ph type="body" idx="1"/>
          </p:nvPr>
        </p:nvSpPr>
        <p:spPr>
          <a:xfrm>
            <a:off x="6341300" y="1228675"/>
            <a:ext cx="2490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highlight>
                  <a:srgbClr val="F3F3F3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No matter how good the pizza tastes, if the restaurant sets on fire – you can’t stick around!</a:t>
            </a:r>
            <a:endParaRPr>
              <a:solidFill>
                <a:srgbClr val="000000"/>
              </a:solidFill>
              <a:highlight>
                <a:srgbClr val="F3F3F3"/>
              </a:highligh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050">
                <a:solidFill>
                  <a:srgbClr val="F0F0F0"/>
                </a:solidFill>
                <a:highlight>
                  <a:srgbClr val="313131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lang="en-GB" sz="1050">
              <a:solidFill>
                <a:srgbClr val="F0F0F0"/>
              </a:solidFill>
              <a:highlight>
                <a:srgbClr val="313131"/>
              </a:highligh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64" name="Google Shape;264;p45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85725" y="1076325"/>
            <a:ext cx="6076950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6"/>
          <p:cNvSpPr txBox="1"/>
          <p:nvPr>
            <p:ph type="title"/>
          </p:nvPr>
        </p:nvSpPr>
        <p:spPr>
          <a:xfrm>
            <a:off x="76200" y="76200"/>
            <a:ext cx="9067800" cy="801000"/>
          </a:xfrm>
          <a:prstGeom prst="rect">
            <a:avLst/>
          </a:prstGeom>
          <a:solidFill>
            <a:srgbClr val="E0666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Where in the world…?</a:t>
            </a:r>
            <a:endParaRPr lang="en-GB"/>
          </a:p>
        </p:txBody>
      </p:sp>
      <p:sp>
        <p:nvSpPr>
          <p:cNvPr id="270" name="Google Shape;270;p46"/>
          <p:cNvSpPr txBox="1"/>
          <p:nvPr>
            <p:ph type="body" idx="1"/>
          </p:nvPr>
        </p:nvSpPr>
        <p:spPr>
          <a:xfrm>
            <a:off x="222050" y="953400"/>
            <a:ext cx="8685300" cy="8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200"/>
              <a:t>You aren’t allowed to run out of petrol on the motorway.</a:t>
            </a:r>
            <a:endParaRPr sz="2200"/>
          </a:p>
        </p:txBody>
      </p:sp>
      <p:pic>
        <p:nvPicPr>
          <p:cNvPr id="271" name="Google Shape;271;p4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514600" y="1604200"/>
            <a:ext cx="4966049" cy="331069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6"/>
          <p:cNvSpPr/>
          <p:nvPr/>
        </p:nvSpPr>
        <p:spPr>
          <a:xfrm>
            <a:off x="227570" y="1970125"/>
            <a:ext cx="1621641" cy="123997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/>
              </a:rPr>
              <a:t>10</a:t>
            </a:r>
            <a:endParaRPr b="0" i="0"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7"/>
          <p:cNvSpPr txBox="1"/>
          <p:nvPr>
            <p:ph type="title"/>
          </p:nvPr>
        </p:nvSpPr>
        <p:spPr>
          <a:xfrm>
            <a:off x="2342750" y="122925"/>
            <a:ext cx="1629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GERMANY</a:t>
            </a:r>
            <a:endParaRPr lang="en-GB"/>
          </a:p>
        </p:txBody>
      </p:sp>
      <p:sp>
        <p:nvSpPr>
          <p:cNvPr id="278" name="Google Shape;278;p47"/>
          <p:cNvSpPr txBox="1"/>
          <p:nvPr>
            <p:ph type="body" idx="1"/>
          </p:nvPr>
        </p:nvSpPr>
        <p:spPr>
          <a:xfrm>
            <a:off x="6379675" y="351525"/>
            <a:ext cx="2621100" cy="40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highlight>
                  <a:srgbClr val="F3F3F3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On Germany’s legendary highway, running out of petrol is illegal, and so is walking along the autobahn. </a:t>
            </a:r>
            <a:endParaRPr>
              <a:solidFill>
                <a:srgbClr val="000000"/>
              </a:solidFill>
              <a:highlight>
                <a:srgbClr val="F3F3F3"/>
              </a:highligh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000000"/>
                </a:solidFill>
                <a:highlight>
                  <a:srgbClr val="F3F3F3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 those who do break down must pull over and use their horn to attraction attention. The penalty is €80 for endangering other drivers.</a:t>
            </a:r>
            <a:endParaRPr>
              <a:solidFill>
                <a:srgbClr val="000000"/>
              </a:solidFill>
              <a:highlight>
                <a:srgbClr val="F3F3F3"/>
              </a:highlight>
            </a:endParaRPr>
          </a:p>
        </p:txBody>
      </p:sp>
      <p:pic>
        <p:nvPicPr>
          <p:cNvPr id="279" name="Google Shape;279;p4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52400" y="923925"/>
            <a:ext cx="6096000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437884"/>
            <a:ext cx="9144000" cy="4267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77000" y="326963"/>
            <a:ext cx="8790000" cy="448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9"/>
          <p:cNvSpPr/>
          <p:nvPr/>
        </p:nvSpPr>
        <p:spPr>
          <a:xfrm>
            <a:off x="817200" y="2725950"/>
            <a:ext cx="7618200" cy="2417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90" name="Google Shape;290;p49"/>
          <p:cNvPicPr preferRelativeResize="0"/>
          <p:nvPr/>
        </p:nvPicPr>
        <p:blipFill rotWithShape="1">
          <a:blip r:embed="rId1"/>
          <a:srcRect r="823" b="10944"/>
          <a:stretch>
            <a:fillRect/>
          </a:stretch>
        </p:blipFill>
        <p:spPr>
          <a:xfrm>
            <a:off x="1357525" y="152400"/>
            <a:ext cx="6483975" cy="458057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9"/>
          <p:cNvSpPr/>
          <p:nvPr/>
        </p:nvSpPr>
        <p:spPr>
          <a:xfrm>
            <a:off x="1231150" y="2608825"/>
            <a:ext cx="6675600" cy="2133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0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Are there any unusual rules in vietnam?</a:t>
            </a:r>
            <a:endParaRPr lang="en-GB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5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65500" y="3046875"/>
            <a:ext cx="2412528" cy="180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865325" y="2997625"/>
            <a:ext cx="2228800" cy="203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5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81325" y="136750"/>
            <a:ext cx="3968720" cy="263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5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861924" y="3012050"/>
            <a:ext cx="3839528" cy="203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5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227175" y="60550"/>
            <a:ext cx="3839526" cy="2711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2"/>
          <p:cNvSpPr txBox="1"/>
          <p:nvPr>
            <p:ph type="ctrTitle"/>
          </p:nvPr>
        </p:nvSpPr>
        <p:spPr>
          <a:xfrm>
            <a:off x="689325" y="241975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u="sng"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rPr>
              <a:t>Communication: GET INTO GROUPS OF 3!</a:t>
            </a:r>
            <a:endParaRPr sz="2100" u="sng">
              <a:latin typeface="Source Code Pro" panose="020B0309030403020204"/>
              <a:ea typeface="Source Code Pro" panose="020B0309030403020204"/>
              <a:cs typeface="Source Code Pro" panose="020B0309030403020204"/>
              <a:sym typeface="Source Code Pro" panose="020B0309030403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u="sng">
              <a:latin typeface="Source Code Pro" panose="020B0309030403020204"/>
              <a:ea typeface="Source Code Pro" panose="020B0309030403020204"/>
              <a:cs typeface="Source Code Pro" panose="020B0309030403020204"/>
              <a:sym typeface="Source Code Pro" panose="020B0309030403020204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Source Code Pro" panose="020B0309030403020204"/>
              <a:buAutoNum type="arabicParenR"/>
            </a:pPr>
            <a:r>
              <a:rPr lang="en-GB" sz="2100"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rPr>
              <a:t>Choose a club you want to start! </a:t>
            </a:r>
            <a:endParaRPr sz="2100">
              <a:latin typeface="Source Code Pro" panose="020B0309030403020204"/>
              <a:ea typeface="Source Code Pro" panose="020B0309030403020204"/>
              <a:cs typeface="Source Code Pro" panose="020B0309030403020204"/>
              <a:sym typeface="Source Code Pro" panose="020B0309030403020204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Source Code Pro" panose="020B0309030403020204"/>
              <a:buAutoNum type="arabicParenR"/>
            </a:pPr>
            <a:r>
              <a:rPr lang="en-GB" sz="2100"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rPr>
              <a:t>What is your club name?</a:t>
            </a:r>
            <a:endParaRPr sz="2100">
              <a:latin typeface="Source Code Pro" panose="020B0309030403020204"/>
              <a:ea typeface="Source Code Pro" panose="020B0309030403020204"/>
              <a:cs typeface="Source Code Pro" panose="020B0309030403020204"/>
              <a:sym typeface="Source Code Pro" panose="020B0309030403020204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Source Code Pro" panose="020B0309030403020204"/>
              <a:buAutoNum type="arabicParenR"/>
            </a:pPr>
            <a:r>
              <a:rPr lang="en-GB" sz="2100"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rPr>
              <a:t>Think about 4/5 rules for your club.</a:t>
            </a:r>
            <a:endParaRPr sz="2100">
              <a:latin typeface="Source Code Pro" panose="020B0309030403020204"/>
              <a:ea typeface="Source Code Pro" panose="020B0309030403020204"/>
              <a:cs typeface="Source Code Pro" panose="020B0309030403020204"/>
              <a:sym typeface="Source Code Pro" panose="020B0309030403020204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Source Code Pro" panose="020B0309030403020204"/>
              <a:buAutoNum type="arabicParenR"/>
            </a:pPr>
            <a:r>
              <a:rPr lang="en-GB" sz="2100"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rPr>
              <a:t>Draw signs for them.</a:t>
            </a:r>
            <a:endParaRPr sz="2100">
              <a:latin typeface="Source Code Pro" panose="020B0309030403020204"/>
              <a:ea typeface="Source Code Pro" panose="020B0309030403020204"/>
              <a:cs typeface="Source Code Pro" panose="020B0309030403020204"/>
              <a:sym typeface="Source Code Pro" panose="020B0309030403020204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Source Code Pro" panose="020B0309030403020204"/>
              <a:buAutoNum type="arabicParenR"/>
            </a:pPr>
            <a:r>
              <a:rPr lang="en-GB" sz="2100">
                <a:latin typeface="Source Code Pro" panose="020B0309030403020204"/>
                <a:ea typeface="Source Code Pro" panose="020B0309030403020204"/>
                <a:cs typeface="Source Code Pro" panose="020B0309030403020204"/>
                <a:sym typeface="Source Code Pro" panose="020B0309030403020204"/>
              </a:rPr>
              <a:t>Show the other groups your signs. Can they guess the rules?</a:t>
            </a:r>
            <a:endParaRPr sz="2100">
              <a:latin typeface="Source Code Pro" panose="020B0309030403020204"/>
              <a:ea typeface="Source Code Pro" panose="020B0309030403020204"/>
              <a:cs typeface="Source Code Pro" panose="020B0309030403020204"/>
              <a:sym typeface="Source Code Pro" panose="020B0309030403020204"/>
            </a:endParaRPr>
          </a:p>
        </p:txBody>
      </p:sp>
      <p:sp>
        <p:nvSpPr>
          <p:cNvPr id="311" name="Google Shape;311;p52"/>
          <p:cNvSpPr txBox="1"/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12" name="Google Shape;312;p5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547275" y="3571975"/>
            <a:ext cx="6045275" cy="147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3"/>
          <p:cNvSpPr txBox="1"/>
          <p:nvPr>
            <p:ph type="ctrTitle"/>
          </p:nvPr>
        </p:nvSpPr>
        <p:spPr>
          <a:xfrm>
            <a:off x="-253800" y="-214100"/>
            <a:ext cx="9651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Homework: </a:t>
            </a:r>
            <a:endParaRPr lang="en-GB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/>
              <a:t>Write a paragraph for your club</a:t>
            </a:r>
            <a:endParaRPr sz="7200"/>
          </a:p>
        </p:txBody>
      </p:sp>
      <p:sp>
        <p:nvSpPr>
          <p:cNvPr id="318" name="Google Shape;318;p53"/>
          <p:cNvSpPr txBox="1"/>
          <p:nvPr>
            <p:ph type="subTitle" idx="1"/>
          </p:nvPr>
        </p:nvSpPr>
        <p:spPr>
          <a:xfrm>
            <a:off x="5987200" y="3814200"/>
            <a:ext cx="2937300" cy="9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Explain the rules and the reasons for them!</a:t>
            </a:r>
            <a:endParaRPr lang="en-GB"/>
          </a:p>
        </p:txBody>
      </p:sp>
      <p:pic>
        <p:nvPicPr>
          <p:cNvPr id="319" name="Google Shape;319;p5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31963" y="2343150"/>
            <a:ext cx="5629275" cy="280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4"/>
          <p:cNvSpPr txBox="1"/>
          <p:nvPr>
            <p:ph type="ctrTitle"/>
          </p:nvPr>
        </p:nvSpPr>
        <p:spPr>
          <a:xfrm>
            <a:off x="311700" y="392150"/>
            <a:ext cx="8520600" cy="5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/>
              <a:t>Open your books to page 30</a:t>
            </a:r>
            <a:endParaRPr sz="6000"/>
          </a:p>
        </p:txBody>
      </p:sp>
      <p:pic>
        <p:nvPicPr>
          <p:cNvPr id="325" name="Google Shape;325;p54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8575" y="1424001"/>
            <a:ext cx="9039624" cy="304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54"/>
          <p:cNvSpPr/>
          <p:nvPr/>
        </p:nvSpPr>
        <p:spPr>
          <a:xfrm>
            <a:off x="101025" y="2513100"/>
            <a:ext cx="8837100" cy="1361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7" name="Google Shape;327;p54"/>
          <p:cNvSpPr/>
          <p:nvPr/>
        </p:nvSpPr>
        <p:spPr>
          <a:xfrm>
            <a:off x="101025" y="3884700"/>
            <a:ext cx="8837100" cy="519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55"/>
          <p:cNvPicPr preferRelativeResize="0"/>
          <p:nvPr/>
        </p:nvPicPr>
        <p:blipFill rotWithShape="1">
          <a:blip r:embed="rId1"/>
          <a:srcRect l="2985" r="5153"/>
          <a:stretch>
            <a:fillRect/>
          </a:stretch>
        </p:blipFill>
        <p:spPr>
          <a:xfrm>
            <a:off x="102600" y="1093850"/>
            <a:ext cx="8938800" cy="282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5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40850" y="496450"/>
            <a:ext cx="8941525" cy="398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17155" y="459924"/>
            <a:ext cx="8909700" cy="400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40333" y="395975"/>
            <a:ext cx="9046600" cy="412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"/>
          <p:cNvSpPr txBox="1"/>
          <p:nvPr>
            <p:ph type="ctrTitle"/>
          </p:nvPr>
        </p:nvSpPr>
        <p:spPr>
          <a:xfrm>
            <a:off x="311700" y="392150"/>
            <a:ext cx="8520600" cy="6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Grammar AUction</a:t>
            </a:r>
            <a:endParaRPr lang="en-GB"/>
          </a:p>
        </p:txBody>
      </p:sp>
      <p:pic>
        <p:nvPicPr>
          <p:cNvPr id="101" name="Google Shape;101;p23" descr="giphy.gif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009570" y="1672870"/>
            <a:ext cx="5124875" cy="278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5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309000"/>
            <a:ext cx="9144000" cy="4169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6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1143000"/>
            <a:ext cx="9081600" cy="239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6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685800" y="838200"/>
            <a:ext cx="7934325" cy="338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6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81000" y="838200"/>
            <a:ext cx="8286750" cy="319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6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533400" y="609600"/>
            <a:ext cx="8105775" cy="360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64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457200" y="762000"/>
            <a:ext cx="8286750" cy="32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65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52400" y="2743200"/>
            <a:ext cx="8839200" cy="1805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6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800600" y="152400"/>
            <a:ext cx="3655522" cy="243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6"/>
          <p:cNvSpPr txBox="1"/>
          <p:nvPr>
            <p:ph type="ctrTitle"/>
          </p:nvPr>
        </p:nvSpPr>
        <p:spPr>
          <a:xfrm>
            <a:off x="311700" y="10356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b="0"/>
              <a:t>Use your tablets/phone: </a:t>
            </a:r>
            <a:endParaRPr sz="6000" b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/>
              <a:t>Find a photograph you like</a:t>
            </a:r>
            <a:endParaRPr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0"/>
              <a:t>(5minutes) </a:t>
            </a:r>
            <a:endParaRPr sz="3000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/>
              <a:t> </a:t>
            </a:r>
            <a:endParaRPr u="sng"/>
          </a:p>
        </p:txBody>
      </p:sp>
      <p:sp>
        <p:nvSpPr>
          <p:cNvPr id="389" name="Google Shape;389;p66"/>
          <p:cNvSpPr txBox="1"/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Explain to your group why you like it!</a:t>
            </a:r>
            <a:endParaRPr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7"/>
          <p:cNvSpPr/>
          <p:nvPr/>
        </p:nvSpPr>
        <p:spPr>
          <a:xfrm>
            <a:off x="0" y="301294"/>
            <a:ext cx="4677300" cy="62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5" name="Google Shape;395;p67"/>
          <p:cNvSpPr txBox="1"/>
          <p:nvPr/>
        </p:nvSpPr>
        <p:spPr>
          <a:xfrm>
            <a:off x="1064000" y="349669"/>
            <a:ext cx="36132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SOCIAL STUDIES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Cities Rule!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6" name="Google Shape;396;p67"/>
          <p:cNvSpPr txBox="1"/>
          <p:nvPr/>
        </p:nvSpPr>
        <p:spPr>
          <a:xfrm>
            <a:off x="99575" y="972113"/>
            <a:ext cx="4466700" cy="41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latin typeface="Open Sans"/>
                <a:ea typeface="Open Sans"/>
                <a:cs typeface="Open Sans"/>
                <a:sym typeface="Open Sans"/>
              </a:rPr>
              <a:t>Driving Question</a:t>
            </a:r>
            <a:endParaRPr sz="20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 we need to create more rules or laws to make Vietnamese cities safer?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latin typeface="Open Sans"/>
                <a:ea typeface="Open Sans"/>
                <a:cs typeface="Open Sans"/>
                <a:sym typeface="Open Sans"/>
              </a:rPr>
              <a:t>Project Outline</a:t>
            </a:r>
            <a:endParaRPr sz="2000" b="1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Choose a safety problem that affects Vietnam. For example, </a:t>
            </a:r>
            <a:r>
              <a:rPr lang="en-GB" sz="1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roads &amp; transport, health, food, tourist attractions, buildings, animal treatment etc... </a:t>
            </a:r>
            <a:endParaRPr sz="18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Research information about your topic and make rules that could help to make Vietnamese cities safer.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Find a way to raise awareness to the public about your safety topic. (video, poster, advertisement) 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Tools: </a:t>
            </a:r>
            <a:r>
              <a:rPr lang="en-GB" sz="1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1"/>
              </a:rPr>
              <a:t>WIX</a:t>
            </a: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/ </a:t>
            </a:r>
            <a:r>
              <a:rPr lang="en-GB" sz="1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2"/>
              </a:rPr>
              <a:t>WeVideo</a:t>
            </a: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/ </a:t>
            </a:r>
            <a:r>
              <a:rPr lang="en-GB" sz="1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Lucidpress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		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7" name="Google Shape;397;p6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26175" y="4745625"/>
            <a:ext cx="415500" cy="33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6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75975" y="374691"/>
            <a:ext cx="477355" cy="47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67"/>
          <p:cNvPicPr preferRelativeResize="0"/>
          <p:nvPr/>
        </p:nvPicPr>
        <p:blipFill rotWithShape="1">
          <a:blip r:embed="rId6"/>
          <a:srcRect l="39494" r="11855"/>
          <a:stretch>
            <a:fillRect/>
          </a:stretch>
        </p:blipFill>
        <p:spPr>
          <a:xfrm>
            <a:off x="4677300" y="0"/>
            <a:ext cx="44667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8"/>
          <p:cNvSpPr/>
          <p:nvPr/>
        </p:nvSpPr>
        <p:spPr>
          <a:xfrm>
            <a:off x="2741275" y="1540450"/>
            <a:ext cx="4007880" cy="2287656"/>
          </a:xfrm>
          <a:prstGeom prst="irregularSeal1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…………………………</a:t>
            </a:r>
            <a:endParaRPr sz="2000"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405" name="Google Shape;405;p68"/>
          <p:cNvSpPr txBox="1"/>
          <p:nvPr/>
        </p:nvSpPr>
        <p:spPr>
          <a:xfrm>
            <a:off x="98675" y="37000"/>
            <a:ext cx="3873000" cy="10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Group: __</a:t>
            </a:r>
            <a:endParaRPr lang="en-GB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Group Names: _________________________</a:t>
            </a:r>
            <a:endParaRPr lang="en-GB"/>
          </a:p>
        </p:txBody>
      </p:sp>
      <p:sp>
        <p:nvSpPr>
          <p:cNvPr id="406" name="Google Shape;406;p68"/>
          <p:cNvSpPr txBox="1"/>
          <p:nvPr/>
        </p:nvSpPr>
        <p:spPr>
          <a:xfrm>
            <a:off x="6171650" y="4063825"/>
            <a:ext cx="2921100" cy="10035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What is the problem?</a:t>
            </a:r>
            <a:endParaRPr lang="en-GB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Why is it a problem?</a:t>
            </a:r>
            <a:endParaRPr lang="en-GB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How is it caused?</a:t>
            </a:r>
            <a:endParaRPr lang="en-GB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How can we make it safer? </a:t>
            </a:r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4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5400000">
            <a:off x="263231" y="1184808"/>
            <a:ext cx="1868278" cy="2102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5400000">
            <a:off x="-1303934" y="1488891"/>
            <a:ext cx="5065825" cy="216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4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5400000">
            <a:off x="2549656" y="1223633"/>
            <a:ext cx="1868278" cy="2102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5400000">
            <a:off x="982491" y="1527716"/>
            <a:ext cx="5065825" cy="216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4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5400000">
            <a:off x="4836081" y="1223633"/>
            <a:ext cx="1868278" cy="2102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5400000">
            <a:off x="3268916" y="1527716"/>
            <a:ext cx="5065825" cy="2165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4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5400000">
            <a:off x="7059306" y="1223633"/>
            <a:ext cx="1868278" cy="2102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5400000">
            <a:off x="5492141" y="1527716"/>
            <a:ext cx="5065825" cy="2165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9"/>
          <p:cNvSpPr txBox="1"/>
          <p:nvPr>
            <p:ph type="title"/>
          </p:nvPr>
        </p:nvSpPr>
        <p:spPr>
          <a:xfrm>
            <a:off x="2519300" y="3559200"/>
            <a:ext cx="3750300" cy="22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u="sng"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TODAY </a:t>
            </a:r>
            <a:endParaRPr sz="2200" u="sng"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In your groups, </a:t>
            </a:r>
            <a:endParaRPr sz="2200"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1) Pick a topic to research…</a:t>
            </a:r>
            <a:endParaRPr sz="2200"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2) Find your project plan. Fill it in!</a:t>
            </a:r>
            <a:endParaRPr sz="2200"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3) Research your topic!</a:t>
            </a:r>
            <a:endParaRPr sz="2200"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4) Fill in your presentation plan</a:t>
            </a:r>
            <a:endParaRPr sz="2200"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pic>
        <p:nvPicPr>
          <p:cNvPr id="412" name="Google Shape;412;p6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6170077" y="3406802"/>
            <a:ext cx="2885675" cy="15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6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27950" y="63525"/>
            <a:ext cx="2505690" cy="15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6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19075" y="2778175"/>
            <a:ext cx="2300675" cy="22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6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228786" y="698800"/>
            <a:ext cx="2768250" cy="185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69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013525" y="63533"/>
            <a:ext cx="2505700" cy="1403192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69"/>
          <p:cNvSpPr txBox="1"/>
          <p:nvPr/>
        </p:nvSpPr>
        <p:spPr>
          <a:xfrm>
            <a:off x="13700" y="1535250"/>
            <a:ext cx="2946600" cy="4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arenR"/>
            </a:pPr>
            <a:r>
              <a:rPr lang="en-GB" sz="1600" b="1"/>
              <a:t>Traffic - Road Safety</a:t>
            </a:r>
            <a:endParaRPr sz="1600" b="1"/>
          </a:p>
        </p:txBody>
      </p:sp>
      <p:sp>
        <p:nvSpPr>
          <p:cNvPr id="418" name="Google Shape;418;p69"/>
          <p:cNvSpPr txBox="1"/>
          <p:nvPr/>
        </p:nvSpPr>
        <p:spPr>
          <a:xfrm>
            <a:off x="166100" y="2373450"/>
            <a:ext cx="2505600" cy="4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/>
              <a:t>3) Food Hygiene</a:t>
            </a:r>
            <a:endParaRPr sz="1600" b="1"/>
          </a:p>
        </p:txBody>
      </p:sp>
      <p:sp>
        <p:nvSpPr>
          <p:cNvPr id="419" name="Google Shape;419;p69"/>
          <p:cNvSpPr txBox="1"/>
          <p:nvPr/>
        </p:nvSpPr>
        <p:spPr>
          <a:xfrm>
            <a:off x="5485075" y="0"/>
            <a:ext cx="2505600" cy="4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/>
              <a:t>2) Water Pollution</a:t>
            </a:r>
            <a:endParaRPr sz="1600" b="1"/>
          </a:p>
        </p:txBody>
      </p:sp>
      <p:sp>
        <p:nvSpPr>
          <p:cNvPr id="420" name="Google Shape;420;p69"/>
          <p:cNvSpPr txBox="1"/>
          <p:nvPr/>
        </p:nvSpPr>
        <p:spPr>
          <a:xfrm>
            <a:off x="7278650" y="307450"/>
            <a:ext cx="2505600" cy="4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/>
              <a:t>4) Air Pollution</a:t>
            </a:r>
            <a:endParaRPr sz="1600" b="1"/>
          </a:p>
        </p:txBody>
      </p:sp>
      <p:sp>
        <p:nvSpPr>
          <p:cNvPr id="421" name="Google Shape;421;p69"/>
          <p:cNvSpPr txBox="1"/>
          <p:nvPr/>
        </p:nvSpPr>
        <p:spPr>
          <a:xfrm>
            <a:off x="6903238" y="3042988"/>
            <a:ext cx="2505600" cy="4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/>
              <a:t>5) Crime</a:t>
            </a:r>
            <a:endParaRPr sz="16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0"/>
          <p:cNvSpPr txBox="1"/>
          <p:nvPr/>
        </p:nvSpPr>
        <p:spPr>
          <a:xfrm>
            <a:off x="1285950" y="420250"/>
            <a:ext cx="7516800" cy="3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30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rPr>
              <a:t>What rules are there in cities in Vietnam?</a:t>
            </a:r>
            <a:br>
              <a:rPr lang="en-GB" sz="30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rPr>
            </a:br>
            <a:endParaRPr sz="3000">
              <a:solidFill>
                <a:schemeClr val="dk1"/>
              </a:solidFill>
              <a:latin typeface="Amatic SC" panose="00000500000000000000"/>
              <a:ea typeface="Amatic SC" panose="00000500000000000000"/>
              <a:cs typeface="Amatic SC" panose="00000500000000000000"/>
              <a:sym typeface="Amatic SC" panose="0000050000000000000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30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rPr>
              <a:t>Do people listen to rules in cities in Vietnam?</a:t>
            </a:r>
            <a:br>
              <a:rPr lang="en-GB" sz="30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rPr>
            </a:br>
            <a:endParaRPr sz="3000">
              <a:solidFill>
                <a:schemeClr val="dk1"/>
              </a:solidFill>
              <a:latin typeface="Amatic SC" panose="00000500000000000000"/>
              <a:ea typeface="Amatic SC" panose="00000500000000000000"/>
              <a:cs typeface="Amatic SC" panose="00000500000000000000"/>
              <a:sym typeface="Amatic SC" panose="0000050000000000000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30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rPr>
              <a:t>What bad things happen in cities in Vietnam?</a:t>
            </a:r>
            <a:br>
              <a:rPr lang="en-GB" sz="30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rPr>
            </a:br>
            <a:endParaRPr sz="3000">
              <a:solidFill>
                <a:schemeClr val="dk1"/>
              </a:solidFill>
              <a:latin typeface="Amatic SC" panose="00000500000000000000"/>
              <a:ea typeface="Amatic SC" panose="00000500000000000000"/>
              <a:cs typeface="Amatic SC" panose="00000500000000000000"/>
              <a:sym typeface="Amatic SC" panose="0000050000000000000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30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rPr>
              <a:t>How could new rules or laws help to make cities in Vietnam safer?</a:t>
            </a:r>
            <a:endParaRPr sz="3000">
              <a:latin typeface="Amatic SC" panose="00000500000000000000"/>
              <a:ea typeface="Amatic SC" panose="00000500000000000000"/>
              <a:cs typeface="Amatic SC" panose="00000500000000000000"/>
              <a:sym typeface="Amatic SC" panose="0000050000000000000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 txBox="1"/>
          <p:nvPr>
            <p:ph type="title"/>
          </p:nvPr>
        </p:nvSpPr>
        <p:spPr>
          <a:xfrm>
            <a:off x="2058325" y="1740650"/>
            <a:ext cx="63168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Are you allowed talk in class?</a:t>
            </a:r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6"/>
          <p:cNvSpPr txBox="1"/>
          <p:nvPr>
            <p:ph type="body" idx="1"/>
          </p:nvPr>
        </p:nvSpPr>
        <p:spPr>
          <a:xfrm>
            <a:off x="311700" y="273600"/>
            <a:ext cx="8520600" cy="46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Do you allowed to use your phone?</a:t>
            </a:r>
            <a:endParaRPr lang="en-GB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2. No, I am have to wear a uniform.</a:t>
            </a:r>
            <a:endParaRPr lang="en-GB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3. No, I can’t talk on my phone. </a:t>
            </a:r>
            <a:endParaRPr lang="en-GB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4. Do you have wear uniform?</a:t>
            </a:r>
            <a:endParaRPr lang="en-GB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5. Can you talking on the phone at work?</a:t>
            </a:r>
            <a:endParaRPr lang="en-GB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6. Can you watch movies and eat popcorn? </a:t>
            </a:r>
            <a:endParaRPr lang="en-GB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7. Are you allowed park your bike at the bus stop?</a:t>
            </a:r>
            <a:endParaRPr lang="en-GB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8. Are you have to bring your own laptop to the library?</a:t>
            </a:r>
            <a:endParaRPr lang="en-GB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9. You are not allowed to listen to music here.</a:t>
            </a:r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>
            <p:ph type="title"/>
          </p:nvPr>
        </p:nvSpPr>
        <p:spPr>
          <a:xfrm>
            <a:off x="2330725" y="2115400"/>
            <a:ext cx="61173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RULES AROUND THE WORLD!!!</a:t>
            </a:r>
            <a:endParaRPr lang="en-GB"/>
          </a:p>
        </p:txBody>
      </p:sp>
      <p:sp>
        <p:nvSpPr>
          <p:cNvPr id="129" name="Google Shape;129;p27"/>
          <p:cNvSpPr txBox="1"/>
          <p:nvPr>
            <p:ph type="body" idx="1"/>
          </p:nvPr>
        </p:nvSpPr>
        <p:spPr>
          <a:xfrm>
            <a:off x="616500" y="3971875"/>
            <a:ext cx="7681800" cy="9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Do you know any funny laws from different countries?</a:t>
            </a:r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8"/>
          <p:cNvSpPr txBox="1"/>
          <p:nvPr>
            <p:ph type="title"/>
          </p:nvPr>
        </p:nvSpPr>
        <p:spPr>
          <a:xfrm>
            <a:off x="76200" y="76200"/>
            <a:ext cx="8975400" cy="801000"/>
          </a:xfrm>
          <a:prstGeom prst="rect">
            <a:avLst/>
          </a:prstGeom>
          <a:solidFill>
            <a:srgbClr val="E0666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Where in the world…?</a:t>
            </a:r>
            <a:endParaRPr lang="en-GB"/>
          </a:p>
        </p:txBody>
      </p:sp>
      <p:sp>
        <p:nvSpPr>
          <p:cNvPr id="135" name="Google Shape;135;p28"/>
          <p:cNvSpPr txBox="1"/>
          <p:nvPr>
            <p:ph type="body" idx="1"/>
          </p:nvPr>
        </p:nvSpPr>
        <p:spPr>
          <a:xfrm>
            <a:off x="164050" y="953400"/>
            <a:ext cx="9232200" cy="8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200"/>
              <a:t>You </a:t>
            </a:r>
            <a:r>
              <a:rPr lang="en-GB" sz="2200" u="sng"/>
              <a:t>have to</a:t>
            </a:r>
            <a:r>
              <a:rPr lang="en-GB" sz="2200"/>
              <a:t> be a qualified electrician to change a lightbulb.</a:t>
            </a:r>
            <a:endParaRPr sz="2200"/>
          </a:p>
        </p:txBody>
      </p:sp>
      <p:pic>
        <p:nvPicPr>
          <p:cNvPr id="136" name="Google Shape;136;p2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867075" y="1868550"/>
            <a:ext cx="4840699" cy="322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8"/>
          <p:cNvSpPr/>
          <p:nvPr/>
        </p:nvSpPr>
        <p:spPr>
          <a:xfrm>
            <a:off x="608570" y="2046325"/>
            <a:ext cx="447817" cy="12196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/>
              </a:rPr>
              <a:t>1</a:t>
            </a:r>
            <a:endParaRPr b="0" i="0"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4136</Words>
  <Application>WPS Presentation</Application>
  <PresentationFormat/>
  <Paragraphs>208</Paragraphs>
  <Slides>51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51</vt:i4>
      </vt:variant>
    </vt:vector>
  </HeadingPairs>
  <TitlesOfParts>
    <vt:vector size="64" baseType="lpstr">
      <vt:lpstr>Arial</vt:lpstr>
      <vt:lpstr>SimSun</vt:lpstr>
      <vt:lpstr>Wingdings</vt:lpstr>
      <vt:lpstr>Arial</vt:lpstr>
      <vt:lpstr>Amatic SC</vt:lpstr>
      <vt:lpstr>Source Code Pro</vt:lpstr>
      <vt:lpstr>Microsoft YaHei</vt:lpstr>
      <vt:lpstr>Arial Unicode MS</vt:lpstr>
      <vt:lpstr>Open Sans</vt:lpstr>
      <vt:lpstr>Comfortaa</vt:lpstr>
      <vt:lpstr>Comic Sans MS</vt:lpstr>
      <vt:lpstr>Beach Day</vt:lpstr>
      <vt:lpstr>Simple Light</vt:lpstr>
      <vt:lpstr>PowerPoint 演示文稿</vt:lpstr>
      <vt:lpstr>Ladders Game</vt:lpstr>
      <vt:lpstr>PowerPoint 演示文稿</vt:lpstr>
      <vt:lpstr>Grammar AUction</vt:lpstr>
      <vt:lpstr>PowerPoint 演示文稿</vt:lpstr>
      <vt:lpstr>Are you allowed talk in class?</vt:lpstr>
      <vt:lpstr>PowerPoint 演示文稿</vt:lpstr>
      <vt:lpstr>RULES AROUND THE WORLD!!!</vt:lpstr>
      <vt:lpstr>Where in the world…?</vt:lpstr>
      <vt:lpstr>VICTORIA, AUSTRALIA!</vt:lpstr>
      <vt:lpstr>Where in the world…?</vt:lpstr>
      <vt:lpstr>Milan, italy!</vt:lpstr>
      <vt:lpstr>Where in the world…?</vt:lpstr>
      <vt:lpstr>Florida, USA!</vt:lpstr>
      <vt:lpstr>Where in the world…?</vt:lpstr>
      <vt:lpstr>England</vt:lpstr>
      <vt:lpstr>Where in the world...</vt:lpstr>
      <vt:lpstr>Oklahoma, USA!</vt:lpstr>
      <vt:lpstr>Where in the world…?</vt:lpstr>
      <vt:lpstr>CANADA!</vt:lpstr>
      <vt:lpstr>Where in the world…?</vt:lpstr>
      <vt:lpstr>JAPAN!</vt:lpstr>
      <vt:lpstr>Where in the world…?</vt:lpstr>
      <vt:lpstr>Switzerland!</vt:lpstr>
      <vt:lpstr>Where in the world...</vt:lpstr>
      <vt:lpstr>Chicago, USA</vt:lpstr>
      <vt:lpstr>Where in the world…?</vt:lpstr>
      <vt:lpstr>GERMANY</vt:lpstr>
      <vt:lpstr>PowerPoint 演示文稿</vt:lpstr>
      <vt:lpstr>PowerPoint 演示文稿</vt:lpstr>
      <vt:lpstr>Are there any unusual rules in vietnam?</vt:lpstr>
      <vt:lpstr>PowerPoint 演示文稿</vt:lpstr>
      <vt:lpstr>Show the other groups your signs. Can they guess the rules?</vt:lpstr>
      <vt:lpstr>Write a paragraph for your club</vt:lpstr>
      <vt:lpstr>Open your books to page 30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  <vt:lpstr>PowerPoint 演示文稿</vt:lpstr>
      <vt:lpstr>4) Fill in your presentation plan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rossa</cp:lastModifiedBy>
  <cp:revision>1</cp:revision>
  <dcterms:created xsi:type="dcterms:W3CDTF">2023-10-04T15:08:39Z</dcterms:created>
  <dcterms:modified xsi:type="dcterms:W3CDTF">2023-10-04T15:08:40Z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5068F1E10C22417EA5107988895AE2A4_13</vt:lpwstr>
  </property>
  <property fmtid="{D5CDD505-2E9C-101B-9397-08002B2CF9AE}" pid="3" name="KSOProductBuildVer">
    <vt:lpwstr>1033-12.2.0.13215</vt:lpwstr>
  </property>
</Properties>
</file>